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68" r:id="rId3"/>
  </p:sldMasterIdLst>
  <p:notesMasterIdLst>
    <p:notesMasterId r:id="rId83"/>
  </p:notesMasterIdLst>
  <p:handoutMasterIdLst>
    <p:handoutMasterId r:id="rId84"/>
  </p:handoutMasterIdLst>
  <p:sldIdLst>
    <p:sldId id="543" r:id="rId4"/>
    <p:sldId id="548" r:id="rId5"/>
    <p:sldId id="555" r:id="rId6"/>
    <p:sldId id="556" r:id="rId7"/>
    <p:sldId id="557" r:id="rId8"/>
    <p:sldId id="631" r:id="rId9"/>
    <p:sldId id="544" r:id="rId10"/>
    <p:sldId id="467" r:id="rId11"/>
    <p:sldId id="545" r:id="rId12"/>
    <p:sldId id="266" r:id="rId13"/>
    <p:sldId id="263" r:id="rId14"/>
    <p:sldId id="270" r:id="rId15"/>
    <p:sldId id="269" r:id="rId16"/>
    <p:sldId id="398" r:id="rId17"/>
    <p:sldId id="399" r:id="rId18"/>
    <p:sldId id="400" r:id="rId19"/>
    <p:sldId id="401" r:id="rId20"/>
    <p:sldId id="271" r:id="rId21"/>
    <p:sldId id="402" r:id="rId22"/>
    <p:sldId id="274" r:id="rId23"/>
    <p:sldId id="404" r:id="rId24"/>
    <p:sldId id="403" r:id="rId25"/>
    <p:sldId id="409" r:id="rId26"/>
    <p:sldId id="410" r:id="rId27"/>
    <p:sldId id="411" r:id="rId28"/>
    <p:sldId id="412" r:id="rId29"/>
    <p:sldId id="413" r:id="rId30"/>
    <p:sldId id="414" r:id="rId31"/>
    <p:sldId id="415" r:id="rId32"/>
    <p:sldId id="416" r:id="rId33"/>
    <p:sldId id="421" r:id="rId34"/>
    <p:sldId id="422" r:id="rId35"/>
    <p:sldId id="423" r:id="rId36"/>
    <p:sldId id="417" r:id="rId37"/>
    <p:sldId id="424" r:id="rId38"/>
    <p:sldId id="418" r:id="rId39"/>
    <p:sldId id="425" r:id="rId40"/>
    <p:sldId id="426" r:id="rId41"/>
    <p:sldId id="427" r:id="rId42"/>
    <p:sldId id="405" r:id="rId43"/>
    <p:sldId id="407" r:id="rId44"/>
    <p:sldId id="428" r:id="rId45"/>
    <p:sldId id="429" r:id="rId46"/>
    <p:sldId id="430" r:id="rId47"/>
    <p:sldId id="431" r:id="rId48"/>
    <p:sldId id="432" r:id="rId49"/>
    <p:sldId id="433" r:id="rId50"/>
    <p:sldId id="434" r:id="rId51"/>
    <p:sldId id="435" r:id="rId52"/>
    <p:sldId id="436" r:id="rId53"/>
    <p:sldId id="437" r:id="rId54"/>
    <p:sldId id="438" r:id="rId55"/>
    <p:sldId id="440" r:id="rId56"/>
    <p:sldId id="439" r:id="rId57"/>
    <p:sldId id="442" r:id="rId58"/>
    <p:sldId id="443" r:id="rId59"/>
    <p:sldId id="444" r:id="rId60"/>
    <p:sldId id="445" r:id="rId61"/>
    <p:sldId id="446" r:id="rId62"/>
    <p:sldId id="447" r:id="rId63"/>
    <p:sldId id="448" r:id="rId64"/>
    <p:sldId id="449" r:id="rId65"/>
    <p:sldId id="450" r:id="rId66"/>
    <p:sldId id="451" r:id="rId67"/>
    <p:sldId id="452" r:id="rId68"/>
    <p:sldId id="453" r:id="rId69"/>
    <p:sldId id="454" r:id="rId70"/>
    <p:sldId id="455" r:id="rId71"/>
    <p:sldId id="456" r:id="rId72"/>
    <p:sldId id="457" r:id="rId73"/>
    <p:sldId id="458" r:id="rId74"/>
    <p:sldId id="459" r:id="rId75"/>
    <p:sldId id="460" r:id="rId76"/>
    <p:sldId id="461" r:id="rId77"/>
    <p:sldId id="462" r:id="rId78"/>
    <p:sldId id="463" r:id="rId79"/>
    <p:sldId id="464" r:id="rId80"/>
    <p:sldId id="465" r:id="rId81"/>
    <p:sldId id="466" r:id="rId82"/>
  </p:sldIdLst>
  <p:sldSz cx="9144000" cy="6858000" type="screen4x3"/>
  <p:notesSz cx="6858000" cy="9144000"/>
  <p:custDataLst>
    <p:tags r:id="rId85"/>
  </p:custDataLst>
  <p:defaultTextStyle>
    <a:defPPr>
      <a:defRPr lang="ko-KR"/>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9pPr>
  </p:defaultTextStyle>
  <p:extLst>
    <p:ext uri="{EFAFB233-063F-42B5-8137-9DF3F51BA10A}">
      <p15:sldGuideLst xmlns:p15="http://schemas.microsoft.com/office/powerpoint/2012/main">
        <p15:guide id="1" orient="horz" pos="213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B4FA"/>
    <a:srgbClr val="006666"/>
    <a:srgbClr val="9E5ECE"/>
    <a:srgbClr val="CCFF66"/>
    <a:srgbClr val="6600CC"/>
    <a:srgbClr val="006600"/>
    <a:srgbClr val="060000"/>
    <a:srgbClr val="2801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91" d="100"/>
          <a:sy n="91" d="100"/>
        </p:scale>
        <p:origin x="1221" y="57"/>
      </p:cViewPr>
      <p:guideLst>
        <p:guide orient="horz" pos="213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굴림" pitchFamily="34" charset="-127"/>
                <a:ea typeface="굴림"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굴림" pitchFamily="34" charset="-127"/>
                <a:ea typeface="굴림" pitchFamily="34" charset="-127"/>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B23BDD68-2758-4700-B703-7C207B464872}" type="datetimeFigureOut">
              <a:rPr kumimoji="1" lang="zh-CN" altLang="en-US" sz="1200" b="0" i="0" u="none" strike="noStrike" kern="1200" cap="none" spc="0" normalizeH="0" baseline="0" noProof="0">
                <a:ln>
                  <a:noFill/>
                </a:ln>
                <a:solidFill>
                  <a:schemeClr val="tx1"/>
                </a:solidFill>
                <a:effectLst/>
                <a:uLnTx/>
                <a:uFillTx/>
                <a:latin typeface="굴림" pitchFamily="34" charset="-127"/>
                <a:ea typeface="굴림" pitchFamily="34" charset="-127"/>
                <a:cs typeface="+mn-cs"/>
              </a:rPr>
              <a:t>2024/8/28</a:t>
            </a:fld>
            <a:endParaRPr kumimoji="1" lang="zh-CN" altLang="en-US" sz="12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굴림" pitchFamily="34" charset="-127"/>
                <a:ea typeface="굴림"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p>
            <a:pPr lvl="0" algn="r" eaLnBrk="1" fontAlgn="base" hangingPunct="1"/>
            <a:fld id="{9A0DB2DC-4C9A-4742-B13C-FB6460FD3503}" type="slidenum">
              <a:rPr lang="zh-CN" altLang="en-US" sz="1200" strike="noStrike" noProof="1" dirty="0">
                <a:latin typeface="굴림" pitchFamily="34" charset="-127"/>
                <a:ea typeface="굴림" pitchFamily="34" charset="-127"/>
                <a:cs typeface="+mn-cs"/>
              </a:rPr>
              <a:t>‹#›</a:t>
            </a:fld>
            <a:endParaRPr lang="zh-CN" altLang="en-US"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ea typeface="굴림"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tx1"/>
              </a:solidFill>
              <a:effectLst/>
              <a:uLnTx/>
              <a:uFillTx/>
              <a:latin typeface="Times New Roman" panose="02020603050405020304" pitchFamily="18" charset="0"/>
              <a:ea typeface="굴림" pitchFamily="34" charset="-127"/>
              <a:cs typeface="+mn-cs"/>
            </a:endParaRPr>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ea typeface="굴림" pitchFamily="34" charset="-127"/>
              </a:defRPr>
            </a:lvl1pPr>
          </a:lstStyle>
          <a:p>
            <a:pPr marL="0" marR="0" lvl="0" indent="0" algn="r"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tx1"/>
              </a:solidFill>
              <a:effectLst/>
              <a:uLnTx/>
              <a:uFillTx/>
              <a:latin typeface="Times New Roman" panose="02020603050405020304" pitchFamily="18" charset="0"/>
              <a:ea typeface="굴림" pitchFamily="34" charset="-127"/>
              <a:cs typeface="+mn-cs"/>
            </a:endParaRPr>
          </a:p>
        </p:txBody>
      </p:sp>
      <p:sp>
        <p:nvSpPr>
          <p:cNvPr id="4100"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1" hangingPunct="0">
              <a:lnSpc>
                <a:spcPct val="100000"/>
              </a:lnSpc>
              <a:spcBef>
                <a:spcPct val="30000"/>
              </a:spcBef>
              <a:spcAft>
                <a:spcPct val="0"/>
              </a:spcAft>
              <a:buClrTx/>
              <a:buSzTx/>
              <a:buFontTx/>
              <a:buNone/>
              <a:defRPr/>
            </a:pPr>
            <a:r>
              <a:rPr kumimoji="1" lang="ko-KR" altLang="en-US" sz="1200" b="0" i="0" u="none" strike="noStrike" kern="1200" cap="none" spc="0" normalizeH="0" baseline="0" noProof="0">
                <a:ln>
                  <a:noFill/>
                </a:ln>
                <a:solidFill>
                  <a:schemeClr val="tx1"/>
                </a:solidFill>
                <a:effectLst/>
                <a:uLnTx/>
                <a:uFillTx/>
                <a:latin typeface="굴림" pitchFamily="34" charset="-127"/>
                <a:ea typeface="굴림" pitchFamily="34" charset="-127"/>
                <a:cs typeface="+mn-cs"/>
              </a:rPr>
              <a:t>마스터 문자열 유형을 편집하려면 누르십시오</a:t>
            </a:r>
            <a:r>
              <a:rPr kumimoji="1" lang="en-US" altLang="ko-KR" sz="1200" b="0" i="0" u="none" strike="noStrike" kern="1200" cap="none" spc="0" normalizeH="0" baseline="0" noProof="0">
                <a:ln>
                  <a:noFill/>
                </a:ln>
                <a:solidFill>
                  <a:schemeClr val="tx1"/>
                </a:solidFill>
                <a:effectLst/>
                <a:uLnTx/>
                <a:uFillTx/>
                <a:latin typeface="굴림" pitchFamily="34" charset="-127"/>
                <a:ea typeface="굴림" pitchFamily="34" charset="-127"/>
                <a:cs typeface="+mn-cs"/>
              </a:rPr>
              <a:t>.</a:t>
            </a:r>
          </a:p>
          <a:p>
            <a:pPr marL="457200" marR="0" lvl="1" indent="0" algn="l" defTabSz="914400" rtl="0" eaLnBrk="0" fontAlgn="base" latinLnBrk="1" hangingPunct="0">
              <a:lnSpc>
                <a:spcPct val="100000"/>
              </a:lnSpc>
              <a:spcBef>
                <a:spcPct val="30000"/>
              </a:spcBef>
              <a:spcAft>
                <a:spcPct val="0"/>
              </a:spcAft>
              <a:buClrTx/>
              <a:buSzTx/>
              <a:buFontTx/>
              <a:buNone/>
              <a:defRPr/>
            </a:pPr>
            <a:r>
              <a:rPr kumimoji="1" lang="ko-KR" altLang="en-US" sz="1200" b="0" i="0" u="none" strike="noStrike" kern="1200" cap="none" spc="0" normalizeH="0" baseline="0" noProof="0">
                <a:ln>
                  <a:noFill/>
                </a:ln>
                <a:solidFill>
                  <a:schemeClr val="tx1"/>
                </a:solidFill>
                <a:effectLst/>
                <a:uLnTx/>
                <a:uFillTx/>
                <a:latin typeface="굴림" pitchFamily="34" charset="-127"/>
                <a:ea typeface="굴림" pitchFamily="34" charset="-127"/>
                <a:cs typeface="+mn-cs"/>
              </a:rPr>
              <a:t>둘째 수준</a:t>
            </a:r>
          </a:p>
          <a:p>
            <a:pPr marL="914400" marR="0" lvl="2" indent="0" algn="l" defTabSz="914400" rtl="0" eaLnBrk="0" fontAlgn="base" latinLnBrk="1" hangingPunct="0">
              <a:lnSpc>
                <a:spcPct val="100000"/>
              </a:lnSpc>
              <a:spcBef>
                <a:spcPct val="30000"/>
              </a:spcBef>
              <a:spcAft>
                <a:spcPct val="0"/>
              </a:spcAft>
              <a:buClrTx/>
              <a:buSzTx/>
              <a:buFontTx/>
              <a:buNone/>
              <a:defRPr/>
            </a:pPr>
            <a:r>
              <a:rPr kumimoji="1" lang="ko-KR" altLang="en-US" sz="1200" b="0" i="0" u="none" strike="noStrike" kern="1200" cap="none" spc="0" normalizeH="0" baseline="0" noProof="0">
                <a:ln>
                  <a:noFill/>
                </a:ln>
                <a:solidFill>
                  <a:schemeClr val="tx1"/>
                </a:solidFill>
                <a:effectLst/>
                <a:uLnTx/>
                <a:uFillTx/>
                <a:latin typeface="굴림" pitchFamily="34" charset="-127"/>
                <a:ea typeface="굴림" pitchFamily="34" charset="-127"/>
                <a:cs typeface="+mn-cs"/>
              </a:rPr>
              <a:t>세째 수준</a:t>
            </a:r>
          </a:p>
          <a:p>
            <a:pPr marL="1371600" marR="0" lvl="3" indent="0" algn="l" defTabSz="914400" rtl="0" eaLnBrk="0" fontAlgn="base" latinLnBrk="1" hangingPunct="0">
              <a:lnSpc>
                <a:spcPct val="100000"/>
              </a:lnSpc>
              <a:spcBef>
                <a:spcPct val="30000"/>
              </a:spcBef>
              <a:spcAft>
                <a:spcPct val="0"/>
              </a:spcAft>
              <a:buClrTx/>
              <a:buSzTx/>
              <a:buFontTx/>
              <a:buNone/>
              <a:defRPr/>
            </a:pPr>
            <a:r>
              <a:rPr kumimoji="1" lang="ko-KR" altLang="en-US" sz="1200" b="0" i="0" u="none" strike="noStrike" kern="1200" cap="none" spc="0" normalizeH="0" baseline="0" noProof="0">
                <a:ln>
                  <a:noFill/>
                </a:ln>
                <a:solidFill>
                  <a:schemeClr val="tx1"/>
                </a:solidFill>
                <a:effectLst/>
                <a:uLnTx/>
                <a:uFillTx/>
                <a:latin typeface="굴림" pitchFamily="34" charset="-127"/>
                <a:ea typeface="굴림" pitchFamily="34" charset="-127"/>
                <a:cs typeface="+mn-cs"/>
              </a:rPr>
              <a:t>네째 수준</a:t>
            </a:r>
          </a:p>
          <a:p>
            <a:pPr marL="1828800" marR="0" lvl="4" indent="0" algn="l" defTabSz="914400" rtl="0" eaLnBrk="0" fontAlgn="base" latinLnBrk="1" hangingPunct="0">
              <a:lnSpc>
                <a:spcPct val="100000"/>
              </a:lnSpc>
              <a:spcBef>
                <a:spcPct val="30000"/>
              </a:spcBef>
              <a:spcAft>
                <a:spcPct val="0"/>
              </a:spcAft>
              <a:buClrTx/>
              <a:buSzTx/>
              <a:buFontTx/>
              <a:buNone/>
              <a:defRPr/>
            </a:pPr>
            <a:r>
              <a:rPr kumimoji="1" lang="ko-KR" altLang="en-US" sz="1200" b="0" i="0" u="none" strike="noStrike" kern="1200" cap="none" spc="0" normalizeH="0" baseline="0" noProof="0">
                <a:ln>
                  <a:noFill/>
                </a:ln>
                <a:solidFill>
                  <a:schemeClr val="tx1"/>
                </a:solidFill>
                <a:effectLst/>
                <a:uLnTx/>
                <a:uFillTx/>
                <a:latin typeface="굴림" pitchFamily="34" charset="-127"/>
                <a:ea typeface="굴림" pitchFamily="34" charset="-127"/>
                <a:cs typeface="+mn-cs"/>
              </a:rPr>
              <a:t>다섯째 수준</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ea typeface="굴림" pitchFamily="34" charset="-127"/>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200" b="0" i="0" u="none" strike="noStrike" kern="1200" cap="none" spc="0" normalizeH="0" baseline="0" noProof="0">
              <a:ln>
                <a:noFill/>
              </a:ln>
              <a:solidFill>
                <a:schemeClr val="tx1"/>
              </a:solidFill>
              <a:effectLst/>
              <a:uLnTx/>
              <a:uFillTx/>
              <a:latin typeface="Times New Roman" panose="02020603050405020304" pitchFamily="18" charset="0"/>
              <a:ea typeface="굴림" pitchFamily="34" charset="-127"/>
              <a:cs typeface="+mn-cs"/>
            </a:endParaRPr>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en-US" altLang="ko-KR" sz="1200" strike="noStrike" noProof="1" dirty="0">
                <a:latin typeface="Times New Roman" panose="02020603050405020304" pitchFamily="18" charset="0"/>
                <a:ea typeface="굴림" pitchFamily="34" charset="-127"/>
                <a:cs typeface="+mn-cs"/>
              </a:rPr>
              <a:t>‹#›</a:t>
            </a:fld>
            <a:endParaRPr lang="en-US" altLang="ko-KR" sz="1200"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Date Placeholder 3"/>
          <p:cNvSpPr>
            <a:spLocks noGrp="1"/>
          </p:cNvSpPr>
          <p:nvPr>
            <p:ph type="dt" idx="1"/>
          </p:nvPr>
        </p:nvSpPr>
        <p:spPr/>
        <p:txBody>
          <a:bodyPr/>
          <a:lstStyle/>
          <a:p>
            <a:pPr>
              <a:defRPr/>
            </a:pPr>
            <a:fld id="{C850F8CA-748F-4769-96B7-7012C7ED0689}" type="datetime1">
              <a:rPr lang="zh-CN" altLang="en-US" smtClean="0"/>
              <a:t>2024/8/28</a:t>
            </a:fld>
            <a:endParaRPr lang="en-US" altLang="zh-CN" dirty="0"/>
          </a:p>
        </p:txBody>
      </p:sp>
      <p:sp>
        <p:nvSpPr>
          <p:cNvPr id="5" name="Slide Number Placeholder 4"/>
          <p:cNvSpPr>
            <a:spLocks noGrp="1"/>
          </p:cNvSpPr>
          <p:nvPr>
            <p:ph type="sldNum" sz="quarter" idx="5"/>
          </p:nvPr>
        </p:nvSpPr>
        <p:spPr/>
        <p:txBody>
          <a:bodyPr/>
          <a:lstStyle/>
          <a:p>
            <a:pPr>
              <a:defRPr/>
            </a:pPr>
            <a:fld id="{CE9793D2-202C-420A-B2B8-2AE47A811E1D}" type="slidenum">
              <a:rPr lang="zh-CN" altLang="en-US" smtClean="0"/>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64</a:t>
            </a:fld>
            <a:endParaRPr lang="en-US" altLang="ko-KR" sz="1200" dirty="0">
              <a:latin typeface="Times New Roman" panose="02020603050405020304" pitchFamily="18" charset="0"/>
            </a:endParaRPr>
          </a:p>
        </p:txBody>
      </p:sp>
      <p:sp>
        <p:nvSpPr>
          <p:cNvPr id="69634" name="Rectangle 2"/>
          <p:cNvSpPr>
            <a:spLocks noGrp="1" noRot="1" noChangeAspect="1" noTextEdit="1"/>
          </p:cNvSpPr>
          <p:nvPr>
            <p:ph type="sldImg"/>
          </p:nvPr>
        </p:nvSpPr>
        <p:spPr>
          <a:solidFill>
            <a:srgbClr val="FFFFFF"/>
          </a:solidFill>
        </p:spPr>
      </p:sp>
      <p:sp>
        <p:nvSpPr>
          <p:cNvPr id="6963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noTextEdit="1"/>
          </p:cNvSpPr>
          <p:nvPr>
            <p:ph type="sldImg"/>
          </p:nvPr>
        </p:nvSpPr>
        <p:spPr/>
      </p:sp>
      <p:sp>
        <p:nvSpPr>
          <p:cNvPr id="71682"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71683"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65</a:t>
            </a:fld>
            <a:endParaRPr lang="en-US" altLang="ko-KR" sz="1200"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70</a:t>
            </a:fld>
            <a:endParaRPr lang="en-US" altLang="ko-KR" sz="1200" dirty="0">
              <a:latin typeface="Times New Roman" panose="02020603050405020304" pitchFamily="18" charset="0"/>
            </a:endParaRPr>
          </a:p>
        </p:txBody>
      </p:sp>
      <p:sp>
        <p:nvSpPr>
          <p:cNvPr id="77826" name="Rectangle 2"/>
          <p:cNvSpPr>
            <a:spLocks noGrp="1" noRot="1" noChangeAspect="1" noTextEdit="1"/>
          </p:cNvSpPr>
          <p:nvPr>
            <p:ph type="sldImg"/>
          </p:nvPr>
        </p:nvSpPr>
        <p:spPr>
          <a:solidFill>
            <a:srgbClr val="FFFFFF"/>
          </a:solidFill>
        </p:spPr>
      </p:sp>
      <p:sp>
        <p:nvSpPr>
          <p:cNvPr id="77827"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noTextEdit="1"/>
          </p:cNvSpPr>
          <p:nvPr>
            <p:ph type="sldImg"/>
          </p:nvPr>
        </p:nvSpPr>
        <p:spPr/>
      </p:sp>
      <p:sp>
        <p:nvSpPr>
          <p:cNvPr id="79874"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79875"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71</a:t>
            </a:fld>
            <a:endParaRPr lang="en-US" altLang="ko-KR" sz="1200"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p:sp>
      <p:sp>
        <p:nvSpPr>
          <p:cNvPr id="89090"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89091"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79</a:t>
            </a:fld>
            <a:endParaRPr lang="en-US" altLang="ko-KR" sz="1200"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a:xfrm>
            <a:off x="685800" y="4400550"/>
            <a:ext cx="5486400" cy="3600450"/>
          </a:xfrm>
          <a:prstGeom prst="rect">
            <a:avLst/>
          </a:prstGeom>
        </p:spPr>
        <p:txBody>
          <a:bodyPr/>
          <a:lstStyle/>
          <a:p>
            <a:endParaRPr lang="zh-MO" altLang="en-US" dirty="0"/>
          </a:p>
        </p:txBody>
      </p:sp>
      <p:sp>
        <p:nvSpPr>
          <p:cNvPr id="4" name="日期版面配置區 3"/>
          <p:cNvSpPr>
            <a:spLocks noGrp="1"/>
          </p:cNvSpPr>
          <p:nvPr>
            <p:ph type="dt" idx="1"/>
          </p:nvPr>
        </p:nvSpPr>
        <p:spPr/>
        <p:txBody>
          <a:bodyPr/>
          <a:lstStyle/>
          <a:p>
            <a:pPr>
              <a:defRPr/>
            </a:pPr>
            <a:fld id="{C850F8CA-748F-4769-96B7-7012C7ED0689}" type="datetime1">
              <a:rPr lang="zh-CN" altLang="en-US" smtClean="0"/>
              <a:t>2024/8/28</a:t>
            </a:fld>
            <a:endParaRPr lang="en-US" altLang="zh-CN" dirty="0"/>
          </a:p>
        </p:txBody>
      </p:sp>
      <p:sp>
        <p:nvSpPr>
          <p:cNvPr id="5" name="投影片編號版面配置區 4"/>
          <p:cNvSpPr>
            <a:spLocks noGrp="1"/>
          </p:cNvSpPr>
          <p:nvPr>
            <p:ph type="sldNum" sz="quarter" idx="5"/>
          </p:nvPr>
        </p:nvSpPr>
        <p:spPr/>
        <p:txBody>
          <a:bodyPr/>
          <a:lstStyle/>
          <a:p>
            <a:pPr>
              <a:defRPr/>
            </a:pPr>
            <a:fld id="{CE9793D2-202C-420A-B2B8-2AE47A811E1D}" type="slidenum">
              <a:rPr lang="zh-CN" altLang="en-US" smtClean="0"/>
              <a:t>2</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11</a:t>
            </a:fld>
            <a:endParaRPr lang="en-US" altLang="ko-KR" sz="1200" dirty="0">
              <a:latin typeface="Times New Roman" panose="02020603050405020304" pitchFamily="18" charset="0"/>
            </a:endParaRPr>
          </a:p>
        </p:txBody>
      </p:sp>
      <p:sp>
        <p:nvSpPr>
          <p:cNvPr id="8194" name="Rectangle 2"/>
          <p:cNvSpPr>
            <a:spLocks noGrp="1" noRot="1" noChangeAspect="1" noTextEdit="1"/>
          </p:cNvSpPr>
          <p:nvPr>
            <p:ph type="sldImg"/>
          </p:nvPr>
        </p:nvSpPr>
        <p:spPr>
          <a:solidFill>
            <a:srgbClr val="FFFFFF"/>
          </a:solidFill>
        </p:spPr>
      </p:sp>
      <p:sp>
        <p:nvSpPr>
          <p:cNvPr id="819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12</a:t>
            </a:fld>
            <a:endParaRPr lang="en-US" altLang="ko-KR" sz="1200" dirty="0">
              <a:latin typeface="Times New Roman" panose="02020603050405020304" pitchFamily="18" charset="0"/>
            </a:endParaRPr>
          </a:p>
        </p:txBody>
      </p:sp>
      <p:sp>
        <p:nvSpPr>
          <p:cNvPr id="10242" name="Rectangle 2"/>
          <p:cNvSpPr>
            <a:spLocks noGrp="1" noRot="1" noChangeAspect="1" noTextEdit="1"/>
          </p:cNvSpPr>
          <p:nvPr>
            <p:ph type="sldImg"/>
          </p:nvPr>
        </p:nvSpPr>
        <p:spPr>
          <a:solidFill>
            <a:srgbClr val="FFFFFF"/>
          </a:solidFill>
        </p:spPr>
      </p:sp>
      <p:sp>
        <p:nvSpPr>
          <p:cNvPr id="1024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p:sp>
      <p:sp>
        <p:nvSpPr>
          <p:cNvPr id="12290" name="备注占位符 2"/>
          <p:cNvSpPr>
            <a:spLocks noGrp="1"/>
          </p:cNvSpPr>
          <p:nvPr>
            <p:ph type="body"/>
          </p:nvPr>
        </p:nvSpPr>
        <p:spPr/>
        <p:txBody>
          <a:bodyPr wrap="square" lIns="91440" tIns="45720" rIns="91440" bIns="45720" anchor="t" anchorCtr="0"/>
          <a:lstStyle/>
          <a:p>
            <a:pPr lvl="0"/>
            <a:endParaRPr lang="zh-CN" altLang="en-US" dirty="0"/>
          </a:p>
        </p:txBody>
      </p:sp>
      <p:sp>
        <p:nvSpPr>
          <p:cNvPr id="12291"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13</a:t>
            </a:fld>
            <a:endParaRPr lang="en-US" altLang="ko-KR" sz="1200"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40</a:t>
            </a:fld>
            <a:endParaRPr lang="en-US" altLang="ko-KR" sz="1200" dirty="0">
              <a:latin typeface="Times New Roman" panose="02020603050405020304" pitchFamily="18" charset="0"/>
            </a:endParaRPr>
          </a:p>
        </p:txBody>
      </p:sp>
      <p:sp>
        <p:nvSpPr>
          <p:cNvPr id="40962" name="Rectangle 2"/>
          <p:cNvSpPr>
            <a:spLocks noGrp="1" noRot="1" noChangeAspect="1" noTextEdit="1"/>
          </p:cNvSpPr>
          <p:nvPr>
            <p:ph type="sldImg"/>
          </p:nvPr>
        </p:nvSpPr>
        <p:spPr>
          <a:solidFill>
            <a:srgbClr val="FFFFFF"/>
          </a:solidFill>
        </p:spPr>
      </p:sp>
      <p:sp>
        <p:nvSpPr>
          <p:cNvPr id="4096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41</a:t>
            </a:fld>
            <a:endParaRPr lang="en-US" altLang="ko-KR" sz="1200" dirty="0">
              <a:latin typeface="Times New Roman" panose="02020603050405020304" pitchFamily="18" charset="0"/>
            </a:endParaRPr>
          </a:p>
        </p:txBody>
      </p:sp>
      <p:sp>
        <p:nvSpPr>
          <p:cNvPr id="43010" name="Rectangle 2"/>
          <p:cNvSpPr>
            <a:spLocks noGrp="1" noRot="1" noChangeAspect="1" noTextEdit="1"/>
          </p:cNvSpPr>
          <p:nvPr>
            <p:ph type="sldImg"/>
          </p:nvPr>
        </p:nvSpPr>
        <p:spPr>
          <a:solidFill>
            <a:srgbClr val="FFFFFF"/>
          </a:solidFill>
        </p:spPr>
      </p:sp>
      <p:sp>
        <p:nvSpPr>
          <p:cNvPr id="43011"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56</a:t>
            </a:fld>
            <a:endParaRPr lang="en-US" altLang="ko-KR" sz="1200" dirty="0">
              <a:latin typeface="Times New Roman" panose="02020603050405020304" pitchFamily="18" charset="0"/>
            </a:endParaRPr>
          </a:p>
        </p:txBody>
      </p:sp>
      <p:sp>
        <p:nvSpPr>
          <p:cNvPr id="59394" name="Rectangle 2"/>
          <p:cNvSpPr>
            <a:spLocks noGrp="1" noRot="1" noChangeAspect="1" noTextEdit="1"/>
          </p:cNvSpPr>
          <p:nvPr>
            <p:ph type="sldImg"/>
          </p:nvPr>
        </p:nvSpPr>
        <p:spPr>
          <a:solidFill>
            <a:srgbClr val="FFFFFF"/>
          </a:solidFill>
        </p:spPr>
      </p:sp>
      <p:sp>
        <p:nvSpPr>
          <p:cNvPr id="59395"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ko-KR" sz="1200" dirty="0">
                <a:latin typeface="Times New Roman" panose="02020603050405020304" pitchFamily="18" charset="0"/>
              </a:rPr>
              <a:t>57</a:t>
            </a:fld>
            <a:endParaRPr lang="en-US" altLang="ko-KR" sz="1200" dirty="0">
              <a:latin typeface="Times New Roman" panose="02020603050405020304" pitchFamily="18" charset="0"/>
            </a:endParaRPr>
          </a:p>
        </p:txBody>
      </p:sp>
      <p:sp>
        <p:nvSpPr>
          <p:cNvPr id="61442" name="Rectangle 2"/>
          <p:cNvSpPr>
            <a:spLocks noGrp="1" noRot="1" noChangeAspect="1" noTextEdit="1"/>
          </p:cNvSpPr>
          <p:nvPr>
            <p:ph type="sldImg"/>
          </p:nvPr>
        </p:nvSpPr>
        <p:spPr>
          <a:solidFill>
            <a:srgbClr val="FFFFFF"/>
          </a:solidFill>
        </p:spPr>
      </p:sp>
      <p:sp>
        <p:nvSpPr>
          <p:cNvPr id="61443" name="Rectangle 3"/>
          <p:cNvSpPr>
            <a:spLocks noGrp="1"/>
          </p:cNvSpPr>
          <p:nvPr>
            <p:ph type="body"/>
          </p:nvPr>
        </p:nvSpPr>
        <p:spPr>
          <a:solidFill>
            <a:srgbClr val="FFFFFF"/>
          </a:solidFill>
          <a:ln>
            <a:solidFill>
              <a:srgbClr val="000000"/>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5" Type="http://schemas.microsoft.com/office/2007/relationships/hdphoto" Target="../media/hdphoto2.wdp"/><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50" name="Rectangle 16"/>
          <p:cNvSpPr/>
          <p:nvPr userDrawn="1"/>
        </p:nvSpPr>
        <p:spPr>
          <a:xfrm>
            <a:off x="0" y="3352800"/>
            <a:ext cx="9144000" cy="3505200"/>
          </a:xfrm>
          <a:prstGeom prst="rect">
            <a:avLst/>
          </a:prstGeom>
          <a:solidFill>
            <a:schemeClr val="accent1"/>
          </a:solidFill>
          <a:ln w="9525">
            <a:noFill/>
          </a:ln>
        </p:spPr>
        <p:txBody>
          <a:bodyPr wrap="none" anchor="ctr" anchorCtr="0"/>
          <a:lstStyle/>
          <a:p>
            <a:pPr lvl="0" algn="ctr" latinLnBrk="1"/>
            <a:endParaRPr lang="zh-CN" altLang="zh-CN" dirty="0">
              <a:solidFill>
                <a:srgbClr val="660033"/>
              </a:solidFill>
              <a:latin typeface="굴림" pitchFamily="34" charset="-127"/>
              <a:ea typeface="굴림" pitchFamily="34" charset="-127"/>
            </a:endParaRPr>
          </a:p>
        </p:txBody>
      </p:sp>
      <p:sp>
        <p:nvSpPr>
          <p:cNvPr id="2051" name="Oval 19"/>
          <p:cNvSpPr/>
          <p:nvPr userDrawn="1"/>
        </p:nvSpPr>
        <p:spPr>
          <a:xfrm>
            <a:off x="7848600" y="838200"/>
            <a:ext cx="833438" cy="833438"/>
          </a:xfrm>
          <a:prstGeom prst="ellipse">
            <a:avLst/>
          </a:prstGeom>
          <a:solidFill>
            <a:schemeClr val="accent1"/>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052" name="Oval 20"/>
          <p:cNvSpPr/>
          <p:nvPr userDrawn="1"/>
        </p:nvSpPr>
        <p:spPr>
          <a:xfrm>
            <a:off x="5715000" y="2057400"/>
            <a:ext cx="496888" cy="496888"/>
          </a:xfrm>
          <a:prstGeom prst="ellipse">
            <a:avLst/>
          </a:prstGeom>
          <a:solidFill>
            <a:schemeClr val="accent1"/>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053" name="Oval 21"/>
          <p:cNvSpPr/>
          <p:nvPr userDrawn="1"/>
        </p:nvSpPr>
        <p:spPr>
          <a:xfrm>
            <a:off x="6858000" y="1143000"/>
            <a:ext cx="676275" cy="676275"/>
          </a:xfrm>
          <a:prstGeom prst="ellipse">
            <a:avLst/>
          </a:prstGeom>
          <a:solidFill>
            <a:schemeClr val="accent2"/>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054" name="Oval 22"/>
          <p:cNvSpPr/>
          <p:nvPr userDrawn="1"/>
        </p:nvSpPr>
        <p:spPr>
          <a:xfrm>
            <a:off x="7543800" y="1752600"/>
            <a:ext cx="349250" cy="349250"/>
          </a:xfrm>
          <a:prstGeom prst="ellipse">
            <a:avLst/>
          </a:prstGeom>
          <a:solidFill>
            <a:schemeClr val="accent1"/>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055" name="Oval 23"/>
          <p:cNvSpPr/>
          <p:nvPr userDrawn="1"/>
        </p:nvSpPr>
        <p:spPr>
          <a:xfrm>
            <a:off x="7620000" y="2209800"/>
            <a:ext cx="433388" cy="433388"/>
          </a:xfrm>
          <a:prstGeom prst="ellipse">
            <a:avLst/>
          </a:prstGeom>
          <a:solidFill>
            <a:schemeClr val="accent2"/>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056" name="Rectangle 24"/>
          <p:cNvSpPr/>
          <p:nvPr userDrawn="1"/>
        </p:nvSpPr>
        <p:spPr>
          <a:xfrm>
            <a:off x="0" y="3352800"/>
            <a:ext cx="9144000" cy="152400"/>
          </a:xfrm>
          <a:prstGeom prst="rect">
            <a:avLst/>
          </a:prstGeom>
          <a:solidFill>
            <a:schemeClr val="accent2"/>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19458" name="Rectangle 2"/>
          <p:cNvSpPr>
            <a:spLocks noGrp="1" noChangeArrowheads="1"/>
          </p:cNvSpPr>
          <p:nvPr>
            <p:ph type="ctrTitle" hasCustomPrompt="1"/>
          </p:nvPr>
        </p:nvSpPr>
        <p:spPr>
          <a:xfrm>
            <a:off x="0" y="2819400"/>
            <a:ext cx="9144000" cy="504825"/>
          </a:xfrm>
        </p:spPr>
        <p:txBody>
          <a:bodyPr/>
          <a:lstStyle>
            <a:lvl1pPr algn="ctr">
              <a:defRPr sz="4000">
                <a:solidFill>
                  <a:schemeClr val="accent1"/>
                </a:solidFill>
              </a:defRPr>
            </a:lvl1pPr>
          </a:lstStyle>
          <a:p>
            <a:pPr fontAlgn="base"/>
            <a:r>
              <a:rPr lang="en-US" altLang="ko-KR" strike="noStrike" noProof="1"/>
              <a:t>Click to edit Master title</a:t>
            </a:r>
          </a:p>
        </p:txBody>
      </p:sp>
      <p:sp>
        <p:nvSpPr>
          <p:cNvPr id="19459" name="Rectangle 3"/>
          <p:cNvSpPr>
            <a:spLocks noGrp="1" noChangeArrowheads="1"/>
          </p:cNvSpPr>
          <p:nvPr>
            <p:ph type="subTitle" idx="1" hasCustomPrompt="1"/>
          </p:nvPr>
        </p:nvSpPr>
        <p:spPr>
          <a:xfrm>
            <a:off x="251460" y="5805170"/>
            <a:ext cx="8686800" cy="409575"/>
          </a:xfrm>
        </p:spPr>
        <p:txBody>
          <a:bodyPr/>
          <a:lstStyle>
            <a:lvl1pPr marL="0" indent="0" algn="ctr">
              <a:buFont typeface="Wingdings" panose="05000000000000000000" pitchFamily="2" charset="2"/>
              <a:buNone/>
              <a:defRPr sz="1800" b="1">
                <a:solidFill>
                  <a:schemeClr val="bg1"/>
                </a:solidFill>
              </a:defRPr>
            </a:lvl1pPr>
          </a:lstStyle>
          <a:p>
            <a:pPr fontAlgn="base"/>
            <a:r>
              <a:rPr lang="en-US" altLang="ko-KR" strike="noStrike" noProof="1"/>
              <a:t>COMPANY LOGO</a:t>
            </a:r>
          </a:p>
        </p:txBody>
      </p:sp>
      <p:sp>
        <p:nvSpPr>
          <p:cNvPr id="17" name="Rectangle 5"/>
          <p:cNvSpPr>
            <a:spLocks noGrp="1" noChangeArrowheads="1"/>
          </p:cNvSpPr>
          <p:nvPr>
            <p:ph type="sldNum" sz="quarter" idx="4"/>
          </p:nvPr>
        </p:nvSpPr>
        <p:spPr bwMode="auto">
          <a:xfrm>
            <a:off x="4067810" y="6460490"/>
            <a:ext cx="818515" cy="304800"/>
          </a:xfrm>
          <a:prstGeom prst="rect">
            <a:avLst/>
          </a:prstGeom>
          <a:noFill/>
          <a:ln w="9525">
            <a:noFill/>
            <a:miter lim="800000"/>
          </a:ln>
          <a:effectLst/>
        </p:spPr>
        <p:txBody>
          <a:bodyPr vert="horz" wrap="square" lIns="91440" tIns="45720" rIns="91440" bIns="45720" numCol="1" anchor="t" anchorCtr="0" compatLnSpc="1"/>
          <a:lstStyle/>
          <a:p>
            <a:pPr algn="ctr" fontAlgn="base"/>
            <a:fld id="{9A0DB2DC-4C9A-4742-B13C-FB6460FD3503}" type="slidenum">
              <a:rPr lang="en-US" altLang="ko-KR" strike="noStrike" noProof="1">
                <a:solidFill>
                  <a:schemeClr val="bg1"/>
                </a:solidFill>
                <a:latin typeface="Verdana" panose="020B0604030504040204" pitchFamily="34" charset="0"/>
                <a:ea typeface="굴림" pitchFamily="34" charset="-127"/>
                <a:cs typeface="+mn-cs"/>
              </a:rPr>
              <a:t>‹#›</a:t>
            </a:fld>
            <a:endParaRPr lang="en-US" altLang="ko-KR" strike="noStrike" noProof="1">
              <a:solidFill>
                <a:schemeClr val="bg1"/>
              </a:solidFill>
              <a:latin typeface="Verdana" panose="020B0604030504040204" pitchFamily="34" charset="0"/>
            </a:endParaRPr>
          </a:p>
        </p:txBody>
      </p:sp>
      <p:sp>
        <p:nvSpPr>
          <p:cNvPr id="18" name="Rectangle 11"/>
          <p:cNvSpPr>
            <a:spLocks noGrp="1" noChangeArrowheads="1"/>
          </p:cNvSpPr>
          <p:nvPr>
            <p:ph type="ftr" sz="quarter" idx="3"/>
          </p:nvPr>
        </p:nvSpPr>
        <p:spPr bwMode="auto">
          <a:xfrm>
            <a:off x="141288" y="87313"/>
            <a:ext cx="2895600" cy="358775"/>
          </a:xfrm>
          <a:prstGeom prst="rect">
            <a:avLst/>
          </a:prstGeom>
          <a:noFill/>
          <a:ln w="9525">
            <a:noFill/>
            <a:miter lim="800000"/>
          </a:ln>
          <a:effectLst/>
        </p:spPr>
        <p:txBody>
          <a:bodyPr vert="horz" wrap="square" lIns="91440" tIns="45720" rIns="91440" bIns="45720" numCol="1" anchor="t" anchorCtr="0" compatLnSpc="1"/>
          <a:lstStyle>
            <a:lvl1pPr algn="l">
              <a:defRPr/>
            </a:lvl1p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82563" y="304800"/>
            <a:ext cx="6227762" cy="5867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p>
            <a:pPr fontAlgn="base"/>
            <a:r>
              <a:rPr lang="zh-CN" altLang="en-US" strike="noStrike" noProof="1"/>
              <a:t>单击此处编辑母版标题样式</a:t>
            </a:r>
          </a:p>
        </p:txBody>
      </p:sp>
      <p:sp>
        <p:nvSpPr>
          <p:cNvPr id="3" name="图表占位符 2"/>
          <p:cNvSpPr>
            <a:spLocks noGrp="1"/>
          </p:cNvSpPr>
          <p:nvPr>
            <p:ph type="chart" idx="1"/>
          </p:nvPr>
        </p:nvSpPr>
        <p:spPr>
          <a:xfrm>
            <a:off x="611188" y="1295400"/>
            <a:ext cx="8077200" cy="4876800"/>
          </a:xfrm>
        </p:spPr>
        <p:txBody>
          <a:bodyPr vert="horz" wrap="square" lIns="91440" tIns="45720" rIns="91440" bIns="45720" numCol="1" anchor="t" anchorCtr="0" compatLnSpc="1"/>
          <a:lstStyle/>
          <a:p>
            <a:pPr marL="342900" marR="0" lvl="0" indent="-34290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Char char="v"/>
              <a:defRPr/>
            </a:pPr>
            <a:endParaRPr kumimoji="1" lang="zh-CN" altLang="en-US" sz="2800" b="0" i="0" u="none" strike="noStrike" kern="0" cap="none" spc="0" normalizeH="0" baseline="0" noProof="0">
              <a:ln>
                <a:noFill/>
              </a:ln>
              <a:solidFill>
                <a:schemeClr val="accent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矩形 14"/>
          <p:cNvSpPr>
            <a:spLocks noChangeArrowheads="1"/>
          </p:cNvSpPr>
          <p:nvPr userDrawn="1"/>
        </p:nvSpPr>
        <p:spPr bwMode="auto">
          <a:xfrm>
            <a:off x="-10579" y="5250169"/>
            <a:ext cx="9162288" cy="1635215"/>
          </a:xfrm>
          <a:prstGeom prst="rect">
            <a:avLst/>
          </a:prstGeom>
          <a:solidFill>
            <a:srgbClr val="8D134A"/>
          </a:solidFill>
          <a:ln>
            <a:noFill/>
          </a:ln>
        </p:spPr>
        <p:txBody>
          <a:bodyPr anchor="ctr"/>
          <a:lstStyle/>
          <a:p>
            <a:pPr algn="ctr"/>
            <a:endParaRPr lang="zh-CN" altLang="en-US" sz="100" dirty="0">
              <a:solidFill>
                <a:srgbClr val="FFFFFF"/>
              </a:solidFill>
            </a:endParaRPr>
          </a:p>
        </p:txBody>
      </p:sp>
      <p:sp>
        <p:nvSpPr>
          <p:cNvPr id="10" name="矩形 11"/>
          <p:cNvSpPr>
            <a:spLocks noChangeArrowheads="1"/>
          </p:cNvSpPr>
          <p:nvPr userDrawn="1"/>
        </p:nvSpPr>
        <p:spPr bwMode="auto">
          <a:xfrm>
            <a:off x="-7709" y="-27384"/>
            <a:ext cx="9162288" cy="1980853"/>
          </a:xfrm>
          <a:prstGeom prst="rect">
            <a:avLst/>
          </a:prstGeom>
          <a:solidFill>
            <a:srgbClr val="8D134A"/>
          </a:solidFill>
          <a:ln>
            <a:noFill/>
          </a:ln>
        </p:spPr>
        <p:txBody>
          <a:bodyPr anchor="ctr"/>
          <a:lstStyle/>
          <a:p>
            <a:pPr algn="ctr"/>
            <a:endParaRPr lang="zh-CN" altLang="en-US" sz="100" dirty="0">
              <a:solidFill>
                <a:srgbClr val="FFFFFF"/>
              </a:solidFill>
            </a:endParaRPr>
          </a:p>
        </p:txBody>
      </p:sp>
      <p:sp>
        <p:nvSpPr>
          <p:cNvPr id="11" name="矩形 12"/>
          <p:cNvSpPr>
            <a:spLocks noChangeArrowheads="1"/>
          </p:cNvSpPr>
          <p:nvPr userDrawn="1"/>
        </p:nvSpPr>
        <p:spPr bwMode="auto">
          <a:xfrm>
            <a:off x="-10579" y="1953469"/>
            <a:ext cx="9162288" cy="179387"/>
          </a:xfrm>
          <a:prstGeom prst="rect">
            <a:avLst/>
          </a:prstGeom>
          <a:solidFill>
            <a:srgbClr val="B5B5B6"/>
          </a:solidFill>
          <a:ln>
            <a:noFill/>
          </a:ln>
        </p:spPr>
        <p:txBody>
          <a:bodyPr anchor="ctr"/>
          <a:lstStyle/>
          <a:p>
            <a:pPr algn="ctr"/>
            <a:endParaRPr lang="zh-CN" altLang="en-US" sz="100" dirty="0">
              <a:solidFill>
                <a:srgbClr val="FFFFFF"/>
              </a:solidFill>
            </a:endParaRPr>
          </a:p>
        </p:txBody>
      </p:sp>
      <p:sp>
        <p:nvSpPr>
          <p:cNvPr id="12" name="矩形 12"/>
          <p:cNvSpPr>
            <a:spLocks noChangeArrowheads="1"/>
          </p:cNvSpPr>
          <p:nvPr userDrawn="1"/>
        </p:nvSpPr>
        <p:spPr bwMode="auto">
          <a:xfrm>
            <a:off x="-10579" y="5070782"/>
            <a:ext cx="9162288" cy="179387"/>
          </a:xfrm>
          <a:prstGeom prst="rect">
            <a:avLst/>
          </a:prstGeom>
          <a:solidFill>
            <a:srgbClr val="B5B5B6"/>
          </a:solidFill>
          <a:ln>
            <a:noFill/>
          </a:ln>
        </p:spPr>
        <p:txBody>
          <a:bodyPr anchor="ctr"/>
          <a:lstStyle/>
          <a:p>
            <a:pPr algn="ctr"/>
            <a:endParaRPr lang="zh-CN" altLang="en-US" sz="100">
              <a:solidFill>
                <a:srgbClr val="FFFFFF"/>
              </a:solidFill>
            </a:endParaRPr>
          </a:p>
        </p:txBody>
      </p:sp>
      <p:cxnSp>
        <p:nvCxnSpPr>
          <p:cNvPr id="13" name="直接连接符 11"/>
          <p:cNvCxnSpPr/>
          <p:nvPr userDrawn="1"/>
        </p:nvCxnSpPr>
        <p:spPr>
          <a:xfrm>
            <a:off x="2066122" y="188640"/>
            <a:ext cx="0" cy="1555373"/>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4" name="图片 16" descr="徽标&#10;&#10;描述已自动生成"/>
          <p:cNvPicPr>
            <a:picLocks noChangeAspect="1"/>
          </p:cNvPicPr>
          <p:nvPr userDrawn="1"/>
        </p:nvPicPr>
        <p:blipFill>
          <a:blip r:embed="rId2" cstate="print">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262346" y="214096"/>
            <a:ext cx="1559237" cy="1546560"/>
          </a:xfrm>
          <a:prstGeom prst="rect">
            <a:avLst/>
          </a:prstGeom>
        </p:spPr>
      </p:pic>
      <p:pic>
        <p:nvPicPr>
          <p:cNvPr id="15" name="图片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232640" y="376024"/>
            <a:ext cx="3888000" cy="657416"/>
          </a:xfrm>
          <a:prstGeom prst="rect">
            <a:avLst/>
          </a:prstGeom>
        </p:spPr>
      </p:pic>
      <p:pic>
        <p:nvPicPr>
          <p:cNvPr id="16" name="图片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448640" y="1155188"/>
            <a:ext cx="3456000" cy="374857"/>
          </a:xfrm>
          <a:prstGeom prst="rect">
            <a:avLst/>
          </a:prstGeom>
        </p:spPr>
      </p:pic>
      <p:pic>
        <p:nvPicPr>
          <p:cNvPr id="17" name="图片 23"/>
          <p:cNvPicPr>
            <a:picLocks noChangeAspect="1"/>
          </p:cNvPicPr>
          <p:nvPr userDrawn="1"/>
        </p:nvPicPr>
        <p:blipFill>
          <a:blip r:embed="rId6">
            <a:extLst>
              <a:ext uri="{28A0092B-C50C-407E-A947-70E740481C1C}">
                <a14:useLocalDpi xmlns:a14="http://schemas.microsoft.com/office/drawing/2010/main" val="0"/>
              </a:ext>
            </a:extLst>
          </a:blip>
          <a:srcRect t="316" b="316"/>
          <a:stretch>
            <a:fillRect/>
          </a:stretch>
        </p:blipFill>
        <p:spPr>
          <a:xfrm>
            <a:off x="-3112" y="1958794"/>
            <a:ext cx="9143390" cy="12937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14" name="矩形 11"/>
          <p:cNvSpPr>
            <a:spLocks noChangeArrowheads="1"/>
          </p:cNvSpPr>
          <p:nvPr userDrawn="1"/>
        </p:nvSpPr>
        <p:spPr bwMode="auto">
          <a:xfrm>
            <a:off x="-7295" y="-13692"/>
            <a:ext cx="2582226" cy="6885384"/>
          </a:xfrm>
          <a:prstGeom prst="rect">
            <a:avLst/>
          </a:prstGeom>
          <a:solidFill>
            <a:srgbClr val="8D134A"/>
          </a:solidFill>
          <a:ln>
            <a:noFill/>
          </a:ln>
        </p:spPr>
        <p:txBody>
          <a:bodyPr anchor="ctr"/>
          <a:lstStyle/>
          <a:p>
            <a:pPr algn="ctr"/>
            <a:endParaRPr lang="zh-CN" altLang="en-US" sz="100">
              <a:solidFill>
                <a:srgbClr val="FFFFFF"/>
              </a:solidFill>
            </a:endParaRPr>
          </a:p>
        </p:txBody>
      </p:sp>
      <p:grpSp>
        <p:nvGrpSpPr>
          <p:cNvPr id="15" name="组合 7"/>
          <p:cNvGrpSpPr/>
          <p:nvPr userDrawn="1"/>
        </p:nvGrpSpPr>
        <p:grpSpPr>
          <a:xfrm>
            <a:off x="331768" y="756341"/>
            <a:ext cx="1762760" cy="1373976"/>
            <a:chOff x="378429" y="661256"/>
            <a:chExt cx="1468967" cy="1144980"/>
          </a:xfrm>
        </p:grpSpPr>
        <p:sp>
          <p:nvSpPr>
            <p:cNvPr id="24" name="矩形 2"/>
            <p:cNvSpPr/>
            <p:nvPr/>
          </p:nvSpPr>
          <p:spPr>
            <a:xfrm>
              <a:off x="378429" y="661256"/>
              <a:ext cx="1468967" cy="691621"/>
            </a:xfrm>
            <a:prstGeom prst="rect">
              <a:avLst/>
            </a:prstGeom>
          </p:spPr>
          <p:txBody>
            <a:bodyPr wrap="none">
              <a:spAutoFit/>
            </a:bodyPr>
            <a:lstStyle/>
            <a:p>
              <a:pPr algn="dist"/>
              <a:r>
                <a:rPr lang="zh-CN" altLang="en-US" sz="4800">
                  <a:solidFill>
                    <a:schemeClr val="bg1"/>
                  </a:solidFill>
                  <a:latin typeface="微软雅黑" panose="020B0503020204020204" pitchFamily="34" charset="-122"/>
                </a:rPr>
                <a:t>目</a:t>
              </a:r>
              <a:r>
                <a:rPr lang="zh-TW" altLang="en-US" sz="4800">
                  <a:solidFill>
                    <a:schemeClr val="bg1"/>
                  </a:solidFill>
                  <a:latin typeface="微软雅黑" panose="020B0503020204020204" pitchFamily="34" charset="-122"/>
                </a:rPr>
                <a:t>  </a:t>
              </a:r>
              <a:r>
                <a:rPr lang="zh-CN" altLang="en-US" sz="4800">
                  <a:solidFill>
                    <a:schemeClr val="bg1"/>
                  </a:solidFill>
                  <a:latin typeface="微软雅黑" panose="020B0503020204020204" pitchFamily="34" charset="-122"/>
                </a:rPr>
                <a:t>录</a:t>
              </a:r>
              <a:endParaRPr lang="zh-CN" altLang="en-US" sz="4800" dirty="0">
                <a:solidFill>
                  <a:schemeClr val="bg1"/>
                </a:solidFill>
                <a:latin typeface="微软雅黑" panose="020B0503020204020204" pitchFamily="34" charset="-122"/>
              </a:endParaRPr>
            </a:p>
          </p:txBody>
        </p:sp>
        <p:sp>
          <p:nvSpPr>
            <p:cNvPr id="25" name="矩形 12"/>
            <p:cNvSpPr/>
            <p:nvPr/>
          </p:nvSpPr>
          <p:spPr>
            <a:xfrm>
              <a:off x="379754" y="1345332"/>
              <a:ext cx="1466321" cy="460904"/>
            </a:xfrm>
            <a:prstGeom prst="rect">
              <a:avLst/>
            </a:prstGeom>
          </p:spPr>
          <p:txBody>
            <a:bodyPr wrap="none">
              <a:spAutoFit/>
            </a:bodyPr>
            <a:lstStyle/>
            <a:p>
              <a:pPr algn="dist"/>
              <a:r>
                <a:rPr lang="en-US" altLang="zh-TW" sz="3000" dirty="0">
                  <a:solidFill>
                    <a:schemeClr val="bg1"/>
                  </a:solidFill>
                  <a:latin typeface="微软雅黑" panose="020B0503020204020204" pitchFamily="34" charset="-122"/>
                </a:rPr>
                <a:t>contents</a:t>
              </a:r>
              <a:endParaRPr lang="zh-CN" altLang="en-US" sz="3000" dirty="0">
                <a:solidFill>
                  <a:schemeClr val="bg1"/>
                </a:solidFill>
                <a:latin typeface="微软雅黑" panose="020B0503020204020204" pitchFamily="34" charset="-122"/>
              </a:endParaRPr>
            </a:p>
          </p:txBody>
        </p:sp>
      </p:grpSp>
      <p:grpSp>
        <p:nvGrpSpPr>
          <p:cNvPr id="26" name="组合 13"/>
          <p:cNvGrpSpPr>
            <a:grpSpLocks noChangeAspect="1"/>
          </p:cNvGrpSpPr>
          <p:nvPr userDrawn="1"/>
        </p:nvGrpSpPr>
        <p:grpSpPr>
          <a:xfrm>
            <a:off x="355876" y="2648924"/>
            <a:ext cx="1856140" cy="1849328"/>
            <a:chOff x="1709739" y="2636838"/>
            <a:chExt cx="1590160" cy="1584325"/>
          </a:xfrm>
          <a:solidFill>
            <a:schemeClr val="bg1"/>
          </a:solidFill>
          <a:effectLst/>
        </p:grpSpPr>
        <p:sp>
          <p:nvSpPr>
            <p:cNvPr id="27"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zh-HK" altLang="en-US" sz="100" b="1"/>
            </a:p>
          </p:txBody>
        </p:sp>
        <p:sp>
          <p:nvSpPr>
            <p:cNvPr id="28"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zh-HK" altLang="en-US" sz="100" b="1"/>
            </a:p>
          </p:txBody>
        </p:sp>
        <p:sp>
          <p:nvSpPr>
            <p:cNvPr id="29"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zh-HK" altLang="en-US" sz="100" b="1"/>
            </a:p>
          </p:txBody>
        </p:sp>
        <p:sp>
          <p:nvSpPr>
            <p:cNvPr id="30"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zh-HK" altLang="en-US" sz="100" b="1"/>
            </a:p>
          </p:txBody>
        </p:sp>
        <p:sp>
          <p:nvSpPr>
            <p:cNvPr id="31"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zh-HK" altLang="en-US" sz="100" b="1"/>
            </a:p>
          </p:txBody>
        </p:sp>
        <p:sp>
          <p:nvSpPr>
            <p:cNvPr id="32"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zh-HK" altLang="en-US" sz="100" b="1"/>
            </a:p>
          </p:txBody>
        </p:sp>
        <p:sp>
          <p:nvSpPr>
            <p:cNvPr id="33"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zh-HK" altLang="en-US" sz="100" b="1"/>
            </a:p>
          </p:txBody>
        </p:sp>
        <p:sp>
          <p:nvSpPr>
            <p:cNvPr id="34"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zh-HK" altLang="en-US" sz="100" b="1"/>
            </a:p>
          </p:txBody>
        </p:sp>
        <p:sp>
          <p:nvSpPr>
            <p:cNvPr id="35"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09728" tIns="54864" rIns="109728" bIns="54864" numCol="1" anchor="t" anchorCtr="0" compatLnSpc="1"/>
            <a:lstStyle/>
            <a:p>
              <a:endParaRPr lang="zh-HK" altLang="en-US" sz="100" b="1"/>
            </a:p>
          </p:txBody>
        </p:sp>
      </p:grpSp>
      <p:grpSp>
        <p:nvGrpSpPr>
          <p:cNvPr id="36" name="组合 33"/>
          <p:cNvGrpSpPr/>
          <p:nvPr userDrawn="1"/>
        </p:nvGrpSpPr>
        <p:grpSpPr>
          <a:xfrm>
            <a:off x="5522506" y="145435"/>
            <a:ext cx="3492122" cy="889920"/>
            <a:chOff x="4602088" y="121196"/>
            <a:chExt cx="2910102" cy="741600"/>
          </a:xfrm>
        </p:grpSpPr>
        <p:pic>
          <p:nvPicPr>
            <p:cNvPr id="37" name="图片 34" descr="徽标&#10;&#10;描述已自动生成"/>
            <p:cNvPicPr>
              <a:picLocks noChangeAspect="1"/>
            </p:cNvPicPr>
            <p:nvPr/>
          </p:nvPicPr>
          <p:blipFill>
            <a:blip r:embed="rId2" cstate="print">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02088" y="121196"/>
              <a:ext cx="747679" cy="741600"/>
            </a:xfrm>
            <a:prstGeom prst="rect">
              <a:avLst/>
            </a:prstGeom>
          </p:spPr>
        </p:pic>
        <p:pic>
          <p:nvPicPr>
            <p:cNvPr id="38"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7685" y="167960"/>
              <a:ext cx="2124505" cy="359229"/>
            </a:xfrm>
            <a:prstGeom prst="rect">
              <a:avLst/>
            </a:prstGeom>
          </p:spPr>
        </p:pic>
        <p:pic>
          <p:nvPicPr>
            <p:cNvPr id="39" name="图片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6786" y="588804"/>
              <a:ext cx="2006302" cy="217615"/>
            </a:xfrm>
            <a:prstGeom prst="rect">
              <a:avLst/>
            </a:prstGeom>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70"/>
          <p:cNvSpPr/>
          <p:nvPr userDrawn="1"/>
        </p:nvSpPr>
        <p:spPr>
          <a:xfrm>
            <a:off x="-10160" y="-15407"/>
            <a:ext cx="9164320" cy="459995"/>
          </a:xfrm>
          <a:prstGeom prst="rect">
            <a:avLst/>
          </a:prstGeom>
          <a:solidFill>
            <a:srgbClr val="8D124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dirty="0"/>
          </a:p>
        </p:txBody>
      </p:sp>
      <p:sp>
        <p:nvSpPr>
          <p:cNvPr id="8" name="任意多边形: 形状 71"/>
          <p:cNvSpPr/>
          <p:nvPr userDrawn="1"/>
        </p:nvSpPr>
        <p:spPr>
          <a:xfrm>
            <a:off x="6905059" y="16682"/>
            <a:ext cx="2249100" cy="701029"/>
          </a:xfrm>
          <a:custGeom>
            <a:avLst/>
            <a:gdLst>
              <a:gd name="connsiteX0" fmla="*/ 153245 w 2045015"/>
              <a:gd name="connsiteY0" fmla="*/ 0 h 584191"/>
              <a:gd name="connsiteX1" fmla="*/ 2045015 w 2045015"/>
              <a:gd name="connsiteY1" fmla="*/ 0 h 584191"/>
              <a:gd name="connsiteX2" fmla="*/ 2045015 w 2045015"/>
              <a:gd name="connsiteY2" fmla="*/ 584191 h 584191"/>
              <a:gd name="connsiteX3" fmla="*/ 153245 w 2045015"/>
              <a:gd name="connsiteY3" fmla="*/ 584191 h 584191"/>
              <a:gd name="connsiteX4" fmla="*/ 0 w 2045015"/>
              <a:gd name="connsiteY4" fmla="*/ 430946 h 584191"/>
              <a:gd name="connsiteX5" fmla="*/ 0 w 2045015"/>
              <a:gd name="connsiteY5" fmla="*/ 153245 h 584191"/>
              <a:gd name="connsiteX6" fmla="*/ 153245 w 2045015"/>
              <a:gd name="connsiteY6" fmla="*/ 0 h 5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5015" h="584191">
                <a:moveTo>
                  <a:pt x="153245" y="0"/>
                </a:moveTo>
                <a:lnTo>
                  <a:pt x="2045015" y="0"/>
                </a:lnTo>
                <a:lnTo>
                  <a:pt x="2045015" y="584191"/>
                </a:lnTo>
                <a:lnTo>
                  <a:pt x="153245" y="584191"/>
                </a:lnTo>
                <a:cubicBezTo>
                  <a:pt x="68610" y="584191"/>
                  <a:pt x="0" y="515581"/>
                  <a:pt x="0" y="430946"/>
                </a:cubicBezTo>
                <a:lnTo>
                  <a:pt x="0" y="153245"/>
                </a:lnTo>
                <a:cubicBezTo>
                  <a:pt x="0" y="68610"/>
                  <a:pt x="68610" y="0"/>
                  <a:pt x="153245" y="0"/>
                </a:cubicBezTo>
                <a:close/>
              </a:path>
            </a:pathLst>
          </a:custGeom>
          <a:solidFill>
            <a:srgbClr val="8D124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100"/>
          </a:p>
        </p:txBody>
      </p:sp>
      <p:sp>
        <p:nvSpPr>
          <p:cNvPr id="13" name="矩形 79"/>
          <p:cNvSpPr/>
          <p:nvPr userDrawn="1"/>
        </p:nvSpPr>
        <p:spPr>
          <a:xfrm>
            <a:off x="-20321" y="6337661"/>
            <a:ext cx="9174480" cy="535674"/>
          </a:xfrm>
          <a:prstGeom prst="rect">
            <a:avLst/>
          </a:prstGeom>
          <a:solidFill>
            <a:srgbClr val="8D124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nvGrpSpPr>
          <p:cNvPr id="16" name="组合 19"/>
          <p:cNvGrpSpPr>
            <a:grpSpLocks noChangeAspect="1"/>
          </p:cNvGrpSpPr>
          <p:nvPr userDrawn="1"/>
        </p:nvGrpSpPr>
        <p:grpSpPr>
          <a:xfrm>
            <a:off x="7077878" y="125285"/>
            <a:ext cx="1972218" cy="495403"/>
            <a:chOff x="4602088" y="121196"/>
            <a:chExt cx="2910101" cy="741600"/>
          </a:xfrm>
        </p:grpSpPr>
        <p:grpSp>
          <p:nvGrpSpPr>
            <p:cNvPr id="17" name="组合 20"/>
            <p:cNvGrpSpPr/>
            <p:nvPr/>
          </p:nvGrpSpPr>
          <p:grpSpPr>
            <a:xfrm>
              <a:off x="5387686" y="167960"/>
              <a:ext cx="2124503" cy="638458"/>
              <a:chOff x="5387686" y="167960"/>
              <a:chExt cx="2124503" cy="638458"/>
            </a:xfrm>
          </p:grpSpPr>
          <p:pic>
            <p:nvPicPr>
              <p:cNvPr id="19" name="图片 2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387686" y="167960"/>
                <a:ext cx="2124503" cy="359229"/>
              </a:xfrm>
              <a:prstGeom prst="rect">
                <a:avLst/>
              </a:prstGeom>
            </p:spPr>
          </p:pic>
          <p:pic>
            <p:nvPicPr>
              <p:cNvPr id="20"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446786" y="588804"/>
                <a:ext cx="2006302" cy="217614"/>
              </a:xfrm>
              <a:prstGeom prst="rect">
                <a:avLst/>
              </a:prstGeom>
            </p:spPr>
          </p:pic>
        </p:grpSp>
        <p:pic>
          <p:nvPicPr>
            <p:cNvPr id="18" name="图片 22" descr="徽标&#10;&#10;描述已自动生成"/>
            <p:cNvPicPr>
              <a:picLocks noChangeAspect="1"/>
            </p:cNvPicPr>
            <p:nvPr/>
          </p:nvPicPr>
          <p:blipFill>
            <a:blip r:embed="rId4" cstate="print">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602088" y="121196"/>
              <a:ext cx="747679" cy="741600"/>
            </a:xfrm>
            <a:prstGeom prst="rect">
              <a:avLst/>
            </a:prstGeom>
          </p:spPr>
        </p:pic>
      </p:grpSp>
      <p:sp>
        <p:nvSpPr>
          <p:cNvPr id="21" name="Rectangle 20"/>
          <p:cNvSpPr/>
          <p:nvPr userDrawn="1"/>
        </p:nvSpPr>
        <p:spPr>
          <a:xfrm>
            <a:off x="121906" y="6402365"/>
            <a:ext cx="1790700" cy="386080"/>
          </a:xfrm>
          <a:prstGeom prst="rect">
            <a:avLst/>
          </a:prstGeom>
        </p:spPr>
        <p:txBody>
          <a:bodyPr wrap="none">
            <a:spAutoFit/>
          </a:bodyPr>
          <a:lstStyle/>
          <a:p>
            <a:r>
              <a:rPr lang="zh-TW" altLang="en-US" sz="1920" b="0" i="0" dirty="0">
                <a:solidFill>
                  <a:schemeClr val="bg1"/>
                </a:solidFill>
                <a:effectLst/>
                <a:latin typeface="+mn-ea"/>
                <a:ea typeface="+mn-ea"/>
              </a:rPr>
              <a:t>明德 博學 尚行</a:t>
            </a:r>
            <a:endParaRPr lang="en-US" sz="1920" dirty="0">
              <a:solidFill>
                <a:schemeClr val="bg1"/>
              </a:solidFill>
              <a:latin typeface="+mn-ea"/>
              <a:ea typeface="+mn-ea"/>
            </a:endParaRPr>
          </a:p>
        </p:txBody>
      </p:sp>
      <p:sp>
        <p:nvSpPr>
          <p:cNvPr id="22" name="Rectangle 21"/>
          <p:cNvSpPr/>
          <p:nvPr userDrawn="1"/>
        </p:nvSpPr>
        <p:spPr>
          <a:xfrm>
            <a:off x="6232284" y="6402365"/>
            <a:ext cx="2813685" cy="386080"/>
          </a:xfrm>
          <a:prstGeom prst="rect">
            <a:avLst/>
          </a:prstGeom>
        </p:spPr>
        <p:txBody>
          <a:bodyPr wrap="none">
            <a:spAutoFit/>
          </a:bodyPr>
          <a:lstStyle/>
          <a:p>
            <a:r>
              <a:rPr lang="en-US" sz="1920" b="0" i="0" dirty="0">
                <a:solidFill>
                  <a:schemeClr val="bg1"/>
                </a:solidFill>
                <a:effectLst/>
                <a:latin typeface="+mn-lt"/>
                <a:ea typeface="+mn-ea"/>
              </a:rPr>
              <a:t>City University of Macau</a:t>
            </a:r>
            <a:endParaRPr lang="en-US" sz="1920" dirty="0">
              <a:solidFill>
                <a:schemeClr val="bg1"/>
              </a:solidFill>
              <a:latin typeface="+mn-lt"/>
              <a:ea typeface="+mn-ea"/>
            </a:endParaRPr>
          </a:p>
        </p:txBody>
      </p:sp>
      <p:sp>
        <p:nvSpPr>
          <p:cNvPr id="14" name="灯片编号占位符 4"/>
          <p:cNvSpPr txBox="1"/>
          <p:nvPr userDrawn="1"/>
        </p:nvSpPr>
        <p:spPr>
          <a:xfrm>
            <a:off x="4048462" y="6402365"/>
            <a:ext cx="1036915" cy="3472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619125" indent="-238125"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52500" indent="-1905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33500" indent="-1905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714500" indent="-1905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095500" indent="-190500" algn="l" defTabSz="914400" rtl="0" eaLnBrk="0" fontAlgn="base" latinLnBrk="0"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6pPr>
            <a:lvl7pPr marL="2476500" indent="-190500" algn="l" defTabSz="914400" rtl="0" eaLnBrk="0" fontAlgn="base" latinLnBrk="0"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7pPr>
            <a:lvl8pPr marL="2857500" indent="-190500" algn="l" defTabSz="914400" rtl="0" eaLnBrk="0" fontAlgn="base" latinLnBrk="0"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8pPr>
            <a:lvl9pPr marL="3238500" indent="-190500" algn="l" defTabSz="914400" rtl="0" eaLnBrk="0" fontAlgn="base" latinLnBrk="0"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9pPr>
          </a:lstStyle>
          <a:p>
            <a:pPr algn="ctr"/>
            <a:fld id="{42B0505A-0DA2-4A1E-A710-6BD677E696E3}" type="slidenum">
              <a:rPr lang="zh-CN" altLang="en-US" sz="1680" b="1" smtClean="0">
                <a:solidFill>
                  <a:schemeClr val="bg1"/>
                </a:solidFill>
                <a:sym typeface="Arial" panose="020B0604020202020204" pitchFamily="34" charset="0"/>
              </a:rPr>
              <a:t>‹#›</a:t>
            </a:fld>
            <a:endParaRPr lang="en-US" altLang="zh-CN" sz="1680" b="1" dirty="0">
              <a:solidFill>
                <a:schemeClr val="bg1"/>
              </a:solidFill>
              <a:sym typeface="Arial" panose="020B0604020202020204" pitchFamily="34" charset="0"/>
            </a:endParaRPr>
          </a:p>
        </p:txBody>
      </p:sp>
      <p:sp>
        <p:nvSpPr>
          <p:cNvPr id="15" name="標題 1"/>
          <p:cNvSpPr txBox="1"/>
          <p:nvPr userDrawn="1"/>
        </p:nvSpPr>
        <p:spPr>
          <a:xfrm>
            <a:off x="93904" y="24683"/>
            <a:ext cx="3888432" cy="379814"/>
          </a:xfrm>
          <a:prstGeom prst="rect">
            <a:avLst/>
          </a:prstGeom>
          <a:solidFill>
            <a:srgbClr val="8D124A"/>
          </a:solidFill>
          <a:ln w="9525">
            <a:noFill/>
          </a:ln>
          <a:effectLst/>
        </p:spPr>
        <p:txBody>
          <a:bodyPr vert="horz" lIns="109728" tIns="54864" rIns="109728" bIns="54864" rtlCol="0" anchor="b">
            <a:normAutofit fontScale="77500"/>
            <a:scene3d>
              <a:camera prst="perspectiveFront"/>
              <a:lightRig rig="sunset" dir="t">
                <a:rot lat="0" lon="0" rev="0"/>
              </a:lightRig>
            </a:scene3d>
            <a:sp3d prstMaterial="softEdge"/>
          </a:bodyPr>
          <a:lstStyle>
            <a:lvl1pPr algn="ctr" defTabSz="914400" rtl="0" eaLnBrk="1" latinLnBrk="0" hangingPunct="1">
              <a:lnSpc>
                <a:spcPct val="200000"/>
              </a:lnSpc>
              <a:spcBef>
                <a:spcPct val="0"/>
              </a:spcBef>
              <a:buNone/>
              <a:defRPr sz="3600" b="1" u="none" strike="noStrike" kern="1200" spc="-150">
                <a:solidFill>
                  <a:schemeClr val="bg1"/>
                </a:solidFill>
                <a:effectLst>
                  <a:outerShdw blurRad="38100" dist="38100" dir="2700000" algn="tl">
                    <a:srgbClr val="000000">
                      <a:alpha val="43137"/>
                    </a:srgbClr>
                  </a:outerShdw>
                </a:effectLst>
                <a:latin typeface="Dotted Songti Square" pitchFamily="50" charset="0"/>
                <a:ea typeface="Dotted Songti Square" pitchFamily="50" charset="0"/>
                <a:cs typeface="+mj-cs"/>
              </a:defRPr>
            </a:lvl1pPr>
          </a:lstStyle>
          <a:p>
            <a:pPr algn="l">
              <a:lnSpc>
                <a:spcPct val="100000"/>
              </a:lnSpc>
            </a:pPr>
            <a:r>
              <a:rPr lang="zh-CN" altLang="en-US" sz="1680" dirty="0">
                <a:solidFill>
                  <a:schemeClr val="bg1"/>
                </a:solidFill>
                <a:effectLst>
                  <a:glow rad="63500">
                    <a:schemeClr val="accent1">
                      <a:satMod val="175000"/>
                      <a:alpha val="40000"/>
                    </a:schemeClr>
                  </a:glow>
                  <a:outerShdw blurRad="76200" dist="88900" dir="19800000" algn="bl" rotWithShape="0">
                    <a:schemeClr val="tx1"/>
                  </a:outerShdw>
                </a:effectLst>
              </a:rPr>
              <a:t>資訊安全</a:t>
            </a:r>
            <a:r>
              <a:rPr lang="en-US" altLang="zh-CN" sz="1680" dirty="0">
                <a:solidFill>
                  <a:schemeClr val="bg1"/>
                </a:solidFill>
                <a:effectLst>
                  <a:glow rad="63500">
                    <a:schemeClr val="accent1">
                      <a:satMod val="175000"/>
                      <a:alpha val="40000"/>
                    </a:schemeClr>
                  </a:glow>
                  <a:outerShdw blurRad="76200" dist="88900" dir="19800000" algn="bl" rotWithShape="0">
                    <a:schemeClr val="tx1"/>
                  </a:outerShdw>
                </a:effectLst>
              </a:rPr>
              <a:t>·</a:t>
            </a:r>
            <a:r>
              <a:rPr lang="zh-CN" altLang="en-US" sz="1680" dirty="0">
                <a:solidFill>
                  <a:schemeClr val="bg1"/>
                </a:solidFill>
                <a:effectLst>
                  <a:glow rad="63500">
                    <a:schemeClr val="accent1">
                      <a:satMod val="175000"/>
                      <a:alpha val="40000"/>
                    </a:schemeClr>
                  </a:glow>
                  <a:outerShdw blurRad="76200" dist="88900" dir="19800000" algn="bl" rotWithShape="0">
                    <a:schemeClr val="tx1"/>
                  </a:outerShdw>
                </a:effectLst>
              </a:rPr>
              <a:t>澳門城市大學</a:t>
            </a:r>
            <a:r>
              <a:rPr lang="en-US" altLang="zh-CN" sz="1680" dirty="0">
                <a:solidFill>
                  <a:schemeClr val="bg1"/>
                </a:solidFill>
                <a:effectLst>
                  <a:glow rad="63500">
                    <a:schemeClr val="accent1">
                      <a:satMod val="175000"/>
                      <a:alpha val="40000"/>
                    </a:schemeClr>
                  </a:glow>
                  <a:outerShdw blurRad="76200" dist="88900" dir="19800000" algn="bl" rotWithShape="0">
                    <a:schemeClr val="tx1"/>
                  </a:outerShdw>
                </a:effectLst>
              </a:rPr>
              <a:t>·</a:t>
            </a:r>
            <a:r>
              <a:rPr lang="zh-CN" altLang="en-US" sz="1680" dirty="0">
                <a:solidFill>
                  <a:schemeClr val="bg1"/>
                </a:solidFill>
                <a:effectLst>
                  <a:glow rad="63500">
                    <a:schemeClr val="accent1">
                      <a:satMod val="175000"/>
                      <a:alpha val="40000"/>
                    </a:schemeClr>
                  </a:glow>
                  <a:outerShdw blurRad="76200" dist="88900" dir="19800000" algn="bl" rotWithShape="0">
                    <a:schemeClr val="tx1"/>
                  </a:outerShdw>
                </a:effectLst>
              </a:rPr>
              <a:t>崔三帥助理教授</a:t>
            </a:r>
            <a:endParaRPr lang="zh-MO" altLang="en-US" sz="1680" baseline="30000" dirty="0">
              <a:solidFill>
                <a:schemeClr val="bg1"/>
              </a:solidFill>
              <a:effectLst>
                <a:glow rad="63500">
                  <a:schemeClr val="accent1">
                    <a:satMod val="175000"/>
                    <a:alpha val="40000"/>
                  </a:schemeClr>
                </a:glow>
                <a:outerShdw blurRad="76200" dist="88900" dir="19800000" algn="bl" rotWithShape="0">
                  <a:schemeClr val="tx1"/>
                </a:outerShdw>
              </a:effectLs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2E5796"/>
                </a:solidFill>
                <a:latin typeface="华文新魏" panose="02010800040101010101" charset="-122"/>
                <a:cs typeface="华文新魏" panose="02010800040101010101" charset="-122"/>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楷体" panose="02010609060101010101" charset="-122"/>
                <a:cs typeface="楷体" panose="02010609060101010101" charset="-122"/>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userDrawn="1"/>
        </p:nvSpPr>
        <p:spPr>
          <a:xfrm>
            <a:off x="0" y="0"/>
            <a:ext cx="9144000" cy="365760"/>
          </a:xfrm>
          <a:custGeom>
            <a:avLst/>
            <a:gdLst/>
            <a:ahLst/>
            <a:cxnLst/>
            <a:rect l="l" t="t" r="r" b="b"/>
            <a:pathLst>
              <a:path w="9144000" h="365760">
                <a:moveTo>
                  <a:pt x="0" y="365760"/>
                </a:moveTo>
                <a:lnTo>
                  <a:pt x="9144000" y="365760"/>
                </a:lnTo>
                <a:lnTo>
                  <a:pt x="9144000" y="0"/>
                </a:lnTo>
                <a:lnTo>
                  <a:pt x="0" y="0"/>
                </a:lnTo>
                <a:lnTo>
                  <a:pt x="0" y="365760"/>
                </a:lnTo>
                <a:close/>
              </a:path>
            </a:pathLst>
          </a:custGeom>
          <a:solidFill>
            <a:srgbClr val="5F76B4"/>
          </a:solidFill>
        </p:spPr>
        <p:txBody>
          <a:bodyPr wrap="square" lIns="0" tIns="0" rIns="0" bIns="0" rtlCol="0"/>
          <a:lstStyle/>
          <a:p>
            <a:endParaRPr sz="100"/>
          </a:p>
        </p:txBody>
      </p:sp>
      <p:sp>
        <p:nvSpPr>
          <p:cNvPr id="17" name="bk object 17"/>
          <p:cNvSpPr/>
          <p:nvPr userDrawn="1"/>
        </p:nvSpPr>
        <p:spPr>
          <a:xfrm>
            <a:off x="467537" y="1124711"/>
            <a:ext cx="8209280" cy="0"/>
          </a:xfrm>
          <a:custGeom>
            <a:avLst/>
            <a:gdLst/>
            <a:ahLst/>
            <a:cxnLst/>
            <a:rect l="l" t="t" r="r" b="b"/>
            <a:pathLst>
              <a:path w="8209280">
                <a:moveTo>
                  <a:pt x="0" y="0"/>
                </a:moveTo>
                <a:lnTo>
                  <a:pt x="8208975" y="0"/>
                </a:lnTo>
              </a:path>
            </a:pathLst>
          </a:custGeom>
          <a:ln w="25400">
            <a:solidFill>
              <a:srgbClr val="5F76B4"/>
            </a:solidFill>
          </a:ln>
        </p:spPr>
        <p:txBody>
          <a:bodyPr wrap="square" lIns="0" tIns="0" rIns="0" bIns="0" rtlCol="0"/>
          <a:lstStyle/>
          <a:p>
            <a:endParaRPr sz="100"/>
          </a:p>
        </p:txBody>
      </p:sp>
      <p:sp>
        <p:nvSpPr>
          <p:cNvPr id="2" name="Holder 2"/>
          <p:cNvSpPr>
            <a:spLocks noGrp="1"/>
          </p:cNvSpPr>
          <p:nvPr>
            <p:ph type="title"/>
          </p:nvPr>
        </p:nvSpPr>
        <p:spPr/>
        <p:txBody>
          <a:bodyPr lIns="0" tIns="0" rIns="0" bIns="0"/>
          <a:lstStyle>
            <a:lvl1pPr>
              <a:defRPr sz="4000" b="0" i="0">
                <a:solidFill>
                  <a:srgbClr val="2E5796"/>
                </a:solidFill>
                <a:latin typeface="华文新魏" panose="02010800040101010101" charset="-122"/>
                <a:cs typeface="华文新魏" panose="02010800040101010101" charset="-122"/>
              </a:defRPr>
            </a:lvl1pPr>
          </a:lstStyle>
          <a:p>
            <a:endParaRPr/>
          </a:p>
        </p:txBody>
      </p:sp>
      <p:sp>
        <p:nvSpPr>
          <p:cNvPr id="3" name="Holder 3"/>
          <p:cNvSpPr>
            <a:spLocks noGrp="1"/>
          </p:cNvSpPr>
          <p:nvPr>
            <p:ph sz="half" idx="2"/>
          </p:nvPr>
        </p:nvSpPr>
        <p:spPr>
          <a:xfrm>
            <a:off x="166828" y="2704288"/>
            <a:ext cx="1978660" cy="276998"/>
          </a:xfrm>
          <a:prstGeom prst="rect">
            <a:avLst/>
          </a:prstGeom>
        </p:spPr>
        <p:txBody>
          <a:bodyPr wrap="square" lIns="0" tIns="0" rIns="0" bIns="0">
            <a:spAutoFit/>
          </a:bodyPr>
          <a:lstStyle>
            <a:lvl1pPr>
              <a:defRPr sz="1800" b="0" i="0">
                <a:solidFill>
                  <a:schemeClr val="tx1"/>
                </a:solidFill>
                <a:latin typeface="楷体" panose="02010609060101010101" charset="-122"/>
                <a:cs typeface="楷体" panose="02010609060101010101" charset="-122"/>
              </a:defRPr>
            </a:lvl1pPr>
          </a:lstStyle>
          <a:p>
            <a:endParaRPr/>
          </a:p>
        </p:txBody>
      </p:sp>
      <p:sp>
        <p:nvSpPr>
          <p:cNvPr id="4" name="Holder 4"/>
          <p:cNvSpPr>
            <a:spLocks noGrp="1"/>
          </p:cNvSpPr>
          <p:nvPr>
            <p:ph sz="half" idx="3"/>
          </p:nvPr>
        </p:nvSpPr>
        <p:spPr>
          <a:xfrm>
            <a:off x="4709160" y="1577340"/>
            <a:ext cx="3977640" cy="4925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endParaRPr dirty="0"/>
          </a:p>
        </p:txBody>
      </p:sp>
      <p:sp>
        <p:nvSpPr>
          <p:cNvPr id="8" name="灯片编号占位符 1"/>
          <p:cNvSpPr>
            <a:spLocks noGrp="1"/>
          </p:cNvSpPr>
          <p:nvPr userDrawn="1"/>
        </p:nvSpPr>
        <p:spPr>
          <a:xfrm>
            <a:off x="4189095" y="6424613"/>
            <a:ext cx="765175" cy="333375"/>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ctr" defTabSz="914400" rtl="0" eaLnBrk="1" latinLnBrk="0" hangingPunct="1">
              <a:defRPr sz="1400" b="1" kern="1200">
                <a:solidFill>
                  <a:schemeClr val="accent1"/>
                </a:solidFill>
                <a:latin typeface="Verdana" panose="020B060403050404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fontAlgn="base" hangingPunct="1"/>
            <a:fld id="{9A0DB2DC-4C9A-4742-B13C-FB6460FD3503}" type="slidenum">
              <a:rPr lang="en-US" altLang="ko-KR" strike="noStrike" noProof="1">
                <a:latin typeface="Verdana" panose="020B0604030504040204" pitchFamily="34" charset="0"/>
                <a:ea typeface="굴림" pitchFamily="34" charset="-127"/>
                <a:cs typeface="+mn-cs"/>
              </a:rPr>
              <a:t>‹#›</a:t>
            </a:fld>
            <a:endParaRPr lang="en-US" altLang="ko-KR" strike="noStrike" noProof="1">
              <a:latin typeface="굴림" pitchFamily="34" charset="-127"/>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50" name="Rectangle 16"/>
          <p:cNvSpPr/>
          <p:nvPr/>
        </p:nvSpPr>
        <p:spPr>
          <a:xfrm>
            <a:off x="0" y="3352800"/>
            <a:ext cx="9144000" cy="3505200"/>
          </a:xfrm>
          <a:prstGeom prst="rect">
            <a:avLst/>
          </a:prstGeom>
          <a:solidFill>
            <a:schemeClr val="accent1"/>
          </a:solidFill>
          <a:ln w="9525">
            <a:noFill/>
          </a:ln>
        </p:spPr>
        <p:txBody>
          <a:bodyPr wrap="none" anchor="ctr" anchorCtr="0"/>
          <a:lstStyle/>
          <a:p>
            <a:pPr lvl="0" algn="ctr" latinLnBrk="1"/>
            <a:endParaRPr lang="zh-CN" altLang="zh-CN" dirty="0">
              <a:solidFill>
                <a:srgbClr val="660033"/>
              </a:solidFill>
              <a:latin typeface="굴림" pitchFamily="34" charset="-127"/>
              <a:ea typeface="굴림" pitchFamily="34" charset="-127"/>
            </a:endParaRPr>
          </a:p>
        </p:txBody>
      </p:sp>
      <p:sp>
        <p:nvSpPr>
          <p:cNvPr id="2051" name="Oval 19"/>
          <p:cNvSpPr/>
          <p:nvPr/>
        </p:nvSpPr>
        <p:spPr>
          <a:xfrm>
            <a:off x="7848600" y="838200"/>
            <a:ext cx="833438" cy="833438"/>
          </a:xfrm>
          <a:prstGeom prst="ellipse">
            <a:avLst/>
          </a:prstGeom>
          <a:solidFill>
            <a:schemeClr val="accent1"/>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052" name="Oval 20"/>
          <p:cNvSpPr/>
          <p:nvPr/>
        </p:nvSpPr>
        <p:spPr>
          <a:xfrm>
            <a:off x="5715000" y="2057400"/>
            <a:ext cx="496888" cy="496888"/>
          </a:xfrm>
          <a:prstGeom prst="ellipse">
            <a:avLst/>
          </a:prstGeom>
          <a:solidFill>
            <a:schemeClr val="accent1"/>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053" name="Oval 21"/>
          <p:cNvSpPr/>
          <p:nvPr/>
        </p:nvSpPr>
        <p:spPr>
          <a:xfrm>
            <a:off x="6858000" y="1143000"/>
            <a:ext cx="676275" cy="676275"/>
          </a:xfrm>
          <a:prstGeom prst="ellipse">
            <a:avLst/>
          </a:prstGeom>
          <a:solidFill>
            <a:schemeClr val="accent2"/>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054" name="Oval 22"/>
          <p:cNvSpPr/>
          <p:nvPr/>
        </p:nvSpPr>
        <p:spPr>
          <a:xfrm>
            <a:off x="7543800" y="1752600"/>
            <a:ext cx="349250" cy="349250"/>
          </a:xfrm>
          <a:prstGeom prst="ellipse">
            <a:avLst/>
          </a:prstGeom>
          <a:solidFill>
            <a:schemeClr val="accent1"/>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055" name="Oval 23"/>
          <p:cNvSpPr/>
          <p:nvPr/>
        </p:nvSpPr>
        <p:spPr>
          <a:xfrm>
            <a:off x="7620000" y="2209800"/>
            <a:ext cx="433388" cy="433388"/>
          </a:xfrm>
          <a:prstGeom prst="ellipse">
            <a:avLst/>
          </a:prstGeom>
          <a:solidFill>
            <a:schemeClr val="accent2"/>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056" name="Rectangle 24"/>
          <p:cNvSpPr/>
          <p:nvPr/>
        </p:nvSpPr>
        <p:spPr>
          <a:xfrm>
            <a:off x="0" y="3352800"/>
            <a:ext cx="9144000" cy="152400"/>
          </a:xfrm>
          <a:prstGeom prst="rect">
            <a:avLst/>
          </a:prstGeom>
          <a:solidFill>
            <a:schemeClr val="accent2"/>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19458" name="Rectangle 2"/>
          <p:cNvSpPr>
            <a:spLocks noGrp="1" noChangeArrowheads="1"/>
          </p:cNvSpPr>
          <p:nvPr>
            <p:ph type="ctrTitle" hasCustomPrompt="1"/>
          </p:nvPr>
        </p:nvSpPr>
        <p:spPr>
          <a:xfrm>
            <a:off x="0" y="2819400"/>
            <a:ext cx="9144000" cy="504825"/>
          </a:xfrm>
        </p:spPr>
        <p:txBody>
          <a:bodyPr/>
          <a:lstStyle>
            <a:lvl1pPr algn="ctr">
              <a:defRPr sz="4000">
                <a:solidFill>
                  <a:schemeClr val="accent1"/>
                </a:solidFill>
              </a:defRPr>
            </a:lvl1pPr>
          </a:lstStyle>
          <a:p>
            <a:pPr fontAlgn="base"/>
            <a:r>
              <a:rPr lang="en-US" altLang="ko-KR" strike="noStrike" noProof="1"/>
              <a:t>Click to edit Master title</a:t>
            </a:r>
          </a:p>
        </p:txBody>
      </p:sp>
      <p:sp>
        <p:nvSpPr>
          <p:cNvPr id="19459" name="Rectangle 3"/>
          <p:cNvSpPr>
            <a:spLocks noGrp="1" noChangeArrowheads="1"/>
          </p:cNvSpPr>
          <p:nvPr>
            <p:ph type="subTitle" idx="1" hasCustomPrompt="1"/>
          </p:nvPr>
        </p:nvSpPr>
        <p:spPr>
          <a:xfrm>
            <a:off x="228600" y="6248400"/>
            <a:ext cx="8686800" cy="409575"/>
          </a:xfrm>
        </p:spPr>
        <p:txBody>
          <a:bodyPr/>
          <a:lstStyle>
            <a:lvl1pPr marL="0" indent="0" algn="ctr">
              <a:buFont typeface="Wingdings" panose="05000000000000000000" pitchFamily="2" charset="2"/>
              <a:buNone/>
              <a:defRPr sz="1800" b="1">
                <a:solidFill>
                  <a:schemeClr val="bg1"/>
                </a:solidFill>
              </a:defRPr>
            </a:lvl1pPr>
          </a:lstStyle>
          <a:p>
            <a:pPr fontAlgn="base"/>
            <a:r>
              <a:rPr lang="en-US" altLang="ko-KR" strike="noStrike" noProof="1"/>
              <a:t>COMPANY LOGO</a:t>
            </a:r>
          </a:p>
        </p:txBody>
      </p:sp>
      <p:sp>
        <p:nvSpPr>
          <p:cNvPr id="17" name="Rectangle 5"/>
          <p:cNvSpPr>
            <a:spLocks noGrp="1" noChangeArrowheads="1"/>
          </p:cNvSpPr>
          <p:nvPr>
            <p:ph type="sldNum" sz="quarter" idx="4"/>
          </p:nvPr>
        </p:nvSpPr>
        <p:spPr bwMode="auto">
          <a:xfrm>
            <a:off x="4168140" y="6669405"/>
            <a:ext cx="807720" cy="304800"/>
          </a:xfrm>
          <a:prstGeom prst="rect">
            <a:avLst/>
          </a:prstGeom>
          <a:noFill/>
          <a:ln w="9525">
            <a:noFill/>
            <a:miter lim="800000"/>
          </a:ln>
          <a:effectLst/>
        </p:spPr>
        <p:txBody>
          <a:bodyPr vert="horz" wrap="square" lIns="91440" tIns="45720" rIns="91440" bIns="45720" numCol="1" anchor="t" anchorCtr="0" compatLnSpc="1"/>
          <a:lstStyle/>
          <a:p>
            <a:pPr algn="ctr" fontAlgn="base"/>
            <a:fld id="{9A0DB2DC-4C9A-4742-B13C-FB6460FD3503}" type="slidenum">
              <a:rPr lang="en-US" altLang="ko-KR" strike="noStrike" noProof="1">
                <a:solidFill>
                  <a:schemeClr val="bg1"/>
                </a:solidFill>
                <a:latin typeface="Verdana" panose="020B0604030504040204" pitchFamily="34" charset="0"/>
                <a:ea typeface="굴림" pitchFamily="34" charset="-127"/>
                <a:cs typeface="+mn-cs"/>
              </a:rPr>
              <a:t>‹#›</a:t>
            </a:fld>
            <a:endParaRPr lang="en-US" altLang="ko-KR" strike="noStrike" noProof="1">
              <a:solidFill>
                <a:schemeClr val="bg1"/>
              </a:solidFill>
              <a:latin typeface="Verdana" panose="020B0604030504040204" pitchFamily="34" charset="0"/>
            </a:endParaRPr>
          </a:p>
        </p:txBody>
      </p:sp>
      <p:sp>
        <p:nvSpPr>
          <p:cNvPr id="18" name="Rectangle 11"/>
          <p:cNvSpPr>
            <a:spLocks noGrp="1" noChangeArrowheads="1"/>
          </p:cNvSpPr>
          <p:nvPr>
            <p:ph type="ftr" sz="quarter" idx="3"/>
          </p:nvPr>
        </p:nvSpPr>
        <p:spPr bwMode="auto">
          <a:xfrm>
            <a:off x="141288" y="87313"/>
            <a:ext cx="2895600" cy="358775"/>
          </a:xfrm>
          <a:prstGeom prst="rect">
            <a:avLst/>
          </a:prstGeom>
          <a:noFill/>
          <a:ln w="9525">
            <a:noFill/>
            <a:miter lim="800000"/>
          </a:ln>
          <a:effectLst/>
        </p:spPr>
        <p:txBody>
          <a:bodyPr vert="horz" wrap="square" lIns="91440" tIns="45720" rIns="91440" bIns="45720" numCol="1" anchor="t" anchorCtr="0" compatLnSpc="1"/>
          <a:lstStyle>
            <a:lvl1pPr algn="l">
              <a:defRPr/>
            </a:lvl1p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页脚占位符 7"/>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None/>
              <a:defRPr/>
            </a:pPr>
            <a:endParaRPr kumimoji="1" lang="zh-CN" altLang="en-US" sz="3200" b="0" i="0" u="none" strike="noStrike" kern="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62725" y="304800"/>
            <a:ext cx="2125663" cy="58674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182563" y="304800"/>
            <a:ext cx="6227762" cy="58674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82563" y="304800"/>
            <a:ext cx="7970837" cy="692150"/>
          </a:xfrm>
        </p:spPr>
        <p:txBody>
          <a:bodyPr/>
          <a:lstStyle/>
          <a:p>
            <a:pPr fontAlgn="base"/>
            <a:r>
              <a:rPr lang="zh-CN" altLang="en-US" strike="noStrike" noProof="1"/>
              <a:t>单击此处编辑母版标题样式</a:t>
            </a:r>
          </a:p>
        </p:txBody>
      </p:sp>
      <p:sp>
        <p:nvSpPr>
          <p:cNvPr id="3" name="图表占位符 2"/>
          <p:cNvSpPr>
            <a:spLocks noGrp="1"/>
          </p:cNvSpPr>
          <p:nvPr>
            <p:ph type="chart" idx="1"/>
          </p:nvPr>
        </p:nvSpPr>
        <p:spPr>
          <a:xfrm>
            <a:off x="611188" y="1295400"/>
            <a:ext cx="8077200" cy="4876800"/>
          </a:xfrm>
        </p:spPr>
        <p:txBody>
          <a:bodyPr vert="horz" wrap="square" lIns="91440" tIns="45720" rIns="91440" bIns="45720" numCol="1" anchor="t" anchorCtr="0" compatLnSpc="1"/>
          <a:lstStyle/>
          <a:p>
            <a:pPr marL="342900" marR="0" lvl="0" indent="-34290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Char char="v"/>
              <a:defRPr/>
            </a:pPr>
            <a:endParaRPr kumimoji="1" lang="zh-CN" altLang="en-US" sz="2800" b="0" i="0" u="none" strike="noStrike" kern="0" cap="none" spc="0" normalizeH="0" baseline="0" noProof="0">
              <a:ln>
                <a:noFill/>
              </a:ln>
              <a:solidFill>
                <a:schemeClr val="accent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111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725988" y="12954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页脚占位符 7"/>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4" name="页脚占位符 3"/>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None/>
              <a:defRPr/>
            </a:pPr>
            <a:endParaRPr kumimoji="1" lang="zh-CN" altLang="en-US" sz="3200" b="0" i="0" u="none" strike="noStrike" kern="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6" name="页脚占位符 5"/>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026" name="Rectangle 35"/>
          <p:cNvSpPr/>
          <p:nvPr userDrawn="1"/>
        </p:nvSpPr>
        <p:spPr>
          <a:xfrm>
            <a:off x="0" y="0"/>
            <a:ext cx="9144000" cy="990600"/>
          </a:xfrm>
          <a:prstGeom prst="rect">
            <a:avLst/>
          </a:prstGeom>
          <a:solidFill>
            <a:schemeClr val="accent1"/>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 name="Rectangle 2"/>
          <p:cNvSpPr>
            <a:spLocks noGrp="1"/>
          </p:cNvSpPr>
          <p:nvPr>
            <p:ph type="title"/>
          </p:nvPr>
        </p:nvSpPr>
        <p:spPr>
          <a:xfrm>
            <a:off x="182563" y="304800"/>
            <a:ext cx="7970837" cy="692150"/>
          </a:xfrm>
          <a:prstGeom prst="rect">
            <a:avLst/>
          </a:prstGeom>
          <a:noFill/>
          <a:ln w="9525">
            <a:noFill/>
          </a:ln>
        </p:spPr>
        <p:txBody>
          <a:bodyPr anchor="ctr" anchorCtr="0"/>
          <a:lstStyle/>
          <a:p>
            <a:pPr lvl="0"/>
            <a:r>
              <a:rPr lang="en-US" altLang="ko-KR" dirty="0"/>
              <a:t>Click to edit Master title</a:t>
            </a:r>
          </a:p>
        </p:txBody>
      </p:sp>
      <p:sp>
        <p:nvSpPr>
          <p:cNvPr id="1028" name="Rectangle 3"/>
          <p:cNvSpPr>
            <a:spLocks noGrp="1"/>
          </p:cNvSpPr>
          <p:nvPr>
            <p:ph type="body"/>
          </p:nvPr>
        </p:nvSpPr>
        <p:spPr>
          <a:xfrm>
            <a:off x="611188" y="1295400"/>
            <a:ext cx="8077200" cy="4876800"/>
          </a:xfrm>
          <a:prstGeom prst="rect">
            <a:avLst/>
          </a:prstGeom>
          <a:noFill/>
          <a:ln w="9525">
            <a:noFill/>
          </a:ln>
        </p:spPr>
        <p:txBody>
          <a:bodyPr anchor="t" anchorCtr="0"/>
          <a:lstStyle/>
          <a:p>
            <a:pPr lvl="0"/>
            <a:r>
              <a:rPr lang="en-US" altLang="ko-KR" dirty="0"/>
              <a:t> Click to edit Master text</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p>
        </p:txBody>
      </p:sp>
      <p:sp>
        <p:nvSpPr>
          <p:cNvPr id="1058" name="Rectangle 34"/>
          <p:cNvSpPr>
            <a:spLocks noGrp="1" noChangeArrowheads="1"/>
          </p:cNvSpPr>
          <p:nvPr>
            <p:ph type="ftr" sz="quarter" idx="3"/>
          </p:nvPr>
        </p:nvSpPr>
        <p:spPr bwMode="auto">
          <a:xfrm>
            <a:off x="42863" y="6467475"/>
            <a:ext cx="2895600" cy="358775"/>
          </a:xfrm>
          <a:prstGeom prst="rect">
            <a:avLst/>
          </a:prstGeom>
          <a:noFill/>
          <a:ln w="9525">
            <a:noFill/>
            <a:miter lim="800000"/>
          </a:ln>
          <a:effectLst/>
        </p:spPr>
        <p:txBody>
          <a:bodyPr vert="horz" wrap="square" lIns="91440" tIns="45720" rIns="91440" bIns="45720" numCol="1" anchor="t" anchorCtr="0" compatLnSpc="1"/>
          <a:lstStyle>
            <a:lvl1pPr algn="ctr">
              <a:defRPr sz="1200" b="1">
                <a:solidFill>
                  <a:schemeClr val="accent1"/>
                </a:solidFill>
                <a:latin typeface="+mn-lt"/>
                <a:ea typeface="굴림" pitchFamily="3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
        <p:nvSpPr>
          <p:cNvPr id="1031" name="Rectangle 37"/>
          <p:cNvSpPr/>
          <p:nvPr userDrawn="1"/>
        </p:nvSpPr>
        <p:spPr>
          <a:xfrm>
            <a:off x="0" y="914400"/>
            <a:ext cx="9144000" cy="76200"/>
          </a:xfrm>
          <a:prstGeom prst="rect">
            <a:avLst/>
          </a:prstGeom>
          <a:solidFill>
            <a:schemeClr val="accent2"/>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1032" name="Rectangle 38"/>
          <p:cNvSpPr/>
          <p:nvPr userDrawn="1"/>
        </p:nvSpPr>
        <p:spPr>
          <a:xfrm>
            <a:off x="7086600" y="609600"/>
            <a:ext cx="2057400" cy="304800"/>
          </a:xfrm>
          <a:prstGeom prst="rect">
            <a:avLst/>
          </a:prstGeom>
          <a:solidFill>
            <a:schemeClr val="accent2"/>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1033" name="Rectangle 33"/>
          <p:cNvSpPr/>
          <p:nvPr userDrawn="1"/>
        </p:nvSpPr>
        <p:spPr>
          <a:xfrm>
            <a:off x="7162800" y="627063"/>
            <a:ext cx="1905000" cy="287337"/>
          </a:xfrm>
          <a:prstGeom prst="rect">
            <a:avLst/>
          </a:prstGeom>
          <a:noFill/>
          <a:ln w="9525">
            <a:noFill/>
          </a:ln>
        </p:spPr>
        <p:txBody>
          <a:bodyPr anchor="t" anchorCtr="0"/>
          <a:lstStyle/>
          <a:p>
            <a:pPr lvl="0" algn="ctr" latinLnBrk="1">
              <a:spcBef>
                <a:spcPct val="20000"/>
              </a:spcBef>
              <a:buClr>
                <a:schemeClr val="accent2"/>
              </a:buClr>
              <a:buFont typeface="Wingdings" panose="05000000000000000000" pitchFamily="2" charset="2"/>
            </a:pPr>
            <a:r>
              <a:rPr lang="en-US" altLang="ko-KR" b="1">
                <a:solidFill>
                  <a:schemeClr val="bg1"/>
                </a:solidFill>
                <a:latin typeface="Verdana" panose="020B0604030504040204" pitchFamily="34" charset="0"/>
                <a:ea typeface="굴림" pitchFamily="34" charset="-127"/>
              </a:rPr>
              <a:t>LOGO</a:t>
            </a:r>
          </a:p>
        </p:txBody>
      </p:sp>
      <p:sp>
        <p:nvSpPr>
          <p:cNvPr id="3" name="灯片编号占位符 1"/>
          <p:cNvSpPr>
            <a:spLocks noGrp="1"/>
          </p:cNvSpPr>
          <p:nvPr userDrawn="1"/>
        </p:nvSpPr>
        <p:spPr>
          <a:xfrm>
            <a:off x="4189095" y="6424613"/>
            <a:ext cx="765175" cy="333375"/>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ctr" defTabSz="914400" rtl="0" eaLnBrk="1" latinLnBrk="0" hangingPunct="1">
              <a:defRPr sz="1400" b="1" kern="1200">
                <a:solidFill>
                  <a:schemeClr val="accent1"/>
                </a:solidFill>
                <a:latin typeface="Verdana" panose="020B060403050404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fontAlgn="base" hangingPunct="1"/>
            <a:fld id="{9A0DB2DC-4C9A-4742-B13C-FB6460FD3503}" type="slidenum">
              <a:rPr lang="en-US" altLang="ko-KR" strike="noStrike" noProof="1">
                <a:latin typeface="Verdana" panose="020B0604030504040204" pitchFamily="34" charset="0"/>
                <a:ea typeface="굴림" pitchFamily="34" charset="-127"/>
                <a:cs typeface="+mn-cs"/>
              </a:rPr>
              <a:t>‹#›</a:t>
            </a:fld>
            <a:endParaRPr lang="en-US" altLang="ko-KR" strike="noStrike" noProof="1">
              <a:latin typeface="굴림" pitchFamily="34" charset="-127"/>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ftr="0" dt="0"/>
  <p:txStyles>
    <p:titleStyle>
      <a:lvl1pPr algn="l" rtl="0" eaLnBrk="0" fontAlgn="base" latinLnBrk="1" hangingPunct="0">
        <a:spcBef>
          <a:spcPct val="0"/>
        </a:spcBef>
        <a:spcAft>
          <a:spcPct val="0"/>
        </a:spcAft>
        <a:defRPr kumimoji="1" sz="3200" b="1">
          <a:solidFill>
            <a:schemeClr val="bg1"/>
          </a:solidFill>
          <a:latin typeface="+mj-lt"/>
          <a:ea typeface="+mj-ea"/>
          <a:cs typeface="+mj-cs"/>
        </a:defRPr>
      </a:lvl1pPr>
      <a:lvl2pPr algn="l" rtl="0" eaLnBrk="0" fontAlgn="base" latinLnBrk="1" hangingPunct="0">
        <a:spcBef>
          <a:spcPct val="0"/>
        </a:spcBef>
        <a:spcAft>
          <a:spcPct val="0"/>
        </a:spcAft>
        <a:defRPr kumimoji="1" sz="3200" b="1">
          <a:solidFill>
            <a:schemeClr val="bg1"/>
          </a:solidFill>
          <a:latin typeface="Verdana" panose="020B0604030504040204" pitchFamily="34" charset="0"/>
          <a:ea typeface="굴림" pitchFamily="34" charset="-127"/>
        </a:defRPr>
      </a:lvl2pPr>
      <a:lvl3pPr algn="l" rtl="0" eaLnBrk="0" fontAlgn="base" latinLnBrk="1" hangingPunct="0">
        <a:spcBef>
          <a:spcPct val="0"/>
        </a:spcBef>
        <a:spcAft>
          <a:spcPct val="0"/>
        </a:spcAft>
        <a:defRPr kumimoji="1" sz="3200" b="1">
          <a:solidFill>
            <a:schemeClr val="bg1"/>
          </a:solidFill>
          <a:latin typeface="Verdana" panose="020B0604030504040204" pitchFamily="34" charset="0"/>
          <a:ea typeface="굴림" pitchFamily="34" charset="-127"/>
        </a:defRPr>
      </a:lvl3pPr>
      <a:lvl4pPr algn="l" rtl="0" eaLnBrk="0" fontAlgn="base" latinLnBrk="1" hangingPunct="0">
        <a:spcBef>
          <a:spcPct val="0"/>
        </a:spcBef>
        <a:spcAft>
          <a:spcPct val="0"/>
        </a:spcAft>
        <a:defRPr kumimoji="1" sz="3200" b="1">
          <a:solidFill>
            <a:schemeClr val="bg1"/>
          </a:solidFill>
          <a:latin typeface="Verdana" panose="020B0604030504040204" pitchFamily="34" charset="0"/>
          <a:ea typeface="굴림" pitchFamily="34" charset="-127"/>
        </a:defRPr>
      </a:lvl4pPr>
      <a:lvl5pPr algn="l" rtl="0" eaLnBrk="0" fontAlgn="base" latinLnBrk="1" hangingPunct="0">
        <a:spcBef>
          <a:spcPct val="0"/>
        </a:spcBef>
        <a:spcAft>
          <a:spcPct val="0"/>
        </a:spcAft>
        <a:defRPr kumimoji="1" sz="3200" b="1">
          <a:solidFill>
            <a:schemeClr val="bg1"/>
          </a:solidFill>
          <a:latin typeface="Verdana" panose="020B0604030504040204" pitchFamily="34" charset="0"/>
          <a:ea typeface="굴림" pitchFamily="34" charset="-127"/>
        </a:defRPr>
      </a:lvl5pPr>
      <a:lvl6pPr marL="457200" algn="l" rtl="0" fontAlgn="base" latinLnBrk="1">
        <a:spcBef>
          <a:spcPct val="0"/>
        </a:spcBef>
        <a:spcAft>
          <a:spcPct val="0"/>
        </a:spcAft>
        <a:defRPr kumimoji="1" sz="3200" b="1">
          <a:solidFill>
            <a:schemeClr val="bg1"/>
          </a:solidFill>
          <a:latin typeface="Verdana" panose="020B0604030504040204" pitchFamily="34" charset="0"/>
          <a:ea typeface="굴림" pitchFamily="34" charset="-127"/>
        </a:defRPr>
      </a:lvl6pPr>
      <a:lvl7pPr marL="914400" algn="l" rtl="0" fontAlgn="base" latinLnBrk="1">
        <a:spcBef>
          <a:spcPct val="0"/>
        </a:spcBef>
        <a:spcAft>
          <a:spcPct val="0"/>
        </a:spcAft>
        <a:defRPr kumimoji="1" sz="3200" b="1">
          <a:solidFill>
            <a:schemeClr val="bg1"/>
          </a:solidFill>
          <a:latin typeface="Verdana" panose="020B0604030504040204" pitchFamily="34" charset="0"/>
          <a:ea typeface="굴림" pitchFamily="34" charset="-127"/>
        </a:defRPr>
      </a:lvl7pPr>
      <a:lvl8pPr marL="1371600" algn="l" rtl="0" fontAlgn="base" latinLnBrk="1">
        <a:spcBef>
          <a:spcPct val="0"/>
        </a:spcBef>
        <a:spcAft>
          <a:spcPct val="0"/>
        </a:spcAft>
        <a:defRPr kumimoji="1" sz="3200" b="1">
          <a:solidFill>
            <a:schemeClr val="bg1"/>
          </a:solidFill>
          <a:latin typeface="Verdana" panose="020B0604030504040204" pitchFamily="34" charset="0"/>
          <a:ea typeface="굴림" pitchFamily="34" charset="-127"/>
        </a:defRPr>
      </a:lvl8pPr>
      <a:lvl9pPr marL="1828800" algn="l" rtl="0" fontAlgn="base" latinLnBrk="1">
        <a:spcBef>
          <a:spcPct val="0"/>
        </a:spcBef>
        <a:spcAft>
          <a:spcPct val="0"/>
        </a:spcAft>
        <a:defRPr kumimoji="1" sz="3200" b="1">
          <a:solidFill>
            <a:schemeClr val="bg1"/>
          </a:solidFill>
          <a:latin typeface="Verdana" panose="020B0604030504040204" pitchFamily="34" charset="0"/>
          <a:ea typeface="굴림"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anose="05000000000000000000" pitchFamily="2" charset="2"/>
        <a:buChar char="v"/>
        <a:defRPr kumimoji="1"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anose="05000000000000000000" pitchFamily="2" charset="2"/>
        <a:buChar char="§"/>
        <a:defRPr kumimoji="1" sz="2400">
          <a:solidFill>
            <a:srgbClr val="000000"/>
          </a:solidFill>
          <a:latin typeface="+mn-lt"/>
          <a:ea typeface="+mn-ea"/>
        </a:defRPr>
      </a:lvl3pPr>
      <a:lvl4pPr marL="1562100" indent="-228600" algn="l" rtl="0" eaLnBrk="0" fontAlgn="base" latinLnBrk="1" hangingPunct="0">
        <a:spcBef>
          <a:spcPct val="20000"/>
        </a:spcBef>
        <a:spcAft>
          <a:spcPct val="0"/>
        </a:spcAft>
        <a:buChar char="–"/>
        <a:defRPr kumimoji="1"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anose="05000000000000000000" pitchFamily="2" charset="2"/>
        <a:buChar char="§"/>
        <a:defRPr kumimoji="1" sz="2400">
          <a:solidFill>
            <a:srgbClr val="000000"/>
          </a:solidFill>
          <a:latin typeface="+mn-lt"/>
          <a:ea typeface="+mn-ea"/>
        </a:defRPr>
      </a:lvl5pPr>
      <a:lvl6pPr marL="2438400" indent="-228600" algn="l" rtl="0" fontAlgn="base" latinLnBrk="1">
        <a:spcBef>
          <a:spcPct val="20000"/>
        </a:spcBef>
        <a:spcAft>
          <a:spcPct val="0"/>
        </a:spcAft>
        <a:buFont typeface="Wingdings" panose="05000000000000000000" pitchFamily="2" charset="2"/>
        <a:buChar char="§"/>
        <a:defRPr kumimoji="1" sz="2400">
          <a:solidFill>
            <a:srgbClr val="000000"/>
          </a:solidFill>
          <a:latin typeface="+mn-lt"/>
          <a:ea typeface="+mn-ea"/>
        </a:defRPr>
      </a:lvl6pPr>
      <a:lvl7pPr marL="2895600" indent="-228600" algn="l" rtl="0" fontAlgn="base" latinLnBrk="1">
        <a:spcBef>
          <a:spcPct val="20000"/>
        </a:spcBef>
        <a:spcAft>
          <a:spcPct val="0"/>
        </a:spcAft>
        <a:buFont typeface="Wingdings" panose="05000000000000000000" pitchFamily="2" charset="2"/>
        <a:buChar char="§"/>
        <a:defRPr kumimoji="1" sz="2400">
          <a:solidFill>
            <a:srgbClr val="000000"/>
          </a:solidFill>
          <a:latin typeface="+mn-lt"/>
          <a:ea typeface="+mn-ea"/>
        </a:defRPr>
      </a:lvl7pPr>
      <a:lvl8pPr marL="3352800" indent="-228600" algn="l" rtl="0" fontAlgn="base" latinLnBrk="1">
        <a:spcBef>
          <a:spcPct val="20000"/>
        </a:spcBef>
        <a:spcAft>
          <a:spcPct val="0"/>
        </a:spcAft>
        <a:buFont typeface="Wingdings" panose="05000000000000000000" pitchFamily="2" charset="2"/>
        <a:buChar char="§"/>
        <a:defRPr kumimoji="1" sz="2400">
          <a:solidFill>
            <a:srgbClr val="000000"/>
          </a:solidFill>
          <a:latin typeface="+mn-lt"/>
          <a:ea typeface="+mn-ea"/>
        </a:defRPr>
      </a:lvl8pPr>
      <a:lvl9pPr marL="3810000" indent="-228600" algn="l" rtl="0" fontAlgn="base" latinLnBrk="1">
        <a:spcBef>
          <a:spcPct val="20000"/>
        </a:spcBef>
        <a:spcAft>
          <a:spcPct val="0"/>
        </a:spcAft>
        <a:buFont typeface="Wingdings" panose="05000000000000000000" pitchFamily="2" charset="2"/>
        <a:buChar char="§"/>
        <a:defRPr kumimoji="1"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32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sym typeface="Arial" panose="020B0604020202020204"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Arial" panose="020B0604020202020204" pitchFamily="34" charset="0"/>
              </a:rPr>
              <a:t>单击此处编辑母版文本样式</a:t>
            </a:r>
          </a:p>
          <a:p>
            <a:pPr lvl="1"/>
            <a:r>
              <a:rPr lang="zh-CN" altLang="en-US">
                <a:sym typeface="Arial" panose="020B0604020202020204" pitchFamily="34" charset="0"/>
              </a:rPr>
              <a:t>第二级</a:t>
            </a:r>
          </a:p>
          <a:p>
            <a:pPr lvl="2"/>
            <a:r>
              <a:rPr lang="zh-CN" altLang="en-US">
                <a:sym typeface="Arial" panose="020B0604020202020204" pitchFamily="34" charset="0"/>
              </a:rPr>
              <a:t>第三级</a:t>
            </a:r>
          </a:p>
          <a:p>
            <a:pPr lvl="3"/>
            <a:r>
              <a:rPr lang="zh-CN" altLang="en-US">
                <a:sym typeface="Arial" panose="020B0604020202020204" pitchFamily="34" charset="0"/>
              </a:rPr>
              <a:t>第四级</a:t>
            </a:r>
          </a:p>
          <a:p>
            <a:pPr lvl="4"/>
            <a:r>
              <a:rPr lang="zh-CN" altLang="en-US">
                <a:sym typeface="Arial" panose="020B0604020202020204" pitchFamily="34" charset="0"/>
              </a:rPr>
              <a:t>第五级</a:t>
            </a:r>
          </a:p>
        </p:txBody>
      </p:sp>
      <p:sp>
        <p:nvSpPr>
          <p:cNvPr id="1028" name="日期占位符 3"/>
          <p:cNvSpPr>
            <a:spLocks noGrp="1" noChangeArrowheads="1"/>
          </p:cNvSpPr>
          <p:nvPr>
            <p:ph type="dt" sz="half" idx="2"/>
          </p:nvPr>
        </p:nvSpPr>
        <p:spPr bwMode="auto">
          <a:xfrm>
            <a:off x="457200" y="6356986"/>
            <a:ext cx="2133600" cy="363854"/>
          </a:xfrm>
          <a:prstGeom prst="rect">
            <a:avLst/>
          </a:prstGeom>
          <a:noFill/>
          <a:ln>
            <a:noFill/>
          </a:ln>
        </p:spPr>
        <p:txBody>
          <a:bodyPr vert="horz" wrap="square" lIns="91440" tIns="45720" rIns="91440" bIns="45720" numCol="1" anchor="ctr" anchorCtr="0" compatLnSpc="1"/>
          <a:lstStyle>
            <a:lvl1pPr>
              <a:defRPr sz="1200">
                <a:solidFill>
                  <a:srgbClr val="898989"/>
                </a:solidFill>
                <a:latin typeface="Arial" panose="020B0604020202020204" pitchFamily="34" charset="0"/>
                <a:sym typeface="Arial" panose="020B0604020202020204" pitchFamily="34" charset="0"/>
              </a:defRPr>
            </a:lvl1pPr>
          </a:lstStyle>
          <a:p>
            <a:pPr>
              <a:defRPr/>
            </a:pPr>
            <a:fld id="{59F9488E-7C9F-401E-84A9-BF9680C2EC9C}" type="datetime1">
              <a:rPr lang="en-US" altLang="zh-TW" smtClean="0"/>
              <a:t>28-Aug-24</a:t>
            </a:fld>
            <a:endParaRPr lang="zh-CN" altLang="en-US" sz="1500" dirty="0">
              <a:solidFill>
                <a:schemeClr val="tx1"/>
              </a:solidFill>
            </a:endParaRPr>
          </a:p>
        </p:txBody>
      </p:sp>
      <p:sp>
        <p:nvSpPr>
          <p:cNvPr id="1029" name="页脚占位符 4"/>
          <p:cNvSpPr>
            <a:spLocks noGrp="1" noChangeArrowheads="1"/>
          </p:cNvSpPr>
          <p:nvPr>
            <p:ph type="ftr" sz="quarter" idx="3"/>
          </p:nvPr>
        </p:nvSpPr>
        <p:spPr bwMode="auto">
          <a:xfrm>
            <a:off x="3124200" y="6356986"/>
            <a:ext cx="2895600" cy="363854"/>
          </a:xfrm>
          <a:prstGeom prst="rect">
            <a:avLst/>
          </a:prstGeom>
          <a:noFill/>
          <a:ln>
            <a:noFill/>
          </a:ln>
        </p:spPr>
        <p:txBody>
          <a:bodyPr vert="horz" wrap="square" lIns="91440" tIns="45720" rIns="91440" bIns="45720" numCol="1" anchor="ctr" anchorCtr="0" compatLnSpc="1"/>
          <a:lstStyle>
            <a:lvl1pPr algn="ctr">
              <a:defRPr sz="1200">
                <a:solidFill>
                  <a:srgbClr val="898989"/>
                </a:solidFill>
                <a:latin typeface="Arial" panose="020B0604020202020204" pitchFamily="34" charset="0"/>
                <a:sym typeface="Arial" panose="020B0604020202020204" pitchFamily="34" charset="0"/>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6356986"/>
            <a:ext cx="2133600" cy="363854"/>
          </a:xfrm>
          <a:prstGeom prst="rect">
            <a:avLst/>
          </a:prstGeom>
          <a:noFill/>
          <a:ln>
            <a:noFill/>
          </a:ln>
        </p:spPr>
        <p:txBody>
          <a:bodyPr vert="horz" wrap="square" lIns="91440" tIns="45720" rIns="91440" bIns="45720" numCol="1" anchor="ctr" anchorCtr="0" compatLnSpc="1"/>
          <a:lstStyle>
            <a:lvl1pPr algn="r">
              <a:defRPr sz="1200">
                <a:solidFill>
                  <a:srgbClr val="898989"/>
                </a:solidFill>
                <a:latin typeface="Arial" panose="020B0604020202020204" pitchFamily="34" charset="0"/>
                <a:sym typeface="Arial" panose="020B0604020202020204" pitchFamily="34" charset="0"/>
              </a:defRPr>
            </a:lvl1pPr>
          </a:lstStyle>
          <a:p>
            <a:pPr>
              <a:defRPr/>
            </a:pPr>
            <a:endParaRPr lang="zh-CN" altLang="en-US" sz="1500" dirty="0">
              <a:solidFill>
                <a:schemeClr val="tx1"/>
              </a:solidFill>
            </a:endParaRPr>
          </a:p>
        </p:txBody>
      </p:sp>
      <p:sp>
        <p:nvSpPr>
          <p:cNvPr id="2" name="灯片编号占位符 1"/>
          <p:cNvSpPr>
            <a:spLocks noGrp="1"/>
          </p:cNvSpPr>
          <p:nvPr userDrawn="1"/>
        </p:nvSpPr>
        <p:spPr>
          <a:xfrm>
            <a:off x="4189095" y="6424613"/>
            <a:ext cx="765175" cy="333375"/>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ctr" defTabSz="914400" rtl="0" eaLnBrk="1" latinLnBrk="0" hangingPunct="1">
              <a:defRPr sz="1400" b="1" kern="1200">
                <a:solidFill>
                  <a:schemeClr val="accent1"/>
                </a:solidFill>
                <a:latin typeface="Verdana" panose="020B060403050404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fontAlgn="base" hangingPunct="1"/>
            <a:fld id="{9A0DB2DC-4C9A-4742-B13C-FB6460FD3503}" type="slidenum">
              <a:rPr lang="en-US" altLang="ko-KR" strike="noStrike" noProof="1">
                <a:latin typeface="Verdana" panose="020B0604030504040204" pitchFamily="34" charset="0"/>
                <a:ea typeface="굴림" pitchFamily="34" charset="-127"/>
                <a:cs typeface="+mn-cs"/>
              </a:rPr>
              <a:t>‹#›</a:t>
            </a:fld>
            <a:endParaRPr lang="en-US" altLang="ko-KR" strike="noStrike" noProof="1">
              <a:latin typeface="굴림" pitchFamily="34" charset="-127"/>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sym typeface="Arial" panose="020B0604020202020204" pitchFamily="34" charset="0"/>
        </a:defRPr>
      </a:lvl1pPr>
      <a:lvl2pPr algn="ctr" rtl="0" eaLnBrk="0" fontAlgn="base" hangingPunct="0">
        <a:spcBef>
          <a:spcPct val="0"/>
        </a:spcBef>
        <a:spcAft>
          <a:spcPct val="0"/>
        </a:spcAft>
        <a:defRPr sz="3665">
          <a:solidFill>
            <a:schemeClr val="tx1"/>
          </a:solidFill>
          <a:latin typeface="Arial" panose="020B0604020202020204" pitchFamily="34" charset="0"/>
          <a:ea typeface="微软雅黑" panose="020B0503020204020204" pitchFamily="34" charset="-122"/>
          <a:sym typeface="Arial" panose="020B0604020202020204" pitchFamily="34" charset="0"/>
        </a:defRPr>
      </a:lvl2pPr>
      <a:lvl3pPr algn="ctr" rtl="0" eaLnBrk="0" fontAlgn="base" hangingPunct="0">
        <a:spcBef>
          <a:spcPct val="0"/>
        </a:spcBef>
        <a:spcAft>
          <a:spcPct val="0"/>
        </a:spcAft>
        <a:defRPr sz="3665">
          <a:solidFill>
            <a:schemeClr val="tx1"/>
          </a:solidFill>
          <a:latin typeface="Arial" panose="020B0604020202020204" pitchFamily="34" charset="0"/>
          <a:ea typeface="微软雅黑" panose="020B0503020204020204" pitchFamily="34" charset="-122"/>
          <a:sym typeface="Arial" panose="020B0604020202020204" pitchFamily="34" charset="0"/>
        </a:defRPr>
      </a:lvl3pPr>
      <a:lvl4pPr algn="ctr" rtl="0" eaLnBrk="0" fontAlgn="base" hangingPunct="0">
        <a:spcBef>
          <a:spcPct val="0"/>
        </a:spcBef>
        <a:spcAft>
          <a:spcPct val="0"/>
        </a:spcAft>
        <a:defRPr sz="3665">
          <a:solidFill>
            <a:schemeClr val="tx1"/>
          </a:solidFill>
          <a:latin typeface="Arial" panose="020B0604020202020204" pitchFamily="34" charset="0"/>
          <a:ea typeface="微软雅黑" panose="020B0503020204020204" pitchFamily="34" charset="-122"/>
          <a:sym typeface="Arial" panose="020B0604020202020204" pitchFamily="34" charset="0"/>
        </a:defRPr>
      </a:lvl4pPr>
      <a:lvl5pPr algn="ctr" rtl="0" eaLnBrk="0" fontAlgn="base" hangingPunct="0">
        <a:spcBef>
          <a:spcPct val="0"/>
        </a:spcBef>
        <a:spcAft>
          <a:spcPct val="0"/>
        </a:spcAft>
        <a:defRPr sz="3665">
          <a:solidFill>
            <a:schemeClr val="tx1"/>
          </a:solidFill>
          <a:latin typeface="Arial" panose="020B0604020202020204" pitchFamily="34" charset="0"/>
          <a:ea typeface="微软雅黑" panose="020B0503020204020204" pitchFamily="34" charset="-122"/>
          <a:sym typeface="Arial" panose="020B0604020202020204" pitchFamily="34" charset="0"/>
        </a:defRPr>
      </a:lvl5pPr>
      <a:lvl6pPr marL="381000" algn="ctr" rtl="0" fontAlgn="base">
        <a:spcBef>
          <a:spcPct val="0"/>
        </a:spcBef>
        <a:spcAft>
          <a:spcPct val="0"/>
        </a:spcAft>
        <a:defRPr sz="3665">
          <a:solidFill>
            <a:schemeClr val="tx1"/>
          </a:solidFill>
          <a:latin typeface="Arial" panose="020B0604020202020204" pitchFamily="34" charset="0"/>
          <a:ea typeface="微软雅黑" panose="020B0503020204020204" pitchFamily="34" charset="-122"/>
          <a:sym typeface="Arial" panose="020B0604020202020204" pitchFamily="34" charset="0"/>
        </a:defRPr>
      </a:lvl6pPr>
      <a:lvl7pPr marL="762000" algn="ctr" rtl="0" fontAlgn="base">
        <a:spcBef>
          <a:spcPct val="0"/>
        </a:spcBef>
        <a:spcAft>
          <a:spcPct val="0"/>
        </a:spcAft>
        <a:defRPr sz="3665">
          <a:solidFill>
            <a:schemeClr val="tx1"/>
          </a:solidFill>
          <a:latin typeface="Arial" panose="020B0604020202020204" pitchFamily="34" charset="0"/>
          <a:ea typeface="微软雅黑" panose="020B0503020204020204" pitchFamily="34" charset="-122"/>
          <a:sym typeface="Arial" panose="020B0604020202020204" pitchFamily="34" charset="0"/>
        </a:defRPr>
      </a:lvl7pPr>
      <a:lvl8pPr marL="1143000" algn="ctr" rtl="0" fontAlgn="base">
        <a:spcBef>
          <a:spcPct val="0"/>
        </a:spcBef>
        <a:spcAft>
          <a:spcPct val="0"/>
        </a:spcAft>
        <a:defRPr sz="3665">
          <a:solidFill>
            <a:schemeClr val="tx1"/>
          </a:solidFill>
          <a:latin typeface="Arial" panose="020B0604020202020204" pitchFamily="34" charset="0"/>
          <a:ea typeface="微软雅黑" panose="020B0503020204020204" pitchFamily="34" charset="-122"/>
          <a:sym typeface="Arial" panose="020B0604020202020204" pitchFamily="34" charset="0"/>
        </a:defRPr>
      </a:lvl8pPr>
      <a:lvl9pPr marL="1524000" algn="ctr" rtl="0" fontAlgn="base">
        <a:spcBef>
          <a:spcPct val="0"/>
        </a:spcBef>
        <a:spcAft>
          <a:spcPct val="0"/>
        </a:spcAft>
        <a:defRPr sz="3665">
          <a:solidFill>
            <a:schemeClr val="tx1"/>
          </a:solidFill>
          <a:latin typeface="Arial" panose="020B0604020202020204" pitchFamily="34" charset="0"/>
          <a:ea typeface="微软雅黑" panose="020B0503020204020204" pitchFamily="34" charset="-122"/>
          <a:sym typeface="Arial" panose="020B0604020202020204" pitchFamily="34" charset="0"/>
        </a:defRPr>
      </a:lvl9pPr>
    </p:titleStyle>
    <p:bodyStyle>
      <a:lvl1pPr marL="342900" indent="-342900" algn="l" defTabSz="0" rtl="0" eaLnBrk="0" fontAlgn="base" hangingPunct="0">
        <a:spcBef>
          <a:spcPct val="24000"/>
        </a:spcBef>
        <a:spcAft>
          <a:spcPct val="0"/>
        </a:spcAft>
        <a:buFont typeface="Arial" panose="020B0604020202020204" pitchFamily="34" charset="0"/>
        <a:buChar char="•"/>
        <a:defRPr sz="3200">
          <a:solidFill>
            <a:schemeClr val="tx1"/>
          </a:solidFill>
          <a:latin typeface="+mn-lt"/>
          <a:ea typeface="+mn-ea"/>
          <a:cs typeface="+mn-cs"/>
          <a:sym typeface="Arial" panose="020B0604020202020204" pitchFamily="34" charset="0"/>
        </a:defRPr>
      </a:lvl1pPr>
      <a:lvl2pPr marL="742950" indent="-285750" algn="l" defTabSz="0" rtl="0" eaLnBrk="0" fontAlgn="base" hangingPunct="0">
        <a:spcBef>
          <a:spcPct val="24000"/>
        </a:spcBef>
        <a:spcAft>
          <a:spcPct val="0"/>
        </a:spcAft>
        <a:buFont typeface="Arial" panose="020B0604020202020204" pitchFamily="34" charset="0"/>
        <a:buChar char="–"/>
        <a:defRPr sz="2800">
          <a:solidFill>
            <a:schemeClr val="tx1"/>
          </a:solidFill>
          <a:latin typeface="+mn-lt"/>
          <a:ea typeface="+mn-ea"/>
          <a:sym typeface="Arial" panose="020B0604020202020204" pitchFamily="34" charset="0"/>
        </a:defRPr>
      </a:lvl2pPr>
      <a:lvl3pPr marL="1143000" indent="-228600" algn="l" defTabSz="0" rtl="0" eaLnBrk="0" fontAlgn="base" hangingPunct="0">
        <a:spcBef>
          <a:spcPct val="24000"/>
        </a:spcBef>
        <a:spcAft>
          <a:spcPct val="0"/>
        </a:spcAft>
        <a:buFont typeface="Arial" panose="020B0604020202020204" pitchFamily="34" charset="0"/>
        <a:buChar char="•"/>
        <a:defRPr sz="2400">
          <a:solidFill>
            <a:schemeClr val="tx1"/>
          </a:solidFill>
          <a:latin typeface="+mn-lt"/>
          <a:ea typeface="+mn-ea"/>
          <a:sym typeface="Arial" panose="020B0604020202020204" pitchFamily="34" charset="0"/>
        </a:defRPr>
      </a:lvl3pPr>
      <a:lvl4pPr marL="1600200" indent="-228600" algn="l" defTabSz="0" rtl="0" eaLnBrk="0" fontAlgn="base" hangingPunct="0">
        <a:spcBef>
          <a:spcPct val="24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4pPr>
      <a:lvl5pPr marL="2057400" indent="-228600" algn="l" defTabSz="0" rtl="0" eaLnBrk="0" fontAlgn="base" hangingPunct="0">
        <a:spcBef>
          <a:spcPct val="24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5pPr>
      <a:lvl6pPr marL="2514600" indent="-228600" algn="l" defTabSz="0" rtl="0" fontAlgn="base">
        <a:spcBef>
          <a:spcPct val="24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6pPr>
      <a:lvl7pPr marL="2971800" indent="-228600" algn="l" defTabSz="0" rtl="0" fontAlgn="base">
        <a:spcBef>
          <a:spcPct val="24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7pPr>
      <a:lvl8pPr marL="3429000" indent="-228600" algn="l" defTabSz="0" rtl="0" fontAlgn="base">
        <a:spcBef>
          <a:spcPct val="24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8pPr>
      <a:lvl9pPr marL="3886200" indent="-228600" algn="l" defTabSz="0" rtl="0" fontAlgn="base">
        <a:spcBef>
          <a:spcPct val="240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026" name="Rectangle 35"/>
          <p:cNvSpPr/>
          <p:nvPr userDrawn="1"/>
        </p:nvSpPr>
        <p:spPr>
          <a:xfrm>
            <a:off x="0" y="0"/>
            <a:ext cx="9144000" cy="990600"/>
          </a:xfrm>
          <a:prstGeom prst="rect">
            <a:avLst/>
          </a:prstGeom>
          <a:solidFill>
            <a:schemeClr val="accent1"/>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2" name="Rectangle 2"/>
          <p:cNvSpPr>
            <a:spLocks noGrp="1"/>
          </p:cNvSpPr>
          <p:nvPr>
            <p:ph type="title"/>
          </p:nvPr>
        </p:nvSpPr>
        <p:spPr>
          <a:xfrm>
            <a:off x="182563" y="304800"/>
            <a:ext cx="7970837" cy="692150"/>
          </a:xfrm>
          <a:prstGeom prst="rect">
            <a:avLst/>
          </a:prstGeom>
          <a:noFill/>
          <a:ln w="9525">
            <a:noFill/>
          </a:ln>
        </p:spPr>
        <p:txBody>
          <a:bodyPr anchor="ctr" anchorCtr="0"/>
          <a:lstStyle/>
          <a:p>
            <a:pPr lvl="0"/>
            <a:r>
              <a:rPr lang="en-US" altLang="ko-KR" dirty="0"/>
              <a:t>Click to edit Master title</a:t>
            </a:r>
          </a:p>
        </p:txBody>
      </p:sp>
      <p:sp>
        <p:nvSpPr>
          <p:cNvPr id="1028" name="Rectangle 3"/>
          <p:cNvSpPr>
            <a:spLocks noGrp="1"/>
          </p:cNvSpPr>
          <p:nvPr>
            <p:ph type="body"/>
          </p:nvPr>
        </p:nvSpPr>
        <p:spPr>
          <a:xfrm>
            <a:off x="611188" y="1295400"/>
            <a:ext cx="8077200" cy="4876800"/>
          </a:xfrm>
          <a:prstGeom prst="rect">
            <a:avLst/>
          </a:prstGeom>
          <a:noFill/>
          <a:ln w="9525">
            <a:noFill/>
          </a:ln>
        </p:spPr>
        <p:txBody>
          <a:bodyPr anchor="t" anchorCtr="0"/>
          <a:lstStyle/>
          <a:p>
            <a:pPr lvl="0"/>
            <a:r>
              <a:rPr lang="en-US" altLang="ko-KR" dirty="0"/>
              <a:t> Click to edit Master text</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p>
        </p:txBody>
      </p:sp>
      <p:sp>
        <p:nvSpPr>
          <p:cNvPr id="1058" name="Rectangle 34"/>
          <p:cNvSpPr>
            <a:spLocks noGrp="1" noChangeArrowheads="1"/>
          </p:cNvSpPr>
          <p:nvPr>
            <p:ph type="ftr" sz="quarter" idx="3"/>
          </p:nvPr>
        </p:nvSpPr>
        <p:spPr bwMode="auto">
          <a:xfrm>
            <a:off x="42863" y="6467475"/>
            <a:ext cx="2895600" cy="358775"/>
          </a:xfrm>
          <a:prstGeom prst="rect">
            <a:avLst/>
          </a:prstGeom>
          <a:noFill/>
          <a:ln w="9525">
            <a:noFill/>
            <a:miter lim="800000"/>
          </a:ln>
          <a:effectLst/>
        </p:spPr>
        <p:txBody>
          <a:bodyPr vert="horz" wrap="square" lIns="91440" tIns="45720" rIns="91440" bIns="45720" numCol="1" anchor="t" anchorCtr="0" compatLnSpc="1"/>
          <a:lstStyle>
            <a:lvl1pPr algn="ctr">
              <a:defRPr sz="1200" b="1">
                <a:solidFill>
                  <a:schemeClr val="accent1"/>
                </a:solidFill>
                <a:latin typeface="+mn-lt"/>
                <a:ea typeface="굴림" pitchFamily="34" charset="-127"/>
              </a:defRPr>
            </a:lvl1p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en-US" altLang="ko-KR" sz="1200" b="1" i="0" u="none" strike="noStrike" kern="1200" cap="none" spc="0" normalizeH="0" baseline="0" noProof="0">
                <a:ln>
                  <a:noFill/>
                </a:ln>
                <a:solidFill>
                  <a:schemeClr val="accent1"/>
                </a:solidFill>
                <a:effectLst/>
                <a:uLnTx/>
                <a:uFillTx/>
                <a:latin typeface="+mn-lt"/>
                <a:ea typeface="굴림" pitchFamily="34" charset="-127"/>
                <a:cs typeface="+mn-cs"/>
              </a:rPr>
              <a:t>www.theme gallery.com</a:t>
            </a:r>
          </a:p>
        </p:txBody>
      </p:sp>
      <p:sp>
        <p:nvSpPr>
          <p:cNvPr id="1031" name="Rectangle 37"/>
          <p:cNvSpPr/>
          <p:nvPr userDrawn="1"/>
        </p:nvSpPr>
        <p:spPr>
          <a:xfrm>
            <a:off x="0" y="914400"/>
            <a:ext cx="9144000" cy="76200"/>
          </a:xfrm>
          <a:prstGeom prst="rect">
            <a:avLst/>
          </a:prstGeom>
          <a:solidFill>
            <a:schemeClr val="accent2"/>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1032" name="Rectangle 38"/>
          <p:cNvSpPr/>
          <p:nvPr userDrawn="1"/>
        </p:nvSpPr>
        <p:spPr>
          <a:xfrm>
            <a:off x="7086600" y="609600"/>
            <a:ext cx="2057400" cy="304800"/>
          </a:xfrm>
          <a:prstGeom prst="rect">
            <a:avLst/>
          </a:prstGeom>
          <a:solidFill>
            <a:schemeClr val="accent2"/>
          </a:solidFill>
          <a:ln w="9525">
            <a:noFill/>
          </a:ln>
        </p:spPr>
        <p:txBody>
          <a:bodyPr wrap="none" anchor="ctr" anchorCtr="0"/>
          <a:lstStyle/>
          <a:p>
            <a:pPr lvl="0" latinLnBrk="1"/>
            <a:endParaRPr lang="zh-CN" altLang="en-US" dirty="0">
              <a:latin typeface="굴림" pitchFamily="34" charset="-127"/>
              <a:ea typeface="굴림" pitchFamily="34" charset="-127"/>
            </a:endParaRPr>
          </a:p>
        </p:txBody>
      </p:sp>
      <p:sp>
        <p:nvSpPr>
          <p:cNvPr id="1033" name="Rectangle 33"/>
          <p:cNvSpPr/>
          <p:nvPr userDrawn="1"/>
        </p:nvSpPr>
        <p:spPr>
          <a:xfrm>
            <a:off x="7162800" y="627063"/>
            <a:ext cx="1905000" cy="287337"/>
          </a:xfrm>
          <a:prstGeom prst="rect">
            <a:avLst/>
          </a:prstGeom>
          <a:noFill/>
          <a:ln w="9525">
            <a:noFill/>
          </a:ln>
        </p:spPr>
        <p:txBody>
          <a:bodyPr anchor="t" anchorCtr="0"/>
          <a:lstStyle/>
          <a:p>
            <a:pPr lvl="0" algn="ctr" latinLnBrk="1">
              <a:spcBef>
                <a:spcPct val="20000"/>
              </a:spcBef>
              <a:buClr>
                <a:schemeClr val="accent2"/>
              </a:buClr>
              <a:buFont typeface="Wingdings" panose="05000000000000000000" pitchFamily="2" charset="2"/>
            </a:pPr>
            <a:r>
              <a:rPr lang="en-US" altLang="ko-KR" b="1">
                <a:solidFill>
                  <a:schemeClr val="bg1"/>
                </a:solidFill>
                <a:latin typeface="Verdana" panose="020B0604030504040204" pitchFamily="34" charset="0"/>
                <a:ea typeface="굴림" pitchFamily="34" charset="-127"/>
              </a:rPr>
              <a:t>LOGO</a:t>
            </a:r>
          </a:p>
        </p:txBody>
      </p:sp>
      <p:sp>
        <p:nvSpPr>
          <p:cNvPr id="3" name="灯片编号占位符 1"/>
          <p:cNvSpPr>
            <a:spLocks noGrp="1"/>
          </p:cNvSpPr>
          <p:nvPr userDrawn="1"/>
        </p:nvSpPr>
        <p:spPr>
          <a:xfrm>
            <a:off x="4189095" y="6424613"/>
            <a:ext cx="765175" cy="333375"/>
          </a:xfrm>
          <a:prstGeom prst="rect">
            <a:avLst/>
          </a:prstGeom>
          <a:noFill/>
          <a:ln w="9525">
            <a:noFill/>
            <a:miter lim="800000"/>
          </a:ln>
          <a:effectLst/>
        </p:spPr>
        <p:txBody>
          <a:bodyPr vert="horz" wrap="square" lIns="91440" tIns="45720" rIns="91440" bIns="45720" numCol="1" anchor="t" anchorCtr="0" compatLnSpc="1"/>
          <a:lstStyle>
            <a:defPPr>
              <a:defRPr lang="zh-CN"/>
            </a:defPPr>
            <a:lvl1pPr marL="0" algn="ctr" defTabSz="914400" rtl="0" eaLnBrk="1" latinLnBrk="0" hangingPunct="1">
              <a:defRPr sz="1400" b="1" kern="1200">
                <a:solidFill>
                  <a:schemeClr val="accent1"/>
                </a:solidFill>
                <a:latin typeface="Verdana" panose="020B060403050404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1" fontAlgn="base" hangingPunct="1"/>
            <a:fld id="{9A0DB2DC-4C9A-4742-B13C-FB6460FD3503}" type="slidenum">
              <a:rPr lang="en-US" altLang="ko-KR" strike="noStrike" noProof="1">
                <a:latin typeface="Verdana" panose="020B0604030504040204" pitchFamily="34" charset="0"/>
                <a:ea typeface="굴림" pitchFamily="34" charset="-127"/>
                <a:cs typeface="+mn-cs"/>
              </a:rPr>
              <a:t>‹#›</a:t>
            </a:fld>
            <a:endParaRPr lang="en-US" altLang="ko-KR" strike="noStrike" noProof="1">
              <a:latin typeface="굴림" pitchFamily="34" charset="-127"/>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sldNum="0" hdr="0" ftr="0" dt="0"/>
  <p:txStyles>
    <p:titleStyle>
      <a:lvl1pPr algn="l" rtl="0" eaLnBrk="0" fontAlgn="base" latinLnBrk="1" hangingPunct="0">
        <a:spcBef>
          <a:spcPct val="0"/>
        </a:spcBef>
        <a:spcAft>
          <a:spcPct val="0"/>
        </a:spcAft>
        <a:defRPr kumimoji="1" sz="3200" b="1">
          <a:solidFill>
            <a:schemeClr val="bg1"/>
          </a:solidFill>
          <a:latin typeface="+mj-lt"/>
          <a:ea typeface="+mj-ea"/>
          <a:cs typeface="+mj-cs"/>
        </a:defRPr>
      </a:lvl1pPr>
      <a:lvl2pPr algn="l" rtl="0" eaLnBrk="0" fontAlgn="base" latinLnBrk="1" hangingPunct="0">
        <a:spcBef>
          <a:spcPct val="0"/>
        </a:spcBef>
        <a:spcAft>
          <a:spcPct val="0"/>
        </a:spcAft>
        <a:defRPr kumimoji="1" sz="3200" b="1">
          <a:solidFill>
            <a:schemeClr val="bg1"/>
          </a:solidFill>
          <a:latin typeface="Verdana" panose="020B0604030504040204" pitchFamily="34" charset="0"/>
          <a:ea typeface="굴림" pitchFamily="34" charset="-127"/>
        </a:defRPr>
      </a:lvl2pPr>
      <a:lvl3pPr algn="l" rtl="0" eaLnBrk="0" fontAlgn="base" latinLnBrk="1" hangingPunct="0">
        <a:spcBef>
          <a:spcPct val="0"/>
        </a:spcBef>
        <a:spcAft>
          <a:spcPct val="0"/>
        </a:spcAft>
        <a:defRPr kumimoji="1" sz="3200" b="1">
          <a:solidFill>
            <a:schemeClr val="bg1"/>
          </a:solidFill>
          <a:latin typeface="Verdana" panose="020B0604030504040204" pitchFamily="34" charset="0"/>
          <a:ea typeface="굴림" pitchFamily="34" charset="-127"/>
        </a:defRPr>
      </a:lvl3pPr>
      <a:lvl4pPr algn="l" rtl="0" eaLnBrk="0" fontAlgn="base" latinLnBrk="1" hangingPunct="0">
        <a:spcBef>
          <a:spcPct val="0"/>
        </a:spcBef>
        <a:spcAft>
          <a:spcPct val="0"/>
        </a:spcAft>
        <a:defRPr kumimoji="1" sz="3200" b="1">
          <a:solidFill>
            <a:schemeClr val="bg1"/>
          </a:solidFill>
          <a:latin typeface="Verdana" panose="020B0604030504040204" pitchFamily="34" charset="0"/>
          <a:ea typeface="굴림" pitchFamily="34" charset="-127"/>
        </a:defRPr>
      </a:lvl4pPr>
      <a:lvl5pPr algn="l" rtl="0" eaLnBrk="0" fontAlgn="base" latinLnBrk="1" hangingPunct="0">
        <a:spcBef>
          <a:spcPct val="0"/>
        </a:spcBef>
        <a:spcAft>
          <a:spcPct val="0"/>
        </a:spcAft>
        <a:defRPr kumimoji="1" sz="3200" b="1">
          <a:solidFill>
            <a:schemeClr val="bg1"/>
          </a:solidFill>
          <a:latin typeface="Verdana" panose="020B0604030504040204" pitchFamily="34" charset="0"/>
          <a:ea typeface="굴림" pitchFamily="34" charset="-127"/>
        </a:defRPr>
      </a:lvl5pPr>
      <a:lvl6pPr marL="457200" algn="l" rtl="0" fontAlgn="base" latinLnBrk="1">
        <a:spcBef>
          <a:spcPct val="0"/>
        </a:spcBef>
        <a:spcAft>
          <a:spcPct val="0"/>
        </a:spcAft>
        <a:defRPr kumimoji="1" sz="3200" b="1">
          <a:solidFill>
            <a:schemeClr val="bg1"/>
          </a:solidFill>
          <a:latin typeface="Verdana" panose="020B0604030504040204" pitchFamily="34" charset="0"/>
          <a:ea typeface="굴림" pitchFamily="34" charset="-127"/>
        </a:defRPr>
      </a:lvl6pPr>
      <a:lvl7pPr marL="914400" algn="l" rtl="0" fontAlgn="base" latinLnBrk="1">
        <a:spcBef>
          <a:spcPct val="0"/>
        </a:spcBef>
        <a:spcAft>
          <a:spcPct val="0"/>
        </a:spcAft>
        <a:defRPr kumimoji="1" sz="3200" b="1">
          <a:solidFill>
            <a:schemeClr val="bg1"/>
          </a:solidFill>
          <a:latin typeface="Verdana" panose="020B0604030504040204" pitchFamily="34" charset="0"/>
          <a:ea typeface="굴림" pitchFamily="34" charset="-127"/>
        </a:defRPr>
      </a:lvl7pPr>
      <a:lvl8pPr marL="1371600" algn="l" rtl="0" fontAlgn="base" latinLnBrk="1">
        <a:spcBef>
          <a:spcPct val="0"/>
        </a:spcBef>
        <a:spcAft>
          <a:spcPct val="0"/>
        </a:spcAft>
        <a:defRPr kumimoji="1" sz="3200" b="1">
          <a:solidFill>
            <a:schemeClr val="bg1"/>
          </a:solidFill>
          <a:latin typeface="Verdana" panose="020B0604030504040204" pitchFamily="34" charset="0"/>
          <a:ea typeface="굴림" pitchFamily="34" charset="-127"/>
        </a:defRPr>
      </a:lvl8pPr>
      <a:lvl9pPr marL="1828800" algn="l" rtl="0" fontAlgn="base" latinLnBrk="1">
        <a:spcBef>
          <a:spcPct val="0"/>
        </a:spcBef>
        <a:spcAft>
          <a:spcPct val="0"/>
        </a:spcAft>
        <a:defRPr kumimoji="1" sz="3200" b="1">
          <a:solidFill>
            <a:schemeClr val="bg1"/>
          </a:solidFill>
          <a:latin typeface="Verdana" panose="020B0604030504040204" pitchFamily="34" charset="0"/>
          <a:ea typeface="굴림" pitchFamily="34" charset="-127"/>
        </a:defRPr>
      </a:lvl9pPr>
    </p:titleStyle>
    <p:bodyStyle>
      <a:lvl1pPr marL="342900" indent="-342900" algn="l" rtl="0" eaLnBrk="0" fontAlgn="base" latinLnBrk="1" hangingPunct="0">
        <a:spcBef>
          <a:spcPct val="20000"/>
        </a:spcBef>
        <a:spcAft>
          <a:spcPct val="0"/>
        </a:spcAft>
        <a:buClr>
          <a:schemeClr val="accent2"/>
        </a:buClr>
        <a:buFont typeface="Wingdings" panose="05000000000000000000" pitchFamily="2" charset="2"/>
        <a:buChar char="v"/>
        <a:defRPr kumimoji="1" sz="2800">
          <a:solidFill>
            <a:schemeClr val="accent1"/>
          </a:solidFill>
          <a:latin typeface="+mn-lt"/>
          <a:ea typeface="+mn-ea"/>
          <a:cs typeface="+mn-cs"/>
        </a:defRPr>
      </a:lvl1pPr>
      <a:lvl2pPr marL="742950" indent="-285750" algn="l" rtl="0" eaLnBrk="0" fontAlgn="base" latinLnBrk="1" hangingPunct="0">
        <a:spcBef>
          <a:spcPct val="20000"/>
        </a:spcBef>
        <a:spcAft>
          <a:spcPct val="0"/>
        </a:spcAft>
        <a:buChar char="–"/>
        <a:defRPr kumimoji="1" sz="2400">
          <a:solidFill>
            <a:srgbClr val="000000"/>
          </a:solidFill>
          <a:latin typeface="+mn-lt"/>
          <a:ea typeface="+mn-ea"/>
        </a:defRPr>
      </a:lvl2pPr>
      <a:lvl3pPr marL="1143000" indent="-228600" algn="l" rtl="0" eaLnBrk="0" fontAlgn="base" latinLnBrk="1" hangingPunct="0">
        <a:spcBef>
          <a:spcPct val="20000"/>
        </a:spcBef>
        <a:spcAft>
          <a:spcPct val="0"/>
        </a:spcAft>
        <a:buFont typeface="Wingdings" panose="05000000000000000000" pitchFamily="2" charset="2"/>
        <a:buChar char="§"/>
        <a:defRPr kumimoji="1" sz="2400">
          <a:solidFill>
            <a:srgbClr val="000000"/>
          </a:solidFill>
          <a:latin typeface="+mn-lt"/>
          <a:ea typeface="+mn-ea"/>
        </a:defRPr>
      </a:lvl3pPr>
      <a:lvl4pPr marL="1562100" indent="-228600" algn="l" rtl="0" eaLnBrk="0" fontAlgn="base" latinLnBrk="1" hangingPunct="0">
        <a:spcBef>
          <a:spcPct val="20000"/>
        </a:spcBef>
        <a:spcAft>
          <a:spcPct val="0"/>
        </a:spcAft>
        <a:buChar char="–"/>
        <a:defRPr kumimoji="1" sz="2400">
          <a:solidFill>
            <a:srgbClr val="000000"/>
          </a:solidFill>
          <a:latin typeface="+mn-lt"/>
          <a:ea typeface="+mn-ea"/>
        </a:defRPr>
      </a:lvl4pPr>
      <a:lvl5pPr marL="1981200" indent="-228600" algn="l" rtl="0" eaLnBrk="0" fontAlgn="base" latinLnBrk="1" hangingPunct="0">
        <a:spcBef>
          <a:spcPct val="20000"/>
        </a:spcBef>
        <a:spcAft>
          <a:spcPct val="0"/>
        </a:spcAft>
        <a:buFont typeface="Wingdings" panose="05000000000000000000" pitchFamily="2" charset="2"/>
        <a:buChar char="§"/>
        <a:defRPr kumimoji="1" sz="2400">
          <a:solidFill>
            <a:srgbClr val="000000"/>
          </a:solidFill>
          <a:latin typeface="+mn-lt"/>
          <a:ea typeface="+mn-ea"/>
        </a:defRPr>
      </a:lvl5pPr>
      <a:lvl6pPr marL="2438400" indent="-228600" algn="l" rtl="0" fontAlgn="base" latinLnBrk="1">
        <a:spcBef>
          <a:spcPct val="20000"/>
        </a:spcBef>
        <a:spcAft>
          <a:spcPct val="0"/>
        </a:spcAft>
        <a:buFont typeface="Wingdings" panose="05000000000000000000" pitchFamily="2" charset="2"/>
        <a:buChar char="§"/>
        <a:defRPr kumimoji="1" sz="2400">
          <a:solidFill>
            <a:srgbClr val="000000"/>
          </a:solidFill>
          <a:latin typeface="+mn-lt"/>
          <a:ea typeface="+mn-ea"/>
        </a:defRPr>
      </a:lvl6pPr>
      <a:lvl7pPr marL="2895600" indent="-228600" algn="l" rtl="0" fontAlgn="base" latinLnBrk="1">
        <a:spcBef>
          <a:spcPct val="20000"/>
        </a:spcBef>
        <a:spcAft>
          <a:spcPct val="0"/>
        </a:spcAft>
        <a:buFont typeface="Wingdings" panose="05000000000000000000" pitchFamily="2" charset="2"/>
        <a:buChar char="§"/>
        <a:defRPr kumimoji="1" sz="2400">
          <a:solidFill>
            <a:srgbClr val="000000"/>
          </a:solidFill>
          <a:latin typeface="+mn-lt"/>
          <a:ea typeface="+mn-ea"/>
        </a:defRPr>
      </a:lvl7pPr>
      <a:lvl8pPr marL="3352800" indent="-228600" algn="l" rtl="0" fontAlgn="base" latinLnBrk="1">
        <a:spcBef>
          <a:spcPct val="20000"/>
        </a:spcBef>
        <a:spcAft>
          <a:spcPct val="0"/>
        </a:spcAft>
        <a:buFont typeface="Wingdings" panose="05000000000000000000" pitchFamily="2" charset="2"/>
        <a:buChar char="§"/>
        <a:defRPr kumimoji="1" sz="2400">
          <a:solidFill>
            <a:srgbClr val="000000"/>
          </a:solidFill>
          <a:latin typeface="+mn-lt"/>
          <a:ea typeface="+mn-ea"/>
        </a:defRPr>
      </a:lvl8pPr>
      <a:lvl9pPr marL="3810000" indent="-228600" algn="l" rtl="0" fontAlgn="base" latinLnBrk="1">
        <a:spcBef>
          <a:spcPct val="20000"/>
        </a:spcBef>
        <a:spcAft>
          <a:spcPct val="0"/>
        </a:spcAft>
        <a:buFont typeface="Wingdings" panose="05000000000000000000" pitchFamily="2" charset="2"/>
        <a:buChar char="§"/>
        <a:defRPr kumimoji="1" sz="24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slide" Target="slide13.xml"/></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anshuaicui@cityu.edu.mo"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4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hyperlink" Target="http://jingpin.szu.edu.cn/jisuanji/ics/courseware/erWebsite/jc0105/CH61_1.HTM" TargetMode="Externa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5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6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course163.org/course/FJNU-1002582006" TargetMode="External"/><Relationship Id="rId2" Type="http://schemas.openxmlformats.org/officeDocument/2006/relationships/hyperlink" Target="https://www.acfun.cn/v/ac27540258"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7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5"/>
          <p:cNvSpPr/>
          <p:nvPr/>
        </p:nvSpPr>
        <p:spPr>
          <a:xfrm>
            <a:off x="1072411" y="3601819"/>
            <a:ext cx="6999178" cy="1198880"/>
          </a:xfrm>
          <a:prstGeom prst="rect">
            <a:avLst/>
          </a:prstGeom>
        </p:spPr>
        <p:txBody>
          <a:bodyPr wrap="square">
            <a:spAutoFit/>
          </a:bodyPr>
          <a:lstStyle/>
          <a:p>
            <a:pPr algn="ctr"/>
            <a:r>
              <a:rPr lang="zh-CN" altLang="en-US" sz="3600" b="1" dirty="0">
                <a:solidFill>
                  <a:srgbClr val="8C104A"/>
                </a:solidFill>
                <a:latin typeface="+mn-ea"/>
                <a:ea typeface="+mn-ea"/>
              </a:rPr>
              <a:t>计算机安全概论</a:t>
            </a:r>
            <a:endParaRPr lang="en-US" altLang="zh-CN" sz="3600" b="1" dirty="0">
              <a:solidFill>
                <a:srgbClr val="8C104A"/>
              </a:solidFill>
              <a:latin typeface="+mn-ea"/>
              <a:ea typeface="+mn-ea"/>
            </a:endParaRPr>
          </a:p>
          <a:p>
            <a:pPr algn="ctr"/>
            <a:r>
              <a:rPr lang="en-US" altLang="zh-CN" sz="3600" b="1" dirty="0">
                <a:solidFill>
                  <a:srgbClr val="FFC000"/>
                </a:solidFill>
                <a:latin typeface="+mn-ea"/>
                <a:ea typeface="+mn-ea"/>
              </a:rPr>
              <a:t>I</a:t>
            </a:r>
            <a:r>
              <a:rPr lang="en-US" altLang="zh-CN" sz="3600" b="1" dirty="0">
                <a:latin typeface="+mn-ea"/>
                <a:ea typeface="+mn-ea"/>
              </a:rPr>
              <a:t>nformation</a:t>
            </a:r>
            <a:r>
              <a:rPr lang="en-US" altLang="zh-CN" sz="3600" b="1" dirty="0">
                <a:solidFill>
                  <a:srgbClr val="8C104A"/>
                </a:solidFill>
                <a:latin typeface="+mn-ea"/>
                <a:ea typeface="+mn-ea"/>
              </a:rPr>
              <a:t> </a:t>
            </a:r>
            <a:r>
              <a:rPr lang="en-US" altLang="zh-CN" sz="3600" b="1" dirty="0">
                <a:solidFill>
                  <a:srgbClr val="FFC000"/>
                </a:solidFill>
                <a:latin typeface="+mn-ea"/>
                <a:ea typeface="+mn-ea"/>
              </a:rPr>
              <a:t>S</a:t>
            </a:r>
            <a:r>
              <a:rPr lang="en-US" altLang="zh-CN" sz="3600" b="1" dirty="0">
                <a:latin typeface="+mn-ea"/>
                <a:ea typeface="+mn-ea"/>
              </a:rPr>
              <a:t>ecurity</a:t>
            </a:r>
            <a:endParaRPr lang="zh-CN" altLang="en-US" sz="3600" b="1" dirty="0">
              <a:latin typeface="+mn-ea"/>
              <a:ea typeface="+mn-ea"/>
            </a:endParaRPr>
          </a:p>
        </p:txBody>
      </p:sp>
      <p:sp>
        <p:nvSpPr>
          <p:cNvPr id="3" name="TextBox 2"/>
          <p:cNvSpPr txBox="1"/>
          <p:nvPr/>
        </p:nvSpPr>
        <p:spPr>
          <a:xfrm>
            <a:off x="3450590" y="5459730"/>
            <a:ext cx="4398645" cy="1014730"/>
          </a:xfrm>
          <a:prstGeom prst="rect">
            <a:avLst/>
          </a:prstGeom>
          <a:noFill/>
        </p:spPr>
        <p:txBody>
          <a:bodyPr wrap="square" rtlCol="0">
            <a:spAutoFit/>
          </a:bodyPr>
          <a:lstStyle/>
          <a:p>
            <a:pPr algn="l">
              <a:lnSpc>
                <a:spcPct val="150000"/>
              </a:lnSpc>
            </a:pPr>
            <a:r>
              <a:rPr lang="zh-CN" altLang="en-US" sz="2000" b="1">
                <a:solidFill>
                  <a:schemeClr val="bg1"/>
                </a:solidFill>
                <a:latin typeface="+mn-ea"/>
                <a:ea typeface="+mn-ea"/>
              </a:rPr>
              <a:t>主讲：崔三帅</a:t>
            </a:r>
            <a:r>
              <a:rPr lang="zh-TW" altLang="en-US" sz="2000" b="1">
                <a:solidFill>
                  <a:schemeClr val="bg1"/>
                </a:solidFill>
                <a:latin typeface="+mn-ea"/>
                <a:ea typeface="+mn-ea"/>
              </a:rPr>
              <a:t> </a:t>
            </a:r>
            <a:r>
              <a:rPr lang="zh-TW" altLang="en-US" sz="2000" b="1" dirty="0">
                <a:solidFill>
                  <a:schemeClr val="bg1"/>
                </a:solidFill>
                <a:latin typeface="+mn-ea"/>
                <a:ea typeface="+mn-ea"/>
              </a:rPr>
              <a:t>助理教授</a:t>
            </a:r>
            <a:endParaRPr lang="en-US" altLang="zh-TW" sz="2000" b="1" dirty="0">
              <a:solidFill>
                <a:schemeClr val="bg1"/>
              </a:solidFill>
              <a:latin typeface="+mn-ea"/>
              <a:ea typeface="+mn-ea"/>
            </a:endParaRPr>
          </a:p>
          <a:p>
            <a:pPr algn="l">
              <a:lnSpc>
                <a:spcPct val="150000"/>
              </a:lnSpc>
            </a:pPr>
            <a:r>
              <a:rPr lang="zh-CN" altLang="zh-TW" sz="2000" b="1">
                <a:solidFill>
                  <a:schemeClr val="bg1"/>
                </a:solidFill>
                <a:latin typeface="+mn-ea"/>
                <a:ea typeface="+mn-ea"/>
              </a:rPr>
              <a:t>单位：澳门城市大学</a:t>
            </a:r>
            <a:r>
              <a:rPr lang="en-US" altLang="zh-CN" sz="2000" b="1">
                <a:solidFill>
                  <a:schemeClr val="bg1"/>
                </a:solidFill>
                <a:latin typeface="+mn-ea"/>
                <a:ea typeface="+mn-ea"/>
              </a:rPr>
              <a:t> </a:t>
            </a:r>
            <a:r>
              <a:rPr lang="zh-TW" altLang="en-US" sz="2000" b="1">
                <a:solidFill>
                  <a:schemeClr val="bg1"/>
                </a:solidFill>
                <a:latin typeface="+mn-ea"/>
                <a:ea typeface="+mn-ea"/>
              </a:rPr>
              <a:t>数据科学</a:t>
            </a:r>
            <a:r>
              <a:rPr lang="zh-CN" altLang="en-US" sz="2000" b="1">
                <a:solidFill>
                  <a:schemeClr val="bg1"/>
                </a:solidFill>
                <a:latin typeface="+mn-ea"/>
                <a:ea typeface="+mn-ea"/>
              </a:rPr>
              <a:t>学</a:t>
            </a:r>
            <a:r>
              <a:rPr lang="zh-TW" altLang="en-US" sz="2000" b="1">
                <a:solidFill>
                  <a:schemeClr val="bg1"/>
                </a:solidFill>
                <a:latin typeface="+mn-ea"/>
                <a:ea typeface="+mn-ea"/>
              </a:rPr>
              <a:t>院</a:t>
            </a:r>
            <a:endParaRPr lang="zh-TW" altLang="en-US" sz="2000" b="1" dirty="0">
              <a:solidFill>
                <a:schemeClr val="bg1"/>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ctrTitle" hasCustomPrompt="1"/>
          </p:nvPr>
        </p:nvSpPr>
        <p:spPr>
          <a:xfrm>
            <a:off x="0" y="2781300"/>
            <a:ext cx="9144000" cy="504825"/>
          </a:xfrm>
        </p:spPr>
        <p:txBody>
          <a:bodyPr vert="horz" wrap="square" lIns="91440" tIns="45720" rIns="91440" bIns="45720" anchor="ctr" anchorCtr="0"/>
          <a:lstStyle/>
          <a:p>
            <a:pPr eaLnBrk="1" hangingPunct="1">
              <a:buClrTx/>
              <a:buSzTx/>
              <a:buFontTx/>
            </a:pPr>
            <a:r>
              <a:rPr kumimoji="1" lang="zh-CN" altLang="en-US" sz="6000" dirty="0">
                <a:latin typeface="+mj-lt"/>
                <a:ea typeface="+mj-ea"/>
                <a:cs typeface="+mj-cs"/>
              </a:rPr>
              <a:t>计算机安全概述</a:t>
            </a:r>
            <a:endParaRPr kumimoji="1" lang="en-US" altLang="ko-KR" sz="6000">
              <a:latin typeface="黑体" panose="02010609060101010101" pitchFamily="2" charset="-122"/>
              <a:ea typeface="黑体" panose="02010609060101010101" pitchFamily="2" charset="-122"/>
              <a:cs typeface="+mj-cs"/>
            </a:endParaRPr>
          </a:p>
        </p:txBody>
      </p:sp>
      <p:sp>
        <p:nvSpPr>
          <p:cNvPr id="6146" name="Rectangle 2"/>
          <p:cNvSpPr txBox="1"/>
          <p:nvPr/>
        </p:nvSpPr>
        <p:spPr>
          <a:xfrm>
            <a:off x="611188" y="1989138"/>
            <a:ext cx="2844800" cy="504825"/>
          </a:xfrm>
          <a:prstGeom prst="rect">
            <a:avLst/>
          </a:prstGeom>
          <a:noFill/>
          <a:ln w="9525">
            <a:noFill/>
          </a:ln>
        </p:spPr>
        <p:txBody>
          <a:bodyPr anchor="ctr" anchorCtr="0"/>
          <a:lstStyle/>
          <a:p>
            <a:pPr latinLnBrk="1">
              <a:buClrTx/>
              <a:buFontTx/>
            </a:pPr>
            <a:r>
              <a:rPr lang="zh-CN" altLang="en-US" sz="4000" b="1" dirty="0">
                <a:solidFill>
                  <a:schemeClr val="accent1"/>
                </a:solidFill>
                <a:latin typeface="黑体" panose="02010609060101010101" pitchFamily="2" charset="-122"/>
                <a:ea typeface="黑体" panose="02010609060101010101" pitchFamily="2" charset="-122"/>
              </a:rPr>
              <a:t>第一章</a:t>
            </a:r>
            <a:endParaRPr lang="en-US" altLang="ko-KR" sz="4000" b="1" dirty="0">
              <a:solidFill>
                <a:schemeClr val="accent1"/>
              </a:solidFill>
              <a:latin typeface="黑体" panose="02010609060101010101" pitchFamily="2" charset="-122"/>
              <a:ea typeface="黑体" panose="02010609060101010101" pitchFamily="2" charset="-122"/>
            </a:endParaRPr>
          </a:p>
        </p:txBody>
      </p:sp>
      <p:sp>
        <p:nvSpPr>
          <p:cNvPr id="6148" name="灯片编号占位符 1"/>
          <p:cNvSpPr>
            <a:spLocks noGrp="1"/>
          </p:cNvSpPr>
          <p:nvPr>
            <p:ph type="sldNum" sz="quarter" idx="4"/>
          </p:nvPr>
        </p:nvSpPr>
        <p:spPr>
          <a:xfrm>
            <a:off x="3995738" y="6525260"/>
            <a:ext cx="658812" cy="304800"/>
          </a:xfrm>
        </p:spPr>
        <p:txBody>
          <a:bodyPr wrap="square" lIns="91440" tIns="45720" rIns="91440" bIns="45720" anchor="t" anchorCtr="0"/>
          <a:lstStyle>
            <a:lvl1pPr marL="0" lvl="0" indent="0" algn="l" defTabSz="914400" rtl="0" eaLnBrk="1" fontAlgn="base" latinLnBrk="1" hangingPunct="1">
              <a:lnSpc>
                <a:spcPct val="100000"/>
              </a:lnSpc>
              <a:spcBef>
                <a:spcPct val="0"/>
              </a:spcBef>
              <a:spcAft>
                <a:spcPct val="0"/>
              </a:spcAft>
              <a:buNone/>
              <a:defRPr sz="1800" b="0" i="0" u="none" kern="1200" baseline="0">
                <a:solidFill>
                  <a:schemeClr val="tx1"/>
                </a:solidFill>
                <a:latin typeface="굴림" pitchFamily="34" charset="-127"/>
                <a:ea typeface="굴림" pitchFamily="34" charset="-127"/>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5pPr>
          </a:lstStyle>
          <a:p>
            <a:pPr lvl="0" algn="ctr">
              <a:buSzTx/>
            </a:pPr>
            <a:fld id="{9A0DB2DC-4C9A-4742-B13C-FB6460FD3503}" type="slidenum">
              <a:rPr lang="en-US" altLang="ko-KR" sz="1400" b="1">
                <a:solidFill>
                  <a:schemeClr val="bg1"/>
                </a:solidFill>
                <a:latin typeface="Verdana" panose="020B0604030504040204" pitchFamily="34" charset="0"/>
              </a:rPr>
              <a:t>10</a:t>
            </a:fld>
            <a:endParaRPr lang="en-US" altLang="ko-KR" sz="1400" b="1">
              <a:solidFill>
                <a:schemeClr val="bg1"/>
              </a:solidFill>
              <a:latin typeface="Verdana" panose="020B0604030504040204" pitchFamily="34"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7170" name="Rectangle 8"/>
          <p:cNvSpPr/>
          <p:nvPr/>
        </p:nvSpPr>
        <p:spPr>
          <a:xfrm>
            <a:off x="0" y="6477000"/>
            <a:ext cx="9144000" cy="381000"/>
          </a:xfrm>
          <a:prstGeom prst="rect">
            <a:avLst/>
          </a:prstGeom>
          <a:solidFill>
            <a:schemeClr val="accent2"/>
          </a:solidFill>
          <a:ln w="9525">
            <a:noFill/>
          </a:ln>
        </p:spPr>
        <p:txBody>
          <a:bodyPr wrap="none" anchor="ctr" anchorCtr="0"/>
          <a:lstStyle/>
          <a:p>
            <a:pPr latinLnBrk="1"/>
            <a:endParaRPr lang="zh-CN" altLang="en-US" dirty="0">
              <a:latin typeface="굴림" pitchFamily="34" charset="-127"/>
              <a:ea typeface="굴림" pitchFamily="34" charset="-127"/>
            </a:endParaRPr>
          </a:p>
        </p:txBody>
      </p:sp>
      <p:sp>
        <p:nvSpPr>
          <p:cNvPr id="7171" name="Rectangle 2"/>
          <p:cNvSpPr>
            <a:spLocks noGrp="1"/>
          </p:cNvSpPr>
          <p:nvPr>
            <p:ph type="title"/>
          </p:nvPr>
        </p:nvSpPr>
        <p:spPr>
          <a:xfrm>
            <a:off x="179388" y="0"/>
            <a:ext cx="5973762" cy="692150"/>
          </a:xfrm>
        </p:spPr>
        <p:txBody>
          <a:bodyPr vert="horz" wrap="square" lIns="91440" tIns="45720" rIns="91440" bIns="45720" anchor="ctr" anchorCtr="0"/>
          <a:lstStyle/>
          <a:p>
            <a:pPr eaLnBrk="1" hangingPunct="1"/>
            <a:r>
              <a:rPr lang="zh-CN" altLang="en-US" sz="4000" dirty="0">
                <a:solidFill>
                  <a:srgbClr val="FFC000"/>
                </a:solidFill>
                <a:latin typeface="华文琥珀" panose="02010800040101010101" pitchFamily="2" charset="-122"/>
                <a:ea typeface="华文琥珀" panose="02010800040101010101" pitchFamily="2" charset="-122"/>
              </a:rPr>
              <a:t>学习目标</a:t>
            </a:r>
            <a:endParaRPr lang="en-US" altLang="ko-KR" sz="4000">
              <a:solidFill>
                <a:srgbClr val="FFC000"/>
              </a:solidFill>
              <a:latin typeface="华文琥珀" panose="02010800040101010101" pitchFamily="2" charset="-122"/>
              <a:ea typeface="华文琥珀" panose="02010800040101010101" pitchFamily="2" charset="-122"/>
            </a:endParaRPr>
          </a:p>
        </p:txBody>
      </p:sp>
      <p:sp>
        <p:nvSpPr>
          <p:cNvPr id="7172" name="矩形 10"/>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pic>
        <p:nvPicPr>
          <p:cNvPr id="7173" name="Picture 6" descr="j0409147"/>
          <p:cNvPicPr>
            <a:picLocks noChangeAspect="1"/>
          </p:cNvPicPr>
          <p:nvPr/>
        </p:nvPicPr>
        <p:blipFill>
          <a:blip r:embed="rId4"/>
          <a:stretch>
            <a:fillRect/>
          </a:stretch>
        </p:blipFill>
        <p:spPr>
          <a:xfrm>
            <a:off x="-73025" y="981075"/>
            <a:ext cx="4930775" cy="5475288"/>
          </a:xfrm>
          <a:prstGeom prst="rect">
            <a:avLst/>
          </a:prstGeom>
          <a:noFill/>
          <a:ln w="9525">
            <a:noFill/>
          </a:ln>
        </p:spPr>
      </p:pic>
      <p:sp>
        <p:nvSpPr>
          <p:cNvPr id="7174" name="TextBox 26"/>
          <p:cNvSpPr txBox="1"/>
          <p:nvPr/>
        </p:nvSpPr>
        <p:spPr>
          <a:xfrm>
            <a:off x="4859338" y="1793875"/>
            <a:ext cx="3816350" cy="4246563"/>
          </a:xfrm>
          <a:prstGeom prst="rect">
            <a:avLst/>
          </a:prstGeom>
          <a:noFill/>
          <a:ln w="9525">
            <a:noFill/>
          </a:ln>
        </p:spPr>
        <p:txBody>
          <a:bodyPr anchor="t" anchorCtr="0">
            <a:spAutoFit/>
          </a:bodyPr>
          <a:lstStyle/>
          <a:p>
            <a:pPr latinLnBrk="1">
              <a:lnSpc>
                <a:spcPct val="150000"/>
              </a:lnSpc>
            </a:pPr>
            <a:r>
              <a:rPr lang="zh-CN" altLang="zh-CN" sz="2000" b="1" dirty="0">
                <a:latin typeface="微软雅黑" panose="020B0503020204020204" pitchFamily="34" charset="-122"/>
                <a:ea typeface="微软雅黑" panose="020B0503020204020204" pitchFamily="34" charset="-122"/>
              </a:rPr>
              <a:t>通过本章的学习，能够——</a:t>
            </a:r>
          </a:p>
          <a:p>
            <a:pPr lvl="1" indent="0" eaLnBrk="1" latinLnBrk="1" hangingPunct="1">
              <a:lnSpc>
                <a:spcPct val="150000"/>
              </a:lnSpc>
              <a:buFont typeface="Wingdings" panose="05000000000000000000" pitchFamily="2" charset="2"/>
              <a:buChar char="ü"/>
            </a:pPr>
            <a:r>
              <a:rPr lang="zh-CN" altLang="en-US" sz="2000" dirty="0">
                <a:latin typeface="华文楷体" panose="02010600040101010101" pitchFamily="2" charset="-122"/>
                <a:ea typeface="华文楷体" panose="02010600040101010101" pitchFamily="2" charset="-122"/>
              </a:rPr>
              <a:t>了解计算机安全的概念；</a:t>
            </a:r>
          </a:p>
          <a:p>
            <a:pPr lvl="1" indent="0" eaLnBrk="1" latinLnBrk="1" hangingPunct="1">
              <a:lnSpc>
                <a:spcPct val="150000"/>
              </a:lnSpc>
              <a:buFont typeface="Wingdings" panose="05000000000000000000" pitchFamily="2" charset="2"/>
              <a:buChar char="ü"/>
            </a:pPr>
            <a:r>
              <a:rPr lang="zh-CN" altLang="en-US" sz="2000" dirty="0">
                <a:latin typeface="华文楷体" panose="02010600040101010101" pitchFamily="2" charset="-122"/>
                <a:ea typeface="华文楷体" panose="02010600040101010101" pitchFamily="2" charset="-122"/>
              </a:rPr>
              <a:t>了解计算机安全面临的威胁</a:t>
            </a:r>
            <a:r>
              <a:rPr lang="zh-CN" altLang="zh-CN" sz="2000" dirty="0">
                <a:latin typeface="华文楷体" panose="02010600040101010101" pitchFamily="2" charset="-122"/>
                <a:ea typeface="华文楷体" panose="02010600040101010101" pitchFamily="2" charset="-122"/>
              </a:rPr>
              <a:t>；</a:t>
            </a:r>
          </a:p>
          <a:p>
            <a:pPr lvl="1" indent="0" eaLnBrk="1" latinLnBrk="1" hangingPunct="1">
              <a:lnSpc>
                <a:spcPct val="150000"/>
              </a:lnSpc>
              <a:buFont typeface="Wingdings" panose="05000000000000000000" pitchFamily="2" charset="2"/>
              <a:buChar char="ü"/>
            </a:pPr>
            <a:r>
              <a:rPr lang="zh-CN" altLang="en-US" sz="2000" dirty="0">
                <a:latin typeface="华文楷体" panose="02010600040101010101" pitchFamily="2" charset="-122"/>
                <a:ea typeface="华文楷体" panose="02010600040101010101" pitchFamily="2" charset="-122"/>
              </a:rPr>
              <a:t>知道保护计算机安全的基本原则与措施</a:t>
            </a:r>
            <a:r>
              <a:rPr lang="zh-CN" altLang="zh-CN" sz="2000" dirty="0">
                <a:latin typeface="华文楷体" panose="02010600040101010101" pitchFamily="2" charset="-122"/>
                <a:ea typeface="华文楷体" panose="02010600040101010101" pitchFamily="2" charset="-122"/>
              </a:rPr>
              <a:t>；</a:t>
            </a:r>
          </a:p>
          <a:p>
            <a:pPr lvl="1" indent="0" eaLnBrk="1" latinLnBrk="1" hangingPunct="1">
              <a:lnSpc>
                <a:spcPct val="150000"/>
              </a:lnSpc>
              <a:buFont typeface="Wingdings" panose="05000000000000000000" pitchFamily="2" charset="2"/>
              <a:buChar char="ü"/>
            </a:pPr>
            <a:r>
              <a:rPr lang="zh-CN" altLang="en-US" sz="2000" dirty="0">
                <a:latin typeface="华文楷体" panose="02010600040101010101" pitchFamily="2" charset="-122"/>
                <a:ea typeface="华文楷体" panose="02010600040101010101" pitchFamily="2" charset="-122"/>
              </a:rPr>
              <a:t>知道对计算机安全进行评估的标准</a:t>
            </a:r>
            <a:r>
              <a:rPr lang="zh-CN" altLang="zh-CN" sz="2000" dirty="0">
                <a:latin typeface="华文楷体" panose="02010600040101010101" pitchFamily="2" charset="-122"/>
                <a:ea typeface="华文楷体" panose="02010600040101010101" pitchFamily="2" charset="-122"/>
              </a:rPr>
              <a:t>。</a:t>
            </a:r>
          </a:p>
          <a:p>
            <a:pPr latinLnBrk="1">
              <a:lnSpc>
                <a:spcPct val="150000"/>
              </a:lnSpc>
            </a:pPr>
            <a:endParaRPr lang="zh-CN" altLang="en-US" sz="2000" b="1" dirty="0">
              <a:latin typeface="微软雅黑" panose="020B0503020204020204" pitchFamily="34" charset="-122"/>
              <a:ea typeface="微软雅黑" panose="020B0503020204020204" pitchFamily="34" charset="-122"/>
            </a:endParaRPr>
          </a:p>
        </p:txBody>
      </p:sp>
      <p:sp>
        <p:nvSpPr>
          <p:cNvPr id="6148" name="灯片编号占位符 1"/>
          <p:cNvSpPr>
            <a:spLocks noGrp="1"/>
          </p:cNvSpPr>
          <p:nvPr/>
        </p:nvSpPr>
        <p:spPr>
          <a:xfrm>
            <a:off x="3995738" y="6525260"/>
            <a:ext cx="658812" cy="304800"/>
          </a:xfrm>
          <a:prstGeom prst="rect">
            <a:avLst/>
          </a:prstGeom>
          <a:noFill/>
          <a:ln w="9525">
            <a:noFill/>
            <a:miter lim="800000"/>
          </a:ln>
          <a:effectLst/>
        </p:spPr>
        <p:txBody>
          <a:bodyPr vert="horz" wrap="square" lIns="91440" tIns="45720" rIns="91440" bIns="45720" numCol="1" anchor="t" anchorCtr="0" compatLnSpc="1"/>
          <a:lstStyle>
            <a:lvl1pPr marL="0" lvl="0" indent="0" algn="l" defTabSz="914400" rtl="0" eaLnBrk="1" fontAlgn="base" latinLnBrk="1" hangingPunct="1">
              <a:lnSpc>
                <a:spcPct val="100000"/>
              </a:lnSpc>
              <a:spcBef>
                <a:spcPct val="0"/>
              </a:spcBef>
              <a:spcAft>
                <a:spcPct val="0"/>
              </a:spcAft>
              <a:buNone/>
              <a:defRPr sz="1800" b="0" i="0" u="none" kern="1200" baseline="0">
                <a:solidFill>
                  <a:schemeClr val="tx1"/>
                </a:solidFill>
                <a:latin typeface="굴림" pitchFamily="34" charset="-127"/>
                <a:ea typeface="굴림" pitchFamily="34" charset="-127"/>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5pPr>
          </a:lstStyle>
          <a:p>
            <a:pPr lvl="0" algn="ctr">
              <a:buSzTx/>
            </a:pPr>
            <a:fld id="{9A0DB2DC-4C9A-4742-B13C-FB6460FD3503}" type="slidenum">
              <a:rPr lang="en-US" altLang="ko-KR" sz="1400" b="1">
                <a:solidFill>
                  <a:schemeClr val="bg1"/>
                </a:solidFill>
                <a:latin typeface="Verdana" panose="020B0604030504040204" pitchFamily="34" charset="0"/>
              </a:rPr>
              <a:t>11</a:t>
            </a:fld>
            <a:endParaRPr lang="en-US" altLang="ko-KR" sz="1400" b="1">
              <a:solidFill>
                <a:schemeClr val="bg1"/>
              </a:solidFill>
              <a:latin typeface="Verdana" panose="020B0604030504040204" pitchFamily="34"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9218" name="Rectangle 8"/>
          <p:cNvSpPr/>
          <p:nvPr/>
        </p:nvSpPr>
        <p:spPr>
          <a:xfrm>
            <a:off x="0" y="6477000"/>
            <a:ext cx="9144000" cy="381000"/>
          </a:xfrm>
          <a:prstGeom prst="rect">
            <a:avLst/>
          </a:prstGeom>
          <a:solidFill>
            <a:schemeClr val="accent2"/>
          </a:solidFill>
          <a:ln w="9525">
            <a:noFill/>
          </a:ln>
        </p:spPr>
        <p:txBody>
          <a:bodyPr wrap="none" anchor="ctr" anchorCtr="0"/>
          <a:lstStyle/>
          <a:p>
            <a:pPr latinLnBrk="1"/>
            <a:endParaRPr lang="zh-CN" altLang="en-US" dirty="0">
              <a:latin typeface="굴림" pitchFamily="34" charset="-127"/>
              <a:ea typeface="굴림" pitchFamily="34" charset="-127"/>
            </a:endParaRPr>
          </a:p>
        </p:txBody>
      </p:sp>
      <p:sp>
        <p:nvSpPr>
          <p:cNvPr id="9219" name="Rectangle 2"/>
          <p:cNvSpPr>
            <a:spLocks noGrp="1"/>
          </p:cNvSpPr>
          <p:nvPr>
            <p:ph type="title"/>
          </p:nvPr>
        </p:nvSpPr>
        <p:spPr>
          <a:xfrm>
            <a:off x="182563" y="222250"/>
            <a:ext cx="5973762" cy="692150"/>
          </a:xfrm>
        </p:spPr>
        <p:txBody>
          <a:bodyPr vert="horz" wrap="square" lIns="91440" tIns="45720" rIns="91440" bIns="45720" anchor="ctr" anchorCtr="0"/>
          <a:lstStyle/>
          <a:p>
            <a:pPr eaLnBrk="1" hangingPunct="1"/>
            <a:r>
              <a:rPr lang="zh-CN" altLang="en-US" dirty="0">
                <a:latin typeface="黑体" panose="02010609060101010101" pitchFamily="2" charset="-122"/>
                <a:ea typeface="黑体" panose="02010609060101010101" pitchFamily="2" charset="-122"/>
              </a:rPr>
              <a:t>目录</a:t>
            </a:r>
            <a:r>
              <a:rPr lang="zh-CN" altLang="en-US" dirty="0"/>
              <a:t> </a:t>
            </a:r>
            <a:r>
              <a:rPr lang="en-US" altLang="zh-CN"/>
              <a:t>· </a:t>
            </a:r>
            <a:r>
              <a:rPr lang="en-US" altLang="ko-KR"/>
              <a:t>Contents</a:t>
            </a:r>
          </a:p>
        </p:txBody>
      </p:sp>
      <p:sp>
        <p:nvSpPr>
          <p:cNvPr id="9220" name="矩形 10"/>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3" name="圆角矩形 12">
            <a:hlinkClick r:id="rId4" action="ppaction://hlinksldjump"/>
          </p:cNvPr>
          <p:cNvSpPr/>
          <p:nvPr/>
        </p:nvSpPr>
        <p:spPr bwMode="auto">
          <a:xfrm>
            <a:off x="1357313" y="1500188"/>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1.1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什么是计算机安全</a:t>
            </a:r>
          </a:p>
        </p:txBody>
      </p:sp>
      <p:sp>
        <p:nvSpPr>
          <p:cNvPr id="14" name="圆角矩形 13">
            <a:hlinkClick r:id="" action="ppaction://noaction"/>
          </p:cNvPr>
          <p:cNvSpPr/>
          <p:nvPr/>
        </p:nvSpPr>
        <p:spPr bwMode="auto">
          <a:xfrm>
            <a:off x="1357313" y="2436813"/>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1.2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计算机安全威胁</a:t>
            </a:r>
          </a:p>
        </p:txBody>
      </p:sp>
      <p:sp>
        <p:nvSpPr>
          <p:cNvPr id="15" name="圆角矩形 14">
            <a:hlinkClick r:id="" action="ppaction://noaction"/>
          </p:cNvPr>
          <p:cNvSpPr/>
          <p:nvPr/>
        </p:nvSpPr>
        <p:spPr bwMode="auto">
          <a:xfrm>
            <a:off x="1357313" y="3300413"/>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1.3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计算机安全保护的原则与措施</a:t>
            </a:r>
          </a:p>
        </p:txBody>
      </p:sp>
      <p:sp>
        <p:nvSpPr>
          <p:cNvPr id="16" name="圆角矩形 15">
            <a:hlinkClick r:id="" action="ppaction://noaction"/>
          </p:cNvPr>
          <p:cNvSpPr/>
          <p:nvPr/>
        </p:nvSpPr>
        <p:spPr bwMode="auto">
          <a:xfrm>
            <a:off x="1357313" y="4237038"/>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1.4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计算机安全技术</a:t>
            </a:r>
          </a:p>
        </p:txBody>
      </p:sp>
      <p:sp>
        <p:nvSpPr>
          <p:cNvPr id="9226" name="动作按钮: 第一张 4">
            <a:hlinkClick r:id="rId5" action="ppaction://hlinksldjump"/>
          </p:cNvPr>
          <p:cNvSpPr/>
          <p:nvPr/>
        </p:nvSpPr>
        <p:spPr>
          <a:xfrm>
            <a:off x="250825" y="6284913"/>
            <a:ext cx="360363" cy="384175"/>
          </a:xfrm>
          <a:prstGeom prst="actionButtonHome">
            <a:avLst/>
          </a:prstGeom>
          <a:solidFill>
            <a:srgbClr val="0070C0"/>
          </a:solidFill>
          <a:ln w="9525" cap="flat" cmpd="sng">
            <a:solidFill>
              <a:schemeClr val="tx1"/>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11" name="圆角矩形 10">
            <a:hlinkClick r:id="" action="ppaction://noaction"/>
          </p:cNvPr>
          <p:cNvSpPr/>
          <p:nvPr/>
        </p:nvSpPr>
        <p:spPr bwMode="auto">
          <a:xfrm>
            <a:off x="1379538" y="5156200"/>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1.5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计算机安全评估</a:t>
            </a:r>
          </a:p>
        </p:txBody>
      </p:sp>
      <p:sp>
        <p:nvSpPr>
          <p:cNvPr id="6148" name="灯片编号占位符 1"/>
          <p:cNvSpPr>
            <a:spLocks noGrp="1"/>
          </p:cNvSpPr>
          <p:nvPr/>
        </p:nvSpPr>
        <p:spPr>
          <a:xfrm>
            <a:off x="3995738" y="6525260"/>
            <a:ext cx="658812" cy="304800"/>
          </a:xfrm>
          <a:prstGeom prst="rect">
            <a:avLst/>
          </a:prstGeom>
          <a:noFill/>
          <a:ln w="9525">
            <a:noFill/>
            <a:miter lim="800000"/>
          </a:ln>
          <a:effectLst/>
        </p:spPr>
        <p:txBody>
          <a:bodyPr vert="horz" wrap="square" lIns="91440" tIns="45720" rIns="91440" bIns="45720" numCol="1" anchor="t" anchorCtr="0" compatLnSpc="1"/>
          <a:lstStyle>
            <a:lvl1pPr marL="0" lvl="0" indent="0" algn="l" defTabSz="914400" rtl="0" eaLnBrk="1" fontAlgn="base" latinLnBrk="1" hangingPunct="1">
              <a:lnSpc>
                <a:spcPct val="100000"/>
              </a:lnSpc>
              <a:spcBef>
                <a:spcPct val="0"/>
              </a:spcBef>
              <a:spcAft>
                <a:spcPct val="0"/>
              </a:spcAft>
              <a:buNone/>
              <a:defRPr sz="1800" b="0" i="0" u="none" kern="1200" baseline="0">
                <a:solidFill>
                  <a:schemeClr val="tx1"/>
                </a:solidFill>
                <a:latin typeface="굴림" pitchFamily="34" charset="-127"/>
                <a:ea typeface="굴림" pitchFamily="34" charset="-127"/>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5pPr>
          </a:lstStyle>
          <a:p>
            <a:pPr lvl="0" algn="ctr">
              <a:buSzTx/>
            </a:pPr>
            <a:fld id="{9A0DB2DC-4C9A-4742-B13C-FB6460FD3503}" type="slidenum">
              <a:rPr lang="en-US" altLang="ko-KR" sz="1400" b="1">
                <a:solidFill>
                  <a:schemeClr val="bg1"/>
                </a:solidFill>
                <a:latin typeface="Verdana" panose="020B0604030504040204" pitchFamily="34" charset="0"/>
              </a:rPr>
              <a:t>12</a:t>
            </a:fld>
            <a:endParaRPr lang="en-US" altLang="ko-KR" sz="1400" b="1">
              <a:solidFill>
                <a:schemeClr val="bg1"/>
              </a:solidFill>
              <a:latin typeface="Verdana" panose="020B060403050404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ppt_w+.3"/>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strVal val="#ppt_w+.3"/>
                                          </p:val>
                                        </p:tav>
                                        <p:tav tm="100000">
                                          <p:val>
                                            <p:strVal val="#ppt_w"/>
                                          </p:val>
                                        </p:tav>
                                      </p:tavLst>
                                    </p:anim>
                                    <p:anim calcmode="lin" valueType="num">
                                      <p:cBhvr>
                                        <p:cTn id="14" dur="500" fill="hold"/>
                                        <p:tgtEl>
                                          <p:spTgt spid="14"/>
                                        </p:tgtEl>
                                        <p:attrNameLst>
                                          <p:attrName>ppt_h</p:attrName>
                                        </p:attrNameLst>
                                      </p:cBhvr>
                                      <p:tavLst>
                                        <p:tav tm="0">
                                          <p:val>
                                            <p:strVal val="#ppt_h"/>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0" presetClass="entr" presetSubtype="0" decel="10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strVal val="#ppt_w+.3"/>
                                          </p:val>
                                        </p:tav>
                                        <p:tav tm="100000">
                                          <p:val>
                                            <p:strVal val="#ppt_w"/>
                                          </p:val>
                                        </p:tav>
                                      </p:tavLst>
                                    </p:anim>
                                    <p:anim calcmode="lin" valueType="num">
                                      <p:cBhvr>
                                        <p:cTn id="20" dur="500" fill="hold"/>
                                        <p:tgtEl>
                                          <p:spTgt spid="15"/>
                                        </p:tgtEl>
                                        <p:attrNameLst>
                                          <p:attrName>ppt_h</p:attrName>
                                        </p:attrNameLst>
                                      </p:cBhvr>
                                      <p:tavLst>
                                        <p:tav tm="0">
                                          <p:val>
                                            <p:strVal val="#ppt_h"/>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50" presetClass="entr" presetSubtype="0" decel="10000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strVal val="#ppt_w+.3"/>
                                          </p:val>
                                        </p:tav>
                                        <p:tav tm="100000">
                                          <p:val>
                                            <p:strVal val="#ppt_w"/>
                                          </p:val>
                                        </p:tav>
                                      </p:tavLst>
                                    </p:anim>
                                    <p:anim calcmode="lin" valueType="num">
                                      <p:cBhvr>
                                        <p:cTn id="26" dur="500" fill="hold"/>
                                        <p:tgtEl>
                                          <p:spTgt spid="16"/>
                                        </p:tgtEl>
                                        <p:attrNameLst>
                                          <p:attrName>ppt_h</p:attrName>
                                        </p:attrNameLst>
                                      </p:cBhvr>
                                      <p:tavLst>
                                        <p:tav tm="0">
                                          <p:val>
                                            <p:strVal val="#ppt_h"/>
                                          </p:val>
                                        </p:tav>
                                        <p:tav tm="100000">
                                          <p:val>
                                            <p:strVal val="#ppt_h"/>
                                          </p:val>
                                        </p:tav>
                                      </p:tavLst>
                                    </p:anim>
                                    <p:animEffect transition="in" filter="fade">
                                      <p:cBhvr>
                                        <p:cTn id="27" dur="500"/>
                                        <p:tgtEl>
                                          <p:spTgt spid="16"/>
                                        </p:tgtEl>
                                      </p:cBhvr>
                                    </p:animEffect>
                                  </p:childTnLst>
                                </p:cTn>
                              </p:par>
                            </p:childTnLst>
                          </p:cTn>
                        </p:par>
                        <p:par>
                          <p:cTn id="28" fill="hold">
                            <p:stCondLst>
                              <p:cond delay="2000"/>
                            </p:stCondLst>
                            <p:childTnLst>
                              <p:par>
                                <p:cTn id="29" presetID="50" presetClass="entr" presetSubtype="0"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ppt_w+.3"/>
                                          </p:val>
                                        </p:tav>
                                        <p:tav tm="100000">
                                          <p:val>
                                            <p:strVal val="#ppt_w"/>
                                          </p:val>
                                        </p:tav>
                                      </p:tavLst>
                                    </p:anim>
                                    <p:anim calcmode="lin" valueType="num">
                                      <p:cBhvr>
                                        <p:cTn id="32" dur="500" fill="hold"/>
                                        <p:tgtEl>
                                          <p:spTgt spid="11"/>
                                        </p:tgtEl>
                                        <p:attrNameLst>
                                          <p:attrName>ppt_h</p:attrName>
                                        </p:attrNameLst>
                                      </p:cBhvr>
                                      <p:tavLst>
                                        <p:tav tm="0">
                                          <p:val>
                                            <p:strVal val="#ppt_h"/>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1266" name="Rectangle 2"/>
          <p:cNvSpPr txBox="1"/>
          <p:nvPr/>
        </p:nvSpPr>
        <p:spPr>
          <a:xfrm>
            <a:off x="182563" y="288925"/>
            <a:ext cx="5973762" cy="692150"/>
          </a:xfrm>
          <a:prstGeom prst="rect">
            <a:avLst/>
          </a:prstGeom>
          <a:noFill/>
          <a:ln w="9525">
            <a:noFill/>
          </a:ln>
        </p:spPr>
        <p:txBody>
          <a:bodyPr anchor="t" anchorCtr="0"/>
          <a:lstStyle/>
          <a:p>
            <a:pPr latinLnBrk="1">
              <a:buClrTx/>
              <a:buFontTx/>
            </a:pPr>
            <a:r>
              <a:rPr lang="zh-CN" altLang="en-US" sz="3200" b="1" dirty="0">
                <a:solidFill>
                  <a:schemeClr val="bg1"/>
                </a:solidFill>
                <a:latin typeface="黑体" panose="02010609060101010101" pitchFamily="2" charset="-122"/>
                <a:ea typeface="黑体" panose="02010609060101010101" pitchFamily="2" charset="-122"/>
              </a:rPr>
              <a:t>目录</a:t>
            </a:r>
            <a:r>
              <a:rPr lang="zh-CN" altLang="en-US" sz="3200" b="1" dirty="0">
                <a:solidFill>
                  <a:schemeClr val="bg1"/>
                </a:solidFill>
                <a:latin typeface="Verdana" panose="020B0604030504040204" pitchFamily="34" charset="0"/>
                <a:ea typeface="굴림" pitchFamily="34" charset="-127"/>
              </a:rPr>
              <a:t> </a:t>
            </a:r>
            <a:r>
              <a:rPr lang="en-US" altLang="zh-CN" sz="3200" b="1" dirty="0">
                <a:solidFill>
                  <a:schemeClr val="bg1"/>
                </a:solidFill>
                <a:latin typeface="Verdana" panose="020B0604030504040204" pitchFamily="34" charset="0"/>
                <a:ea typeface="굴림" pitchFamily="34" charset="-127"/>
              </a:rPr>
              <a:t>· </a:t>
            </a:r>
            <a:r>
              <a:rPr lang="en-US" altLang="ko-KR" sz="3200" b="1" dirty="0">
                <a:solidFill>
                  <a:schemeClr val="bg1"/>
                </a:solidFill>
                <a:latin typeface="Verdana" panose="020B0604030504040204" pitchFamily="34" charset="0"/>
                <a:ea typeface="굴림" pitchFamily="34" charset="-127"/>
              </a:rPr>
              <a:t>Contents</a:t>
            </a:r>
          </a:p>
        </p:txBody>
      </p:sp>
      <p:sp>
        <p:nvSpPr>
          <p:cNvPr id="8" name="圆角矩形 7"/>
          <p:cNvSpPr/>
          <p:nvPr/>
        </p:nvSpPr>
        <p:spPr bwMode="auto">
          <a:xfrm>
            <a:off x="1763713" y="1916113"/>
            <a:ext cx="5545138"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1.1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什么是计算机安全</a:t>
            </a:r>
          </a:p>
        </p:txBody>
      </p:sp>
      <p:cxnSp>
        <p:nvCxnSpPr>
          <p:cNvPr id="13" name="直接连接符 12"/>
          <p:cNvCxnSpPr/>
          <p:nvPr/>
        </p:nvCxnSpPr>
        <p:spPr bwMode="auto">
          <a:xfrm rot="5400000">
            <a:off x="1439069" y="3896519"/>
            <a:ext cx="2808288"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bwMode="auto">
          <a:xfrm>
            <a:off x="2843213" y="3357563"/>
            <a:ext cx="2736850"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6" name="直接连接符 15"/>
          <p:cNvCxnSpPr/>
          <p:nvPr/>
        </p:nvCxnSpPr>
        <p:spPr bwMode="auto">
          <a:xfrm>
            <a:off x="2843213" y="4292600"/>
            <a:ext cx="3529013"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7" name="直接连接符 16"/>
          <p:cNvCxnSpPr/>
          <p:nvPr/>
        </p:nvCxnSpPr>
        <p:spPr bwMode="auto">
          <a:xfrm>
            <a:off x="2843213" y="5300663"/>
            <a:ext cx="4176713"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1" name="TextBox 20">
            <a:hlinkClick r:id="" action="ppaction://noaction"/>
          </p:cNvPr>
          <p:cNvSpPr txBox="1"/>
          <p:nvPr/>
        </p:nvSpPr>
        <p:spPr>
          <a:xfrm>
            <a:off x="3071813" y="2852738"/>
            <a:ext cx="3581400" cy="461962"/>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1.1.1 </a:t>
            </a:r>
            <a:r>
              <a:rPr lang="zh-CN" altLang="en-US" sz="2400" b="1" dirty="0">
                <a:latin typeface="黑体" panose="02010609060101010101" pitchFamily="2" charset="-122"/>
                <a:ea typeface="黑体" panose="02010609060101010101" pitchFamily="2" charset="-122"/>
              </a:rPr>
              <a:t>计算机安全的定义</a:t>
            </a:r>
          </a:p>
        </p:txBody>
      </p:sp>
      <p:sp>
        <p:nvSpPr>
          <p:cNvPr id="22" name="TextBox 21">
            <a:hlinkClick r:id="" action="ppaction://noaction"/>
          </p:cNvPr>
          <p:cNvSpPr txBox="1"/>
          <p:nvPr/>
        </p:nvSpPr>
        <p:spPr>
          <a:xfrm>
            <a:off x="3863975" y="3789363"/>
            <a:ext cx="3932238" cy="461962"/>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1.1.2 </a:t>
            </a:r>
            <a:r>
              <a:rPr lang="zh-CN" altLang="en-US" sz="2400" b="1" dirty="0">
                <a:latin typeface="黑体" panose="02010609060101010101" pitchFamily="2" charset="-122"/>
                <a:ea typeface="黑体" panose="02010609060101010101" pitchFamily="2" charset="-122"/>
              </a:rPr>
              <a:t>计算机安全的属性</a:t>
            </a:r>
          </a:p>
        </p:txBody>
      </p:sp>
      <p:sp>
        <p:nvSpPr>
          <p:cNvPr id="26" name="TextBox 25">
            <a:hlinkClick r:id="" action="ppaction://noaction"/>
          </p:cNvPr>
          <p:cNvSpPr txBox="1"/>
          <p:nvPr/>
        </p:nvSpPr>
        <p:spPr>
          <a:xfrm>
            <a:off x="4440238" y="4767263"/>
            <a:ext cx="3713162" cy="461962"/>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1.1.3 </a:t>
            </a:r>
            <a:r>
              <a:rPr lang="zh-CN" altLang="en-US" sz="2400" b="1" dirty="0">
                <a:latin typeface="黑体" panose="02010609060101010101" pitchFamily="2" charset="-122"/>
                <a:ea typeface="黑体" panose="02010609060101010101" pitchFamily="2" charset="-122"/>
              </a:rPr>
              <a:t>计算机安全范畴</a:t>
            </a:r>
          </a:p>
        </p:txBody>
      </p:sp>
      <p:sp>
        <p:nvSpPr>
          <p:cNvPr id="11275" name="灯片编号占位符 2"/>
          <p:cNvSpPr>
            <a:spLocks noGrp="1"/>
          </p:cNvSpPr>
          <p:nvPr>
            <p:ph type="sldNum" sz="quarter" idx="4294967295"/>
          </p:nvPr>
        </p:nvSpPr>
        <p:spPr>
          <a:xfrm>
            <a:off x="4189095" y="6424613"/>
            <a:ext cx="765175" cy="333375"/>
          </a:xfrm>
          <a:prstGeom prst="rect">
            <a:avLst/>
          </a:prstGeom>
        </p:spPr>
        <p:txBody>
          <a:bodyPr vert="horz" wrap="square" lIns="91440" tIns="45720" rIns="91440" bIns="45720" anchor="t" anchorCtr="0"/>
          <a:lstStyle>
            <a:lvl1pPr marL="0" lvl="0" indent="0" algn="l" defTabSz="914400" rtl="0" eaLnBrk="1" fontAlgn="base" latinLnBrk="1" hangingPunct="1">
              <a:lnSpc>
                <a:spcPct val="100000"/>
              </a:lnSpc>
              <a:spcBef>
                <a:spcPct val="0"/>
              </a:spcBef>
              <a:spcAft>
                <a:spcPct val="0"/>
              </a:spcAft>
              <a:buNone/>
              <a:defRPr sz="1800" b="0" i="0" u="none" kern="1200" baseline="0">
                <a:solidFill>
                  <a:schemeClr val="tx1"/>
                </a:solidFill>
                <a:latin typeface="굴림" pitchFamily="34" charset="-127"/>
                <a:ea typeface="굴림" pitchFamily="34" charset="-127"/>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5pPr>
          </a:lstStyle>
          <a:p>
            <a:pPr lvl="0" algn="ctr">
              <a:buSzTx/>
            </a:pPr>
            <a:fld id="{9A0DB2DC-4C9A-4742-B13C-FB6460FD3503}" type="slidenum">
              <a:rPr lang="en-US" altLang="ko-KR" sz="1400" b="1">
                <a:solidFill>
                  <a:schemeClr val="accent1"/>
                </a:solidFill>
                <a:latin typeface="Verdana" panose="020B0604030504040204" pitchFamily="34" charset="0"/>
              </a:rPr>
              <a:t>13</a:t>
            </a:fld>
            <a:endParaRPr lang="en-US" altLang="ko-KR" sz="1400" b="1">
              <a:solidFill>
                <a:schemeClr val="accent1"/>
              </a:solidFill>
              <a:latin typeface="Verdana" panose="020B0604030504040204" pitchFamily="34" charset="0"/>
            </a:endParaRPr>
          </a:p>
        </p:txBody>
      </p:sp>
      <p:sp>
        <p:nvSpPr>
          <p:cNvPr id="11276" name="动作按钮: 第一张 22">
            <a:hlinkClick r:id="rId3" action="ppaction://hlinksldjump"/>
          </p:cNvPr>
          <p:cNvSpPr/>
          <p:nvPr/>
        </p:nvSpPr>
        <p:spPr>
          <a:xfrm>
            <a:off x="250825" y="6284913"/>
            <a:ext cx="360363" cy="384175"/>
          </a:xfrm>
          <a:prstGeom prst="actionButtonHome">
            <a:avLst/>
          </a:prstGeom>
          <a:solidFill>
            <a:srgbClr val="0070C0"/>
          </a:solidFill>
          <a:ln w="9525" cap="flat" cmpd="sng">
            <a:solidFill>
              <a:schemeClr val="tx1"/>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.1 </a:t>
            </a:r>
            <a:r>
              <a:rPr lang="zh-CN" altLang="en-US" dirty="0">
                <a:latin typeface="黑体" panose="02010609060101010101" pitchFamily="2" charset="-122"/>
                <a:ea typeface="黑体" panose="02010609060101010101" pitchFamily="2" charset="-122"/>
              </a:rPr>
              <a:t>什么是计算机安全</a:t>
            </a:r>
            <a:endParaRPr lang="en-US" altLang="ko-KR">
              <a:latin typeface="黑体" panose="02010609060101010101" pitchFamily="2" charset="-122"/>
              <a:ea typeface="黑体" panose="02010609060101010101" pitchFamily="2" charset="-122"/>
            </a:endParaRPr>
          </a:p>
        </p:txBody>
      </p:sp>
      <p:sp>
        <p:nvSpPr>
          <p:cNvPr id="13314"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7" name="直接连接符 6"/>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8" name="矩形 7"/>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1.1.1</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0" name="TextBox 9"/>
          <p:cNvSpPr txBox="1"/>
          <p:nvPr/>
        </p:nvSpPr>
        <p:spPr>
          <a:xfrm>
            <a:off x="1763713" y="1104900"/>
            <a:ext cx="3094037" cy="523875"/>
          </a:xfrm>
          <a:prstGeom prst="rect">
            <a:avLst/>
          </a:prstGeom>
          <a:noFill/>
          <a:ln w="9525">
            <a:noFill/>
          </a:ln>
        </p:spPr>
        <p:txBody>
          <a:bodyPr anchor="t" anchorCtr="0">
            <a:spAutoFit/>
          </a:bodyPr>
          <a:lstStyle/>
          <a:p>
            <a:pPr latinLnBrk="1"/>
            <a:r>
              <a:rPr lang="zh-CN" altLang="en-US" sz="2800" b="1" dirty="0">
                <a:latin typeface="微软雅黑" panose="020B0503020204020204" pitchFamily="34" charset="-122"/>
                <a:ea typeface="微软雅黑" panose="020B0503020204020204" pitchFamily="34" charset="-122"/>
              </a:rPr>
              <a:t>计算机安全的定义</a:t>
            </a:r>
          </a:p>
        </p:txBody>
      </p:sp>
      <p:grpSp>
        <p:nvGrpSpPr>
          <p:cNvPr id="3" name="组合 12"/>
          <p:cNvGrpSpPr/>
          <p:nvPr/>
        </p:nvGrpSpPr>
        <p:grpSpPr>
          <a:xfrm>
            <a:off x="1143000" y="1928813"/>
            <a:ext cx="6884988" cy="681037"/>
            <a:chOff x="1142976" y="2206625"/>
            <a:chExt cx="6885012" cy="681031"/>
          </a:xfrm>
        </p:grpSpPr>
        <p:sp>
          <p:nvSpPr>
            <p:cNvPr id="13321" name="TextBox 13"/>
            <p:cNvSpPr txBox="1"/>
            <p:nvPr/>
          </p:nvSpPr>
          <p:spPr>
            <a:xfrm>
              <a:off x="1187450" y="2206625"/>
              <a:ext cx="6840538" cy="646331"/>
            </a:xfrm>
            <a:prstGeom prst="rect">
              <a:avLst/>
            </a:prstGeom>
            <a:noFill/>
            <a:ln w="9525">
              <a:noFill/>
            </a:ln>
          </p:spPr>
          <p:txBody>
            <a:bodyPr anchor="t" anchorCtr="0">
              <a:spAutoFit/>
            </a:bodyPr>
            <a:lstStyle/>
            <a:p>
              <a:pPr latinLnBrk="1"/>
              <a:r>
                <a:rPr lang="zh-CN" altLang="en-US" sz="3600" b="1" dirty="0">
                  <a:latin typeface="微软雅黑" panose="020B0503020204020204" pitchFamily="34" charset="-122"/>
                  <a:ea typeface="微软雅黑" panose="020B0503020204020204" pitchFamily="34" charset="-122"/>
                </a:rPr>
                <a:t>安全</a:t>
              </a:r>
              <a:endParaRPr lang="zh-CN" altLang="en-US" sz="2400" b="1" dirty="0">
                <a:latin typeface="굴림" pitchFamily="34" charset="-127"/>
                <a:ea typeface="굴림" pitchFamily="34" charset="-127"/>
              </a:endParaRPr>
            </a:p>
          </p:txBody>
        </p:sp>
        <p:sp>
          <p:nvSpPr>
            <p:cNvPr id="11" name="半闭框 10"/>
            <p:cNvSpPr/>
            <p:nvPr/>
          </p:nvSpPr>
          <p:spPr bwMode="auto">
            <a:xfrm>
              <a:off x="1142976" y="2214562"/>
              <a:ext cx="288926" cy="288922"/>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sp>
          <p:nvSpPr>
            <p:cNvPr id="12" name="半闭框 11"/>
            <p:cNvSpPr/>
            <p:nvPr/>
          </p:nvSpPr>
          <p:spPr bwMode="auto">
            <a:xfrm rot="16200000" flipV="1">
              <a:off x="2000232" y="2571743"/>
              <a:ext cx="315909" cy="315914"/>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grpSp>
      <p:grpSp>
        <p:nvGrpSpPr>
          <p:cNvPr id="4" name="组合 16"/>
          <p:cNvGrpSpPr/>
          <p:nvPr/>
        </p:nvGrpSpPr>
        <p:grpSpPr>
          <a:xfrm>
            <a:off x="1143000" y="2714625"/>
            <a:ext cx="7383463" cy="3324225"/>
            <a:chOff x="1142976" y="2714620"/>
            <a:chExt cx="7383491" cy="3323987"/>
          </a:xfrm>
        </p:grpSpPr>
        <p:sp>
          <p:nvSpPr>
            <p:cNvPr id="15" name="矩形 14"/>
            <p:cNvSpPr>
              <a:spLocks noChangeArrowheads="1"/>
            </p:cNvSpPr>
            <p:nvPr/>
          </p:nvSpPr>
          <p:spPr bwMode="auto">
            <a:xfrm>
              <a:off x="1142976" y="2714620"/>
              <a:ext cx="7383491" cy="3323987"/>
            </a:xfrm>
            <a:prstGeom prst="rect">
              <a:avLst/>
            </a:prstGeom>
            <a:noFill/>
            <a:ln w="9525">
              <a:noFill/>
              <a:miter lim="800000"/>
            </a:ln>
          </p:spPr>
          <p:txBody>
            <a:bodyPr>
              <a:spAutoFit/>
            </a:bodyPr>
            <a:lstStyle/>
            <a:p>
              <a:pPr marL="0" marR="0" lvl="0" indent="0" algn="l" defTabSz="914400" rtl="0" eaLnBrk="1" fontAlgn="base" latinLnBrk="1" hangingPunct="1">
                <a:lnSpc>
                  <a:spcPct val="15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1" lang="zh-CN" altLang="en-US" sz="4000" b="1" i="0" u="none" strike="noStrike" kern="1200" cap="none" spc="0" normalizeH="0" baseline="0" noProof="0" dirty="0">
                  <a:ln>
                    <a:noFill/>
                  </a:ln>
                  <a:solidFill>
                    <a:schemeClr val="accent1">
                      <a:lumMod val="60000"/>
                      <a:lumOff val="40000"/>
                    </a:schemeClr>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把一封信锁在保险柜中，把保险柜藏起来，然后告诉你去看这封信，这并不是安全，而是隐藏；相反，如果把一封信锁在保险柜中，然后把保险柜及其设计规范和许多同样的保险柜给你，以便你和世界上最好的开保险柜的专家能够研究锁的装置，而你还是无法打开保险柜去读这封信，这才是安全。</a:t>
              </a:r>
              <a:endParaRPr kumimoji="1" lang="en-US" altLang="zh-CN" sz="3200" b="1" i="0" u="none" strike="noStrike" kern="1200" cap="none" spc="0" normalizeH="0" baseline="0" noProof="0" dirty="0">
                <a:ln>
                  <a:noFill/>
                </a:ln>
                <a:solidFill>
                  <a:schemeClr val="accent1">
                    <a:lumMod val="60000"/>
                    <a:lumOff val="4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base" latinLnBrk="1" hangingPunct="1">
                <a:lnSpc>
                  <a:spcPct val="15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x-none"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Bruce Schneier</a:t>
              </a:r>
              <a:endPar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3326" name="TextBox 15"/>
            <p:cNvSpPr txBox="1"/>
            <p:nvPr/>
          </p:nvSpPr>
          <p:spPr>
            <a:xfrm>
              <a:off x="7500938" y="4929024"/>
              <a:ext cx="428627" cy="707974"/>
            </a:xfrm>
            <a:prstGeom prst="rect">
              <a:avLst/>
            </a:prstGeom>
            <a:noFill/>
            <a:ln w="9525">
              <a:noFill/>
            </a:ln>
          </p:spPr>
          <p:txBody>
            <a:bodyPr anchor="t" anchorCtr="0">
              <a:spAutoFit/>
            </a:bodyPr>
            <a:lstStyle/>
            <a:p>
              <a:pPr latinLnBrk="1">
                <a:buClrTx/>
                <a:buFontTx/>
              </a:pPr>
              <a:r>
                <a:rPr lang="zh-CN" altLang="en-US" sz="4000" b="1" dirty="0">
                  <a:solidFill>
                    <a:srgbClr val="FF0A85"/>
                  </a:solidFill>
                  <a:latin typeface="微软雅黑" panose="020B0503020204020204" pitchFamily="34" charset="-122"/>
                  <a:ea typeface="微软雅黑" panose="020B0503020204020204" pitchFamily="34" charset="-122"/>
                </a:rPr>
                <a:t>”</a:t>
              </a:r>
              <a:endParaRPr lang="en-US" altLang="zh-CN" sz="4000" b="1" dirty="0">
                <a:solidFill>
                  <a:srgbClr val="FF0A85"/>
                </a:solidFill>
                <a:latin typeface="微软雅黑" panose="020B0503020204020204" pitchFamily="34" charset="-122"/>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42"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.1 </a:t>
            </a:r>
            <a:r>
              <a:rPr lang="zh-CN" altLang="en-US" dirty="0">
                <a:latin typeface="黑体" panose="02010609060101010101" pitchFamily="2" charset="-122"/>
                <a:ea typeface="黑体" panose="02010609060101010101" pitchFamily="2" charset="-122"/>
              </a:rPr>
              <a:t>什么是计算机安全</a:t>
            </a:r>
            <a:endParaRPr lang="en-US" altLang="ko-KR">
              <a:latin typeface="黑体" panose="02010609060101010101" pitchFamily="2" charset="-122"/>
              <a:ea typeface="黑体" panose="02010609060101010101" pitchFamily="2" charset="-122"/>
            </a:endParaRPr>
          </a:p>
        </p:txBody>
      </p:sp>
      <p:sp>
        <p:nvSpPr>
          <p:cNvPr id="14338"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grpSp>
        <p:nvGrpSpPr>
          <p:cNvPr id="3" name="组合 12"/>
          <p:cNvGrpSpPr/>
          <p:nvPr/>
        </p:nvGrpSpPr>
        <p:grpSpPr>
          <a:xfrm>
            <a:off x="1143000" y="1643063"/>
            <a:ext cx="6884988" cy="673100"/>
            <a:chOff x="1142976" y="2206625"/>
            <a:chExt cx="6885012" cy="673101"/>
          </a:xfrm>
        </p:grpSpPr>
        <p:sp>
          <p:nvSpPr>
            <p:cNvPr id="14341" name="TextBox 13"/>
            <p:cNvSpPr txBox="1"/>
            <p:nvPr/>
          </p:nvSpPr>
          <p:spPr>
            <a:xfrm>
              <a:off x="1187450" y="2206625"/>
              <a:ext cx="6840538" cy="646331"/>
            </a:xfrm>
            <a:prstGeom prst="rect">
              <a:avLst/>
            </a:prstGeom>
            <a:noFill/>
            <a:ln w="9525">
              <a:noFill/>
            </a:ln>
          </p:spPr>
          <p:txBody>
            <a:bodyPr anchor="t" anchorCtr="0">
              <a:spAutoFit/>
            </a:bodyPr>
            <a:lstStyle/>
            <a:p>
              <a:pPr latinLnBrk="1"/>
              <a:r>
                <a:rPr lang="zh-CN" altLang="en-US" sz="3600" b="1" dirty="0">
                  <a:latin typeface="微软雅黑" panose="020B0503020204020204" pitchFamily="34" charset="-122"/>
                  <a:ea typeface="微软雅黑" panose="020B0503020204020204" pitchFamily="34" charset="-122"/>
                </a:rPr>
                <a:t>计算机安全</a:t>
              </a:r>
              <a:endParaRPr lang="zh-CN" altLang="en-US" sz="2400" b="1" dirty="0">
                <a:latin typeface="微软雅黑" panose="020B0503020204020204" pitchFamily="34" charset="-122"/>
                <a:ea typeface="微软雅黑" panose="020B0503020204020204" pitchFamily="34" charset="-122"/>
              </a:endParaRPr>
            </a:p>
          </p:txBody>
        </p:sp>
        <p:sp>
          <p:nvSpPr>
            <p:cNvPr id="11" name="半闭框 10"/>
            <p:cNvSpPr/>
            <p:nvPr/>
          </p:nvSpPr>
          <p:spPr bwMode="auto">
            <a:xfrm>
              <a:off x="1142976" y="2214562"/>
              <a:ext cx="288926" cy="288925"/>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sp>
          <p:nvSpPr>
            <p:cNvPr id="12" name="半闭框 11"/>
            <p:cNvSpPr/>
            <p:nvPr/>
          </p:nvSpPr>
          <p:spPr bwMode="auto">
            <a:xfrm rot="16200000" flipV="1">
              <a:off x="3428984" y="2563811"/>
              <a:ext cx="315913" cy="315914"/>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grpSp>
      <p:sp>
        <p:nvSpPr>
          <p:cNvPr id="15" name="矩形 14"/>
          <p:cNvSpPr>
            <a:spLocks noChangeArrowheads="1"/>
          </p:cNvSpPr>
          <p:nvPr/>
        </p:nvSpPr>
        <p:spPr bwMode="auto">
          <a:xfrm>
            <a:off x="1143000" y="2571750"/>
            <a:ext cx="7383463" cy="3508375"/>
          </a:xfrm>
          <a:prstGeom prst="rect">
            <a:avLst/>
          </a:prstGeom>
          <a:noFill/>
          <a:ln w="9525">
            <a:noFill/>
            <a:miter lim="800000"/>
          </a:ln>
        </p:spPr>
        <p:txBody>
          <a:bodyPr>
            <a:spAutoFit/>
          </a:bodyPr>
          <a:lstStyle/>
          <a:p>
            <a:pPr marL="0" marR="0" lvl="0" indent="0" algn="l" defTabSz="914400" rtl="0" eaLnBrk="1" fontAlgn="base" latinLnBrk="1" hangingPunct="1">
              <a:lnSpc>
                <a:spcPct val="15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1"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为数据处理系统建立的技术和管理上的安全保护，确保计算机硬件、软件和数据不因偶然和恶意的原因而遭到破坏、更改和泄漏。</a:t>
            </a:r>
            <a:endParaRPr kumimoji="1" lang="en-US" altLang="zh-CN" sz="3200" b="0" i="0" u="none" strike="noStrike" kern="1200" cap="none" spc="0" normalizeH="0" baseline="0" noProof="0" dirty="0">
              <a:ln>
                <a:noFill/>
              </a:ln>
              <a:solidFill>
                <a:schemeClr val="accent1">
                  <a:lumMod val="60000"/>
                  <a:lumOff val="40000"/>
                </a:schemeClr>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base" latinLnBrk="1" hangingPunct="1">
              <a:lnSpc>
                <a:spcPct val="15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国际标准化组织（</a:t>
            </a: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ISO</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10" name="直接连接符 9"/>
          <p:cNvCxnSpPr/>
          <p:nvPr/>
        </p:nvCxnSpPr>
        <p:spPr bwMode="auto">
          <a:xfrm>
            <a:off x="1906588" y="2571750"/>
            <a:ext cx="22225" cy="2643188"/>
          </a:xfrm>
          <a:prstGeom prst="line">
            <a:avLst/>
          </a:prstGeom>
          <a:solidFill>
            <a:schemeClr val="accent1"/>
          </a:solidFill>
          <a:ln w="38100" cap="flat" cmpd="sng" algn="ctr">
            <a:solidFill>
              <a:schemeClr val="accent1">
                <a:lumMod val="60000"/>
                <a:lumOff val="40000"/>
              </a:schemeClr>
            </a:solidFill>
            <a:prstDash val="solid"/>
            <a:round/>
            <a:headEnd type="oval" w="med" len="med"/>
            <a:tailEnd type="oval" w="med" len="med"/>
          </a:ln>
          <a:effectLst>
            <a:outerShdw blurRad="50800" dist="38100" dir="2700000" algn="tl" rotWithShape="0">
              <a:prstClr val="black">
                <a:alpha val="40000"/>
              </a:prstClr>
            </a:outerShdw>
          </a:effectLst>
        </p:spPr>
      </p:cxnSp>
      <p:cxnSp>
        <p:nvCxnSpPr>
          <p:cNvPr id="11" name="直接连接符 10"/>
          <p:cNvCxnSpPr/>
          <p:nvPr/>
        </p:nvCxnSpPr>
        <p:spPr bwMode="auto">
          <a:xfrm>
            <a:off x="1908175" y="3760788"/>
            <a:ext cx="3743325" cy="0"/>
          </a:xfrm>
          <a:prstGeom prst="line">
            <a:avLst/>
          </a:prstGeom>
          <a:solidFill>
            <a:schemeClr val="accent1"/>
          </a:solidFill>
          <a:ln w="38100" cap="flat" cmpd="sng" algn="ctr">
            <a:solidFill>
              <a:schemeClr val="accent1">
                <a:lumMod val="60000"/>
                <a:lumOff val="40000"/>
              </a:schemeClr>
            </a:solidFill>
            <a:prstDash val="solid"/>
            <a:round/>
            <a:headEnd type="oval" w="med" len="med"/>
            <a:tailEnd type="oval" w="med" len="med"/>
          </a:ln>
          <a:effectLst>
            <a:outerShdw blurRad="50800" dist="38100" dir="2700000" algn="tl" rotWithShape="0">
              <a:prstClr val="black">
                <a:alpha val="40000"/>
              </a:prstClr>
            </a:outerShdw>
          </a:effectLst>
        </p:spPr>
      </p:cxnSp>
      <p:cxnSp>
        <p:nvCxnSpPr>
          <p:cNvPr id="12" name="直接连接符 11"/>
          <p:cNvCxnSpPr/>
          <p:nvPr/>
        </p:nvCxnSpPr>
        <p:spPr bwMode="auto">
          <a:xfrm>
            <a:off x="1928813" y="5214938"/>
            <a:ext cx="3743325" cy="0"/>
          </a:xfrm>
          <a:prstGeom prst="line">
            <a:avLst/>
          </a:prstGeom>
          <a:solidFill>
            <a:schemeClr val="accent1"/>
          </a:solidFill>
          <a:ln w="38100" cap="flat" cmpd="sng" algn="ctr">
            <a:solidFill>
              <a:schemeClr val="accent1">
                <a:lumMod val="60000"/>
                <a:lumOff val="40000"/>
              </a:schemeClr>
            </a:solidFill>
            <a:prstDash val="solid"/>
            <a:round/>
            <a:headEnd type="oval" w="med" len="med"/>
            <a:tailEnd type="oval" w="med" len="med"/>
          </a:ln>
          <a:effectLst>
            <a:outerShdw blurRad="50800" dist="38100" dir="2700000" algn="tl" rotWithShape="0">
              <a:prstClr val="black">
                <a:alpha val="40000"/>
              </a:prstClr>
            </a:outerShdw>
          </a:effectLst>
        </p:spPr>
      </p:cxnSp>
      <p:sp>
        <p:nvSpPr>
          <p:cNvPr id="13" name="TextBox 12"/>
          <p:cNvSpPr txBox="1"/>
          <p:nvPr/>
        </p:nvSpPr>
        <p:spPr>
          <a:xfrm>
            <a:off x="2195513" y="2857500"/>
            <a:ext cx="6734175" cy="830263"/>
          </a:xfrm>
          <a:prstGeom prst="rect">
            <a:avLst/>
          </a:prstGeom>
          <a:noFill/>
          <a:ln w="9525">
            <a:noFill/>
          </a:ln>
        </p:spPr>
        <p:txBody>
          <a:bodyPr anchor="t" anchorCtr="0">
            <a:spAutoFit/>
          </a:bodyPr>
          <a:lstStyle/>
          <a:p>
            <a:pPr latinLnBrk="1"/>
            <a:r>
              <a:rPr lang="zh-CN" altLang="en-US" sz="2400" b="1" dirty="0">
                <a:latin typeface="黑体" panose="02010609060101010101" pitchFamily="2" charset="-122"/>
                <a:ea typeface="黑体" panose="02010609060101010101" pitchFamily="2" charset="-122"/>
              </a:rPr>
              <a:t>物理安全：计算机系统设备及相关设备受到保护，免于被破坏、丢失等</a:t>
            </a:r>
          </a:p>
        </p:txBody>
      </p:sp>
      <p:sp>
        <p:nvSpPr>
          <p:cNvPr id="14" name="TextBox 13"/>
          <p:cNvSpPr txBox="1"/>
          <p:nvPr/>
        </p:nvSpPr>
        <p:spPr>
          <a:xfrm>
            <a:off x="2195513" y="4216400"/>
            <a:ext cx="6662737" cy="830263"/>
          </a:xfrm>
          <a:prstGeom prst="rect">
            <a:avLst/>
          </a:prstGeom>
          <a:noFill/>
          <a:ln w="9525">
            <a:noFill/>
          </a:ln>
        </p:spPr>
        <p:txBody>
          <a:bodyPr anchor="t" anchorCtr="0">
            <a:spAutoFit/>
          </a:bodyPr>
          <a:lstStyle/>
          <a:p>
            <a:pPr latinLnBrk="1"/>
            <a:r>
              <a:rPr lang="zh-CN" altLang="en-US" sz="2400" b="1" dirty="0">
                <a:latin typeface="黑体" panose="02010609060101010101" pitchFamily="2" charset="-122"/>
                <a:ea typeface="黑体" panose="02010609060101010101" pitchFamily="2" charset="-122"/>
              </a:rPr>
              <a:t>逻辑安全：保障计算机系统的安全，即保障计算机中所处理的信息的完整性、保密性和可用性。</a:t>
            </a:r>
          </a:p>
        </p:txBody>
      </p:sp>
      <p:sp>
        <p:nvSpPr>
          <p:cNvPr id="15368"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.1 </a:t>
            </a:r>
            <a:r>
              <a:rPr lang="zh-CN" altLang="en-US" dirty="0">
                <a:latin typeface="黑体" panose="02010609060101010101" pitchFamily="2" charset="-122"/>
                <a:ea typeface="黑体" panose="02010609060101010101" pitchFamily="2" charset="-122"/>
              </a:rPr>
              <a:t>什么是计算机安全</a:t>
            </a:r>
            <a:endParaRPr lang="en-US" altLang="ko-KR">
              <a:latin typeface="黑体" panose="02010609060101010101" pitchFamily="2" charset="-122"/>
              <a:ea typeface="黑体" panose="02010609060101010101" pitchFamily="2" charset="-122"/>
            </a:endParaRPr>
          </a:p>
        </p:txBody>
      </p:sp>
      <p:grpSp>
        <p:nvGrpSpPr>
          <p:cNvPr id="3" name="组合 12"/>
          <p:cNvGrpSpPr/>
          <p:nvPr/>
        </p:nvGrpSpPr>
        <p:grpSpPr>
          <a:xfrm>
            <a:off x="1143000" y="1643063"/>
            <a:ext cx="6884988" cy="673100"/>
            <a:chOff x="1142976" y="2206625"/>
            <a:chExt cx="6885012" cy="673101"/>
          </a:xfrm>
        </p:grpSpPr>
        <p:sp>
          <p:nvSpPr>
            <p:cNvPr id="15370" name="TextBox 18"/>
            <p:cNvSpPr txBox="1"/>
            <p:nvPr/>
          </p:nvSpPr>
          <p:spPr>
            <a:xfrm>
              <a:off x="1187450" y="2206625"/>
              <a:ext cx="6840538" cy="646331"/>
            </a:xfrm>
            <a:prstGeom prst="rect">
              <a:avLst/>
            </a:prstGeom>
            <a:noFill/>
            <a:ln w="9525">
              <a:noFill/>
            </a:ln>
          </p:spPr>
          <p:txBody>
            <a:bodyPr anchor="t" anchorCtr="0">
              <a:spAutoFit/>
            </a:bodyPr>
            <a:lstStyle/>
            <a:p>
              <a:pPr latinLnBrk="1"/>
              <a:r>
                <a:rPr lang="zh-CN" altLang="en-US" sz="3600" b="1" dirty="0">
                  <a:latin typeface="微软雅黑" panose="020B0503020204020204" pitchFamily="34" charset="-122"/>
                  <a:ea typeface="微软雅黑" panose="020B0503020204020204" pitchFamily="34" charset="-122"/>
                </a:rPr>
                <a:t>计算机安全</a:t>
              </a:r>
              <a:endParaRPr lang="zh-CN" altLang="en-US" sz="2400" b="1" dirty="0">
                <a:latin typeface="微软雅黑" panose="020B0503020204020204" pitchFamily="34" charset="-122"/>
                <a:ea typeface="微软雅黑" panose="020B0503020204020204" pitchFamily="34" charset="-122"/>
              </a:endParaRPr>
            </a:p>
          </p:txBody>
        </p:sp>
        <p:sp>
          <p:nvSpPr>
            <p:cNvPr id="20" name="半闭框 19"/>
            <p:cNvSpPr/>
            <p:nvPr/>
          </p:nvSpPr>
          <p:spPr bwMode="auto">
            <a:xfrm>
              <a:off x="1142976" y="2214562"/>
              <a:ext cx="288926" cy="288925"/>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sp>
          <p:nvSpPr>
            <p:cNvPr id="21" name="半闭框 20"/>
            <p:cNvSpPr/>
            <p:nvPr/>
          </p:nvSpPr>
          <p:spPr bwMode="auto">
            <a:xfrm rot="16200000" flipV="1">
              <a:off x="3428984" y="2563811"/>
              <a:ext cx="315913" cy="315914"/>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22" presetClass="entr" presetSubtype="8"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2500"/>
                            </p:stCondLst>
                            <p:childTnLst>
                              <p:par>
                                <p:cTn id="27" presetID="4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6387"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.1 </a:t>
            </a:r>
            <a:r>
              <a:rPr lang="zh-CN" altLang="en-US" dirty="0">
                <a:latin typeface="黑体" panose="02010609060101010101" pitchFamily="2" charset="-122"/>
                <a:ea typeface="黑体" panose="02010609060101010101" pitchFamily="2" charset="-122"/>
              </a:rPr>
              <a:t>什么是计算机安全</a:t>
            </a:r>
            <a:endParaRPr lang="en-US" altLang="ko-KR">
              <a:latin typeface="黑体" panose="02010609060101010101" pitchFamily="2" charset="-122"/>
              <a:ea typeface="黑体" panose="02010609060101010101" pitchFamily="2" charset="-122"/>
            </a:endParaRPr>
          </a:p>
        </p:txBody>
      </p:sp>
      <p:sp>
        <p:nvSpPr>
          <p:cNvPr id="22" name="TextBox 21"/>
          <p:cNvSpPr txBox="1"/>
          <p:nvPr/>
        </p:nvSpPr>
        <p:spPr>
          <a:xfrm>
            <a:off x="4000500" y="2714625"/>
            <a:ext cx="785813" cy="3046413"/>
          </a:xfrm>
          <a:prstGeom prst="rect">
            <a:avLst/>
          </a:prstGeom>
          <a:noFill/>
          <a:ln w="9525">
            <a:noFill/>
          </a:ln>
        </p:spPr>
        <p:txBody>
          <a:bodyPr anchor="t" anchorCtr="0">
            <a:spAutoFit/>
          </a:bodyPr>
          <a:lstStyle/>
          <a:p>
            <a:pPr latinLnBrk="1">
              <a:buClrTx/>
              <a:buFontTx/>
            </a:pPr>
            <a:r>
              <a:rPr lang="en-US" altLang="zh-CN" sz="9600" dirty="0">
                <a:solidFill>
                  <a:srgbClr val="FF0A85"/>
                </a:solidFill>
                <a:latin typeface="微软雅黑" panose="020B0503020204020204" pitchFamily="34" charset="-122"/>
                <a:ea typeface="微软雅黑" panose="020B0503020204020204" pitchFamily="34" charset="-122"/>
              </a:rPr>
              <a:t>= </a:t>
            </a:r>
          </a:p>
        </p:txBody>
      </p:sp>
      <p:grpSp>
        <p:nvGrpSpPr>
          <p:cNvPr id="3" name="组合 22"/>
          <p:cNvGrpSpPr/>
          <p:nvPr/>
        </p:nvGrpSpPr>
        <p:grpSpPr>
          <a:xfrm>
            <a:off x="5286375" y="3071813"/>
            <a:ext cx="2643188" cy="1244600"/>
            <a:chOff x="1142976" y="1639877"/>
            <a:chExt cx="2643206" cy="1244606"/>
          </a:xfrm>
        </p:grpSpPr>
        <p:sp>
          <p:nvSpPr>
            <p:cNvPr id="16390" name="TextBox 23"/>
            <p:cNvSpPr txBox="1"/>
            <p:nvPr/>
          </p:nvSpPr>
          <p:spPr>
            <a:xfrm>
              <a:off x="1160050" y="1643050"/>
              <a:ext cx="2626132" cy="1200329"/>
            </a:xfrm>
            <a:prstGeom prst="rect">
              <a:avLst/>
            </a:prstGeom>
            <a:noFill/>
            <a:ln w="9525">
              <a:noFill/>
            </a:ln>
          </p:spPr>
          <p:txBody>
            <a:bodyPr anchor="t" anchorCtr="0">
              <a:spAutoFit/>
            </a:bodyPr>
            <a:lstStyle/>
            <a:p>
              <a:pPr algn="ctr" latinLnBrk="1"/>
              <a:r>
                <a:rPr lang="zh-CN" altLang="en-US" sz="3600" b="1" dirty="0">
                  <a:latin typeface="微软雅黑" panose="020B0503020204020204" pitchFamily="34" charset="-122"/>
                  <a:ea typeface="微软雅黑" panose="020B0503020204020204" pitchFamily="34" charset="-122"/>
                </a:rPr>
                <a:t>计算机资源的安全</a:t>
              </a:r>
              <a:endParaRPr lang="zh-CN" altLang="en-US" sz="2400" b="1" dirty="0">
                <a:latin typeface="微软雅黑" panose="020B0503020204020204" pitchFamily="34" charset="-122"/>
                <a:ea typeface="微软雅黑" panose="020B0503020204020204" pitchFamily="34" charset="-122"/>
              </a:endParaRPr>
            </a:p>
          </p:txBody>
        </p:sp>
        <p:sp>
          <p:nvSpPr>
            <p:cNvPr id="25" name="半闭框 24"/>
            <p:cNvSpPr/>
            <p:nvPr/>
          </p:nvSpPr>
          <p:spPr bwMode="auto">
            <a:xfrm>
              <a:off x="1142976" y="1639877"/>
              <a:ext cx="288927" cy="288926"/>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sp>
          <p:nvSpPr>
            <p:cNvPr id="26" name="半闭框 25"/>
            <p:cNvSpPr/>
            <p:nvPr/>
          </p:nvSpPr>
          <p:spPr bwMode="auto">
            <a:xfrm rot="16200000" flipV="1">
              <a:off x="3000363" y="2568567"/>
              <a:ext cx="315915" cy="315915"/>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grpSp>
      <p:grpSp>
        <p:nvGrpSpPr>
          <p:cNvPr id="4" name="组合 12"/>
          <p:cNvGrpSpPr/>
          <p:nvPr/>
        </p:nvGrpSpPr>
        <p:grpSpPr>
          <a:xfrm>
            <a:off x="1143000" y="1643063"/>
            <a:ext cx="6884988" cy="673100"/>
            <a:chOff x="1142976" y="2206625"/>
            <a:chExt cx="6885012" cy="673101"/>
          </a:xfrm>
        </p:grpSpPr>
        <p:sp>
          <p:nvSpPr>
            <p:cNvPr id="16394" name="TextBox 27"/>
            <p:cNvSpPr txBox="1"/>
            <p:nvPr/>
          </p:nvSpPr>
          <p:spPr>
            <a:xfrm>
              <a:off x="1187450" y="2206625"/>
              <a:ext cx="6840538" cy="646331"/>
            </a:xfrm>
            <a:prstGeom prst="rect">
              <a:avLst/>
            </a:prstGeom>
            <a:noFill/>
            <a:ln w="9525">
              <a:noFill/>
            </a:ln>
          </p:spPr>
          <p:txBody>
            <a:bodyPr anchor="t" anchorCtr="0">
              <a:spAutoFit/>
            </a:bodyPr>
            <a:lstStyle/>
            <a:p>
              <a:pPr latinLnBrk="1"/>
              <a:r>
                <a:rPr lang="zh-CN" altLang="en-US" sz="3600" b="1" dirty="0">
                  <a:latin typeface="微软雅黑" panose="020B0503020204020204" pitchFamily="34" charset="-122"/>
                  <a:ea typeface="微软雅黑" panose="020B0503020204020204" pitchFamily="34" charset="-122"/>
                </a:rPr>
                <a:t>计算机安全</a:t>
              </a:r>
              <a:endParaRPr lang="zh-CN" altLang="en-US" sz="2400" b="1" dirty="0">
                <a:latin typeface="微软雅黑" panose="020B0503020204020204" pitchFamily="34" charset="-122"/>
                <a:ea typeface="微软雅黑" panose="020B0503020204020204" pitchFamily="34" charset="-122"/>
              </a:endParaRPr>
            </a:p>
          </p:txBody>
        </p:sp>
        <p:sp>
          <p:nvSpPr>
            <p:cNvPr id="29" name="半闭框 28"/>
            <p:cNvSpPr/>
            <p:nvPr/>
          </p:nvSpPr>
          <p:spPr bwMode="auto">
            <a:xfrm>
              <a:off x="1142976" y="2214562"/>
              <a:ext cx="288926" cy="288925"/>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sp>
          <p:nvSpPr>
            <p:cNvPr id="30" name="半闭框 29"/>
            <p:cNvSpPr/>
            <p:nvPr/>
          </p:nvSpPr>
          <p:spPr bwMode="auto">
            <a:xfrm rot="16200000" flipV="1">
              <a:off x="3428984" y="2563811"/>
              <a:ext cx="315913" cy="315914"/>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1.66667E-6 -2.93247E-6 L 0.03142 0.22017 " pathEditMode="relative" ptsTypes="AA">
                                      <p:cBhvr>
                                        <p:cTn id="6" dur="2000" fill="hold"/>
                                        <p:tgtEl>
                                          <p:spTgt spid="4"/>
                                        </p:tgtEl>
                                        <p:attrNameLst>
                                          <p:attrName>ppt_x</p:attrName>
                                          <p:attrName>ppt_y</p:attrName>
                                        </p:attrNameLst>
                                      </p:cBhvr>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2000"/>
                                        <p:tgtEl>
                                          <p:spTgt spid="22"/>
                                        </p:tgtEl>
                                      </p:cBhvr>
                                    </p:animEffect>
                                  </p:childTnLst>
                                </p:cTn>
                              </p:par>
                            </p:childTnLst>
                          </p:cTn>
                        </p:par>
                        <p:par>
                          <p:cTn id="11" fill="hold">
                            <p:stCondLst>
                              <p:cond delay="4000"/>
                            </p:stCondLst>
                            <p:childTnLst>
                              <p:par>
                                <p:cTn id="12" presetID="48" presetClass="entr" presetSubtype="0" accel="5000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5" dur="1000" fill="hold"/>
                                        <p:tgtEl>
                                          <p:spTgt spid="3"/>
                                        </p:tgtEl>
                                        <p:attrNameLst>
                                          <p:attrName>ppt_x</p:attrName>
                                        </p:attrNameLst>
                                      </p:cBhvr>
                                      <p:tavLst>
                                        <p:tav tm="0">
                                          <p:val>
                                            <p:fltVal val="-1"/>
                                          </p:val>
                                        </p:tav>
                                        <p:tav tm="50000">
                                          <p:val>
                                            <p:fltVal val="0.95"/>
                                          </p:val>
                                        </p:tav>
                                        <p:tav tm="100000">
                                          <p:val>
                                            <p:strVal val="#ppt_x"/>
                                          </p:val>
                                        </p:tav>
                                      </p:tavLst>
                                    </p:anim>
                                    <p:anim calcmode="lin" valueType="num">
                                      <p:cBhvr>
                                        <p:cTn id="16" dur="1000" fill="hold"/>
                                        <p:tgtEl>
                                          <p:spTgt spid="3"/>
                                        </p:tgtEl>
                                        <p:attrNameLst>
                                          <p:attrName>ppt_y</p:attrName>
                                        </p:attrNameLst>
                                      </p:cBhvr>
                                      <p:tavLst>
                                        <p:tav tm="0">
                                          <p:val>
                                            <p:strVal val="#ppt_y"/>
                                          </p:val>
                                        </p:tav>
                                        <p:tav tm="100000">
                                          <p:val>
                                            <p:strVal val="#ppt_y"/>
                                          </p:val>
                                        </p:tav>
                                      </p:tavLst>
                                    </p:anim>
                                    <p:animEffect transition="in" filter="fade">
                                      <p:cBhvr>
                                        <p:cTn id="1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grpSp>
        <p:nvGrpSpPr>
          <p:cNvPr id="2" name="组合 28"/>
          <p:cNvGrpSpPr/>
          <p:nvPr/>
        </p:nvGrpSpPr>
        <p:grpSpPr>
          <a:xfrm>
            <a:off x="727075" y="1357313"/>
            <a:ext cx="565150" cy="5072062"/>
            <a:chOff x="1780666" y="1358032"/>
            <a:chExt cx="429196" cy="3453847"/>
          </a:xfrm>
        </p:grpSpPr>
        <p:sp>
          <p:nvSpPr>
            <p:cNvPr id="17411" name="TextBox 23"/>
            <p:cNvSpPr txBox="1"/>
            <p:nvPr/>
          </p:nvSpPr>
          <p:spPr>
            <a:xfrm>
              <a:off x="1791791" y="2311081"/>
              <a:ext cx="403197" cy="2500798"/>
            </a:xfrm>
            <a:prstGeom prst="rect">
              <a:avLst/>
            </a:prstGeom>
            <a:noFill/>
            <a:ln w="9525">
              <a:noFill/>
            </a:ln>
          </p:spPr>
          <p:txBody>
            <a:bodyPr vert="eaVert" anchor="t" anchorCtr="0">
              <a:spAutoFit/>
            </a:bodyPr>
            <a:lstStyle/>
            <a:p>
              <a:pPr latinLnBrk="1">
                <a:lnSpc>
                  <a:spcPts val="2700"/>
                </a:lnSpc>
              </a:pPr>
              <a:r>
                <a:rPr lang="zh-CN" altLang="en-US" sz="2400" b="1" dirty="0">
                  <a:latin typeface="黑体" panose="02010609060101010101" pitchFamily="2" charset="-122"/>
                  <a:ea typeface="黑体" panose="02010609060101010101" pitchFamily="2" charset="-122"/>
                </a:rPr>
                <a:t>计算机资源包括</a:t>
              </a:r>
              <a:endParaRPr lang="en-US" altLang="zh-CN" sz="2400" b="1">
                <a:latin typeface="黑体" panose="02010609060101010101" pitchFamily="2" charset="-122"/>
                <a:ea typeface="黑体" panose="02010609060101010101" pitchFamily="2" charset="-122"/>
              </a:endParaRPr>
            </a:p>
          </p:txBody>
        </p:sp>
        <p:cxnSp>
          <p:nvCxnSpPr>
            <p:cNvPr id="25" name="直接连接符 24"/>
            <p:cNvCxnSpPr/>
            <p:nvPr/>
          </p:nvCxnSpPr>
          <p:spPr>
            <a:xfrm>
              <a:off x="1996470" y="1358032"/>
              <a:ext cx="0" cy="576181"/>
            </a:xfrm>
            <a:prstGeom prst="line">
              <a:avLst/>
            </a:prstGeom>
            <a:ln w="28575">
              <a:solidFill>
                <a:srgbClr val="378157"/>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996470" y="4153540"/>
              <a:ext cx="0" cy="576181"/>
            </a:xfrm>
            <a:prstGeom prst="line">
              <a:avLst/>
            </a:prstGeom>
            <a:ln w="28575">
              <a:solidFill>
                <a:srgbClr val="378157"/>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780666" y="1934213"/>
              <a:ext cx="429196" cy="0"/>
            </a:xfrm>
            <a:prstGeom prst="line">
              <a:avLst/>
            </a:prstGeom>
            <a:ln w="28575">
              <a:solidFill>
                <a:srgbClr val="378157"/>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80666" y="4144892"/>
              <a:ext cx="429196" cy="0"/>
            </a:xfrm>
            <a:prstGeom prst="line">
              <a:avLst/>
            </a:prstGeom>
            <a:ln w="28575">
              <a:solidFill>
                <a:srgbClr val="378157"/>
              </a:solidFill>
              <a:prstDash val="sysDash"/>
            </a:ln>
          </p:spPr>
          <p:style>
            <a:lnRef idx="1">
              <a:schemeClr val="accent1"/>
            </a:lnRef>
            <a:fillRef idx="0">
              <a:schemeClr val="accent1"/>
            </a:fillRef>
            <a:effectRef idx="0">
              <a:schemeClr val="accent1"/>
            </a:effectRef>
            <a:fontRef idx="minor">
              <a:schemeClr val="tx1"/>
            </a:fontRef>
          </p:style>
        </p:cxnSp>
      </p:grpSp>
      <p:sp>
        <p:nvSpPr>
          <p:cNvPr id="12" name="对角圆角矩形 11"/>
          <p:cNvSpPr/>
          <p:nvPr/>
        </p:nvSpPr>
        <p:spPr bwMode="auto">
          <a:xfrm>
            <a:off x="1763713" y="1412875"/>
            <a:ext cx="6624638" cy="873125"/>
          </a:xfrm>
          <a:prstGeom prst="round2DiagRect">
            <a:avLst>
              <a:gd name="adj1" fmla="val 50000"/>
              <a:gd name="adj2" fmla="val 0"/>
            </a:avLst>
          </a:prstGeom>
          <a:solidFill>
            <a:srgbClr val="7030A0"/>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  </a:t>
            </a:r>
            <a:r>
              <a:rPr kumimoji="1" lang="zh-CN" altLang="en-US" sz="32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系统资源：</a:t>
            </a:r>
            <a:endParaRPr kumimoji="1" lang="zh-CN" altLang="en-US" sz="32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13" name="对角圆角矩形 12"/>
          <p:cNvSpPr/>
          <p:nvPr/>
        </p:nvSpPr>
        <p:spPr bwMode="auto">
          <a:xfrm>
            <a:off x="2162175" y="2428875"/>
            <a:ext cx="6624638" cy="1079500"/>
          </a:xfrm>
          <a:prstGeom prst="round2DiagRect">
            <a:avLst>
              <a:gd name="adj1" fmla="val 50000"/>
              <a:gd name="adj2" fmla="val 0"/>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    </a:t>
            </a:r>
            <a:r>
              <a:rPr kumimoji="1" lang="zh-CN" altLang="en-US"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软件、硬件，配套设施，文件资料等。</a:t>
            </a:r>
          </a:p>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14" name="对角圆角矩形 13"/>
          <p:cNvSpPr/>
          <p:nvPr/>
        </p:nvSpPr>
        <p:spPr bwMode="auto">
          <a:xfrm>
            <a:off x="1763713" y="3860800"/>
            <a:ext cx="6624638" cy="815975"/>
          </a:xfrm>
          <a:prstGeom prst="round2DiagRect">
            <a:avLst>
              <a:gd name="adj1" fmla="val 50000"/>
              <a:gd name="adj2" fmla="val 0"/>
            </a:avLst>
          </a:prstGeom>
          <a:solidFill>
            <a:srgbClr val="7030A0"/>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 信息资源：</a:t>
            </a:r>
          </a:p>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15" name="对角圆角矩形 14"/>
          <p:cNvSpPr/>
          <p:nvPr/>
        </p:nvSpPr>
        <p:spPr bwMode="auto">
          <a:xfrm>
            <a:off x="2162175" y="4805363"/>
            <a:ext cx="6624638" cy="1152525"/>
          </a:xfrm>
          <a:prstGeom prst="round2DiagRect">
            <a:avLst>
              <a:gd name="adj1" fmla="val 50000"/>
              <a:gd name="adj2" fmla="val 0"/>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     </a:t>
            </a:r>
            <a:r>
              <a:rPr kumimoji="1" lang="zh-CN" altLang="en-US"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计算机系统所处理、存储和传输的各类  数据与信息。</a:t>
            </a:r>
          </a:p>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endParaRPr>
          </a:p>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p:txBody>
      </p:sp>
      <p:sp>
        <p:nvSpPr>
          <p:cNvPr id="17420" name="灯片编号占位符 2"/>
          <p:cNvSpPr>
            <a:spLocks noGrp="1"/>
          </p:cNvSpPr>
          <p:nvPr>
            <p:ph type="sldNum" sz="quarter" idx="4294967295"/>
          </p:nvPr>
        </p:nvSpPr>
        <p:spPr>
          <a:xfrm>
            <a:off x="4189095" y="6424613"/>
            <a:ext cx="765175" cy="333375"/>
          </a:xfrm>
          <a:prstGeom prst="rect">
            <a:avLst/>
          </a:prstGeom>
        </p:spPr>
        <p:txBody>
          <a:bodyPr vert="horz" wrap="square" lIns="91440" tIns="45720" rIns="91440" bIns="45720" anchor="t" anchorCtr="0"/>
          <a:lstStyle>
            <a:lvl1pPr marL="0" lvl="0" indent="0" algn="l" defTabSz="914400" rtl="0" eaLnBrk="1" fontAlgn="base" latinLnBrk="1" hangingPunct="1">
              <a:lnSpc>
                <a:spcPct val="100000"/>
              </a:lnSpc>
              <a:spcBef>
                <a:spcPct val="0"/>
              </a:spcBef>
              <a:spcAft>
                <a:spcPct val="0"/>
              </a:spcAft>
              <a:buNone/>
              <a:defRPr sz="1800" b="0" i="0" u="none" kern="1200" baseline="0">
                <a:solidFill>
                  <a:schemeClr val="tx1"/>
                </a:solidFill>
                <a:latin typeface="굴림" pitchFamily="34" charset="-127"/>
                <a:ea typeface="굴림" pitchFamily="34" charset="-127"/>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5pPr>
          </a:lstStyle>
          <a:p>
            <a:pPr lvl="0" algn="ctr">
              <a:buSzTx/>
            </a:pPr>
            <a:fld id="{9A0DB2DC-4C9A-4742-B13C-FB6460FD3503}" type="slidenum">
              <a:rPr lang="en-US" altLang="ko-KR" sz="1400" b="1">
                <a:solidFill>
                  <a:schemeClr val="accent1"/>
                </a:solidFill>
                <a:latin typeface="Verdana" panose="020B0604030504040204" pitchFamily="34" charset="0"/>
              </a:rPr>
              <a:t>18</a:t>
            </a:fld>
            <a:endParaRPr lang="en-US" altLang="ko-KR" sz="1400" b="1">
              <a:solidFill>
                <a:schemeClr val="accent1"/>
              </a:solidFill>
              <a:latin typeface="Verdana" panose="020B0604030504040204" pitchFamily="34" charset="0"/>
            </a:endParaRPr>
          </a:p>
        </p:txBody>
      </p:sp>
      <p:sp>
        <p:nvSpPr>
          <p:cNvPr id="17421"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7" name="矩形 6"/>
          <p:cNvSpPr/>
          <p:nvPr/>
        </p:nvSpPr>
        <p:spPr>
          <a:xfrm>
            <a:off x="755650" y="1643063"/>
            <a:ext cx="2887663" cy="4062412"/>
          </a:xfrm>
          <a:prstGeom prst="rect">
            <a:avLst/>
          </a:prstGeom>
          <a:noFill/>
          <a:ln w="9525">
            <a:noFill/>
          </a:ln>
        </p:spPr>
        <p:txBody>
          <a:bodyPr anchor="t" anchorCtr="0">
            <a:spAutoFit/>
          </a:bodyPr>
          <a:lstStyle/>
          <a:p>
            <a:pPr latinLnBrk="1">
              <a:lnSpc>
                <a:spcPct val="150000"/>
              </a:lnSpc>
            </a:pPr>
            <a:r>
              <a:rPr lang="en-US" altLang="zh-CN" sz="4400" b="1">
                <a:latin typeface="微软雅黑" panose="020B0503020204020204" pitchFamily="34" charset="-122"/>
                <a:ea typeface="微软雅黑" panose="020B0503020204020204" pitchFamily="34" charset="-122"/>
              </a:rPr>
              <a:t>  </a:t>
            </a:r>
            <a:r>
              <a:rPr lang="zh-CN" altLang="en-US" sz="4400" b="1" dirty="0">
                <a:latin typeface="微软雅黑" panose="020B0503020204020204" pitchFamily="34" charset="-122"/>
                <a:ea typeface="微软雅黑" panose="020B0503020204020204" pitchFamily="34" charset="-122"/>
              </a:rPr>
              <a:t>计</a:t>
            </a:r>
            <a:r>
              <a:rPr lang="zh-CN" altLang="en-US" sz="3200" b="1" dirty="0">
                <a:latin typeface="微软雅黑" panose="020B0503020204020204" pitchFamily="34" charset="-122"/>
                <a:ea typeface="微软雅黑" panose="020B0503020204020204" pitchFamily="34" charset="-122"/>
              </a:rPr>
              <a:t>算机安全的目标是使全部计算机系统资源保持正常状态。</a:t>
            </a:r>
            <a:endParaRPr lang="zh-CN" altLang="zh-CN" sz="3200" b="1" dirty="0">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14750" y="1916113"/>
            <a:ext cx="0" cy="3929063"/>
          </a:xfrm>
          <a:prstGeom prst="line">
            <a:avLst/>
          </a:prstGeom>
          <a:ln w="76200" cmpd="thinThick">
            <a:solidFill>
              <a:srgbClr val="203F2D"/>
            </a:solidFill>
            <a:prstDash val="solid"/>
          </a:ln>
        </p:spPr>
        <p:style>
          <a:lnRef idx="1">
            <a:schemeClr val="accent1"/>
          </a:lnRef>
          <a:fillRef idx="0">
            <a:schemeClr val="accent1"/>
          </a:fillRef>
          <a:effectRef idx="0">
            <a:schemeClr val="accent1"/>
          </a:effectRef>
          <a:fontRef idx="minor">
            <a:schemeClr val="tx1"/>
          </a:fontRef>
        </p:style>
      </p:cxnSp>
      <p:sp>
        <p:nvSpPr>
          <p:cNvPr id="11" name="内容占位符 2"/>
          <p:cNvSpPr>
            <a:spLocks noGrp="1"/>
          </p:cNvSpPr>
          <p:nvPr>
            <p:ph idx="1"/>
          </p:nvPr>
        </p:nvSpPr>
        <p:spPr>
          <a:xfrm>
            <a:off x="4000500" y="2000250"/>
            <a:ext cx="5000625" cy="4327525"/>
          </a:xfrm>
        </p:spPr>
        <p:txBody>
          <a:bodyPr vert="horz" wrap="square" lIns="91440" tIns="45720" rIns="91440" bIns="45720" anchor="t" anchorCtr="0"/>
          <a:lstStyle/>
          <a:p>
            <a:pPr>
              <a:lnSpc>
                <a:spcPct val="150000"/>
              </a:lnSpc>
              <a:buFont typeface="Wingdings" panose="05000000000000000000" pitchFamily="2" charset="2"/>
              <a:buChar char="n"/>
            </a:pPr>
            <a:r>
              <a:rPr lang="zh-CN" altLang="en-US" sz="2400" b="1" dirty="0">
                <a:latin typeface="幼圆" panose="02010509060101010101" pitchFamily="49" charset="-122"/>
                <a:ea typeface="幼圆" panose="02010509060101010101" pitchFamily="49" charset="-122"/>
              </a:rPr>
              <a:t>硬件设备及有关设施运转正常</a:t>
            </a:r>
            <a:endParaRPr lang="en-US" altLang="zh-CN" sz="2400" b="1">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n"/>
            </a:pPr>
            <a:r>
              <a:rPr lang="zh-CN" altLang="en-US" sz="2400" b="1" dirty="0">
                <a:latin typeface="幼圆" panose="02010509060101010101" pitchFamily="49" charset="-122"/>
                <a:ea typeface="幼圆" panose="02010509060101010101" pitchFamily="49" charset="-122"/>
              </a:rPr>
              <a:t>系统服务正常</a:t>
            </a:r>
            <a:endParaRPr lang="en-US" altLang="zh-CN" sz="2400" b="1">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n"/>
            </a:pPr>
            <a:r>
              <a:rPr lang="zh-CN" altLang="en-US" sz="2400" b="1" dirty="0">
                <a:latin typeface="幼圆" panose="02010509060101010101" pitchFamily="49" charset="-122"/>
                <a:ea typeface="幼圆" panose="02010509060101010101" pitchFamily="49" charset="-122"/>
              </a:rPr>
              <a:t>各种系统软件及所需的应用软件（包括相关文档）完整、齐全</a:t>
            </a:r>
            <a:endParaRPr lang="en-US" altLang="zh-CN" sz="2400" b="1">
              <a:latin typeface="幼圆" panose="02010509060101010101" pitchFamily="49" charset="-122"/>
              <a:ea typeface="幼圆" panose="02010509060101010101" pitchFamily="49" charset="-122"/>
            </a:endParaRPr>
          </a:p>
          <a:p>
            <a:pPr>
              <a:lnSpc>
                <a:spcPct val="150000"/>
              </a:lnSpc>
              <a:buFont typeface="Wingdings" panose="05000000000000000000" pitchFamily="2" charset="2"/>
              <a:buChar char="n"/>
            </a:pPr>
            <a:r>
              <a:rPr lang="zh-CN" altLang="en-US" sz="2400" b="1" dirty="0">
                <a:latin typeface="幼圆" panose="02010509060101010101" pitchFamily="49" charset="-122"/>
                <a:ea typeface="幼圆" panose="02010509060101010101" pitchFamily="49" charset="-122"/>
              </a:rPr>
              <a:t>系统的信息资源完整、有效，不被非法使用</a:t>
            </a:r>
          </a:p>
        </p:txBody>
      </p:sp>
      <p:sp>
        <p:nvSpPr>
          <p:cNvPr id="18438"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1000"/>
                                        <p:tgtEl>
                                          <p:spTgt spid="11">
                                            <p:txEl>
                                              <p:pRg st="0" end="0"/>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childTnLst>
                                </p:cTn>
                              </p:par>
                            </p:childTnLst>
                          </p:cTn>
                        </p:par>
                        <p:par>
                          <p:cTn id="22" fill="hold">
                            <p:stCondLst>
                              <p:cond delay="3500"/>
                            </p:stCondLst>
                            <p:childTnLst>
                              <p:par>
                                <p:cTn id="23" presetID="10" presetClass="entr" presetSubtype="0" fill="hold" nodeType="after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fade">
                                      <p:cBhvr>
                                        <p:cTn id="25" dur="2000"/>
                                        <p:tgtEl>
                                          <p:spTgt spid="11">
                                            <p:txEl>
                                              <p:pRg st="2" end="2"/>
                                            </p:txEl>
                                          </p:spTgt>
                                        </p:tgtEl>
                                      </p:cBhvr>
                                    </p:animEffect>
                                  </p:childTnLst>
                                </p:cTn>
                              </p:par>
                            </p:childTnLst>
                          </p:cTn>
                        </p:par>
                        <p:par>
                          <p:cTn id="26" fill="hold">
                            <p:stCondLst>
                              <p:cond delay="5500"/>
                            </p:stCondLst>
                            <p:childTnLst>
                              <p:par>
                                <p:cTn id="27" presetID="10" presetClass="entr" presetSubtype="0" fill="hold" nodeType="after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fade">
                                      <p:cBhvr>
                                        <p:cTn id="29" dur="20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0"/>
          <p:cNvSpPr/>
          <p:nvPr/>
        </p:nvSpPr>
        <p:spPr>
          <a:xfrm>
            <a:off x="324620" y="923122"/>
            <a:ext cx="6407621" cy="4486275"/>
          </a:xfrm>
          <a:prstGeom prst="rect">
            <a:avLst/>
          </a:prstGeom>
        </p:spPr>
        <p:txBody>
          <a:bodyPr wrap="square">
            <a:spAutoFit/>
          </a:bodyPr>
          <a:lstStyle/>
          <a:p>
            <a:pPr algn="just" eaLnBrk="1" hangingPunct="1">
              <a:spcBef>
                <a:spcPts val="0"/>
              </a:spcBef>
            </a:pPr>
            <a:r>
              <a:rPr lang="en-US" altLang="zh-CN" sz="3360" b="1" dirty="0">
                <a:latin typeface="+mn-ea"/>
                <a:ea typeface="+mn-ea"/>
                <a:sym typeface="Arial" panose="020B0604020202020204" pitchFamily="34" charset="0"/>
              </a:rPr>
              <a:t>	</a:t>
            </a:r>
            <a:r>
              <a:rPr lang="zh-CN" altLang="en-US" sz="1680" b="1" dirty="0">
                <a:solidFill>
                  <a:srgbClr val="000000"/>
                </a:solidFill>
                <a:latin typeface="+mj-ea"/>
                <a:ea typeface="+mj-ea"/>
                <a:cs typeface="+mj-ea"/>
                <a:sym typeface="Arial" panose="020B0604020202020204" pitchFamily="34" charset="0"/>
              </a:rPr>
              <a:t>姓名：</a:t>
            </a:r>
            <a:r>
              <a:rPr lang="zh-CN" altLang="en-US" sz="1680" dirty="0">
                <a:solidFill>
                  <a:srgbClr val="000000"/>
                </a:solidFill>
                <a:latin typeface="+mj-ea"/>
                <a:ea typeface="+mj-ea"/>
                <a:cs typeface="+mj-ea"/>
                <a:sym typeface="Arial" panose="020B0604020202020204" pitchFamily="34" charset="0"/>
              </a:rPr>
              <a:t>崔三帥</a:t>
            </a:r>
            <a:endParaRPr lang="en-US" altLang="zh-CN" sz="1680" dirty="0">
              <a:solidFill>
                <a:srgbClr val="000000"/>
              </a:solidFill>
              <a:latin typeface="+mj-ea"/>
              <a:ea typeface="+mj-ea"/>
              <a:cs typeface="+mj-ea"/>
              <a:sym typeface="Arial" panose="020B0604020202020204" pitchFamily="34" charset="0"/>
            </a:endParaRPr>
          </a:p>
          <a:p>
            <a:pPr algn="just" eaLnBrk="1" hangingPunct="1">
              <a:lnSpc>
                <a:spcPct val="125000"/>
              </a:lnSpc>
            </a:pPr>
            <a:r>
              <a:rPr lang="en-US" altLang="zh-CN" sz="1680" dirty="0">
                <a:solidFill>
                  <a:srgbClr val="000000"/>
                </a:solidFill>
                <a:latin typeface="+mj-ea"/>
                <a:ea typeface="+mj-ea"/>
                <a:cs typeface="+mj-ea"/>
                <a:sym typeface="Arial" panose="020B0604020202020204" pitchFamily="34" charset="0"/>
              </a:rPr>
              <a:t>	</a:t>
            </a:r>
            <a:r>
              <a:rPr lang="en-US" altLang="zh-CN" sz="1680" b="1" dirty="0">
                <a:solidFill>
                  <a:srgbClr val="000000"/>
                </a:solidFill>
                <a:latin typeface="+mj-ea"/>
                <a:ea typeface="+mj-ea"/>
                <a:cs typeface="+mj-ea"/>
              </a:rPr>
              <a:t>Email: </a:t>
            </a:r>
            <a:r>
              <a:rPr lang="en-US" altLang="zh-CN" sz="1680" dirty="0">
                <a:latin typeface="+mj-ea"/>
                <a:ea typeface="+mj-ea"/>
                <a:cs typeface="+mj-ea"/>
                <a:hlinkClick r:id="rId3"/>
              </a:rPr>
              <a:t>sanshuaicui@cityu.edu.mo</a:t>
            </a:r>
            <a:endParaRPr lang="en-US" altLang="zh-CN" sz="1680" dirty="0">
              <a:latin typeface="+mj-ea"/>
              <a:ea typeface="+mj-ea"/>
              <a:cs typeface="+mj-ea"/>
            </a:endParaRPr>
          </a:p>
          <a:p>
            <a:pPr algn="just">
              <a:lnSpc>
                <a:spcPct val="125000"/>
              </a:lnSpc>
            </a:pPr>
            <a:r>
              <a:rPr lang="en-US" altLang="zh-CN" sz="1680" dirty="0">
                <a:latin typeface="+mj-ea"/>
                <a:ea typeface="+mj-ea"/>
                <a:cs typeface="+mj-ea"/>
              </a:rPr>
              <a:t>	</a:t>
            </a:r>
            <a:r>
              <a:rPr lang="en-US" altLang="zh-CN" sz="1680" b="1" dirty="0">
                <a:solidFill>
                  <a:srgbClr val="000000"/>
                </a:solidFill>
                <a:latin typeface="+mj-ea"/>
                <a:ea typeface="+mj-ea"/>
                <a:cs typeface="+mj-ea"/>
              </a:rPr>
              <a:t>Tel: </a:t>
            </a:r>
            <a:r>
              <a:rPr lang="en-US" altLang="zh-CN" sz="1680" dirty="0">
                <a:latin typeface="+mj-ea"/>
                <a:ea typeface="+mj-ea"/>
                <a:cs typeface="+mj-ea"/>
              </a:rPr>
              <a:t>+853 </a:t>
            </a:r>
            <a:r>
              <a:rPr lang="en-US" altLang="zh-TW" sz="1680" dirty="0">
                <a:latin typeface="+mj-ea"/>
                <a:ea typeface="+mj-ea"/>
                <a:cs typeface="+mj-ea"/>
              </a:rPr>
              <a:t>8590-2622</a:t>
            </a:r>
          </a:p>
          <a:p>
            <a:pPr algn="just">
              <a:lnSpc>
                <a:spcPct val="125000"/>
              </a:lnSpc>
            </a:pPr>
            <a:r>
              <a:rPr lang="en-US" altLang="zh-TW" sz="1680" dirty="0">
                <a:latin typeface="+mj-ea"/>
                <a:ea typeface="+mj-ea"/>
                <a:cs typeface="+mj-ea"/>
              </a:rPr>
              <a:t>	</a:t>
            </a:r>
            <a:r>
              <a:rPr lang="zh-CN" altLang="en-US" sz="1680" b="1" dirty="0">
                <a:latin typeface="+mj-ea"/>
                <a:ea typeface="+mj-ea"/>
                <a:cs typeface="+mj-ea"/>
              </a:rPr>
              <a:t>官網主頁：</a:t>
            </a:r>
            <a:endParaRPr lang="en-US" altLang="zh-TW" sz="1680" b="1" dirty="0">
              <a:latin typeface="+mj-ea"/>
              <a:ea typeface="+mj-ea"/>
              <a:cs typeface="+mj-ea"/>
            </a:endParaRPr>
          </a:p>
          <a:p>
            <a:pPr algn="just">
              <a:lnSpc>
                <a:spcPct val="125000"/>
              </a:lnSpc>
            </a:pPr>
            <a:r>
              <a:rPr lang="en-US" altLang="zh-CN" sz="1680" dirty="0">
                <a:latin typeface="+mj-ea"/>
                <a:ea typeface="+mj-ea"/>
                <a:cs typeface="+mj-ea"/>
              </a:rPr>
              <a:t>	</a:t>
            </a:r>
            <a:r>
              <a:rPr lang="zh-TW" altLang="en-US" sz="1680" b="1" dirty="0">
                <a:solidFill>
                  <a:srgbClr val="000000"/>
                </a:solidFill>
                <a:latin typeface="+mj-ea"/>
                <a:ea typeface="+mj-ea"/>
                <a:cs typeface="+mj-ea"/>
              </a:rPr>
              <a:t>辦公地址</a:t>
            </a:r>
            <a:r>
              <a:rPr lang="zh-CN" altLang="en-US" sz="1680" b="1" dirty="0">
                <a:latin typeface="+mj-ea"/>
                <a:ea typeface="+mj-ea"/>
                <a:cs typeface="+mj-ea"/>
              </a:rPr>
              <a:t>：</a:t>
            </a:r>
            <a:r>
              <a:rPr lang="zh-TW" altLang="en-US" sz="1680" b="0" i="0" dirty="0">
                <a:solidFill>
                  <a:srgbClr val="000000"/>
                </a:solidFill>
                <a:effectLst/>
                <a:latin typeface="+mj-ea"/>
                <a:ea typeface="+mj-ea"/>
                <a:cs typeface="+mj-ea"/>
              </a:rPr>
              <a:t>澳門城市大學</a:t>
            </a:r>
            <a:r>
              <a:rPr lang="en-US" altLang="zh-TW" sz="1680" b="0" i="0" dirty="0">
                <a:solidFill>
                  <a:srgbClr val="000000"/>
                </a:solidFill>
                <a:effectLst/>
                <a:latin typeface="+mj-ea"/>
                <a:ea typeface="+mj-ea"/>
                <a:cs typeface="+mj-ea"/>
              </a:rPr>
              <a:t>(</a:t>
            </a:r>
            <a:r>
              <a:rPr lang="zh-TW" altLang="en-US" sz="1680" b="0" i="0" dirty="0">
                <a:solidFill>
                  <a:srgbClr val="000000"/>
                </a:solidFill>
                <a:effectLst/>
                <a:latin typeface="+mj-ea"/>
                <a:ea typeface="+mj-ea"/>
                <a:cs typeface="+mj-ea"/>
              </a:rPr>
              <a:t>氹仔</a:t>
            </a:r>
            <a:r>
              <a:rPr lang="en-US" altLang="zh-TW" sz="1680" b="0" i="0" dirty="0">
                <a:solidFill>
                  <a:srgbClr val="000000"/>
                </a:solidFill>
                <a:effectLst/>
                <a:latin typeface="+mj-ea"/>
                <a:ea typeface="+mj-ea"/>
                <a:cs typeface="+mj-ea"/>
              </a:rPr>
              <a:t>)</a:t>
            </a:r>
            <a:r>
              <a:rPr lang="zh-CN" altLang="en-US" sz="1680" b="0" i="0" dirty="0">
                <a:solidFill>
                  <a:srgbClr val="000000"/>
                </a:solidFill>
                <a:effectLst/>
                <a:latin typeface="+mj-ea"/>
                <a:ea typeface="+mj-ea"/>
                <a:cs typeface="+mj-ea"/>
              </a:rPr>
              <a:t>何鸿燊楼</a:t>
            </a:r>
            <a:r>
              <a:rPr lang="en-US" altLang="zh-CN" sz="1680" b="0" i="0" dirty="0">
                <a:solidFill>
                  <a:srgbClr val="000000"/>
                </a:solidFill>
                <a:effectLst/>
                <a:latin typeface="+mj-ea"/>
                <a:ea typeface="+mj-ea"/>
                <a:cs typeface="+mj-ea"/>
              </a:rPr>
              <a:t>S501</a:t>
            </a:r>
            <a:r>
              <a:rPr lang="zh-TW" altLang="en-US" sz="1680" b="0" i="0" dirty="0">
                <a:solidFill>
                  <a:srgbClr val="000000"/>
                </a:solidFill>
                <a:effectLst/>
                <a:latin typeface="+mj-ea"/>
                <a:ea typeface="+mj-ea"/>
                <a:cs typeface="+mj-ea"/>
              </a:rPr>
              <a:t>室</a:t>
            </a:r>
            <a:endParaRPr lang="en-US" altLang="zh-TW" sz="1680" dirty="0">
              <a:solidFill>
                <a:srgbClr val="000000"/>
              </a:solidFill>
              <a:latin typeface="+mj-ea"/>
              <a:ea typeface="+mj-ea"/>
              <a:cs typeface="+mj-ea"/>
            </a:endParaRPr>
          </a:p>
          <a:p>
            <a:pPr algn="just">
              <a:lnSpc>
                <a:spcPct val="125000"/>
              </a:lnSpc>
            </a:pPr>
            <a:r>
              <a:rPr lang="en-US" altLang="zh-CN" sz="1680" b="0" i="0" dirty="0">
                <a:solidFill>
                  <a:srgbClr val="000000"/>
                </a:solidFill>
                <a:effectLst/>
                <a:latin typeface="+mj-ea"/>
                <a:ea typeface="+mj-ea"/>
                <a:cs typeface="+mj-ea"/>
              </a:rPr>
              <a:t>	</a:t>
            </a:r>
            <a:r>
              <a:rPr lang="zh-CN" altLang="en-US" sz="1680" b="1" dirty="0">
                <a:solidFill>
                  <a:srgbClr val="000000"/>
                </a:solidFill>
                <a:latin typeface="+mj-ea"/>
                <a:ea typeface="+mj-ea"/>
                <a:cs typeface="+mj-ea"/>
              </a:rPr>
              <a:t>答疑</a:t>
            </a:r>
            <a:r>
              <a:rPr lang="zh-TW" altLang="en-US" sz="1680" b="1" dirty="0">
                <a:solidFill>
                  <a:srgbClr val="000000"/>
                </a:solidFill>
                <a:latin typeface="+mj-ea"/>
                <a:ea typeface="+mj-ea"/>
                <a:cs typeface="+mj-ea"/>
              </a:rPr>
              <a:t>時間：</a:t>
            </a:r>
            <a:r>
              <a:rPr lang="zh-TW" altLang="en-US" sz="1680" b="0" i="0" dirty="0">
                <a:solidFill>
                  <a:srgbClr val="262833"/>
                </a:solidFill>
                <a:effectLst/>
                <a:latin typeface="+mj-ea"/>
                <a:ea typeface="+mj-ea"/>
                <a:cs typeface="+mj-ea"/>
              </a:rPr>
              <a:t>預約</a:t>
            </a:r>
            <a:endParaRPr lang="en-US" altLang="zh-CN" sz="1680" b="0" i="0" dirty="0">
              <a:solidFill>
                <a:srgbClr val="000000"/>
              </a:solidFill>
              <a:effectLst/>
              <a:latin typeface="+mj-ea"/>
              <a:ea typeface="+mj-ea"/>
              <a:cs typeface="+mj-ea"/>
            </a:endParaRPr>
          </a:p>
          <a:p>
            <a:pPr lvl="1" algn="just">
              <a:lnSpc>
                <a:spcPct val="125000"/>
              </a:lnSpc>
            </a:pPr>
            <a:r>
              <a:rPr lang="en-US" altLang="zh-CN" sz="1680" dirty="0">
                <a:latin typeface="+mj-ea"/>
                <a:ea typeface="+mj-ea"/>
                <a:cs typeface="+mj-ea"/>
              </a:rPr>
              <a:t>	</a:t>
            </a:r>
            <a:r>
              <a:rPr lang="zh-CN" altLang="en-US" sz="1680" b="1" dirty="0">
                <a:solidFill>
                  <a:srgbClr val="000000"/>
                </a:solidFill>
                <a:latin typeface="+mj-ea"/>
                <a:ea typeface="+mj-ea"/>
                <a:cs typeface="+mj-ea"/>
              </a:rPr>
              <a:t>學習經歷：</a:t>
            </a:r>
            <a:r>
              <a:rPr lang="en-US" altLang="zh-CN" sz="1680" dirty="0">
                <a:latin typeface="+mj-ea"/>
                <a:ea typeface="+mj-ea"/>
                <a:cs typeface="+mj-ea"/>
              </a:rPr>
              <a:t>2015</a:t>
            </a:r>
            <a:r>
              <a:rPr lang="zh-CN" altLang="en-US" sz="1680" dirty="0">
                <a:latin typeface="+mj-ea"/>
                <a:ea typeface="+mj-ea"/>
                <a:cs typeface="+mj-ea"/>
              </a:rPr>
              <a:t>年本科畢業於南昌大學；</a:t>
            </a:r>
            <a:r>
              <a:rPr lang="en-US" altLang="zh-CN" sz="1680" dirty="0">
                <a:latin typeface="+mj-ea"/>
                <a:ea typeface="+mj-ea"/>
                <a:cs typeface="+mj-ea"/>
              </a:rPr>
              <a:t>2018</a:t>
            </a:r>
            <a:r>
              <a:rPr lang="zh-CN" altLang="en-US" sz="1680" dirty="0">
                <a:latin typeface="+mj-ea"/>
                <a:ea typeface="+mj-ea"/>
                <a:cs typeface="+mj-ea"/>
              </a:rPr>
              <a:t>年碩士畢業於蘭州大學；</a:t>
            </a:r>
            <a:r>
              <a:rPr lang="en-US" altLang="zh-CN" sz="1680" dirty="0">
                <a:latin typeface="+mj-ea"/>
                <a:ea typeface="+mj-ea"/>
                <a:cs typeface="+mj-ea"/>
              </a:rPr>
              <a:t>2023</a:t>
            </a:r>
            <a:r>
              <a:rPr lang="zh-CN" altLang="en-US" sz="1680" dirty="0">
                <a:latin typeface="+mj-ea"/>
                <a:ea typeface="+mj-ea"/>
                <a:cs typeface="+mj-ea"/>
              </a:rPr>
              <a:t>年博士畢業於中山大學。另，</a:t>
            </a:r>
            <a:r>
              <a:rPr lang="en-US" altLang="zh-CN" sz="1680" dirty="0">
                <a:latin typeface="+mj-ea"/>
                <a:ea typeface="+mj-ea"/>
                <a:cs typeface="+mj-ea"/>
              </a:rPr>
              <a:t>2021</a:t>
            </a:r>
            <a:r>
              <a:rPr lang="zh-CN" altLang="en-US" sz="1680" dirty="0">
                <a:latin typeface="+mj-ea"/>
                <a:ea typeface="+mj-ea"/>
                <a:cs typeface="+mj-ea"/>
              </a:rPr>
              <a:t>年</a:t>
            </a:r>
            <a:r>
              <a:rPr lang="en-US" altLang="zh-CN" sz="1680" dirty="0">
                <a:latin typeface="+mj-ea"/>
                <a:ea typeface="+mj-ea"/>
                <a:cs typeface="+mj-ea"/>
              </a:rPr>
              <a:t>11</a:t>
            </a:r>
            <a:r>
              <a:rPr lang="zh-CN" altLang="en-US" sz="1680" dirty="0">
                <a:latin typeface="+mj-ea"/>
                <a:ea typeface="+mj-ea"/>
                <a:cs typeface="+mj-ea"/>
              </a:rPr>
              <a:t>月至</a:t>
            </a:r>
            <a:r>
              <a:rPr lang="en-US" altLang="zh-CN" sz="1680" dirty="0">
                <a:latin typeface="+mj-ea"/>
                <a:ea typeface="+mj-ea"/>
                <a:cs typeface="+mj-ea"/>
              </a:rPr>
              <a:t>2022</a:t>
            </a:r>
            <a:r>
              <a:rPr lang="zh-CN" altLang="en-US" sz="1680" dirty="0">
                <a:latin typeface="+mj-ea"/>
                <a:ea typeface="+mj-ea"/>
                <a:cs typeface="+mj-ea"/>
              </a:rPr>
              <a:t>年</a:t>
            </a:r>
            <a:r>
              <a:rPr lang="en-US" altLang="zh-CN" sz="1680" dirty="0">
                <a:latin typeface="+mj-ea"/>
                <a:ea typeface="+mj-ea"/>
                <a:cs typeface="+mj-ea"/>
              </a:rPr>
              <a:t>12</a:t>
            </a:r>
            <a:r>
              <a:rPr lang="zh-CN" altLang="en-US" sz="1680" dirty="0">
                <a:latin typeface="+mj-ea"/>
                <a:ea typeface="+mj-ea"/>
                <a:cs typeface="+mj-ea"/>
              </a:rPr>
              <a:t>月期間在不列顛哥倫比亞大學交流學習。</a:t>
            </a:r>
            <a:endParaRPr lang="en-US" altLang="zh-CN" sz="1680" dirty="0">
              <a:latin typeface="+mj-ea"/>
              <a:ea typeface="+mj-ea"/>
              <a:cs typeface="+mj-ea"/>
            </a:endParaRPr>
          </a:p>
          <a:p>
            <a:pPr algn="just">
              <a:lnSpc>
                <a:spcPct val="125000"/>
              </a:lnSpc>
            </a:pPr>
            <a:r>
              <a:rPr lang="en-US" altLang="zh-CN" sz="1680" dirty="0">
                <a:latin typeface="+mj-ea"/>
                <a:ea typeface="+mj-ea"/>
                <a:cs typeface="+mj-ea"/>
              </a:rPr>
              <a:t>	</a:t>
            </a:r>
            <a:r>
              <a:rPr lang="zh-CN" altLang="en-US" sz="1680" b="1" dirty="0">
                <a:latin typeface="+mj-ea"/>
                <a:ea typeface="+mj-ea"/>
                <a:cs typeface="+mj-ea"/>
              </a:rPr>
              <a:t>工作經歷：</a:t>
            </a:r>
            <a:r>
              <a:rPr lang="en-US" altLang="zh-CN" sz="1680" dirty="0">
                <a:latin typeface="+mj-ea"/>
                <a:ea typeface="+mj-ea"/>
                <a:cs typeface="+mj-ea"/>
              </a:rPr>
              <a:t>2023</a:t>
            </a:r>
            <a:r>
              <a:rPr lang="zh-CN" altLang="en-US" sz="1680" dirty="0">
                <a:latin typeface="+mj-ea"/>
                <a:ea typeface="+mj-ea"/>
                <a:cs typeface="+mj-ea"/>
              </a:rPr>
              <a:t>年</a:t>
            </a:r>
            <a:r>
              <a:rPr lang="en-US" altLang="zh-CN" sz="1680" dirty="0">
                <a:latin typeface="+mj-ea"/>
                <a:ea typeface="+mj-ea"/>
                <a:cs typeface="+mj-ea"/>
              </a:rPr>
              <a:t>8</a:t>
            </a:r>
            <a:r>
              <a:rPr lang="zh-CN" altLang="en-US" sz="1680" dirty="0">
                <a:latin typeface="+mj-ea"/>
                <a:ea typeface="+mj-ea"/>
                <a:cs typeface="+mj-ea"/>
              </a:rPr>
              <a:t>月至今於澳门城市大学任教。</a:t>
            </a:r>
            <a:endParaRPr lang="en-US" altLang="zh-CN" sz="1680" dirty="0">
              <a:latin typeface="+mj-ea"/>
              <a:ea typeface="+mj-ea"/>
              <a:cs typeface="+mj-ea"/>
            </a:endParaRPr>
          </a:p>
          <a:p>
            <a:pPr lvl="1" algn="just">
              <a:lnSpc>
                <a:spcPct val="125000"/>
              </a:lnSpc>
            </a:pPr>
            <a:r>
              <a:rPr lang="en-US" altLang="zh-CN" sz="1680" dirty="0">
                <a:latin typeface="+mj-ea"/>
                <a:ea typeface="+mj-ea"/>
                <a:cs typeface="+mj-ea"/>
              </a:rPr>
              <a:t>	</a:t>
            </a:r>
            <a:r>
              <a:rPr lang="zh-CN" altLang="en-US" sz="1680" b="1" dirty="0">
                <a:latin typeface="+mj-ea"/>
                <a:ea typeface="+mj-ea"/>
                <a:cs typeface="+mj-ea"/>
              </a:rPr>
              <a:t>研究方向：</a:t>
            </a:r>
            <a:r>
              <a:rPr lang="zh-CN" altLang="en-US" sz="1680" dirty="0">
                <a:latin typeface="+mj-ea"/>
                <a:ea typeface="+mj-ea"/>
                <a:cs typeface="+mj-ea"/>
              </a:rPr>
              <a:t>主要包括多媒體信息安全、機器學習應用等；此外對機器人</a:t>
            </a:r>
            <a:r>
              <a:rPr lang="en-US" altLang="zh-CN" sz="1680" dirty="0">
                <a:latin typeface="+mj-ea"/>
                <a:ea typeface="+mj-ea"/>
                <a:cs typeface="+mj-ea"/>
              </a:rPr>
              <a:t>+AI</a:t>
            </a:r>
            <a:r>
              <a:rPr lang="zh-CN" altLang="en-US" sz="1680" dirty="0">
                <a:latin typeface="+mj-ea"/>
                <a:ea typeface="+mj-ea"/>
                <a:cs typeface="+mj-ea"/>
              </a:rPr>
              <a:t>、</a:t>
            </a:r>
            <a:r>
              <a:rPr lang="en-US" altLang="zh-CN" sz="1680" dirty="0">
                <a:latin typeface="+mj-ea"/>
                <a:ea typeface="+mj-ea"/>
                <a:cs typeface="+mj-ea"/>
              </a:rPr>
              <a:t>VR/AR/XR</a:t>
            </a:r>
            <a:r>
              <a:rPr lang="zh-CN" altLang="en-US" sz="1680" dirty="0">
                <a:latin typeface="+mj-ea"/>
                <a:ea typeface="+mj-ea"/>
                <a:cs typeface="+mj-ea"/>
              </a:rPr>
              <a:t>等領域深感興趣，歡迎對此深感興趣的同學聯繫。</a:t>
            </a:r>
            <a:endParaRPr lang="en-US" altLang="zh-CN" sz="1680" dirty="0">
              <a:latin typeface="+mj-ea"/>
              <a:ea typeface="+mj-ea"/>
              <a:cs typeface="+mj-ea"/>
            </a:endParaRPr>
          </a:p>
        </p:txBody>
      </p:sp>
      <p:sp>
        <p:nvSpPr>
          <p:cNvPr id="5" name="文字方塊 4"/>
          <p:cNvSpPr txBox="1"/>
          <p:nvPr/>
        </p:nvSpPr>
        <p:spPr>
          <a:xfrm>
            <a:off x="-1" y="491074"/>
            <a:ext cx="9144000" cy="645160"/>
          </a:xfrm>
          <a:prstGeom prst="rect">
            <a:avLst/>
          </a:prstGeom>
          <a:noFill/>
        </p:spPr>
        <p:txBody>
          <a:bodyPr wrap="square">
            <a:spAutoFit/>
          </a:bodyPr>
          <a:lstStyle/>
          <a:p>
            <a:pPr algn="ctr" eaLnBrk="1" hangingPunct="1">
              <a:lnSpc>
                <a:spcPct val="125000"/>
              </a:lnSpc>
            </a:pPr>
            <a:r>
              <a:rPr lang="zh-CN" altLang="en-US" sz="2880" b="1" dirty="0">
                <a:latin typeface="+mn-ea"/>
                <a:ea typeface="+mn-ea"/>
                <a:sym typeface="Arial" panose="020B0604020202020204" pitchFamily="34" charset="0"/>
              </a:rPr>
              <a:t>授課教師介绍（繁體）</a:t>
            </a:r>
            <a:endParaRPr lang="en-US" altLang="zh-CN" sz="2880" b="1" dirty="0">
              <a:latin typeface="+mn-ea"/>
              <a:ea typeface="+mn-ea"/>
              <a:sym typeface="Arial" panose="020B0604020202020204" pitchFamily="34" charset="0"/>
            </a:endParaRPr>
          </a:p>
        </p:txBody>
      </p:sp>
      <p:pic>
        <p:nvPicPr>
          <p:cNvPr id="6" name="圖片 5"/>
          <p:cNvPicPr>
            <a:picLocks noChangeAspect="1"/>
          </p:cNvPicPr>
          <p:nvPr/>
        </p:nvPicPr>
        <p:blipFill>
          <a:blip r:embed="rId4"/>
          <a:stretch>
            <a:fillRect/>
          </a:stretch>
        </p:blipFill>
        <p:spPr>
          <a:xfrm>
            <a:off x="6818650" y="1398374"/>
            <a:ext cx="1815540" cy="254175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矩形 1"/>
          <p:cNvSpPr/>
          <p:nvPr/>
        </p:nvSpPr>
        <p:spPr>
          <a:xfrm>
            <a:off x="468313" y="1857375"/>
            <a:ext cx="3960812" cy="3324225"/>
          </a:xfrm>
          <a:prstGeom prst="rect">
            <a:avLst/>
          </a:prstGeom>
          <a:noFill/>
          <a:ln w="9525">
            <a:noFill/>
          </a:ln>
        </p:spPr>
        <p:txBody>
          <a:bodyPr anchor="t" anchorCtr="0">
            <a:spAutoFit/>
          </a:bodyPr>
          <a:lstStyle/>
          <a:p>
            <a:pPr latinLnBrk="1">
              <a:lnSpc>
                <a:spcPct val="150000"/>
              </a:lnSpc>
            </a:pPr>
            <a:r>
              <a:rPr lang="zh-CN" altLang="en-US" sz="4400" b="1" dirty="0">
                <a:latin typeface="微软雅黑" panose="020B0503020204020204" pitchFamily="34" charset="-122"/>
                <a:ea typeface="微软雅黑" panose="020B0503020204020204" pitchFamily="34" charset="-122"/>
              </a:rPr>
              <a:t>从</a:t>
            </a:r>
            <a:r>
              <a:rPr lang="zh-CN" altLang="en-US" sz="2400" b="1" dirty="0">
                <a:latin typeface="微软雅黑" panose="020B0503020204020204" pitchFamily="34" charset="-122"/>
                <a:ea typeface="微软雅黑" panose="020B0503020204020204" pitchFamily="34" charset="-122"/>
              </a:rPr>
              <a:t>定义还可以看出，保护计算机安全就是保护计算机系统的安全。概括起来，计算机系统的安全性问题可分为三大类。</a:t>
            </a:r>
          </a:p>
        </p:txBody>
      </p:sp>
      <p:pic>
        <p:nvPicPr>
          <p:cNvPr id="19458" name="图片 2" descr="信息技术.jpg"/>
          <p:cNvPicPr>
            <a:picLocks noChangeAspect="1"/>
          </p:cNvPicPr>
          <p:nvPr/>
        </p:nvPicPr>
        <p:blipFill>
          <a:blip r:embed="rId2"/>
          <a:stretch>
            <a:fillRect/>
          </a:stretch>
        </p:blipFill>
        <p:spPr>
          <a:xfrm>
            <a:off x="4548188" y="1749425"/>
            <a:ext cx="4260850" cy="7212013"/>
          </a:xfrm>
          <a:prstGeom prst="rect">
            <a:avLst/>
          </a:prstGeom>
          <a:noFill/>
          <a:ln w="9525">
            <a:noFill/>
          </a:ln>
        </p:spPr>
      </p:pic>
      <p:sp>
        <p:nvSpPr>
          <p:cNvPr id="19459"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9460" name="灯片编号占位符 1"/>
          <p:cNvSpPr>
            <a:spLocks noGrp="1"/>
          </p:cNvSpPr>
          <p:nvPr>
            <p:ph type="sldNum" sz="quarter" idx="4294967295"/>
          </p:nvPr>
        </p:nvSpPr>
        <p:spPr>
          <a:xfrm>
            <a:off x="4189095" y="6424613"/>
            <a:ext cx="765175" cy="333375"/>
          </a:xfrm>
          <a:prstGeom prst="rect">
            <a:avLst/>
          </a:prstGeom>
        </p:spPr>
        <p:txBody>
          <a:bodyPr vert="horz" wrap="square" lIns="91440" tIns="45720" rIns="91440" bIns="45720" anchor="t" anchorCtr="0"/>
          <a:lstStyle>
            <a:lvl1pPr marL="0" lvl="0" indent="0" algn="l" defTabSz="914400" rtl="0" eaLnBrk="1" fontAlgn="base" latinLnBrk="1" hangingPunct="1">
              <a:lnSpc>
                <a:spcPct val="100000"/>
              </a:lnSpc>
              <a:spcBef>
                <a:spcPct val="0"/>
              </a:spcBef>
              <a:spcAft>
                <a:spcPct val="0"/>
              </a:spcAft>
              <a:buNone/>
              <a:defRPr sz="1800" b="0" i="0" u="none" kern="1200" baseline="0">
                <a:solidFill>
                  <a:schemeClr val="tx1"/>
                </a:solidFill>
                <a:latin typeface="굴림" pitchFamily="34" charset="-127"/>
                <a:ea typeface="굴림" pitchFamily="34" charset="-127"/>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5pPr>
          </a:lstStyle>
          <a:p>
            <a:pPr lvl="0" algn="ctr">
              <a:buSzTx/>
            </a:pPr>
            <a:fld id="{9A0DB2DC-4C9A-4742-B13C-FB6460FD3503}" type="slidenum">
              <a:rPr lang="en-US" altLang="ko-KR" sz="1400" b="1">
                <a:solidFill>
                  <a:schemeClr val="accent1"/>
                </a:solidFill>
                <a:latin typeface="Verdana" panose="020B0604030504040204" pitchFamily="34" charset="0"/>
              </a:rPr>
              <a:t>20</a:t>
            </a:fld>
            <a:endParaRPr lang="en-US" altLang="ko-KR" sz="1400" b="1">
              <a:solidFill>
                <a:schemeClr val="accent1"/>
              </a:solidFill>
              <a:latin typeface="Verdana" panose="020B0604030504040204" pitchFamily="34" charset="0"/>
            </a:endParaRPr>
          </a:p>
        </p:txBody>
      </p:sp>
      <p:sp>
        <p:nvSpPr>
          <p:cNvPr id="19461"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5" descr="键盘素材.jpg"/>
          <p:cNvPicPr>
            <a:picLocks noChangeAspect="1"/>
          </p:cNvPicPr>
          <p:nvPr/>
        </p:nvPicPr>
        <p:blipFill>
          <a:blip r:embed="rId2"/>
          <a:stretch>
            <a:fillRect/>
          </a:stretch>
        </p:blipFill>
        <p:spPr>
          <a:xfrm>
            <a:off x="590550" y="1536700"/>
            <a:ext cx="2847975" cy="8405813"/>
          </a:xfrm>
          <a:prstGeom prst="rect">
            <a:avLst/>
          </a:prstGeom>
          <a:noFill/>
          <a:ln w="9525">
            <a:noFill/>
          </a:ln>
        </p:spPr>
      </p:pic>
      <p:sp>
        <p:nvSpPr>
          <p:cNvPr id="10" name="TextBox 9"/>
          <p:cNvSpPr txBox="1"/>
          <p:nvPr/>
        </p:nvSpPr>
        <p:spPr>
          <a:xfrm>
            <a:off x="1979613" y="1341438"/>
            <a:ext cx="1871663" cy="1077913"/>
          </a:xfrm>
          <a:prstGeom prst="rect">
            <a:avLst/>
          </a:prstGeom>
          <a:solidFill>
            <a:srgbClr val="6600CC"/>
          </a:solidFill>
        </p:spPr>
        <p:style>
          <a:lnRef idx="3">
            <a:schemeClr val="lt1"/>
          </a:lnRef>
          <a:fillRef idx="1">
            <a:schemeClr val="accent2"/>
          </a:fillRef>
          <a:effectRef idx="1">
            <a:schemeClr val="accent2"/>
          </a:effectRef>
          <a:fontRef idx="minor">
            <a:schemeClr val="lt1"/>
          </a:fontRef>
        </p:style>
        <p:txBody>
          <a:bodyPr>
            <a:spAutoFit/>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bg1"/>
                </a:solidFill>
                <a:effectLst/>
                <a:uLnTx/>
                <a:uFillTx/>
                <a:latin typeface="黑体" panose="02010609060101010101" pitchFamily="2" charset="-122"/>
                <a:ea typeface="黑体" panose="02010609060101010101" pitchFamily="2" charset="-122"/>
                <a:cs typeface="+mn-cs"/>
              </a:rPr>
              <a:t>计算机系统安全性</a:t>
            </a:r>
          </a:p>
        </p:txBody>
      </p:sp>
      <p:cxnSp>
        <p:nvCxnSpPr>
          <p:cNvPr id="12" name="直接连接符 11"/>
          <p:cNvCxnSpPr/>
          <p:nvPr/>
        </p:nvCxnSpPr>
        <p:spPr>
          <a:xfrm flipV="1">
            <a:off x="3419475" y="2636838"/>
            <a:ext cx="1008063" cy="504825"/>
          </a:xfrm>
          <a:prstGeom prst="line">
            <a:avLst/>
          </a:prstGeom>
          <a:ln w="28575" cap="flat" cmpd="sng">
            <a:solidFill>
              <a:srgbClr val="6600CC"/>
            </a:solidFill>
            <a:prstDash val="dash"/>
            <a:round/>
            <a:headEnd type="none" w="med" len="med"/>
            <a:tailEnd type="none" w="med" len="med"/>
          </a:ln>
        </p:spPr>
      </p:cxnSp>
      <p:cxnSp>
        <p:nvCxnSpPr>
          <p:cNvPr id="13" name="直接连接符 12"/>
          <p:cNvCxnSpPr/>
          <p:nvPr/>
        </p:nvCxnSpPr>
        <p:spPr>
          <a:xfrm flipV="1">
            <a:off x="3419475" y="3716338"/>
            <a:ext cx="1008063" cy="504825"/>
          </a:xfrm>
          <a:prstGeom prst="line">
            <a:avLst/>
          </a:prstGeom>
          <a:ln w="28575" cap="flat" cmpd="sng">
            <a:solidFill>
              <a:srgbClr val="6600CC"/>
            </a:solidFill>
            <a:prstDash val="dash"/>
            <a:round/>
            <a:headEnd type="none" w="med" len="med"/>
            <a:tailEnd type="none" w="med" len="med"/>
          </a:ln>
        </p:spPr>
      </p:cxnSp>
      <p:cxnSp>
        <p:nvCxnSpPr>
          <p:cNvPr id="14" name="直接连接符 13"/>
          <p:cNvCxnSpPr/>
          <p:nvPr/>
        </p:nvCxnSpPr>
        <p:spPr>
          <a:xfrm flipV="1">
            <a:off x="3419475" y="4724400"/>
            <a:ext cx="1008063" cy="504825"/>
          </a:xfrm>
          <a:prstGeom prst="line">
            <a:avLst/>
          </a:prstGeom>
          <a:ln w="28575" cap="flat" cmpd="sng">
            <a:solidFill>
              <a:srgbClr val="6600CC"/>
            </a:solidFill>
            <a:prstDash val="dash"/>
            <a:round/>
            <a:headEnd type="none" w="med" len="med"/>
            <a:tailEnd type="none" w="med" len="med"/>
          </a:ln>
        </p:spPr>
      </p:cxnSp>
      <p:cxnSp>
        <p:nvCxnSpPr>
          <p:cNvPr id="16" name="直接连接符 15"/>
          <p:cNvCxnSpPr/>
          <p:nvPr/>
        </p:nvCxnSpPr>
        <p:spPr>
          <a:xfrm>
            <a:off x="4427538" y="4724400"/>
            <a:ext cx="2808287" cy="0"/>
          </a:xfrm>
          <a:prstGeom prst="line">
            <a:avLst/>
          </a:prstGeom>
          <a:ln w="28575" cap="flat" cmpd="sng">
            <a:solidFill>
              <a:srgbClr val="6600CC"/>
            </a:solidFill>
            <a:prstDash val="dash"/>
            <a:round/>
            <a:headEnd type="none" w="med" len="med"/>
            <a:tailEnd type="none" w="med" len="med"/>
          </a:ln>
        </p:spPr>
      </p:cxnSp>
      <p:cxnSp>
        <p:nvCxnSpPr>
          <p:cNvPr id="17" name="直接连接符 16"/>
          <p:cNvCxnSpPr/>
          <p:nvPr/>
        </p:nvCxnSpPr>
        <p:spPr>
          <a:xfrm>
            <a:off x="4427538" y="3716338"/>
            <a:ext cx="2808287" cy="0"/>
          </a:xfrm>
          <a:prstGeom prst="line">
            <a:avLst/>
          </a:prstGeom>
          <a:ln w="28575" cap="flat" cmpd="sng">
            <a:solidFill>
              <a:srgbClr val="6600CC"/>
            </a:solidFill>
            <a:prstDash val="dash"/>
            <a:round/>
            <a:headEnd type="none" w="med" len="med"/>
            <a:tailEnd type="none" w="med" len="med"/>
          </a:ln>
        </p:spPr>
      </p:cxnSp>
      <p:cxnSp>
        <p:nvCxnSpPr>
          <p:cNvPr id="18" name="直接连接符 17"/>
          <p:cNvCxnSpPr/>
          <p:nvPr/>
        </p:nvCxnSpPr>
        <p:spPr>
          <a:xfrm>
            <a:off x="4427538" y="2636838"/>
            <a:ext cx="2808287" cy="0"/>
          </a:xfrm>
          <a:prstGeom prst="line">
            <a:avLst/>
          </a:prstGeom>
          <a:ln w="28575" cap="flat" cmpd="sng">
            <a:solidFill>
              <a:srgbClr val="6600CC"/>
            </a:solidFill>
            <a:prstDash val="dash"/>
            <a:round/>
            <a:headEnd type="none" w="med" len="med"/>
            <a:tailEnd type="none" w="med" len="med"/>
          </a:ln>
        </p:spPr>
      </p:cxnSp>
      <p:sp>
        <p:nvSpPr>
          <p:cNvPr id="19" name="椭圆 18"/>
          <p:cNvSpPr/>
          <p:nvPr/>
        </p:nvSpPr>
        <p:spPr>
          <a:xfrm>
            <a:off x="7019925" y="2349500"/>
            <a:ext cx="576263" cy="574675"/>
          </a:xfrm>
          <a:prstGeom prst="ellipse">
            <a:avLst/>
          </a:prstGeom>
          <a:solidFill>
            <a:srgbClr val="6600CC"/>
          </a:solidFill>
          <a:ln w="9525" cap="flat" cmpd="sng">
            <a:solidFill>
              <a:srgbClr val="6600CC"/>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20" name="椭圆 19"/>
          <p:cNvSpPr/>
          <p:nvPr/>
        </p:nvSpPr>
        <p:spPr>
          <a:xfrm>
            <a:off x="7019925" y="3429000"/>
            <a:ext cx="576263" cy="576263"/>
          </a:xfrm>
          <a:prstGeom prst="ellipse">
            <a:avLst/>
          </a:prstGeom>
          <a:solidFill>
            <a:srgbClr val="6600CC"/>
          </a:solidFill>
          <a:ln w="9525" cap="flat" cmpd="sng">
            <a:solidFill>
              <a:srgbClr val="6600CC"/>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21" name="椭圆 20"/>
          <p:cNvSpPr/>
          <p:nvPr/>
        </p:nvSpPr>
        <p:spPr>
          <a:xfrm>
            <a:off x="7019925" y="4437063"/>
            <a:ext cx="576263" cy="576262"/>
          </a:xfrm>
          <a:prstGeom prst="ellipse">
            <a:avLst/>
          </a:prstGeom>
          <a:solidFill>
            <a:srgbClr val="6600CC"/>
          </a:solidFill>
          <a:ln w="9525" cap="flat" cmpd="sng">
            <a:solidFill>
              <a:srgbClr val="6600CC"/>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22" name="TextBox 21"/>
          <p:cNvSpPr txBox="1"/>
          <p:nvPr/>
        </p:nvSpPr>
        <p:spPr>
          <a:xfrm>
            <a:off x="4716463" y="2103438"/>
            <a:ext cx="2303462" cy="461962"/>
          </a:xfrm>
          <a:prstGeom prst="rect">
            <a:avLst/>
          </a:prstGeom>
          <a:noFill/>
          <a:ln w="9525">
            <a:noFill/>
          </a:ln>
        </p:spPr>
        <p:txBody>
          <a:bodyPr anchor="t" anchorCtr="0">
            <a:spAutoFit/>
          </a:bodyPr>
          <a:lstStyle/>
          <a:p>
            <a:pPr algn="r" latinLnBrk="1"/>
            <a:r>
              <a:rPr lang="zh-CN" altLang="en-US" sz="2400" b="1" dirty="0">
                <a:latin typeface="黑体" panose="02010609060101010101" pitchFamily="2" charset="-122"/>
                <a:ea typeface="黑体" panose="02010609060101010101" pitchFamily="2" charset="-122"/>
              </a:rPr>
              <a:t>技术安全</a:t>
            </a:r>
          </a:p>
        </p:txBody>
      </p:sp>
      <p:sp>
        <p:nvSpPr>
          <p:cNvPr id="23" name="TextBox 22"/>
          <p:cNvSpPr txBox="1"/>
          <p:nvPr/>
        </p:nvSpPr>
        <p:spPr>
          <a:xfrm>
            <a:off x="4716463" y="3182938"/>
            <a:ext cx="2303462" cy="461962"/>
          </a:xfrm>
          <a:prstGeom prst="rect">
            <a:avLst/>
          </a:prstGeom>
          <a:noFill/>
          <a:ln w="9525">
            <a:noFill/>
          </a:ln>
        </p:spPr>
        <p:txBody>
          <a:bodyPr anchor="t" anchorCtr="0">
            <a:spAutoFit/>
          </a:bodyPr>
          <a:lstStyle/>
          <a:p>
            <a:pPr algn="r" latinLnBrk="1"/>
            <a:r>
              <a:rPr lang="zh-CN" altLang="en-US" sz="2400" b="1" dirty="0">
                <a:latin typeface="黑体" panose="02010609060101010101" pitchFamily="2" charset="-122"/>
                <a:ea typeface="黑体" panose="02010609060101010101" pitchFamily="2" charset="-122"/>
              </a:rPr>
              <a:t>管理安全</a:t>
            </a:r>
          </a:p>
        </p:txBody>
      </p:sp>
      <p:sp>
        <p:nvSpPr>
          <p:cNvPr id="24" name="TextBox 23"/>
          <p:cNvSpPr txBox="1"/>
          <p:nvPr/>
        </p:nvSpPr>
        <p:spPr>
          <a:xfrm>
            <a:off x="4716463" y="4221163"/>
            <a:ext cx="2303462" cy="461962"/>
          </a:xfrm>
          <a:prstGeom prst="rect">
            <a:avLst/>
          </a:prstGeom>
          <a:noFill/>
          <a:ln w="9525">
            <a:noFill/>
          </a:ln>
        </p:spPr>
        <p:txBody>
          <a:bodyPr anchor="t" anchorCtr="0">
            <a:spAutoFit/>
          </a:bodyPr>
          <a:lstStyle/>
          <a:p>
            <a:pPr algn="r" latinLnBrk="1"/>
            <a:r>
              <a:rPr lang="zh-CN" altLang="en-US" sz="2400" b="1" dirty="0">
                <a:latin typeface="黑体" panose="02010609060101010101" pitchFamily="2" charset="-122"/>
                <a:ea typeface="黑体" panose="02010609060101010101" pitchFamily="2" charset="-122"/>
              </a:rPr>
              <a:t>政策法律安全</a:t>
            </a:r>
          </a:p>
        </p:txBody>
      </p:sp>
      <p:sp>
        <p:nvSpPr>
          <p:cNvPr id="20495"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20497"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fade">
                                      <p:cBhvr>
                                        <p:cTn id="12" dur="1000"/>
                                        <p:tgtEl>
                                          <p:spTgt spid="14338"/>
                                        </p:tgtEl>
                                      </p:cBhvr>
                                    </p:animEffect>
                                    <p:anim calcmode="lin" valueType="num">
                                      <p:cBhvr>
                                        <p:cTn id="13" dur="1000" fill="hold"/>
                                        <p:tgtEl>
                                          <p:spTgt spid="14338"/>
                                        </p:tgtEl>
                                        <p:attrNameLst>
                                          <p:attrName>ppt_x</p:attrName>
                                        </p:attrNameLst>
                                      </p:cBhvr>
                                      <p:tavLst>
                                        <p:tav tm="0">
                                          <p:val>
                                            <p:strVal val="#ppt_x"/>
                                          </p:val>
                                        </p:tav>
                                        <p:tav tm="100000">
                                          <p:val>
                                            <p:strVal val="#ppt_x"/>
                                          </p:val>
                                        </p:tav>
                                      </p:tavLst>
                                    </p:anim>
                                    <p:anim calcmode="lin" valueType="num">
                                      <p:cBhvr>
                                        <p:cTn id="14" dur="1000" fill="hold"/>
                                        <p:tgtEl>
                                          <p:spTgt spid="143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par>
                          <p:cTn id="23" fill="hold">
                            <p:stCondLst>
                              <p:cond delay="2000"/>
                            </p:stCondLst>
                            <p:childTnLst>
                              <p:par>
                                <p:cTn id="24" presetID="31" presetClass="entr" presetSubtype="0" fill="hold" grpId="0" nodeType="afterEffect">
                                  <p:stCondLst>
                                    <p:cond delay="0"/>
                                  </p:stCondLst>
                                  <p:iterate type="lt">
                                    <p:tmPct val="5000"/>
                                  </p:iterate>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 calcmode="lin" valueType="num">
                                      <p:cBhvr>
                                        <p:cTn id="28" dur="500" fill="hold"/>
                                        <p:tgtEl>
                                          <p:spTgt spid="19"/>
                                        </p:tgtEl>
                                        <p:attrNameLst>
                                          <p:attrName>style.rotation</p:attrName>
                                        </p:attrNameLst>
                                      </p:cBhvr>
                                      <p:tavLst>
                                        <p:tav tm="0">
                                          <p:val>
                                            <p:fltVal val="90"/>
                                          </p:val>
                                        </p:tav>
                                        <p:tav tm="100000">
                                          <p:val>
                                            <p:fltVal val="0"/>
                                          </p:val>
                                        </p:tav>
                                      </p:tavLst>
                                    </p:anim>
                                    <p:animEffect transition="in" filter="fade">
                                      <p:cBhvr>
                                        <p:cTn id="29" dur="500"/>
                                        <p:tgtEl>
                                          <p:spTgt spid="19"/>
                                        </p:tgtEl>
                                      </p:cBhvr>
                                    </p:animEffect>
                                  </p:childTnLst>
                                </p:cTn>
                              </p:par>
                              <p:par>
                                <p:cTn id="30" presetID="22" presetClass="entr" presetSubtype="8"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par>
                          <p:cTn id="37" fill="hold">
                            <p:stCondLst>
                              <p:cond delay="3000"/>
                            </p:stCondLst>
                            <p:childTnLst>
                              <p:par>
                                <p:cTn id="38" presetID="31" presetClass="entr" presetSubtype="0" fill="hold" grpId="0" nodeType="afterEffect">
                                  <p:stCondLst>
                                    <p:cond delay="0"/>
                                  </p:stCondLst>
                                  <p:iterate type="lt">
                                    <p:tmPct val="5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 calcmode="lin" valueType="num">
                                      <p:cBhvr>
                                        <p:cTn id="42" dur="500" fill="hold"/>
                                        <p:tgtEl>
                                          <p:spTgt spid="20"/>
                                        </p:tgtEl>
                                        <p:attrNameLst>
                                          <p:attrName>style.rotation</p:attrName>
                                        </p:attrNameLst>
                                      </p:cBhvr>
                                      <p:tavLst>
                                        <p:tav tm="0">
                                          <p:val>
                                            <p:fltVal val="90"/>
                                          </p:val>
                                        </p:tav>
                                        <p:tav tm="100000">
                                          <p:val>
                                            <p:fltVal val="0"/>
                                          </p:val>
                                        </p:tav>
                                      </p:tavLst>
                                    </p:anim>
                                    <p:animEffect transition="in" filter="fade">
                                      <p:cBhvr>
                                        <p:cTn id="43" dur="500"/>
                                        <p:tgtEl>
                                          <p:spTgt spid="20"/>
                                        </p:tgtEl>
                                      </p:cBhvr>
                                    </p:animEffect>
                                  </p:childTnLst>
                                </p:cTn>
                              </p:par>
                              <p:par>
                                <p:cTn id="44" presetID="22" presetClass="entr" presetSubtype="8"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3500"/>
                            </p:stCondLst>
                            <p:childTnLst>
                              <p:par>
                                <p:cTn id="48" presetID="22" presetClass="entr" presetSubtype="8"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left)">
                                      <p:cBhvr>
                                        <p:cTn id="50" dur="500"/>
                                        <p:tgtEl>
                                          <p:spTgt spid="16"/>
                                        </p:tgtEl>
                                      </p:cBhvr>
                                    </p:animEffect>
                                  </p:childTnLst>
                                </p:cTn>
                              </p:par>
                            </p:childTnLst>
                          </p:cTn>
                        </p:par>
                        <p:par>
                          <p:cTn id="51" fill="hold">
                            <p:stCondLst>
                              <p:cond delay="4000"/>
                            </p:stCondLst>
                            <p:childTnLst>
                              <p:par>
                                <p:cTn id="52" presetID="31" presetClass="entr" presetSubtype="0" fill="hold" grpId="0" nodeType="afterEffect">
                                  <p:stCondLst>
                                    <p:cond delay="0"/>
                                  </p:stCondLst>
                                  <p:iterate type="lt">
                                    <p:tmPct val="5000"/>
                                  </p:iterate>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 calcmode="lin" valueType="num">
                                      <p:cBhvr>
                                        <p:cTn id="56" dur="500" fill="hold"/>
                                        <p:tgtEl>
                                          <p:spTgt spid="21"/>
                                        </p:tgtEl>
                                        <p:attrNameLst>
                                          <p:attrName>style.rotation</p:attrName>
                                        </p:attrNameLst>
                                      </p:cBhvr>
                                      <p:tavLst>
                                        <p:tav tm="0">
                                          <p:val>
                                            <p:fltVal val="90"/>
                                          </p:val>
                                        </p:tav>
                                        <p:tav tm="100000">
                                          <p:val>
                                            <p:fltVal val="0"/>
                                          </p:val>
                                        </p:tav>
                                      </p:tavLst>
                                    </p:anim>
                                    <p:animEffect transition="in" filter="fade">
                                      <p:cBhvr>
                                        <p:cTn id="57" dur="500"/>
                                        <p:tgtEl>
                                          <p:spTgt spid="21"/>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0" grpId="0" animBg="1"/>
      <p:bldP spid="21" grpId="0" animBg="1"/>
      <p:bldP spid="22" grpId="0"/>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对角圆角矩形 26"/>
          <p:cNvSpPr/>
          <p:nvPr/>
        </p:nvSpPr>
        <p:spPr bwMode="auto">
          <a:xfrm>
            <a:off x="857250" y="1196975"/>
            <a:ext cx="1973263" cy="503238"/>
          </a:xfrm>
          <a:prstGeom prst="round2DiagRect">
            <a:avLst>
              <a:gd name="adj1" fmla="val 50000"/>
              <a:gd name="adj2" fmla="val 0"/>
            </a:avLst>
          </a:prstGeom>
          <a:solidFill>
            <a:srgbClr val="92D050"/>
          </a:soli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mn-ea"/>
              <a:cs typeface="+mn-cs"/>
            </a:endParaRPr>
          </a:p>
        </p:txBody>
      </p:sp>
      <p:sp>
        <p:nvSpPr>
          <p:cNvPr id="21506"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22" name="TextBox 21"/>
          <p:cNvSpPr txBox="1"/>
          <p:nvPr/>
        </p:nvSpPr>
        <p:spPr>
          <a:xfrm>
            <a:off x="323528" y="1216819"/>
            <a:ext cx="2303462" cy="461962"/>
          </a:xfrm>
          <a:prstGeom prst="rect">
            <a:avLst/>
          </a:prstGeom>
          <a:noFill/>
          <a:ln w="9525">
            <a:noFill/>
          </a:ln>
        </p:spPr>
        <p:txBody>
          <a:bodyPr anchor="t" anchorCtr="0">
            <a:spAutoFit/>
          </a:bodyPr>
          <a:lstStyle/>
          <a:p>
            <a:pPr algn="r" latinLnBrk="1"/>
            <a:r>
              <a:rPr lang="zh-CN" altLang="en-US" sz="2400" b="1" dirty="0">
                <a:latin typeface="黑体" panose="02010609060101010101" pitchFamily="2" charset="-122"/>
                <a:ea typeface="黑体" panose="02010609060101010101" pitchFamily="2" charset="-122"/>
              </a:rPr>
              <a:t>技术安全</a:t>
            </a:r>
          </a:p>
        </p:txBody>
      </p:sp>
      <p:cxnSp>
        <p:nvCxnSpPr>
          <p:cNvPr id="29" name="直接连接符 28"/>
          <p:cNvCxnSpPr/>
          <p:nvPr/>
        </p:nvCxnSpPr>
        <p:spPr bwMode="auto">
          <a:xfrm>
            <a:off x="1714500" y="1785938"/>
            <a:ext cx="0" cy="706438"/>
          </a:xfrm>
          <a:prstGeom prst="line">
            <a:avLst/>
          </a:prstGeom>
          <a:solidFill>
            <a:schemeClr val="accent1"/>
          </a:solidFill>
          <a:ln w="57150" cap="flat" cmpd="sng" algn="ctr">
            <a:solidFill>
              <a:srgbClr val="92D050"/>
            </a:solidFill>
            <a:prstDash val="dash"/>
            <a:round/>
            <a:headEnd type="oval" w="med" len="med"/>
            <a:tailEnd type="oval" w="med" len="med"/>
          </a:ln>
          <a:effectLst>
            <a:outerShdw blurRad="50800" dist="38100" dir="2700000" algn="tl" rotWithShape="0">
              <a:prstClr val="black">
                <a:alpha val="40000"/>
              </a:prstClr>
            </a:outerShdw>
          </a:effectLst>
        </p:spPr>
      </p:cxnSp>
      <p:cxnSp>
        <p:nvCxnSpPr>
          <p:cNvPr id="31" name="直接连接符 30"/>
          <p:cNvCxnSpPr/>
          <p:nvPr/>
        </p:nvCxnSpPr>
        <p:spPr bwMode="auto">
          <a:xfrm>
            <a:off x="1692275" y="2492375"/>
            <a:ext cx="6119813" cy="0"/>
          </a:xfrm>
          <a:prstGeom prst="line">
            <a:avLst/>
          </a:prstGeom>
          <a:solidFill>
            <a:schemeClr val="accent1"/>
          </a:solidFill>
          <a:ln w="57150" cap="flat" cmpd="sng" algn="ctr">
            <a:solidFill>
              <a:srgbClr val="92D050"/>
            </a:solidFill>
            <a:prstDash val="dash"/>
            <a:round/>
            <a:headEnd type="oval" w="med" len="med"/>
            <a:tailEnd type="oval" w="med" len="med"/>
          </a:ln>
          <a:effectLst>
            <a:outerShdw blurRad="50800" dist="38100" dir="2700000" algn="tl" rotWithShape="0">
              <a:prstClr val="black">
                <a:alpha val="40000"/>
              </a:prstClr>
            </a:outerShdw>
          </a:effectLst>
        </p:spPr>
      </p:cxnSp>
      <p:sp>
        <p:nvSpPr>
          <p:cNvPr id="34" name="对角圆角矩形 33"/>
          <p:cNvSpPr/>
          <p:nvPr/>
        </p:nvSpPr>
        <p:spPr bwMode="auto">
          <a:xfrm>
            <a:off x="827088" y="2997200"/>
            <a:ext cx="2144713" cy="503238"/>
          </a:xfrm>
          <a:prstGeom prst="round2DiagRect">
            <a:avLst>
              <a:gd name="adj1" fmla="val 50000"/>
              <a:gd name="adj2" fmla="val 0"/>
            </a:avLst>
          </a:prstGeom>
          <a:solidFill>
            <a:srgbClr val="92D050"/>
          </a:solidFill>
          <a:ln>
            <a:solidFill>
              <a:schemeClr val="bg1"/>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管理安全</a:t>
            </a:r>
          </a:p>
        </p:txBody>
      </p:sp>
      <p:cxnSp>
        <p:nvCxnSpPr>
          <p:cNvPr id="35" name="直接连接符 34"/>
          <p:cNvCxnSpPr/>
          <p:nvPr/>
        </p:nvCxnSpPr>
        <p:spPr bwMode="auto">
          <a:xfrm rot="5400000">
            <a:off x="1367631" y="3945731"/>
            <a:ext cx="792163" cy="0"/>
          </a:xfrm>
          <a:prstGeom prst="line">
            <a:avLst/>
          </a:prstGeom>
          <a:solidFill>
            <a:schemeClr val="accent1"/>
          </a:solidFill>
          <a:ln w="57150" cap="flat" cmpd="sng" algn="ctr">
            <a:solidFill>
              <a:srgbClr val="92D050"/>
            </a:solidFill>
            <a:prstDash val="dash"/>
            <a:round/>
            <a:headEnd type="oval" w="med" len="med"/>
            <a:tailEnd type="oval" w="med" len="med"/>
          </a:ln>
          <a:effectLst>
            <a:outerShdw blurRad="50800" dist="38100" dir="2700000" algn="tl" rotWithShape="0">
              <a:prstClr val="black">
                <a:alpha val="40000"/>
              </a:prstClr>
            </a:outerShdw>
          </a:effectLst>
        </p:spPr>
      </p:cxnSp>
      <p:cxnSp>
        <p:nvCxnSpPr>
          <p:cNvPr id="36" name="直接连接符 35"/>
          <p:cNvCxnSpPr/>
          <p:nvPr/>
        </p:nvCxnSpPr>
        <p:spPr bwMode="auto">
          <a:xfrm>
            <a:off x="1763713" y="4341813"/>
            <a:ext cx="6121400" cy="0"/>
          </a:xfrm>
          <a:prstGeom prst="line">
            <a:avLst/>
          </a:prstGeom>
          <a:solidFill>
            <a:schemeClr val="accent1"/>
          </a:solidFill>
          <a:ln w="57150" cap="flat" cmpd="sng" algn="ctr">
            <a:solidFill>
              <a:srgbClr val="92D050"/>
            </a:solidFill>
            <a:prstDash val="dash"/>
            <a:round/>
            <a:headEnd type="oval" w="med" len="med"/>
            <a:tailEnd type="oval" w="med" len="med"/>
          </a:ln>
          <a:effectLst>
            <a:outerShdw blurRad="50800" dist="38100" dir="2700000" algn="tl" rotWithShape="0">
              <a:prstClr val="black">
                <a:alpha val="40000"/>
              </a:prstClr>
            </a:outerShdw>
          </a:effectLst>
        </p:spPr>
      </p:cxnSp>
      <p:sp>
        <p:nvSpPr>
          <p:cNvPr id="37" name="对角圆角矩形 36"/>
          <p:cNvSpPr/>
          <p:nvPr/>
        </p:nvSpPr>
        <p:spPr bwMode="auto">
          <a:xfrm>
            <a:off x="827088" y="4941888"/>
            <a:ext cx="2244725" cy="503238"/>
          </a:xfrm>
          <a:prstGeom prst="round2DiagRect">
            <a:avLst>
              <a:gd name="adj1" fmla="val 50000"/>
              <a:gd name="adj2" fmla="val 0"/>
            </a:avLst>
          </a:prstGeom>
          <a:solidFill>
            <a:srgbClr val="92D050"/>
          </a:solidFill>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lstStyle/>
          <a:p>
            <a:pPr marL="0" marR="0" lvl="0" indent="0" algn="ctr" defTabSz="914400" rtl="0" eaLnBrk="1" fontAlgn="base" latinLnBrk="1"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政策法律安全</a:t>
            </a:r>
          </a:p>
        </p:txBody>
      </p:sp>
      <p:cxnSp>
        <p:nvCxnSpPr>
          <p:cNvPr id="38" name="直接连接符 37"/>
          <p:cNvCxnSpPr/>
          <p:nvPr/>
        </p:nvCxnSpPr>
        <p:spPr bwMode="auto">
          <a:xfrm rot="5400000">
            <a:off x="1367631" y="5890419"/>
            <a:ext cx="792163" cy="0"/>
          </a:xfrm>
          <a:prstGeom prst="line">
            <a:avLst/>
          </a:prstGeom>
          <a:solidFill>
            <a:schemeClr val="accent1"/>
          </a:solidFill>
          <a:ln w="57150" cap="flat" cmpd="sng" algn="ctr">
            <a:solidFill>
              <a:srgbClr val="92D050"/>
            </a:solidFill>
            <a:prstDash val="dash"/>
            <a:round/>
            <a:headEnd type="oval" w="med" len="med"/>
            <a:tailEnd type="oval" w="med" len="med"/>
          </a:ln>
          <a:effectLst>
            <a:outerShdw blurRad="50800" dist="38100" dir="2700000" algn="tl" rotWithShape="0">
              <a:prstClr val="black">
                <a:alpha val="40000"/>
              </a:prstClr>
            </a:outerShdw>
          </a:effectLst>
        </p:spPr>
      </p:cxnSp>
      <p:cxnSp>
        <p:nvCxnSpPr>
          <p:cNvPr id="39" name="直接连接符 38"/>
          <p:cNvCxnSpPr/>
          <p:nvPr/>
        </p:nvCxnSpPr>
        <p:spPr bwMode="auto">
          <a:xfrm>
            <a:off x="1763713" y="6286500"/>
            <a:ext cx="6121400" cy="0"/>
          </a:xfrm>
          <a:prstGeom prst="line">
            <a:avLst/>
          </a:prstGeom>
          <a:solidFill>
            <a:schemeClr val="accent1"/>
          </a:solidFill>
          <a:ln w="57150" cap="flat" cmpd="sng" algn="ctr">
            <a:solidFill>
              <a:srgbClr val="92D050"/>
            </a:solidFill>
            <a:prstDash val="dash"/>
            <a:round/>
            <a:headEnd type="oval" w="med" len="med"/>
            <a:tailEnd type="oval" w="med" len="med"/>
          </a:ln>
          <a:effectLst>
            <a:outerShdw blurRad="50800" dist="38100" dir="2700000" algn="tl" rotWithShape="0">
              <a:prstClr val="black">
                <a:alpha val="40000"/>
              </a:prstClr>
            </a:outerShdw>
          </a:effectLst>
        </p:spPr>
      </p:cxnSp>
      <p:sp>
        <p:nvSpPr>
          <p:cNvPr id="42" name="TextBox 41"/>
          <p:cNvSpPr txBox="1"/>
          <p:nvPr/>
        </p:nvSpPr>
        <p:spPr>
          <a:xfrm>
            <a:off x="2940050" y="1412875"/>
            <a:ext cx="4918075" cy="1016000"/>
          </a:xfrm>
          <a:prstGeom prst="rect">
            <a:avLst/>
          </a:prstGeom>
          <a:noFill/>
          <a:ln w="9525">
            <a:noFill/>
          </a:ln>
        </p:spPr>
        <p:txBody>
          <a:bodyPr anchor="t" anchorCtr="0">
            <a:spAutoFit/>
          </a:bodyPr>
          <a:lstStyle/>
          <a:p>
            <a:pPr latinLnBrk="1"/>
            <a:r>
              <a:rPr lang="zh-CN" altLang="en-US" sz="2000" b="1" dirty="0">
                <a:latin typeface="黑体" panose="02010609060101010101" pitchFamily="2" charset="-122"/>
                <a:ea typeface="黑体" panose="02010609060101010101" pitchFamily="2" charset="-122"/>
              </a:rPr>
              <a:t>计算机系统中采用具有一定安全性的硬件、软件来实现对计算机系统及其所存数据的安全保护。</a:t>
            </a:r>
          </a:p>
        </p:txBody>
      </p:sp>
      <p:sp>
        <p:nvSpPr>
          <p:cNvPr id="43" name="TextBox 42"/>
          <p:cNvSpPr txBox="1"/>
          <p:nvPr/>
        </p:nvSpPr>
        <p:spPr>
          <a:xfrm>
            <a:off x="2940050" y="3284538"/>
            <a:ext cx="4918075" cy="1016000"/>
          </a:xfrm>
          <a:prstGeom prst="rect">
            <a:avLst/>
          </a:prstGeom>
          <a:noFill/>
          <a:ln w="9525">
            <a:noFill/>
          </a:ln>
        </p:spPr>
        <p:txBody>
          <a:bodyPr anchor="t" anchorCtr="0">
            <a:spAutoFit/>
          </a:bodyPr>
          <a:lstStyle/>
          <a:p>
            <a:pPr latinLnBrk="1"/>
            <a:r>
              <a:rPr lang="zh-CN" altLang="en-US" sz="2000" b="1" dirty="0">
                <a:latin typeface="黑体" panose="02010609060101010101" pitchFamily="2" charset="-122"/>
                <a:ea typeface="黑体" panose="02010609060101010101" pitchFamily="2" charset="-122"/>
              </a:rPr>
              <a:t>软硬件意外故障、场地的意外事故、管理不善导致的计算机设备和数据介质的物理破坏、丢失等安全问题。</a:t>
            </a:r>
          </a:p>
        </p:txBody>
      </p:sp>
      <p:sp>
        <p:nvSpPr>
          <p:cNvPr id="44" name="TextBox 43"/>
          <p:cNvSpPr txBox="1"/>
          <p:nvPr/>
        </p:nvSpPr>
        <p:spPr>
          <a:xfrm>
            <a:off x="3000375" y="5189538"/>
            <a:ext cx="4595813" cy="1016000"/>
          </a:xfrm>
          <a:prstGeom prst="rect">
            <a:avLst/>
          </a:prstGeom>
          <a:noFill/>
          <a:ln w="9525">
            <a:noFill/>
          </a:ln>
        </p:spPr>
        <p:txBody>
          <a:bodyPr anchor="t" anchorCtr="0">
            <a:spAutoFit/>
          </a:bodyPr>
          <a:lstStyle/>
          <a:p>
            <a:pPr latinLnBrk="1"/>
            <a:r>
              <a:rPr lang="zh-CN" altLang="en-US" sz="2000" b="1" dirty="0">
                <a:latin typeface="黑体" panose="02010609060101010101" pitchFamily="2" charset="-122"/>
                <a:ea typeface="黑体" panose="02010609060101010101" pitchFamily="2" charset="-122"/>
              </a:rPr>
              <a:t>政府部门建立的有关计算机犯罪、数据安全保密的法律道德准则和政策法规、法令。</a:t>
            </a:r>
          </a:p>
        </p:txBody>
      </p:sp>
      <p:sp>
        <p:nvSpPr>
          <p:cNvPr id="21520"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33333E-6 -2.99722E-6 L -0.49601 -0.12373 " pathEditMode="relative" rAng="0" ptsTypes="AA">
                                      <p:cBhvr>
                                        <p:cTn id="6" dur="2000" fill="hold"/>
                                        <p:tgtEl>
                                          <p:spTgt spid="22"/>
                                        </p:tgtEl>
                                        <p:attrNameLst>
                                          <p:attrName>ppt_x</p:attrName>
                                          <p:attrName>ppt_y</p:attrName>
                                        </p:attrNameLst>
                                      </p:cBhvr>
                                      <p:rCtr x="-24800" y="-620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par>
                          <p:cTn id="11" fill="hold">
                            <p:stCondLst>
                              <p:cond delay="2500"/>
                            </p:stCondLst>
                            <p:childTnLst>
                              <p:par>
                                <p:cTn id="12" presetID="22" presetClass="entr" presetSubtype="1"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up)">
                                      <p:cBhvr>
                                        <p:cTn id="14" dur="500"/>
                                        <p:tgtEl>
                                          <p:spTgt spid="29"/>
                                        </p:tgtEl>
                                      </p:cBhvr>
                                    </p:animEffect>
                                  </p:childTnLst>
                                </p:cTn>
                              </p:par>
                            </p:childTnLst>
                          </p:cTn>
                        </p:par>
                        <p:par>
                          <p:cTn id="15" fill="hold">
                            <p:stCondLst>
                              <p:cond delay="3000"/>
                            </p:stCondLst>
                            <p:childTnLst>
                              <p:par>
                                <p:cTn id="16" presetID="22" presetClass="entr" presetSubtype="8"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3500"/>
                            </p:stCondLst>
                            <p:childTnLst>
                              <p:par>
                                <p:cTn id="20" presetID="10" presetClass="entr" presetSubtype="0" fill="hold" grpId="0"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par>
                          <p:cTn id="23" fill="hold">
                            <p:stCondLst>
                              <p:cond delay="4000"/>
                            </p:stCondLst>
                            <p:childTnLst>
                              <p:par>
                                <p:cTn id="24" presetID="22" presetClass="entr" presetSubtype="1"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up)">
                                      <p:cBhvr>
                                        <p:cTn id="26" dur="500"/>
                                        <p:tgtEl>
                                          <p:spTgt spid="35"/>
                                        </p:tgtEl>
                                      </p:cBhvr>
                                    </p:animEffect>
                                  </p:childTnLst>
                                </p:cTn>
                              </p:par>
                            </p:childTnLst>
                          </p:cTn>
                        </p:par>
                        <p:par>
                          <p:cTn id="27" fill="hold">
                            <p:stCondLst>
                              <p:cond delay="4500"/>
                            </p:stCondLst>
                            <p:childTnLst>
                              <p:par>
                                <p:cTn id="28" presetID="22" presetClass="entr" presetSubtype="8"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par>
                          <p:cTn id="31" fill="hold">
                            <p:stCondLst>
                              <p:cond delay="5000"/>
                            </p:stCondLst>
                            <p:childTnLst>
                              <p:par>
                                <p:cTn id="32" presetID="10" presetClass="entr" presetSubtype="0"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par>
                          <p:cTn id="35" fill="hold">
                            <p:stCondLst>
                              <p:cond delay="5500"/>
                            </p:stCondLst>
                            <p:childTnLst>
                              <p:par>
                                <p:cTn id="36" presetID="22" presetClass="entr" presetSubtype="1"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childTnLst>
                          </p:cTn>
                        </p:par>
                        <p:par>
                          <p:cTn id="39" fill="hold">
                            <p:stCondLst>
                              <p:cond delay="6000"/>
                            </p:stCondLst>
                            <p:childTnLst>
                              <p:par>
                                <p:cTn id="40" presetID="22" presetClass="entr" presetSubtype="8" fill="hold"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childTnLst>
                          </p:cTn>
                        </p:par>
                        <p:par>
                          <p:cTn id="43" fill="hold">
                            <p:stCondLst>
                              <p:cond delay="6500"/>
                            </p:stCondLst>
                            <p:childTnLst>
                              <p:par>
                                <p:cTn id="44" presetID="47"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anim calcmode="lin" valueType="num">
                                      <p:cBhvr>
                                        <p:cTn id="47" dur="1000" fill="hold"/>
                                        <p:tgtEl>
                                          <p:spTgt spid="42"/>
                                        </p:tgtEl>
                                        <p:attrNameLst>
                                          <p:attrName>ppt_x</p:attrName>
                                        </p:attrNameLst>
                                      </p:cBhvr>
                                      <p:tavLst>
                                        <p:tav tm="0">
                                          <p:val>
                                            <p:strVal val="#ppt_x"/>
                                          </p:val>
                                        </p:tav>
                                        <p:tav tm="100000">
                                          <p:val>
                                            <p:strVal val="#ppt_x"/>
                                          </p:val>
                                        </p:tav>
                                      </p:tavLst>
                                    </p:anim>
                                    <p:anim calcmode="lin" valueType="num">
                                      <p:cBhvr>
                                        <p:cTn id="48" dur="1000" fill="hold"/>
                                        <p:tgtEl>
                                          <p:spTgt spid="42"/>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1000"/>
                                        <p:tgtEl>
                                          <p:spTgt spid="43"/>
                                        </p:tgtEl>
                                      </p:cBhvr>
                                    </p:animEffect>
                                    <p:anim calcmode="lin" valueType="num">
                                      <p:cBhvr>
                                        <p:cTn id="52" dur="1000" fill="hold"/>
                                        <p:tgtEl>
                                          <p:spTgt spid="43"/>
                                        </p:tgtEl>
                                        <p:attrNameLst>
                                          <p:attrName>ppt_x</p:attrName>
                                        </p:attrNameLst>
                                      </p:cBhvr>
                                      <p:tavLst>
                                        <p:tav tm="0">
                                          <p:val>
                                            <p:strVal val="#ppt_x"/>
                                          </p:val>
                                        </p:tav>
                                        <p:tav tm="100000">
                                          <p:val>
                                            <p:strVal val="#ppt_x"/>
                                          </p:val>
                                        </p:tav>
                                      </p:tavLst>
                                    </p:anim>
                                    <p:anim calcmode="lin" valueType="num">
                                      <p:cBhvr>
                                        <p:cTn id="53" dur="1000" fill="hold"/>
                                        <p:tgtEl>
                                          <p:spTgt spid="43"/>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1000"/>
                                        <p:tgtEl>
                                          <p:spTgt spid="44"/>
                                        </p:tgtEl>
                                      </p:cBhvr>
                                    </p:animEffect>
                                    <p:anim calcmode="lin" valueType="num">
                                      <p:cBhvr>
                                        <p:cTn id="57" dur="1000" fill="hold"/>
                                        <p:tgtEl>
                                          <p:spTgt spid="44"/>
                                        </p:tgtEl>
                                        <p:attrNameLst>
                                          <p:attrName>ppt_x</p:attrName>
                                        </p:attrNameLst>
                                      </p:cBhvr>
                                      <p:tavLst>
                                        <p:tav tm="0">
                                          <p:val>
                                            <p:strVal val="#ppt_x"/>
                                          </p:val>
                                        </p:tav>
                                        <p:tav tm="100000">
                                          <p:val>
                                            <p:strVal val="#ppt_x"/>
                                          </p:val>
                                        </p:tav>
                                      </p:tavLst>
                                    </p:anim>
                                    <p:anim calcmode="lin" valueType="num">
                                      <p:cBhvr>
                                        <p:cTn id="5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4" grpId="0" animBg="1"/>
      <p:bldP spid="37" grpId="0" animBg="1"/>
      <p:bldP spid="42" grpId="0"/>
      <p:bldP spid="43" grpId="0"/>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7" name="直接连接符 6"/>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8" name="矩形 7"/>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1.1.2</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0" name="TextBox 9"/>
          <p:cNvSpPr txBox="1"/>
          <p:nvPr/>
        </p:nvSpPr>
        <p:spPr>
          <a:xfrm>
            <a:off x="1763713" y="1104900"/>
            <a:ext cx="3057525" cy="523875"/>
          </a:xfrm>
          <a:prstGeom prst="rect">
            <a:avLst/>
          </a:prstGeom>
          <a:noFill/>
          <a:ln w="9525">
            <a:noFill/>
          </a:ln>
        </p:spPr>
        <p:txBody>
          <a:bodyPr wrap="none" anchor="t" anchorCtr="0">
            <a:spAutoFit/>
          </a:bodyPr>
          <a:lstStyle/>
          <a:p>
            <a:pPr latinLnBrk="1"/>
            <a:r>
              <a:rPr lang="zh-CN" altLang="en-US" sz="2800" b="1" dirty="0">
                <a:latin typeface="微软雅黑" panose="020B0503020204020204" pitchFamily="34" charset="-122"/>
                <a:ea typeface="微软雅黑" panose="020B0503020204020204" pitchFamily="34" charset="-122"/>
              </a:rPr>
              <a:t>计算机安全的属性</a:t>
            </a:r>
          </a:p>
        </p:txBody>
      </p:sp>
      <p:pic>
        <p:nvPicPr>
          <p:cNvPr id="11" name="图片 10" descr="数据库系统开发.jpg"/>
          <p:cNvPicPr>
            <a:picLocks noChangeAspect="1"/>
          </p:cNvPicPr>
          <p:nvPr/>
        </p:nvPicPr>
        <p:blipFill>
          <a:blip r:embed="rId2" cstate="print"/>
          <a:stretch>
            <a:fillRect/>
          </a:stretch>
        </p:blipFill>
        <p:spPr>
          <a:xfrm>
            <a:off x="4355976" y="2734753"/>
            <a:ext cx="4392488" cy="2926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矩形 11"/>
          <p:cNvSpPr/>
          <p:nvPr/>
        </p:nvSpPr>
        <p:spPr>
          <a:xfrm>
            <a:off x="684213" y="2133600"/>
            <a:ext cx="3240087" cy="3694113"/>
          </a:xfrm>
          <a:prstGeom prst="rect">
            <a:avLst/>
          </a:prstGeom>
          <a:noFill/>
          <a:ln w="9525">
            <a:noFill/>
          </a:ln>
        </p:spPr>
        <p:txBody>
          <a:bodyPr anchor="t" anchorCtr="0">
            <a:spAutoFit/>
          </a:bodyPr>
          <a:lstStyle/>
          <a:p>
            <a:pPr latinLnBrk="1">
              <a:lnSpc>
                <a:spcPct val="150000"/>
              </a:lnSpc>
            </a:pPr>
            <a:r>
              <a:rPr lang="zh-CN" altLang="en-US" sz="4400" b="1" dirty="0">
                <a:latin typeface="微软雅黑" panose="020B0503020204020204" pitchFamily="34" charset="-122"/>
                <a:ea typeface="微软雅黑" panose="020B0503020204020204" pitchFamily="34" charset="-122"/>
              </a:rPr>
              <a:t>  在</a:t>
            </a:r>
            <a:r>
              <a:rPr lang="zh-CN" altLang="en-US" sz="2800" b="1" dirty="0">
                <a:latin typeface="微软雅黑" panose="020B0503020204020204" pitchFamily="34" charset="-122"/>
                <a:ea typeface="微软雅黑" panose="020B0503020204020204" pitchFamily="34" charset="-122"/>
              </a:rPr>
              <a:t>美国国家信息基础设施（</a:t>
            </a:r>
            <a:r>
              <a:rPr lang="en-US" altLang="zh-CN" sz="2800" b="1">
                <a:latin typeface="微软雅黑" panose="020B0503020204020204" pitchFamily="34" charset="-122"/>
                <a:ea typeface="微软雅黑" panose="020B0503020204020204" pitchFamily="34" charset="-122"/>
              </a:rPr>
              <a:t>NII</a:t>
            </a:r>
            <a:r>
              <a:rPr lang="zh-CN" altLang="en-US" sz="2800" b="1" dirty="0">
                <a:latin typeface="微软雅黑" panose="020B0503020204020204" pitchFamily="34" charset="-122"/>
                <a:ea typeface="微软雅黑" panose="020B0503020204020204" pitchFamily="34" charset="-122"/>
              </a:rPr>
              <a:t>）的文献中，给出了计算机安全的五个属性。</a:t>
            </a:r>
          </a:p>
        </p:txBody>
      </p:sp>
      <p:sp>
        <p:nvSpPr>
          <p:cNvPr id="22537"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7" name="矩形 6"/>
          <p:cNvSpPr/>
          <p:nvPr/>
        </p:nvSpPr>
        <p:spPr>
          <a:xfrm>
            <a:off x="323850" y="1341438"/>
            <a:ext cx="3176588" cy="503237"/>
          </a:xfrm>
          <a:prstGeom prst="rect">
            <a:avLst/>
          </a:prstGeom>
          <a:noFill/>
          <a:ln w="57150" cap="flat" cmpd="sng">
            <a:solidFill>
              <a:srgbClr val="6600CC"/>
            </a:solidFill>
            <a:prstDash val="solid"/>
            <a:round/>
            <a:headEnd type="none" w="med" len="med"/>
            <a:tailEnd type="none" w="med" len="med"/>
          </a:ln>
        </p:spPr>
        <p:txBody>
          <a:bodyPr anchor="t" anchorCtr="0"/>
          <a:lstStyle/>
          <a:p>
            <a:pPr algn="ctr" latinLnBrk="1"/>
            <a:r>
              <a:rPr lang="zh-CN" altLang="en-US" sz="2800" b="1" dirty="0">
                <a:latin typeface="微软雅黑" panose="020B0503020204020204" pitchFamily="34" charset="-122"/>
                <a:ea typeface="微软雅黑" panose="020B0503020204020204" pitchFamily="34" charset="-122"/>
              </a:rPr>
              <a:t>计算机安全的属性</a:t>
            </a:r>
          </a:p>
        </p:txBody>
      </p:sp>
      <p:cxnSp>
        <p:nvCxnSpPr>
          <p:cNvPr id="9" name="直接连接符 8"/>
          <p:cNvCxnSpPr/>
          <p:nvPr/>
        </p:nvCxnSpPr>
        <p:spPr>
          <a:xfrm rot="5400000">
            <a:off x="215900" y="2168525"/>
            <a:ext cx="647700" cy="0"/>
          </a:xfrm>
          <a:prstGeom prst="line">
            <a:avLst/>
          </a:prstGeom>
          <a:ln w="38100" cap="flat" cmpd="sng">
            <a:solidFill>
              <a:srgbClr val="6600CC"/>
            </a:solidFill>
            <a:prstDash val="solid"/>
            <a:round/>
            <a:headEnd type="oval" w="med" len="med"/>
            <a:tailEnd type="oval" w="med" len="med"/>
          </a:ln>
        </p:spPr>
      </p:cxnSp>
      <p:cxnSp>
        <p:nvCxnSpPr>
          <p:cNvPr id="11" name="直接连接符 10"/>
          <p:cNvCxnSpPr/>
          <p:nvPr/>
        </p:nvCxnSpPr>
        <p:spPr>
          <a:xfrm>
            <a:off x="539750" y="2492375"/>
            <a:ext cx="1800225" cy="0"/>
          </a:xfrm>
          <a:prstGeom prst="line">
            <a:avLst/>
          </a:prstGeom>
          <a:ln w="38100" cap="flat" cmpd="sng">
            <a:solidFill>
              <a:srgbClr val="6600CC"/>
            </a:solidFill>
            <a:prstDash val="solid"/>
            <a:round/>
            <a:headEnd type="oval" w="med" len="med"/>
            <a:tailEnd type="oval" w="med" len="med"/>
          </a:ln>
        </p:spPr>
      </p:cxnSp>
      <p:sp>
        <p:nvSpPr>
          <p:cNvPr id="12" name="TextBox 11"/>
          <p:cNvSpPr txBox="1"/>
          <p:nvPr/>
        </p:nvSpPr>
        <p:spPr>
          <a:xfrm>
            <a:off x="900113" y="2032000"/>
            <a:ext cx="3529012"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可用性（</a:t>
            </a:r>
            <a:r>
              <a:rPr lang="en-US" altLang="zh-CN" sz="2400" b="1">
                <a:latin typeface="微软雅黑" panose="020B0503020204020204" pitchFamily="34" charset="-122"/>
                <a:ea typeface="微软雅黑" panose="020B0503020204020204" pitchFamily="34" charset="-122"/>
              </a:rPr>
              <a:t>Availability</a:t>
            </a:r>
            <a:r>
              <a:rPr lang="zh-CN" altLang="en-US" sz="2400" b="1" dirty="0">
                <a:latin typeface="微软雅黑" panose="020B0503020204020204" pitchFamily="34" charset="-122"/>
                <a:ea typeface="微软雅黑" panose="020B0503020204020204" pitchFamily="34" charset="-122"/>
              </a:rPr>
              <a:t>）</a:t>
            </a:r>
          </a:p>
        </p:txBody>
      </p:sp>
      <p:sp>
        <p:nvSpPr>
          <p:cNvPr id="23559"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pic>
        <p:nvPicPr>
          <p:cNvPr id="17417" name="图示 25"/>
          <p:cNvPicPr/>
          <p:nvPr/>
        </p:nvPicPr>
        <p:blipFill>
          <a:blip r:embed="rId2"/>
          <a:stretch>
            <a:fillRect/>
          </a:stretch>
        </p:blipFill>
        <p:spPr>
          <a:xfrm>
            <a:off x="2749550" y="2578100"/>
            <a:ext cx="6119813" cy="8145463"/>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17417"/>
                                        </p:tgtEl>
                                        <p:attrNameLst>
                                          <p:attrName>style.visibility</p:attrName>
                                        </p:attrNameLst>
                                      </p:cBhvr>
                                      <p:to>
                                        <p:strVal val="visible"/>
                                      </p:to>
                                    </p:set>
                                    <p:animEffect transition="in" filter="fade">
                                      <p:cBhvr>
                                        <p:cTn id="26" dur="20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29" name="直接连接符 28"/>
          <p:cNvCxnSpPr/>
          <p:nvPr/>
        </p:nvCxnSpPr>
        <p:spPr>
          <a:xfrm rot="5400000">
            <a:off x="212725" y="2814638"/>
            <a:ext cx="649288" cy="0"/>
          </a:xfrm>
          <a:prstGeom prst="line">
            <a:avLst/>
          </a:prstGeom>
          <a:ln w="38100" cap="flat" cmpd="sng">
            <a:solidFill>
              <a:srgbClr val="6600CC"/>
            </a:solidFill>
            <a:prstDash val="solid"/>
            <a:round/>
            <a:headEnd type="oval" w="med" len="med"/>
            <a:tailEnd type="oval" w="med" len="med"/>
          </a:ln>
        </p:spPr>
      </p:cxnSp>
      <p:cxnSp>
        <p:nvCxnSpPr>
          <p:cNvPr id="32" name="直接连接符 31"/>
          <p:cNvCxnSpPr/>
          <p:nvPr/>
        </p:nvCxnSpPr>
        <p:spPr>
          <a:xfrm>
            <a:off x="539750" y="3141663"/>
            <a:ext cx="1800225" cy="0"/>
          </a:xfrm>
          <a:prstGeom prst="line">
            <a:avLst/>
          </a:prstGeom>
          <a:ln w="38100" cap="flat" cmpd="sng">
            <a:solidFill>
              <a:srgbClr val="6600CC"/>
            </a:solidFill>
            <a:prstDash val="solid"/>
            <a:round/>
            <a:headEnd type="oval" w="med" len="med"/>
            <a:tailEnd type="oval" w="med" len="med"/>
          </a:ln>
        </p:spPr>
      </p:cxnSp>
      <p:sp>
        <p:nvSpPr>
          <p:cNvPr id="34" name="TextBox 33"/>
          <p:cNvSpPr txBox="1"/>
          <p:nvPr/>
        </p:nvSpPr>
        <p:spPr>
          <a:xfrm>
            <a:off x="900113" y="2679700"/>
            <a:ext cx="3314700"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可靠性（</a:t>
            </a:r>
            <a:r>
              <a:rPr lang="en-US" altLang="zh-CN" sz="2400" b="1">
                <a:latin typeface="微软雅黑" panose="020B0503020204020204" pitchFamily="34" charset="-122"/>
                <a:ea typeface="微软雅黑" panose="020B0503020204020204" pitchFamily="34" charset="-122"/>
              </a:rPr>
              <a:t>Reliability</a:t>
            </a:r>
            <a:r>
              <a:rPr lang="zh-CN" altLang="en-US" sz="2400" b="1" dirty="0">
                <a:latin typeface="微软雅黑" panose="020B0503020204020204" pitchFamily="34" charset="-122"/>
                <a:ea typeface="微软雅黑" panose="020B0503020204020204" pitchFamily="34" charset="-122"/>
              </a:rPr>
              <a:t>）</a:t>
            </a:r>
          </a:p>
        </p:txBody>
      </p:sp>
      <p:sp>
        <p:nvSpPr>
          <p:cNvPr id="24582"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
        <p:nvSpPr>
          <p:cNvPr id="24583" name="矩形 30"/>
          <p:cNvSpPr/>
          <p:nvPr/>
        </p:nvSpPr>
        <p:spPr>
          <a:xfrm>
            <a:off x="323850" y="1341438"/>
            <a:ext cx="3176588" cy="503237"/>
          </a:xfrm>
          <a:prstGeom prst="rect">
            <a:avLst/>
          </a:prstGeom>
          <a:noFill/>
          <a:ln w="57150" cap="flat" cmpd="sng">
            <a:solidFill>
              <a:srgbClr val="6600CC"/>
            </a:solidFill>
            <a:prstDash val="solid"/>
            <a:round/>
            <a:headEnd type="none" w="med" len="med"/>
            <a:tailEnd type="none" w="med" len="med"/>
          </a:ln>
        </p:spPr>
        <p:txBody>
          <a:bodyPr anchor="t" anchorCtr="0"/>
          <a:lstStyle/>
          <a:p>
            <a:pPr algn="ctr" latinLnBrk="1"/>
            <a:r>
              <a:rPr lang="zh-CN" altLang="en-US" sz="2800" b="1" dirty="0">
                <a:latin typeface="微软雅黑" panose="020B0503020204020204" pitchFamily="34" charset="-122"/>
                <a:ea typeface="微软雅黑" panose="020B0503020204020204" pitchFamily="34" charset="-122"/>
              </a:rPr>
              <a:t>计算机安全的属性</a:t>
            </a:r>
          </a:p>
        </p:txBody>
      </p:sp>
      <p:cxnSp>
        <p:nvCxnSpPr>
          <p:cNvPr id="24584" name="直接连接符 32"/>
          <p:cNvCxnSpPr/>
          <p:nvPr/>
        </p:nvCxnSpPr>
        <p:spPr>
          <a:xfrm rot="5400000">
            <a:off x="215900" y="2168525"/>
            <a:ext cx="647700" cy="0"/>
          </a:xfrm>
          <a:prstGeom prst="line">
            <a:avLst/>
          </a:prstGeom>
          <a:ln w="38100" cap="flat" cmpd="sng">
            <a:solidFill>
              <a:srgbClr val="6600CC"/>
            </a:solidFill>
            <a:prstDash val="solid"/>
            <a:round/>
            <a:headEnd type="oval" w="med" len="med"/>
            <a:tailEnd type="oval" w="med" len="med"/>
          </a:ln>
        </p:spPr>
      </p:cxnSp>
      <p:cxnSp>
        <p:nvCxnSpPr>
          <p:cNvPr id="24585" name="直接连接符 34"/>
          <p:cNvCxnSpPr/>
          <p:nvPr/>
        </p:nvCxnSpPr>
        <p:spPr>
          <a:xfrm>
            <a:off x="539750" y="2492375"/>
            <a:ext cx="1800225" cy="0"/>
          </a:xfrm>
          <a:prstGeom prst="line">
            <a:avLst/>
          </a:prstGeom>
          <a:ln w="38100" cap="flat" cmpd="sng">
            <a:solidFill>
              <a:srgbClr val="6600CC"/>
            </a:solidFill>
            <a:prstDash val="solid"/>
            <a:round/>
            <a:headEnd type="oval" w="med" len="med"/>
            <a:tailEnd type="oval" w="med" len="med"/>
          </a:ln>
        </p:spPr>
      </p:cxnSp>
      <p:sp>
        <p:nvSpPr>
          <p:cNvPr id="24586" name="TextBox 36"/>
          <p:cNvSpPr txBox="1"/>
          <p:nvPr/>
        </p:nvSpPr>
        <p:spPr>
          <a:xfrm>
            <a:off x="900113" y="2032000"/>
            <a:ext cx="3529012"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可用性（</a:t>
            </a:r>
            <a:r>
              <a:rPr lang="en-US" altLang="zh-CN" sz="2400" b="1">
                <a:latin typeface="微软雅黑" panose="020B0503020204020204" pitchFamily="34" charset="-122"/>
                <a:ea typeface="微软雅黑" panose="020B0503020204020204" pitchFamily="34" charset="-122"/>
              </a:rPr>
              <a:t>Availability</a:t>
            </a:r>
            <a:r>
              <a:rPr lang="zh-CN" altLang="en-US" sz="2400" b="1" dirty="0">
                <a:latin typeface="微软雅黑" panose="020B0503020204020204" pitchFamily="34" charset="-122"/>
                <a:ea typeface="微软雅黑" panose="020B0503020204020204" pitchFamily="34" charset="-122"/>
              </a:rPr>
              <a:t>）</a:t>
            </a:r>
          </a:p>
        </p:txBody>
      </p:sp>
      <p:sp>
        <p:nvSpPr>
          <p:cNvPr id="38" name="椭圆 37"/>
          <p:cNvSpPr/>
          <p:nvPr/>
        </p:nvSpPr>
        <p:spPr bwMode="auto">
          <a:xfrm>
            <a:off x="2071688" y="3214688"/>
            <a:ext cx="6858000" cy="2857500"/>
          </a:xfrm>
          <a:prstGeom prst="ellipse">
            <a:avLst/>
          </a:prstGeom>
          <a:ln>
            <a:headEnd type="none" w="med" len="med"/>
            <a:tailEnd type="none" w="med" len="med"/>
          </a:ln>
          <a:effectLst>
            <a:outerShdw blurRad="76200" dir="13500000" sy="23000" kx="1200000" algn="br" rotWithShape="0">
              <a:prstClr val="black">
                <a:alpha val="20000"/>
              </a:prstClr>
            </a:outerShdw>
          </a:effectLst>
        </p:spPr>
        <p:style>
          <a:lnRef idx="3">
            <a:schemeClr val="lt1"/>
          </a:lnRef>
          <a:fillRef idx="1">
            <a:schemeClr val="accent2"/>
          </a:fillRef>
          <a:effectRef idx="1">
            <a:schemeClr val="accent2"/>
          </a:effectRef>
          <a:fontRef idx="minor">
            <a:schemeClr val="lt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可靠性指系统在规定条件下和规定时间内、完成规定功能的概率。可靠性是计算机系统安全最基本的要求之一。目前，对于系统可靠性的研究基本上偏重于硬件可靠性方面。</a:t>
            </a:r>
            <a:endParaRPr kumimoji="1" 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1000"/>
                                        <p:tgtEl>
                                          <p:spTgt spid="34"/>
                                        </p:tgtEl>
                                      </p:cBhvr>
                                    </p:animEffect>
                                    <p:anim calcmode="lin" valueType="num">
                                      <p:cBhvr>
                                        <p:cTn id="16" dur="1000" fill="hold"/>
                                        <p:tgtEl>
                                          <p:spTgt spid="34"/>
                                        </p:tgtEl>
                                        <p:attrNameLst>
                                          <p:attrName>ppt_x</p:attrName>
                                        </p:attrNameLst>
                                      </p:cBhvr>
                                      <p:tavLst>
                                        <p:tav tm="0">
                                          <p:val>
                                            <p:strVal val="#ppt_x"/>
                                          </p:val>
                                        </p:tav>
                                        <p:tav tm="100000">
                                          <p:val>
                                            <p:strVal val="#ppt_x"/>
                                          </p:val>
                                        </p:tav>
                                      </p:tavLst>
                                    </p:anim>
                                    <p:anim calcmode="lin" valueType="num">
                                      <p:cBhvr>
                                        <p:cTn id="17" dur="10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linds(horizontal)">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28" name="直接连接符 27"/>
          <p:cNvCxnSpPr/>
          <p:nvPr/>
        </p:nvCxnSpPr>
        <p:spPr>
          <a:xfrm rot="5400000">
            <a:off x="215900" y="3465513"/>
            <a:ext cx="647700" cy="0"/>
          </a:xfrm>
          <a:prstGeom prst="line">
            <a:avLst/>
          </a:prstGeom>
          <a:ln w="38100" cap="flat" cmpd="sng">
            <a:solidFill>
              <a:srgbClr val="6600CC"/>
            </a:solidFill>
            <a:prstDash val="solid"/>
            <a:round/>
            <a:headEnd type="oval" w="med" len="med"/>
            <a:tailEnd type="oval" w="med" len="med"/>
          </a:ln>
        </p:spPr>
      </p:cxnSp>
      <p:cxnSp>
        <p:nvCxnSpPr>
          <p:cNvPr id="30" name="直接连接符 29"/>
          <p:cNvCxnSpPr/>
          <p:nvPr/>
        </p:nvCxnSpPr>
        <p:spPr>
          <a:xfrm>
            <a:off x="539750" y="3789363"/>
            <a:ext cx="1800225" cy="0"/>
          </a:xfrm>
          <a:prstGeom prst="line">
            <a:avLst/>
          </a:prstGeom>
          <a:ln w="38100" cap="flat" cmpd="sng">
            <a:solidFill>
              <a:srgbClr val="6600CC"/>
            </a:solidFill>
            <a:prstDash val="solid"/>
            <a:round/>
            <a:headEnd type="oval" w="med" len="med"/>
            <a:tailEnd type="oval" w="med" len="med"/>
          </a:ln>
        </p:spPr>
      </p:cxnSp>
      <p:sp>
        <p:nvSpPr>
          <p:cNvPr id="31" name="TextBox 30"/>
          <p:cNvSpPr txBox="1"/>
          <p:nvPr/>
        </p:nvSpPr>
        <p:spPr>
          <a:xfrm>
            <a:off x="900113" y="3327400"/>
            <a:ext cx="3171825"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完整性（</a:t>
            </a:r>
            <a:r>
              <a:rPr lang="en-US" altLang="zh-CN" sz="2400" b="1">
                <a:latin typeface="微软雅黑" panose="020B0503020204020204" pitchFamily="34" charset="-122"/>
                <a:ea typeface="微软雅黑" panose="020B0503020204020204" pitchFamily="34" charset="-122"/>
              </a:rPr>
              <a:t>Integrity</a:t>
            </a:r>
            <a:r>
              <a:rPr lang="zh-CN" altLang="en-US" sz="2400" b="1" dirty="0">
                <a:latin typeface="微软雅黑" panose="020B0503020204020204" pitchFamily="34" charset="-122"/>
                <a:ea typeface="微软雅黑" panose="020B0503020204020204" pitchFamily="34" charset="-122"/>
              </a:rPr>
              <a:t>）</a:t>
            </a:r>
          </a:p>
        </p:txBody>
      </p:sp>
      <p:sp>
        <p:nvSpPr>
          <p:cNvPr id="25606"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cxnSp>
        <p:nvCxnSpPr>
          <p:cNvPr id="25607" name="直接连接符 18"/>
          <p:cNvCxnSpPr/>
          <p:nvPr/>
        </p:nvCxnSpPr>
        <p:spPr>
          <a:xfrm rot="5400000">
            <a:off x="212725" y="2814638"/>
            <a:ext cx="649288" cy="0"/>
          </a:xfrm>
          <a:prstGeom prst="line">
            <a:avLst/>
          </a:prstGeom>
          <a:ln w="38100" cap="flat" cmpd="sng">
            <a:solidFill>
              <a:srgbClr val="6600CC"/>
            </a:solidFill>
            <a:prstDash val="solid"/>
            <a:round/>
            <a:headEnd type="oval" w="med" len="med"/>
            <a:tailEnd type="oval" w="med" len="med"/>
          </a:ln>
        </p:spPr>
      </p:cxnSp>
      <p:cxnSp>
        <p:nvCxnSpPr>
          <p:cNvPr id="25608" name="直接连接符 19"/>
          <p:cNvCxnSpPr/>
          <p:nvPr/>
        </p:nvCxnSpPr>
        <p:spPr>
          <a:xfrm>
            <a:off x="539750" y="3141663"/>
            <a:ext cx="1800225" cy="0"/>
          </a:xfrm>
          <a:prstGeom prst="line">
            <a:avLst/>
          </a:prstGeom>
          <a:ln w="38100" cap="flat" cmpd="sng">
            <a:solidFill>
              <a:srgbClr val="6600CC"/>
            </a:solidFill>
            <a:prstDash val="solid"/>
            <a:round/>
            <a:headEnd type="oval" w="med" len="med"/>
            <a:tailEnd type="oval" w="med" len="med"/>
          </a:ln>
        </p:spPr>
      </p:cxnSp>
      <p:sp>
        <p:nvSpPr>
          <p:cNvPr id="25609" name="TextBox 20"/>
          <p:cNvSpPr txBox="1"/>
          <p:nvPr/>
        </p:nvSpPr>
        <p:spPr>
          <a:xfrm>
            <a:off x="900113" y="2679700"/>
            <a:ext cx="3314700"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可靠性（</a:t>
            </a:r>
            <a:r>
              <a:rPr lang="en-US" altLang="zh-CN" sz="2400" b="1">
                <a:latin typeface="微软雅黑" panose="020B0503020204020204" pitchFamily="34" charset="-122"/>
                <a:ea typeface="微软雅黑" panose="020B0503020204020204" pitchFamily="34" charset="-122"/>
              </a:rPr>
              <a:t>Reliability</a:t>
            </a:r>
            <a:r>
              <a:rPr lang="zh-CN" altLang="en-US" sz="2400" b="1" dirty="0">
                <a:latin typeface="微软雅黑" panose="020B0503020204020204" pitchFamily="34" charset="-122"/>
                <a:ea typeface="微软雅黑" panose="020B0503020204020204" pitchFamily="34" charset="-122"/>
              </a:rPr>
              <a:t>）</a:t>
            </a:r>
          </a:p>
        </p:txBody>
      </p:sp>
      <p:sp>
        <p:nvSpPr>
          <p:cNvPr id="25610" name="矩形 21"/>
          <p:cNvSpPr/>
          <p:nvPr/>
        </p:nvSpPr>
        <p:spPr>
          <a:xfrm>
            <a:off x="323850" y="1341438"/>
            <a:ext cx="3176588" cy="503237"/>
          </a:xfrm>
          <a:prstGeom prst="rect">
            <a:avLst/>
          </a:prstGeom>
          <a:noFill/>
          <a:ln w="57150" cap="flat" cmpd="sng">
            <a:solidFill>
              <a:srgbClr val="6600CC"/>
            </a:solidFill>
            <a:prstDash val="solid"/>
            <a:round/>
            <a:headEnd type="none" w="med" len="med"/>
            <a:tailEnd type="none" w="med" len="med"/>
          </a:ln>
        </p:spPr>
        <p:txBody>
          <a:bodyPr anchor="t" anchorCtr="0"/>
          <a:lstStyle/>
          <a:p>
            <a:pPr algn="ctr" latinLnBrk="1"/>
            <a:r>
              <a:rPr lang="zh-CN" altLang="en-US" sz="2800" b="1" dirty="0">
                <a:latin typeface="微软雅黑" panose="020B0503020204020204" pitchFamily="34" charset="-122"/>
                <a:ea typeface="微软雅黑" panose="020B0503020204020204" pitchFamily="34" charset="-122"/>
              </a:rPr>
              <a:t>计算机安全的属性</a:t>
            </a:r>
          </a:p>
        </p:txBody>
      </p:sp>
      <p:cxnSp>
        <p:nvCxnSpPr>
          <p:cNvPr id="25611" name="直接连接符 22"/>
          <p:cNvCxnSpPr/>
          <p:nvPr/>
        </p:nvCxnSpPr>
        <p:spPr>
          <a:xfrm rot="5400000">
            <a:off x="215900" y="2168525"/>
            <a:ext cx="647700" cy="0"/>
          </a:xfrm>
          <a:prstGeom prst="line">
            <a:avLst/>
          </a:prstGeom>
          <a:ln w="38100" cap="flat" cmpd="sng">
            <a:solidFill>
              <a:srgbClr val="6600CC"/>
            </a:solidFill>
            <a:prstDash val="solid"/>
            <a:round/>
            <a:headEnd type="oval" w="med" len="med"/>
            <a:tailEnd type="oval" w="med" len="med"/>
          </a:ln>
        </p:spPr>
      </p:cxnSp>
      <p:cxnSp>
        <p:nvCxnSpPr>
          <p:cNvPr id="25612" name="直接连接符 23"/>
          <p:cNvCxnSpPr/>
          <p:nvPr/>
        </p:nvCxnSpPr>
        <p:spPr>
          <a:xfrm>
            <a:off x="539750" y="2492375"/>
            <a:ext cx="1800225" cy="0"/>
          </a:xfrm>
          <a:prstGeom prst="line">
            <a:avLst/>
          </a:prstGeom>
          <a:ln w="38100" cap="flat" cmpd="sng">
            <a:solidFill>
              <a:srgbClr val="6600CC"/>
            </a:solidFill>
            <a:prstDash val="solid"/>
            <a:round/>
            <a:headEnd type="oval" w="med" len="med"/>
            <a:tailEnd type="oval" w="med" len="med"/>
          </a:ln>
        </p:spPr>
      </p:cxnSp>
      <p:sp>
        <p:nvSpPr>
          <p:cNvPr id="25613" name="TextBox 24"/>
          <p:cNvSpPr txBox="1"/>
          <p:nvPr/>
        </p:nvSpPr>
        <p:spPr>
          <a:xfrm>
            <a:off x="900113" y="2032000"/>
            <a:ext cx="3529012"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可用性（</a:t>
            </a:r>
            <a:r>
              <a:rPr lang="en-US" altLang="zh-CN" sz="2400" b="1">
                <a:latin typeface="微软雅黑" panose="020B0503020204020204" pitchFamily="34" charset="-122"/>
                <a:ea typeface="微软雅黑" panose="020B0503020204020204" pitchFamily="34" charset="-122"/>
              </a:rPr>
              <a:t>Availability</a:t>
            </a:r>
            <a:r>
              <a:rPr lang="zh-CN" altLang="en-US" sz="2400" b="1" dirty="0">
                <a:latin typeface="微软雅黑" panose="020B0503020204020204" pitchFamily="34" charset="-122"/>
                <a:ea typeface="微软雅黑" panose="020B0503020204020204" pitchFamily="34" charset="-122"/>
              </a:rPr>
              <a:t>）</a:t>
            </a:r>
          </a:p>
        </p:txBody>
      </p:sp>
      <p:pic>
        <p:nvPicPr>
          <p:cNvPr id="19471" name="图示 25"/>
          <p:cNvPicPr/>
          <p:nvPr/>
        </p:nvPicPr>
        <p:blipFill>
          <a:blip r:embed="rId2"/>
          <a:stretch>
            <a:fillRect/>
          </a:stretch>
        </p:blipFill>
        <p:spPr>
          <a:xfrm>
            <a:off x="4286250" y="1712913"/>
            <a:ext cx="4456113" cy="46450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1000"/>
                                        <p:tgtEl>
                                          <p:spTgt spid="31"/>
                                        </p:tgtEl>
                                      </p:cBhvr>
                                    </p:animEffect>
                                    <p:anim calcmode="lin" valueType="num">
                                      <p:cBhvr>
                                        <p:cTn id="16" dur="1000" fill="hold"/>
                                        <p:tgtEl>
                                          <p:spTgt spid="31"/>
                                        </p:tgtEl>
                                        <p:attrNameLst>
                                          <p:attrName>ppt_x</p:attrName>
                                        </p:attrNameLst>
                                      </p:cBhvr>
                                      <p:tavLst>
                                        <p:tav tm="0">
                                          <p:val>
                                            <p:strVal val="#ppt_x"/>
                                          </p:val>
                                        </p:tav>
                                        <p:tav tm="100000">
                                          <p:val>
                                            <p:strVal val="#ppt_x"/>
                                          </p:val>
                                        </p:tav>
                                      </p:tavLst>
                                    </p:anim>
                                    <p:anim calcmode="lin" valueType="num">
                                      <p:cBhvr>
                                        <p:cTn id="17" dur="1000" fill="hold"/>
                                        <p:tgtEl>
                                          <p:spTgt spid="31"/>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 presetClass="entr" presetSubtype="16" fill="hold" nodeType="afterEffect">
                                  <p:stCondLst>
                                    <p:cond delay="0"/>
                                  </p:stCondLst>
                                  <p:childTnLst>
                                    <p:set>
                                      <p:cBhvr>
                                        <p:cTn id="20" dur="1" fill="hold">
                                          <p:stCondLst>
                                            <p:cond delay="0"/>
                                          </p:stCondLst>
                                        </p:cTn>
                                        <p:tgtEl>
                                          <p:spTgt spid="19471"/>
                                        </p:tgtEl>
                                        <p:attrNameLst>
                                          <p:attrName>style.visibility</p:attrName>
                                        </p:attrNameLst>
                                      </p:cBhvr>
                                      <p:to>
                                        <p:strVal val="visible"/>
                                      </p:to>
                                    </p:set>
                                    <p:animEffect transition="in" filter="box(in)">
                                      <p:cBhvr>
                                        <p:cTn id="21" dur="500"/>
                                        <p:tgtEl>
                                          <p:spTgt spid="19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26626" name="直接连接符 27"/>
          <p:cNvCxnSpPr/>
          <p:nvPr/>
        </p:nvCxnSpPr>
        <p:spPr>
          <a:xfrm rot="5400000">
            <a:off x="215900" y="3465513"/>
            <a:ext cx="647700" cy="0"/>
          </a:xfrm>
          <a:prstGeom prst="line">
            <a:avLst/>
          </a:prstGeom>
          <a:ln w="38100" cap="flat" cmpd="sng">
            <a:solidFill>
              <a:srgbClr val="6600CC"/>
            </a:solidFill>
            <a:prstDash val="solid"/>
            <a:round/>
            <a:headEnd type="oval" w="med" len="med"/>
            <a:tailEnd type="oval" w="med" len="med"/>
          </a:ln>
        </p:spPr>
      </p:cxnSp>
      <p:cxnSp>
        <p:nvCxnSpPr>
          <p:cNvPr id="26627" name="直接连接符 29"/>
          <p:cNvCxnSpPr/>
          <p:nvPr/>
        </p:nvCxnSpPr>
        <p:spPr>
          <a:xfrm>
            <a:off x="539750" y="3789363"/>
            <a:ext cx="1800225" cy="0"/>
          </a:xfrm>
          <a:prstGeom prst="line">
            <a:avLst/>
          </a:prstGeom>
          <a:ln w="38100" cap="flat" cmpd="sng">
            <a:solidFill>
              <a:srgbClr val="6600CC"/>
            </a:solidFill>
            <a:prstDash val="solid"/>
            <a:round/>
            <a:headEnd type="oval" w="med" len="med"/>
            <a:tailEnd type="oval" w="med" len="med"/>
          </a:ln>
        </p:spPr>
      </p:cxnSp>
      <p:sp>
        <p:nvSpPr>
          <p:cNvPr id="26628" name="TextBox 30"/>
          <p:cNvSpPr txBox="1"/>
          <p:nvPr/>
        </p:nvSpPr>
        <p:spPr>
          <a:xfrm>
            <a:off x="900113" y="3327400"/>
            <a:ext cx="3171825"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完整性（</a:t>
            </a:r>
            <a:r>
              <a:rPr lang="en-US" altLang="zh-CN" sz="2400" b="1">
                <a:latin typeface="微软雅黑" panose="020B0503020204020204" pitchFamily="34" charset="-122"/>
                <a:ea typeface="微软雅黑" panose="020B0503020204020204" pitchFamily="34" charset="-122"/>
              </a:rPr>
              <a:t>Integrity</a:t>
            </a:r>
            <a:r>
              <a:rPr lang="zh-CN" altLang="en-US" sz="2400" b="1" dirty="0">
                <a:latin typeface="微软雅黑" panose="020B0503020204020204" pitchFamily="34" charset="-122"/>
                <a:ea typeface="微软雅黑" panose="020B0503020204020204" pitchFamily="34" charset="-122"/>
              </a:rPr>
              <a:t>）</a:t>
            </a:r>
          </a:p>
        </p:txBody>
      </p:sp>
      <p:sp>
        <p:nvSpPr>
          <p:cNvPr id="26630"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cxnSp>
        <p:nvCxnSpPr>
          <p:cNvPr id="26631" name="直接连接符 18"/>
          <p:cNvCxnSpPr/>
          <p:nvPr/>
        </p:nvCxnSpPr>
        <p:spPr>
          <a:xfrm rot="5400000">
            <a:off x="212725" y="2814638"/>
            <a:ext cx="649288" cy="0"/>
          </a:xfrm>
          <a:prstGeom prst="line">
            <a:avLst/>
          </a:prstGeom>
          <a:ln w="38100" cap="flat" cmpd="sng">
            <a:solidFill>
              <a:srgbClr val="6600CC"/>
            </a:solidFill>
            <a:prstDash val="solid"/>
            <a:round/>
            <a:headEnd type="oval" w="med" len="med"/>
            <a:tailEnd type="oval" w="med" len="med"/>
          </a:ln>
        </p:spPr>
      </p:cxnSp>
      <p:cxnSp>
        <p:nvCxnSpPr>
          <p:cNvPr id="26632" name="直接连接符 19"/>
          <p:cNvCxnSpPr/>
          <p:nvPr/>
        </p:nvCxnSpPr>
        <p:spPr>
          <a:xfrm>
            <a:off x="539750" y="3141663"/>
            <a:ext cx="1800225" cy="0"/>
          </a:xfrm>
          <a:prstGeom prst="line">
            <a:avLst/>
          </a:prstGeom>
          <a:ln w="38100" cap="flat" cmpd="sng">
            <a:solidFill>
              <a:srgbClr val="6600CC"/>
            </a:solidFill>
            <a:prstDash val="solid"/>
            <a:round/>
            <a:headEnd type="oval" w="med" len="med"/>
            <a:tailEnd type="oval" w="med" len="med"/>
          </a:ln>
        </p:spPr>
      </p:cxnSp>
      <p:sp>
        <p:nvSpPr>
          <p:cNvPr id="26633" name="TextBox 20"/>
          <p:cNvSpPr txBox="1"/>
          <p:nvPr/>
        </p:nvSpPr>
        <p:spPr>
          <a:xfrm>
            <a:off x="900113" y="2679700"/>
            <a:ext cx="3314700"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可靠性（</a:t>
            </a:r>
            <a:r>
              <a:rPr lang="en-US" altLang="zh-CN" sz="2400" b="1">
                <a:latin typeface="微软雅黑" panose="020B0503020204020204" pitchFamily="34" charset="-122"/>
                <a:ea typeface="微软雅黑" panose="020B0503020204020204" pitchFamily="34" charset="-122"/>
              </a:rPr>
              <a:t>Reliability</a:t>
            </a:r>
            <a:r>
              <a:rPr lang="zh-CN" altLang="en-US" sz="2400" b="1" dirty="0">
                <a:latin typeface="微软雅黑" panose="020B0503020204020204" pitchFamily="34" charset="-122"/>
                <a:ea typeface="微软雅黑" panose="020B0503020204020204" pitchFamily="34" charset="-122"/>
              </a:rPr>
              <a:t>）</a:t>
            </a:r>
          </a:p>
        </p:txBody>
      </p:sp>
      <p:sp>
        <p:nvSpPr>
          <p:cNvPr id="26634" name="矩形 21"/>
          <p:cNvSpPr/>
          <p:nvPr/>
        </p:nvSpPr>
        <p:spPr>
          <a:xfrm>
            <a:off x="323850" y="1341438"/>
            <a:ext cx="3176588" cy="503237"/>
          </a:xfrm>
          <a:prstGeom prst="rect">
            <a:avLst/>
          </a:prstGeom>
          <a:noFill/>
          <a:ln w="57150" cap="flat" cmpd="sng">
            <a:solidFill>
              <a:srgbClr val="6600CC"/>
            </a:solidFill>
            <a:prstDash val="solid"/>
            <a:round/>
            <a:headEnd type="none" w="med" len="med"/>
            <a:tailEnd type="none" w="med" len="med"/>
          </a:ln>
        </p:spPr>
        <p:txBody>
          <a:bodyPr anchor="t" anchorCtr="0"/>
          <a:lstStyle/>
          <a:p>
            <a:pPr algn="ctr" latinLnBrk="1"/>
            <a:r>
              <a:rPr lang="zh-CN" altLang="en-US" sz="2800" b="1" dirty="0">
                <a:latin typeface="微软雅黑" panose="020B0503020204020204" pitchFamily="34" charset="-122"/>
                <a:ea typeface="微软雅黑" panose="020B0503020204020204" pitchFamily="34" charset="-122"/>
              </a:rPr>
              <a:t>计算机安全的属性</a:t>
            </a:r>
          </a:p>
        </p:txBody>
      </p:sp>
      <p:cxnSp>
        <p:nvCxnSpPr>
          <p:cNvPr id="26635" name="直接连接符 22"/>
          <p:cNvCxnSpPr/>
          <p:nvPr/>
        </p:nvCxnSpPr>
        <p:spPr>
          <a:xfrm rot="5400000">
            <a:off x="215900" y="2168525"/>
            <a:ext cx="647700" cy="0"/>
          </a:xfrm>
          <a:prstGeom prst="line">
            <a:avLst/>
          </a:prstGeom>
          <a:ln w="38100" cap="flat" cmpd="sng">
            <a:solidFill>
              <a:srgbClr val="6600CC"/>
            </a:solidFill>
            <a:prstDash val="solid"/>
            <a:round/>
            <a:headEnd type="oval" w="med" len="med"/>
            <a:tailEnd type="oval" w="med" len="med"/>
          </a:ln>
        </p:spPr>
      </p:cxnSp>
      <p:cxnSp>
        <p:nvCxnSpPr>
          <p:cNvPr id="26636" name="直接连接符 23"/>
          <p:cNvCxnSpPr/>
          <p:nvPr/>
        </p:nvCxnSpPr>
        <p:spPr>
          <a:xfrm>
            <a:off x="539750" y="2492375"/>
            <a:ext cx="1800225" cy="0"/>
          </a:xfrm>
          <a:prstGeom prst="line">
            <a:avLst/>
          </a:prstGeom>
          <a:ln w="38100" cap="flat" cmpd="sng">
            <a:solidFill>
              <a:srgbClr val="6600CC"/>
            </a:solidFill>
            <a:prstDash val="solid"/>
            <a:round/>
            <a:headEnd type="oval" w="med" len="med"/>
            <a:tailEnd type="oval" w="med" len="med"/>
          </a:ln>
        </p:spPr>
      </p:cxnSp>
      <p:sp>
        <p:nvSpPr>
          <p:cNvPr id="26637" name="TextBox 24"/>
          <p:cNvSpPr txBox="1"/>
          <p:nvPr/>
        </p:nvSpPr>
        <p:spPr>
          <a:xfrm>
            <a:off x="900113" y="2032000"/>
            <a:ext cx="3529012"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可用性（</a:t>
            </a:r>
            <a:r>
              <a:rPr lang="en-US" altLang="zh-CN" sz="2400" b="1">
                <a:latin typeface="微软雅黑" panose="020B0503020204020204" pitchFamily="34" charset="-122"/>
                <a:ea typeface="微软雅黑" panose="020B0503020204020204" pitchFamily="34" charset="-122"/>
              </a:rPr>
              <a:t>Availability</a:t>
            </a:r>
            <a:r>
              <a:rPr lang="zh-CN" altLang="en-US" sz="2400" b="1" dirty="0">
                <a:latin typeface="微软雅黑" panose="020B0503020204020204" pitchFamily="34" charset="-122"/>
                <a:ea typeface="微软雅黑" panose="020B0503020204020204" pitchFamily="34" charset="-122"/>
              </a:rPr>
              <a:t>）</a:t>
            </a:r>
          </a:p>
        </p:txBody>
      </p:sp>
      <p:cxnSp>
        <p:nvCxnSpPr>
          <p:cNvPr id="16" name="直接连接符 15"/>
          <p:cNvCxnSpPr/>
          <p:nvPr/>
        </p:nvCxnSpPr>
        <p:spPr>
          <a:xfrm rot="5400000">
            <a:off x="215900" y="4105275"/>
            <a:ext cx="647700" cy="0"/>
          </a:xfrm>
          <a:prstGeom prst="line">
            <a:avLst/>
          </a:prstGeom>
          <a:ln w="38100" cap="flat" cmpd="sng">
            <a:solidFill>
              <a:srgbClr val="6600CC"/>
            </a:solidFill>
            <a:prstDash val="solid"/>
            <a:round/>
            <a:headEnd type="oval" w="med" len="med"/>
            <a:tailEnd type="oval" w="med" len="med"/>
          </a:ln>
        </p:spPr>
      </p:cxnSp>
      <p:cxnSp>
        <p:nvCxnSpPr>
          <p:cNvPr id="17" name="直接连接符 16"/>
          <p:cNvCxnSpPr/>
          <p:nvPr/>
        </p:nvCxnSpPr>
        <p:spPr>
          <a:xfrm>
            <a:off x="539750" y="4429125"/>
            <a:ext cx="1800225" cy="0"/>
          </a:xfrm>
          <a:prstGeom prst="line">
            <a:avLst/>
          </a:prstGeom>
          <a:ln w="38100" cap="flat" cmpd="sng">
            <a:solidFill>
              <a:srgbClr val="6600CC"/>
            </a:solidFill>
            <a:prstDash val="solid"/>
            <a:round/>
            <a:headEnd type="oval" w="med" len="med"/>
            <a:tailEnd type="oval" w="med" len="med"/>
          </a:ln>
        </p:spPr>
      </p:cxnSp>
      <p:sp>
        <p:nvSpPr>
          <p:cNvPr id="27" name="TextBox 26"/>
          <p:cNvSpPr txBox="1"/>
          <p:nvPr/>
        </p:nvSpPr>
        <p:spPr>
          <a:xfrm>
            <a:off x="900113" y="3967163"/>
            <a:ext cx="3814762" cy="461962"/>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保密性（</a:t>
            </a:r>
            <a:r>
              <a:rPr lang="en-US" altLang="zh-CN" sz="2400" b="1">
                <a:latin typeface="微软雅黑" panose="020B0503020204020204" pitchFamily="34" charset="-122"/>
                <a:ea typeface="微软雅黑" panose="020B0503020204020204" pitchFamily="34" charset="-122"/>
              </a:rPr>
              <a:t>Confidentiality</a:t>
            </a:r>
            <a:r>
              <a:rPr lang="zh-CN" altLang="en-US" sz="2400" b="1" dirty="0">
                <a:latin typeface="微软雅黑" panose="020B0503020204020204" pitchFamily="34" charset="-122"/>
                <a:ea typeface="微软雅黑" panose="020B0503020204020204" pitchFamily="34" charset="-122"/>
              </a:rPr>
              <a:t>）</a:t>
            </a:r>
          </a:p>
        </p:txBody>
      </p:sp>
      <p:sp>
        <p:nvSpPr>
          <p:cNvPr id="29" name="云形标注 28"/>
          <p:cNvSpPr/>
          <p:nvPr/>
        </p:nvSpPr>
        <p:spPr bwMode="auto">
          <a:xfrm>
            <a:off x="4429124" y="1285859"/>
            <a:ext cx="4500562" cy="3143272"/>
          </a:xfrm>
          <a:prstGeom prst="cloudCallout">
            <a:avLst>
              <a:gd name="adj1" fmla="val -65003"/>
              <a:gd name="adj2" fmla="val 39202"/>
            </a:avLst>
          </a:prstGeom>
          <a:solidFill>
            <a:srgbClr val="9E5ECE"/>
          </a:solidFill>
          <a:ln>
            <a:headEnd type="none" w="med" len="med"/>
            <a:tailEnd type="none" w="med" len="med"/>
          </a:ln>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保密性是指确保计算机系统的信息不暴露给未授权的实体或进程。即信息的内容不会被未授权的第三方所知。</a:t>
            </a:r>
            <a:endParaRPr kumimoji="1" 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anim calcmode="lin" valueType="num">
                                      <p:cBhvr>
                                        <p:cTn id="16" dur="1000" fill="hold"/>
                                        <p:tgtEl>
                                          <p:spTgt spid="27"/>
                                        </p:tgtEl>
                                        <p:attrNameLst>
                                          <p:attrName>ppt_x</p:attrName>
                                        </p:attrNameLst>
                                      </p:cBhvr>
                                      <p:tavLst>
                                        <p:tav tm="0">
                                          <p:val>
                                            <p:strVal val="#ppt_x"/>
                                          </p:val>
                                        </p:tav>
                                        <p:tav tm="100000">
                                          <p:val>
                                            <p:strVal val="#ppt_x"/>
                                          </p:val>
                                        </p:tav>
                                      </p:tavLst>
                                    </p:anim>
                                    <p:anim calcmode="lin" valueType="num">
                                      <p:cBhvr>
                                        <p:cTn id="17" dur="1000" fill="hold"/>
                                        <p:tgtEl>
                                          <p:spTgt spid="2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27650" name="直接连接符 27"/>
          <p:cNvCxnSpPr/>
          <p:nvPr/>
        </p:nvCxnSpPr>
        <p:spPr>
          <a:xfrm rot="5400000">
            <a:off x="215900" y="3465513"/>
            <a:ext cx="647700" cy="0"/>
          </a:xfrm>
          <a:prstGeom prst="line">
            <a:avLst/>
          </a:prstGeom>
          <a:ln w="38100" cap="flat" cmpd="sng">
            <a:solidFill>
              <a:srgbClr val="6600CC"/>
            </a:solidFill>
            <a:prstDash val="solid"/>
            <a:round/>
            <a:headEnd type="oval" w="med" len="med"/>
            <a:tailEnd type="oval" w="med" len="med"/>
          </a:ln>
        </p:spPr>
      </p:cxnSp>
      <p:cxnSp>
        <p:nvCxnSpPr>
          <p:cNvPr id="27651" name="直接连接符 29"/>
          <p:cNvCxnSpPr/>
          <p:nvPr/>
        </p:nvCxnSpPr>
        <p:spPr>
          <a:xfrm>
            <a:off x="539750" y="3789363"/>
            <a:ext cx="1800225" cy="0"/>
          </a:xfrm>
          <a:prstGeom prst="line">
            <a:avLst/>
          </a:prstGeom>
          <a:ln w="38100" cap="flat" cmpd="sng">
            <a:solidFill>
              <a:srgbClr val="6600CC"/>
            </a:solidFill>
            <a:prstDash val="solid"/>
            <a:round/>
            <a:headEnd type="oval" w="med" len="med"/>
            <a:tailEnd type="oval" w="med" len="med"/>
          </a:ln>
        </p:spPr>
      </p:cxnSp>
      <p:sp>
        <p:nvSpPr>
          <p:cNvPr id="27652" name="TextBox 30"/>
          <p:cNvSpPr txBox="1"/>
          <p:nvPr/>
        </p:nvSpPr>
        <p:spPr>
          <a:xfrm>
            <a:off x="900113" y="3327400"/>
            <a:ext cx="3171825"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完整性（</a:t>
            </a:r>
            <a:r>
              <a:rPr lang="en-US" altLang="zh-CN" sz="2400" b="1">
                <a:latin typeface="微软雅黑" panose="020B0503020204020204" pitchFamily="34" charset="-122"/>
                <a:ea typeface="微软雅黑" panose="020B0503020204020204" pitchFamily="34" charset="-122"/>
              </a:rPr>
              <a:t>Integrity</a:t>
            </a:r>
            <a:r>
              <a:rPr lang="zh-CN" altLang="en-US" sz="2400" b="1" dirty="0">
                <a:latin typeface="微软雅黑" panose="020B0503020204020204" pitchFamily="34" charset="-122"/>
                <a:ea typeface="微软雅黑" panose="020B0503020204020204" pitchFamily="34" charset="-122"/>
              </a:rPr>
              <a:t>）</a:t>
            </a:r>
          </a:p>
        </p:txBody>
      </p:sp>
      <p:sp>
        <p:nvSpPr>
          <p:cNvPr id="27654"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cxnSp>
        <p:nvCxnSpPr>
          <p:cNvPr id="27655" name="直接连接符 18"/>
          <p:cNvCxnSpPr/>
          <p:nvPr/>
        </p:nvCxnSpPr>
        <p:spPr>
          <a:xfrm rot="5400000">
            <a:off x="212725" y="2814638"/>
            <a:ext cx="649288" cy="0"/>
          </a:xfrm>
          <a:prstGeom prst="line">
            <a:avLst/>
          </a:prstGeom>
          <a:ln w="38100" cap="flat" cmpd="sng">
            <a:solidFill>
              <a:srgbClr val="6600CC"/>
            </a:solidFill>
            <a:prstDash val="solid"/>
            <a:round/>
            <a:headEnd type="oval" w="med" len="med"/>
            <a:tailEnd type="oval" w="med" len="med"/>
          </a:ln>
        </p:spPr>
      </p:cxnSp>
      <p:cxnSp>
        <p:nvCxnSpPr>
          <p:cNvPr id="27656" name="直接连接符 19"/>
          <p:cNvCxnSpPr/>
          <p:nvPr/>
        </p:nvCxnSpPr>
        <p:spPr>
          <a:xfrm>
            <a:off x="539750" y="3141663"/>
            <a:ext cx="1800225" cy="0"/>
          </a:xfrm>
          <a:prstGeom prst="line">
            <a:avLst/>
          </a:prstGeom>
          <a:ln w="38100" cap="flat" cmpd="sng">
            <a:solidFill>
              <a:srgbClr val="6600CC"/>
            </a:solidFill>
            <a:prstDash val="solid"/>
            <a:round/>
            <a:headEnd type="oval" w="med" len="med"/>
            <a:tailEnd type="oval" w="med" len="med"/>
          </a:ln>
        </p:spPr>
      </p:cxnSp>
      <p:sp>
        <p:nvSpPr>
          <p:cNvPr id="27657" name="TextBox 20"/>
          <p:cNvSpPr txBox="1"/>
          <p:nvPr/>
        </p:nvSpPr>
        <p:spPr>
          <a:xfrm>
            <a:off x="900113" y="2679700"/>
            <a:ext cx="3314700"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可靠性（</a:t>
            </a:r>
            <a:r>
              <a:rPr lang="en-US" altLang="zh-CN" sz="2400" b="1">
                <a:latin typeface="微软雅黑" panose="020B0503020204020204" pitchFamily="34" charset="-122"/>
                <a:ea typeface="微软雅黑" panose="020B0503020204020204" pitchFamily="34" charset="-122"/>
              </a:rPr>
              <a:t>Reliability</a:t>
            </a:r>
            <a:r>
              <a:rPr lang="zh-CN" altLang="en-US" sz="2400" b="1" dirty="0">
                <a:latin typeface="微软雅黑" panose="020B0503020204020204" pitchFamily="34" charset="-122"/>
                <a:ea typeface="微软雅黑" panose="020B0503020204020204" pitchFamily="34" charset="-122"/>
              </a:rPr>
              <a:t>）</a:t>
            </a:r>
          </a:p>
        </p:txBody>
      </p:sp>
      <p:sp>
        <p:nvSpPr>
          <p:cNvPr id="27658" name="矩形 21"/>
          <p:cNvSpPr/>
          <p:nvPr/>
        </p:nvSpPr>
        <p:spPr>
          <a:xfrm>
            <a:off x="323850" y="1341438"/>
            <a:ext cx="3176588" cy="503237"/>
          </a:xfrm>
          <a:prstGeom prst="rect">
            <a:avLst/>
          </a:prstGeom>
          <a:noFill/>
          <a:ln w="57150" cap="flat" cmpd="sng">
            <a:solidFill>
              <a:srgbClr val="6600CC"/>
            </a:solidFill>
            <a:prstDash val="solid"/>
            <a:round/>
            <a:headEnd type="none" w="med" len="med"/>
            <a:tailEnd type="none" w="med" len="med"/>
          </a:ln>
        </p:spPr>
        <p:txBody>
          <a:bodyPr anchor="t" anchorCtr="0"/>
          <a:lstStyle/>
          <a:p>
            <a:pPr algn="ctr" latinLnBrk="1"/>
            <a:r>
              <a:rPr lang="zh-CN" altLang="en-US" sz="2800" b="1" dirty="0">
                <a:latin typeface="微软雅黑" panose="020B0503020204020204" pitchFamily="34" charset="-122"/>
                <a:ea typeface="微软雅黑" panose="020B0503020204020204" pitchFamily="34" charset="-122"/>
              </a:rPr>
              <a:t>计算机安全的属性</a:t>
            </a:r>
          </a:p>
        </p:txBody>
      </p:sp>
      <p:cxnSp>
        <p:nvCxnSpPr>
          <p:cNvPr id="27659" name="直接连接符 22"/>
          <p:cNvCxnSpPr/>
          <p:nvPr/>
        </p:nvCxnSpPr>
        <p:spPr>
          <a:xfrm rot="5400000">
            <a:off x="215900" y="2168525"/>
            <a:ext cx="647700" cy="0"/>
          </a:xfrm>
          <a:prstGeom prst="line">
            <a:avLst/>
          </a:prstGeom>
          <a:ln w="38100" cap="flat" cmpd="sng">
            <a:solidFill>
              <a:srgbClr val="6600CC"/>
            </a:solidFill>
            <a:prstDash val="solid"/>
            <a:round/>
            <a:headEnd type="oval" w="med" len="med"/>
            <a:tailEnd type="oval" w="med" len="med"/>
          </a:ln>
        </p:spPr>
      </p:cxnSp>
      <p:cxnSp>
        <p:nvCxnSpPr>
          <p:cNvPr id="27660" name="直接连接符 23"/>
          <p:cNvCxnSpPr/>
          <p:nvPr/>
        </p:nvCxnSpPr>
        <p:spPr>
          <a:xfrm>
            <a:off x="539750" y="2492375"/>
            <a:ext cx="1800225" cy="0"/>
          </a:xfrm>
          <a:prstGeom prst="line">
            <a:avLst/>
          </a:prstGeom>
          <a:ln w="38100" cap="flat" cmpd="sng">
            <a:solidFill>
              <a:srgbClr val="6600CC"/>
            </a:solidFill>
            <a:prstDash val="solid"/>
            <a:round/>
            <a:headEnd type="oval" w="med" len="med"/>
            <a:tailEnd type="oval" w="med" len="med"/>
          </a:ln>
        </p:spPr>
      </p:cxnSp>
      <p:sp>
        <p:nvSpPr>
          <p:cNvPr id="27661" name="TextBox 24"/>
          <p:cNvSpPr txBox="1"/>
          <p:nvPr/>
        </p:nvSpPr>
        <p:spPr>
          <a:xfrm>
            <a:off x="900113" y="2032000"/>
            <a:ext cx="3529012" cy="461963"/>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可用性（</a:t>
            </a:r>
            <a:r>
              <a:rPr lang="en-US" altLang="zh-CN" sz="2400" b="1">
                <a:latin typeface="微软雅黑" panose="020B0503020204020204" pitchFamily="34" charset="-122"/>
                <a:ea typeface="微软雅黑" panose="020B0503020204020204" pitchFamily="34" charset="-122"/>
              </a:rPr>
              <a:t>Availability</a:t>
            </a:r>
            <a:r>
              <a:rPr lang="zh-CN" altLang="en-US" sz="2400" b="1" dirty="0">
                <a:latin typeface="微软雅黑" panose="020B0503020204020204" pitchFamily="34" charset="-122"/>
                <a:ea typeface="微软雅黑" panose="020B0503020204020204" pitchFamily="34" charset="-122"/>
              </a:rPr>
              <a:t>）</a:t>
            </a:r>
          </a:p>
        </p:txBody>
      </p:sp>
      <p:cxnSp>
        <p:nvCxnSpPr>
          <p:cNvPr id="27662" name="直接连接符 15"/>
          <p:cNvCxnSpPr/>
          <p:nvPr/>
        </p:nvCxnSpPr>
        <p:spPr>
          <a:xfrm rot="5400000">
            <a:off x="215900" y="4105275"/>
            <a:ext cx="647700" cy="0"/>
          </a:xfrm>
          <a:prstGeom prst="line">
            <a:avLst/>
          </a:prstGeom>
          <a:ln w="38100" cap="flat" cmpd="sng">
            <a:solidFill>
              <a:srgbClr val="6600CC"/>
            </a:solidFill>
            <a:prstDash val="solid"/>
            <a:round/>
            <a:headEnd type="oval" w="med" len="med"/>
            <a:tailEnd type="oval" w="med" len="med"/>
          </a:ln>
        </p:spPr>
      </p:cxnSp>
      <p:cxnSp>
        <p:nvCxnSpPr>
          <p:cNvPr id="27663" name="直接连接符 16"/>
          <p:cNvCxnSpPr/>
          <p:nvPr/>
        </p:nvCxnSpPr>
        <p:spPr>
          <a:xfrm>
            <a:off x="539750" y="4429125"/>
            <a:ext cx="1800225" cy="0"/>
          </a:xfrm>
          <a:prstGeom prst="line">
            <a:avLst/>
          </a:prstGeom>
          <a:ln w="38100" cap="flat" cmpd="sng">
            <a:solidFill>
              <a:srgbClr val="6600CC"/>
            </a:solidFill>
            <a:prstDash val="solid"/>
            <a:round/>
            <a:headEnd type="oval" w="med" len="med"/>
            <a:tailEnd type="oval" w="med" len="med"/>
          </a:ln>
        </p:spPr>
      </p:cxnSp>
      <p:sp>
        <p:nvSpPr>
          <p:cNvPr id="27664" name="TextBox 26"/>
          <p:cNvSpPr txBox="1"/>
          <p:nvPr/>
        </p:nvSpPr>
        <p:spPr>
          <a:xfrm>
            <a:off x="900113" y="3967163"/>
            <a:ext cx="3814762" cy="461962"/>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保密性（</a:t>
            </a:r>
            <a:r>
              <a:rPr lang="en-US" altLang="zh-CN" sz="2400" b="1">
                <a:latin typeface="微软雅黑" panose="020B0503020204020204" pitchFamily="34" charset="-122"/>
                <a:ea typeface="微软雅黑" panose="020B0503020204020204" pitchFamily="34" charset="-122"/>
              </a:rPr>
              <a:t>Confidentiality</a:t>
            </a:r>
            <a:r>
              <a:rPr lang="zh-CN" altLang="en-US" sz="2400" b="1" dirty="0">
                <a:latin typeface="微软雅黑" panose="020B0503020204020204" pitchFamily="34" charset="-122"/>
                <a:ea typeface="微软雅黑" panose="020B0503020204020204" pitchFamily="34" charset="-122"/>
              </a:rPr>
              <a:t>）</a:t>
            </a:r>
          </a:p>
        </p:txBody>
      </p:sp>
      <p:cxnSp>
        <p:nvCxnSpPr>
          <p:cNvPr id="26" name="直接连接符 25"/>
          <p:cNvCxnSpPr/>
          <p:nvPr/>
        </p:nvCxnSpPr>
        <p:spPr>
          <a:xfrm rot="5400000">
            <a:off x="215900" y="4752975"/>
            <a:ext cx="647700" cy="0"/>
          </a:xfrm>
          <a:prstGeom prst="line">
            <a:avLst/>
          </a:prstGeom>
          <a:ln w="38100" cap="flat" cmpd="sng">
            <a:solidFill>
              <a:srgbClr val="6600CC"/>
            </a:solidFill>
            <a:prstDash val="solid"/>
            <a:round/>
            <a:headEnd type="oval" w="med" len="med"/>
            <a:tailEnd type="oval" w="med" len="med"/>
          </a:ln>
        </p:spPr>
      </p:cxnSp>
      <p:cxnSp>
        <p:nvCxnSpPr>
          <p:cNvPr id="32" name="直接连接符 31"/>
          <p:cNvCxnSpPr/>
          <p:nvPr/>
        </p:nvCxnSpPr>
        <p:spPr>
          <a:xfrm>
            <a:off x="539750" y="5076825"/>
            <a:ext cx="1800225" cy="0"/>
          </a:xfrm>
          <a:prstGeom prst="line">
            <a:avLst/>
          </a:prstGeom>
          <a:ln w="38100" cap="flat" cmpd="sng">
            <a:solidFill>
              <a:srgbClr val="6600CC"/>
            </a:solidFill>
            <a:prstDash val="solid"/>
            <a:round/>
            <a:headEnd type="oval" w="med" len="med"/>
            <a:tailEnd type="oval" w="med" len="med"/>
          </a:ln>
        </p:spPr>
      </p:cxnSp>
      <p:sp>
        <p:nvSpPr>
          <p:cNvPr id="33" name="TextBox 32"/>
          <p:cNvSpPr txBox="1"/>
          <p:nvPr/>
        </p:nvSpPr>
        <p:spPr>
          <a:xfrm>
            <a:off x="900113" y="4614863"/>
            <a:ext cx="4743450" cy="461962"/>
          </a:xfrm>
          <a:prstGeom prst="rect">
            <a:avLst/>
          </a:prstGeom>
          <a:no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不可抵赖性（</a:t>
            </a:r>
            <a:r>
              <a:rPr lang="en-US" altLang="zh-CN" sz="2400" b="1">
                <a:latin typeface="微软雅黑" panose="020B0503020204020204" pitchFamily="34" charset="-122"/>
                <a:ea typeface="微软雅黑" panose="020B0503020204020204" pitchFamily="34" charset="-122"/>
              </a:rPr>
              <a:t>Non-Repudiation</a:t>
            </a:r>
            <a:r>
              <a:rPr lang="zh-CN" altLang="en-US" sz="2400" b="1" dirty="0">
                <a:latin typeface="微软雅黑" panose="020B0503020204020204" pitchFamily="34" charset="-122"/>
                <a:ea typeface="微软雅黑" panose="020B0503020204020204" pitchFamily="34" charset="-122"/>
              </a:rPr>
              <a:t>）</a:t>
            </a:r>
          </a:p>
        </p:txBody>
      </p:sp>
      <p:sp>
        <p:nvSpPr>
          <p:cNvPr id="34" name="竖卷形 33"/>
          <p:cNvSpPr/>
          <p:nvPr/>
        </p:nvSpPr>
        <p:spPr bwMode="auto">
          <a:xfrm flipH="1">
            <a:off x="5357813" y="1357313"/>
            <a:ext cx="3429000" cy="4786313"/>
          </a:xfrm>
          <a:prstGeom prst="verticalScroll">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zh-CN" sz="20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1"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一是源发证明</a:t>
            </a:r>
            <a:r>
              <a:rPr kumimoji="1" lang="zh-CN" altLang="en-US" sz="20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，它提供给信息接收者以证据，这将使发送者谎称未发送过这些信息或者否认它的内容的企图不能得逞；</a:t>
            </a:r>
            <a:endParaRPr kumimoji="1" lang="en-US" altLang="zh-CN" sz="20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1" hangingPunct="1">
              <a:lnSpc>
                <a:spcPct val="10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7030A0"/>
                </a:solidFill>
                <a:effectLst/>
                <a:uLnTx/>
                <a:uFillTx/>
                <a:latin typeface="微软雅黑" panose="020B0503020204020204" pitchFamily="34" charset="-122"/>
                <a:ea typeface="微软雅黑" panose="020B0503020204020204" pitchFamily="34" charset="-122"/>
                <a:cs typeface="+mn-cs"/>
              </a:rPr>
              <a:t>二是交付证明</a:t>
            </a:r>
            <a:r>
              <a:rPr kumimoji="1" lang="zh-CN" altLang="en-US" sz="20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，它提供给信息发送者以证明这将使接收者谎称未接收过这些信息或者否认它的内容的企图不能得逞。</a:t>
            </a:r>
            <a:endParaRPr kumimoji="1" 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1000"/>
                                        <p:tgtEl>
                                          <p:spTgt spid="33"/>
                                        </p:tgtEl>
                                      </p:cBhvr>
                                    </p:animEffect>
                                    <p:anim calcmode="lin" valueType="num">
                                      <p:cBhvr>
                                        <p:cTn id="16" dur="1000" fill="hold"/>
                                        <p:tgtEl>
                                          <p:spTgt spid="33"/>
                                        </p:tgtEl>
                                        <p:attrNameLst>
                                          <p:attrName>ppt_x</p:attrName>
                                        </p:attrNameLst>
                                      </p:cBhvr>
                                      <p:tavLst>
                                        <p:tav tm="0">
                                          <p:val>
                                            <p:strVal val="#ppt_x"/>
                                          </p:val>
                                        </p:tav>
                                        <p:tav tm="100000">
                                          <p:val>
                                            <p:strVal val="#ppt_x"/>
                                          </p:val>
                                        </p:tav>
                                      </p:tavLst>
                                    </p:anim>
                                    <p:anim calcmode="lin" valueType="num">
                                      <p:cBhvr>
                                        <p:cTn id="17" dur="1000" fill="hold"/>
                                        <p:tgtEl>
                                          <p:spTgt spid="3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3" presetClass="entr" presetSubtype="5"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blinds(vertical)">
                                      <p:cBhvr>
                                        <p:cTn id="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15" name="直接连接符 14"/>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16" name="矩形 15"/>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1.1.3</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8" name="TextBox 17"/>
          <p:cNvSpPr txBox="1"/>
          <p:nvPr/>
        </p:nvSpPr>
        <p:spPr>
          <a:xfrm>
            <a:off x="1763713" y="1104900"/>
            <a:ext cx="2698750" cy="523875"/>
          </a:xfrm>
          <a:prstGeom prst="rect">
            <a:avLst/>
          </a:prstGeom>
          <a:noFill/>
          <a:ln w="9525">
            <a:noFill/>
          </a:ln>
        </p:spPr>
        <p:txBody>
          <a:bodyPr wrap="none" anchor="t" anchorCtr="0">
            <a:spAutoFit/>
          </a:bodyPr>
          <a:lstStyle/>
          <a:p>
            <a:pPr latinLnBrk="1"/>
            <a:r>
              <a:rPr lang="zh-CN" altLang="en-US" sz="2800" b="1" dirty="0">
                <a:latin typeface="微软雅黑" panose="020B0503020204020204" pitchFamily="34" charset="-122"/>
                <a:ea typeface="微软雅黑" panose="020B0503020204020204" pitchFamily="34" charset="-122"/>
              </a:rPr>
              <a:t>计算机安全范畴</a:t>
            </a:r>
          </a:p>
        </p:txBody>
      </p:sp>
      <p:sp>
        <p:nvSpPr>
          <p:cNvPr id="20" name="矩形 16"/>
          <p:cNvSpPr/>
          <p:nvPr/>
        </p:nvSpPr>
        <p:spPr>
          <a:xfrm>
            <a:off x="684213" y="1846263"/>
            <a:ext cx="2592387" cy="503237"/>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、实体安全</a:t>
            </a:r>
          </a:p>
        </p:txBody>
      </p:sp>
      <p:sp>
        <p:nvSpPr>
          <p:cNvPr id="2" name="矩形 1"/>
          <p:cNvSpPr/>
          <p:nvPr/>
        </p:nvSpPr>
        <p:spPr>
          <a:xfrm>
            <a:off x="869950" y="2921000"/>
            <a:ext cx="7231063" cy="1570038"/>
          </a:xfrm>
          <a:prstGeom prst="rect">
            <a:avLst/>
          </a:prstGeom>
          <a:noFill/>
          <a:ln w="9525">
            <a:noFill/>
          </a:ln>
        </p:spPr>
        <p:txBody>
          <a:bodyPr anchor="t" anchorCtr="0">
            <a:spAutoFit/>
          </a:bodyPr>
          <a:lstStyle/>
          <a:p>
            <a:pPr latinLnBrk="1"/>
            <a:r>
              <a:rPr lang="zh-CN" altLang="en-US" sz="2400" b="1" dirty="0">
                <a:latin typeface="仿宋" panose="02010609060101010101" pitchFamily="49" charset="-122"/>
                <a:ea typeface="仿宋" panose="02010609060101010101" pitchFamily="49" charset="-122"/>
              </a:rPr>
              <a:t>    计算机系统的实体安全是整个计算机系统安全的前提。因此，保证实体的安全是十分重要的。计算机系统的实体安全是指计算机系统设备及相关设施的安全、正常运行。</a:t>
            </a:r>
          </a:p>
        </p:txBody>
      </p:sp>
      <p:sp>
        <p:nvSpPr>
          <p:cNvPr id="28681"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0-#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31"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ppt_w</p:attrName>
                                        </p:attrNameLst>
                                      </p:cBhvr>
                                      <p:tavLst>
                                        <p:tav tm="0">
                                          <p:val>
                                            <p:fltVal val="0"/>
                                          </p:val>
                                        </p:tav>
                                        <p:tav tm="100000">
                                          <p:val>
                                            <p:strVal val="#ppt_w"/>
                                          </p:val>
                                        </p:tav>
                                      </p:tavLst>
                                    </p:anim>
                                    <p:anim calcmode="lin" valueType="num">
                                      <p:cBhvr>
                                        <p:cTn id="32" dur="1000" fill="hold"/>
                                        <p:tgtEl>
                                          <p:spTgt spid="2"/>
                                        </p:tgtEl>
                                        <p:attrNameLst>
                                          <p:attrName>ppt_h</p:attrName>
                                        </p:attrNameLst>
                                      </p:cBhvr>
                                      <p:tavLst>
                                        <p:tav tm="0">
                                          <p:val>
                                            <p:fltVal val="0"/>
                                          </p:val>
                                        </p:tav>
                                        <p:tav tm="100000">
                                          <p:val>
                                            <p:strVal val="#ppt_h"/>
                                          </p:val>
                                        </p:tav>
                                      </p:tavLst>
                                    </p:anim>
                                    <p:anim calcmode="lin" valueType="num">
                                      <p:cBhvr>
                                        <p:cTn id="33" dur="1000" fill="hold"/>
                                        <p:tgtEl>
                                          <p:spTgt spid="2"/>
                                        </p:tgtEl>
                                        <p:attrNameLst>
                                          <p:attrName>style.rotation</p:attrName>
                                        </p:attrNameLst>
                                      </p:cBhvr>
                                      <p:tavLst>
                                        <p:tav tm="0">
                                          <p:val>
                                            <p:fltVal val="90"/>
                                          </p:val>
                                        </p:tav>
                                        <p:tav tm="100000">
                                          <p:val>
                                            <p:fltVal val="0"/>
                                          </p:val>
                                        </p:tav>
                                      </p:tavLst>
                                    </p:anim>
                                    <p:animEffect transition="in" filter="fade">
                                      <p:cBhvr>
                                        <p:cTn id="3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3215" y="548640"/>
            <a:ext cx="4572000" cy="737235"/>
          </a:xfrm>
          <a:prstGeom prst="rect">
            <a:avLst/>
          </a:prstGeom>
          <a:noFill/>
        </p:spPr>
        <p:txBody>
          <a:bodyPr wrap="square" rtlCol="0" anchor="t">
            <a:spAutoFit/>
          </a:bodyPr>
          <a:lstStyle/>
          <a:p>
            <a:pPr algn="just" eaLnBrk="1" hangingPunct="1">
              <a:lnSpc>
                <a:spcPct val="125000"/>
              </a:lnSpc>
            </a:pPr>
            <a:r>
              <a:rPr lang="zh-CN" altLang="en-US" sz="3360" b="1" dirty="0">
                <a:latin typeface="+mn-ea"/>
                <a:ea typeface="+mn-ea"/>
                <a:sym typeface="Arial" panose="020B0604020202020204" pitchFamily="34" charset="0"/>
              </a:rPr>
              <a:t>课程简介</a:t>
            </a:r>
            <a:endParaRPr lang="en-US" sz="3360" b="1" dirty="0">
              <a:latin typeface="+mn-ea"/>
              <a:ea typeface="+mn-ea"/>
              <a:sym typeface="Arial" panose="020B0604020202020204" pitchFamily="34" charset="0"/>
            </a:endParaRPr>
          </a:p>
        </p:txBody>
      </p:sp>
      <p:sp>
        <p:nvSpPr>
          <p:cNvPr id="5" name="文本框 4"/>
          <p:cNvSpPr txBox="1"/>
          <p:nvPr/>
        </p:nvSpPr>
        <p:spPr>
          <a:xfrm>
            <a:off x="777240" y="1536700"/>
            <a:ext cx="7097395" cy="3345815"/>
          </a:xfrm>
          <a:prstGeom prst="rect">
            <a:avLst/>
          </a:prstGeom>
        </p:spPr>
        <p:txBody>
          <a:bodyPr wrap="square">
            <a:noAutofit/>
          </a:bodyPr>
          <a:lstStyle/>
          <a:p>
            <a:pPr marL="0" indent="0" defTabSz="266700">
              <a:spcAft>
                <a:spcPct val="0"/>
              </a:spcAft>
            </a:pPr>
            <a:r>
              <a:rPr lang="en-US" altLang="ko-KR" sz="1800">
                <a:solidFill>
                  <a:srgbClr val="000000"/>
                </a:solidFill>
                <a:latin typeface="+mn-ea"/>
                <a:ea typeface="+mn-ea"/>
                <a:cs typeface="+mn-ea"/>
              </a:rPr>
              <a:t>《</a:t>
            </a:r>
            <a:r>
              <a:rPr lang="ko-KR" altLang="en-US" sz="1800">
                <a:solidFill>
                  <a:srgbClr val="000000"/>
                </a:solidFill>
                <a:latin typeface="+mn-ea"/>
                <a:ea typeface="+mn-ea"/>
                <a:cs typeface="+mn-ea"/>
              </a:rPr>
              <a:t>计算机安全概论</a:t>
            </a:r>
            <a:r>
              <a:rPr lang="en-US" altLang="ko-KR" sz="1800">
                <a:solidFill>
                  <a:srgbClr val="000000"/>
                </a:solidFill>
                <a:latin typeface="+mn-ea"/>
                <a:ea typeface="+mn-ea"/>
                <a:cs typeface="+mn-ea"/>
              </a:rPr>
              <a:t>》</a:t>
            </a:r>
            <a:r>
              <a:rPr lang="ko-KR" altLang="en-US" sz="1800">
                <a:solidFill>
                  <a:srgbClr val="000000"/>
                </a:solidFill>
                <a:latin typeface="+mn-ea"/>
                <a:ea typeface="+mn-ea"/>
                <a:cs typeface="+mn-ea"/>
              </a:rPr>
              <a:t>是一门针对计算机科学学士学位学生设计的</a:t>
            </a:r>
            <a:r>
              <a:rPr lang="ko-KR" altLang="en-US" sz="1800" b="1">
                <a:solidFill>
                  <a:srgbClr val="FF0000"/>
                </a:solidFill>
                <a:latin typeface="+mn-ea"/>
                <a:ea typeface="+mn-ea"/>
                <a:cs typeface="+mn-ea"/>
              </a:rPr>
              <a:t>必修专业课程</a:t>
            </a:r>
            <a:r>
              <a:rPr lang="ko-KR" altLang="en-US" sz="1800">
                <a:solidFill>
                  <a:srgbClr val="000000"/>
                </a:solidFill>
                <a:latin typeface="+mn-ea"/>
                <a:ea typeface="+mn-ea"/>
                <a:cs typeface="+mn-ea"/>
              </a:rPr>
              <a:t>。本课程旨在深化学生对计算机安全重要性的认识，全面理解计算机安全的基本原理和知识架构，并熟练掌握关键的计算机安全理论和技术。课程内容涵盖了一系列核心主题，包括但不限于</a:t>
            </a:r>
            <a:r>
              <a:rPr lang="ko-KR" altLang="en-US" sz="1800" b="1">
                <a:solidFill>
                  <a:srgbClr val="FF0000"/>
                </a:solidFill>
                <a:latin typeface="+mn-ea"/>
                <a:ea typeface="+mn-ea"/>
                <a:cs typeface="+mn-ea"/>
              </a:rPr>
              <a:t>硬件安全、密码学基础、软件安全技术、计算机病毒防治</a:t>
            </a:r>
            <a:r>
              <a:rPr lang="ko-KR" altLang="en-US" sz="1800">
                <a:solidFill>
                  <a:srgbClr val="000000"/>
                </a:solidFill>
                <a:latin typeface="+mn-ea"/>
                <a:ea typeface="+mn-ea"/>
                <a:cs typeface="+mn-ea"/>
              </a:rPr>
              <a:t>以及</a:t>
            </a:r>
            <a:r>
              <a:rPr lang="ko-KR" altLang="en-US" sz="1800" b="1">
                <a:solidFill>
                  <a:srgbClr val="FF0000"/>
                </a:solidFill>
                <a:latin typeface="+mn-ea"/>
                <a:ea typeface="+mn-ea"/>
                <a:cs typeface="+mn-ea"/>
              </a:rPr>
              <a:t>网络攻防策略</a:t>
            </a:r>
            <a:r>
              <a:rPr lang="ko-KR" altLang="en-US" sz="1800">
                <a:solidFill>
                  <a:srgbClr val="000000"/>
                </a:solidFill>
                <a:latin typeface="+mn-ea"/>
                <a:ea typeface="+mn-ea"/>
                <a:cs typeface="+mn-ea"/>
              </a:rPr>
              <a:t>等。为了进一步提升学生的实践技能，课程中特别设计了多样化的实验项目，使学生能够将所学的理论知识应用于实际问题的分析与解决。通过结合</a:t>
            </a:r>
            <a:r>
              <a:rPr lang="ko-KR" altLang="en-US" sz="1800" b="1">
                <a:solidFill>
                  <a:srgbClr val="FF0000"/>
                </a:solidFill>
                <a:latin typeface="+mn-ea"/>
                <a:ea typeface="+mn-ea"/>
                <a:cs typeface="+mn-ea"/>
              </a:rPr>
              <a:t>理论讲授</a:t>
            </a:r>
            <a:r>
              <a:rPr lang="ko-KR" altLang="en-US" sz="1800">
                <a:solidFill>
                  <a:srgbClr val="000000"/>
                </a:solidFill>
                <a:latin typeface="+mn-ea"/>
                <a:ea typeface="+mn-ea"/>
                <a:cs typeface="+mn-ea"/>
              </a:rPr>
              <a:t>与</a:t>
            </a:r>
            <a:r>
              <a:rPr lang="ko-KR" altLang="en-US" sz="1800" b="1">
                <a:solidFill>
                  <a:srgbClr val="FF0000"/>
                </a:solidFill>
                <a:latin typeface="+mn-ea"/>
                <a:ea typeface="+mn-ea"/>
                <a:cs typeface="+mn-ea"/>
              </a:rPr>
              <a:t>实验操作</a:t>
            </a:r>
            <a:r>
              <a:rPr lang="ko-KR" altLang="en-US" sz="1800">
                <a:solidFill>
                  <a:srgbClr val="000000"/>
                </a:solidFill>
                <a:latin typeface="+mn-ea"/>
                <a:ea typeface="+mn-ea"/>
                <a:cs typeface="+mn-ea"/>
              </a:rPr>
              <a:t>的双轨教学模式，本课程不仅培养学生的计算机安全意识，还强化了他们在保障计算机安全方面的能力。这将为学生在未来的计算机安全应用和研究领域打下坚实的知识基础。通过本课程的学习，学生将能够具备识别和应对计算机安全威胁的能力，构建起对计算机安全保障体系的全方位理解。</a:t>
            </a:r>
            <a:r>
              <a:rPr lang="en-US" altLang="ko-KR" sz="1800">
                <a:solidFill>
                  <a:srgbClr val="000000"/>
                </a:solidFill>
                <a:latin typeface="+mn-ea"/>
                <a:ea typeface="+mn-ea"/>
                <a:cs typeface="+mn-ea"/>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grpSp>
        <p:nvGrpSpPr>
          <p:cNvPr id="3" name="组合 86"/>
          <p:cNvGrpSpPr/>
          <p:nvPr/>
        </p:nvGrpSpPr>
        <p:grpSpPr>
          <a:xfrm>
            <a:off x="1023938" y="1214438"/>
            <a:ext cx="2808287" cy="2286000"/>
            <a:chOff x="1024458" y="1340768"/>
            <a:chExt cx="2808311" cy="1945802"/>
          </a:xfrm>
        </p:grpSpPr>
        <p:sp>
          <p:nvSpPr>
            <p:cNvPr id="29699" name="AutoShape 4"/>
            <p:cNvSpPr/>
            <p:nvPr/>
          </p:nvSpPr>
          <p:spPr>
            <a:xfrm>
              <a:off x="1024458" y="1340768"/>
              <a:ext cx="2808311" cy="1945802"/>
            </a:xfrm>
            <a:prstGeom prst="roundRect">
              <a:avLst>
                <a:gd name="adj" fmla="val 4801"/>
              </a:avLst>
            </a:prstGeom>
            <a:gradFill rotWithShape="1">
              <a:gsLst>
                <a:gs pos="0">
                  <a:srgbClr val="203F2D"/>
                </a:gs>
                <a:gs pos="100000">
                  <a:srgbClr val="3A8E5E"/>
                </a:gs>
              </a:gsLst>
              <a:lin ang="0" scaled="1"/>
              <a:tileRect/>
            </a:gradFill>
            <a:ln w="9525">
              <a:noFill/>
            </a:ln>
          </p:spPr>
          <p:txBody>
            <a:bodyPr wrap="none" anchor="ctr" anchorCtr="0"/>
            <a:lstStyle/>
            <a:p>
              <a:pPr latinLnBrk="1"/>
              <a:endParaRPr lang="zh-CN" altLang="en-US" dirty="0">
                <a:latin typeface="굴림" pitchFamily="34" charset="-127"/>
                <a:ea typeface="굴림" pitchFamily="34" charset="-127"/>
              </a:endParaRPr>
            </a:p>
          </p:txBody>
        </p:sp>
        <p:sp>
          <p:nvSpPr>
            <p:cNvPr id="29700" name="TextBox 8"/>
            <p:cNvSpPr txBox="1"/>
            <p:nvPr/>
          </p:nvSpPr>
          <p:spPr>
            <a:xfrm>
              <a:off x="1384497" y="1497491"/>
              <a:ext cx="1513359" cy="337606"/>
            </a:xfrm>
            <a:prstGeom prst="rect">
              <a:avLst/>
            </a:prstGeom>
            <a:noFill/>
            <a:ln w="9525">
              <a:noFill/>
            </a:ln>
          </p:spPr>
          <p:txBody>
            <a:bodyPr anchor="t" anchorCtr="0">
              <a:spAutoFit/>
            </a:bodyPr>
            <a:lstStyle/>
            <a:p>
              <a:pPr latinLnBrk="1"/>
              <a:r>
                <a:rPr lang="zh-CN" altLang="en-US" sz="2400" b="1" dirty="0">
                  <a:solidFill>
                    <a:schemeClr val="bg1"/>
                  </a:solidFill>
                  <a:latin typeface="微软雅黑" panose="020B0503020204020204" pitchFamily="34" charset="-122"/>
                  <a:ea typeface="微软雅黑" panose="020B0503020204020204" pitchFamily="34" charset="-122"/>
                </a:rPr>
                <a:t>环境安全</a:t>
              </a:r>
            </a:p>
          </p:txBody>
        </p:sp>
        <p:cxnSp>
          <p:nvCxnSpPr>
            <p:cNvPr id="10" name="直接连接符 9"/>
            <p:cNvCxnSpPr/>
            <p:nvPr/>
          </p:nvCxnSpPr>
          <p:spPr>
            <a:xfrm>
              <a:off x="1311797" y="1844784"/>
              <a:ext cx="2305070"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9702" name="Rectangle 23"/>
            <p:cNvSpPr/>
            <p:nvPr/>
          </p:nvSpPr>
          <p:spPr>
            <a:xfrm>
              <a:off x="1241398" y="1916830"/>
              <a:ext cx="2519363" cy="1324198"/>
            </a:xfrm>
            <a:prstGeom prst="rect">
              <a:avLst/>
            </a:prstGeom>
            <a:noFill/>
            <a:ln w="9525">
              <a:noFill/>
            </a:ln>
          </p:spPr>
          <p:txBody>
            <a:bodyPr anchor="t" anchorCtr="0">
              <a:spAutoFit/>
            </a:bodyPr>
            <a:lstStyle/>
            <a:p>
              <a:pPr latinLnBrk="1"/>
              <a:r>
                <a:rPr lang="zh-CN" altLang="en-US" sz="2000" dirty="0">
                  <a:solidFill>
                    <a:schemeClr val="bg1"/>
                  </a:solidFill>
                  <a:latin typeface="굴림" pitchFamily="34" charset="-127"/>
                  <a:ea typeface="微软雅黑" panose="020B0503020204020204" pitchFamily="34" charset="-122"/>
                </a:rPr>
                <a:t>机房的地理环境、气候条件、 污染状况以及电磁干扰等对实体安全的影响。</a:t>
              </a:r>
            </a:p>
          </p:txBody>
        </p:sp>
      </p:grpSp>
      <p:cxnSp>
        <p:nvCxnSpPr>
          <p:cNvPr id="26" name="直接连接符 25"/>
          <p:cNvCxnSpPr/>
          <p:nvPr/>
        </p:nvCxnSpPr>
        <p:spPr>
          <a:xfrm>
            <a:off x="1408113" y="5233988"/>
            <a:ext cx="2573338"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714875" y="1914525"/>
            <a:ext cx="1588" cy="728663"/>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795963" y="1323975"/>
            <a:ext cx="1419225" cy="461963"/>
          </a:xfrm>
          <a:prstGeom prst="rect">
            <a:avLst/>
          </a:prstGeom>
          <a:solidFill>
            <a:srgbClr val="FBCB33"/>
          </a:solidFill>
          <a:ln w="9525">
            <a:noFill/>
          </a:ln>
        </p:spPr>
        <p:txBody>
          <a:bodyPr anchor="t" anchorCtr="0">
            <a:spAutoFit/>
          </a:bodyPr>
          <a:lstStyle/>
          <a:p>
            <a:pPr latinLnBrk="1"/>
            <a:r>
              <a:rPr lang="zh-CN" altLang="en-US" sz="2400" b="1" dirty="0">
                <a:latin typeface="微软雅黑" panose="020B0503020204020204" pitchFamily="34" charset="-122"/>
                <a:ea typeface="微软雅黑" panose="020B0503020204020204" pitchFamily="34" charset="-122"/>
              </a:rPr>
              <a:t>实体安全</a:t>
            </a:r>
          </a:p>
        </p:txBody>
      </p:sp>
      <p:sp>
        <p:nvSpPr>
          <p:cNvPr id="32" name="TextBox 31"/>
          <p:cNvSpPr txBox="1"/>
          <p:nvPr/>
        </p:nvSpPr>
        <p:spPr>
          <a:xfrm>
            <a:off x="4859338" y="1998663"/>
            <a:ext cx="3889375" cy="508000"/>
          </a:xfrm>
          <a:prstGeom prst="rect">
            <a:avLst/>
          </a:prstGeom>
          <a:noFill/>
          <a:ln w="9525">
            <a:noFill/>
          </a:ln>
        </p:spPr>
        <p:txBody>
          <a:bodyPr anchor="t" anchorCtr="0">
            <a:spAutoFit/>
          </a:bodyPr>
          <a:lstStyle/>
          <a:p>
            <a:pPr latinLnBrk="1">
              <a:lnSpc>
                <a:spcPct val="150000"/>
              </a:lnSpc>
            </a:pPr>
            <a:r>
              <a:rPr lang="zh-CN" altLang="en-US" b="1" dirty="0">
                <a:latin typeface="幼圆" panose="02010509060101010101" pitchFamily="49" charset="-122"/>
                <a:ea typeface="幼圆" panose="02010509060101010101" pitchFamily="49" charset="-122"/>
              </a:rPr>
              <a:t>具体内容包括以下三个方面。</a:t>
            </a:r>
          </a:p>
        </p:txBody>
      </p:sp>
      <p:grpSp>
        <p:nvGrpSpPr>
          <p:cNvPr id="4" name="组合 87"/>
          <p:cNvGrpSpPr/>
          <p:nvPr/>
        </p:nvGrpSpPr>
        <p:grpSpPr>
          <a:xfrm>
            <a:off x="1023938" y="3917950"/>
            <a:ext cx="2827337" cy="2654300"/>
            <a:chOff x="1024457" y="2996950"/>
            <a:chExt cx="2827463" cy="1940328"/>
          </a:xfrm>
        </p:grpSpPr>
        <p:sp>
          <p:nvSpPr>
            <p:cNvPr id="29708" name="AutoShape 8"/>
            <p:cNvSpPr/>
            <p:nvPr/>
          </p:nvSpPr>
          <p:spPr>
            <a:xfrm>
              <a:off x="1024457" y="2996950"/>
              <a:ext cx="2827463" cy="1940328"/>
            </a:xfrm>
            <a:prstGeom prst="roundRect">
              <a:avLst>
                <a:gd name="adj" fmla="val 4801"/>
              </a:avLst>
            </a:prstGeom>
            <a:gradFill rotWithShape="1">
              <a:gsLst>
                <a:gs pos="0">
                  <a:srgbClr val="98442C"/>
                </a:gs>
                <a:gs pos="100000">
                  <a:srgbClr val="C95839"/>
                </a:gs>
              </a:gsLst>
              <a:lin ang="0" scaled="1"/>
              <a:tileRect/>
            </a:gradFill>
            <a:ln w="9525">
              <a:noFill/>
            </a:ln>
          </p:spPr>
          <p:txBody>
            <a:bodyPr wrap="none" anchor="ctr" anchorCtr="0"/>
            <a:lstStyle/>
            <a:p>
              <a:pPr algn="ctr" latinLnBrk="1"/>
              <a:endParaRPr lang="zh-CN" altLang="zh-CN" dirty="0">
                <a:latin typeface="굴림" pitchFamily="34" charset="-127"/>
                <a:ea typeface="굴림" pitchFamily="34" charset="-127"/>
              </a:endParaRPr>
            </a:p>
          </p:txBody>
        </p:sp>
        <p:sp>
          <p:nvSpPr>
            <p:cNvPr id="29709" name="TextBox 14"/>
            <p:cNvSpPr txBox="1"/>
            <p:nvPr/>
          </p:nvSpPr>
          <p:spPr>
            <a:xfrm>
              <a:off x="1312489" y="3137582"/>
              <a:ext cx="1513359" cy="337482"/>
            </a:xfrm>
            <a:prstGeom prst="rect">
              <a:avLst/>
            </a:prstGeom>
            <a:noFill/>
            <a:ln w="9525">
              <a:noFill/>
            </a:ln>
          </p:spPr>
          <p:txBody>
            <a:bodyPr anchor="t" anchorCtr="0">
              <a:spAutoFit/>
            </a:bodyPr>
            <a:lstStyle/>
            <a:p>
              <a:pPr latinLnBrk="1"/>
              <a:r>
                <a:rPr lang="zh-CN" altLang="en-US" sz="2400" b="1" dirty="0">
                  <a:solidFill>
                    <a:schemeClr val="bg1"/>
                  </a:solidFill>
                  <a:latin typeface="微软雅黑" panose="020B0503020204020204" pitchFamily="34" charset="-122"/>
                  <a:ea typeface="微软雅黑" panose="020B0503020204020204" pitchFamily="34" charset="-122"/>
                </a:rPr>
                <a:t>设备安全</a:t>
              </a:r>
            </a:p>
          </p:txBody>
        </p:sp>
        <p:sp>
          <p:nvSpPr>
            <p:cNvPr id="29710" name="Rectangle 23"/>
            <p:cNvSpPr/>
            <p:nvPr/>
          </p:nvSpPr>
          <p:spPr>
            <a:xfrm>
              <a:off x="1168473" y="3573015"/>
              <a:ext cx="2520280" cy="1323712"/>
            </a:xfrm>
            <a:prstGeom prst="rect">
              <a:avLst/>
            </a:prstGeom>
            <a:noFill/>
            <a:ln w="9525">
              <a:noFill/>
            </a:ln>
          </p:spPr>
          <p:txBody>
            <a:bodyPr anchor="t" anchorCtr="0">
              <a:spAutoFit/>
            </a:bodyPr>
            <a:lstStyle/>
            <a:p>
              <a:pPr latinLnBrk="1"/>
              <a:r>
                <a:rPr lang="zh-CN" altLang="en-US" sz="2000" dirty="0">
                  <a:solidFill>
                    <a:schemeClr val="bg1"/>
                  </a:solidFill>
                  <a:latin typeface="굴림" pitchFamily="34" charset="-127"/>
                  <a:ea typeface="微软雅黑" panose="020B0503020204020204" pitchFamily="34" charset="-122"/>
                </a:rPr>
                <a:t>设备及相关设施的防盗、防毁以及抗电磁干扰、静电保护、电源保护等。</a:t>
              </a:r>
            </a:p>
          </p:txBody>
        </p:sp>
        <p:cxnSp>
          <p:nvCxnSpPr>
            <p:cNvPr id="38" name="直接连接符 37"/>
            <p:cNvCxnSpPr/>
            <p:nvPr/>
          </p:nvCxnSpPr>
          <p:spPr>
            <a:xfrm>
              <a:off x="1168925" y="3500600"/>
              <a:ext cx="2519475"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cxnSp>
        <p:nvCxnSpPr>
          <p:cNvPr id="56" name="直接连接符 55"/>
          <p:cNvCxnSpPr/>
          <p:nvPr/>
        </p:nvCxnSpPr>
        <p:spPr>
          <a:xfrm flipV="1">
            <a:off x="4716463" y="2628900"/>
            <a:ext cx="2798763" cy="14288"/>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89"/>
          <p:cNvGrpSpPr/>
          <p:nvPr/>
        </p:nvGrpSpPr>
        <p:grpSpPr>
          <a:xfrm>
            <a:off x="4786313" y="3070225"/>
            <a:ext cx="2808287" cy="2930525"/>
            <a:chOff x="5076057" y="3140967"/>
            <a:chExt cx="2808311" cy="2932227"/>
          </a:xfrm>
        </p:grpSpPr>
        <p:sp>
          <p:nvSpPr>
            <p:cNvPr id="29714" name="AutoShape 4"/>
            <p:cNvSpPr/>
            <p:nvPr/>
          </p:nvSpPr>
          <p:spPr>
            <a:xfrm>
              <a:off x="5076057" y="3140967"/>
              <a:ext cx="2808311" cy="2932227"/>
            </a:xfrm>
            <a:prstGeom prst="roundRect">
              <a:avLst>
                <a:gd name="adj" fmla="val 4801"/>
              </a:avLst>
            </a:prstGeom>
            <a:gradFill rotWithShape="1">
              <a:gsLst>
                <a:gs pos="0">
                  <a:srgbClr val="003F77">
                    <a:alpha val="100000"/>
                  </a:srgbClr>
                </a:gs>
                <a:gs pos="50000">
                  <a:srgbClr val="005FAD">
                    <a:alpha val="100000"/>
                  </a:srgbClr>
                </a:gs>
                <a:gs pos="100000">
                  <a:srgbClr val="0072CE">
                    <a:alpha val="100000"/>
                  </a:srgbClr>
                </a:gs>
              </a:gsLst>
              <a:lin ang="0" scaled="1"/>
              <a:tileRect/>
            </a:gradFill>
            <a:ln w="9525">
              <a:noFill/>
            </a:ln>
          </p:spPr>
          <p:txBody>
            <a:bodyPr wrap="none" anchor="ctr" anchorCtr="0"/>
            <a:lstStyle/>
            <a:p>
              <a:pPr latinLnBrk="1"/>
              <a:endParaRPr lang="zh-CN" altLang="en-US" dirty="0">
                <a:latin typeface="굴림" pitchFamily="34" charset="-127"/>
                <a:ea typeface="굴림" pitchFamily="34" charset="-127"/>
              </a:endParaRPr>
            </a:p>
          </p:txBody>
        </p:sp>
        <p:sp>
          <p:nvSpPr>
            <p:cNvPr id="29715" name="TextBox 64"/>
            <p:cNvSpPr txBox="1"/>
            <p:nvPr/>
          </p:nvSpPr>
          <p:spPr>
            <a:xfrm>
              <a:off x="5363171" y="3212976"/>
              <a:ext cx="1513359" cy="461930"/>
            </a:xfrm>
            <a:prstGeom prst="rect">
              <a:avLst/>
            </a:prstGeom>
            <a:noFill/>
            <a:ln w="9525">
              <a:noFill/>
            </a:ln>
          </p:spPr>
          <p:txBody>
            <a:bodyPr anchor="t" anchorCtr="0">
              <a:spAutoFit/>
            </a:bodyPr>
            <a:lstStyle/>
            <a:p>
              <a:pPr latinLnBrk="1"/>
              <a:r>
                <a:rPr lang="zh-CN" altLang="en-US" sz="2400" b="1" dirty="0">
                  <a:solidFill>
                    <a:schemeClr val="bg1"/>
                  </a:solidFill>
                  <a:latin typeface="微软雅黑" panose="020B0503020204020204" pitchFamily="34" charset="-122"/>
                  <a:ea typeface="微软雅黑" panose="020B0503020204020204" pitchFamily="34" charset="-122"/>
                </a:rPr>
                <a:t>媒体安全</a:t>
              </a:r>
            </a:p>
          </p:txBody>
        </p:sp>
        <p:cxnSp>
          <p:nvCxnSpPr>
            <p:cNvPr id="66" name="直接连接符 65"/>
            <p:cNvCxnSpPr/>
            <p:nvPr/>
          </p:nvCxnSpPr>
          <p:spPr>
            <a:xfrm>
              <a:off x="5290371" y="3674677"/>
              <a:ext cx="2305070"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9717" name="Rectangle 23"/>
            <p:cNvSpPr/>
            <p:nvPr/>
          </p:nvSpPr>
          <p:spPr>
            <a:xfrm>
              <a:off x="5220072" y="3709481"/>
              <a:ext cx="2519363" cy="1940106"/>
            </a:xfrm>
            <a:prstGeom prst="rect">
              <a:avLst/>
            </a:prstGeom>
            <a:noFill/>
            <a:ln w="9525">
              <a:noFill/>
            </a:ln>
          </p:spPr>
          <p:txBody>
            <a:bodyPr anchor="t" anchorCtr="0">
              <a:spAutoFit/>
            </a:bodyPr>
            <a:lstStyle/>
            <a:p>
              <a:pPr latinLnBrk="1"/>
              <a:r>
                <a:rPr lang="zh-CN" altLang="en-US" sz="2000" dirty="0">
                  <a:solidFill>
                    <a:schemeClr val="bg1"/>
                  </a:solidFill>
                  <a:latin typeface="굴림" pitchFamily="34" charset="-127"/>
                  <a:ea typeface="微软雅黑" panose="020B0503020204020204" pitchFamily="34" charset="-122"/>
                </a:rPr>
                <a:t>对存贮有数据的媒体进行安全保护。对于需要长期保存的媒体，则应定期翻录，避免因介质老化而造成损失。</a:t>
              </a:r>
            </a:p>
          </p:txBody>
        </p:sp>
      </p:grpSp>
      <p:cxnSp>
        <p:nvCxnSpPr>
          <p:cNvPr id="85" name="直接连接符 84"/>
          <p:cNvCxnSpPr/>
          <p:nvPr/>
        </p:nvCxnSpPr>
        <p:spPr>
          <a:xfrm rot="10800000">
            <a:off x="5011738" y="5526088"/>
            <a:ext cx="65088" cy="26988"/>
          </a:xfrm>
          <a:prstGeom prst="line">
            <a:avLst/>
          </a:prstGeom>
          <a:ln w="38100">
            <a:solidFill>
              <a:srgbClr val="C95839"/>
            </a:solidFill>
            <a:prstDash val="dash"/>
          </a:ln>
        </p:spPr>
        <p:style>
          <a:lnRef idx="1">
            <a:schemeClr val="accent1"/>
          </a:lnRef>
          <a:fillRef idx="0">
            <a:schemeClr val="accent1"/>
          </a:fillRef>
          <a:effectRef idx="0">
            <a:schemeClr val="accent1"/>
          </a:effectRef>
          <a:fontRef idx="minor">
            <a:schemeClr val="tx1"/>
          </a:fontRef>
        </p:style>
      </p:cxnSp>
      <p:sp>
        <p:nvSpPr>
          <p:cNvPr id="29720"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.1 </a:t>
            </a:r>
            <a:r>
              <a:rPr lang="zh-CN" altLang="en-US" dirty="0">
                <a:latin typeface="黑体" panose="02010609060101010101" pitchFamily="2" charset="-122"/>
                <a:ea typeface="黑体" panose="02010609060101010101" pitchFamily="2" charset="-122"/>
              </a:rPr>
              <a:t>什么是计算机安全</a:t>
            </a:r>
            <a:endParaRPr lang="en-US" altLang="ko-KR">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0"/>
                                        <p:tgtEl>
                                          <p:spTgt spid="32"/>
                                        </p:tgtEl>
                                      </p:cBhvr>
                                    </p:animEffect>
                                  </p:childTnLst>
                                </p:cTn>
                              </p:par>
                            </p:childTnLst>
                          </p:cTn>
                        </p:par>
                        <p:par>
                          <p:cTn id="14" fill="hold">
                            <p:stCondLst>
                              <p:cond delay="2000"/>
                            </p:stCondLst>
                            <p:childTnLst>
                              <p:par>
                                <p:cTn id="15" presetID="22" presetClass="entr" presetSubtype="4"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par>
                                <p:cTn id="18" presetID="22" presetClass="entr" presetSubtype="8" fill="hold"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left)">
                                      <p:cBhvr>
                                        <p:cTn id="20" dur="500"/>
                                        <p:tgtEl>
                                          <p:spTgt spid="56"/>
                                        </p:tgtEl>
                                      </p:cBhvr>
                                    </p:animEffect>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2" name="矩形 1"/>
          <p:cNvSpPr/>
          <p:nvPr/>
        </p:nvSpPr>
        <p:spPr>
          <a:xfrm>
            <a:off x="869950" y="2643188"/>
            <a:ext cx="7231063" cy="1570037"/>
          </a:xfrm>
          <a:prstGeom prst="rect">
            <a:avLst/>
          </a:prstGeom>
          <a:noFill/>
          <a:ln w="9525">
            <a:noFill/>
          </a:ln>
        </p:spPr>
        <p:txBody>
          <a:bodyPr anchor="t" anchorCtr="0">
            <a:spAutoFit/>
          </a:bodyPr>
          <a:lstStyle/>
          <a:p>
            <a:pPr latinLnBrk="1"/>
            <a:r>
              <a:rPr lang="zh-CN" altLang="en-US" sz="2400" b="1" dirty="0">
                <a:latin typeface="仿宋" panose="02010609060101010101" pitchFamily="49" charset="-122"/>
                <a:ea typeface="仿宋" panose="02010609060101010101" pitchFamily="49" charset="-122"/>
              </a:rPr>
              <a:t>    运行安全的保护是指计算机信息系统在运行过程中的安全必须得到保证，使之能对信息和数据进行正确的处理，正常发挥系统的各项功能。影响运行安全的因素有：</a:t>
            </a:r>
          </a:p>
        </p:txBody>
      </p:sp>
      <p:sp>
        <p:nvSpPr>
          <p:cNvPr id="30724"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
        <p:nvSpPr>
          <p:cNvPr id="27" name="矩形 16"/>
          <p:cNvSpPr/>
          <p:nvPr/>
        </p:nvSpPr>
        <p:spPr>
          <a:xfrm>
            <a:off x="684213" y="1285875"/>
            <a:ext cx="2592387" cy="503238"/>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、运行安全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31746" name="矩形 16"/>
          <p:cNvSpPr/>
          <p:nvPr/>
        </p:nvSpPr>
        <p:spPr>
          <a:xfrm>
            <a:off x="684213" y="1285875"/>
            <a:ext cx="2592387" cy="503238"/>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、运行安全 </a:t>
            </a:r>
          </a:p>
        </p:txBody>
      </p:sp>
      <p:sp>
        <p:nvSpPr>
          <p:cNvPr id="31748"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cxnSp>
        <p:nvCxnSpPr>
          <p:cNvPr id="13" name="直接连接符 12"/>
          <p:cNvCxnSpPr/>
          <p:nvPr/>
        </p:nvCxnSpPr>
        <p:spPr>
          <a:xfrm>
            <a:off x="1758950" y="1800225"/>
            <a:ext cx="0" cy="720725"/>
          </a:xfrm>
          <a:prstGeom prst="line">
            <a:avLst/>
          </a:prstGeom>
          <a:ln w="38100" cap="flat" cmpd="sng">
            <a:solidFill>
              <a:srgbClr val="060000"/>
            </a:solidFill>
            <a:prstDash val="solid"/>
            <a:round/>
            <a:headEnd type="oval" w="med" len="med"/>
            <a:tailEnd type="oval" w="med" len="med"/>
          </a:ln>
        </p:spPr>
      </p:cxnSp>
      <p:cxnSp>
        <p:nvCxnSpPr>
          <p:cNvPr id="14" name="直接连接符 13"/>
          <p:cNvCxnSpPr/>
          <p:nvPr/>
        </p:nvCxnSpPr>
        <p:spPr>
          <a:xfrm flipH="1">
            <a:off x="1785938" y="2511425"/>
            <a:ext cx="714375" cy="0"/>
          </a:xfrm>
          <a:prstGeom prst="line">
            <a:avLst/>
          </a:prstGeom>
          <a:ln w="38100" cap="flat" cmpd="sng">
            <a:solidFill>
              <a:srgbClr val="060000"/>
            </a:solidFill>
            <a:prstDash val="solid"/>
            <a:round/>
            <a:headEnd type="oval" w="med" len="med"/>
            <a:tailEnd type="oval" w="med" len="med"/>
          </a:ln>
        </p:spPr>
      </p:cxnSp>
      <p:sp>
        <p:nvSpPr>
          <p:cNvPr id="19" name="TextBox 18"/>
          <p:cNvSpPr txBox="1"/>
          <p:nvPr/>
        </p:nvSpPr>
        <p:spPr>
          <a:xfrm>
            <a:off x="1795463" y="1987550"/>
            <a:ext cx="3848100" cy="461963"/>
          </a:xfrm>
          <a:prstGeom prst="rect">
            <a:avLst/>
          </a:prstGeom>
          <a:noFill/>
          <a:ln w="9525">
            <a:noFill/>
          </a:ln>
        </p:spPr>
        <p:txBody>
          <a:bodyPr anchor="t" anchorCtr="0">
            <a:spAutoFit/>
          </a:bodyPr>
          <a:lstStyle/>
          <a:p>
            <a:pPr latinLnBrk="1"/>
            <a:r>
              <a:rPr lang="zh-CN" altLang="en-US" sz="2400" b="1" dirty="0">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rPr>
              <a:t>1</a:t>
            </a:r>
            <a:r>
              <a:rPr lang="zh-CN" altLang="en-US" sz="2400" b="1" dirty="0">
                <a:latin typeface="黑体" panose="02010609060101010101" pitchFamily="2" charset="-122"/>
                <a:ea typeface="黑体" panose="02010609060101010101" pitchFamily="2" charset="-122"/>
              </a:rPr>
              <a:t>）工作人员的误操作</a:t>
            </a:r>
          </a:p>
        </p:txBody>
      </p:sp>
      <p:cxnSp>
        <p:nvCxnSpPr>
          <p:cNvPr id="21" name="直接连接符 20"/>
          <p:cNvCxnSpPr/>
          <p:nvPr/>
        </p:nvCxnSpPr>
        <p:spPr>
          <a:xfrm>
            <a:off x="2500313" y="2520950"/>
            <a:ext cx="1587" cy="720725"/>
          </a:xfrm>
          <a:prstGeom prst="line">
            <a:avLst/>
          </a:prstGeom>
          <a:ln w="38100" cap="flat" cmpd="sng">
            <a:solidFill>
              <a:srgbClr val="060000"/>
            </a:solidFill>
            <a:prstDash val="solid"/>
            <a:round/>
            <a:headEnd type="oval" w="med" len="med"/>
            <a:tailEnd type="oval" w="med" len="med"/>
          </a:ln>
        </p:spPr>
      </p:cxnSp>
      <p:sp>
        <p:nvSpPr>
          <p:cNvPr id="23" name="TextBox 22"/>
          <p:cNvSpPr txBox="1"/>
          <p:nvPr/>
        </p:nvSpPr>
        <p:spPr>
          <a:xfrm>
            <a:off x="2527300" y="2708275"/>
            <a:ext cx="3421063" cy="461963"/>
          </a:xfrm>
          <a:prstGeom prst="rect">
            <a:avLst/>
          </a:prstGeom>
          <a:noFill/>
          <a:ln w="9525">
            <a:noFill/>
          </a:ln>
        </p:spPr>
        <p:txBody>
          <a:bodyPr anchor="t" anchorCtr="0">
            <a:spAutoFit/>
          </a:bodyPr>
          <a:lstStyle/>
          <a:p>
            <a:pPr latinLnBrk="1"/>
            <a:r>
              <a:rPr lang="zh-CN" altLang="en-US" sz="2400" b="1" dirty="0">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rPr>
              <a:t>2</a:t>
            </a:r>
            <a:r>
              <a:rPr lang="zh-CN" altLang="en-US" sz="2400" b="1" dirty="0">
                <a:latin typeface="黑体" panose="02010609060101010101" pitchFamily="2" charset="-122"/>
                <a:ea typeface="黑体" panose="02010609060101010101" pitchFamily="2" charset="-122"/>
              </a:rPr>
              <a:t>）硬件故障</a:t>
            </a:r>
          </a:p>
        </p:txBody>
      </p:sp>
      <p:cxnSp>
        <p:nvCxnSpPr>
          <p:cNvPr id="24" name="直接连接符 23"/>
          <p:cNvCxnSpPr/>
          <p:nvPr/>
        </p:nvCxnSpPr>
        <p:spPr>
          <a:xfrm>
            <a:off x="3214688" y="3241675"/>
            <a:ext cx="0" cy="720725"/>
          </a:xfrm>
          <a:prstGeom prst="line">
            <a:avLst/>
          </a:prstGeom>
          <a:ln w="38100" cap="flat" cmpd="sng">
            <a:solidFill>
              <a:srgbClr val="060000"/>
            </a:solidFill>
            <a:prstDash val="solid"/>
            <a:round/>
            <a:headEnd type="oval" w="med" len="med"/>
            <a:tailEnd type="oval" w="med" len="med"/>
          </a:ln>
        </p:spPr>
      </p:cxnSp>
      <p:sp>
        <p:nvSpPr>
          <p:cNvPr id="26" name="TextBox 25"/>
          <p:cNvSpPr txBox="1"/>
          <p:nvPr/>
        </p:nvSpPr>
        <p:spPr>
          <a:xfrm>
            <a:off x="3251200" y="3427413"/>
            <a:ext cx="2590800" cy="461962"/>
          </a:xfrm>
          <a:prstGeom prst="rect">
            <a:avLst/>
          </a:prstGeom>
          <a:noFill/>
          <a:ln w="9525">
            <a:noFill/>
          </a:ln>
        </p:spPr>
        <p:txBody>
          <a:bodyPr anchor="t" anchorCtr="0">
            <a:spAutoFit/>
          </a:bodyPr>
          <a:lstStyle/>
          <a:p>
            <a:pPr latinLnBrk="1"/>
            <a:r>
              <a:rPr lang="zh-CN" altLang="en-US" sz="2400" b="1" dirty="0">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rPr>
              <a:t>3</a:t>
            </a:r>
            <a:r>
              <a:rPr lang="zh-CN" altLang="en-US" sz="2400" b="1" dirty="0">
                <a:latin typeface="黑体" panose="02010609060101010101" pitchFamily="2" charset="-122"/>
                <a:ea typeface="黑体" panose="02010609060101010101" pitchFamily="2" charset="-122"/>
              </a:rPr>
              <a:t>）软件故障</a:t>
            </a:r>
          </a:p>
        </p:txBody>
      </p:sp>
      <p:cxnSp>
        <p:nvCxnSpPr>
          <p:cNvPr id="33" name="直接连接符 32"/>
          <p:cNvCxnSpPr/>
          <p:nvPr/>
        </p:nvCxnSpPr>
        <p:spPr>
          <a:xfrm flipH="1">
            <a:off x="2500313" y="3225800"/>
            <a:ext cx="714375" cy="0"/>
          </a:xfrm>
          <a:prstGeom prst="line">
            <a:avLst/>
          </a:prstGeom>
          <a:ln w="38100" cap="flat" cmpd="sng">
            <a:solidFill>
              <a:srgbClr val="060000"/>
            </a:solidFill>
            <a:prstDash val="solid"/>
            <a:round/>
            <a:headEnd type="oval" w="med" len="med"/>
            <a:tailEnd type="oval" w="med" len="med"/>
          </a:ln>
        </p:spPr>
      </p:cxnSp>
      <p:cxnSp>
        <p:nvCxnSpPr>
          <p:cNvPr id="34" name="直接连接符 33"/>
          <p:cNvCxnSpPr/>
          <p:nvPr/>
        </p:nvCxnSpPr>
        <p:spPr>
          <a:xfrm flipH="1">
            <a:off x="3214688" y="3940175"/>
            <a:ext cx="714375" cy="0"/>
          </a:xfrm>
          <a:prstGeom prst="line">
            <a:avLst/>
          </a:prstGeom>
          <a:ln w="38100" cap="flat" cmpd="sng">
            <a:solidFill>
              <a:srgbClr val="060000"/>
            </a:solidFill>
            <a:prstDash val="solid"/>
            <a:round/>
            <a:headEnd type="oval" w="med" len="med"/>
            <a:tailEnd type="oval" w="med" len="med"/>
          </a:ln>
        </p:spPr>
      </p:cxnSp>
      <p:cxnSp>
        <p:nvCxnSpPr>
          <p:cNvPr id="35" name="直接连接符 34"/>
          <p:cNvCxnSpPr/>
          <p:nvPr/>
        </p:nvCxnSpPr>
        <p:spPr>
          <a:xfrm>
            <a:off x="3944938" y="3933825"/>
            <a:ext cx="0" cy="720725"/>
          </a:xfrm>
          <a:prstGeom prst="line">
            <a:avLst/>
          </a:prstGeom>
          <a:ln w="38100" cap="flat" cmpd="sng">
            <a:solidFill>
              <a:srgbClr val="060000"/>
            </a:solidFill>
            <a:prstDash val="solid"/>
            <a:round/>
            <a:headEnd type="oval" w="med" len="med"/>
            <a:tailEnd type="oval" w="med" len="med"/>
          </a:ln>
        </p:spPr>
      </p:cxnSp>
      <p:sp>
        <p:nvSpPr>
          <p:cNvPr id="36" name="TextBox 35"/>
          <p:cNvSpPr txBox="1"/>
          <p:nvPr/>
        </p:nvSpPr>
        <p:spPr>
          <a:xfrm>
            <a:off x="3981450" y="4119563"/>
            <a:ext cx="2590800" cy="461962"/>
          </a:xfrm>
          <a:prstGeom prst="rect">
            <a:avLst/>
          </a:prstGeom>
          <a:noFill/>
          <a:ln w="9525">
            <a:noFill/>
          </a:ln>
        </p:spPr>
        <p:txBody>
          <a:bodyPr anchor="t" anchorCtr="0">
            <a:spAutoFit/>
          </a:bodyPr>
          <a:lstStyle/>
          <a:p>
            <a:pPr latinLnBrk="1"/>
            <a:r>
              <a:rPr lang="zh-CN" altLang="en-US" sz="2400" b="1" dirty="0">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rPr>
              <a:t>4</a:t>
            </a:r>
            <a:r>
              <a:rPr lang="zh-CN" altLang="en-US" sz="2400" b="1" dirty="0">
                <a:latin typeface="黑体" panose="02010609060101010101" pitchFamily="2" charset="-122"/>
                <a:ea typeface="黑体" panose="02010609060101010101" pitchFamily="2" charset="-122"/>
              </a:rPr>
              <a:t>）计算机病毒</a:t>
            </a:r>
          </a:p>
        </p:txBody>
      </p:sp>
      <p:cxnSp>
        <p:nvCxnSpPr>
          <p:cNvPr id="37" name="直接连接符 36"/>
          <p:cNvCxnSpPr/>
          <p:nvPr/>
        </p:nvCxnSpPr>
        <p:spPr>
          <a:xfrm flipH="1">
            <a:off x="3944938" y="4632325"/>
            <a:ext cx="714375" cy="0"/>
          </a:xfrm>
          <a:prstGeom prst="line">
            <a:avLst/>
          </a:prstGeom>
          <a:ln w="38100" cap="flat" cmpd="sng">
            <a:solidFill>
              <a:srgbClr val="060000"/>
            </a:solidFill>
            <a:prstDash val="solid"/>
            <a:round/>
            <a:headEnd type="oval" w="med" len="med"/>
            <a:tailEnd type="oval" w="med" len="med"/>
          </a:ln>
        </p:spPr>
      </p:cxnSp>
      <p:cxnSp>
        <p:nvCxnSpPr>
          <p:cNvPr id="39" name="直接连接符 38"/>
          <p:cNvCxnSpPr/>
          <p:nvPr/>
        </p:nvCxnSpPr>
        <p:spPr>
          <a:xfrm>
            <a:off x="4659313" y="4637088"/>
            <a:ext cx="0" cy="720725"/>
          </a:xfrm>
          <a:prstGeom prst="line">
            <a:avLst/>
          </a:prstGeom>
          <a:ln w="38100" cap="flat" cmpd="sng">
            <a:solidFill>
              <a:srgbClr val="060000"/>
            </a:solidFill>
            <a:prstDash val="solid"/>
            <a:round/>
            <a:headEnd type="oval" w="med" len="med"/>
            <a:tailEnd type="oval" w="med" len="med"/>
          </a:ln>
        </p:spPr>
      </p:cxnSp>
      <p:sp>
        <p:nvSpPr>
          <p:cNvPr id="40" name="TextBox 39"/>
          <p:cNvSpPr txBox="1"/>
          <p:nvPr/>
        </p:nvSpPr>
        <p:spPr>
          <a:xfrm>
            <a:off x="4695825" y="4822825"/>
            <a:ext cx="3162300" cy="461963"/>
          </a:xfrm>
          <a:prstGeom prst="rect">
            <a:avLst/>
          </a:prstGeom>
          <a:noFill/>
          <a:ln w="9525">
            <a:noFill/>
          </a:ln>
        </p:spPr>
        <p:txBody>
          <a:bodyPr anchor="t" anchorCtr="0">
            <a:spAutoFit/>
          </a:bodyPr>
          <a:lstStyle/>
          <a:p>
            <a:pPr latinLnBrk="1"/>
            <a:r>
              <a:rPr lang="zh-CN" altLang="en-US" sz="2400" b="1" dirty="0">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rPr>
              <a:t>5</a:t>
            </a:r>
            <a:r>
              <a:rPr lang="zh-CN" altLang="en-US" sz="2400" b="1" dirty="0">
                <a:latin typeface="黑体" panose="02010609060101010101" pitchFamily="2" charset="-122"/>
                <a:ea typeface="黑体" panose="02010609060101010101" pitchFamily="2" charset="-122"/>
              </a:rPr>
              <a:t>）“黑客”攻击</a:t>
            </a:r>
          </a:p>
        </p:txBody>
      </p:sp>
      <p:cxnSp>
        <p:nvCxnSpPr>
          <p:cNvPr id="41" name="直接连接符 40"/>
          <p:cNvCxnSpPr/>
          <p:nvPr/>
        </p:nvCxnSpPr>
        <p:spPr>
          <a:xfrm flipH="1">
            <a:off x="4659313" y="5335588"/>
            <a:ext cx="714375" cy="0"/>
          </a:xfrm>
          <a:prstGeom prst="line">
            <a:avLst/>
          </a:prstGeom>
          <a:ln w="38100" cap="flat" cmpd="sng">
            <a:solidFill>
              <a:srgbClr val="060000"/>
            </a:solidFill>
            <a:prstDash val="solid"/>
            <a:round/>
            <a:headEnd type="oval" w="med" len="med"/>
            <a:tailEnd type="oval" w="med" len="med"/>
          </a:ln>
        </p:spPr>
      </p:cxnSp>
      <p:cxnSp>
        <p:nvCxnSpPr>
          <p:cNvPr id="42" name="直接连接符 41"/>
          <p:cNvCxnSpPr/>
          <p:nvPr/>
        </p:nvCxnSpPr>
        <p:spPr>
          <a:xfrm>
            <a:off x="5373688" y="5351463"/>
            <a:ext cx="0" cy="720725"/>
          </a:xfrm>
          <a:prstGeom prst="line">
            <a:avLst/>
          </a:prstGeom>
          <a:ln w="38100" cap="flat" cmpd="sng">
            <a:solidFill>
              <a:srgbClr val="060000"/>
            </a:solidFill>
            <a:prstDash val="solid"/>
            <a:round/>
            <a:headEnd type="oval" w="med" len="med"/>
            <a:tailEnd type="oval" w="med" len="med"/>
          </a:ln>
        </p:spPr>
      </p:cxnSp>
      <p:sp>
        <p:nvSpPr>
          <p:cNvPr id="43" name="TextBox 42"/>
          <p:cNvSpPr txBox="1"/>
          <p:nvPr/>
        </p:nvSpPr>
        <p:spPr>
          <a:xfrm>
            <a:off x="5410200" y="5537200"/>
            <a:ext cx="3162300" cy="461963"/>
          </a:xfrm>
          <a:prstGeom prst="rect">
            <a:avLst/>
          </a:prstGeom>
          <a:noFill/>
          <a:ln w="9525">
            <a:noFill/>
          </a:ln>
        </p:spPr>
        <p:txBody>
          <a:bodyPr anchor="t" anchorCtr="0">
            <a:spAutoFit/>
          </a:bodyPr>
          <a:lstStyle/>
          <a:p>
            <a:pPr latinLnBrk="1"/>
            <a:r>
              <a:rPr lang="zh-CN" altLang="en-US" sz="2400" b="1" dirty="0">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rPr>
              <a:t>6</a:t>
            </a:r>
            <a:r>
              <a:rPr lang="zh-CN" altLang="en-US" sz="2400" b="1" dirty="0">
                <a:latin typeface="黑体" panose="02010609060101010101" pitchFamily="2" charset="-122"/>
                <a:ea typeface="黑体" panose="02010609060101010101" pitchFamily="2" charset="-122"/>
              </a:rPr>
              <a:t>）恶意破坏</a:t>
            </a:r>
          </a:p>
        </p:txBody>
      </p:sp>
      <p:cxnSp>
        <p:nvCxnSpPr>
          <p:cNvPr id="44" name="直接连接符 43"/>
          <p:cNvCxnSpPr/>
          <p:nvPr/>
        </p:nvCxnSpPr>
        <p:spPr>
          <a:xfrm flipH="1">
            <a:off x="5373688" y="6049963"/>
            <a:ext cx="714375" cy="0"/>
          </a:xfrm>
          <a:prstGeom prst="line">
            <a:avLst/>
          </a:prstGeom>
          <a:ln w="38100" cap="flat" cmpd="sng">
            <a:solidFill>
              <a:srgbClr val="060000"/>
            </a:solidFill>
            <a:prstDash val="solid"/>
            <a:round/>
            <a:headEnd type="oval" w="med" len="med"/>
            <a:tailEnd type="oval" w="med" len="med"/>
          </a:ln>
        </p:spPr>
      </p:cxnSp>
      <p:cxnSp>
        <p:nvCxnSpPr>
          <p:cNvPr id="49" name="直接连接符 48"/>
          <p:cNvCxnSpPr/>
          <p:nvPr/>
        </p:nvCxnSpPr>
        <p:spPr>
          <a:xfrm>
            <a:off x="6088063" y="6065838"/>
            <a:ext cx="0" cy="720725"/>
          </a:xfrm>
          <a:prstGeom prst="line">
            <a:avLst/>
          </a:prstGeom>
          <a:ln w="38100" cap="flat" cmpd="sng">
            <a:solidFill>
              <a:srgbClr val="060000"/>
            </a:solidFill>
            <a:prstDash val="solid"/>
            <a:round/>
            <a:headEnd type="oval" w="med" len="med"/>
            <a:tailEnd type="oval" w="med" len="med"/>
          </a:ln>
        </p:spPr>
      </p:cxnSp>
      <p:sp>
        <p:nvSpPr>
          <p:cNvPr id="50" name="TextBox 49"/>
          <p:cNvSpPr txBox="1"/>
          <p:nvPr/>
        </p:nvSpPr>
        <p:spPr>
          <a:xfrm>
            <a:off x="6124575" y="6251575"/>
            <a:ext cx="2433955" cy="460375"/>
          </a:xfrm>
          <a:prstGeom prst="rect">
            <a:avLst/>
          </a:prstGeom>
          <a:noFill/>
          <a:ln w="9525">
            <a:noFill/>
          </a:ln>
        </p:spPr>
        <p:txBody>
          <a:bodyPr wrap="square" anchor="t" anchorCtr="0">
            <a:spAutoFit/>
          </a:bodyPr>
          <a:lstStyle/>
          <a:p>
            <a:pPr latinLnBrk="1"/>
            <a:r>
              <a:rPr lang="zh-CN" altLang="en-US" sz="2400" b="1" dirty="0">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rPr>
              <a:t>7</a:t>
            </a:r>
            <a:r>
              <a:rPr lang="zh-CN" altLang="en-US" sz="2400" b="1" dirty="0">
                <a:latin typeface="黑体" panose="02010609060101010101" pitchFamily="2" charset="-122"/>
                <a:ea typeface="黑体" panose="02010609060101010101" pitchFamily="2" charset="-122"/>
              </a:rPr>
              <a:t>）自然灾害</a:t>
            </a:r>
          </a:p>
        </p:txBody>
      </p:sp>
      <p:cxnSp>
        <p:nvCxnSpPr>
          <p:cNvPr id="51" name="直接连接符 50"/>
          <p:cNvCxnSpPr/>
          <p:nvPr/>
        </p:nvCxnSpPr>
        <p:spPr>
          <a:xfrm flipH="1">
            <a:off x="6088063" y="6764338"/>
            <a:ext cx="714375" cy="0"/>
          </a:xfrm>
          <a:prstGeom prst="line">
            <a:avLst/>
          </a:prstGeom>
          <a:ln w="38100" cap="flat" cmpd="sng">
            <a:solidFill>
              <a:srgbClr val="060000"/>
            </a:solidFill>
            <a:prstDash val="solid"/>
            <a:round/>
            <a:headEnd type="oval" w="med" len="med"/>
            <a:tailEnd type="oval" w="med" len="med"/>
          </a:ln>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47"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par>
                                <p:cTn id="25" presetID="47"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2" presetClass="entr" presetSubtype="1"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up)">
                                      <p:cBhvr>
                                        <p:cTn id="33" dur="500"/>
                                        <p:tgtEl>
                                          <p:spTgt spid="24"/>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par>
                          <p:cTn id="38" fill="hold">
                            <p:stCondLst>
                              <p:cond delay="3000"/>
                            </p:stCondLst>
                            <p:childTnLst>
                              <p:par>
                                <p:cTn id="39" presetID="47"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2" presetClass="entr" presetSubtype="1"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up)">
                                      <p:cBhvr>
                                        <p:cTn id="47" dur="500"/>
                                        <p:tgtEl>
                                          <p:spTgt spid="35"/>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500"/>
                                        <p:tgtEl>
                                          <p:spTgt spid="37"/>
                                        </p:tgtEl>
                                      </p:cBhvr>
                                    </p:animEffect>
                                  </p:childTnLst>
                                </p:cTn>
                              </p:par>
                            </p:childTnLst>
                          </p:cTn>
                        </p:par>
                        <p:par>
                          <p:cTn id="52" fill="hold">
                            <p:stCondLst>
                              <p:cond delay="5000"/>
                            </p:stCondLst>
                            <p:childTnLst>
                              <p:par>
                                <p:cTn id="53" presetID="47"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1000"/>
                                        <p:tgtEl>
                                          <p:spTgt spid="36"/>
                                        </p:tgtEl>
                                      </p:cBhvr>
                                    </p:animEffect>
                                    <p:anim calcmode="lin" valueType="num">
                                      <p:cBhvr>
                                        <p:cTn id="56" dur="1000" fill="hold"/>
                                        <p:tgtEl>
                                          <p:spTgt spid="36"/>
                                        </p:tgtEl>
                                        <p:attrNameLst>
                                          <p:attrName>ppt_x</p:attrName>
                                        </p:attrNameLst>
                                      </p:cBhvr>
                                      <p:tavLst>
                                        <p:tav tm="0">
                                          <p:val>
                                            <p:strVal val="#ppt_x"/>
                                          </p:val>
                                        </p:tav>
                                        <p:tav tm="100000">
                                          <p:val>
                                            <p:strVal val="#ppt_x"/>
                                          </p:val>
                                        </p:tav>
                                      </p:tavLst>
                                    </p:anim>
                                    <p:anim calcmode="lin" valueType="num">
                                      <p:cBhvr>
                                        <p:cTn id="57" dur="1000" fill="hold"/>
                                        <p:tgtEl>
                                          <p:spTgt spid="36"/>
                                        </p:tgtEl>
                                        <p:attrNameLst>
                                          <p:attrName>ppt_y</p:attrName>
                                        </p:attrNameLst>
                                      </p:cBhvr>
                                      <p:tavLst>
                                        <p:tav tm="0">
                                          <p:val>
                                            <p:strVal val="#ppt_y-.1"/>
                                          </p:val>
                                        </p:tav>
                                        <p:tav tm="100000">
                                          <p:val>
                                            <p:strVal val="#ppt_y"/>
                                          </p:val>
                                        </p:tav>
                                      </p:tavLst>
                                    </p:anim>
                                  </p:childTnLst>
                                </p:cTn>
                              </p:par>
                            </p:childTnLst>
                          </p:cTn>
                        </p:par>
                        <p:par>
                          <p:cTn id="58" fill="hold">
                            <p:stCondLst>
                              <p:cond delay="6000"/>
                            </p:stCondLst>
                            <p:childTnLst>
                              <p:par>
                                <p:cTn id="59" presetID="22" presetClass="entr" presetSubtype="1" fill="hold"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up)">
                                      <p:cBhvr>
                                        <p:cTn id="61" dur="500"/>
                                        <p:tgtEl>
                                          <p:spTgt spid="39"/>
                                        </p:tgtEl>
                                      </p:cBhvr>
                                    </p:animEffect>
                                  </p:childTnLst>
                                </p:cTn>
                              </p:par>
                            </p:childTnLst>
                          </p:cTn>
                        </p:par>
                        <p:par>
                          <p:cTn id="62" fill="hold">
                            <p:stCondLst>
                              <p:cond delay="6500"/>
                            </p:stCondLst>
                            <p:childTnLst>
                              <p:par>
                                <p:cTn id="63" presetID="22" presetClass="entr" presetSubtype="8"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left)">
                                      <p:cBhvr>
                                        <p:cTn id="65" dur="500"/>
                                        <p:tgtEl>
                                          <p:spTgt spid="41"/>
                                        </p:tgtEl>
                                      </p:cBhvr>
                                    </p:animEffect>
                                  </p:childTnLst>
                                </p:cTn>
                              </p:par>
                            </p:childTnLst>
                          </p:cTn>
                        </p:par>
                        <p:par>
                          <p:cTn id="66" fill="hold">
                            <p:stCondLst>
                              <p:cond delay="7000"/>
                            </p:stCondLst>
                            <p:childTnLst>
                              <p:par>
                                <p:cTn id="67" presetID="47" presetClass="entr" presetSubtype="0" fill="hold" grpId="0"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1000"/>
                                        <p:tgtEl>
                                          <p:spTgt spid="40"/>
                                        </p:tgtEl>
                                      </p:cBhvr>
                                    </p:animEffect>
                                    <p:anim calcmode="lin" valueType="num">
                                      <p:cBhvr>
                                        <p:cTn id="70" dur="1000" fill="hold"/>
                                        <p:tgtEl>
                                          <p:spTgt spid="40"/>
                                        </p:tgtEl>
                                        <p:attrNameLst>
                                          <p:attrName>ppt_x</p:attrName>
                                        </p:attrNameLst>
                                      </p:cBhvr>
                                      <p:tavLst>
                                        <p:tav tm="0">
                                          <p:val>
                                            <p:strVal val="#ppt_x"/>
                                          </p:val>
                                        </p:tav>
                                        <p:tav tm="100000">
                                          <p:val>
                                            <p:strVal val="#ppt_x"/>
                                          </p:val>
                                        </p:tav>
                                      </p:tavLst>
                                    </p:anim>
                                    <p:anim calcmode="lin" valueType="num">
                                      <p:cBhvr>
                                        <p:cTn id="71" dur="1000" fill="hold"/>
                                        <p:tgtEl>
                                          <p:spTgt spid="40"/>
                                        </p:tgtEl>
                                        <p:attrNameLst>
                                          <p:attrName>ppt_y</p:attrName>
                                        </p:attrNameLst>
                                      </p:cBhvr>
                                      <p:tavLst>
                                        <p:tav tm="0">
                                          <p:val>
                                            <p:strVal val="#ppt_y-.1"/>
                                          </p:val>
                                        </p:tav>
                                        <p:tav tm="100000">
                                          <p:val>
                                            <p:strVal val="#ppt_y"/>
                                          </p:val>
                                        </p:tav>
                                      </p:tavLst>
                                    </p:anim>
                                  </p:childTnLst>
                                </p:cTn>
                              </p:par>
                            </p:childTnLst>
                          </p:cTn>
                        </p:par>
                        <p:par>
                          <p:cTn id="72" fill="hold">
                            <p:stCondLst>
                              <p:cond delay="8000"/>
                            </p:stCondLst>
                            <p:childTnLst>
                              <p:par>
                                <p:cTn id="73" presetID="22" presetClass="entr" presetSubtype="1" fill="hold"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8500"/>
                            </p:stCondLst>
                            <p:childTnLst>
                              <p:par>
                                <p:cTn id="77" presetID="22" presetClass="entr" presetSubtype="8" fill="hold" nodeType="after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wipe(left)">
                                      <p:cBhvr>
                                        <p:cTn id="79" dur="500"/>
                                        <p:tgtEl>
                                          <p:spTgt spid="44"/>
                                        </p:tgtEl>
                                      </p:cBhvr>
                                    </p:animEffect>
                                  </p:childTnLst>
                                </p:cTn>
                              </p:par>
                            </p:childTnLst>
                          </p:cTn>
                        </p:par>
                        <p:par>
                          <p:cTn id="80" fill="hold">
                            <p:stCondLst>
                              <p:cond delay="9000"/>
                            </p:stCondLst>
                            <p:childTnLst>
                              <p:par>
                                <p:cTn id="81" presetID="47"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1000"/>
                                        <p:tgtEl>
                                          <p:spTgt spid="43"/>
                                        </p:tgtEl>
                                      </p:cBhvr>
                                    </p:animEffect>
                                    <p:anim calcmode="lin" valueType="num">
                                      <p:cBhvr>
                                        <p:cTn id="84" dur="1000" fill="hold"/>
                                        <p:tgtEl>
                                          <p:spTgt spid="43"/>
                                        </p:tgtEl>
                                        <p:attrNameLst>
                                          <p:attrName>ppt_x</p:attrName>
                                        </p:attrNameLst>
                                      </p:cBhvr>
                                      <p:tavLst>
                                        <p:tav tm="0">
                                          <p:val>
                                            <p:strVal val="#ppt_x"/>
                                          </p:val>
                                        </p:tav>
                                        <p:tav tm="100000">
                                          <p:val>
                                            <p:strVal val="#ppt_x"/>
                                          </p:val>
                                        </p:tav>
                                      </p:tavLst>
                                    </p:anim>
                                    <p:anim calcmode="lin" valueType="num">
                                      <p:cBhvr>
                                        <p:cTn id="85" dur="1000" fill="hold"/>
                                        <p:tgtEl>
                                          <p:spTgt spid="43"/>
                                        </p:tgtEl>
                                        <p:attrNameLst>
                                          <p:attrName>ppt_y</p:attrName>
                                        </p:attrNameLst>
                                      </p:cBhvr>
                                      <p:tavLst>
                                        <p:tav tm="0">
                                          <p:val>
                                            <p:strVal val="#ppt_y-.1"/>
                                          </p:val>
                                        </p:tav>
                                        <p:tav tm="100000">
                                          <p:val>
                                            <p:strVal val="#ppt_y"/>
                                          </p:val>
                                        </p:tav>
                                      </p:tavLst>
                                    </p:anim>
                                  </p:childTnLst>
                                </p:cTn>
                              </p:par>
                            </p:childTnLst>
                          </p:cTn>
                        </p:par>
                        <p:par>
                          <p:cTn id="86" fill="hold">
                            <p:stCondLst>
                              <p:cond delay="10000"/>
                            </p:stCondLst>
                            <p:childTnLst>
                              <p:par>
                                <p:cTn id="87" presetID="22" presetClass="entr" presetSubtype="1" fill="hold"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wipe(up)">
                                      <p:cBhvr>
                                        <p:cTn id="89" dur="500"/>
                                        <p:tgtEl>
                                          <p:spTgt spid="49"/>
                                        </p:tgtEl>
                                      </p:cBhvr>
                                    </p:animEffect>
                                  </p:childTnLst>
                                </p:cTn>
                              </p:par>
                            </p:childTnLst>
                          </p:cTn>
                        </p:par>
                        <p:par>
                          <p:cTn id="90" fill="hold">
                            <p:stCondLst>
                              <p:cond delay="10500"/>
                            </p:stCondLst>
                            <p:childTnLst>
                              <p:par>
                                <p:cTn id="91" presetID="22" presetClass="entr" presetSubtype="8" fill="hold" nodeType="after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wipe(left)">
                                      <p:cBhvr>
                                        <p:cTn id="93" dur="500"/>
                                        <p:tgtEl>
                                          <p:spTgt spid="51"/>
                                        </p:tgtEl>
                                      </p:cBhvr>
                                    </p:animEffect>
                                  </p:childTnLst>
                                </p:cTn>
                              </p:par>
                            </p:childTnLst>
                          </p:cTn>
                        </p:par>
                        <p:par>
                          <p:cTn id="94" fill="hold">
                            <p:stCondLst>
                              <p:cond delay="11000"/>
                            </p:stCondLst>
                            <p:childTnLst>
                              <p:par>
                                <p:cTn id="95" presetID="47" presetClass="entr" presetSubtype="0" fill="hold" grpId="0" nodeType="after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6" grpId="0"/>
      <p:bldP spid="36" grpId="0"/>
      <p:bldP spid="40" grpId="0"/>
      <p:bldP spid="43" grpId="0"/>
      <p:bldP spid="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20" name="矩形 16"/>
          <p:cNvSpPr/>
          <p:nvPr/>
        </p:nvSpPr>
        <p:spPr>
          <a:xfrm>
            <a:off x="684213" y="1285875"/>
            <a:ext cx="2592387" cy="503238"/>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、信息安全 </a:t>
            </a:r>
          </a:p>
        </p:txBody>
      </p:sp>
      <p:sp>
        <p:nvSpPr>
          <p:cNvPr id="32772"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
        <p:nvSpPr>
          <p:cNvPr id="27" name="矩形 26"/>
          <p:cNvSpPr/>
          <p:nvPr/>
        </p:nvSpPr>
        <p:spPr>
          <a:xfrm>
            <a:off x="869950" y="2921000"/>
            <a:ext cx="7231063" cy="1200150"/>
          </a:xfrm>
          <a:prstGeom prst="rect">
            <a:avLst/>
          </a:prstGeom>
          <a:noFill/>
          <a:ln w="9525">
            <a:noFill/>
          </a:ln>
        </p:spPr>
        <p:txBody>
          <a:bodyPr anchor="t" anchorCtr="0">
            <a:spAutoFit/>
          </a:bodyPr>
          <a:lstStyle/>
          <a:p>
            <a:pPr latinLnBrk="1"/>
            <a:r>
              <a:rPr lang="zh-CN" altLang="en-US" sz="2400" b="1" dirty="0">
                <a:latin typeface="仿宋" panose="02010609060101010101" pitchFamily="49" charset="-122"/>
                <a:ea typeface="仿宋" panose="02010609060101010101" pitchFamily="49" charset="-122"/>
              </a:rPr>
              <a:t>    信息安全是指防止信息财产被故意的或偶然的泄漏、破坏、更改，保证信息使用 完整、有效、合法。信息安全的破坏主要表现在</a:t>
            </a:r>
            <a:r>
              <a:rPr lang="en-US" altLang="zh-CN" sz="2400" b="1">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方面。</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fltVal val="0"/>
                                          </p:val>
                                        </p:tav>
                                        <p:tav tm="100000">
                                          <p:val>
                                            <p:strVal val="#ppt_w"/>
                                          </p:val>
                                        </p:tav>
                                      </p:tavLst>
                                    </p:anim>
                                    <p:anim calcmode="lin" valueType="num">
                                      <p:cBhvr>
                                        <p:cTn id="14" dur="1000" fill="hold"/>
                                        <p:tgtEl>
                                          <p:spTgt spid="27"/>
                                        </p:tgtEl>
                                        <p:attrNameLst>
                                          <p:attrName>ppt_h</p:attrName>
                                        </p:attrNameLst>
                                      </p:cBhvr>
                                      <p:tavLst>
                                        <p:tav tm="0">
                                          <p:val>
                                            <p:fltVal val="0"/>
                                          </p:val>
                                        </p:tav>
                                        <p:tav tm="100000">
                                          <p:val>
                                            <p:strVal val="#ppt_h"/>
                                          </p:val>
                                        </p:tav>
                                      </p:tavLst>
                                    </p:anim>
                                    <p:anim calcmode="lin" valueType="num">
                                      <p:cBhvr>
                                        <p:cTn id="15" dur="1000" fill="hold"/>
                                        <p:tgtEl>
                                          <p:spTgt spid="27"/>
                                        </p:tgtEl>
                                        <p:attrNameLst>
                                          <p:attrName>style.rotation</p:attrName>
                                        </p:attrNameLst>
                                      </p:cBhvr>
                                      <p:tavLst>
                                        <p:tav tm="0">
                                          <p:val>
                                            <p:fltVal val="90"/>
                                          </p:val>
                                        </p:tav>
                                        <p:tav tm="100000">
                                          <p:val>
                                            <p:fltVal val="0"/>
                                          </p:val>
                                        </p:tav>
                                      </p:tavLst>
                                    </p:anim>
                                    <p:animEffect transition="in" filter="fade">
                                      <p:cBhvr>
                                        <p:cTn id="1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bwMode="auto">
          <a:xfrm>
            <a:off x="395288" y="2636838"/>
            <a:ext cx="1728788" cy="0"/>
          </a:xfrm>
          <a:prstGeom prst="line">
            <a:avLst/>
          </a:prstGeom>
          <a:solidFill>
            <a:schemeClr val="accent1"/>
          </a:solidFill>
          <a:ln w="38100" cap="flat" cmpd="sng" algn="ctr">
            <a:solidFill>
              <a:srgbClr val="6600CC"/>
            </a:solidFill>
            <a:prstDash val="solid"/>
            <a:round/>
            <a:headEnd type="oval" w="med" len="med"/>
            <a:tailEnd type="oval" w="med" len="med"/>
          </a:ln>
          <a:effectLst>
            <a:outerShdw blurRad="50800" dist="38100" dir="2700000" algn="tl" rotWithShape="0">
              <a:prstClr val="black">
                <a:alpha val="40000"/>
              </a:prstClr>
            </a:outerShdw>
          </a:effectLst>
        </p:spPr>
      </p:cxnSp>
      <p:cxnSp>
        <p:nvCxnSpPr>
          <p:cNvPr id="11" name="直接连接符 10"/>
          <p:cNvCxnSpPr/>
          <p:nvPr/>
        </p:nvCxnSpPr>
        <p:spPr bwMode="auto">
          <a:xfrm flipH="1">
            <a:off x="2123440" y="2636838"/>
            <a:ext cx="635" cy="3672205"/>
          </a:xfrm>
          <a:prstGeom prst="line">
            <a:avLst/>
          </a:prstGeom>
          <a:solidFill>
            <a:schemeClr val="accent1"/>
          </a:solidFill>
          <a:ln w="38100" cap="flat" cmpd="sng" algn="ctr">
            <a:solidFill>
              <a:srgbClr val="6600CC"/>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 name="直接连接符 12"/>
          <p:cNvCxnSpPr/>
          <p:nvPr/>
        </p:nvCxnSpPr>
        <p:spPr bwMode="auto">
          <a:xfrm>
            <a:off x="2143125" y="6285230"/>
            <a:ext cx="6072188" cy="0"/>
          </a:xfrm>
          <a:prstGeom prst="line">
            <a:avLst/>
          </a:prstGeom>
          <a:solidFill>
            <a:schemeClr val="accent1"/>
          </a:solidFill>
          <a:ln w="38100" cap="flat" cmpd="sng" algn="ctr">
            <a:solidFill>
              <a:srgbClr val="6600CC"/>
            </a:solidFill>
            <a:prstDash val="solid"/>
            <a:round/>
            <a:headEnd type="oval" w="med" len="med"/>
            <a:tailEnd type="oval" w="med" len="med"/>
          </a:ln>
          <a:effectLst>
            <a:outerShdw blurRad="50800" dist="38100" dir="2700000" algn="tl" rotWithShape="0">
              <a:prstClr val="black">
                <a:alpha val="40000"/>
              </a:prstClr>
            </a:outerShdw>
          </a:effectLst>
        </p:spPr>
      </p:cxnSp>
      <p:sp>
        <p:nvSpPr>
          <p:cNvPr id="17" name="TextBox 16"/>
          <p:cNvSpPr txBox="1"/>
          <p:nvPr/>
        </p:nvSpPr>
        <p:spPr>
          <a:xfrm>
            <a:off x="109538" y="1989138"/>
            <a:ext cx="2319337" cy="584200"/>
          </a:xfrm>
          <a:prstGeom prst="rect">
            <a:avLst/>
          </a:prstGeom>
          <a:noFill/>
          <a:ln w="9525">
            <a:noFill/>
          </a:ln>
        </p:spPr>
        <p:txBody>
          <a:bodyPr anchor="t" anchorCtr="0">
            <a:spAutoFit/>
          </a:bodyPr>
          <a:lstStyle/>
          <a:p>
            <a:pPr latinLnBrk="1"/>
            <a:r>
              <a:rPr lang="zh-CN" altLang="en-US" sz="3200" b="1" dirty="0">
                <a:solidFill>
                  <a:srgbClr val="6600CC"/>
                </a:solidFill>
                <a:latin typeface="方正姚体" panose="02010601030101010101" pitchFamily="2" charset="-122"/>
                <a:ea typeface="方正姚体" panose="02010601030101010101" pitchFamily="2" charset="-122"/>
              </a:rPr>
              <a:t>破坏的表现</a:t>
            </a:r>
          </a:p>
        </p:txBody>
      </p:sp>
      <p:sp>
        <p:nvSpPr>
          <p:cNvPr id="33797"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33799" name="矩形 16"/>
          <p:cNvSpPr/>
          <p:nvPr/>
        </p:nvSpPr>
        <p:spPr>
          <a:xfrm>
            <a:off x="684213" y="1285875"/>
            <a:ext cx="2592387" cy="503238"/>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、信息安全 </a:t>
            </a:r>
          </a:p>
        </p:txBody>
      </p:sp>
      <p:graphicFrame>
        <p:nvGraphicFramePr>
          <p:cNvPr id="14" name="表格 13"/>
          <p:cNvGraphicFramePr>
            <a:graphicFrameLocks noGrp="1"/>
          </p:cNvGraphicFramePr>
          <p:nvPr/>
        </p:nvGraphicFramePr>
        <p:xfrm>
          <a:off x="2357438" y="2099310"/>
          <a:ext cx="6096000" cy="4114800"/>
        </p:xfrm>
        <a:graphic>
          <a:graphicData uri="http://schemas.openxmlformats.org/drawingml/2006/table">
            <a:tbl>
              <a:tblPr firstRow="1" bandRow="1">
                <a:tableStyleId>{BC89EF96-8CEA-46FF-86C4-4CE0E7609802}</a:tableStyleId>
              </a:tblPr>
              <a:tblGrid>
                <a:gridCol w="2286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0840">
                <a:tc>
                  <a:txBody>
                    <a:bodyPr/>
                    <a:lstStyle/>
                    <a:p>
                      <a:r>
                        <a:rPr lang="zh-CN" altLang="en-US" sz="1800" b="1" kern="1200" dirty="0">
                          <a:latin typeface="微软雅黑" panose="020B0503020204020204" pitchFamily="34" charset="-122"/>
                          <a:ea typeface="微软雅黑" panose="020B0503020204020204" pitchFamily="34" charset="-122"/>
                        </a:rPr>
                        <a:t>信息可用性遭到破坏</a:t>
                      </a:r>
                      <a:endParaRPr lang="en-US" b="1" dirty="0">
                        <a:latin typeface="微软雅黑" panose="020B0503020204020204" pitchFamily="34" charset="-122"/>
                        <a:ea typeface="微软雅黑" panose="020B0503020204020204" pitchFamily="34" charset="-122"/>
                      </a:endParaRPr>
                    </a:p>
                  </a:txBody>
                  <a:tcPr/>
                </a:tc>
                <a:tc>
                  <a:txBody>
                    <a:bodyPr/>
                    <a:lstStyle/>
                    <a:p>
                      <a:r>
                        <a:rPr lang="zh-CN" altLang="en-US" sz="1800" b="0" kern="1200" dirty="0">
                          <a:latin typeface="微软雅黑" panose="020B0503020204020204" pitchFamily="34" charset="-122"/>
                          <a:ea typeface="微软雅黑" panose="020B0503020204020204" pitchFamily="34" charset="-122"/>
                        </a:rPr>
                        <a:t>信息的可用性是指用户的应用程序能够利用相应的信息进行正确的处理。改变文件的存放磁盘、文件夹、文件名或在数据文件中加入一些错误的或应用程序不能识别的信息代码会破坏信息可用性。</a:t>
                      </a:r>
                      <a:endParaRPr lang="en-US" b="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370840">
                <a:tc>
                  <a:txBody>
                    <a:bodyPr/>
                    <a:lstStyle/>
                    <a:p>
                      <a:r>
                        <a:rPr lang="zh-CN" altLang="en-US" sz="1800" b="1" kern="1200" dirty="0">
                          <a:latin typeface="微软雅黑" panose="020B0503020204020204" pitchFamily="34" charset="-122"/>
                          <a:ea typeface="微软雅黑" panose="020B0503020204020204" pitchFamily="34" charset="-122"/>
                        </a:rPr>
                        <a:t>对信息完整性的破坏</a:t>
                      </a:r>
                      <a:endParaRPr lang="en-US" b="1" dirty="0">
                        <a:latin typeface="微软雅黑" panose="020B0503020204020204" pitchFamily="34" charset="-122"/>
                        <a:ea typeface="微软雅黑" panose="020B0503020204020204" pitchFamily="34" charset="-122"/>
                      </a:endParaRPr>
                    </a:p>
                  </a:txBody>
                  <a:tcPr/>
                </a:tc>
                <a:tc>
                  <a:txBody>
                    <a:bodyPr/>
                    <a:lstStyle/>
                    <a:p>
                      <a:r>
                        <a:rPr lang="zh-CN" altLang="en-US" sz="1800" b="0" kern="1200" dirty="0">
                          <a:latin typeface="微软雅黑" panose="020B0503020204020204" pitchFamily="34" charset="-122"/>
                          <a:ea typeface="微软雅黑" panose="020B0503020204020204" pitchFamily="34" charset="-122"/>
                        </a:rPr>
                        <a:t>信息的完整性包含信息数据的多少、正确与否、排列顺序等几个方面。信息完整性的破坏可能来自多个方面，人为因素，设备因素，自然因素及计算机病毒等。</a:t>
                      </a:r>
                      <a:endParaRPr lang="en-US" b="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zh-CN" altLang="en-US" sz="1800" b="1" kern="1200" dirty="0">
                          <a:latin typeface="微软雅黑" panose="020B0503020204020204" pitchFamily="34" charset="-122"/>
                          <a:ea typeface="微软雅黑" panose="020B0503020204020204" pitchFamily="34" charset="-122"/>
                        </a:rPr>
                        <a:t>保密性的破坏</a:t>
                      </a:r>
                      <a:endParaRPr lang="en-US" b="1" dirty="0">
                        <a:latin typeface="微软雅黑" panose="020B0503020204020204" pitchFamily="34" charset="-122"/>
                        <a:ea typeface="微软雅黑" panose="020B0503020204020204" pitchFamily="34" charset="-122"/>
                      </a:endParaRPr>
                    </a:p>
                  </a:txBody>
                  <a:tcPr/>
                </a:tc>
                <a:tc>
                  <a:txBody>
                    <a:bodyPr/>
                    <a:lstStyle/>
                    <a:p>
                      <a:r>
                        <a:rPr lang="zh-CN" altLang="en-US" sz="1800" b="0" kern="1200" dirty="0">
                          <a:latin typeface="微软雅黑" panose="020B0503020204020204" pitchFamily="34" charset="-122"/>
                          <a:ea typeface="微软雅黑" panose="020B0503020204020204" pitchFamily="34" charset="-122"/>
                        </a:rPr>
                        <a:t>对保密性的破坏一般包括非法访问、信息泄漏、非法拷贝、盗窃以及非法监视、 监听等方面。</a:t>
                      </a:r>
                      <a:endParaRPr lang="en-US" b="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bl>
          </a:graphicData>
        </a:graphic>
      </p:graphicFrame>
      <p:sp>
        <p:nvSpPr>
          <p:cNvPr id="33814"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.1 </a:t>
            </a:r>
            <a:r>
              <a:rPr lang="zh-CN" altLang="en-US" dirty="0">
                <a:latin typeface="黑体" panose="02010609060101010101" pitchFamily="2" charset="-122"/>
                <a:ea typeface="黑体" panose="02010609060101010101" pitchFamily="2" charset="-122"/>
              </a:rPr>
              <a:t>什么是计算机安全</a:t>
            </a:r>
            <a:endParaRPr lang="en-US" altLang="ko-KR">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20" name="矩形 16"/>
          <p:cNvSpPr/>
          <p:nvPr/>
        </p:nvSpPr>
        <p:spPr>
          <a:xfrm>
            <a:off x="684213" y="1285875"/>
            <a:ext cx="2592387" cy="503238"/>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、网络安全 </a:t>
            </a:r>
          </a:p>
        </p:txBody>
      </p:sp>
      <p:sp>
        <p:nvSpPr>
          <p:cNvPr id="34820"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
        <p:nvSpPr>
          <p:cNvPr id="27" name="矩形 26"/>
          <p:cNvSpPr/>
          <p:nvPr/>
        </p:nvSpPr>
        <p:spPr>
          <a:xfrm>
            <a:off x="869950" y="2921000"/>
            <a:ext cx="7231063" cy="1570038"/>
          </a:xfrm>
          <a:prstGeom prst="rect">
            <a:avLst/>
          </a:prstGeom>
          <a:noFill/>
          <a:ln w="9525">
            <a:noFill/>
          </a:ln>
        </p:spPr>
        <p:txBody>
          <a:bodyPr anchor="t" anchorCtr="0">
            <a:spAutoFit/>
          </a:bodyPr>
          <a:lstStyle/>
          <a:p>
            <a:pPr latinLnBrk="1"/>
            <a:r>
              <a:rPr lang="zh-CN" altLang="en-US" sz="2400" b="1" dirty="0">
                <a:latin typeface="仿宋" panose="02010609060101010101" pitchFamily="49" charset="-122"/>
                <a:ea typeface="仿宋" panose="02010609060101010101" pitchFamily="49" charset="-122"/>
              </a:rPr>
              <a:t>    对于计算机网络的安全来说，它主要包括两个部分，一是资源子网中各计算机系统的安全性；二是通信子网中的通信设备和通信线路的安全性。信息安全的破坏主要表现在</a:t>
            </a:r>
            <a:r>
              <a:rPr lang="en-US" altLang="zh-CN" sz="2400" b="1">
                <a:latin typeface="仿宋" panose="02010609060101010101" pitchFamily="49" charset="-122"/>
                <a:ea typeface="仿宋" panose="02010609060101010101" pitchFamily="49" charset="-122"/>
              </a:rPr>
              <a:t>4</a:t>
            </a:r>
            <a:r>
              <a:rPr lang="zh-CN" altLang="en-US" sz="2400" b="1" dirty="0">
                <a:latin typeface="仿宋" panose="02010609060101010101" pitchFamily="49" charset="-122"/>
                <a:ea typeface="仿宋" panose="02010609060101010101" pitchFamily="49" charset="-122"/>
              </a:rPr>
              <a:t>方面。</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1000" fill="hold"/>
                                        <p:tgtEl>
                                          <p:spTgt spid="27"/>
                                        </p:tgtEl>
                                        <p:attrNameLst>
                                          <p:attrName>ppt_w</p:attrName>
                                        </p:attrNameLst>
                                      </p:cBhvr>
                                      <p:tavLst>
                                        <p:tav tm="0">
                                          <p:val>
                                            <p:fltVal val="0"/>
                                          </p:val>
                                        </p:tav>
                                        <p:tav tm="100000">
                                          <p:val>
                                            <p:strVal val="#ppt_w"/>
                                          </p:val>
                                        </p:tav>
                                      </p:tavLst>
                                    </p:anim>
                                    <p:anim calcmode="lin" valueType="num">
                                      <p:cBhvr>
                                        <p:cTn id="14" dur="1000" fill="hold"/>
                                        <p:tgtEl>
                                          <p:spTgt spid="27"/>
                                        </p:tgtEl>
                                        <p:attrNameLst>
                                          <p:attrName>ppt_h</p:attrName>
                                        </p:attrNameLst>
                                      </p:cBhvr>
                                      <p:tavLst>
                                        <p:tav tm="0">
                                          <p:val>
                                            <p:fltVal val="0"/>
                                          </p:val>
                                        </p:tav>
                                        <p:tav tm="100000">
                                          <p:val>
                                            <p:strVal val="#ppt_h"/>
                                          </p:val>
                                        </p:tav>
                                      </p:tavLst>
                                    </p:anim>
                                    <p:anim calcmode="lin" valueType="num">
                                      <p:cBhvr>
                                        <p:cTn id="15" dur="1000" fill="hold"/>
                                        <p:tgtEl>
                                          <p:spTgt spid="27"/>
                                        </p:tgtEl>
                                        <p:attrNameLst>
                                          <p:attrName>style.rotation</p:attrName>
                                        </p:attrNameLst>
                                      </p:cBhvr>
                                      <p:tavLst>
                                        <p:tav tm="0">
                                          <p:val>
                                            <p:fltVal val="90"/>
                                          </p:val>
                                        </p:tav>
                                        <p:tav tm="100000">
                                          <p:val>
                                            <p:fltVal val="0"/>
                                          </p:val>
                                        </p:tav>
                                      </p:tavLst>
                                    </p:anim>
                                    <p:animEffect transition="in" filter="fade">
                                      <p:cBhvr>
                                        <p:cTn id="1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43375" y="1887538"/>
            <a:ext cx="4151313" cy="523875"/>
          </a:xfrm>
          <a:prstGeom prst="rect">
            <a:avLst/>
          </a:prstGeom>
          <a:solidFill>
            <a:srgbClr val="CCFF66"/>
          </a:solidFill>
          <a:ln w="38100">
            <a:noFill/>
          </a:ln>
        </p:spPr>
        <p:txBody>
          <a:bodyPr wrap="none" anchor="t" anchorCtr="0">
            <a:spAutoFit/>
          </a:bodyPr>
          <a:lstStyle/>
          <a:p>
            <a:pPr latinLnBrk="1"/>
            <a:r>
              <a:rPr lang="zh-CN" altLang="en-US" sz="2800" b="1" dirty="0">
                <a:solidFill>
                  <a:srgbClr val="6600CC"/>
                </a:solidFill>
                <a:latin typeface="黑体" panose="02010609060101010101" pitchFamily="2" charset="-122"/>
                <a:ea typeface="黑体" panose="02010609060101010101" pitchFamily="2" charset="-122"/>
              </a:rPr>
              <a:t>影响网络安全的威胁有：</a:t>
            </a:r>
          </a:p>
        </p:txBody>
      </p:sp>
      <p:sp>
        <p:nvSpPr>
          <p:cNvPr id="3" name="TextBox 2"/>
          <p:cNvSpPr txBox="1"/>
          <p:nvPr/>
        </p:nvSpPr>
        <p:spPr>
          <a:xfrm>
            <a:off x="611188" y="2349500"/>
            <a:ext cx="7705725" cy="2862263"/>
          </a:xfrm>
          <a:prstGeom prst="rect">
            <a:avLst/>
          </a:prstGeom>
          <a:solidFill>
            <a:srgbClr val="CCFF66"/>
          </a:solidFill>
          <a:ln w="38100">
            <a:noFill/>
          </a:ln>
        </p:spPr>
        <p:txBody>
          <a:bodyPr anchor="t" anchorCtr="0">
            <a:spAutoFit/>
          </a:bodyPr>
          <a:lstStyle/>
          <a:p>
            <a:pPr marL="285750" indent="-285750" latinLnBrk="1">
              <a:lnSpc>
                <a:spcPct val="150000"/>
              </a:lnSpc>
              <a:buClr>
                <a:srgbClr val="00B050"/>
              </a:buClr>
              <a:buFont typeface="Wingdings" panose="05000000000000000000" pitchFamily="2" charset="2"/>
              <a:buChar char="p"/>
            </a:pPr>
            <a:r>
              <a:rPr lang="zh-CN" altLang="en-US" sz="2400" b="1" dirty="0">
                <a:latin typeface="黑体" panose="02010609060101010101" pitchFamily="2" charset="-122"/>
                <a:ea typeface="黑体" panose="02010609060101010101" pitchFamily="2" charset="-122"/>
              </a:rPr>
              <a:t>计算机犯罪行为：包括故意破坏网络中计算机系统的硬软件系统、网络通信设施及通信线路；非法窃听或获取通信信道中传输的信息；假冒合法用户非法访问或占用网络中的各种资源；故意修改或删除网络中的有用数据等。</a:t>
            </a:r>
          </a:p>
        </p:txBody>
      </p:sp>
      <p:sp>
        <p:nvSpPr>
          <p:cNvPr id="35843"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35845" name="矩形 16"/>
          <p:cNvSpPr/>
          <p:nvPr/>
        </p:nvSpPr>
        <p:spPr>
          <a:xfrm>
            <a:off x="684213" y="1285875"/>
            <a:ext cx="2592387" cy="503238"/>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、网络安全 </a:t>
            </a:r>
          </a:p>
        </p:txBody>
      </p:sp>
      <p:sp>
        <p:nvSpPr>
          <p:cNvPr id="35846"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矩形 1"/>
          <p:cNvSpPr/>
          <p:nvPr/>
        </p:nvSpPr>
        <p:spPr>
          <a:xfrm>
            <a:off x="4143375" y="1887538"/>
            <a:ext cx="4151313" cy="523875"/>
          </a:xfrm>
          <a:prstGeom prst="rect">
            <a:avLst/>
          </a:prstGeom>
          <a:solidFill>
            <a:srgbClr val="CCFF66"/>
          </a:solidFill>
          <a:ln w="38100">
            <a:noFill/>
          </a:ln>
        </p:spPr>
        <p:txBody>
          <a:bodyPr wrap="none" anchor="t" anchorCtr="0">
            <a:spAutoFit/>
          </a:bodyPr>
          <a:lstStyle/>
          <a:p>
            <a:pPr latinLnBrk="1"/>
            <a:r>
              <a:rPr lang="zh-CN" altLang="en-US" sz="2800" b="1" dirty="0">
                <a:solidFill>
                  <a:srgbClr val="6600CC"/>
                </a:solidFill>
                <a:latin typeface="黑体" panose="02010609060101010101" pitchFamily="2" charset="-122"/>
                <a:ea typeface="黑体" panose="02010609060101010101" pitchFamily="2" charset="-122"/>
              </a:rPr>
              <a:t>影响网络安全的威胁有：</a:t>
            </a:r>
          </a:p>
        </p:txBody>
      </p:sp>
      <p:sp>
        <p:nvSpPr>
          <p:cNvPr id="3" name="TextBox 2"/>
          <p:cNvSpPr txBox="1"/>
          <p:nvPr/>
        </p:nvSpPr>
        <p:spPr>
          <a:xfrm>
            <a:off x="611188" y="2349500"/>
            <a:ext cx="7705725" cy="2862263"/>
          </a:xfrm>
          <a:prstGeom prst="rect">
            <a:avLst/>
          </a:prstGeom>
          <a:solidFill>
            <a:srgbClr val="CCFF66"/>
          </a:solidFill>
          <a:ln w="38100">
            <a:noFill/>
          </a:ln>
        </p:spPr>
        <p:txBody>
          <a:bodyPr anchor="t" anchorCtr="0">
            <a:spAutoFit/>
          </a:bodyPr>
          <a:lstStyle/>
          <a:p>
            <a:pPr marL="285750" indent="-285750" latinLnBrk="1">
              <a:lnSpc>
                <a:spcPct val="150000"/>
              </a:lnSpc>
              <a:buClr>
                <a:srgbClr val="00B050"/>
              </a:buClr>
              <a:buFont typeface="Wingdings" panose="05000000000000000000" pitchFamily="2" charset="2"/>
              <a:buChar char="p"/>
            </a:pPr>
            <a:r>
              <a:rPr lang="zh-CN" altLang="en-US" sz="2400" b="1" dirty="0">
                <a:latin typeface="黑体" panose="02010609060101010101" pitchFamily="2" charset="-122"/>
                <a:ea typeface="黑体" panose="02010609060101010101" pitchFamily="2" charset="-122"/>
              </a:rPr>
              <a:t>自然因素的影响：包括自然环境和自然灾害的影响。自然环境的影响包括地理环境、气候状况、环境污染状况及电磁干扰等多个方面。自然灾害有：地震、水灾、大风、雷电等，它们可能给计算机网络带来致命的危害。</a:t>
            </a:r>
          </a:p>
        </p:txBody>
      </p:sp>
      <p:sp>
        <p:nvSpPr>
          <p:cNvPr id="36867"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36869" name="矩形 16"/>
          <p:cNvSpPr/>
          <p:nvPr/>
        </p:nvSpPr>
        <p:spPr>
          <a:xfrm>
            <a:off x="684213" y="1285875"/>
            <a:ext cx="2592387" cy="503238"/>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、网络安全 </a:t>
            </a:r>
          </a:p>
        </p:txBody>
      </p:sp>
      <p:sp>
        <p:nvSpPr>
          <p:cNvPr id="36870"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矩形 1"/>
          <p:cNvSpPr/>
          <p:nvPr/>
        </p:nvSpPr>
        <p:spPr>
          <a:xfrm>
            <a:off x="4143375" y="1887538"/>
            <a:ext cx="4151313" cy="523875"/>
          </a:xfrm>
          <a:prstGeom prst="rect">
            <a:avLst/>
          </a:prstGeom>
          <a:solidFill>
            <a:srgbClr val="CCFF66"/>
          </a:solidFill>
          <a:ln w="38100">
            <a:noFill/>
          </a:ln>
        </p:spPr>
        <p:txBody>
          <a:bodyPr wrap="none" anchor="t" anchorCtr="0">
            <a:spAutoFit/>
          </a:bodyPr>
          <a:lstStyle/>
          <a:p>
            <a:pPr latinLnBrk="1"/>
            <a:r>
              <a:rPr lang="zh-CN" altLang="en-US" sz="2800" b="1" dirty="0">
                <a:solidFill>
                  <a:srgbClr val="6600CC"/>
                </a:solidFill>
                <a:latin typeface="黑体" panose="02010609060101010101" pitchFamily="2" charset="-122"/>
                <a:ea typeface="黑体" panose="02010609060101010101" pitchFamily="2" charset="-122"/>
              </a:rPr>
              <a:t>影响网络安全的威胁有：</a:t>
            </a:r>
          </a:p>
        </p:txBody>
      </p:sp>
      <p:sp>
        <p:nvSpPr>
          <p:cNvPr id="3" name="TextBox 2"/>
          <p:cNvSpPr txBox="1"/>
          <p:nvPr/>
        </p:nvSpPr>
        <p:spPr>
          <a:xfrm>
            <a:off x="611188" y="2349500"/>
            <a:ext cx="7705725" cy="1668463"/>
          </a:xfrm>
          <a:prstGeom prst="rect">
            <a:avLst/>
          </a:prstGeom>
          <a:solidFill>
            <a:srgbClr val="CCFF66"/>
          </a:solidFill>
          <a:ln w="38100">
            <a:noFill/>
          </a:ln>
        </p:spPr>
        <p:txBody>
          <a:bodyPr anchor="t" anchorCtr="0">
            <a:spAutoFit/>
          </a:bodyPr>
          <a:lstStyle/>
          <a:p>
            <a:pPr marL="285750" indent="-285750" latinLnBrk="1">
              <a:lnSpc>
                <a:spcPct val="150000"/>
              </a:lnSpc>
              <a:buClr>
                <a:srgbClr val="00B050"/>
              </a:buClr>
              <a:buFont typeface="Wingdings" panose="05000000000000000000" pitchFamily="2" charset="2"/>
              <a:buChar char="p"/>
            </a:pPr>
            <a:r>
              <a:rPr lang="zh-CN" altLang="en-US" sz="2400" b="1" dirty="0">
                <a:latin typeface="黑体" panose="02010609060101010101" pitchFamily="2" charset="-122"/>
                <a:ea typeface="黑体" panose="02010609060101010101" pitchFamily="2" charset="-122"/>
              </a:rPr>
              <a:t>计算机病毒的影响：病毒可以对计算机用户的数据与信息进行窃取与破坏，会造成网络运行速度下降，甚至导致整个网络系统瘫痪。</a:t>
            </a:r>
          </a:p>
        </p:txBody>
      </p:sp>
      <p:sp>
        <p:nvSpPr>
          <p:cNvPr id="37891"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37893" name="矩形 16"/>
          <p:cNvSpPr/>
          <p:nvPr/>
        </p:nvSpPr>
        <p:spPr>
          <a:xfrm>
            <a:off x="684213" y="1285875"/>
            <a:ext cx="2592387" cy="503238"/>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、网络安全 </a:t>
            </a:r>
          </a:p>
        </p:txBody>
      </p:sp>
      <p:sp>
        <p:nvSpPr>
          <p:cNvPr id="37894"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矩形 1"/>
          <p:cNvSpPr/>
          <p:nvPr/>
        </p:nvSpPr>
        <p:spPr>
          <a:xfrm>
            <a:off x="4143375" y="1887538"/>
            <a:ext cx="4151313" cy="523875"/>
          </a:xfrm>
          <a:prstGeom prst="rect">
            <a:avLst/>
          </a:prstGeom>
          <a:solidFill>
            <a:srgbClr val="CCFF66"/>
          </a:solidFill>
          <a:ln w="38100">
            <a:noFill/>
          </a:ln>
        </p:spPr>
        <p:txBody>
          <a:bodyPr wrap="none" anchor="t" anchorCtr="0">
            <a:spAutoFit/>
          </a:bodyPr>
          <a:lstStyle/>
          <a:p>
            <a:pPr latinLnBrk="1"/>
            <a:r>
              <a:rPr lang="zh-CN" altLang="en-US" sz="2800" b="1" dirty="0">
                <a:solidFill>
                  <a:srgbClr val="6600CC"/>
                </a:solidFill>
                <a:latin typeface="黑体" panose="02010609060101010101" pitchFamily="2" charset="-122"/>
                <a:ea typeface="黑体" panose="02010609060101010101" pitchFamily="2" charset="-122"/>
              </a:rPr>
              <a:t>影响网络安全的威胁有：</a:t>
            </a:r>
          </a:p>
        </p:txBody>
      </p:sp>
      <p:sp>
        <p:nvSpPr>
          <p:cNvPr id="3" name="TextBox 2"/>
          <p:cNvSpPr txBox="1"/>
          <p:nvPr/>
        </p:nvSpPr>
        <p:spPr>
          <a:xfrm>
            <a:off x="611188" y="2349500"/>
            <a:ext cx="7705725" cy="3416300"/>
          </a:xfrm>
          <a:prstGeom prst="rect">
            <a:avLst/>
          </a:prstGeom>
          <a:solidFill>
            <a:srgbClr val="CCFF66"/>
          </a:solidFill>
          <a:ln w="38100">
            <a:noFill/>
          </a:ln>
        </p:spPr>
        <p:txBody>
          <a:bodyPr anchor="t" anchorCtr="0">
            <a:spAutoFit/>
          </a:bodyPr>
          <a:lstStyle/>
          <a:p>
            <a:pPr marL="285750" indent="-285750" latinLnBrk="1">
              <a:lnSpc>
                <a:spcPct val="150000"/>
              </a:lnSpc>
              <a:buClr>
                <a:srgbClr val="00B050"/>
              </a:buClr>
              <a:buFont typeface="Wingdings" panose="05000000000000000000" pitchFamily="2" charset="2"/>
              <a:buChar char="p"/>
            </a:pPr>
            <a:r>
              <a:rPr lang="zh-CN" altLang="en-US" sz="2400" b="1" dirty="0">
                <a:latin typeface="黑体" panose="02010609060101010101" pitchFamily="2" charset="-122"/>
                <a:ea typeface="黑体" panose="02010609060101010101" pitchFamily="2" charset="-122"/>
              </a:rPr>
              <a:t>人为失误和事故的影响：人为失误是非故意的，但它仍会给计算机网络安全带来巨大的威胁。例如，某网络管理人员违章带电拨插网络服务器中的板卡，导致服务器不能工作</a:t>
            </a:r>
            <a:r>
              <a:rPr lang="en-US" altLang="zh-CN" sz="2400" b="1">
                <a:latin typeface="黑体" panose="02010609060101010101" pitchFamily="2" charset="-122"/>
                <a:ea typeface="黑体" panose="02010609060101010101" pitchFamily="2" charset="-122"/>
              </a:rPr>
              <a:t>, </a:t>
            </a:r>
            <a:r>
              <a:rPr lang="zh-CN" altLang="en-US" sz="2400" b="1" dirty="0">
                <a:latin typeface="黑体" panose="02010609060101010101" pitchFamily="2" charset="-122"/>
                <a:ea typeface="黑体" panose="02010609060101010101" pitchFamily="2" charset="-122"/>
              </a:rPr>
              <a:t>使整个网络瘫痪，这期间可能丢失了许多重要的信息，延误了信息的交换和处理，其损失可能是难以弥补的。</a:t>
            </a:r>
          </a:p>
        </p:txBody>
      </p:sp>
      <p:sp>
        <p:nvSpPr>
          <p:cNvPr id="38915"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38917" name="矩形 16"/>
          <p:cNvSpPr/>
          <p:nvPr/>
        </p:nvSpPr>
        <p:spPr>
          <a:xfrm>
            <a:off x="684213" y="1285875"/>
            <a:ext cx="2592387" cy="503238"/>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、网络安全 </a:t>
            </a:r>
          </a:p>
        </p:txBody>
      </p:sp>
      <p:sp>
        <p:nvSpPr>
          <p:cNvPr id="38918" name="Rectangle 2"/>
          <p:cNvSpPr txBox="1"/>
          <p:nvPr/>
        </p:nvSpPr>
        <p:spPr>
          <a:xfrm>
            <a:off x="182563" y="215900"/>
            <a:ext cx="7970837" cy="692150"/>
          </a:xfrm>
          <a:prstGeom prst="rect">
            <a:avLst/>
          </a:prstGeom>
          <a:noFill/>
          <a:ln w="9525">
            <a:noFill/>
          </a:ln>
        </p:spPr>
        <p:txBody>
          <a:bodyPr anchor="t" anchorCtr="0"/>
          <a:lstStyle/>
          <a:p>
            <a:pPr latinLnBrk="1">
              <a:buClrTx/>
              <a:buFontTx/>
            </a:pPr>
            <a:r>
              <a:rPr lang="en-US" altLang="ko-KR" sz="3200" b="1" dirty="0">
                <a:solidFill>
                  <a:schemeClr val="bg1"/>
                </a:solidFill>
                <a:latin typeface="Verdana" panose="020B0604030504040204" pitchFamily="34" charset="0"/>
                <a:ea typeface="굴림" pitchFamily="34" charset="-127"/>
              </a:rPr>
              <a:t>1</a:t>
            </a:r>
            <a:r>
              <a:rPr lang="en-US" altLang="zh-CN" sz="3200" b="1" dirty="0">
                <a:solidFill>
                  <a:schemeClr val="bg1"/>
                </a:solidFill>
                <a:latin typeface="Verdana" panose="020B0604030504040204" pitchFamily="34" charset="0"/>
                <a:ea typeface="굴림" pitchFamily="34" charset="-127"/>
              </a:rPr>
              <a:t>.1 </a:t>
            </a:r>
            <a:r>
              <a:rPr lang="zh-CN" altLang="en-US" sz="3200" b="1" dirty="0">
                <a:solidFill>
                  <a:schemeClr val="bg1"/>
                </a:solidFill>
                <a:latin typeface="黑体" panose="02010609060101010101" pitchFamily="2" charset="-122"/>
                <a:ea typeface="黑体" panose="02010609060101010101" pitchFamily="2" charset="-122"/>
              </a:rPr>
              <a:t>什么是计算机安全</a:t>
            </a:r>
            <a:endParaRPr lang="en-US" altLang="ko-KR" sz="3200" b="1" dirty="0">
              <a:solidFill>
                <a:schemeClr val="bg1"/>
              </a:solidFill>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0"/>
          <p:cNvSpPr/>
          <p:nvPr/>
        </p:nvSpPr>
        <p:spPr>
          <a:xfrm>
            <a:off x="424180" y="1404620"/>
            <a:ext cx="8251825" cy="3594735"/>
          </a:xfrm>
          <a:prstGeom prst="rect">
            <a:avLst/>
          </a:prstGeom>
        </p:spPr>
        <p:txBody>
          <a:bodyPr wrap="square">
            <a:noAutofit/>
          </a:bodyPr>
          <a:lstStyle/>
          <a:p>
            <a:pPr marL="914400" indent="-457200" algn="just"/>
            <a:r>
              <a:rPr altLang="zh-MO" sz="2160" dirty="0">
                <a:solidFill>
                  <a:srgbClr val="000000"/>
                </a:solidFill>
                <a:effectLst/>
                <a:latin typeface="Times New Roman" panose="02020603050405020304" pitchFamily="18" charset="0"/>
                <a:ea typeface="宋体" panose="02010600030101010101" pitchFamily="2" charset="-122"/>
              </a:rPr>
              <a:t>CLO1. 了解计算机安全所面临的问题与挑战，认知计算机安全的重要性，并理解计算机安全的基本概念与方法；</a:t>
            </a:r>
          </a:p>
          <a:p>
            <a:pPr marL="914400" indent="-457200" algn="just"/>
            <a:r>
              <a:rPr altLang="zh-MO" sz="2160" dirty="0">
                <a:solidFill>
                  <a:srgbClr val="000000"/>
                </a:solidFill>
                <a:effectLst/>
                <a:latin typeface="Times New Roman" panose="02020603050405020304" pitchFamily="18" charset="0"/>
                <a:ea typeface="宋体" panose="02010600030101010101" pitchFamily="2" charset="-122"/>
              </a:rPr>
              <a:t>CLO2. 掌握计算机安全的体系结构，了解实体和基础设施安全的定义、目的和内容，需要理解和掌握密码学的基本概念，文件加密的方法以及数字签名技术；</a:t>
            </a:r>
          </a:p>
          <a:p>
            <a:pPr marL="914400" indent="-457200" algn="just"/>
            <a:r>
              <a:rPr altLang="zh-MO" sz="2160" dirty="0">
                <a:solidFill>
                  <a:srgbClr val="000000"/>
                </a:solidFill>
                <a:effectLst/>
                <a:latin typeface="Times New Roman" panose="02020603050405020304" pitchFamily="18" charset="0"/>
                <a:ea typeface="宋体" panose="02010600030101010101" pitchFamily="2" charset="-122"/>
              </a:rPr>
              <a:t>CLO3. 掌握网络攻击的原理和防御技术，主要包括有：软件安全技术，DoS与DDoS攻击的原理及其防范，入侵检测与入侵防御技术，计算机病毒等内容；</a:t>
            </a:r>
          </a:p>
          <a:p>
            <a:pPr marL="914400" indent="-457200" algn="just"/>
            <a:r>
              <a:rPr altLang="zh-MO" sz="2160" dirty="0">
                <a:solidFill>
                  <a:srgbClr val="000000"/>
                </a:solidFill>
                <a:effectLst/>
                <a:latin typeface="Times New Roman" panose="02020603050405020304" pitchFamily="18" charset="0"/>
                <a:ea typeface="宋体" panose="02010600030101010101" pitchFamily="2" charset="-122"/>
              </a:rPr>
              <a:t>CLO4. 通过运用所学的计算机安全知识进行上机实验，培养学生对计算机安全的问题分析与解决能力，提高其计算机安全的保障能力及研究的兴趣。</a:t>
            </a:r>
          </a:p>
        </p:txBody>
      </p:sp>
      <p:sp>
        <p:nvSpPr>
          <p:cNvPr id="2" name="文本框 1"/>
          <p:cNvSpPr txBox="1"/>
          <p:nvPr/>
        </p:nvSpPr>
        <p:spPr>
          <a:xfrm>
            <a:off x="323215" y="548640"/>
            <a:ext cx="4572000" cy="737235"/>
          </a:xfrm>
          <a:prstGeom prst="rect">
            <a:avLst/>
          </a:prstGeom>
          <a:noFill/>
        </p:spPr>
        <p:txBody>
          <a:bodyPr wrap="square" rtlCol="0" anchor="t">
            <a:spAutoFit/>
          </a:bodyPr>
          <a:lstStyle/>
          <a:p>
            <a:pPr algn="just" eaLnBrk="1" hangingPunct="1">
              <a:lnSpc>
                <a:spcPct val="125000"/>
              </a:lnSpc>
            </a:pPr>
            <a:r>
              <a:rPr lang="zh-CN" altLang="en-US" sz="3360" b="1" dirty="0">
                <a:latin typeface="+mn-ea"/>
                <a:ea typeface="+mn-ea"/>
                <a:sym typeface="Arial" panose="020B0604020202020204" pitchFamily="34" charset="0"/>
              </a:rPr>
              <a:t>课程目标</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182563" y="222250"/>
            <a:ext cx="5973762" cy="692150"/>
          </a:xfrm>
        </p:spPr>
        <p:txBody>
          <a:bodyPr vert="horz" wrap="square" lIns="91440" tIns="45720" rIns="91440" bIns="45720" anchor="ctr" anchorCtr="0"/>
          <a:lstStyle/>
          <a:p>
            <a:pPr eaLnBrk="1" hangingPunct="1"/>
            <a:r>
              <a:rPr lang="zh-CN" altLang="en-US" dirty="0">
                <a:latin typeface="黑体" panose="02010609060101010101" pitchFamily="2" charset="-122"/>
                <a:ea typeface="黑体" panose="02010609060101010101" pitchFamily="2" charset="-122"/>
              </a:rPr>
              <a:t>目录</a:t>
            </a:r>
            <a:r>
              <a:rPr lang="zh-CN" altLang="en-US" dirty="0"/>
              <a:t> </a:t>
            </a:r>
            <a:r>
              <a:rPr lang="en-US" altLang="zh-CN"/>
              <a:t>· </a:t>
            </a:r>
            <a:r>
              <a:rPr lang="en-US" altLang="ko-KR"/>
              <a:t>Contents</a:t>
            </a:r>
          </a:p>
        </p:txBody>
      </p:sp>
      <p:sp>
        <p:nvSpPr>
          <p:cNvPr id="39939" name="矩形 10"/>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3" name="圆角矩形 12">
            <a:hlinkClick r:id="rId3" action="ppaction://hlinksldjump"/>
          </p:cNvPr>
          <p:cNvSpPr/>
          <p:nvPr/>
        </p:nvSpPr>
        <p:spPr bwMode="auto">
          <a:xfrm>
            <a:off x="1357313" y="1500188"/>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1.1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什么是计算机安全</a:t>
            </a:r>
          </a:p>
        </p:txBody>
      </p:sp>
      <p:sp>
        <p:nvSpPr>
          <p:cNvPr id="14" name="圆角矩形 13">
            <a:hlinkClick r:id="" action="ppaction://noaction"/>
          </p:cNvPr>
          <p:cNvSpPr/>
          <p:nvPr/>
        </p:nvSpPr>
        <p:spPr bwMode="auto">
          <a:xfrm>
            <a:off x="1357313" y="2436813"/>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1.2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计算机安全威胁</a:t>
            </a:r>
          </a:p>
        </p:txBody>
      </p:sp>
      <p:sp>
        <p:nvSpPr>
          <p:cNvPr id="15" name="圆角矩形 14">
            <a:hlinkClick r:id="" action="ppaction://noaction"/>
          </p:cNvPr>
          <p:cNvSpPr/>
          <p:nvPr/>
        </p:nvSpPr>
        <p:spPr bwMode="auto">
          <a:xfrm>
            <a:off x="1357313" y="3300413"/>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1.3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计算机安全保护的原则与措施</a:t>
            </a:r>
          </a:p>
        </p:txBody>
      </p:sp>
      <p:sp>
        <p:nvSpPr>
          <p:cNvPr id="16" name="圆角矩形 15">
            <a:hlinkClick r:id="" action="ppaction://noaction"/>
          </p:cNvPr>
          <p:cNvSpPr/>
          <p:nvPr/>
        </p:nvSpPr>
        <p:spPr bwMode="auto">
          <a:xfrm>
            <a:off x="1357313" y="4237038"/>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1.4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计算机安全技术</a:t>
            </a:r>
          </a:p>
        </p:txBody>
      </p:sp>
      <p:sp>
        <p:nvSpPr>
          <p:cNvPr id="39945" name="动作按钮: 第一张 4">
            <a:hlinkClick r:id="rId4" action="ppaction://hlinksldjump"/>
          </p:cNvPr>
          <p:cNvSpPr/>
          <p:nvPr/>
        </p:nvSpPr>
        <p:spPr>
          <a:xfrm>
            <a:off x="250825" y="6284913"/>
            <a:ext cx="360363" cy="384175"/>
          </a:xfrm>
          <a:prstGeom prst="actionButtonHome">
            <a:avLst/>
          </a:prstGeom>
          <a:solidFill>
            <a:srgbClr val="0070C0"/>
          </a:solidFill>
          <a:ln w="9525" cap="flat" cmpd="sng">
            <a:solidFill>
              <a:schemeClr val="tx1"/>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11" name="圆角矩形 10">
            <a:hlinkClick r:id="" action="ppaction://noaction"/>
          </p:cNvPr>
          <p:cNvSpPr/>
          <p:nvPr/>
        </p:nvSpPr>
        <p:spPr bwMode="auto">
          <a:xfrm>
            <a:off x="1379538" y="5156200"/>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1.5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计算机安全评估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ppt_w+.3"/>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strVal val="#ppt_w+.3"/>
                                          </p:val>
                                        </p:tav>
                                        <p:tav tm="100000">
                                          <p:val>
                                            <p:strVal val="#ppt_w"/>
                                          </p:val>
                                        </p:tav>
                                      </p:tavLst>
                                    </p:anim>
                                    <p:anim calcmode="lin" valueType="num">
                                      <p:cBhvr>
                                        <p:cTn id="14" dur="500" fill="hold"/>
                                        <p:tgtEl>
                                          <p:spTgt spid="14"/>
                                        </p:tgtEl>
                                        <p:attrNameLst>
                                          <p:attrName>ppt_h</p:attrName>
                                        </p:attrNameLst>
                                      </p:cBhvr>
                                      <p:tavLst>
                                        <p:tav tm="0">
                                          <p:val>
                                            <p:strVal val="#ppt_h"/>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0" presetClass="entr" presetSubtype="0" decel="10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strVal val="#ppt_w+.3"/>
                                          </p:val>
                                        </p:tav>
                                        <p:tav tm="100000">
                                          <p:val>
                                            <p:strVal val="#ppt_w"/>
                                          </p:val>
                                        </p:tav>
                                      </p:tavLst>
                                    </p:anim>
                                    <p:anim calcmode="lin" valueType="num">
                                      <p:cBhvr>
                                        <p:cTn id="20" dur="500" fill="hold"/>
                                        <p:tgtEl>
                                          <p:spTgt spid="15"/>
                                        </p:tgtEl>
                                        <p:attrNameLst>
                                          <p:attrName>ppt_h</p:attrName>
                                        </p:attrNameLst>
                                      </p:cBhvr>
                                      <p:tavLst>
                                        <p:tav tm="0">
                                          <p:val>
                                            <p:strVal val="#ppt_h"/>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50" presetClass="entr" presetSubtype="0" decel="10000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strVal val="#ppt_w+.3"/>
                                          </p:val>
                                        </p:tav>
                                        <p:tav tm="100000">
                                          <p:val>
                                            <p:strVal val="#ppt_w"/>
                                          </p:val>
                                        </p:tav>
                                      </p:tavLst>
                                    </p:anim>
                                    <p:anim calcmode="lin" valueType="num">
                                      <p:cBhvr>
                                        <p:cTn id="26" dur="500" fill="hold"/>
                                        <p:tgtEl>
                                          <p:spTgt spid="16"/>
                                        </p:tgtEl>
                                        <p:attrNameLst>
                                          <p:attrName>ppt_h</p:attrName>
                                        </p:attrNameLst>
                                      </p:cBhvr>
                                      <p:tavLst>
                                        <p:tav tm="0">
                                          <p:val>
                                            <p:strVal val="#ppt_h"/>
                                          </p:val>
                                        </p:tav>
                                        <p:tav tm="100000">
                                          <p:val>
                                            <p:strVal val="#ppt_h"/>
                                          </p:val>
                                        </p:tav>
                                      </p:tavLst>
                                    </p:anim>
                                    <p:animEffect transition="in" filter="fade">
                                      <p:cBhvr>
                                        <p:cTn id="27" dur="500"/>
                                        <p:tgtEl>
                                          <p:spTgt spid="16"/>
                                        </p:tgtEl>
                                      </p:cBhvr>
                                    </p:animEffect>
                                  </p:childTnLst>
                                </p:cTn>
                              </p:par>
                            </p:childTnLst>
                          </p:cTn>
                        </p:par>
                        <p:par>
                          <p:cTn id="28" fill="hold">
                            <p:stCondLst>
                              <p:cond delay="2000"/>
                            </p:stCondLst>
                            <p:childTnLst>
                              <p:par>
                                <p:cTn id="29" presetID="50" presetClass="entr" presetSubtype="0"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ppt_w+.3"/>
                                          </p:val>
                                        </p:tav>
                                        <p:tav tm="100000">
                                          <p:val>
                                            <p:strVal val="#ppt_w"/>
                                          </p:val>
                                        </p:tav>
                                      </p:tavLst>
                                    </p:anim>
                                    <p:anim calcmode="lin" valueType="num">
                                      <p:cBhvr>
                                        <p:cTn id="32" dur="500" fill="hold"/>
                                        <p:tgtEl>
                                          <p:spTgt spid="11"/>
                                        </p:tgtEl>
                                        <p:attrNameLst>
                                          <p:attrName>ppt_h</p:attrName>
                                        </p:attrNameLst>
                                      </p:cBhvr>
                                      <p:tavLst>
                                        <p:tav tm="0">
                                          <p:val>
                                            <p:strVal val="#ppt_h"/>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bwMode="auto">
          <a:xfrm>
            <a:off x="1763713" y="1916113"/>
            <a:ext cx="5545138"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1.2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计算机安全的属性</a:t>
            </a:r>
          </a:p>
        </p:txBody>
      </p:sp>
      <p:sp>
        <p:nvSpPr>
          <p:cNvPr id="41987"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41988" name="Rectangle 2"/>
          <p:cNvSpPr txBox="1"/>
          <p:nvPr/>
        </p:nvSpPr>
        <p:spPr>
          <a:xfrm>
            <a:off x="182563" y="288925"/>
            <a:ext cx="5973762" cy="692150"/>
          </a:xfrm>
          <a:prstGeom prst="rect">
            <a:avLst/>
          </a:prstGeom>
          <a:noFill/>
          <a:ln w="9525">
            <a:noFill/>
          </a:ln>
        </p:spPr>
        <p:txBody>
          <a:bodyPr anchor="t" anchorCtr="0"/>
          <a:lstStyle/>
          <a:p>
            <a:pPr latinLnBrk="1">
              <a:buClrTx/>
              <a:buFontTx/>
            </a:pPr>
            <a:r>
              <a:rPr lang="zh-CN" altLang="en-US" sz="3200" b="1" dirty="0">
                <a:solidFill>
                  <a:schemeClr val="bg1"/>
                </a:solidFill>
                <a:latin typeface="黑体" panose="02010609060101010101" pitchFamily="2" charset="-122"/>
                <a:ea typeface="黑体" panose="02010609060101010101" pitchFamily="2" charset="-122"/>
              </a:rPr>
              <a:t>目录</a:t>
            </a:r>
            <a:r>
              <a:rPr lang="zh-CN" altLang="en-US" sz="3200" b="1" dirty="0">
                <a:solidFill>
                  <a:schemeClr val="bg1"/>
                </a:solidFill>
                <a:latin typeface="Verdana" panose="020B0604030504040204" pitchFamily="34" charset="0"/>
                <a:ea typeface="굴림" pitchFamily="34" charset="-127"/>
              </a:rPr>
              <a:t> </a:t>
            </a:r>
            <a:r>
              <a:rPr lang="en-US" altLang="zh-CN" sz="3200" b="1" dirty="0">
                <a:solidFill>
                  <a:schemeClr val="bg1"/>
                </a:solidFill>
                <a:latin typeface="Verdana" panose="020B0604030504040204" pitchFamily="34" charset="0"/>
                <a:ea typeface="굴림" pitchFamily="34" charset="-127"/>
              </a:rPr>
              <a:t>· </a:t>
            </a:r>
            <a:r>
              <a:rPr lang="en-US" altLang="ko-KR" sz="3200" b="1" dirty="0">
                <a:solidFill>
                  <a:schemeClr val="bg1"/>
                </a:solidFill>
                <a:latin typeface="Verdana" panose="020B0604030504040204" pitchFamily="34" charset="0"/>
                <a:ea typeface="굴림" pitchFamily="34" charset="-127"/>
              </a:rPr>
              <a:t>Contents</a:t>
            </a:r>
          </a:p>
        </p:txBody>
      </p:sp>
      <p:cxnSp>
        <p:nvCxnSpPr>
          <p:cNvPr id="15" name="直接连接符 14"/>
          <p:cNvCxnSpPr/>
          <p:nvPr/>
        </p:nvCxnSpPr>
        <p:spPr bwMode="auto">
          <a:xfrm>
            <a:off x="2843213" y="3290888"/>
            <a:ext cx="2736850"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bwMode="auto">
          <a:xfrm rot="16200000" flipH="1">
            <a:off x="1294606" y="4040981"/>
            <a:ext cx="3097213"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6" name="直接连接符 15"/>
          <p:cNvCxnSpPr/>
          <p:nvPr/>
        </p:nvCxnSpPr>
        <p:spPr bwMode="auto">
          <a:xfrm>
            <a:off x="2843213" y="4000500"/>
            <a:ext cx="3241675"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8" name="直接连接符 17"/>
          <p:cNvCxnSpPr/>
          <p:nvPr/>
        </p:nvCxnSpPr>
        <p:spPr bwMode="auto">
          <a:xfrm>
            <a:off x="2843213" y="4786313"/>
            <a:ext cx="3744913"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19" name="TextBox 18">
            <a:hlinkClick r:id="" action="ppaction://noaction"/>
          </p:cNvPr>
          <p:cNvSpPr txBox="1"/>
          <p:nvPr/>
        </p:nvSpPr>
        <p:spPr>
          <a:xfrm>
            <a:off x="3348038" y="2714625"/>
            <a:ext cx="4795837" cy="461963"/>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1.2.1 </a:t>
            </a:r>
            <a:r>
              <a:rPr lang="zh-CN" altLang="en-US" sz="2400" b="1" dirty="0">
                <a:latin typeface="黑体" panose="02010609060101010101" pitchFamily="2" charset="-122"/>
                <a:ea typeface="黑体" panose="02010609060101010101" pitchFamily="2" charset="-122"/>
              </a:rPr>
              <a:t>计算机系统自身的脆弱性</a:t>
            </a:r>
          </a:p>
        </p:txBody>
      </p:sp>
      <p:sp>
        <p:nvSpPr>
          <p:cNvPr id="20" name="TextBox 19">
            <a:hlinkClick r:id="" action="ppaction://noaction"/>
          </p:cNvPr>
          <p:cNvSpPr txBox="1"/>
          <p:nvPr/>
        </p:nvSpPr>
        <p:spPr>
          <a:xfrm>
            <a:off x="3348038" y="3395663"/>
            <a:ext cx="5367337" cy="461962"/>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1.2.2 </a:t>
            </a:r>
            <a:r>
              <a:rPr lang="zh-CN" altLang="en-US" sz="2400" b="1" dirty="0">
                <a:latin typeface="黑体" panose="02010609060101010101" pitchFamily="2" charset="-122"/>
                <a:ea typeface="黑体" panose="02010609060101010101" pitchFamily="2" charset="-122"/>
              </a:rPr>
              <a:t>计算机系统外来的攻击与威胁</a:t>
            </a:r>
          </a:p>
        </p:txBody>
      </p:sp>
      <p:sp>
        <p:nvSpPr>
          <p:cNvPr id="21" name="TextBox 20">
            <a:hlinkClick r:id="" action="ppaction://noaction"/>
          </p:cNvPr>
          <p:cNvSpPr txBox="1"/>
          <p:nvPr/>
        </p:nvSpPr>
        <p:spPr>
          <a:xfrm>
            <a:off x="3348038" y="4181475"/>
            <a:ext cx="5367337" cy="461963"/>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1.2.3 </a:t>
            </a:r>
            <a:r>
              <a:rPr lang="zh-CN" altLang="en-US" sz="2400" b="1" dirty="0">
                <a:latin typeface="黑体" panose="02010609060101010101" pitchFamily="2" charset="-122"/>
                <a:ea typeface="黑体" panose="02010609060101010101" pitchFamily="2" charset="-122"/>
              </a:rPr>
              <a:t>攻击与威胁计算机系统的来源</a:t>
            </a:r>
          </a:p>
        </p:txBody>
      </p:sp>
      <p:cxnSp>
        <p:nvCxnSpPr>
          <p:cNvPr id="24" name="直接连接符 23"/>
          <p:cNvCxnSpPr/>
          <p:nvPr/>
        </p:nvCxnSpPr>
        <p:spPr bwMode="auto">
          <a:xfrm>
            <a:off x="2843213" y="5572125"/>
            <a:ext cx="4176713"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5" name="TextBox 24">
            <a:hlinkClick r:id="" action="ppaction://noaction"/>
          </p:cNvPr>
          <p:cNvSpPr txBox="1"/>
          <p:nvPr/>
        </p:nvSpPr>
        <p:spPr>
          <a:xfrm>
            <a:off x="3348038" y="5038725"/>
            <a:ext cx="5153025" cy="461963"/>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1.2.4</a:t>
            </a:r>
            <a:r>
              <a:rPr lang="zh-CN" altLang="en-US" sz="2400" b="1" dirty="0">
                <a:latin typeface="黑体" panose="02010609060101010101" pitchFamily="2" charset="-122"/>
                <a:ea typeface="黑体" panose="02010609060101010101" pitchFamily="2" charset="-122"/>
              </a:rPr>
              <a:t>攻击与威胁计算机系统的人员</a:t>
            </a:r>
          </a:p>
        </p:txBody>
      </p:sp>
      <p:sp>
        <p:nvSpPr>
          <p:cNvPr id="41999" name="动作按钮: 第一张 22">
            <a:hlinkClick r:id="rId3" action="ppaction://hlinksldjump"/>
          </p:cNvPr>
          <p:cNvSpPr/>
          <p:nvPr/>
        </p:nvSpPr>
        <p:spPr>
          <a:xfrm>
            <a:off x="250825" y="6284913"/>
            <a:ext cx="360363" cy="384175"/>
          </a:xfrm>
          <a:prstGeom prst="actionButtonHome">
            <a:avLst/>
          </a:prstGeom>
          <a:solidFill>
            <a:srgbClr val="0070C0"/>
          </a:solidFill>
          <a:ln w="9525" cap="flat" cmpd="sng">
            <a:solidFill>
              <a:schemeClr val="tx1"/>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44034"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7" name="直接连接符 6"/>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8" name="矩形 7"/>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1.2.1</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0" name="TextBox 9"/>
          <p:cNvSpPr txBox="1"/>
          <p:nvPr/>
        </p:nvSpPr>
        <p:spPr>
          <a:xfrm>
            <a:off x="1763713" y="1104900"/>
            <a:ext cx="5256212" cy="542925"/>
          </a:xfrm>
          <a:prstGeom prst="rect">
            <a:avLst/>
          </a:prstGeom>
          <a:noFill/>
          <a:ln w="9525">
            <a:noFill/>
          </a:ln>
        </p:spPr>
        <p:txBody>
          <a:bodyPr anchor="t" anchorCtr="0">
            <a:spAutoFit/>
          </a:bodyPr>
          <a:lstStyle/>
          <a:p>
            <a:pPr latinLnBrk="1"/>
            <a:r>
              <a:rPr lang="zh-CN" altLang="en-US" sz="2800" b="1" dirty="0">
                <a:latin typeface="微软雅黑" panose="020B0503020204020204" pitchFamily="34" charset="-122"/>
                <a:ea typeface="微软雅黑" panose="020B0503020204020204" pitchFamily="34" charset="-122"/>
              </a:rPr>
              <a:t>计算机系统自身的脆弱性</a:t>
            </a:r>
          </a:p>
        </p:txBody>
      </p:sp>
      <p:sp>
        <p:nvSpPr>
          <p:cNvPr id="17" name="矩形 16"/>
          <p:cNvSpPr/>
          <p:nvPr/>
        </p:nvSpPr>
        <p:spPr>
          <a:xfrm>
            <a:off x="611188" y="1846263"/>
            <a:ext cx="2952750" cy="503237"/>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、硬件的脆弱性</a:t>
            </a:r>
          </a:p>
        </p:txBody>
      </p:sp>
      <p:sp>
        <p:nvSpPr>
          <p:cNvPr id="5" name="矩形 4"/>
          <p:cNvSpPr/>
          <p:nvPr/>
        </p:nvSpPr>
        <p:spPr>
          <a:xfrm>
            <a:off x="611188" y="2466975"/>
            <a:ext cx="7921625" cy="3476625"/>
          </a:xfrm>
          <a:prstGeom prst="rect">
            <a:avLst/>
          </a:prstGeom>
        </p:spPr>
        <p:txBody>
          <a:bodyPr wrap="square">
            <a:spAutoFit/>
          </a:bodyPr>
          <a:lstStyle/>
          <a:p>
            <a:pPr marL="342900" marR="0" lvl="0" indent="-342900" algn="just" defTabSz="914400" rtl="0" eaLnBrk="1" fontAlgn="base" latinLnBrk="1" hangingPunct="1">
              <a:lnSpc>
                <a:spcPct val="100000"/>
              </a:lnSpc>
              <a:spcBef>
                <a:spcPct val="0"/>
              </a:spcBef>
              <a:spcAft>
                <a:spcPct val="0"/>
              </a:spcAft>
              <a:buClr>
                <a:schemeClr val="accent1">
                  <a:lumMod val="40000"/>
                  <a:lumOff val="60000"/>
                </a:schemeClr>
              </a:buClr>
              <a:buSzTx/>
              <a:buFont typeface="Wingdings" panose="05000000000000000000" pitchFamily="2" charset="2"/>
              <a:buChar char="p"/>
              <a:defRPr/>
            </a:pPr>
            <a:r>
              <a:rPr kumimoji="1" lang="zh-CN" altLang="zh-CN" sz="20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计算机系统的硬件均需要提供满足要求的电源才能正常工作，一旦切断电源，那怕是极其短暂的一刻，计算机系统的工作也会被间断。</a:t>
            </a:r>
            <a:endParaRPr kumimoji="1" lang="en-US" altLang="zh-CN" sz="20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just" defTabSz="914400" rtl="0" eaLnBrk="1" fontAlgn="base" latinLnBrk="1" hangingPunct="1">
              <a:lnSpc>
                <a:spcPct val="100000"/>
              </a:lnSpc>
              <a:spcBef>
                <a:spcPct val="0"/>
              </a:spcBef>
              <a:spcAft>
                <a:spcPct val="0"/>
              </a:spcAft>
              <a:buClr>
                <a:schemeClr val="accent1">
                  <a:lumMod val="40000"/>
                  <a:lumOff val="60000"/>
                </a:schemeClr>
              </a:buClr>
              <a:buSzTx/>
              <a:buFont typeface="Wingdings" panose="05000000000000000000" pitchFamily="2" charset="2"/>
              <a:buChar char="p"/>
              <a:defRPr/>
            </a:pPr>
            <a:r>
              <a:rPr kumimoji="1" lang="zh-CN" altLang="zh-CN" sz="20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计算机是利用电信号对数据进行运算和处理。因此，环境中的电磁干扰能引起处理错误，得出错误的结论，并且所产生的电磁辐射会产生信息泄露。</a:t>
            </a:r>
            <a:endParaRPr kumimoji="1" lang="en-US" altLang="zh-CN" sz="20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just" defTabSz="914400" rtl="0" eaLnBrk="1" fontAlgn="base" latinLnBrk="1" hangingPunct="1">
              <a:lnSpc>
                <a:spcPct val="100000"/>
              </a:lnSpc>
              <a:spcBef>
                <a:spcPct val="0"/>
              </a:spcBef>
              <a:spcAft>
                <a:spcPct val="0"/>
              </a:spcAft>
              <a:buClr>
                <a:schemeClr val="accent1">
                  <a:lumMod val="40000"/>
                  <a:lumOff val="60000"/>
                </a:schemeClr>
              </a:buClr>
              <a:buSzTx/>
              <a:buFont typeface="Wingdings" panose="05000000000000000000" pitchFamily="2" charset="2"/>
              <a:buChar char="p"/>
              <a:defRPr/>
            </a:pPr>
            <a:r>
              <a:rPr kumimoji="1" lang="zh-CN" altLang="zh-CN" sz="20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电路板焊点过分密集，极易产生短路而烧毁器件。接插部件多，接触不良的故障时有发生。</a:t>
            </a:r>
            <a:endParaRPr kumimoji="1" lang="en-US" altLang="zh-CN" sz="20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just" defTabSz="914400" rtl="0" eaLnBrk="1" fontAlgn="base" latinLnBrk="1" hangingPunct="1">
              <a:lnSpc>
                <a:spcPct val="100000"/>
              </a:lnSpc>
              <a:spcBef>
                <a:spcPct val="0"/>
              </a:spcBef>
              <a:spcAft>
                <a:spcPct val="0"/>
              </a:spcAft>
              <a:buClr>
                <a:schemeClr val="accent1">
                  <a:lumMod val="40000"/>
                  <a:lumOff val="60000"/>
                </a:schemeClr>
              </a:buClr>
              <a:buSzTx/>
              <a:buFont typeface="Wingdings" panose="05000000000000000000" pitchFamily="2" charset="2"/>
              <a:buChar char="p"/>
              <a:defRPr/>
            </a:pPr>
            <a:r>
              <a:rPr kumimoji="1" lang="zh-CN" altLang="zh-CN" sz="20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体积小、重量轻、物理强度差，极易被偷盗或毁坏。</a:t>
            </a:r>
            <a:r>
              <a:rPr kumimoji="1" lang="en-US" altLang="zh-CN" sz="20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a:t>
            </a:r>
          </a:p>
          <a:p>
            <a:pPr marL="342900" marR="0" lvl="0" indent="-342900" algn="just" defTabSz="914400" rtl="0" eaLnBrk="1" fontAlgn="base" latinLnBrk="1" hangingPunct="1">
              <a:lnSpc>
                <a:spcPct val="100000"/>
              </a:lnSpc>
              <a:spcBef>
                <a:spcPct val="0"/>
              </a:spcBef>
              <a:spcAft>
                <a:spcPct val="0"/>
              </a:spcAft>
              <a:buClr>
                <a:schemeClr val="accent1">
                  <a:lumMod val="40000"/>
                  <a:lumOff val="60000"/>
                </a:schemeClr>
              </a:buClr>
              <a:buSzTx/>
              <a:buFont typeface="Wingdings" panose="05000000000000000000" pitchFamily="2" charset="2"/>
              <a:buChar char="p"/>
              <a:defRPr/>
            </a:pPr>
            <a:r>
              <a:rPr kumimoji="1" lang="zh-CN" altLang="zh-CN" sz="20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电路高度复杂，设计缺陷在所难免，加上有些不怀好意的制造商还故意留有“后门”。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1" dur="1000"/>
                                        <p:tgtEl>
                                          <p:spTgt spid="5">
                                            <p:txEl>
                                              <p:pRg st="0" end="0"/>
                                            </p:txEl>
                                          </p:spTgt>
                                        </p:tgtEl>
                                      </p:cBhvr>
                                    </p:animEffect>
                                  </p:childTnLst>
                                </p:cTn>
                              </p:par>
                            </p:childTnLst>
                          </p:cTn>
                        </p:par>
                        <p:par>
                          <p:cTn id="32" fill="hold">
                            <p:stCondLst>
                              <p:cond delay="4000"/>
                            </p:stCondLst>
                            <p:childTnLst>
                              <p:par>
                                <p:cTn id="33" presetID="14" presetClass="entr" presetSubtype="10" fill="hold" nodeType="after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5" dur="1000"/>
                                        <p:tgtEl>
                                          <p:spTgt spid="5">
                                            <p:txEl>
                                              <p:pRg st="1" end="1"/>
                                            </p:txEl>
                                          </p:spTgt>
                                        </p:tgtEl>
                                      </p:cBhvr>
                                    </p:animEffect>
                                  </p:childTnLst>
                                </p:cTn>
                              </p:par>
                            </p:childTnLst>
                          </p:cTn>
                        </p:par>
                        <p:par>
                          <p:cTn id="36" fill="hold">
                            <p:stCondLst>
                              <p:cond delay="5000"/>
                            </p:stCondLst>
                            <p:childTnLst>
                              <p:par>
                                <p:cTn id="37" presetID="14" presetClass="entr" presetSubtype="10" fill="hold" nodeType="after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randombar(horizontal)">
                                      <p:cBhvr>
                                        <p:cTn id="39" dur="1000"/>
                                        <p:tgtEl>
                                          <p:spTgt spid="5">
                                            <p:txEl>
                                              <p:pRg st="2" end="2"/>
                                            </p:txEl>
                                          </p:spTgt>
                                        </p:tgtEl>
                                      </p:cBhvr>
                                    </p:animEffect>
                                  </p:childTnLst>
                                </p:cTn>
                              </p:par>
                            </p:childTnLst>
                          </p:cTn>
                        </p:par>
                        <p:par>
                          <p:cTn id="40" fill="hold">
                            <p:stCondLst>
                              <p:cond delay="6000"/>
                            </p:stCondLst>
                            <p:childTnLst>
                              <p:par>
                                <p:cTn id="41" presetID="14" presetClass="entr" presetSubtype="10" fill="hold" nodeType="after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randombar(horizontal)">
                                      <p:cBhvr>
                                        <p:cTn id="43" dur="1000"/>
                                        <p:tgtEl>
                                          <p:spTgt spid="5">
                                            <p:txEl>
                                              <p:pRg st="3" end="3"/>
                                            </p:txEl>
                                          </p:spTgt>
                                        </p:tgtEl>
                                      </p:cBhvr>
                                    </p:animEffect>
                                  </p:childTnLst>
                                </p:cTn>
                              </p:par>
                            </p:childTnLst>
                          </p:cTn>
                        </p:par>
                        <p:par>
                          <p:cTn id="44" fill="hold">
                            <p:stCondLst>
                              <p:cond delay="7000"/>
                            </p:stCondLst>
                            <p:childTnLst>
                              <p:par>
                                <p:cTn id="45" presetID="14" presetClass="entr" presetSubtype="10" fill="hold" nodeType="after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45058"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7" name="矩形 16"/>
          <p:cNvSpPr/>
          <p:nvPr/>
        </p:nvSpPr>
        <p:spPr>
          <a:xfrm>
            <a:off x="611188" y="1196975"/>
            <a:ext cx="3816350" cy="503238"/>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、操作系统的脆弱性</a:t>
            </a:r>
          </a:p>
        </p:txBody>
      </p:sp>
      <p:sp>
        <p:nvSpPr>
          <p:cNvPr id="5" name="矩形 4"/>
          <p:cNvSpPr/>
          <p:nvPr/>
        </p:nvSpPr>
        <p:spPr>
          <a:xfrm>
            <a:off x="611188" y="1817688"/>
            <a:ext cx="7921625" cy="4092575"/>
          </a:xfrm>
          <a:prstGeom prst="rect">
            <a:avLst/>
          </a:prstGeom>
          <a:noFill/>
          <a:ln w="9525">
            <a:noFill/>
          </a:ln>
        </p:spPr>
        <p:txBody>
          <a:bodyPr anchor="t" anchorCtr="0">
            <a:spAutoFit/>
          </a:bodyPr>
          <a:lstStyle/>
          <a:p>
            <a:pPr marL="342900" indent="-342900" algn="just" latinLnBrk="1">
              <a:buClr>
                <a:srgbClr val="00B0F0"/>
              </a:buClr>
              <a:buFont typeface="Wingdings" panose="05000000000000000000" pitchFamily="2" charset="2"/>
              <a:buChar char="p"/>
            </a:pPr>
            <a:r>
              <a:rPr lang="zh-CN" altLang="zh-CN" sz="2000" b="1" dirty="0">
                <a:latin typeface="黑体" panose="02010609060101010101" pitchFamily="2" charset="-122"/>
                <a:ea typeface="黑体" panose="02010609060101010101" pitchFamily="2" charset="-122"/>
              </a:rPr>
              <a:t>操作系统的程序可以动态链接。这种方式虽然为软件开发商进行版本升级时提供了方便，但“黑客”也可以利用此法攻击系统或链接计算机病毒程序。</a:t>
            </a:r>
            <a:r>
              <a:rPr lang="en-US" altLang="zh-CN" sz="2000" b="1">
                <a:latin typeface="黑体" panose="02010609060101010101" pitchFamily="2" charset="-122"/>
                <a:ea typeface="黑体" panose="02010609060101010101" pitchFamily="2" charset="-122"/>
              </a:rPr>
              <a:t> </a:t>
            </a:r>
            <a:endParaRPr lang="zh-CN" altLang="zh-CN" sz="2000" b="1" dirty="0">
              <a:latin typeface="黑体" panose="02010609060101010101" pitchFamily="2" charset="-122"/>
              <a:ea typeface="黑体" panose="02010609060101010101" pitchFamily="2" charset="-122"/>
            </a:endParaRPr>
          </a:p>
          <a:p>
            <a:pPr marL="342900" indent="-342900" algn="just" latinLnBrk="1">
              <a:buClr>
                <a:srgbClr val="00B0F0"/>
              </a:buClr>
              <a:buFont typeface="Wingdings" panose="05000000000000000000" pitchFamily="2" charset="2"/>
              <a:buChar char="p"/>
            </a:pPr>
            <a:r>
              <a:rPr lang="zh-CN" altLang="zh-CN" sz="2000" b="1" dirty="0">
                <a:latin typeface="黑体" panose="02010609060101010101" pitchFamily="2" charset="-122"/>
                <a:ea typeface="黑体" panose="02010609060101010101" pitchFamily="2" charset="-122"/>
              </a:rPr>
              <a:t>操作系统支持网上远程加载程序，这为实施远程攻击提供了技术支持。</a:t>
            </a:r>
            <a:r>
              <a:rPr lang="en-US" altLang="zh-CN" sz="2000" b="1">
                <a:latin typeface="黑体" panose="02010609060101010101" pitchFamily="2" charset="-122"/>
                <a:ea typeface="黑体" panose="02010609060101010101" pitchFamily="2" charset="-122"/>
              </a:rPr>
              <a:t> </a:t>
            </a:r>
          </a:p>
          <a:p>
            <a:pPr marL="342900" indent="-342900" algn="just" latinLnBrk="1">
              <a:buClr>
                <a:srgbClr val="00B0F0"/>
              </a:buClr>
              <a:buFont typeface="Wingdings" panose="05000000000000000000" pitchFamily="2" charset="2"/>
              <a:buChar char="p"/>
            </a:pPr>
            <a:r>
              <a:rPr lang="zh-CN" altLang="zh-CN" sz="2000" b="1" dirty="0">
                <a:latin typeface="黑体" panose="02010609060101010101" pitchFamily="2" charset="-122"/>
                <a:ea typeface="黑体" panose="02010609060101010101" pitchFamily="2" charset="-122"/>
              </a:rPr>
              <a:t>操作系统通常提供</a:t>
            </a:r>
            <a:r>
              <a:rPr lang="en-US" altLang="zh-CN" sz="2000" b="1">
                <a:latin typeface="黑体" panose="02010609060101010101" pitchFamily="2" charset="-122"/>
                <a:ea typeface="黑体" panose="02010609060101010101" pitchFamily="2" charset="-122"/>
              </a:rPr>
              <a:t>DEMO</a:t>
            </a:r>
            <a:r>
              <a:rPr lang="zh-CN" altLang="zh-CN" sz="2000" b="1" dirty="0">
                <a:latin typeface="黑体" panose="02010609060101010101" pitchFamily="2" charset="-122"/>
                <a:ea typeface="黑体" panose="02010609060101010101" pitchFamily="2" charset="-122"/>
              </a:rPr>
              <a:t>软件，这种软件在</a:t>
            </a:r>
            <a:r>
              <a:rPr lang="en-US" altLang="zh-CN" sz="2000" b="1">
                <a:latin typeface="黑体" panose="02010609060101010101" pitchFamily="2" charset="-122"/>
                <a:ea typeface="黑体" panose="02010609060101010101" pitchFamily="2" charset="-122"/>
              </a:rPr>
              <a:t>UNIX</a:t>
            </a:r>
            <a:r>
              <a:rPr lang="zh-CN" altLang="zh-CN" sz="2000" b="1" dirty="0">
                <a:latin typeface="黑体" panose="02010609060101010101" pitchFamily="2" charset="-122"/>
                <a:ea typeface="黑体" panose="02010609060101010101" pitchFamily="2" charset="-122"/>
              </a:rPr>
              <a:t>、</a:t>
            </a:r>
            <a:r>
              <a:rPr lang="en-US" altLang="zh-CN" sz="2000" b="1">
                <a:latin typeface="黑体" panose="02010609060101010101" pitchFamily="2" charset="-122"/>
                <a:ea typeface="黑体" panose="02010609060101010101" pitchFamily="2" charset="-122"/>
              </a:rPr>
              <a:t>WINDOWS NT</a:t>
            </a:r>
            <a:r>
              <a:rPr lang="zh-CN" altLang="zh-CN" sz="2000" b="1" dirty="0">
                <a:latin typeface="黑体" panose="02010609060101010101" pitchFamily="2" charset="-122"/>
                <a:ea typeface="黑体" panose="02010609060101010101" pitchFamily="2" charset="-122"/>
              </a:rPr>
              <a:t>操作系统上与其它系统核心软件具有同等的权力。借此摧毁操作系统十分便捷。</a:t>
            </a:r>
            <a:r>
              <a:rPr lang="en-US" altLang="zh-CN" sz="2000" b="1">
                <a:latin typeface="黑体" panose="02010609060101010101" pitchFamily="2" charset="-122"/>
                <a:ea typeface="黑体" panose="02010609060101010101" pitchFamily="2" charset="-122"/>
              </a:rPr>
              <a:t> </a:t>
            </a:r>
          </a:p>
          <a:p>
            <a:pPr marL="342900" indent="-342900" algn="just" latinLnBrk="1">
              <a:buClr>
                <a:srgbClr val="00B0F0"/>
              </a:buClr>
              <a:buFont typeface="Wingdings" panose="05000000000000000000" pitchFamily="2" charset="2"/>
              <a:buChar char="p"/>
            </a:pPr>
            <a:r>
              <a:rPr lang="zh-CN" altLang="zh-CN" sz="2000" b="1" dirty="0">
                <a:latin typeface="黑体" panose="02010609060101010101" pitchFamily="2" charset="-122"/>
                <a:ea typeface="黑体" panose="02010609060101010101" pitchFamily="2" charset="-122"/>
              </a:rPr>
              <a:t>系统提供了</a:t>
            </a:r>
            <a:r>
              <a:rPr lang="en-US" altLang="zh-CN" sz="2000" b="1">
                <a:latin typeface="黑体" panose="02010609060101010101" pitchFamily="2" charset="-122"/>
                <a:ea typeface="黑体" panose="02010609060101010101" pitchFamily="2" charset="-122"/>
              </a:rPr>
              <a:t> Debug </a:t>
            </a:r>
            <a:r>
              <a:rPr lang="zh-CN" altLang="zh-CN" sz="2000" b="1" dirty="0">
                <a:latin typeface="黑体" panose="02010609060101010101" pitchFamily="2" charset="-122"/>
                <a:ea typeface="黑体" panose="02010609060101010101" pitchFamily="2" charset="-122"/>
              </a:rPr>
              <a:t>与</a:t>
            </a:r>
            <a:r>
              <a:rPr lang="en-US" altLang="zh-CN" sz="2000" b="1">
                <a:latin typeface="黑体" panose="02010609060101010101" pitchFamily="2" charset="-122"/>
                <a:ea typeface="黑体" panose="02010609060101010101" pitchFamily="2" charset="-122"/>
              </a:rPr>
              <a:t> Wizard</a:t>
            </a:r>
            <a:r>
              <a:rPr lang="zh-CN" altLang="zh-CN" sz="2000" b="1" dirty="0">
                <a:latin typeface="黑体" panose="02010609060101010101" pitchFamily="2" charset="-122"/>
                <a:ea typeface="黑体" panose="02010609060101010101" pitchFamily="2" charset="-122"/>
              </a:rPr>
              <a:t>，它们可以将执行程序进行反汇编，方便地追综执行过程。掌握好了这两项技术，几乎可以做“黑客”的所有事情。</a:t>
            </a:r>
            <a:r>
              <a:rPr lang="en-US" altLang="zh-CN" sz="2000" b="1">
                <a:latin typeface="黑体" panose="02010609060101010101" pitchFamily="2" charset="-122"/>
                <a:ea typeface="黑体" panose="02010609060101010101" pitchFamily="2" charset="-122"/>
              </a:rPr>
              <a:t> </a:t>
            </a:r>
          </a:p>
          <a:p>
            <a:pPr marL="342900" indent="-342900" algn="just" latinLnBrk="1">
              <a:buClr>
                <a:srgbClr val="00B0F0"/>
              </a:buClr>
              <a:buFont typeface="Wingdings" panose="05000000000000000000" pitchFamily="2" charset="2"/>
              <a:buChar char="p"/>
            </a:pPr>
            <a:r>
              <a:rPr lang="zh-CN" altLang="zh-CN" sz="2000" b="1" dirty="0">
                <a:latin typeface="黑体" panose="02010609060101010101" pitchFamily="2" charset="-122"/>
                <a:ea typeface="黑体" panose="02010609060101010101" pitchFamily="2" charset="-122"/>
              </a:rPr>
              <a:t>操作系统的设计缺陷。“黑客”正是利用这些缺陷对操作系统进行致命攻击。</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3" dur="1000"/>
                                        <p:tgtEl>
                                          <p:spTgt spid="5">
                                            <p:txEl>
                                              <p:pRg st="0" end="0"/>
                                            </p:txEl>
                                          </p:spTgt>
                                        </p:tgtEl>
                                      </p:cBhvr>
                                    </p:animEffect>
                                  </p:childTnLst>
                                </p:cTn>
                              </p:par>
                            </p:childTnLst>
                          </p:cTn>
                        </p:par>
                        <p:par>
                          <p:cTn id="14" fill="hold">
                            <p:stCondLst>
                              <p:cond delay="2000"/>
                            </p:stCondLst>
                            <p:childTnLst>
                              <p:par>
                                <p:cTn id="15" presetID="14" presetClass="entr" presetSubtype="10" fill="hold"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1000"/>
                                        <p:tgtEl>
                                          <p:spTgt spid="5">
                                            <p:txEl>
                                              <p:pRg st="1" end="1"/>
                                            </p:txEl>
                                          </p:spTgt>
                                        </p:tgtEl>
                                      </p:cBhvr>
                                    </p:animEffect>
                                  </p:childTnLst>
                                </p:cTn>
                              </p:par>
                            </p:childTnLst>
                          </p:cTn>
                        </p:par>
                        <p:par>
                          <p:cTn id="18" fill="hold">
                            <p:stCondLst>
                              <p:cond delay="3000"/>
                            </p:stCondLst>
                            <p:childTnLst>
                              <p:par>
                                <p:cTn id="19" presetID="14" presetClass="entr" presetSubtype="10" fill="hold"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1" dur="1000"/>
                                        <p:tgtEl>
                                          <p:spTgt spid="5">
                                            <p:txEl>
                                              <p:pRg st="2" end="2"/>
                                            </p:txEl>
                                          </p:spTgt>
                                        </p:tgtEl>
                                      </p:cBhvr>
                                    </p:animEffect>
                                  </p:childTnLst>
                                </p:cTn>
                              </p:par>
                            </p:childTnLst>
                          </p:cTn>
                        </p:par>
                        <p:par>
                          <p:cTn id="22" fill="hold">
                            <p:stCondLst>
                              <p:cond delay="4000"/>
                            </p:stCondLst>
                            <p:childTnLst>
                              <p:par>
                                <p:cTn id="23" presetID="14" presetClass="entr" presetSubtype="10" fill="hold" nodeType="after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5" dur="1000"/>
                                        <p:tgtEl>
                                          <p:spTgt spid="5">
                                            <p:txEl>
                                              <p:pRg st="3" end="3"/>
                                            </p:txEl>
                                          </p:spTgt>
                                        </p:tgtEl>
                                      </p:cBhvr>
                                    </p:animEffect>
                                  </p:childTnLst>
                                </p:cTn>
                              </p:par>
                            </p:childTnLst>
                          </p:cTn>
                        </p:par>
                        <p:par>
                          <p:cTn id="26" fill="hold">
                            <p:stCondLst>
                              <p:cond delay="5000"/>
                            </p:stCondLst>
                            <p:childTnLst>
                              <p:par>
                                <p:cTn id="27" presetID="14" presetClass="entr" presetSubtype="10" fill="hold" nodeType="after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9"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46082"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7" name="矩形 16"/>
          <p:cNvSpPr/>
          <p:nvPr/>
        </p:nvSpPr>
        <p:spPr>
          <a:xfrm>
            <a:off x="611188" y="1660525"/>
            <a:ext cx="4752975" cy="504825"/>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、数据库管理系统的脆弱性</a:t>
            </a:r>
          </a:p>
        </p:txBody>
      </p:sp>
      <p:sp>
        <p:nvSpPr>
          <p:cNvPr id="5" name="矩形 4"/>
          <p:cNvSpPr/>
          <p:nvPr/>
        </p:nvSpPr>
        <p:spPr>
          <a:xfrm>
            <a:off x="611188" y="2565400"/>
            <a:ext cx="7921625" cy="1938338"/>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    </a:t>
            </a:r>
            <a:r>
              <a:rPr lang="zh-CN" altLang="zh-CN" sz="2400" b="1" dirty="0">
                <a:latin typeface="黑体" panose="02010609060101010101" pitchFamily="2" charset="-122"/>
                <a:ea typeface="黑体" panose="02010609060101010101" pitchFamily="2" charset="-122"/>
              </a:rPr>
              <a:t>数据库管理系统中的核心是数据。存储数据的媒体决定了它易于修改、删除和替代。开发数据库管理系统的基本出发点是为了共享数据，而这又带来了访问控制中的不安全因素，在对数据进入访问时一般采用的是密码或身份验证机制，这些很容易被盗窃、破译或冒充。</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47106"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7" name="矩形 16"/>
          <p:cNvSpPr/>
          <p:nvPr/>
        </p:nvSpPr>
        <p:spPr>
          <a:xfrm>
            <a:off x="611188" y="1660525"/>
            <a:ext cx="3960812" cy="504825"/>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计算机网络的脆弱性</a:t>
            </a:r>
            <a:endParaRPr lang="zh-CN" altLang="en-US" sz="2800" b="1" dirty="0">
              <a:latin typeface="微软雅黑" panose="020B0503020204020204" pitchFamily="34" charset="-122"/>
              <a:ea typeface="微软雅黑" panose="020B0503020204020204" pitchFamily="34" charset="-122"/>
            </a:endParaRPr>
          </a:p>
        </p:txBody>
      </p:sp>
      <p:sp>
        <p:nvSpPr>
          <p:cNvPr id="5" name="矩形 4"/>
          <p:cNvSpPr/>
          <p:nvPr/>
        </p:nvSpPr>
        <p:spPr>
          <a:xfrm>
            <a:off x="611188" y="2565400"/>
            <a:ext cx="7921625" cy="3046413"/>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    ISO 7498</a:t>
            </a:r>
            <a:r>
              <a:rPr lang="zh-CN" altLang="zh-CN" sz="2400" b="1" dirty="0">
                <a:latin typeface="黑体" panose="02010609060101010101" pitchFamily="2" charset="-122"/>
                <a:ea typeface="黑体" panose="02010609060101010101" pitchFamily="2" charset="-122"/>
              </a:rPr>
              <a:t>网络协议形成时，基本上没有顾及到安全的问题，只是后来才加进了</a:t>
            </a:r>
            <a:r>
              <a:rPr lang="en-US" altLang="zh-CN" sz="2400" b="1">
                <a:latin typeface="黑体" panose="02010609060101010101" pitchFamily="2" charset="-122"/>
                <a:ea typeface="黑体" panose="02010609060101010101" pitchFamily="2" charset="-122"/>
              </a:rPr>
              <a:t>5</a:t>
            </a:r>
            <a:r>
              <a:rPr lang="zh-CN" altLang="zh-CN" sz="2400" b="1" dirty="0">
                <a:latin typeface="黑体" panose="02010609060101010101" pitchFamily="2" charset="-122"/>
                <a:ea typeface="黑体" panose="02010609060101010101" pitchFamily="2" charset="-122"/>
              </a:rPr>
              <a:t>种安全服务和</a:t>
            </a:r>
            <a:r>
              <a:rPr lang="en-US" altLang="zh-CN" sz="2400" b="1">
                <a:latin typeface="黑体" panose="02010609060101010101" pitchFamily="2" charset="-122"/>
                <a:ea typeface="黑体" panose="02010609060101010101" pitchFamily="2" charset="-122"/>
              </a:rPr>
              <a:t>8</a:t>
            </a:r>
            <a:r>
              <a:rPr lang="zh-CN" altLang="zh-CN" sz="2400" b="1" dirty="0">
                <a:latin typeface="黑体" panose="02010609060101010101" pitchFamily="2" charset="-122"/>
                <a:ea typeface="黑体" panose="02010609060101010101" pitchFamily="2" charset="-122"/>
              </a:rPr>
              <a:t>种安全机制。国际互联网中的</a:t>
            </a:r>
            <a:r>
              <a:rPr lang="en-US" altLang="zh-CN" sz="2400" b="1">
                <a:latin typeface="黑体" panose="02010609060101010101" pitchFamily="2" charset="-122"/>
                <a:ea typeface="黑体" panose="02010609060101010101" pitchFamily="2" charset="-122"/>
              </a:rPr>
              <a:t>TCP/IP </a:t>
            </a:r>
            <a:r>
              <a:rPr lang="zh-CN" altLang="zh-CN" sz="2400" b="1" dirty="0">
                <a:latin typeface="黑体" panose="02010609060101010101" pitchFamily="2" charset="-122"/>
                <a:ea typeface="黑体" panose="02010609060101010101" pitchFamily="2" charset="-122"/>
              </a:rPr>
              <a:t>同样存在类似的问题。首先，</a:t>
            </a:r>
            <a:r>
              <a:rPr lang="en-US" altLang="zh-CN" sz="2400" b="1">
                <a:latin typeface="黑体" panose="02010609060101010101" pitchFamily="2" charset="-122"/>
                <a:ea typeface="黑体" panose="02010609060101010101" pitchFamily="2" charset="-122"/>
              </a:rPr>
              <a:t>IP</a:t>
            </a:r>
            <a:r>
              <a:rPr lang="zh-CN" altLang="zh-CN" sz="2400" b="1" dirty="0">
                <a:latin typeface="黑体" panose="02010609060101010101" pitchFamily="2" charset="-122"/>
                <a:ea typeface="黑体" panose="02010609060101010101" pitchFamily="2" charset="-122"/>
              </a:rPr>
              <a:t>协议对来自物理层的数据包没有进行发送顺序和内容正确与否的确认。其次，</a:t>
            </a:r>
            <a:r>
              <a:rPr lang="en-US" altLang="zh-CN" sz="2400" b="1">
                <a:latin typeface="黑体" panose="02010609060101010101" pitchFamily="2" charset="-122"/>
                <a:ea typeface="黑体" panose="02010609060101010101" pitchFamily="2" charset="-122"/>
              </a:rPr>
              <a:t>TCP</a:t>
            </a:r>
            <a:r>
              <a:rPr lang="zh-CN" altLang="zh-CN" sz="2400" b="1" dirty="0">
                <a:latin typeface="黑体" panose="02010609060101010101" pitchFamily="2" charset="-122"/>
                <a:ea typeface="黑体" panose="02010609060101010101" pitchFamily="2" charset="-122"/>
              </a:rPr>
              <a:t>通常总是默认数据包的源地址是有效的，这给冒名顶替带来了机会；与</a:t>
            </a:r>
            <a:r>
              <a:rPr lang="en-US" altLang="zh-CN" sz="2400" b="1">
                <a:latin typeface="黑体" panose="02010609060101010101" pitchFamily="2" charset="-122"/>
                <a:ea typeface="黑体" panose="02010609060101010101" pitchFamily="2" charset="-122"/>
              </a:rPr>
              <a:t>TCP</a:t>
            </a:r>
            <a:r>
              <a:rPr lang="zh-CN" altLang="zh-CN" sz="2400" b="1" dirty="0">
                <a:latin typeface="黑体" panose="02010609060101010101" pitchFamily="2" charset="-122"/>
                <a:ea typeface="黑体" panose="02010609060101010101" pitchFamily="2" charset="-122"/>
              </a:rPr>
              <a:t>位于同一层的</a:t>
            </a:r>
            <a:r>
              <a:rPr lang="en-US" altLang="zh-CN" sz="2400" b="1">
                <a:latin typeface="黑体" panose="02010609060101010101" pitchFamily="2" charset="-122"/>
                <a:ea typeface="黑体" panose="02010609060101010101" pitchFamily="2" charset="-122"/>
              </a:rPr>
              <a:t>UDP</a:t>
            </a:r>
            <a:r>
              <a:rPr lang="zh-CN" altLang="zh-CN" sz="2400" b="1" dirty="0">
                <a:latin typeface="黑体" panose="02010609060101010101" pitchFamily="2" charset="-122"/>
                <a:ea typeface="黑体" panose="02010609060101010101" pitchFamily="2" charset="-122"/>
              </a:rPr>
              <a:t>对包顺序的错误不作修改，对丢失包也不重传，因此极易受到欺骗。</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48130"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7" name="矩形 16"/>
          <p:cNvSpPr/>
          <p:nvPr/>
        </p:nvSpPr>
        <p:spPr>
          <a:xfrm>
            <a:off x="611188" y="1660525"/>
            <a:ext cx="3744912" cy="504825"/>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5</a:t>
            </a:r>
            <a:r>
              <a:rPr lang="zh-CN" altLang="en-US" sz="2800" b="1"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存储系统的脆弱性</a:t>
            </a:r>
            <a:endParaRPr lang="zh-CN" altLang="en-US" sz="2800" b="1" dirty="0">
              <a:latin typeface="微软雅黑" panose="020B0503020204020204" pitchFamily="34" charset="-122"/>
              <a:ea typeface="微软雅黑" panose="020B0503020204020204" pitchFamily="34" charset="-122"/>
            </a:endParaRPr>
          </a:p>
        </p:txBody>
      </p:sp>
      <p:sp>
        <p:nvSpPr>
          <p:cNvPr id="5" name="矩形 4"/>
          <p:cNvSpPr/>
          <p:nvPr/>
        </p:nvSpPr>
        <p:spPr>
          <a:xfrm>
            <a:off x="611188" y="2565400"/>
            <a:ext cx="7921625" cy="3416300"/>
          </a:xfrm>
          <a:prstGeom prst="rect">
            <a:avLst/>
          </a:prstGeom>
          <a:noFill/>
          <a:ln w="9525">
            <a:noFill/>
          </a:ln>
        </p:spPr>
        <p:txBody>
          <a:bodyPr anchor="t" anchorCtr="0">
            <a:spAutoFit/>
          </a:bodyPr>
          <a:lstStyle/>
          <a:p>
            <a:pPr marL="342900" indent="-342900" latinLnBrk="1">
              <a:buClr>
                <a:srgbClr val="FFC000"/>
              </a:buClr>
              <a:buFont typeface="Wingdings" panose="05000000000000000000" pitchFamily="2" charset="2"/>
              <a:buChar char="p"/>
            </a:pPr>
            <a:r>
              <a:rPr lang="en-US" altLang="zh-CN" sz="2400" b="1">
                <a:latin typeface="黑体" panose="02010609060101010101" pitchFamily="2" charset="-122"/>
                <a:ea typeface="黑体" panose="02010609060101010101" pitchFamily="2" charset="-122"/>
              </a:rPr>
              <a:t>RAM</a:t>
            </a:r>
            <a:r>
              <a:rPr lang="zh-CN" altLang="zh-CN" sz="2400" b="1" dirty="0">
                <a:latin typeface="黑体" panose="02010609060101010101" pitchFamily="2" charset="-122"/>
                <a:ea typeface="黑体" panose="02010609060101010101" pitchFamily="2" charset="-122"/>
              </a:rPr>
              <a:t>中存放的信息一旦掉电即刻丢失，并且易于在内嵌入病毒代码。</a:t>
            </a:r>
            <a:r>
              <a:rPr lang="en-US" altLang="zh-CN" sz="2400" b="1">
                <a:latin typeface="黑体" panose="02010609060101010101" pitchFamily="2" charset="-122"/>
                <a:ea typeface="黑体" panose="02010609060101010101" pitchFamily="2" charset="-122"/>
              </a:rPr>
              <a:t> </a:t>
            </a:r>
          </a:p>
          <a:p>
            <a:pPr marL="342900" indent="-342900" latinLnBrk="1">
              <a:buClr>
                <a:srgbClr val="FFC000"/>
              </a:buClr>
              <a:buFont typeface="Wingdings" panose="05000000000000000000" pitchFamily="2" charset="2"/>
              <a:buChar char="p"/>
            </a:pPr>
            <a:r>
              <a:rPr lang="zh-CN" altLang="zh-CN" sz="2400" b="1" dirty="0">
                <a:latin typeface="黑体" panose="02010609060101010101" pitchFamily="2" charset="-122"/>
                <a:ea typeface="黑体" panose="02010609060101010101" pitchFamily="2" charset="-122"/>
              </a:rPr>
              <a:t>硬盘构成复杂。既有动力装置，也有电子电路及磁介质，任何一部分出现故障均导致硬盘不能使用，丢失其内大量软件和数据。</a:t>
            </a:r>
            <a:endParaRPr lang="en-US" altLang="zh-CN" sz="2400" b="1">
              <a:latin typeface="黑体" panose="02010609060101010101" pitchFamily="2" charset="-122"/>
              <a:ea typeface="黑体" panose="02010609060101010101" pitchFamily="2" charset="-122"/>
            </a:endParaRPr>
          </a:p>
          <a:p>
            <a:pPr marL="342900" indent="-342900" latinLnBrk="1">
              <a:buClr>
                <a:srgbClr val="FFC000"/>
              </a:buClr>
              <a:buFont typeface="Wingdings" panose="05000000000000000000" pitchFamily="2" charset="2"/>
              <a:buChar char="p"/>
            </a:pPr>
            <a:r>
              <a:rPr lang="zh-CN" altLang="zh-CN" sz="2400" b="1" dirty="0">
                <a:latin typeface="黑体" panose="02010609060101010101" pitchFamily="2" charset="-122"/>
                <a:ea typeface="黑体" panose="02010609060101010101" pitchFamily="2" charset="-122"/>
              </a:rPr>
              <a:t>软盘及磁带易损坏。它们的长期保存对环境要求高，保存不妥，便会发生霉变现象，导致数据不能读出。此外，盘片极易遭到物理损伤（折迭、划痕、破碎等），从而丢失其内程序和数据。</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2000"/>
                            </p:stCondLst>
                            <p:childTnLst>
                              <p:par>
                                <p:cTn id="16" presetID="2" presetClass="entr" presetSubtype="4" fill="hold" nodeType="after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2" presetClass="entr" presetSubtype="4" fill="hold"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00113" y="2420938"/>
            <a:ext cx="7343775" cy="4154487"/>
          </a:xfrm>
          <a:prstGeom prst="rect">
            <a:avLst/>
          </a:prstGeom>
          <a:noFill/>
          <a:ln w="9525">
            <a:noFill/>
          </a:ln>
        </p:spPr>
        <p:txBody>
          <a:bodyPr anchor="t" anchorCtr="0">
            <a:spAutoFit/>
          </a:bodyPr>
          <a:lstStyle/>
          <a:p>
            <a:pPr marL="342900" indent="-342900" latinLnBrk="1">
              <a:buClr>
                <a:srgbClr val="FFC000"/>
              </a:buClr>
              <a:buFont typeface="Wingdings" panose="05000000000000000000" pitchFamily="2" charset="2"/>
              <a:buChar char="p"/>
            </a:pPr>
            <a:r>
              <a:rPr lang="zh-CN" altLang="zh-CN" sz="2400" b="1" dirty="0">
                <a:latin typeface="黑体" panose="02010609060101010101" pitchFamily="2" charset="-122"/>
                <a:ea typeface="黑体" panose="02010609060101010101" pitchFamily="2" charset="-122"/>
              </a:rPr>
              <a:t>光盘盘片没有附在一起的保护封套，在进行数据读取和取放的过程中容易因磨擦而产生划痕，引起读取数据失败。此外，盘片在物理上脆性较大，易破碎而损坏，导致全盘上的数据丢失。</a:t>
            </a:r>
            <a:endParaRPr lang="en-US" altLang="zh-CN" sz="2400" b="1">
              <a:latin typeface="黑体" panose="02010609060101010101" pitchFamily="2" charset="-122"/>
              <a:ea typeface="黑体" panose="02010609060101010101" pitchFamily="2" charset="-122"/>
            </a:endParaRPr>
          </a:p>
          <a:p>
            <a:pPr marL="342900" indent="-342900" latinLnBrk="1">
              <a:buClr>
                <a:srgbClr val="FFC000"/>
              </a:buClr>
              <a:buFont typeface="Wingdings" panose="05000000000000000000" pitchFamily="2" charset="2"/>
              <a:buChar char="p"/>
            </a:pPr>
            <a:r>
              <a:rPr lang="zh-CN" altLang="zh-CN" sz="2400" b="1" dirty="0">
                <a:latin typeface="黑体" panose="02010609060101010101" pitchFamily="2" charset="-122"/>
                <a:ea typeface="黑体" panose="02010609060101010101" pitchFamily="2" charset="-122"/>
              </a:rPr>
              <a:t>各种信息存储媒体的存储密度高，体积小，且重量轻，一旦被盗窃或损坏，损失巨大。</a:t>
            </a:r>
            <a:endParaRPr lang="en-US" altLang="zh-CN" sz="2400" b="1">
              <a:latin typeface="黑体" panose="02010609060101010101" pitchFamily="2" charset="-122"/>
              <a:ea typeface="黑体" panose="02010609060101010101" pitchFamily="2" charset="-122"/>
            </a:endParaRPr>
          </a:p>
          <a:p>
            <a:pPr marL="342900" indent="-342900" latinLnBrk="1">
              <a:buClr>
                <a:srgbClr val="FFC000"/>
              </a:buClr>
              <a:buFont typeface="Wingdings" panose="05000000000000000000" pitchFamily="2" charset="2"/>
              <a:buChar char="p"/>
            </a:pPr>
            <a:r>
              <a:rPr lang="zh-CN" altLang="zh-CN" sz="2400" b="1" dirty="0">
                <a:latin typeface="黑体" panose="02010609060101010101" pitchFamily="2" charset="-122"/>
                <a:ea typeface="黑体" panose="02010609060101010101" pitchFamily="2" charset="-122"/>
              </a:rPr>
              <a:t>存储在各媒体中的数据均据有可访问性，数据信息很容易地被拷贝焉而不留任何痕迹。一台远程终端上的用户，可以通过计算机网络连接到你的计算机上，利用一些技术手段，访问到你系统中的所有数据，并按其目的进行拷贝、删除和破坏。</a:t>
            </a:r>
          </a:p>
        </p:txBody>
      </p:sp>
      <p:sp>
        <p:nvSpPr>
          <p:cNvPr id="49155"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49156"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8" name="矩形 7"/>
          <p:cNvSpPr/>
          <p:nvPr/>
        </p:nvSpPr>
        <p:spPr>
          <a:xfrm>
            <a:off x="611188" y="1660525"/>
            <a:ext cx="3744912" cy="504825"/>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5</a:t>
            </a:r>
            <a:r>
              <a:rPr lang="zh-CN" altLang="en-US" sz="2800" b="1"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存储系统的脆弱性</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arn(inVertical)">
                                      <p:cBhvr>
                                        <p:cTn id="13" dur="1000"/>
                                        <p:tgtEl>
                                          <p:spTgt spid="5">
                                            <p:txEl>
                                              <p:pRg st="0" end="0"/>
                                            </p:txEl>
                                          </p:spTgt>
                                        </p:tgtEl>
                                      </p:cBhvr>
                                    </p:animEffect>
                                  </p:childTnLst>
                                </p:cTn>
                              </p:par>
                            </p:childTnLst>
                          </p:cTn>
                        </p:par>
                        <p:par>
                          <p:cTn id="14" fill="hold">
                            <p:stCondLst>
                              <p:cond delay="2000"/>
                            </p:stCondLst>
                            <p:childTnLst>
                              <p:par>
                                <p:cTn id="15" presetID="16" presetClass="entr" presetSubtype="21" fill="hold"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1000"/>
                                        <p:tgtEl>
                                          <p:spTgt spid="5">
                                            <p:txEl>
                                              <p:pRg st="1" end="1"/>
                                            </p:txEl>
                                          </p:spTgt>
                                        </p:tgtEl>
                                      </p:cBhvr>
                                    </p:animEffect>
                                  </p:childTnLst>
                                </p:cTn>
                              </p:par>
                            </p:childTnLst>
                          </p:cTn>
                        </p:par>
                        <p:par>
                          <p:cTn id="18" fill="hold">
                            <p:stCondLst>
                              <p:cond delay="3000"/>
                            </p:stCondLst>
                            <p:childTnLst>
                              <p:par>
                                <p:cTn id="19" presetID="16" presetClass="entr" presetSubtype="21" fill="hold" nodeType="after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barn(inVertical)">
                                      <p:cBhvr>
                                        <p:cTn id="21"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00113" y="2940050"/>
            <a:ext cx="7343775" cy="1568450"/>
          </a:xfrm>
          <a:prstGeom prst="rect">
            <a:avLst/>
          </a:prstGeom>
        </p:spPr>
        <p:txBody>
          <a:bodyPr wrap="square">
            <a:spAutoFit/>
          </a:bodyPr>
          <a:lstStyle/>
          <a:p>
            <a:pPr marL="342900" marR="0" lvl="0" indent="-342900" algn="l" defTabSz="914400" rtl="0" eaLnBrk="1" fontAlgn="base" latinLnBrk="1" hangingPunct="1">
              <a:lnSpc>
                <a:spcPct val="100000"/>
              </a:lnSpc>
              <a:spcBef>
                <a:spcPct val="0"/>
              </a:spcBef>
              <a:spcAft>
                <a:spcPct val="0"/>
              </a:spcAft>
              <a:buClr>
                <a:schemeClr val="accent1">
                  <a:lumMod val="60000"/>
                  <a:lumOff val="40000"/>
                </a:schemeClr>
              </a:buClr>
              <a:buSzTx/>
              <a:buFont typeface="Wingdings" panose="05000000000000000000" pitchFamily="2" charset="2"/>
              <a:buChar char="p"/>
              <a:defRPr/>
            </a:pPr>
            <a:r>
              <a:rPr kumimoji="1" lang="zh-CN"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信息传输所用的通信线路易遭破坏。</a:t>
            </a:r>
            <a:endParaRPr kumimoji="1" lang="en-US"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1" hangingPunct="1">
              <a:lnSpc>
                <a:spcPct val="100000"/>
              </a:lnSpc>
              <a:spcBef>
                <a:spcPct val="0"/>
              </a:spcBef>
              <a:spcAft>
                <a:spcPct val="0"/>
              </a:spcAft>
              <a:buClr>
                <a:schemeClr val="accent1">
                  <a:lumMod val="60000"/>
                  <a:lumOff val="40000"/>
                </a:schemeClr>
              </a:buClr>
              <a:buSzTx/>
              <a:buFont typeface="Wingdings" panose="05000000000000000000" pitchFamily="2" charset="2"/>
              <a:buChar char="p"/>
              <a:defRPr/>
            </a:pPr>
            <a:r>
              <a:rPr kumimoji="1" lang="zh-CN"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线路电磁辐射引起信息泄漏。</a:t>
            </a:r>
            <a:endParaRPr kumimoji="1" lang="en-US"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1" hangingPunct="1">
              <a:lnSpc>
                <a:spcPct val="100000"/>
              </a:lnSpc>
              <a:spcBef>
                <a:spcPct val="0"/>
              </a:spcBef>
              <a:spcAft>
                <a:spcPct val="0"/>
              </a:spcAft>
              <a:buClr>
                <a:schemeClr val="accent1">
                  <a:lumMod val="60000"/>
                  <a:lumOff val="40000"/>
                </a:schemeClr>
              </a:buClr>
              <a:buSzTx/>
              <a:buFont typeface="Wingdings" panose="05000000000000000000" pitchFamily="2" charset="2"/>
              <a:buChar char="p"/>
              <a:defRPr/>
            </a:pPr>
            <a:r>
              <a:rPr kumimoji="1" lang="zh-CN"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架空明线易于直接搭线侦听。</a:t>
            </a:r>
            <a:endParaRPr kumimoji="1" lang="en-US"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1" hangingPunct="1">
              <a:lnSpc>
                <a:spcPct val="100000"/>
              </a:lnSpc>
              <a:spcBef>
                <a:spcPct val="0"/>
              </a:spcBef>
              <a:spcAft>
                <a:spcPct val="0"/>
              </a:spcAft>
              <a:buClr>
                <a:schemeClr val="accent1">
                  <a:lumMod val="60000"/>
                  <a:lumOff val="40000"/>
                </a:schemeClr>
              </a:buClr>
              <a:buSzTx/>
              <a:buFont typeface="Wingdings" panose="05000000000000000000" pitchFamily="2" charset="2"/>
              <a:buChar char="p"/>
              <a:defRPr/>
            </a:pPr>
            <a:r>
              <a:rPr kumimoji="1" lang="zh-CN" altLang="zh-CN" sz="24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无线信道易遭到电子干扰。</a:t>
            </a:r>
          </a:p>
        </p:txBody>
      </p:sp>
      <p:sp>
        <p:nvSpPr>
          <p:cNvPr id="50179"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50180"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8" name="矩形 7"/>
          <p:cNvSpPr/>
          <p:nvPr/>
        </p:nvSpPr>
        <p:spPr>
          <a:xfrm>
            <a:off x="611188" y="1660525"/>
            <a:ext cx="4176712" cy="504825"/>
          </a:xfrm>
          <a:prstGeom prst="rect">
            <a:avLst/>
          </a:prstGeom>
          <a:noFill/>
          <a:ln w="57150" cap="flat" cmpd="sng">
            <a:solidFill>
              <a:srgbClr val="FF6600"/>
            </a:solidFill>
            <a:prstDash val="solid"/>
            <a:round/>
            <a:headEnd type="none" w="med" len="med"/>
            <a:tailEnd type="none" w="med" len="med"/>
          </a:ln>
        </p:spPr>
        <p:txBody>
          <a:bodyPr anchor="t" anchorCtr="0"/>
          <a:lstStyle/>
          <a:p>
            <a:pPr algn="ctr" latinLnBrk="1"/>
            <a:r>
              <a:rPr lang="en-US" altLang="zh-CN" sz="2800" b="1">
                <a:latin typeface="微软雅黑" panose="020B0503020204020204" pitchFamily="34" charset="-122"/>
                <a:ea typeface="微软雅黑" panose="020B0503020204020204" pitchFamily="34" charset="-122"/>
              </a:rPr>
              <a:t>6</a:t>
            </a:r>
            <a:r>
              <a:rPr lang="zh-CN" altLang="en-US" sz="2800" b="1" dirty="0">
                <a:latin typeface="微软雅黑" panose="020B0503020204020204" pitchFamily="34" charset="-122"/>
                <a:ea typeface="微软雅黑" panose="020B0503020204020204" pitchFamily="34" charset="-122"/>
              </a:rPr>
              <a:t>、</a:t>
            </a:r>
            <a:r>
              <a:rPr lang="zh-CN" altLang="zh-CN" sz="2800" b="1" dirty="0">
                <a:latin typeface="微软雅黑" panose="020B0503020204020204" pitchFamily="34" charset="-122"/>
                <a:ea typeface="微软雅黑" panose="020B0503020204020204" pitchFamily="34" charset="-122"/>
              </a:rPr>
              <a:t>信息传输中的脆弱性</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anim calcmode="lin" valueType="num">
                                      <p:cBhvr>
                                        <p:cTn id="1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1000"/>
                                        <p:tgtEl>
                                          <p:spTgt spid="5">
                                            <p:txEl>
                                              <p:pRg st="3" end="3"/>
                                            </p:txEl>
                                          </p:spTgt>
                                        </p:tgtEl>
                                      </p:cBhvr>
                                    </p:animEffect>
                                    <p:anim calcmode="lin" valueType="num">
                                      <p:cBhvr>
                                        <p:cTn id="3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51202"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7" name="直接连接符 6"/>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8" name="矩形 7"/>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1.2.2</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0" name="TextBox 9"/>
          <p:cNvSpPr txBox="1"/>
          <p:nvPr/>
        </p:nvSpPr>
        <p:spPr>
          <a:xfrm>
            <a:off x="1763713" y="1104900"/>
            <a:ext cx="5256212" cy="523875"/>
          </a:xfrm>
          <a:prstGeom prst="rect">
            <a:avLst/>
          </a:prstGeom>
          <a:noFill/>
          <a:ln w="9525">
            <a:noFill/>
          </a:ln>
        </p:spPr>
        <p:txBody>
          <a:bodyPr anchor="t" anchorCtr="0">
            <a:spAutoFit/>
          </a:bodyPr>
          <a:lstStyle/>
          <a:p>
            <a:pPr latinLnBrk="1"/>
            <a:r>
              <a:rPr lang="zh-CN" altLang="zh-CN" sz="2800" b="1" dirty="0">
                <a:latin typeface="微软雅黑" panose="020B0503020204020204" pitchFamily="34" charset="-122"/>
                <a:ea typeface="微软雅黑" panose="020B0503020204020204" pitchFamily="34" charset="-122"/>
              </a:rPr>
              <a:t>计算机系统外来的攻击与威胁</a:t>
            </a:r>
            <a:endParaRPr lang="zh-CN" altLang="en-US" sz="2800" b="1"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bwMode="auto">
          <a:xfrm>
            <a:off x="179388" y="3052763"/>
            <a:ext cx="1728788" cy="0"/>
          </a:xfrm>
          <a:prstGeom prst="line">
            <a:avLst/>
          </a:prstGeom>
          <a:solidFill>
            <a:schemeClr val="accent1"/>
          </a:solidFill>
          <a:ln w="38100" cap="flat" cmpd="sng" algn="ctr">
            <a:solidFill>
              <a:srgbClr val="6600CC"/>
            </a:solidFill>
            <a:prstDash val="solid"/>
            <a:round/>
            <a:headEnd type="oval" w="med" len="med"/>
            <a:tailEnd type="oval" w="med" len="med"/>
          </a:ln>
          <a:effectLst>
            <a:outerShdw blurRad="50800" dist="38100" dir="2700000" algn="tl" rotWithShape="0">
              <a:prstClr val="black">
                <a:alpha val="40000"/>
              </a:prstClr>
            </a:outerShdw>
          </a:effectLst>
        </p:spPr>
      </p:cxnSp>
      <p:cxnSp>
        <p:nvCxnSpPr>
          <p:cNvPr id="13" name="直接连接符 12"/>
          <p:cNvCxnSpPr/>
          <p:nvPr/>
        </p:nvCxnSpPr>
        <p:spPr bwMode="auto">
          <a:xfrm flipH="1">
            <a:off x="1907540" y="3052763"/>
            <a:ext cx="635" cy="2463800"/>
          </a:xfrm>
          <a:prstGeom prst="line">
            <a:avLst/>
          </a:prstGeom>
          <a:solidFill>
            <a:schemeClr val="accent1"/>
          </a:solidFill>
          <a:ln w="38100" cap="flat" cmpd="sng" algn="ctr">
            <a:solidFill>
              <a:srgbClr val="6600CC"/>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直接连接符 13"/>
          <p:cNvCxnSpPr/>
          <p:nvPr/>
        </p:nvCxnSpPr>
        <p:spPr bwMode="auto">
          <a:xfrm>
            <a:off x="1979930" y="5516880"/>
            <a:ext cx="6551613" cy="0"/>
          </a:xfrm>
          <a:prstGeom prst="line">
            <a:avLst/>
          </a:prstGeom>
          <a:solidFill>
            <a:schemeClr val="accent1"/>
          </a:solidFill>
          <a:ln w="38100" cap="flat" cmpd="sng" algn="ctr">
            <a:solidFill>
              <a:srgbClr val="6600CC"/>
            </a:solidFill>
            <a:prstDash val="solid"/>
            <a:round/>
            <a:headEnd type="oval" w="med" len="med"/>
            <a:tailEnd type="oval" w="med" len="med"/>
          </a:ln>
          <a:effectLst>
            <a:outerShdw blurRad="50800" dist="38100" dir="2700000" algn="tl" rotWithShape="0">
              <a:prstClr val="black">
                <a:alpha val="40000"/>
              </a:prstClr>
            </a:outerShdw>
          </a:effectLst>
        </p:spPr>
      </p:cxnSp>
      <p:sp>
        <p:nvSpPr>
          <p:cNvPr id="15" name="TextBox 14"/>
          <p:cNvSpPr txBox="1"/>
          <p:nvPr/>
        </p:nvSpPr>
        <p:spPr>
          <a:xfrm>
            <a:off x="107950" y="1844675"/>
            <a:ext cx="2005013" cy="1077913"/>
          </a:xfrm>
          <a:prstGeom prst="rect">
            <a:avLst/>
          </a:prstGeom>
          <a:noFill/>
          <a:ln w="9525">
            <a:noFill/>
          </a:ln>
        </p:spPr>
        <p:txBody>
          <a:bodyPr anchor="t" anchorCtr="0">
            <a:spAutoFit/>
          </a:bodyPr>
          <a:lstStyle/>
          <a:p>
            <a:pPr latinLnBrk="1"/>
            <a:r>
              <a:rPr lang="zh-CN" altLang="en-US" sz="3200" b="1" dirty="0">
                <a:solidFill>
                  <a:srgbClr val="6600CC"/>
                </a:solidFill>
                <a:latin typeface="方正姚体" panose="02010601030101010101" pitchFamily="2" charset="-122"/>
                <a:ea typeface="方正姚体" panose="02010601030101010101" pitchFamily="2" charset="-122"/>
              </a:rPr>
              <a:t>实体的攻击与威胁</a:t>
            </a:r>
          </a:p>
        </p:txBody>
      </p:sp>
      <p:sp>
        <p:nvSpPr>
          <p:cNvPr id="16" name="矩形 15"/>
          <p:cNvSpPr/>
          <p:nvPr/>
        </p:nvSpPr>
        <p:spPr>
          <a:xfrm>
            <a:off x="1981200" y="2133600"/>
            <a:ext cx="6767513" cy="3322955"/>
          </a:xfrm>
          <a:prstGeom prst="rect">
            <a:avLst/>
          </a:prstGeom>
          <a:noFill/>
          <a:ln w="9525">
            <a:noFill/>
          </a:ln>
        </p:spPr>
        <p:txBody>
          <a:bodyPr anchor="t" anchorCtr="0">
            <a:spAutoFit/>
          </a:bodyPr>
          <a:lstStyle/>
          <a:p>
            <a:pPr latinLnBrk="1">
              <a:lnSpc>
                <a:spcPct val="150000"/>
              </a:lnSpc>
            </a:pPr>
            <a:r>
              <a:rPr lang="en-US" altLang="zh-CN" sz="2000" b="1">
                <a:latin typeface="黑体" panose="02010609060101010101" pitchFamily="2" charset="-122"/>
                <a:ea typeface="黑体" panose="02010609060101010101" pitchFamily="2" charset="-122"/>
              </a:rPr>
              <a:t>    </a:t>
            </a:r>
            <a:r>
              <a:rPr lang="zh-CN" altLang="zh-CN" sz="2000" b="1" dirty="0">
                <a:latin typeface="黑体" panose="02010609060101010101" pitchFamily="2" charset="-122"/>
                <a:ea typeface="黑体" panose="02010609060101010101" pitchFamily="2" charset="-122"/>
              </a:rPr>
              <a:t>实体的攻击与威胁主要指对计算机及其外部设备和网络的攻击与威胁，如各种自然灾害、人为破坏、设备故障、电磁干扰、战争破坏以及各种媒体的被盗和丢失等。对实体的威胁和攻击，不仅会造成国家财产的重大损失，而且会使系统的机密信息严重破坏和泄漏。因此，对系统实体的保护是防止对信息威胁和攻击的首要一步，也是防止对信息威胁和攻击的天然屏障。</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up)">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1500"/>
                            </p:stCondLst>
                            <p:childTnLst>
                              <p:par>
                                <p:cTn id="39" presetID="47"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548640"/>
            <a:ext cx="4572000" cy="737235"/>
          </a:xfrm>
          <a:prstGeom prst="rect">
            <a:avLst/>
          </a:prstGeom>
          <a:noFill/>
        </p:spPr>
        <p:txBody>
          <a:bodyPr wrap="square" rtlCol="0" anchor="t">
            <a:spAutoFit/>
          </a:bodyPr>
          <a:lstStyle/>
          <a:p>
            <a:pPr algn="just" eaLnBrk="1" hangingPunct="1">
              <a:lnSpc>
                <a:spcPct val="125000"/>
              </a:lnSpc>
            </a:pPr>
            <a:r>
              <a:rPr lang="zh-CN" altLang="en-US" sz="3360" b="1" dirty="0">
                <a:latin typeface="+mn-ea"/>
                <a:ea typeface="+mn-ea"/>
                <a:sym typeface="Arial" panose="020B0604020202020204" pitchFamily="34" charset="0"/>
              </a:rPr>
              <a:t>课程</a:t>
            </a:r>
            <a:r>
              <a:rPr lang="zh-CN" sz="3360" b="1" dirty="0">
                <a:latin typeface="+mn-ea"/>
                <a:ea typeface="+mn-ea"/>
                <a:sym typeface="Arial" panose="020B0604020202020204" pitchFamily="34" charset="0"/>
              </a:rPr>
              <a:t>内容</a:t>
            </a:r>
          </a:p>
        </p:txBody>
      </p:sp>
      <p:graphicFrame>
        <p:nvGraphicFramePr>
          <p:cNvPr id="4" name="表格 3"/>
          <p:cNvGraphicFramePr/>
          <p:nvPr>
            <p:custDataLst>
              <p:tags r:id="rId1"/>
            </p:custDataLst>
          </p:nvPr>
        </p:nvGraphicFramePr>
        <p:xfrm>
          <a:off x="1783715" y="1772920"/>
          <a:ext cx="5509895" cy="2926080"/>
        </p:xfrm>
        <a:graphic>
          <a:graphicData uri="http://schemas.openxmlformats.org/drawingml/2006/table">
            <a:tbl>
              <a:tblPr/>
              <a:tblGrid>
                <a:gridCol w="923290">
                  <a:extLst>
                    <a:ext uri="{9D8B030D-6E8A-4147-A177-3AD203B41FA5}">
                      <a16:colId xmlns:a16="http://schemas.microsoft.com/office/drawing/2014/main" val="20000"/>
                    </a:ext>
                  </a:extLst>
                </a:gridCol>
                <a:gridCol w="1955165">
                  <a:extLst>
                    <a:ext uri="{9D8B030D-6E8A-4147-A177-3AD203B41FA5}">
                      <a16:colId xmlns:a16="http://schemas.microsoft.com/office/drawing/2014/main" val="20001"/>
                    </a:ext>
                  </a:extLst>
                </a:gridCol>
                <a:gridCol w="2631440">
                  <a:extLst>
                    <a:ext uri="{9D8B030D-6E8A-4147-A177-3AD203B41FA5}">
                      <a16:colId xmlns:a16="http://schemas.microsoft.com/office/drawing/2014/main" val="20002"/>
                    </a:ext>
                  </a:extLst>
                </a:gridCol>
              </a:tblGrid>
              <a:tr h="243840">
                <a:tc>
                  <a:txBody>
                    <a:bodyPr/>
                    <a:lstStyle/>
                    <a:p>
                      <a:pPr marL="68580" indent="0" algn="ctr">
                        <a:spcBef>
                          <a:spcPct val="0"/>
                        </a:spcBef>
                        <a:spcAft>
                          <a:spcPct val="0"/>
                        </a:spcAft>
                      </a:pPr>
                      <a:r>
                        <a:rPr lang="zh-CN" sz="1600" b="1">
                          <a:latin typeface="+mj-ea"/>
                          <a:ea typeface="+mj-ea"/>
                        </a:rPr>
                        <a:t>課堂</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ctr">
                        <a:spcBef>
                          <a:spcPct val="0"/>
                        </a:spcBef>
                        <a:spcAft>
                          <a:spcPct val="0"/>
                        </a:spcAft>
                      </a:pPr>
                      <a:r>
                        <a:rPr lang="zh-CN" sz="1600" b="1">
                          <a:latin typeface="+mj-ea"/>
                          <a:ea typeface="+mj-ea"/>
                        </a:rPr>
                        <a:t>教學內容</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ctr">
                        <a:spcBef>
                          <a:spcPct val="0"/>
                        </a:spcBef>
                        <a:spcAft>
                          <a:spcPct val="0"/>
                        </a:spcAft>
                      </a:pPr>
                      <a:r>
                        <a:rPr lang="zh-CN" sz="1600" b="1">
                          <a:latin typeface="+mj-ea"/>
                          <a:ea typeface="+mj-ea"/>
                        </a:rPr>
                        <a:t>閱讀資料</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0">
                <a:tc>
                  <a:txBody>
                    <a:bodyPr/>
                    <a:lstStyle/>
                    <a:p>
                      <a:pPr marL="68580" indent="0" algn="l">
                        <a:spcBef>
                          <a:spcPct val="0"/>
                        </a:spcBef>
                        <a:spcAft>
                          <a:spcPct val="0"/>
                        </a:spcAft>
                      </a:pPr>
                      <a:r>
                        <a:rPr lang="en-US" altLang="ko-KR" sz="1600">
                          <a:latin typeface="+mj-ea"/>
                          <a:ea typeface="+mj-ea"/>
                        </a:rPr>
                        <a:t>1</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lang="zh-CN" sz="1400">
                          <a:solidFill>
                            <a:srgbClr val="000000"/>
                          </a:solidFill>
                          <a:latin typeface="+mj-ea"/>
                          <a:ea typeface="+mj-ea"/>
                          <a:cs typeface="+mj-ea"/>
                        </a:rPr>
                        <a:t>计算机安全概述</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just">
                        <a:spcBef>
                          <a:spcPct val="0"/>
                        </a:spcBef>
                        <a:spcAft>
                          <a:spcPct val="0"/>
                        </a:spcAft>
                      </a:pPr>
                      <a:r>
                        <a:rPr lang="en-US" altLang="ko-KR" sz="1600">
                          <a:latin typeface="+mj-ea"/>
                          <a:ea typeface="+mj-ea"/>
                        </a:rPr>
                        <a:t>Textbook A Chp. 1</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0">
                <a:tc>
                  <a:txBody>
                    <a:bodyPr/>
                    <a:lstStyle/>
                    <a:p>
                      <a:pPr marL="68580" indent="0" algn="l">
                        <a:spcBef>
                          <a:spcPct val="0"/>
                        </a:spcBef>
                        <a:spcAft>
                          <a:spcPct val="0"/>
                        </a:spcAft>
                      </a:pPr>
                      <a:r>
                        <a:rPr lang="en-US" altLang="ko-KR" sz="1600">
                          <a:latin typeface="+mj-ea"/>
                          <a:ea typeface="+mj-ea"/>
                        </a:rPr>
                        <a:t>2</a:t>
                      </a:r>
                      <a:r>
                        <a:rPr lang="zh-CN" altLang="en-US" sz="1600">
                          <a:latin typeface="+mj-ea"/>
                          <a:ea typeface="+mj-ea"/>
                        </a:rPr>
                        <a:t>、</a:t>
                      </a:r>
                      <a:r>
                        <a:rPr lang="en-US" altLang="zh-CN" sz="1600">
                          <a:latin typeface="+mj-ea"/>
                          <a:ea typeface="+mj-ea"/>
                        </a:rPr>
                        <a:t>3</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lang="zh-CN" sz="1400">
                          <a:solidFill>
                            <a:srgbClr val="000000"/>
                          </a:solidFill>
                          <a:latin typeface="+mj-ea"/>
                          <a:ea typeface="+mj-ea"/>
                          <a:cs typeface="+mj-ea"/>
                        </a:rPr>
                        <a:t>硬件安全</a:t>
                      </a:r>
                      <a:endParaRPr lang="zh-CN" altLang="ko-KR" sz="1400">
                        <a:solidFill>
                          <a:srgbClr val="000000"/>
                        </a:solidFill>
                        <a:latin typeface="+mj-ea"/>
                        <a:ea typeface="+mj-ea"/>
                        <a:cs typeface="+mj-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just">
                        <a:spcBef>
                          <a:spcPct val="0"/>
                        </a:spcBef>
                        <a:spcAft>
                          <a:spcPct val="0"/>
                        </a:spcAft>
                      </a:pPr>
                      <a:r>
                        <a:rPr lang="en-US" altLang="ko-KR" sz="1600">
                          <a:latin typeface="+mj-ea"/>
                          <a:ea typeface="+mj-ea"/>
                        </a:rPr>
                        <a:t>Textbook A Chp. 2</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0">
                <a:tc>
                  <a:txBody>
                    <a:bodyPr/>
                    <a:lstStyle/>
                    <a:p>
                      <a:pPr marL="68580" algn="l">
                        <a:buClrTx/>
                        <a:buSzTx/>
                        <a:buFontTx/>
                      </a:pPr>
                      <a:r>
                        <a:rPr lang="zh-CN" sz="1400">
                          <a:solidFill>
                            <a:srgbClr val="000000"/>
                          </a:solidFill>
                          <a:latin typeface="+mj-ea"/>
                          <a:ea typeface="+mj-ea"/>
                          <a:cs typeface="+mj-ea"/>
                        </a:rPr>
                        <a:t>4</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algn="l">
                        <a:buClrTx/>
                        <a:buSzTx/>
                        <a:buFontTx/>
                      </a:pPr>
                      <a:r>
                        <a:rPr lang="zh-CN" sz="1400">
                          <a:solidFill>
                            <a:srgbClr val="000000"/>
                          </a:solidFill>
                          <a:latin typeface="+mj-ea"/>
                          <a:ea typeface="+mj-ea"/>
                          <a:cs typeface="+mj-ea"/>
                          <a:sym typeface="+mn-ea"/>
                        </a:rPr>
                        <a:t>密碼技術</a:t>
                      </a:r>
                      <a:endParaRPr lang="zh-CN" sz="1400">
                        <a:solidFill>
                          <a:srgbClr val="000000"/>
                        </a:solidFill>
                        <a:latin typeface="+mj-ea"/>
                        <a:ea typeface="+mj-ea"/>
                        <a:cs typeface="+mj-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just">
                        <a:spcBef>
                          <a:spcPct val="0"/>
                        </a:spcBef>
                        <a:spcAft>
                          <a:spcPct val="0"/>
                        </a:spcAft>
                      </a:pPr>
                      <a:r>
                        <a:rPr lang="en-US" altLang="ko-KR" sz="1600">
                          <a:latin typeface="+mj-ea"/>
                          <a:ea typeface="+mj-ea"/>
                        </a:rPr>
                        <a:t>Textbook A Chp. 3</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0">
                <a:tc>
                  <a:txBody>
                    <a:bodyPr/>
                    <a:lstStyle/>
                    <a:p>
                      <a:pPr marL="68580" indent="0" algn="l">
                        <a:spcBef>
                          <a:spcPct val="0"/>
                        </a:spcBef>
                        <a:spcAft>
                          <a:spcPct val="0"/>
                        </a:spcAft>
                      </a:pPr>
                      <a:r>
                        <a:rPr lang="en-US" altLang="ko-KR" sz="1600">
                          <a:latin typeface="+mj-ea"/>
                          <a:ea typeface="+mj-ea"/>
                        </a:rPr>
                        <a:t>5</a:t>
                      </a:r>
                      <a:r>
                        <a:rPr lang="zh-CN" altLang="en-US" sz="1600">
                          <a:latin typeface="+mj-ea"/>
                          <a:ea typeface="+mj-ea"/>
                        </a:rPr>
                        <a:t>、</a:t>
                      </a:r>
                      <a:r>
                        <a:rPr lang="en-US" altLang="zh-CN" sz="1600">
                          <a:latin typeface="+mj-ea"/>
                          <a:ea typeface="+mj-ea"/>
                        </a:rPr>
                        <a:t>6</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lang="zh-CN" sz="1400">
                          <a:solidFill>
                            <a:srgbClr val="000000"/>
                          </a:solidFill>
                          <a:latin typeface="+mj-ea"/>
                          <a:ea typeface="+mj-ea"/>
                          <a:cs typeface="+mj-ea"/>
                        </a:rPr>
                        <a:t>軟件安全技術</a:t>
                      </a:r>
                      <a:endParaRPr lang="zh-CN" altLang="ko-KR" sz="1400">
                        <a:solidFill>
                          <a:srgbClr val="000000"/>
                        </a:solidFill>
                        <a:latin typeface="+mj-ea"/>
                        <a:ea typeface="+mj-ea"/>
                        <a:cs typeface="+mj-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just">
                        <a:spcBef>
                          <a:spcPct val="0"/>
                        </a:spcBef>
                        <a:spcAft>
                          <a:spcPct val="0"/>
                        </a:spcAft>
                      </a:pPr>
                      <a:r>
                        <a:rPr lang="en-US" altLang="ko-KR" sz="1600">
                          <a:latin typeface="+mj-ea"/>
                          <a:ea typeface="+mj-ea"/>
                        </a:rPr>
                        <a:t>Textbook A Chp. 4</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0">
                <a:tc>
                  <a:txBody>
                    <a:bodyPr/>
                    <a:lstStyle/>
                    <a:p>
                      <a:pPr marL="68580" indent="0" algn="l">
                        <a:spcBef>
                          <a:spcPct val="0"/>
                        </a:spcBef>
                        <a:spcAft>
                          <a:spcPct val="0"/>
                        </a:spcAft>
                      </a:pPr>
                      <a:r>
                        <a:rPr lang="en-US" altLang="ko-KR" sz="1600">
                          <a:latin typeface="+mj-ea"/>
                          <a:ea typeface="+mj-ea"/>
                        </a:rPr>
                        <a:t>7</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lang="zh-CN" sz="1400">
                          <a:solidFill>
                            <a:srgbClr val="000000"/>
                          </a:solidFill>
                          <a:latin typeface="+mj-ea"/>
                          <a:ea typeface="+mj-ea"/>
                          <a:cs typeface="+mj-ea"/>
                        </a:rPr>
                        <a:t>系統軟件安全技術</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just">
                        <a:spcBef>
                          <a:spcPct val="0"/>
                        </a:spcBef>
                        <a:spcAft>
                          <a:spcPct val="0"/>
                        </a:spcAft>
                      </a:pPr>
                      <a:r>
                        <a:rPr lang="en-US" altLang="ko-KR" sz="1600">
                          <a:latin typeface="+mj-ea"/>
                          <a:ea typeface="+mj-ea"/>
                        </a:rPr>
                        <a:t>Textbook A Chp. 5</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0">
                <a:tc>
                  <a:txBody>
                    <a:bodyPr/>
                    <a:lstStyle/>
                    <a:p>
                      <a:pPr marL="68580" indent="0" algn="l">
                        <a:spcBef>
                          <a:spcPct val="0"/>
                        </a:spcBef>
                        <a:spcAft>
                          <a:spcPct val="0"/>
                        </a:spcAft>
                      </a:pPr>
                      <a:r>
                        <a:rPr lang="en-US" altLang="ko-KR" sz="1600">
                          <a:latin typeface="+mj-ea"/>
                          <a:ea typeface="+mj-ea"/>
                        </a:rPr>
                        <a:t>8</a:t>
                      </a:r>
                      <a:r>
                        <a:rPr lang="zh-CN" altLang="en-US" sz="1600">
                          <a:latin typeface="+mj-ea"/>
                          <a:ea typeface="+mj-ea"/>
                        </a:rPr>
                        <a:t>、</a:t>
                      </a:r>
                      <a:r>
                        <a:rPr lang="en-US" altLang="zh-CN" sz="1600">
                          <a:latin typeface="+mj-ea"/>
                          <a:ea typeface="+mj-ea"/>
                        </a:rPr>
                        <a:t>9</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lang="zh-CN" sz="1400">
                          <a:solidFill>
                            <a:srgbClr val="000000"/>
                          </a:solidFill>
                          <a:latin typeface="+mj-ea"/>
                          <a:ea typeface="+mj-ea"/>
                          <a:cs typeface="+mj-ea"/>
                        </a:rPr>
                        <a:t>防治病毒技術</a:t>
                      </a:r>
                      <a:endParaRPr lang="zh-CN" altLang="ko-KR" sz="1400">
                        <a:solidFill>
                          <a:srgbClr val="000000"/>
                        </a:solidFill>
                        <a:latin typeface="+mj-ea"/>
                        <a:ea typeface="+mj-ea"/>
                        <a:cs typeface="+mj-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just">
                        <a:spcBef>
                          <a:spcPct val="0"/>
                        </a:spcBef>
                        <a:spcAft>
                          <a:spcPct val="0"/>
                        </a:spcAft>
                      </a:pPr>
                      <a:r>
                        <a:rPr lang="en-US" altLang="ko-KR" sz="1600">
                          <a:latin typeface="+mj-ea"/>
                          <a:ea typeface="+mj-ea"/>
                        </a:rPr>
                        <a:t>Textbook A Chp. 6</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r h="0">
                <a:tc>
                  <a:txBody>
                    <a:bodyPr/>
                    <a:lstStyle/>
                    <a:p>
                      <a:pPr marL="68580" indent="0" algn="l">
                        <a:spcBef>
                          <a:spcPct val="0"/>
                        </a:spcBef>
                        <a:spcAft>
                          <a:spcPct val="0"/>
                        </a:spcAft>
                      </a:pPr>
                      <a:r>
                        <a:rPr lang="en-US" altLang="ko-KR" sz="1600">
                          <a:latin typeface="+mj-ea"/>
                          <a:ea typeface="+mj-ea"/>
                        </a:rPr>
                        <a:t>10</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lang="zh-CN" sz="1400">
                          <a:solidFill>
                            <a:srgbClr val="000000"/>
                          </a:solidFill>
                          <a:latin typeface="+mj-ea"/>
                          <a:ea typeface="+mj-ea"/>
                          <a:cs typeface="+mj-ea"/>
                        </a:rPr>
                        <a:t>網絡攻防技術</a:t>
                      </a:r>
                      <a:endParaRPr lang="zh-CN" altLang="ko-KR" sz="1400">
                        <a:solidFill>
                          <a:srgbClr val="000000"/>
                        </a:solidFill>
                        <a:latin typeface="+mj-ea"/>
                        <a:ea typeface="+mj-ea"/>
                        <a:cs typeface="+mj-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just">
                        <a:spcBef>
                          <a:spcPct val="0"/>
                        </a:spcBef>
                        <a:spcAft>
                          <a:spcPct val="0"/>
                        </a:spcAft>
                      </a:pPr>
                      <a:r>
                        <a:rPr lang="en-US" altLang="ko-KR" sz="1600">
                          <a:latin typeface="+mj-ea"/>
                          <a:ea typeface="+mj-ea"/>
                        </a:rPr>
                        <a:t>Textbook A Chp. 7</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7"/>
                  </a:ext>
                </a:extLst>
              </a:tr>
              <a:tr h="0">
                <a:tc>
                  <a:txBody>
                    <a:bodyPr/>
                    <a:lstStyle/>
                    <a:p>
                      <a:pPr marL="68580" indent="0" algn="l">
                        <a:spcBef>
                          <a:spcPct val="0"/>
                        </a:spcBef>
                        <a:spcAft>
                          <a:spcPct val="0"/>
                        </a:spcAft>
                      </a:pPr>
                      <a:r>
                        <a:rPr lang="en-US" altLang="ko-KR" sz="1600">
                          <a:latin typeface="+mj-ea"/>
                          <a:ea typeface="+mj-ea"/>
                        </a:rPr>
                        <a:t>11</a:t>
                      </a:r>
                      <a:r>
                        <a:rPr lang="zh-CN" altLang="en-US" sz="1600">
                          <a:latin typeface="+mj-ea"/>
                          <a:ea typeface="+mj-ea"/>
                        </a:rPr>
                        <a:t>、</a:t>
                      </a:r>
                      <a:r>
                        <a:rPr lang="en-US" altLang="zh-CN" sz="1600">
                          <a:latin typeface="+mj-ea"/>
                          <a:ea typeface="+mj-ea"/>
                        </a:rPr>
                        <a:t>12</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lang="zh-CN" sz="1400">
                          <a:solidFill>
                            <a:srgbClr val="000000"/>
                          </a:solidFill>
                          <a:latin typeface="+mj-ea"/>
                          <a:ea typeface="+mj-ea"/>
                          <a:cs typeface="+mj-ea"/>
                        </a:rPr>
                        <a:t>網絡應用安全</a:t>
                      </a:r>
                      <a:endParaRPr lang="zh-CN" altLang="ko-KR" sz="1400">
                        <a:solidFill>
                          <a:srgbClr val="000000"/>
                        </a:solidFill>
                        <a:latin typeface="+mj-ea"/>
                        <a:ea typeface="+mj-ea"/>
                        <a:cs typeface="+mj-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just">
                        <a:spcBef>
                          <a:spcPct val="0"/>
                        </a:spcBef>
                        <a:spcAft>
                          <a:spcPct val="0"/>
                        </a:spcAft>
                      </a:pPr>
                      <a:r>
                        <a:rPr lang="en-US" altLang="ko-KR" sz="1600">
                          <a:latin typeface="+mj-ea"/>
                          <a:ea typeface="+mj-ea"/>
                        </a:rPr>
                        <a:t>Textbook A Chp. 8</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8"/>
                  </a:ext>
                </a:extLst>
              </a:tr>
              <a:tr h="243840">
                <a:tc>
                  <a:txBody>
                    <a:bodyPr/>
                    <a:lstStyle/>
                    <a:p>
                      <a:pPr marL="68580" indent="0" algn="l">
                        <a:spcBef>
                          <a:spcPct val="0"/>
                        </a:spcBef>
                        <a:spcAft>
                          <a:spcPct val="0"/>
                        </a:spcAft>
                      </a:pPr>
                      <a:r>
                        <a:rPr lang="en-US" altLang="ko-KR" sz="1600">
                          <a:latin typeface="+mj-ea"/>
                          <a:ea typeface="+mj-ea"/>
                        </a:rPr>
                        <a:t>13</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lang="zh-CN" sz="1400">
                          <a:solidFill>
                            <a:srgbClr val="000000"/>
                          </a:solidFill>
                          <a:latin typeface="+mj-ea"/>
                          <a:ea typeface="+mj-ea"/>
                          <a:cs typeface="+mj-ea"/>
                        </a:rPr>
                        <a:t>應急響應與災難恢復</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just">
                        <a:spcBef>
                          <a:spcPct val="0"/>
                        </a:spcBef>
                        <a:spcAft>
                          <a:spcPct val="0"/>
                        </a:spcAft>
                      </a:pPr>
                      <a:r>
                        <a:rPr lang="en-US" altLang="ko-KR" sz="1600">
                          <a:latin typeface="+mj-ea"/>
                          <a:ea typeface="+mj-ea"/>
                        </a:rPr>
                        <a:t>Textbook A Chp. 9</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9"/>
                  </a:ext>
                </a:extLst>
              </a:tr>
              <a:tr h="0">
                <a:tc>
                  <a:txBody>
                    <a:bodyPr/>
                    <a:lstStyle/>
                    <a:p>
                      <a:pPr marL="68580" indent="0" algn="l">
                        <a:spcBef>
                          <a:spcPct val="0"/>
                        </a:spcBef>
                        <a:spcAft>
                          <a:spcPct val="0"/>
                        </a:spcAft>
                      </a:pPr>
                      <a:r>
                        <a:rPr lang="en-US" altLang="ko-KR" sz="1600">
                          <a:latin typeface="+mj-ea"/>
                          <a:ea typeface="+mj-ea"/>
                        </a:rPr>
                        <a:t>14</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lang="zh-CN" sz="1400">
                          <a:solidFill>
                            <a:srgbClr val="000000"/>
                          </a:solidFill>
                          <a:latin typeface="+mj-ea"/>
                          <a:ea typeface="+mj-ea"/>
                          <a:cs typeface="+mj-ea"/>
                        </a:rPr>
                        <a:t>複習與練習</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just">
                        <a:spcBef>
                          <a:spcPct val="0"/>
                        </a:spcBef>
                        <a:spcAft>
                          <a:spcPct val="0"/>
                        </a:spcAft>
                      </a:pPr>
                      <a:r>
                        <a:rPr lang="en-US" altLang="ko-KR" sz="1600">
                          <a:latin typeface="+mj-ea"/>
                          <a:ea typeface="+mj-ea"/>
                        </a:rPr>
                        <a:t>Textbook A Chp.1-9</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10"/>
                  </a:ext>
                </a:extLst>
              </a:tr>
              <a:tr h="0">
                <a:tc>
                  <a:txBody>
                    <a:bodyPr/>
                    <a:lstStyle/>
                    <a:p>
                      <a:pPr marL="68580" indent="0" algn="l">
                        <a:spcBef>
                          <a:spcPct val="0"/>
                        </a:spcBef>
                        <a:spcAft>
                          <a:spcPct val="0"/>
                        </a:spcAft>
                      </a:pPr>
                      <a:r>
                        <a:rPr lang="en-US" altLang="ko-KR" sz="1600">
                          <a:latin typeface="+mj-ea"/>
                          <a:ea typeface="+mj-ea"/>
                        </a:rPr>
                        <a:t>15</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lang="zh-CN" sz="1400">
                          <a:solidFill>
                            <a:srgbClr val="000000"/>
                          </a:solidFill>
                          <a:latin typeface="+mj-ea"/>
                          <a:ea typeface="+mj-ea"/>
                          <a:cs typeface="+mj-ea"/>
                        </a:rPr>
                        <a:t>期末綜合測驗</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lgn="just">
                        <a:spcBef>
                          <a:spcPct val="0"/>
                        </a:spcBef>
                        <a:spcAft>
                          <a:spcPct val="0"/>
                        </a:spcAft>
                      </a:pPr>
                      <a:r>
                        <a:rPr lang="en-US" altLang="ko-KR" sz="1600">
                          <a:latin typeface="+mj-ea"/>
                          <a:ea typeface="+mj-ea"/>
                          <a:cs typeface="+mj-ea"/>
                        </a:rPr>
                        <a:t>1-14</a:t>
                      </a:r>
                      <a:r>
                        <a:rPr lang="zh-CN" sz="1600">
                          <a:latin typeface="+mj-ea"/>
                          <a:ea typeface="+mj-ea"/>
                          <a:cs typeface="+mj-ea"/>
                        </a:rPr>
                        <a:t>課的教學內容</a:t>
                      </a:r>
                    </a:p>
                  </a:txBody>
                  <a:tcPr marL="68580" marR="68580" marT="0" marB="0" anchor="ctr">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52226"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12" name="直接连接符 11"/>
          <p:cNvCxnSpPr/>
          <p:nvPr/>
        </p:nvCxnSpPr>
        <p:spPr bwMode="auto">
          <a:xfrm>
            <a:off x="179388" y="2620963"/>
            <a:ext cx="1728788" cy="0"/>
          </a:xfrm>
          <a:prstGeom prst="line">
            <a:avLst/>
          </a:prstGeom>
          <a:solidFill>
            <a:schemeClr val="accent1"/>
          </a:solidFill>
          <a:ln w="38100" cap="flat" cmpd="sng" algn="ctr">
            <a:solidFill>
              <a:srgbClr val="6600CC"/>
            </a:solidFill>
            <a:prstDash val="solid"/>
            <a:round/>
            <a:headEnd type="oval" w="med" len="med"/>
            <a:tailEnd type="oval" w="med" len="med"/>
          </a:ln>
          <a:effectLst>
            <a:outerShdw blurRad="50800" dist="38100" dir="2700000" algn="tl" rotWithShape="0">
              <a:prstClr val="black">
                <a:alpha val="40000"/>
              </a:prstClr>
            </a:outerShdw>
          </a:effectLst>
        </p:spPr>
      </p:cxnSp>
      <p:cxnSp>
        <p:nvCxnSpPr>
          <p:cNvPr id="13" name="直接连接符 12"/>
          <p:cNvCxnSpPr/>
          <p:nvPr/>
        </p:nvCxnSpPr>
        <p:spPr bwMode="auto">
          <a:xfrm>
            <a:off x="1908175" y="2620963"/>
            <a:ext cx="0" cy="3529013"/>
          </a:xfrm>
          <a:prstGeom prst="line">
            <a:avLst/>
          </a:prstGeom>
          <a:solidFill>
            <a:schemeClr val="accent1"/>
          </a:solidFill>
          <a:ln w="38100" cap="flat" cmpd="sng" algn="ctr">
            <a:solidFill>
              <a:srgbClr val="6600CC"/>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直接连接符 13"/>
          <p:cNvCxnSpPr/>
          <p:nvPr/>
        </p:nvCxnSpPr>
        <p:spPr bwMode="auto">
          <a:xfrm>
            <a:off x="1908175" y="6149975"/>
            <a:ext cx="6551613" cy="0"/>
          </a:xfrm>
          <a:prstGeom prst="line">
            <a:avLst/>
          </a:prstGeom>
          <a:solidFill>
            <a:schemeClr val="accent1"/>
          </a:solidFill>
          <a:ln w="38100" cap="flat" cmpd="sng" algn="ctr">
            <a:solidFill>
              <a:srgbClr val="6600CC"/>
            </a:solidFill>
            <a:prstDash val="solid"/>
            <a:round/>
            <a:headEnd type="oval" w="med" len="med"/>
            <a:tailEnd type="oval" w="med" len="med"/>
          </a:ln>
          <a:effectLst>
            <a:outerShdw blurRad="50800" dist="38100" dir="2700000" algn="tl" rotWithShape="0">
              <a:prstClr val="black">
                <a:alpha val="40000"/>
              </a:prstClr>
            </a:outerShdw>
          </a:effectLst>
        </p:spPr>
      </p:cxnSp>
      <p:sp>
        <p:nvSpPr>
          <p:cNvPr id="15" name="TextBox 14"/>
          <p:cNvSpPr txBox="1"/>
          <p:nvPr/>
        </p:nvSpPr>
        <p:spPr>
          <a:xfrm>
            <a:off x="107950" y="1412875"/>
            <a:ext cx="2005013" cy="1077913"/>
          </a:xfrm>
          <a:prstGeom prst="rect">
            <a:avLst/>
          </a:prstGeom>
          <a:noFill/>
          <a:ln w="9525">
            <a:noFill/>
          </a:ln>
        </p:spPr>
        <p:txBody>
          <a:bodyPr anchor="t" anchorCtr="0">
            <a:spAutoFit/>
          </a:bodyPr>
          <a:lstStyle/>
          <a:p>
            <a:pPr latinLnBrk="1"/>
            <a:r>
              <a:rPr lang="zh-CN" altLang="en-US" sz="3200" b="1" dirty="0">
                <a:solidFill>
                  <a:srgbClr val="6600CC"/>
                </a:solidFill>
                <a:latin typeface="方正姚体" panose="02010601030101010101" pitchFamily="2" charset="-122"/>
                <a:ea typeface="方正姚体" panose="02010601030101010101" pitchFamily="2" charset="-122"/>
              </a:rPr>
              <a:t>信息的攻击与威胁</a:t>
            </a:r>
          </a:p>
        </p:txBody>
      </p:sp>
      <p:sp>
        <p:nvSpPr>
          <p:cNvPr id="16" name="矩形 15"/>
          <p:cNvSpPr/>
          <p:nvPr/>
        </p:nvSpPr>
        <p:spPr>
          <a:xfrm>
            <a:off x="1981200" y="2708275"/>
            <a:ext cx="6767513" cy="3416300"/>
          </a:xfrm>
          <a:prstGeom prst="rect">
            <a:avLst/>
          </a:prstGeom>
          <a:noFill/>
          <a:ln w="9525">
            <a:noFill/>
          </a:ln>
        </p:spPr>
        <p:txBody>
          <a:bodyPr anchor="t" anchorCtr="0">
            <a:spAutoFit/>
          </a:bodyPr>
          <a:lstStyle/>
          <a:p>
            <a:pPr marL="342900" indent="-342900" latinLnBrk="1">
              <a:buFont typeface="Wingdings" panose="05000000000000000000" pitchFamily="2" charset="2"/>
              <a:buChar char="Ø"/>
            </a:pPr>
            <a:r>
              <a:rPr lang="zh-CN" altLang="zh-CN" sz="2400" b="1" dirty="0">
                <a:latin typeface="黑体" panose="02010609060101010101" pitchFamily="2" charset="-122"/>
                <a:ea typeface="黑体" panose="02010609060101010101" pitchFamily="2" charset="-122"/>
              </a:rPr>
              <a:t>信息泄漏是指偶然地或故意地获得（侦收、截获、窃取或分析破译）目标系统中信息，特别是敏感信息，造成泄漏事件。</a:t>
            </a:r>
          </a:p>
          <a:p>
            <a:pPr marL="342900" indent="-342900" latinLnBrk="1">
              <a:buFont typeface="Wingdings" panose="05000000000000000000" pitchFamily="2" charset="2"/>
              <a:buChar char="Ø"/>
            </a:pPr>
            <a:r>
              <a:rPr lang="zh-CN" altLang="zh-CN" sz="2400" b="1" dirty="0">
                <a:latin typeface="黑体" panose="02010609060101010101" pitchFamily="2" charset="-122"/>
                <a:ea typeface="黑体" panose="02010609060101010101" pitchFamily="2" charset="-122"/>
              </a:rPr>
              <a:t>信息破坏是指由于</a:t>
            </a:r>
            <a:r>
              <a:rPr lang="en-US" altLang="zh-CN" sz="2400" b="1" err="1">
                <a:latin typeface="黑体" panose="02010609060101010101" pitchFamily="2" charset="-122"/>
                <a:ea typeface="黑体" panose="02010609060101010101" pitchFamily="2" charset="-122"/>
                <a:hlinkClick r:id="rId2"/>
              </a:rPr>
              <a:t>偶然事故</a:t>
            </a:r>
            <a:r>
              <a:rPr lang="zh-CN" altLang="zh-CN" sz="2400" b="1" dirty="0">
                <a:latin typeface="黑体" panose="02010609060101010101" pitchFamily="2" charset="-122"/>
                <a:ea typeface="黑体" panose="02010609060101010101" pitchFamily="2" charset="-122"/>
              </a:rPr>
              <a:t>或</a:t>
            </a:r>
            <a:r>
              <a:rPr lang="en-US" altLang="zh-CN" sz="2400" b="1" err="1">
                <a:latin typeface="黑体" panose="02010609060101010101" pitchFamily="2" charset="-122"/>
                <a:ea typeface="黑体" panose="02010609060101010101" pitchFamily="2" charset="-122"/>
                <a:hlinkClick r:id="rId2"/>
              </a:rPr>
              <a:t>人为破坏</a:t>
            </a:r>
            <a:r>
              <a:rPr lang="zh-CN" altLang="zh-CN" sz="2400" b="1" dirty="0">
                <a:latin typeface="黑体" panose="02010609060101010101" pitchFamily="2" charset="-122"/>
                <a:ea typeface="黑体" panose="02010609060101010101" pitchFamily="2" charset="-122"/>
              </a:rPr>
              <a:t>，使信息的正确性、完整性和可用性受到破坏，如系统的信息被修改、删除、添加、伪造或非法复制，造成大量信息的破坏、修改或丢失。</a:t>
            </a:r>
            <a:endParaRPr lang="en-US" altLang="zh-CN" sz="2400" b="1">
              <a:latin typeface="黑体" panose="02010609060101010101" pitchFamily="2" charset="-122"/>
              <a:ea typeface="黑体" panose="02010609060101010101" pitchFamily="2" charset="-122"/>
            </a:endParaRPr>
          </a:p>
          <a:p>
            <a:pPr marL="800100" lvl="1" indent="-342900" eaLnBrk="1" latinLnBrk="1" hangingPunct="1">
              <a:buFont typeface="Arial" panose="020B0604020202020204" pitchFamily="34" charset="0"/>
              <a:buChar char="•"/>
            </a:pPr>
            <a:r>
              <a:rPr lang="zh-CN" altLang="en-US" sz="2400" b="1" dirty="0">
                <a:latin typeface="黑体" panose="02010609060101010101" pitchFamily="2" charset="-122"/>
                <a:ea typeface="黑体" panose="02010609060101010101" pitchFamily="2" charset="-122"/>
              </a:rPr>
              <a:t>被动攻击</a:t>
            </a:r>
            <a:endParaRPr lang="en-US" altLang="zh-CN" sz="2400" b="1">
              <a:latin typeface="黑体" panose="02010609060101010101" pitchFamily="2" charset="-122"/>
              <a:ea typeface="黑体" panose="02010609060101010101" pitchFamily="2" charset="-122"/>
            </a:endParaRPr>
          </a:p>
          <a:p>
            <a:pPr marL="800100" lvl="1" indent="-342900" eaLnBrk="1" latinLnBrk="1" hangingPunct="1">
              <a:buFont typeface="Arial" panose="020B0604020202020204" pitchFamily="34" charset="0"/>
              <a:buChar char="•"/>
            </a:pPr>
            <a:r>
              <a:rPr lang="zh-CN" altLang="en-US" sz="2400" b="1" dirty="0">
                <a:latin typeface="黑体" panose="02010609060101010101" pitchFamily="2" charset="-122"/>
                <a:ea typeface="黑体" panose="02010609060101010101" pitchFamily="2" charset="-122"/>
              </a:rPr>
              <a:t>主动攻击</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53250"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12" name="直接连接符 11"/>
          <p:cNvCxnSpPr/>
          <p:nvPr/>
        </p:nvCxnSpPr>
        <p:spPr bwMode="auto">
          <a:xfrm>
            <a:off x="179388" y="2197100"/>
            <a:ext cx="1728788" cy="0"/>
          </a:xfrm>
          <a:prstGeom prst="line">
            <a:avLst/>
          </a:prstGeom>
          <a:solidFill>
            <a:schemeClr val="accent1"/>
          </a:solidFill>
          <a:ln w="38100" cap="flat" cmpd="sng" algn="ctr">
            <a:solidFill>
              <a:srgbClr val="6600CC"/>
            </a:solidFill>
            <a:prstDash val="solid"/>
            <a:round/>
            <a:headEnd type="oval" w="med" len="med"/>
            <a:tailEnd type="oval" w="med" len="med"/>
          </a:ln>
          <a:effectLst>
            <a:outerShdw blurRad="50800" dist="38100" dir="2700000" algn="tl" rotWithShape="0">
              <a:prstClr val="black">
                <a:alpha val="40000"/>
              </a:prstClr>
            </a:outerShdw>
          </a:effectLst>
        </p:spPr>
      </p:cxnSp>
      <p:cxnSp>
        <p:nvCxnSpPr>
          <p:cNvPr id="13" name="直接连接符 12"/>
          <p:cNvCxnSpPr/>
          <p:nvPr/>
        </p:nvCxnSpPr>
        <p:spPr bwMode="auto">
          <a:xfrm>
            <a:off x="1908175" y="2197100"/>
            <a:ext cx="0" cy="3529013"/>
          </a:xfrm>
          <a:prstGeom prst="line">
            <a:avLst/>
          </a:prstGeom>
          <a:solidFill>
            <a:schemeClr val="accent1"/>
          </a:solidFill>
          <a:ln w="38100" cap="flat" cmpd="sng" algn="ctr">
            <a:solidFill>
              <a:srgbClr val="6600CC"/>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直接连接符 13"/>
          <p:cNvCxnSpPr/>
          <p:nvPr/>
        </p:nvCxnSpPr>
        <p:spPr bwMode="auto">
          <a:xfrm>
            <a:off x="1908175" y="5726113"/>
            <a:ext cx="6551613" cy="0"/>
          </a:xfrm>
          <a:prstGeom prst="line">
            <a:avLst/>
          </a:prstGeom>
          <a:solidFill>
            <a:schemeClr val="accent1"/>
          </a:solidFill>
          <a:ln w="38100" cap="flat" cmpd="sng" algn="ctr">
            <a:solidFill>
              <a:srgbClr val="6600CC"/>
            </a:solidFill>
            <a:prstDash val="solid"/>
            <a:round/>
            <a:headEnd type="oval" w="med" len="med"/>
            <a:tailEnd type="oval" w="med" len="med"/>
          </a:ln>
          <a:effectLst>
            <a:outerShdw blurRad="50800" dist="38100" dir="2700000" algn="tl" rotWithShape="0">
              <a:prstClr val="black">
                <a:alpha val="40000"/>
              </a:prstClr>
            </a:outerShdw>
          </a:effectLst>
        </p:spPr>
      </p:cxnSp>
      <p:sp>
        <p:nvSpPr>
          <p:cNvPr id="15" name="TextBox 14"/>
          <p:cNvSpPr txBox="1"/>
          <p:nvPr/>
        </p:nvSpPr>
        <p:spPr>
          <a:xfrm>
            <a:off x="107950" y="1476375"/>
            <a:ext cx="2303463" cy="584200"/>
          </a:xfrm>
          <a:prstGeom prst="rect">
            <a:avLst/>
          </a:prstGeom>
          <a:noFill/>
          <a:ln w="9525">
            <a:noFill/>
          </a:ln>
        </p:spPr>
        <p:txBody>
          <a:bodyPr anchor="t" anchorCtr="0">
            <a:spAutoFit/>
          </a:bodyPr>
          <a:lstStyle/>
          <a:p>
            <a:pPr latinLnBrk="1"/>
            <a:r>
              <a:rPr lang="zh-CN" altLang="en-US" sz="3200" b="1" dirty="0">
                <a:solidFill>
                  <a:srgbClr val="6600CC"/>
                </a:solidFill>
                <a:latin typeface="方正姚体" panose="02010601030101010101" pitchFamily="2" charset="-122"/>
                <a:ea typeface="方正姚体" panose="02010601030101010101" pitchFamily="2" charset="-122"/>
              </a:rPr>
              <a:t>计算机犯罪</a:t>
            </a:r>
          </a:p>
        </p:txBody>
      </p:sp>
      <p:sp>
        <p:nvSpPr>
          <p:cNvPr id="16" name="矩形 15"/>
          <p:cNvSpPr/>
          <p:nvPr/>
        </p:nvSpPr>
        <p:spPr>
          <a:xfrm>
            <a:off x="1981200" y="2335213"/>
            <a:ext cx="6767513" cy="3046412"/>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    </a:t>
            </a:r>
            <a:r>
              <a:rPr lang="zh-CN" altLang="zh-CN" sz="2400" b="1" dirty="0">
                <a:latin typeface="黑体" panose="02010609060101010101" pitchFamily="2" charset="-122"/>
                <a:ea typeface="黑体" panose="02010609060101010101" pitchFamily="2" charset="-122"/>
              </a:rPr>
              <a:t>计算机犯罪是利用暴力和非暴力形式，故意泄露或破坏系统中的机密信息，以及危害系统实体和信息安全的不法行为。暴力形式是对计算机设备和设施进行物理破坏，如使用武器摧毁计算机设备，炸毁计算机中心建筑等。而非暴力形式是利用计算机技术知识及其它技术进行犯罪活动，它通常采用下列技术手段：线路窃收、信息捕获、数据欺骗、异步攻击、废漏利用和伪造证件等等。</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80">
                                          <p:stCondLst>
                                            <p:cond delay="0"/>
                                          </p:stCondLst>
                                        </p:cTn>
                                        <p:tgtEl>
                                          <p:spTgt spid="16"/>
                                        </p:tgtEl>
                                      </p:cBhvr>
                                    </p:animEffect>
                                    <p:anim calcmode="lin" valueType="num">
                                      <p:cBhvr>
                                        <p:cTn id="2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9" dur="26">
                                          <p:stCondLst>
                                            <p:cond delay="650"/>
                                          </p:stCondLst>
                                        </p:cTn>
                                        <p:tgtEl>
                                          <p:spTgt spid="16"/>
                                        </p:tgtEl>
                                      </p:cBhvr>
                                      <p:to x="100000" y="60000"/>
                                    </p:animScale>
                                    <p:animScale>
                                      <p:cBhvr>
                                        <p:cTn id="30" dur="166" decel="50000">
                                          <p:stCondLst>
                                            <p:cond delay="676"/>
                                          </p:stCondLst>
                                        </p:cTn>
                                        <p:tgtEl>
                                          <p:spTgt spid="16"/>
                                        </p:tgtEl>
                                      </p:cBhvr>
                                      <p:to x="100000" y="100000"/>
                                    </p:animScale>
                                    <p:animScale>
                                      <p:cBhvr>
                                        <p:cTn id="31" dur="26">
                                          <p:stCondLst>
                                            <p:cond delay="1312"/>
                                          </p:stCondLst>
                                        </p:cTn>
                                        <p:tgtEl>
                                          <p:spTgt spid="16"/>
                                        </p:tgtEl>
                                      </p:cBhvr>
                                      <p:to x="100000" y="80000"/>
                                    </p:animScale>
                                    <p:animScale>
                                      <p:cBhvr>
                                        <p:cTn id="32" dur="166" decel="50000">
                                          <p:stCondLst>
                                            <p:cond delay="1338"/>
                                          </p:stCondLst>
                                        </p:cTn>
                                        <p:tgtEl>
                                          <p:spTgt spid="16"/>
                                        </p:tgtEl>
                                      </p:cBhvr>
                                      <p:to x="100000" y="100000"/>
                                    </p:animScale>
                                    <p:animScale>
                                      <p:cBhvr>
                                        <p:cTn id="33" dur="26">
                                          <p:stCondLst>
                                            <p:cond delay="1642"/>
                                          </p:stCondLst>
                                        </p:cTn>
                                        <p:tgtEl>
                                          <p:spTgt spid="16"/>
                                        </p:tgtEl>
                                      </p:cBhvr>
                                      <p:to x="100000" y="90000"/>
                                    </p:animScale>
                                    <p:animScale>
                                      <p:cBhvr>
                                        <p:cTn id="34" dur="166" decel="50000">
                                          <p:stCondLst>
                                            <p:cond delay="1668"/>
                                          </p:stCondLst>
                                        </p:cTn>
                                        <p:tgtEl>
                                          <p:spTgt spid="16"/>
                                        </p:tgtEl>
                                      </p:cBhvr>
                                      <p:to x="100000" y="100000"/>
                                    </p:animScale>
                                    <p:animScale>
                                      <p:cBhvr>
                                        <p:cTn id="35" dur="26">
                                          <p:stCondLst>
                                            <p:cond delay="1808"/>
                                          </p:stCondLst>
                                        </p:cTn>
                                        <p:tgtEl>
                                          <p:spTgt spid="16"/>
                                        </p:tgtEl>
                                      </p:cBhvr>
                                      <p:to x="100000" y="95000"/>
                                    </p:animScale>
                                    <p:animScale>
                                      <p:cBhvr>
                                        <p:cTn id="36"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54274"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12" name="直接连接符 11"/>
          <p:cNvCxnSpPr/>
          <p:nvPr/>
        </p:nvCxnSpPr>
        <p:spPr bwMode="auto">
          <a:xfrm>
            <a:off x="179388" y="2197100"/>
            <a:ext cx="1728788" cy="0"/>
          </a:xfrm>
          <a:prstGeom prst="line">
            <a:avLst/>
          </a:prstGeom>
          <a:solidFill>
            <a:schemeClr val="accent1"/>
          </a:solidFill>
          <a:ln w="38100" cap="flat" cmpd="sng" algn="ctr">
            <a:solidFill>
              <a:srgbClr val="6600CC"/>
            </a:solidFill>
            <a:prstDash val="solid"/>
            <a:round/>
            <a:headEnd type="oval" w="med" len="med"/>
            <a:tailEnd type="oval" w="med" len="med"/>
          </a:ln>
          <a:effectLst>
            <a:outerShdw blurRad="50800" dist="38100" dir="2700000" algn="tl" rotWithShape="0">
              <a:prstClr val="black">
                <a:alpha val="40000"/>
              </a:prstClr>
            </a:outerShdw>
          </a:effectLst>
        </p:spPr>
      </p:cxnSp>
      <p:cxnSp>
        <p:nvCxnSpPr>
          <p:cNvPr id="13" name="直接连接符 12"/>
          <p:cNvCxnSpPr/>
          <p:nvPr/>
        </p:nvCxnSpPr>
        <p:spPr bwMode="auto">
          <a:xfrm>
            <a:off x="1908175" y="2197100"/>
            <a:ext cx="0" cy="3529013"/>
          </a:xfrm>
          <a:prstGeom prst="line">
            <a:avLst/>
          </a:prstGeom>
          <a:solidFill>
            <a:schemeClr val="accent1"/>
          </a:solidFill>
          <a:ln w="38100" cap="flat" cmpd="sng" algn="ctr">
            <a:solidFill>
              <a:srgbClr val="6600CC"/>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直接连接符 13"/>
          <p:cNvCxnSpPr/>
          <p:nvPr/>
        </p:nvCxnSpPr>
        <p:spPr bwMode="auto">
          <a:xfrm>
            <a:off x="1908175" y="5726113"/>
            <a:ext cx="6551613" cy="0"/>
          </a:xfrm>
          <a:prstGeom prst="line">
            <a:avLst/>
          </a:prstGeom>
          <a:solidFill>
            <a:schemeClr val="accent1"/>
          </a:solidFill>
          <a:ln w="38100" cap="flat" cmpd="sng" algn="ctr">
            <a:solidFill>
              <a:srgbClr val="6600CC"/>
            </a:solidFill>
            <a:prstDash val="solid"/>
            <a:round/>
            <a:headEnd type="oval" w="med" len="med"/>
            <a:tailEnd type="oval" w="med" len="med"/>
          </a:ln>
          <a:effectLst>
            <a:outerShdw blurRad="50800" dist="38100" dir="2700000" algn="tl" rotWithShape="0">
              <a:prstClr val="black">
                <a:alpha val="40000"/>
              </a:prstClr>
            </a:outerShdw>
          </a:effectLst>
        </p:spPr>
      </p:cxnSp>
      <p:sp>
        <p:nvSpPr>
          <p:cNvPr id="15" name="TextBox 14"/>
          <p:cNvSpPr txBox="1"/>
          <p:nvPr/>
        </p:nvSpPr>
        <p:spPr>
          <a:xfrm>
            <a:off x="107950" y="1476375"/>
            <a:ext cx="2303463" cy="584200"/>
          </a:xfrm>
          <a:prstGeom prst="rect">
            <a:avLst/>
          </a:prstGeom>
          <a:noFill/>
          <a:ln w="9525">
            <a:noFill/>
          </a:ln>
        </p:spPr>
        <p:txBody>
          <a:bodyPr anchor="t" anchorCtr="0">
            <a:spAutoFit/>
          </a:bodyPr>
          <a:lstStyle/>
          <a:p>
            <a:pPr latinLnBrk="1"/>
            <a:r>
              <a:rPr lang="zh-CN" altLang="en-US" sz="3200" b="1" dirty="0">
                <a:solidFill>
                  <a:srgbClr val="6600CC"/>
                </a:solidFill>
                <a:latin typeface="方正姚体" panose="02010601030101010101" pitchFamily="2" charset="-122"/>
                <a:ea typeface="方正姚体" panose="02010601030101010101" pitchFamily="2" charset="-122"/>
              </a:rPr>
              <a:t>计算机病毒</a:t>
            </a:r>
          </a:p>
        </p:txBody>
      </p:sp>
      <p:sp>
        <p:nvSpPr>
          <p:cNvPr id="16" name="矩形 15"/>
          <p:cNvSpPr/>
          <p:nvPr/>
        </p:nvSpPr>
        <p:spPr>
          <a:xfrm>
            <a:off x="1981200" y="1989138"/>
            <a:ext cx="6767513" cy="3784600"/>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    </a:t>
            </a:r>
            <a:r>
              <a:rPr lang="zh-CN" altLang="zh-CN" sz="2400" b="1" dirty="0">
                <a:latin typeface="黑体" panose="02010609060101010101" pitchFamily="2" charset="-122"/>
                <a:ea typeface="黑体" panose="02010609060101010101" pitchFamily="2" charset="-122"/>
              </a:rPr>
              <a:t>计算机病毒是利用计算机软件与硬件的缺陷或操作系统漏洞，由被感染机内部发出的破坏计算机数据并影响计算机正常工作的一组指令集或程序代码。它的产生和蔓延给计算机系统的可靠性和安全性带来严重威胁和巨大损失。</a:t>
            </a:r>
          </a:p>
          <a:p>
            <a:pPr latinLnBrk="1"/>
            <a:r>
              <a:rPr lang="en-US" altLang="zh-CN" sz="2400" b="1">
                <a:latin typeface="黑体" panose="02010609060101010101" pitchFamily="2" charset="-122"/>
                <a:ea typeface="黑体" panose="02010609060101010101" pitchFamily="2" charset="-122"/>
              </a:rPr>
              <a:t>    </a:t>
            </a:r>
            <a:r>
              <a:rPr lang="zh-CN" altLang="zh-CN" sz="2400" b="1" dirty="0">
                <a:latin typeface="黑体" panose="02010609060101010101" pitchFamily="2" charset="-122"/>
                <a:ea typeface="黑体" panose="02010609060101010101" pitchFamily="2" charset="-122"/>
              </a:rPr>
              <a:t>现今计算机病毒主要通过传统计算机病毒、蠕虫病毒、特洛伊木马、脚本病毒、手机病毒等几类进行攻击的。在现代化战争中可以利用传染病毒来破坏对方的军事指挥通信系统，使其处于瘫痪状态。</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55298"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21" name="TextBox 20"/>
          <p:cNvSpPr txBox="1"/>
          <p:nvPr/>
        </p:nvSpPr>
        <p:spPr>
          <a:xfrm>
            <a:off x="4716463" y="2265363"/>
            <a:ext cx="3311525" cy="3324225"/>
          </a:xfrm>
          <a:prstGeom prst="rect">
            <a:avLst/>
          </a:prstGeom>
          <a:noFill/>
          <a:ln w="9525">
            <a:noFill/>
          </a:ln>
        </p:spPr>
        <p:txBody>
          <a:bodyPr anchor="t" anchorCtr="0">
            <a:spAutoFit/>
          </a:bodyPr>
          <a:lstStyle/>
          <a:p>
            <a:pPr latinLnBrk="1">
              <a:lnSpc>
                <a:spcPct val="150000"/>
              </a:lnSpc>
              <a:buFont typeface="Wingdings" panose="05000000000000000000" pitchFamily="2" charset="2"/>
              <a:buChar char="n"/>
            </a:pPr>
            <a:r>
              <a:rPr lang="zh-CN" altLang="en-US" sz="2800" b="1" dirty="0">
                <a:solidFill>
                  <a:srgbClr val="006666"/>
                </a:solidFill>
                <a:latin typeface="幼圆" panose="02010509060101010101" pitchFamily="49" charset="-122"/>
                <a:ea typeface="幼圆" panose="02010509060101010101" pitchFamily="49" charset="-122"/>
              </a:rPr>
              <a:t>计算机硬件的实效</a:t>
            </a:r>
            <a:endParaRPr lang="en-US" altLang="zh-CN" sz="2800" b="1">
              <a:solidFill>
                <a:srgbClr val="006666"/>
              </a:solidFill>
              <a:latin typeface="幼圆" panose="02010509060101010101" pitchFamily="49" charset="-122"/>
              <a:ea typeface="幼圆" panose="02010509060101010101" pitchFamily="49" charset="-122"/>
            </a:endParaRPr>
          </a:p>
          <a:p>
            <a:pPr latinLnBrk="1">
              <a:lnSpc>
                <a:spcPct val="150000"/>
              </a:lnSpc>
              <a:buFont typeface="Wingdings" panose="05000000000000000000" pitchFamily="2" charset="2"/>
              <a:buChar char="n"/>
            </a:pPr>
            <a:r>
              <a:rPr lang="zh-CN" altLang="en-US" sz="2800" b="1" dirty="0">
                <a:solidFill>
                  <a:srgbClr val="006666"/>
                </a:solidFill>
                <a:latin typeface="幼圆" panose="02010509060101010101" pitchFamily="49" charset="-122"/>
                <a:ea typeface="幼圆" panose="02010509060101010101" pitchFamily="49" charset="-122"/>
              </a:rPr>
              <a:t>掉电</a:t>
            </a:r>
            <a:endParaRPr lang="en-US" altLang="zh-CN" sz="2800" b="1">
              <a:solidFill>
                <a:srgbClr val="006666"/>
              </a:solidFill>
              <a:latin typeface="幼圆" panose="02010509060101010101" pitchFamily="49" charset="-122"/>
              <a:ea typeface="幼圆" panose="02010509060101010101" pitchFamily="49" charset="-122"/>
            </a:endParaRPr>
          </a:p>
          <a:p>
            <a:pPr latinLnBrk="1">
              <a:lnSpc>
                <a:spcPct val="150000"/>
              </a:lnSpc>
              <a:buFont typeface="Wingdings" panose="05000000000000000000" pitchFamily="2" charset="2"/>
              <a:buChar char="n"/>
            </a:pPr>
            <a:r>
              <a:rPr lang="zh-CN" altLang="en-US" sz="2800" b="1" dirty="0">
                <a:solidFill>
                  <a:srgbClr val="006666"/>
                </a:solidFill>
                <a:latin typeface="幼圆" panose="02010509060101010101" pitchFamily="49" charset="-122"/>
                <a:ea typeface="幼圆" panose="02010509060101010101" pitchFamily="49" charset="-122"/>
              </a:rPr>
              <a:t>火灾</a:t>
            </a:r>
            <a:endParaRPr lang="en-US" altLang="zh-CN" sz="2800" b="1">
              <a:solidFill>
                <a:srgbClr val="006666"/>
              </a:solidFill>
              <a:latin typeface="幼圆" panose="02010509060101010101" pitchFamily="49" charset="-122"/>
              <a:ea typeface="幼圆" panose="02010509060101010101" pitchFamily="49" charset="-122"/>
            </a:endParaRPr>
          </a:p>
          <a:p>
            <a:pPr latinLnBrk="1">
              <a:lnSpc>
                <a:spcPct val="150000"/>
              </a:lnSpc>
              <a:buFont typeface="Wingdings" panose="05000000000000000000" pitchFamily="2" charset="2"/>
              <a:buChar char="n"/>
            </a:pPr>
            <a:r>
              <a:rPr lang="zh-CN" altLang="en-US" sz="2800" b="1" dirty="0">
                <a:solidFill>
                  <a:srgbClr val="006666"/>
                </a:solidFill>
                <a:latin typeface="幼圆" panose="02010509060101010101" pitchFamily="49" charset="-122"/>
                <a:ea typeface="幼圆" panose="02010509060101010101" pitchFamily="49" charset="-122"/>
              </a:rPr>
              <a:t>水灾</a:t>
            </a:r>
            <a:endParaRPr lang="en-US" altLang="zh-CN" sz="2800" b="1">
              <a:solidFill>
                <a:srgbClr val="006666"/>
              </a:solidFill>
              <a:latin typeface="幼圆" panose="02010509060101010101" pitchFamily="49" charset="-122"/>
              <a:ea typeface="幼圆" panose="02010509060101010101" pitchFamily="49" charset="-122"/>
            </a:endParaRPr>
          </a:p>
          <a:p>
            <a:pPr latinLnBrk="1">
              <a:lnSpc>
                <a:spcPct val="150000"/>
              </a:lnSpc>
              <a:buFont typeface="Wingdings" panose="05000000000000000000" pitchFamily="2" charset="2"/>
              <a:buChar char="n"/>
            </a:pPr>
            <a:r>
              <a:rPr lang="en-US" altLang="zh-CN" sz="2800" b="1">
                <a:solidFill>
                  <a:srgbClr val="006666"/>
                </a:solidFill>
                <a:latin typeface="幼圆" panose="02010509060101010101" pitchFamily="49" charset="-122"/>
                <a:ea typeface="幼圆" panose="02010509060101010101" pitchFamily="49" charset="-122"/>
              </a:rPr>
              <a:t>……</a:t>
            </a:r>
            <a:endParaRPr lang="zh-CN" altLang="zh-CN" sz="2800" b="1" dirty="0">
              <a:solidFill>
                <a:srgbClr val="006666"/>
              </a:solidFill>
              <a:latin typeface="幼圆" panose="02010509060101010101" pitchFamily="49" charset="-122"/>
              <a:ea typeface="幼圆" panose="02010509060101010101" pitchFamily="49" charset="-122"/>
            </a:endParaRPr>
          </a:p>
        </p:txBody>
      </p:sp>
      <p:cxnSp>
        <p:nvCxnSpPr>
          <p:cNvPr id="22" name="直接连接符 21"/>
          <p:cNvCxnSpPr/>
          <p:nvPr/>
        </p:nvCxnSpPr>
        <p:spPr>
          <a:xfrm>
            <a:off x="4356100" y="2106613"/>
            <a:ext cx="0" cy="3929063"/>
          </a:xfrm>
          <a:prstGeom prst="line">
            <a:avLst/>
          </a:prstGeom>
          <a:ln w="76200" cmpd="thinThick">
            <a:solidFill>
              <a:srgbClr val="203F2D"/>
            </a:solidFill>
            <a:prstDash val="soli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82625" y="3068638"/>
            <a:ext cx="3125788" cy="1003300"/>
            <a:chOff x="683394" y="3068581"/>
            <a:chExt cx="3125513" cy="1002563"/>
          </a:xfrm>
        </p:grpSpPr>
        <p:sp>
          <p:nvSpPr>
            <p:cNvPr id="55303" name="矩形 16"/>
            <p:cNvSpPr/>
            <p:nvPr/>
          </p:nvSpPr>
          <p:spPr>
            <a:xfrm>
              <a:off x="683394" y="3068581"/>
              <a:ext cx="3125513" cy="988347"/>
            </a:xfrm>
            <a:prstGeom prst="rect">
              <a:avLst/>
            </a:prstGeom>
            <a:noFill/>
            <a:ln w="9525">
              <a:noFill/>
            </a:ln>
          </p:spPr>
          <p:txBody>
            <a:bodyPr anchor="t" anchorCtr="0">
              <a:spAutoFit/>
            </a:bodyPr>
            <a:lstStyle/>
            <a:p>
              <a:pPr latinLnBrk="1">
                <a:lnSpc>
                  <a:spcPct val="150000"/>
                </a:lnSpc>
              </a:pPr>
              <a:r>
                <a:rPr lang="en-US" altLang="zh-CN" sz="4400" b="1">
                  <a:latin typeface="微软雅黑" panose="020B0503020204020204" pitchFamily="34" charset="-122"/>
                  <a:ea typeface="微软雅黑" panose="020B0503020204020204" pitchFamily="34" charset="-122"/>
                </a:rPr>
                <a:t>   </a:t>
              </a:r>
              <a:r>
                <a:rPr lang="zh-CN" altLang="en-US" sz="4400" b="1" dirty="0">
                  <a:latin typeface="微软雅黑" panose="020B0503020204020204" pitchFamily="34" charset="-122"/>
                  <a:ea typeface="微软雅黑" panose="020B0503020204020204" pitchFamily="34" charset="-122"/>
                </a:rPr>
                <a:t>自然因素</a:t>
              </a:r>
              <a:endParaRPr lang="zh-CN" altLang="zh-CN" sz="2400" b="1" dirty="0">
                <a:latin typeface="微软雅黑" panose="020B0503020204020204" pitchFamily="34" charset="-122"/>
                <a:ea typeface="微软雅黑" panose="020B0503020204020204" pitchFamily="34" charset="-122"/>
              </a:endParaRPr>
            </a:p>
          </p:txBody>
        </p:sp>
        <p:sp>
          <p:nvSpPr>
            <p:cNvPr id="23" name="半闭框 22"/>
            <p:cNvSpPr/>
            <p:nvPr/>
          </p:nvSpPr>
          <p:spPr bwMode="auto">
            <a:xfrm>
              <a:off x="1197919" y="3333654"/>
              <a:ext cx="288925" cy="288925"/>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sp>
          <p:nvSpPr>
            <p:cNvPr id="24" name="半闭框 23"/>
            <p:cNvSpPr/>
            <p:nvPr/>
          </p:nvSpPr>
          <p:spPr bwMode="auto">
            <a:xfrm rot="16200000" flipV="1">
              <a:off x="3325960" y="3755230"/>
              <a:ext cx="315914" cy="315913"/>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grpSp>
      <p:cxnSp>
        <p:nvCxnSpPr>
          <p:cNvPr id="11" name="直接连接符 10"/>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12" name="矩形 11"/>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1.2.3</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4" name="TextBox 13"/>
          <p:cNvSpPr txBox="1"/>
          <p:nvPr/>
        </p:nvSpPr>
        <p:spPr>
          <a:xfrm>
            <a:off x="1763713" y="1104900"/>
            <a:ext cx="5256212" cy="523875"/>
          </a:xfrm>
          <a:prstGeom prst="rect">
            <a:avLst/>
          </a:prstGeom>
          <a:noFill/>
          <a:ln w="9525">
            <a:noFill/>
          </a:ln>
        </p:spPr>
        <p:txBody>
          <a:bodyPr anchor="t" anchorCtr="0">
            <a:spAutoFit/>
          </a:bodyPr>
          <a:lstStyle/>
          <a:p>
            <a:pPr latinLnBrk="1"/>
            <a:r>
              <a:rPr lang="zh-CN" altLang="zh-CN" sz="2800" b="1" dirty="0">
                <a:latin typeface="微软雅黑" panose="020B0503020204020204" pitchFamily="34" charset="-122"/>
                <a:ea typeface="微软雅黑" panose="020B0503020204020204" pitchFamily="34" charset="-122"/>
              </a:rPr>
              <a:t>攻击与威胁</a:t>
            </a:r>
            <a:r>
              <a:rPr lang="zh-CN" altLang="en-US" sz="2800" b="1" dirty="0">
                <a:latin typeface="微软雅黑" panose="020B0503020204020204" pitchFamily="34" charset="-122"/>
                <a:ea typeface="微软雅黑" panose="020B0503020204020204" pitchFamily="34" charset="-122"/>
              </a:rPr>
              <a:t>计算机系统的来源</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6"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80">
                                          <p:stCondLst>
                                            <p:cond delay="0"/>
                                          </p:stCondLst>
                                        </p:cTn>
                                        <p:tgtEl>
                                          <p:spTgt spid="3"/>
                                        </p:tgtEl>
                                      </p:cBhvr>
                                    </p:animEffect>
                                    <p:anim calcmode="lin" valueType="num">
                                      <p:cBhvr>
                                        <p:cTn id="27"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32" dur="26">
                                          <p:stCondLst>
                                            <p:cond delay="650"/>
                                          </p:stCondLst>
                                        </p:cTn>
                                        <p:tgtEl>
                                          <p:spTgt spid="3"/>
                                        </p:tgtEl>
                                      </p:cBhvr>
                                      <p:to x="100000" y="60000"/>
                                    </p:animScale>
                                    <p:animScale>
                                      <p:cBhvr>
                                        <p:cTn id="33" dur="166" decel="50000">
                                          <p:stCondLst>
                                            <p:cond delay="676"/>
                                          </p:stCondLst>
                                        </p:cTn>
                                        <p:tgtEl>
                                          <p:spTgt spid="3"/>
                                        </p:tgtEl>
                                      </p:cBhvr>
                                      <p:to x="100000" y="100000"/>
                                    </p:animScale>
                                    <p:animScale>
                                      <p:cBhvr>
                                        <p:cTn id="34" dur="26">
                                          <p:stCondLst>
                                            <p:cond delay="1312"/>
                                          </p:stCondLst>
                                        </p:cTn>
                                        <p:tgtEl>
                                          <p:spTgt spid="3"/>
                                        </p:tgtEl>
                                      </p:cBhvr>
                                      <p:to x="100000" y="80000"/>
                                    </p:animScale>
                                    <p:animScale>
                                      <p:cBhvr>
                                        <p:cTn id="35" dur="166" decel="50000">
                                          <p:stCondLst>
                                            <p:cond delay="1338"/>
                                          </p:stCondLst>
                                        </p:cTn>
                                        <p:tgtEl>
                                          <p:spTgt spid="3"/>
                                        </p:tgtEl>
                                      </p:cBhvr>
                                      <p:to x="100000" y="100000"/>
                                    </p:animScale>
                                    <p:animScale>
                                      <p:cBhvr>
                                        <p:cTn id="36" dur="26">
                                          <p:stCondLst>
                                            <p:cond delay="1642"/>
                                          </p:stCondLst>
                                        </p:cTn>
                                        <p:tgtEl>
                                          <p:spTgt spid="3"/>
                                        </p:tgtEl>
                                      </p:cBhvr>
                                      <p:to x="100000" y="90000"/>
                                    </p:animScale>
                                    <p:animScale>
                                      <p:cBhvr>
                                        <p:cTn id="37" dur="166" decel="50000">
                                          <p:stCondLst>
                                            <p:cond delay="1668"/>
                                          </p:stCondLst>
                                        </p:cTn>
                                        <p:tgtEl>
                                          <p:spTgt spid="3"/>
                                        </p:tgtEl>
                                      </p:cBhvr>
                                      <p:to x="100000" y="100000"/>
                                    </p:animScale>
                                    <p:animScale>
                                      <p:cBhvr>
                                        <p:cTn id="38" dur="26">
                                          <p:stCondLst>
                                            <p:cond delay="1808"/>
                                          </p:stCondLst>
                                        </p:cTn>
                                        <p:tgtEl>
                                          <p:spTgt spid="3"/>
                                        </p:tgtEl>
                                      </p:cBhvr>
                                      <p:to x="100000" y="95000"/>
                                    </p:animScale>
                                    <p:animScale>
                                      <p:cBhvr>
                                        <p:cTn id="39" dur="166" decel="50000">
                                          <p:stCondLst>
                                            <p:cond delay="1834"/>
                                          </p:stCondLst>
                                        </p:cTn>
                                        <p:tgtEl>
                                          <p:spTgt spid="3"/>
                                        </p:tgtEl>
                                      </p:cBhvr>
                                      <p:to x="100000" y="100000"/>
                                    </p:animScale>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2500"/>
                            </p:stCondLst>
                            <p:childTnLst>
                              <p:par>
                                <p:cTn id="45" presetID="22" presetClass="entr" presetSubtype="1"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2" grpId="0"/>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56322"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21" name="TextBox 20"/>
          <p:cNvSpPr txBox="1"/>
          <p:nvPr/>
        </p:nvSpPr>
        <p:spPr>
          <a:xfrm>
            <a:off x="4787900" y="1747838"/>
            <a:ext cx="3168650" cy="4618037"/>
          </a:xfrm>
          <a:prstGeom prst="rect">
            <a:avLst/>
          </a:prstGeom>
          <a:noFill/>
          <a:ln w="9525">
            <a:noFill/>
          </a:ln>
        </p:spPr>
        <p:txBody>
          <a:bodyPr anchor="t" anchorCtr="0">
            <a:spAutoFit/>
          </a:bodyPr>
          <a:lstStyle/>
          <a:p>
            <a:pPr latinLnBrk="1">
              <a:lnSpc>
                <a:spcPct val="150000"/>
              </a:lnSpc>
              <a:buFont typeface="Wingdings" panose="05000000000000000000" pitchFamily="2" charset="2"/>
              <a:buChar char="n"/>
            </a:pPr>
            <a:r>
              <a:rPr lang="zh-CN" altLang="zh-CN" sz="2800" b="1" dirty="0">
                <a:solidFill>
                  <a:srgbClr val="006666"/>
                </a:solidFill>
                <a:latin typeface="幼圆" panose="02010509060101010101" pitchFamily="49" charset="-122"/>
                <a:ea typeface="幼圆" panose="02010509060101010101" pitchFamily="49" charset="-122"/>
              </a:rPr>
              <a:t>在备份文档时，不小心用旧版本的文档覆盖了新版本的文档</a:t>
            </a:r>
            <a:endParaRPr lang="en-US" altLang="zh-CN" sz="2800" b="1">
              <a:solidFill>
                <a:srgbClr val="006666"/>
              </a:solidFill>
              <a:latin typeface="幼圆" panose="02010509060101010101" pitchFamily="49" charset="-122"/>
              <a:ea typeface="幼圆" panose="02010509060101010101" pitchFamily="49" charset="-122"/>
            </a:endParaRPr>
          </a:p>
          <a:p>
            <a:pPr latinLnBrk="1">
              <a:lnSpc>
                <a:spcPct val="150000"/>
              </a:lnSpc>
              <a:buFont typeface="Wingdings" panose="05000000000000000000" pitchFamily="2" charset="2"/>
              <a:buChar char="n"/>
            </a:pPr>
            <a:r>
              <a:rPr lang="zh-CN" altLang="zh-CN" sz="2800" b="1" dirty="0">
                <a:solidFill>
                  <a:srgbClr val="006666"/>
                </a:solidFill>
                <a:latin typeface="幼圆" panose="02010509060101010101" pitchFamily="49" charset="-122"/>
                <a:ea typeface="幼圆" panose="02010509060101010101" pitchFamily="49" charset="-122"/>
              </a:rPr>
              <a:t>将包含重要数据的磁盘格式化</a:t>
            </a:r>
            <a:endParaRPr lang="en-US" altLang="zh-CN" sz="2800" b="1">
              <a:solidFill>
                <a:srgbClr val="006666"/>
              </a:solidFill>
              <a:latin typeface="幼圆" panose="02010509060101010101" pitchFamily="49" charset="-122"/>
              <a:ea typeface="幼圆" panose="02010509060101010101" pitchFamily="49" charset="-122"/>
            </a:endParaRPr>
          </a:p>
          <a:p>
            <a:pPr latinLnBrk="1">
              <a:lnSpc>
                <a:spcPct val="150000"/>
              </a:lnSpc>
              <a:buFont typeface="Wingdings" panose="05000000000000000000" pitchFamily="2" charset="2"/>
              <a:buChar char="n"/>
            </a:pPr>
            <a:r>
              <a:rPr lang="zh-CN" altLang="zh-CN" sz="2800" b="1" dirty="0">
                <a:solidFill>
                  <a:srgbClr val="006666"/>
                </a:solidFill>
                <a:latin typeface="幼圆" panose="02010509060101010101" pitchFamily="49" charset="-122"/>
                <a:ea typeface="幼圆" panose="02010509060101010101" pitchFamily="49" charset="-122"/>
              </a:rPr>
              <a:t>数据输入错误。</a:t>
            </a:r>
          </a:p>
        </p:txBody>
      </p:sp>
      <p:cxnSp>
        <p:nvCxnSpPr>
          <p:cNvPr id="22" name="直接连接符 21"/>
          <p:cNvCxnSpPr/>
          <p:nvPr/>
        </p:nvCxnSpPr>
        <p:spPr>
          <a:xfrm>
            <a:off x="4356100" y="2106613"/>
            <a:ext cx="0" cy="3929063"/>
          </a:xfrm>
          <a:prstGeom prst="line">
            <a:avLst/>
          </a:prstGeom>
          <a:ln w="76200" cmpd="thinThick">
            <a:solidFill>
              <a:srgbClr val="203F2D"/>
            </a:solidFill>
            <a:prstDash val="soli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82625" y="3068638"/>
            <a:ext cx="3125788" cy="1003300"/>
            <a:chOff x="683394" y="3068581"/>
            <a:chExt cx="3125513" cy="1002563"/>
          </a:xfrm>
        </p:grpSpPr>
        <p:sp>
          <p:nvSpPr>
            <p:cNvPr id="56327" name="矩形 16"/>
            <p:cNvSpPr/>
            <p:nvPr/>
          </p:nvSpPr>
          <p:spPr>
            <a:xfrm>
              <a:off x="683394" y="3068581"/>
              <a:ext cx="3125513" cy="988347"/>
            </a:xfrm>
            <a:prstGeom prst="rect">
              <a:avLst/>
            </a:prstGeom>
            <a:noFill/>
            <a:ln w="9525">
              <a:noFill/>
            </a:ln>
          </p:spPr>
          <p:txBody>
            <a:bodyPr anchor="t" anchorCtr="0">
              <a:spAutoFit/>
            </a:bodyPr>
            <a:lstStyle/>
            <a:p>
              <a:pPr latinLnBrk="1">
                <a:lnSpc>
                  <a:spcPct val="150000"/>
                </a:lnSpc>
              </a:pPr>
              <a:r>
                <a:rPr lang="en-US" altLang="zh-CN" sz="4400" b="1">
                  <a:latin typeface="微软雅黑" panose="020B0503020204020204" pitchFamily="34" charset="-122"/>
                  <a:ea typeface="微软雅黑" panose="020B0503020204020204" pitchFamily="34" charset="-122"/>
                </a:rPr>
                <a:t>   </a:t>
              </a:r>
              <a:r>
                <a:rPr lang="zh-CN" altLang="en-US" sz="4400" b="1" dirty="0">
                  <a:latin typeface="微软雅黑" panose="020B0503020204020204" pitchFamily="34" charset="-122"/>
                  <a:ea typeface="微软雅黑" panose="020B0503020204020204" pitchFamily="34" charset="-122"/>
                </a:rPr>
                <a:t>人为因素</a:t>
              </a:r>
              <a:endParaRPr lang="zh-CN" altLang="zh-CN" sz="2400" b="1" dirty="0">
                <a:latin typeface="微软雅黑" panose="020B0503020204020204" pitchFamily="34" charset="-122"/>
                <a:ea typeface="微软雅黑" panose="020B0503020204020204" pitchFamily="34" charset="-122"/>
              </a:endParaRPr>
            </a:p>
          </p:txBody>
        </p:sp>
        <p:sp>
          <p:nvSpPr>
            <p:cNvPr id="23" name="半闭框 22"/>
            <p:cNvSpPr/>
            <p:nvPr/>
          </p:nvSpPr>
          <p:spPr bwMode="auto">
            <a:xfrm>
              <a:off x="1197919" y="3333654"/>
              <a:ext cx="288925" cy="288925"/>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sp>
          <p:nvSpPr>
            <p:cNvPr id="24" name="半闭框 23"/>
            <p:cNvSpPr/>
            <p:nvPr/>
          </p:nvSpPr>
          <p:spPr bwMode="auto">
            <a:xfrm rot="16200000" flipV="1">
              <a:off x="3325960" y="3755230"/>
              <a:ext cx="315914" cy="315913"/>
            </a:xfrm>
            <a:prstGeom prst="halfFrame">
              <a:avLst/>
            </a:prstGeom>
            <a:solidFill>
              <a:schemeClr val="accent1">
                <a:lumMod val="60000"/>
                <a:lumOff val="40000"/>
              </a:schemeClr>
            </a:solidFill>
            <a:ln w="9525" cap="flat" cmpd="sng" algn="ctr">
              <a:noFill/>
              <a:prstDash val="solid"/>
              <a:round/>
              <a:headEnd type="none" w="med" len="med"/>
              <a:tailEnd type="none" w="med" len="med"/>
            </a:ln>
            <a:effectLst/>
          </p:spPr>
          <p:txBody>
            <a:body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a:ln>
                  <a:noFill/>
                </a:ln>
                <a:solidFill>
                  <a:schemeClr val="tx1"/>
                </a:solidFill>
                <a:effectLst/>
                <a:uLnTx/>
                <a:uFillTx/>
                <a:latin typeface="굴림" pitchFamily="34" charset="-127"/>
                <a:ea typeface="굴림" pitchFamily="34" charset="-127"/>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.2 </a:t>
            </a:r>
            <a:r>
              <a:rPr lang="zh-CN" altLang="en-US" dirty="0">
                <a:latin typeface="黑体" panose="02010609060101010101" pitchFamily="2" charset="-122"/>
                <a:ea typeface="黑体" panose="02010609060101010101" pitchFamily="2" charset="-122"/>
              </a:rPr>
              <a:t>计算机安全的属性</a:t>
            </a:r>
            <a:endParaRPr lang="en-US" altLang="ko-KR">
              <a:latin typeface="黑体" panose="02010609060101010101" pitchFamily="2" charset="-122"/>
              <a:ea typeface="黑体" panose="02010609060101010101" pitchFamily="2" charset="-122"/>
            </a:endParaRPr>
          </a:p>
        </p:txBody>
      </p:sp>
      <p:sp>
        <p:nvSpPr>
          <p:cNvPr id="57346"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11" name="直接连接符 10"/>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12" name="矩形 11"/>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1.2.4</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4" name="TextBox 13"/>
          <p:cNvSpPr txBox="1"/>
          <p:nvPr/>
        </p:nvSpPr>
        <p:spPr>
          <a:xfrm>
            <a:off x="1763713" y="1104900"/>
            <a:ext cx="5256212" cy="523875"/>
          </a:xfrm>
          <a:prstGeom prst="rect">
            <a:avLst/>
          </a:prstGeom>
          <a:noFill/>
          <a:ln w="9525">
            <a:noFill/>
          </a:ln>
        </p:spPr>
        <p:txBody>
          <a:bodyPr anchor="t" anchorCtr="0">
            <a:spAutoFit/>
          </a:bodyPr>
          <a:lstStyle/>
          <a:p>
            <a:pPr latinLnBrk="1"/>
            <a:r>
              <a:rPr lang="zh-CN" altLang="zh-CN" sz="2800" b="1" dirty="0">
                <a:latin typeface="微软雅黑" panose="020B0503020204020204" pitchFamily="34" charset="-122"/>
                <a:ea typeface="微软雅黑" panose="020B0503020204020204" pitchFamily="34" charset="-122"/>
              </a:rPr>
              <a:t>攻击与威胁</a:t>
            </a:r>
            <a:r>
              <a:rPr lang="zh-CN" altLang="en-US" sz="2800" b="1" dirty="0">
                <a:latin typeface="微软雅黑" panose="020B0503020204020204" pitchFamily="34" charset="-122"/>
                <a:ea typeface="微软雅黑" panose="020B0503020204020204" pitchFamily="34" charset="-122"/>
              </a:rPr>
              <a:t>计算机系统的人员</a:t>
            </a:r>
          </a:p>
        </p:txBody>
      </p:sp>
      <p:grpSp>
        <p:nvGrpSpPr>
          <p:cNvPr id="15" name="组合 88"/>
          <p:cNvGrpSpPr/>
          <p:nvPr/>
        </p:nvGrpSpPr>
        <p:grpSpPr>
          <a:xfrm>
            <a:off x="5722938" y="4371975"/>
            <a:ext cx="2808287" cy="2081213"/>
            <a:chOff x="1024458" y="4581127"/>
            <a:chExt cx="2808311" cy="2082138"/>
          </a:xfrm>
        </p:grpSpPr>
        <p:sp>
          <p:nvSpPr>
            <p:cNvPr id="57353" name="AutoShape 4"/>
            <p:cNvSpPr/>
            <p:nvPr/>
          </p:nvSpPr>
          <p:spPr>
            <a:xfrm>
              <a:off x="1024458" y="4581127"/>
              <a:ext cx="2808311" cy="2082138"/>
            </a:xfrm>
            <a:prstGeom prst="roundRect">
              <a:avLst>
                <a:gd name="adj" fmla="val 4801"/>
              </a:avLst>
            </a:prstGeom>
            <a:gradFill rotWithShape="1">
              <a:gsLst>
                <a:gs pos="0">
                  <a:srgbClr val="3F1260">
                    <a:alpha val="100000"/>
                  </a:srgbClr>
                </a:gs>
                <a:gs pos="50000">
                  <a:srgbClr val="5E1F8D">
                    <a:alpha val="100000"/>
                  </a:srgbClr>
                </a:gs>
                <a:gs pos="100000">
                  <a:srgbClr val="7128A8">
                    <a:alpha val="100000"/>
                  </a:srgbClr>
                </a:gs>
              </a:gsLst>
              <a:lin ang="0" scaled="1"/>
              <a:tileRect/>
            </a:gradFill>
            <a:ln w="9525">
              <a:noFill/>
            </a:ln>
          </p:spPr>
          <p:txBody>
            <a:bodyPr wrap="none" anchor="ctr" anchorCtr="0"/>
            <a:lstStyle/>
            <a:p>
              <a:pPr latinLnBrk="1"/>
              <a:endParaRPr lang="zh-CN" altLang="en-US" dirty="0">
                <a:latin typeface="굴림" pitchFamily="34" charset="-127"/>
                <a:ea typeface="굴림" pitchFamily="34" charset="-127"/>
              </a:endParaRPr>
            </a:p>
          </p:txBody>
        </p:sp>
        <p:sp>
          <p:nvSpPr>
            <p:cNvPr id="57354" name="TextBox 46"/>
            <p:cNvSpPr txBox="1"/>
            <p:nvPr/>
          </p:nvSpPr>
          <p:spPr>
            <a:xfrm>
              <a:off x="1311572" y="4635712"/>
              <a:ext cx="2089904" cy="461930"/>
            </a:xfrm>
            <a:prstGeom prst="rect">
              <a:avLst/>
            </a:prstGeom>
            <a:noFill/>
            <a:ln w="9525">
              <a:noFill/>
            </a:ln>
          </p:spPr>
          <p:txBody>
            <a:bodyPr anchor="t" anchorCtr="0">
              <a:spAutoFit/>
            </a:bodyPr>
            <a:lstStyle/>
            <a:p>
              <a:pPr latinLnBrk="1"/>
              <a:r>
                <a:rPr lang="zh-CN" altLang="en-US" sz="2400" b="1" dirty="0">
                  <a:solidFill>
                    <a:schemeClr val="bg1"/>
                  </a:solidFill>
                  <a:latin typeface="微软雅黑" panose="020B0503020204020204" pitchFamily="34" charset="-122"/>
                  <a:ea typeface="微软雅黑" panose="020B0503020204020204" pitchFamily="34" charset="-122"/>
                </a:rPr>
                <a:t>编程特权人员</a:t>
              </a:r>
            </a:p>
          </p:txBody>
        </p:sp>
        <p:cxnSp>
          <p:nvCxnSpPr>
            <p:cNvPr id="19" name="直接连接符 18"/>
            <p:cNvCxnSpPr/>
            <p:nvPr/>
          </p:nvCxnSpPr>
          <p:spPr>
            <a:xfrm>
              <a:off x="1238772" y="5097361"/>
              <a:ext cx="2305070"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7356" name="Rectangle 23"/>
            <p:cNvSpPr/>
            <p:nvPr/>
          </p:nvSpPr>
          <p:spPr>
            <a:xfrm>
              <a:off x="1168473" y="5169385"/>
              <a:ext cx="2519363" cy="1324199"/>
            </a:xfrm>
            <a:prstGeom prst="rect">
              <a:avLst/>
            </a:prstGeom>
            <a:noFill/>
            <a:ln w="9525">
              <a:noFill/>
            </a:ln>
          </p:spPr>
          <p:txBody>
            <a:bodyPr anchor="t" anchorCtr="0">
              <a:spAutoFit/>
            </a:bodyPr>
            <a:lstStyle/>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特洛伊木马</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逻辑炸弹</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病毒</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滥用使用程序</a:t>
              </a:r>
            </a:p>
          </p:txBody>
        </p:sp>
      </p:grpSp>
      <p:grpSp>
        <p:nvGrpSpPr>
          <p:cNvPr id="25" name="组合 89"/>
          <p:cNvGrpSpPr/>
          <p:nvPr/>
        </p:nvGrpSpPr>
        <p:grpSpPr>
          <a:xfrm>
            <a:off x="5724525" y="1785938"/>
            <a:ext cx="2808288" cy="2363787"/>
            <a:chOff x="5076057" y="3140968"/>
            <a:chExt cx="2808311" cy="2363771"/>
          </a:xfrm>
        </p:grpSpPr>
        <p:sp>
          <p:nvSpPr>
            <p:cNvPr id="57358" name="AutoShape 4"/>
            <p:cNvSpPr/>
            <p:nvPr/>
          </p:nvSpPr>
          <p:spPr>
            <a:xfrm>
              <a:off x="5076057" y="3140968"/>
              <a:ext cx="2808311" cy="2363771"/>
            </a:xfrm>
            <a:prstGeom prst="roundRect">
              <a:avLst>
                <a:gd name="adj" fmla="val 4801"/>
              </a:avLst>
            </a:prstGeom>
            <a:gradFill rotWithShape="1">
              <a:gsLst>
                <a:gs pos="0">
                  <a:srgbClr val="003F77">
                    <a:alpha val="100000"/>
                  </a:srgbClr>
                </a:gs>
                <a:gs pos="50000">
                  <a:srgbClr val="005FAD">
                    <a:alpha val="100000"/>
                  </a:srgbClr>
                </a:gs>
                <a:gs pos="100000">
                  <a:srgbClr val="0072CE">
                    <a:alpha val="100000"/>
                  </a:srgbClr>
                </a:gs>
              </a:gsLst>
              <a:lin ang="0" scaled="1"/>
              <a:tileRect/>
            </a:gradFill>
            <a:ln w="9525">
              <a:noFill/>
            </a:ln>
          </p:spPr>
          <p:txBody>
            <a:bodyPr wrap="none" anchor="ctr" anchorCtr="0"/>
            <a:lstStyle/>
            <a:p>
              <a:pPr latinLnBrk="1"/>
              <a:endParaRPr lang="zh-CN" altLang="en-US" dirty="0">
                <a:latin typeface="굴림" pitchFamily="34" charset="-127"/>
                <a:ea typeface="굴림" pitchFamily="34" charset="-127"/>
              </a:endParaRPr>
            </a:p>
          </p:txBody>
        </p:sp>
        <p:sp>
          <p:nvSpPr>
            <p:cNvPr id="57359" name="TextBox 64"/>
            <p:cNvSpPr txBox="1"/>
            <p:nvPr/>
          </p:nvSpPr>
          <p:spPr>
            <a:xfrm>
              <a:off x="5363171" y="3212976"/>
              <a:ext cx="2232269" cy="461930"/>
            </a:xfrm>
            <a:prstGeom prst="rect">
              <a:avLst/>
            </a:prstGeom>
            <a:noFill/>
            <a:ln w="9525">
              <a:noFill/>
            </a:ln>
          </p:spPr>
          <p:txBody>
            <a:bodyPr anchor="t" anchorCtr="0">
              <a:spAutoFit/>
            </a:bodyPr>
            <a:lstStyle/>
            <a:p>
              <a:pPr latinLnBrk="1"/>
              <a:r>
                <a:rPr lang="zh-CN" altLang="en-US" sz="2400" b="1" dirty="0">
                  <a:solidFill>
                    <a:schemeClr val="bg1"/>
                  </a:solidFill>
                  <a:latin typeface="微软雅黑" panose="020B0503020204020204" pitchFamily="34" charset="-122"/>
                  <a:ea typeface="微软雅黑" panose="020B0503020204020204" pitchFamily="34" charset="-122"/>
                </a:rPr>
                <a:t>系统存取人员</a:t>
              </a:r>
            </a:p>
          </p:txBody>
        </p:sp>
        <p:cxnSp>
          <p:nvCxnSpPr>
            <p:cNvPr id="28" name="直接连接符 27"/>
            <p:cNvCxnSpPr/>
            <p:nvPr/>
          </p:nvCxnSpPr>
          <p:spPr>
            <a:xfrm>
              <a:off x="5290372" y="3674674"/>
              <a:ext cx="2305069"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7361" name="Rectangle 23"/>
            <p:cNvSpPr/>
            <p:nvPr/>
          </p:nvSpPr>
          <p:spPr>
            <a:xfrm>
              <a:off x="5220072" y="3709481"/>
              <a:ext cx="2519363" cy="1632152"/>
            </a:xfrm>
            <a:prstGeom prst="rect">
              <a:avLst/>
            </a:prstGeom>
            <a:noFill/>
            <a:ln w="9525">
              <a:noFill/>
            </a:ln>
          </p:spPr>
          <p:txBody>
            <a:bodyPr anchor="t" anchorCtr="0">
              <a:spAutoFit/>
            </a:bodyPr>
            <a:lstStyle/>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强制崩溃</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天窗</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聚合</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复制</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骚扰</a:t>
              </a:r>
            </a:p>
          </p:txBody>
        </p:sp>
      </p:grpSp>
      <p:grpSp>
        <p:nvGrpSpPr>
          <p:cNvPr id="30" name="组合 86"/>
          <p:cNvGrpSpPr/>
          <p:nvPr/>
        </p:nvGrpSpPr>
        <p:grpSpPr>
          <a:xfrm>
            <a:off x="468313" y="1722438"/>
            <a:ext cx="2874962" cy="4730750"/>
            <a:chOff x="1024458" y="1340768"/>
            <a:chExt cx="2701890" cy="2437644"/>
          </a:xfrm>
        </p:grpSpPr>
        <p:sp>
          <p:nvSpPr>
            <p:cNvPr id="57363" name="AutoShape 4"/>
            <p:cNvSpPr/>
            <p:nvPr/>
          </p:nvSpPr>
          <p:spPr>
            <a:xfrm>
              <a:off x="1024458" y="1340768"/>
              <a:ext cx="2214412" cy="2437644"/>
            </a:xfrm>
            <a:prstGeom prst="roundRect">
              <a:avLst>
                <a:gd name="adj" fmla="val 4801"/>
              </a:avLst>
            </a:prstGeom>
            <a:gradFill rotWithShape="1">
              <a:gsLst>
                <a:gs pos="0">
                  <a:srgbClr val="203F2D"/>
                </a:gs>
                <a:gs pos="100000">
                  <a:srgbClr val="3A8E5E"/>
                </a:gs>
              </a:gsLst>
              <a:lin ang="0" scaled="1"/>
              <a:tileRect/>
            </a:gradFill>
            <a:ln w="9525">
              <a:noFill/>
            </a:ln>
          </p:spPr>
          <p:txBody>
            <a:bodyPr wrap="none" anchor="ctr" anchorCtr="0"/>
            <a:lstStyle/>
            <a:p>
              <a:pPr latinLnBrk="1"/>
              <a:endParaRPr lang="zh-CN" altLang="en-US" dirty="0">
                <a:latin typeface="굴림" pitchFamily="34" charset="-127"/>
                <a:ea typeface="굴림" pitchFamily="34" charset="-127"/>
              </a:endParaRPr>
            </a:p>
          </p:txBody>
        </p:sp>
        <p:sp>
          <p:nvSpPr>
            <p:cNvPr id="57364" name="TextBox 8"/>
            <p:cNvSpPr txBox="1"/>
            <p:nvPr/>
          </p:nvSpPr>
          <p:spPr>
            <a:xfrm>
              <a:off x="1384497" y="1383158"/>
              <a:ext cx="1513359" cy="461665"/>
            </a:xfrm>
            <a:prstGeom prst="rect">
              <a:avLst/>
            </a:prstGeom>
            <a:noFill/>
            <a:ln w="9525">
              <a:noFill/>
            </a:ln>
          </p:spPr>
          <p:txBody>
            <a:bodyPr anchor="t" anchorCtr="0">
              <a:spAutoFit/>
            </a:bodyPr>
            <a:lstStyle/>
            <a:p>
              <a:pPr latinLnBrk="1"/>
              <a:r>
                <a:rPr lang="zh-CN" altLang="en-US" sz="2400" b="1" dirty="0">
                  <a:solidFill>
                    <a:schemeClr val="bg1"/>
                  </a:solidFill>
                  <a:latin typeface="微软雅黑" panose="020B0503020204020204" pitchFamily="34" charset="-122"/>
                  <a:ea typeface="微软雅黑" panose="020B0503020204020204" pitchFamily="34" charset="-122"/>
                </a:rPr>
                <a:t>外部人员</a:t>
              </a:r>
            </a:p>
          </p:txBody>
        </p:sp>
        <p:cxnSp>
          <p:nvCxnSpPr>
            <p:cNvPr id="33" name="直接连接符 32"/>
            <p:cNvCxnSpPr/>
            <p:nvPr/>
          </p:nvCxnSpPr>
          <p:spPr>
            <a:xfrm>
              <a:off x="1294217" y="1674048"/>
              <a:ext cx="1824869" cy="529"/>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7366" name="Rectangle 23"/>
            <p:cNvSpPr/>
            <p:nvPr/>
          </p:nvSpPr>
          <p:spPr>
            <a:xfrm>
              <a:off x="1206985" y="1681803"/>
              <a:ext cx="2519363" cy="999142"/>
            </a:xfrm>
            <a:prstGeom prst="rect">
              <a:avLst/>
            </a:prstGeom>
            <a:noFill/>
            <a:ln w="9525">
              <a:noFill/>
            </a:ln>
          </p:spPr>
          <p:txBody>
            <a:bodyPr anchor="t" anchorCtr="0">
              <a:spAutoFit/>
            </a:bodyPr>
            <a:lstStyle/>
            <a:p>
              <a:pPr marL="342900" indent="-342900" latinLnBrk="1">
                <a:buFont typeface="Wingdings" panose="05000000000000000000" pitchFamily="2" charset="2"/>
                <a:buChar char="u"/>
              </a:pPr>
              <a:r>
                <a:rPr lang="zh-CN" altLang="zh-CN" sz="2000" dirty="0">
                  <a:solidFill>
                    <a:schemeClr val="bg1"/>
                  </a:solidFill>
                  <a:latin typeface="굴림" pitchFamily="34" charset="-127"/>
                  <a:ea typeface="微软雅黑" panose="020B0503020204020204" pitchFamily="34" charset="-122"/>
                </a:rPr>
                <a:t>搭线窃听</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电磁辐射</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口令猜测</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密文分析</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流量分析</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愚弄</a:t>
              </a:r>
            </a:p>
          </p:txBody>
        </p:sp>
      </p:grpSp>
      <p:grpSp>
        <p:nvGrpSpPr>
          <p:cNvPr id="35" name="组合 87"/>
          <p:cNvGrpSpPr/>
          <p:nvPr/>
        </p:nvGrpSpPr>
        <p:grpSpPr>
          <a:xfrm>
            <a:off x="3132138" y="1773238"/>
            <a:ext cx="2663825" cy="4679950"/>
            <a:chOff x="1024457" y="2996950"/>
            <a:chExt cx="2664296" cy="4681484"/>
          </a:xfrm>
        </p:grpSpPr>
        <p:sp>
          <p:nvSpPr>
            <p:cNvPr id="57368" name="AutoShape 8"/>
            <p:cNvSpPr/>
            <p:nvPr/>
          </p:nvSpPr>
          <p:spPr>
            <a:xfrm>
              <a:off x="1024457" y="2996950"/>
              <a:ext cx="2303590" cy="4681484"/>
            </a:xfrm>
            <a:prstGeom prst="roundRect">
              <a:avLst>
                <a:gd name="adj" fmla="val 4801"/>
              </a:avLst>
            </a:prstGeom>
            <a:gradFill rotWithShape="1">
              <a:gsLst>
                <a:gs pos="0">
                  <a:srgbClr val="98442C"/>
                </a:gs>
                <a:gs pos="100000">
                  <a:srgbClr val="C95839"/>
                </a:gs>
              </a:gsLst>
              <a:lin ang="0" scaled="1"/>
              <a:tileRect/>
            </a:gradFill>
            <a:ln w="9525">
              <a:noFill/>
            </a:ln>
          </p:spPr>
          <p:txBody>
            <a:bodyPr wrap="none" anchor="ctr" anchorCtr="0"/>
            <a:lstStyle/>
            <a:p>
              <a:pPr algn="ctr" latinLnBrk="1"/>
              <a:endParaRPr lang="zh-CN" altLang="zh-CN" dirty="0">
                <a:latin typeface="굴림" pitchFamily="34" charset="-127"/>
                <a:ea typeface="굴림" pitchFamily="34" charset="-127"/>
              </a:endParaRPr>
            </a:p>
          </p:txBody>
        </p:sp>
        <p:sp>
          <p:nvSpPr>
            <p:cNvPr id="57369" name="TextBox 14"/>
            <p:cNvSpPr txBox="1"/>
            <p:nvPr/>
          </p:nvSpPr>
          <p:spPr>
            <a:xfrm>
              <a:off x="1167710" y="2996951"/>
              <a:ext cx="2015558" cy="461760"/>
            </a:xfrm>
            <a:prstGeom prst="rect">
              <a:avLst/>
            </a:prstGeom>
            <a:noFill/>
            <a:ln w="9525">
              <a:noFill/>
            </a:ln>
          </p:spPr>
          <p:txBody>
            <a:bodyPr anchor="t" anchorCtr="0">
              <a:spAutoFit/>
            </a:bodyPr>
            <a:lstStyle/>
            <a:p>
              <a:pPr latinLnBrk="1"/>
              <a:r>
                <a:rPr lang="zh-CN" altLang="en-US" sz="2400" b="1" dirty="0">
                  <a:solidFill>
                    <a:schemeClr val="bg1"/>
                  </a:solidFill>
                  <a:latin typeface="微软雅黑" panose="020B0503020204020204" pitchFamily="34" charset="-122"/>
                  <a:ea typeface="微软雅黑" panose="020B0503020204020204" pitchFamily="34" charset="-122"/>
                </a:rPr>
                <a:t>物理存取人员</a:t>
              </a:r>
            </a:p>
          </p:txBody>
        </p:sp>
        <p:sp>
          <p:nvSpPr>
            <p:cNvPr id="57370" name="Rectangle 23"/>
            <p:cNvSpPr/>
            <p:nvPr/>
          </p:nvSpPr>
          <p:spPr>
            <a:xfrm>
              <a:off x="1168473" y="3573015"/>
              <a:ext cx="2520280" cy="2555071"/>
            </a:xfrm>
            <a:prstGeom prst="rect">
              <a:avLst/>
            </a:prstGeom>
            <a:noFill/>
            <a:ln w="9525">
              <a:noFill/>
            </a:ln>
          </p:spPr>
          <p:txBody>
            <a:bodyPr anchor="t" anchorCtr="0">
              <a:spAutoFit/>
            </a:bodyPr>
            <a:lstStyle/>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窃听</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窃视</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插入</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蒙面</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推导</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浏览</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废物</a:t>
              </a:r>
              <a:endParaRPr lang="en-US" altLang="zh-CN" sz="2000">
                <a:solidFill>
                  <a:schemeClr val="bg1"/>
                </a:solidFill>
                <a:latin typeface="굴림" pitchFamily="34" charset="-127"/>
                <a:ea typeface="微软雅黑" panose="020B0503020204020204" pitchFamily="34" charset="-122"/>
              </a:endParaRPr>
            </a:p>
            <a:p>
              <a:pPr marL="342900" indent="-342900" latinLnBrk="1">
                <a:buFont typeface="Wingdings" panose="05000000000000000000" pitchFamily="2" charset="2"/>
                <a:buChar char="u"/>
              </a:pPr>
              <a:r>
                <a:rPr lang="zh-CN" altLang="en-US" sz="2000" dirty="0">
                  <a:solidFill>
                    <a:schemeClr val="bg1"/>
                  </a:solidFill>
                  <a:latin typeface="굴림" pitchFamily="34" charset="-127"/>
                  <a:ea typeface="微软雅黑" panose="020B0503020204020204" pitchFamily="34" charset="-122"/>
                </a:rPr>
                <a:t>设备安装</a:t>
              </a:r>
            </a:p>
          </p:txBody>
        </p:sp>
        <p:cxnSp>
          <p:nvCxnSpPr>
            <p:cNvPr id="39" name="直接连接符 38"/>
            <p:cNvCxnSpPr/>
            <p:nvPr/>
          </p:nvCxnSpPr>
          <p:spPr>
            <a:xfrm>
              <a:off x="1168925" y="3500293"/>
              <a:ext cx="2014343" cy="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heel(1)">
                                      <p:cBhvr>
                                        <p:cTn id="26" dur="20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heel(1)">
                                      <p:cBhvr>
                                        <p:cTn id="31" dur="20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heel(1)">
                                      <p:cBhvr>
                                        <p:cTn id="36" dur="20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heel(1)">
                                      <p:cBhvr>
                                        <p:cTn id="4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8"/>
          <p:cNvSpPr/>
          <p:nvPr/>
        </p:nvSpPr>
        <p:spPr>
          <a:xfrm>
            <a:off x="0" y="6477000"/>
            <a:ext cx="9144000" cy="381000"/>
          </a:xfrm>
          <a:prstGeom prst="rect">
            <a:avLst/>
          </a:prstGeom>
          <a:solidFill>
            <a:schemeClr val="accent2"/>
          </a:solidFill>
          <a:ln w="9525">
            <a:noFill/>
          </a:ln>
        </p:spPr>
        <p:txBody>
          <a:bodyPr wrap="none" anchor="ctr" anchorCtr="0"/>
          <a:lstStyle/>
          <a:p>
            <a:pPr latinLnBrk="1"/>
            <a:endParaRPr lang="zh-CN" altLang="en-US" dirty="0">
              <a:latin typeface="굴림" pitchFamily="34" charset="-127"/>
              <a:ea typeface="굴림" pitchFamily="34" charset="-127"/>
            </a:endParaRPr>
          </a:p>
        </p:txBody>
      </p:sp>
      <p:sp>
        <p:nvSpPr>
          <p:cNvPr id="58370" name="Rectangle 2"/>
          <p:cNvSpPr>
            <a:spLocks noGrp="1"/>
          </p:cNvSpPr>
          <p:nvPr>
            <p:ph type="title"/>
          </p:nvPr>
        </p:nvSpPr>
        <p:spPr>
          <a:xfrm>
            <a:off x="182563" y="222250"/>
            <a:ext cx="5973762" cy="692150"/>
          </a:xfrm>
        </p:spPr>
        <p:txBody>
          <a:bodyPr vert="horz" wrap="square" lIns="91440" tIns="45720" rIns="91440" bIns="45720" anchor="ctr" anchorCtr="0"/>
          <a:lstStyle/>
          <a:p>
            <a:pPr eaLnBrk="1" hangingPunct="1"/>
            <a:r>
              <a:rPr lang="zh-CN" altLang="en-US" dirty="0">
                <a:latin typeface="黑体" panose="02010609060101010101" pitchFamily="2" charset="-122"/>
                <a:ea typeface="黑体" panose="02010609060101010101" pitchFamily="2" charset="-122"/>
              </a:rPr>
              <a:t>目录</a:t>
            </a:r>
            <a:r>
              <a:rPr lang="zh-CN" altLang="en-US" dirty="0"/>
              <a:t> </a:t>
            </a:r>
            <a:r>
              <a:rPr lang="en-US" altLang="zh-CN"/>
              <a:t>· </a:t>
            </a:r>
            <a:r>
              <a:rPr lang="en-US" altLang="ko-KR"/>
              <a:t>Contents</a:t>
            </a:r>
          </a:p>
        </p:txBody>
      </p:sp>
      <p:sp>
        <p:nvSpPr>
          <p:cNvPr id="58371" name="矩形 10"/>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3" name="圆角矩形 12">
            <a:hlinkClick r:id="rId3" action="ppaction://hlinksldjump"/>
          </p:cNvPr>
          <p:cNvSpPr/>
          <p:nvPr/>
        </p:nvSpPr>
        <p:spPr bwMode="auto">
          <a:xfrm>
            <a:off x="1357313" y="1500188"/>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1.1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什么是计算机安全</a:t>
            </a:r>
          </a:p>
        </p:txBody>
      </p:sp>
      <p:sp>
        <p:nvSpPr>
          <p:cNvPr id="14" name="圆角矩形 13">
            <a:hlinkClick r:id="" action="ppaction://noaction"/>
          </p:cNvPr>
          <p:cNvSpPr/>
          <p:nvPr/>
        </p:nvSpPr>
        <p:spPr bwMode="auto">
          <a:xfrm>
            <a:off x="1357313" y="2436813"/>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1.2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计算机安全威胁</a:t>
            </a:r>
          </a:p>
        </p:txBody>
      </p:sp>
      <p:sp>
        <p:nvSpPr>
          <p:cNvPr id="15" name="圆角矩形 14">
            <a:hlinkClick r:id="" action="ppaction://noaction"/>
          </p:cNvPr>
          <p:cNvSpPr/>
          <p:nvPr/>
        </p:nvSpPr>
        <p:spPr bwMode="auto">
          <a:xfrm>
            <a:off x="1357313" y="3300413"/>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1.3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计算机安全保护的原则与措施</a:t>
            </a:r>
          </a:p>
        </p:txBody>
      </p:sp>
      <p:sp>
        <p:nvSpPr>
          <p:cNvPr id="16" name="圆角矩形 15">
            <a:hlinkClick r:id="" action="ppaction://noaction"/>
          </p:cNvPr>
          <p:cNvSpPr/>
          <p:nvPr/>
        </p:nvSpPr>
        <p:spPr bwMode="auto">
          <a:xfrm>
            <a:off x="1357313" y="4237038"/>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1.4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计算机安全技术</a:t>
            </a:r>
          </a:p>
        </p:txBody>
      </p:sp>
      <p:sp>
        <p:nvSpPr>
          <p:cNvPr id="58376" name="灯片编号占位符 3"/>
          <p:cNvSpPr>
            <a:spLocks noGrp="1"/>
          </p:cNvSpPr>
          <p:nvPr>
            <p:ph type="sldNum" sz="quarter" idx="4294967295"/>
          </p:nvPr>
        </p:nvSpPr>
        <p:spPr>
          <a:xfrm>
            <a:off x="4074795" y="6424613"/>
            <a:ext cx="765175" cy="333375"/>
          </a:xfrm>
          <a:prstGeom prst="rect">
            <a:avLst/>
          </a:prstGeom>
        </p:spPr>
        <p:txBody>
          <a:bodyPr vert="horz" wrap="square" lIns="91440" tIns="45720" rIns="91440" bIns="45720" anchor="t" anchorCtr="0"/>
          <a:lstStyle>
            <a:lvl1pPr marL="0" lvl="0" indent="0" algn="l" defTabSz="914400" rtl="0" eaLnBrk="1" fontAlgn="base" latinLnBrk="1" hangingPunct="1">
              <a:lnSpc>
                <a:spcPct val="100000"/>
              </a:lnSpc>
              <a:spcBef>
                <a:spcPct val="0"/>
              </a:spcBef>
              <a:spcAft>
                <a:spcPct val="0"/>
              </a:spcAft>
              <a:buNone/>
              <a:defRPr sz="1800" b="0" i="0" u="none" kern="1200" baseline="0">
                <a:solidFill>
                  <a:schemeClr val="tx1"/>
                </a:solidFill>
                <a:latin typeface="굴림" pitchFamily="34" charset="-127"/>
                <a:ea typeface="굴림" pitchFamily="34" charset="-127"/>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5pPr>
          </a:lstStyle>
          <a:p>
            <a:pPr lvl="0" algn="ctr">
              <a:buSzTx/>
            </a:pPr>
            <a:fld id="{9A0DB2DC-4C9A-4742-B13C-FB6460FD3503}" type="slidenum">
              <a:rPr lang="en-US" altLang="ko-KR" sz="1400" b="1">
                <a:solidFill>
                  <a:schemeClr val="accent1"/>
                </a:solidFill>
                <a:latin typeface="Verdana" panose="020B0604030504040204" pitchFamily="34" charset="0"/>
              </a:rPr>
              <a:t>56</a:t>
            </a:fld>
            <a:endParaRPr lang="en-US" altLang="ko-KR" sz="1400" b="1">
              <a:solidFill>
                <a:schemeClr val="accent1"/>
              </a:solidFill>
              <a:latin typeface="Verdana" panose="020B0604030504040204" pitchFamily="34" charset="0"/>
            </a:endParaRPr>
          </a:p>
        </p:txBody>
      </p:sp>
      <p:sp>
        <p:nvSpPr>
          <p:cNvPr id="58377" name="动作按钮: 第一张 4">
            <a:hlinkClick r:id="rId4" action="ppaction://hlinksldjump"/>
          </p:cNvPr>
          <p:cNvSpPr/>
          <p:nvPr/>
        </p:nvSpPr>
        <p:spPr>
          <a:xfrm>
            <a:off x="250825" y="6284913"/>
            <a:ext cx="360363" cy="384175"/>
          </a:xfrm>
          <a:prstGeom prst="actionButtonHome">
            <a:avLst/>
          </a:prstGeom>
          <a:solidFill>
            <a:srgbClr val="0070C0"/>
          </a:solidFill>
          <a:ln w="9525" cap="flat" cmpd="sng">
            <a:solidFill>
              <a:schemeClr val="tx1"/>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11" name="圆角矩形 10">
            <a:hlinkClick r:id="" action="ppaction://noaction"/>
          </p:cNvPr>
          <p:cNvSpPr/>
          <p:nvPr/>
        </p:nvSpPr>
        <p:spPr bwMode="auto">
          <a:xfrm>
            <a:off x="1379538" y="5156200"/>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1.5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计算机安全评估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ppt_w+.3"/>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strVal val="#ppt_w+.3"/>
                                          </p:val>
                                        </p:tav>
                                        <p:tav tm="100000">
                                          <p:val>
                                            <p:strVal val="#ppt_w"/>
                                          </p:val>
                                        </p:tav>
                                      </p:tavLst>
                                    </p:anim>
                                    <p:anim calcmode="lin" valueType="num">
                                      <p:cBhvr>
                                        <p:cTn id="14" dur="500" fill="hold"/>
                                        <p:tgtEl>
                                          <p:spTgt spid="14"/>
                                        </p:tgtEl>
                                        <p:attrNameLst>
                                          <p:attrName>ppt_h</p:attrName>
                                        </p:attrNameLst>
                                      </p:cBhvr>
                                      <p:tavLst>
                                        <p:tav tm="0">
                                          <p:val>
                                            <p:strVal val="#ppt_h"/>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0" presetClass="entr" presetSubtype="0" decel="10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strVal val="#ppt_w+.3"/>
                                          </p:val>
                                        </p:tav>
                                        <p:tav tm="100000">
                                          <p:val>
                                            <p:strVal val="#ppt_w"/>
                                          </p:val>
                                        </p:tav>
                                      </p:tavLst>
                                    </p:anim>
                                    <p:anim calcmode="lin" valueType="num">
                                      <p:cBhvr>
                                        <p:cTn id="20" dur="500" fill="hold"/>
                                        <p:tgtEl>
                                          <p:spTgt spid="15"/>
                                        </p:tgtEl>
                                        <p:attrNameLst>
                                          <p:attrName>ppt_h</p:attrName>
                                        </p:attrNameLst>
                                      </p:cBhvr>
                                      <p:tavLst>
                                        <p:tav tm="0">
                                          <p:val>
                                            <p:strVal val="#ppt_h"/>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50" presetClass="entr" presetSubtype="0" decel="10000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strVal val="#ppt_w+.3"/>
                                          </p:val>
                                        </p:tav>
                                        <p:tav tm="100000">
                                          <p:val>
                                            <p:strVal val="#ppt_w"/>
                                          </p:val>
                                        </p:tav>
                                      </p:tavLst>
                                    </p:anim>
                                    <p:anim calcmode="lin" valueType="num">
                                      <p:cBhvr>
                                        <p:cTn id="26" dur="500" fill="hold"/>
                                        <p:tgtEl>
                                          <p:spTgt spid="16"/>
                                        </p:tgtEl>
                                        <p:attrNameLst>
                                          <p:attrName>ppt_h</p:attrName>
                                        </p:attrNameLst>
                                      </p:cBhvr>
                                      <p:tavLst>
                                        <p:tav tm="0">
                                          <p:val>
                                            <p:strVal val="#ppt_h"/>
                                          </p:val>
                                        </p:tav>
                                        <p:tav tm="100000">
                                          <p:val>
                                            <p:strVal val="#ppt_h"/>
                                          </p:val>
                                        </p:tav>
                                      </p:tavLst>
                                    </p:anim>
                                    <p:animEffect transition="in" filter="fade">
                                      <p:cBhvr>
                                        <p:cTn id="27" dur="500"/>
                                        <p:tgtEl>
                                          <p:spTgt spid="16"/>
                                        </p:tgtEl>
                                      </p:cBhvr>
                                    </p:animEffect>
                                  </p:childTnLst>
                                </p:cTn>
                              </p:par>
                            </p:childTnLst>
                          </p:cTn>
                        </p:par>
                        <p:par>
                          <p:cTn id="28" fill="hold">
                            <p:stCondLst>
                              <p:cond delay="2000"/>
                            </p:stCondLst>
                            <p:childTnLst>
                              <p:par>
                                <p:cTn id="29" presetID="50" presetClass="entr" presetSubtype="0"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ppt_w+.3"/>
                                          </p:val>
                                        </p:tav>
                                        <p:tav tm="100000">
                                          <p:val>
                                            <p:strVal val="#ppt_w"/>
                                          </p:val>
                                        </p:tav>
                                      </p:tavLst>
                                    </p:anim>
                                    <p:anim calcmode="lin" valueType="num">
                                      <p:cBhvr>
                                        <p:cTn id="32" dur="500" fill="hold"/>
                                        <p:tgtEl>
                                          <p:spTgt spid="11"/>
                                        </p:tgtEl>
                                        <p:attrNameLst>
                                          <p:attrName>ppt_h</p:attrName>
                                        </p:attrNameLst>
                                      </p:cBhvr>
                                      <p:tavLst>
                                        <p:tav tm="0">
                                          <p:val>
                                            <p:strVal val="#ppt_h"/>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bwMode="auto">
          <a:xfrm>
            <a:off x="1763713" y="1916113"/>
            <a:ext cx="6380163"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1.3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计算机安全保护的原则与措施</a:t>
            </a:r>
          </a:p>
        </p:txBody>
      </p:sp>
      <p:sp>
        <p:nvSpPr>
          <p:cNvPr id="60419"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60420" name="Rectangle 2"/>
          <p:cNvSpPr txBox="1"/>
          <p:nvPr/>
        </p:nvSpPr>
        <p:spPr>
          <a:xfrm>
            <a:off x="182563" y="288925"/>
            <a:ext cx="5973762" cy="692150"/>
          </a:xfrm>
          <a:prstGeom prst="rect">
            <a:avLst/>
          </a:prstGeom>
          <a:noFill/>
          <a:ln w="9525">
            <a:noFill/>
          </a:ln>
        </p:spPr>
        <p:txBody>
          <a:bodyPr anchor="t" anchorCtr="0"/>
          <a:lstStyle/>
          <a:p>
            <a:pPr latinLnBrk="1">
              <a:buClrTx/>
              <a:buFontTx/>
            </a:pPr>
            <a:r>
              <a:rPr lang="zh-CN" altLang="en-US" sz="3200" b="1" dirty="0">
                <a:solidFill>
                  <a:schemeClr val="bg1"/>
                </a:solidFill>
                <a:latin typeface="黑体" panose="02010609060101010101" pitchFamily="2" charset="-122"/>
                <a:ea typeface="黑体" panose="02010609060101010101" pitchFamily="2" charset="-122"/>
              </a:rPr>
              <a:t>目录</a:t>
            </a:r>
            <a:r>
              <a:rPr lang="zh-CN" altLang="en-US" sz="3200" b="1" dirty="0">
                <a:solidFill>
                  <a:schemeClr val="bg1"/>
                </a:solidFill>
                <a:latin typeface="Verdana" panose="020B0604030504040204" pitchFamily="34" charset="0"/>
                <a:ea typeface="굴림" pitchFamily="34" charset="-127"/>
              </a:rPr>
              <a:t> </a:t>
            </a:r>
            <a:r>
              <a:rPr lang="en-US" altLang="zh-CN" sz="3200" b="1" dirty="0">
                <a:solidFill>
                  <a:schemeClr val="bg1"/>
                </a:solidFill>
                <a:latin typeface="Verdana" panose="020B0604030504040204" pitchFamily="34" charset="0"/>
                <a:ea typeface="굴림" pitchFamily="34" charset="-127"/>
              </a:rPr>
              <a:t>· </a:t>
            </a:r>
            <a:r>
              <a:rPr lang="en-US" altLang="ko-KR" sz="3200" b="1" dirty="0">
                <a:solidFill>
                  <a:schemeClr val="bg1"/>
                </a:solidFill>
                <a:latin typeface="Verdana" panose="020B0604030504040204" pitchFamily="34" charset="0"/>
                <a:ea typeface="굴림" pitchFamily="34" charset="-127"/>
              </a:rPr>
              <a:t>Contents</a:t>
            </a:r>
          </a:p>
        </p:txBody>
      </p:sp>
      <p:cxnSp>
        <p:nvCxnSpPr>
          <p:cNvPr id="15" name="直接连接符 14"/>
          <p:cNvCxnSpPr/>
          <p:nvPr/>
        </p:nvCxnSpPr>
        <p:spPr bwMode="auto">
          <a:xfrm>
            <a:off x="2843213" y="3290888"/>
            <a:ext cx="2736850"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bwMode="auto">
          <a:xfrm>
            <a:off x="2843213" y="2492375"/>
            <a:ext cx="0" cy="2293938"/>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6" name="直接连接符 15"/>
          <p:cNvCxnSpPr/>
          <p:nvPr/>
        </p:nvCxnSpPr>
        <p:spPr bwMode="auto">
          <a:xfrm>
            <a:off x="2843213" y="4000500"/>
            <a:ext cx="3241675"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8" name="直接连接符 17"/>
          <p:cNvCxnSpPr/>
          <p:nvPr/>
        </p:nvCxnSpPr>
        <p:spPr bwMode="auto">
          <a:xfrm>
            <a:off x="2843213" y="4786313"/>
            <a:ext cx="3744913"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19" name="TextBox 18">
            <a:hlinkClick r:id="" action="ppaction://noaction"/>
          </p:cNvPr>
          <p:cNvSpPr txBox="1"/>
          <p:nvPr/>
        </p:nvSpPr>
        <p:spPr>
          <a:xfrm>
            <a:off x="3348038" y="2714625"/>
            <a:ext cx="5153025" cy="461963"/>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1.3.1 </a:t>
            </a:r>
            <a:r>
              <a:rPr lang="zh-CN" altLang="en-US" sz="2400" b="1" dirty="0">
                <a:latin typeface="黑体" panose="02010609060101010101" pitchFamily="2" charset="-122"/>
                <a:ea typeface="黑体" panose="02010609060101010101" pitchFamily="2" charset="-122"/>
              </a:rPr>
              <a:t>研究计算机安全问题的重要性</a:t>
            </a:r>
          </a:p>
        </p:txBody>
      </p:sp>
      <p:sp>
        <p:nvSpPr>
          <p:cNvPr id="20" name="TextBox 19">
            <a:hlinkClick r:id="" action="ppaction://noaction"/>
          </p:cNvPr>
          <p:cNvSpPr txBox="1"/>
          <p:nvPr/>
        </p:nvSpPr>
        <p:spPr>
          <a:xfrm>
            <a:off x="3348038" y="3395663"/>
            <a:ext cx="5367337" cy="461962"/>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1.3.2 </a:t>
            </a:r>
            <a:r>
              <a:rPr lang="zh-CN" altLang="en-US" sz="2400" b="1" dirty="0">
                <a:latin typeface="黑体" panose="02010609060101010101" pitchFamily="2" charset="-122"/>
                <a:ea typeface="黑体" panose="02010609060101010101" pitchFamily="2" charset="-122"/>
              </a:rPr>
              <a:t>安全保护的基本原则</a:t>
            </a:r>
          </a:p>
        </p:txBody>
      </p:sp>
      <p:sp>
        <p:nvSpPr>
          <p:cNvPr id="21" name="TextBox 20">
            <a:hlinkClick r:id="" action="ppaction://noaction"/>
          </p:cNvPr>
          <p:cNvSpPr txBox="1"/>
          <p:nvPr/>
        </p:nvSpPr>
        <p:spPr>
          <a:xfrm>
            <a:off x="3348038" y="4181475"/>
            <a:ext cx="5367337" cy="461963"/>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1.3.3 </a:t>
            </a:r>
            <a:r>
              <a:rPr lang="zh-CN" altLang="en-US" sz="2400" b="1" dirty="0">
                <a:latin typeface="黑体" panose="02010609060101010101" pitchFamily="2" charset="-122"/>
                <a:ea typeface="黑体" panose="02010609060101010101" pitchFamily="2" charset="-122"/>
              </a:rPr>
              <a:t>安全保护的基本措施</a:t>
            </a:r>
          </a:p>
        </p:txBody>
      </p:sp>
      <p:sp>
        <p:nvSpPr>
          <p:cNvPr id="60429" name="动作按钮: 第一张 22">
            <a:hlinkClick r:id="rId3" action="ppaction://hlinksldjump"/>
          </p:cNvPr>
          <p:cNvSpPr/>
          <p:nvPr/>
        </p:nvSpPr>
        <p:spPr>
          <a:xfrm>
            <a:off x="250825" y="6284913"/>
            <a:ext cx="360363" cy="384175"/>
          </a:xfrm>
          <a:prstGeom prst="actionButtonHome">
            <a:avLst/>
          </a:prstGeom>
          <a:solidFill>
            <a:srgbClr val="0070C0"/>
          </a:solidFill>
          <a:ln w="9525" cap="flat" cmpd="sng">
            <a:solidFill>
              <a:schemeClr val="tx1"/>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.3 </a:t>
            </a:r>
            <a:r>
              <a:rPr lang="zh-CN" altLang="en-US" dirty="0">
                <a:latin typeface="黑体" panose="02010609060101010101" pitchFamily="2" charset="-122"/>
                <a:ea typeface="黑体" panose="02010609060101010101" pitchFamily="2" charset="-122"/>
              </a:rPr>
              <a:t>计算机安全保护的原则与措施</a:t>
            </a:r>
            <a:endParaRPr lang="en-US" altLang="ko-KR">
              <a:latin typeface="黑体" panose="02010609060101010101" pitchFamily="2" charset="-122"/>
              <a:ea typeface="黑体" panose="02010609060101010101" pitchFamily="2" charset="-122"/>
            </a:endParaRPr>
          </a:p>
        </p:txBody>
      </p:sp>
      <p:sp>
        <p:nvSpPr>
          <p:cNvPr id="62466"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11" name="直接连接符 10"/>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12" name="矩形 11"/>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1.3.1</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4" name="TextBox 13"/>
          <p:cNvSpPr txBox="1"/>
          <p:nvPr/>
        </p:nvSpPr>
        <p:spPr>
          <a:xfrm>
            <a:off x="1763713" y="1104900"/>
            <a:ext cx="5256212" cy="523875"/>
          </a:xfrm>
          <a:prstGeom prst="rect">
            <a:avLst/>
          </a:prstGeom>
          <a:noFill/>
          <a:ln w="9525">
            <a:noFill/>
          </a:ln>
        </p:spPr>
        <p:txBody>
          <a:bodyPr anchor="t" anchorCtr="0">
            <a:spAutoFit/>
          </a:bodyPr>
          <a:lstStyle/>
          <a:p>
            <a:pPr latinLnBrk="1"/>
            <a:r>
              <a:rPr lang="zh-CN" altLang="en-US" sz="2800" b="1" dirty="0">
                <a:latin typeface="微软雅黑" panose="020B0503020204020204" pitchFamily="34" charset="-122"/>
                <a:ea typeface="微软雅黑" panose="020B0503020204020204" pitchFamily="34" charset="-122"/>
              </a:rPr>
              <a:t>研究计算机安全问题的重要性</a:t>
            </a:r>
          </a:p>
        </p:txBody>
      </p:sp>
      <p:sp>
        <p:nvSpPr>
          <p:cNvPr id="4" name="矩形 3"/>
          <p:cNvSpPr/>
          <p:nvPr/>
        </p:nvSpPr>
        <p:spPr>
          <a:xfrm>
            <a:off x="250825" y="1773555"/>
            <a:ext cx="7780655" cy="4092575"/>
          </a:xfrm>
          <a:prstGeom prst="rect">
            <a:avLst/>
          </a:prstGeom>
        </p:spPr>
        <p:txBody>
          <a:bodyPr wrap="square">
            <a:spAutoFit/>
          </a:bodyPr>
          <a:lstStyle/>
          <a:p>
            <a:pPr marL="342900" marR="0" lvl="0" indent="-342900" algn="l" defTabSz="914400" rtl="0" eaLnBrk="1" fontAlgn="base" latinLnBrk="1" hangingPunct="1">
              <a:lnSpc>
                <a:spcPct val="100000"/>
              </a:lnSpc>
              <a:spcBef>
                <a:spcPct val="0"/>
              </a:spcBef>
              <a:spcAft>
                <a:spcPct val="0"/>
              </a:spcAft>
              <a:buClr>
                <a:schemeClr val="bg2">
                  <a:lumMod val="25000"/>
                </a:schemeClr>
              </a:buClr>
              <a:buSzTx/>
              <a:buFont typeface="Wingdings" panose="05000000000000000000" pitchFamily="2" charset="2"/>
              <a:buChar char="Ø"/>
              <a:defRPr/>
            </a:pPr>
            <a:r>
              <a:rPr kumimoji="1" lang="zh-CN" altLang="zh-CN" sz="2000" b="1" i="0" u="none" strike="noStrike" kern="1200" cap="none" spc="0" normalizeH="0" baseline="0" noProof="0" dirty="0">
                <a:ln>
                  <a:noFill/>
                </a:ln>
                <a:solidFill>
                  <a:schemeClr val="bg2">
                    <a:lumMod val="10000"/>
                  </a:schemeClr>
                </a:solidFill>
                <a:effectLst/>
                <a:uLnTx/>
                <a:uFillTx/>
                <a:latin typeface="黑体" panose="02010609060101010101" pitchFamily="2" charset="-122"/>
                <a:ea typeface="黑体" panose="02010609060101010101" pitchFamily="2" charset="-122"/>
                <a:cs typeface="+mn-cs"/>
              </a:rPr>
              <a:t>计算机系统存储和处理的是有关国家安全的政治、经济、军事、国防的情况及一些部门、机构、组织的机密信息或是个人的敏感信息、隐私，因此必须安全保护这些信息不被敌对势力、不法分子攻击与威胁。</a:t>
            </a:r>
            <a:r>
              <a:rPr kumimoji="1" lang="en-US" altLang="zh-CN" sz="2000" b="1" i="0" u="none" strike="noStrike" kern="1200" cap="none" spc="0" normalizeH="0" baseline="0" noProof="0" dirty="0">
                <a:ln>
                  <a:noFill/>
                </a:ln>
                <a:solidFill>
                  <a:schemeClr val="bg2">
                    <a:lumMod val="10000"/>
                  </a:schemeClr>
                </a:solidFill>
                <a:effectLst/>
                <a:uLnTx/>
                <a:uFillTx/>
                <a:latin typeface="黑体" panose="02010609060101010101" pitchFamily="2" charset="-122"/>
                <a:ea typeface="黑体" panose="02010609060101010101" pitchFamily="2" charset="-122"/>
                <a:cs typeface="+mn-cs"/>
              </a:rPr>
              <a:t> </a:t>
            </a:r>
          </a:p>
          <a:p>
            <a:pPr marL="342900" marR="0" lvl="0" indent="-342900" algn="l" defTabSz="914400" rtl="0" eaLnBrk="1" fontAlgn="base" latinLnBrk="1" hangingPunct="1">
              <a:lnSpc>
                <a:spcPct val="100000"/>
              </a:lnSpc>
              <a:spcBef>
                <a:spcPct val="0"/>
              </a:spcBef>
              <a:spcAft>
                <a:spcPct val="0"/>
              </a:spcAft>
              <a:buClr>
                <a:schemeClr val="bg2">
                  <a:lumMod val="25000"/>
                </a:schemeClr>
              </a:buClr>
              <a:buSzTx/>
              <a:buFont typeface="Wingdings" panose="05000000000000000000" pitchFamily="2" charset="2"/>
              <a:buChar char="Ø"/>
              <a:defRPr/>
            </a:pPr>
            <a:r>
              <a:rPr kumimoji="1" lang="zh-CN" altLang="zh-CN" sz="2000" b="1" i="0" u="none" strike="noStrike" kern="1200" cap="none" spc="0" normalizeH="0" baseline="0" noProof="0" dirty="0">
                <a:ln>
                  <a:noFill/>
                </a:ln>
                <a:solidFill>
                  <a:schemeClr val="bg2">
                    <a:lumMod val="25000"/>
                  </a:schemeClr>
                </a:solidFill>
                <a:effectLst/>
                <a:uLnTx/>
                <a:uFillTx/>
                <a:latin typeface="黑体" panose="02010609060101010101" pitchFamily="2" charset="-122"/>
                <a:ea typeface="黑体" panose="02010609060101010101" pitchFamily="2" charset="-122"/>
                <a:cs typeface="+mn-cs"/>
              </a:rPr>
              <a:t>随着计算机系统功能的日益完善和速度的不断提高，系统组成越来越复杂，系统规模越来越大，特别是</a:t>
            </a:r>
            <a:r>
              <a:rPr kumimoji="1" lang="en-US" altLang="zh-CN" sz="2000" b="1" i="0" u="none" strike="noStrike" kern="1200" cap="none" spc="0" normalizeH="0" baseline="0" noProof="0" dirty="0">
                <a:ln>
                  <a:noFill/>
                </a:ln>
                <a:solidFill>
                  <a:schemeClr val="bg2">
                    <a:lumMod val="25000"/>
                  </a:schemeClr>
                </a:solidFill>
                <a:effectLst/>
                <a:uLnTx/>
                <a:uFillTx/>
                <a:latin typeface="黑体" panose="02010609060101010101" pitchFamily="2" charset="-122"/>
                <a:ea typeface="黑体" panose="02010609060101010101" pitchFamily="2" charset="-122"/>
                <a:cs typeface="+mn-cs"/>
              </a:rPr>
              <a:t>Internet</a:t>
            </a:r>
            <a:r>
              <a:rPr kumimoji="1" lang="zh-CN" altLang="zh-CN" sz="2000" b="1" i="0" u="none" strike="noStrike" kern="1200" cap="none" spc="0" normalizeH="0" baseline="0" noProof="0" dirty="0">
                <a:ln>
                  <a:noFill/>
                </a:ln>
                <a:solidFill>
                  <a:schemeClr val="bg2">
                    <a:lumMod val="25000"/>
                  </a:schemeClr>
                </a:solidFill>
                <a:effectLst/>
                <a:uLnTx/>
                <a:uFillTx/>
                <a:latin typeface="黑体" panose="02010609060101010101" pitchFamily="2" charset="-122"/>
                <a:ea typeface="黑体" panose="02010609060101010101" pitchFamily="2" charset="-122"/>
                <a:cs typeface="+mn-cs"/>
              </a:rPr>
              <a:t>的迅速发展，存取控制、逻辑连接数量不断增加，软件规模空前膨胀，任何隐含的缺陷、失误都能造成巨大损失。</a:t>
            </a:r>
            <a:r>
              <a:rPr kumimoji="1" lang="en-US" altLang="zh-CN" sz="2000" b="1" i="0" u="none" strike="noStrike" kern="1200" cap="none" spc="0" normalizeH="0" baseline="0" noProof="0" dirty="0">
                <a:ln>
                  <a:noFill/>
                </a:ln>
                <a:solidFill>
                  <a:schemeClr val="bg2">
                    <a:lumMod val="25000"/>
                  </a:schemeClr>
                </a:solidFill>
                <a:effectLst/>
                <a:uLnTx/>
                <a:uFillTx/>
                <a:latin typeface="黑体" panose="02010609060101010101" pitchFamily="2" charset="-122"/>
                <a:ea typeface="黑体" panose="02010609060101010101" pitchFamily="2" charset="-122"/>
                <a:cs typeface="+mn-cs"/>
              </a:rPr>
              <a:t> </a:t>
            </a:r>
          </a:p>
          <a:p>
            <a:pPr marL="342900" marR="0" lvl="0" indent="-342900" algn="l" defTabSz="914400" rtl="0" eaLnBrk="1" fontAlgn="base" latinLnBrk="1" hangingPunct="1">
              <a:lnSpc>
                <a:spcPct val="100000"/>
              </a:lnSpc>
              <a:spcBef>
                <a:spcPct val="0"/>
              </a:spcBef>
              <a:spcAft>
                <a:spcPct val="0"/>
              </a:spcAft>
              <a:buClr>
                <a:schemeClr val="bg2">
                  <a:lumMod val="25000"/>
                </a:schemeClr>
              </a:buClr>
              <a:buSzTx/>
              <a:buFont typeface="Wingdings" panose="05000000000000000000" pitchFamily="2" charset="2"/>
              <a:buChar char="Ø"/>
              <a:defRPr/>
            </a:pPr>
            <a:r>
              <a:rPr kumimoji="1" lang="zh-CN" altLang="zh-CN" sz="2000" b="1" i="0" u="none" strike="noStrike" kern="1200" cap="none" spc="0" normalizeH="0" baseline="0" noProof="0" dirty="0">
                <a:ln>
                  <a:noFill/>
                </a:ln>
                <a:solidFill>
                  <a:schemeClr val="bg2">
                    <a:lumMod val="50000"/>
                  </a:schemeClr>
                </a:solidFill>
                <a:effectLst/>
                <a:uLnTx/>
                <a:uFillTx/>
                <a:latin typeface="黑体" panose="02010609060101010101" pitchFamily="2" charset="-122"/>
                <a:ea typeface="黑体" panose="02010609060101010101" pitchFamily="2" charset="-122"/>
                <a:cs typeface="+mn-cs"/>
              </a:rPr>
              <a:t>人们对计算机系统的需求在不断扩大，这类需求在许多方面都是不可逆转、不可替代的，而计算机系统使用的场所正在转向工业、农业、野外、天空、海上、宇宙空间，核辐射环境等等，这些环境都比机房恶劣，出错率和故障的增多必将导致可靠性和安全性的降低。</a:t>
            </a:r>
            <a:r>
              <a:rPr kumimoji="1" lang="en-US" altLang="zh-CN" sz="2000" b="1" i="0" u="none" strike="noStrike" kern="1200" cap="none" spc="0" normalizeH="0" baseline="0" noProof="0" dirty="0">
                <a:ln>
                  <a:noFill/>
                </a:ln>
                <a:solidFill>
                  <a:schemeClr val="bg2">
                    <a:lumMod val="50000"/>
                  </a:schemeClr>
                </a:solidFill>
                <a:effectLst/>
                <a:uLnTx/>
                <a:uFillTx/>
                <a:latin typeface="黑体" panose="02010609060101010101" pitchFamily="2" charset="-122"/>
                <a:ea typeface="黑体" panose="02010609060101010101" pitchFamily="2" charset="-122"/>
                <a:cs typeface="+mn-cs"/>
              </a:rPr>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fill="hold" nodeType="after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 calcmode="lin" valueType="num">
                                      <p:cBhvr additive="base">
                                        <p:cTn id="3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32" fill="hold">
                            <p:stCondLst>
                              <p:cond delay="4000"/>
                            </p:stCondLst>
                            <p:childTnLst>
                              <p:par>
                                <p:cTn id="33" presetID="2" presetClass="entr" presetSubtype="4" fill="hold" nodeType="after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 calcmode="lin" valueType="num">
                                      <p:cBhvr additive="base">
                                        <p:cTn id="3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.3 </a:t>
            </a:r>
            <a:r>
              <a:rPr lang="zh-CN" altLang="en-US" dirty="0">
                <a:latin typeface="黑体" panose="02010609060101010101" pitchFamily="2" charset="-122"/>
                <a:ea typeface="黑体" panose="02010609060101010101" pitchFamily="2" charset="-122"/>
              </a:rPr>
              <a:t>计算机安全保护的原则与措施</a:t>
            </a:r>
            <a:endParaRPr lang="en-US" altLang="ko-KR">
              <a:latin typeface="黑体" panose="02010609060101010101" pitchFamily="2" charset="-122"/>
              <a:ea typeface="黑体" panose="02010609060101010101" pitchFamily="2" charset="-122"/>
            </a:endParaRPr>
          </a:p>
        </p:txBody>
      </p:sp>
      <p:sp>
        <p:nvSpPr>
          <p:cNvPr id="63490"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4" name="矩形 3"/>
          <p:cNvSpPr/>
          <p:nvPr/>
        </p:nvSpPr>
        <p:spPr>
          <a:xfrm>
            <a:off x="250825" y="1125855"/>
            <a:ext cx="7284720" cy="4707890"/>
          </a:xfrm>
          <a:prstGeom prst="rect">
            <a:avLst/>
          </a:prstGeom>
        </p:spPr>
        <p:txBody>
          <a:bodyPr wrap="square">
            <a:spAutoFit/>
          </a:bodyPr>
          <a:lstStyle/>
          <a:p>
            <a:pPr marL="342900" marR="0" lvl="0" indent="-342900" algn="l" defTabSz="914400" rtl="0" eaLnBrk="1" fontAlgn="base" latinLnBrk="1" hangingPunct="1">
              <a:lnSpc>
                <a:spcPct val="100000"/>
              </a:lnSpc>
              <a:spcBef>
                <a:spcPct val="0"/>
              </a:spcBef>
              <a:spcAft>
                <a:spcPct val="0"/>
              </a:spcAft>
              <a:buClr>
                <a:schemeClr val="bg2">
                  <a:lumMod val="25000"/>
                </a:schemeClr>
              </a:buClr>
              <a:buSzTx/>
              <a:buFont typeface="Wingdings" panose="05000000000000000000" pitchFamily="2" charset="2"/>
              <a:buChar char="Ø"/>
              <a:defRPr/>
            </a:pPr>
            <a:r>
              <a:rPr kumimoji="1" lang="zh-CN" altLang="zh-CN" sz="2000" b="1" i="0" u="none" strike="noStrike" kern="1200" cap="none" spc="0" normalizeH="0" baseline="0" noProof="0" dirty="0">
                <a:ln>
                  <a:noFill/>
                </a:ln>
                <a:solidFill>
                  <a:schemeClr val="accent3">
                    <a:lumMod val="50000"/>
                  </a:schemeClr>
                </a:solidFill>
                <a:effectLst/>
                <a:uLnTx/>
                <a:uFillTx/>
                <a:latin typeface="黑体" panose="02010609060101010101" pitchFamily="2" charset="-122"/>
                <a:ea typeface="黑体" panose="02010609060101010101" pitchFamily="2" charset="-122"/>
                <a:cs typeface="+mn-cs"/>
              </a:rPr>
              <a:t>随着计算机系统的广泛应用，各类应用人员队伍迅速发展壮大，教育和培训却往往跟不上知识更新的需要，操作人员、编程人员和系统分析人员的失误或缺乏经验都会造成系统的安全功能不足。</a:t>
            </a:r>
            <a:r>
              <a:rPr kumimoji="1" lang="en-US" altLang="zh-CN" sz="2000" b="1" i="0" u="none" strike="noStrike" kern="1200" cap="none" spc="0" normalizeH="0" baseline="0" noProof="0" dirty="0">
                <a:ln>
                  <a:noFill/>
                </a:ln>
                <a:solidFill>
                  <a:schemeClr val="accent3">
                    <a:lumMod val="50000"/>
                  </a:schemeClr>
                </a:solidFill>
                <a:effectLst/>
                <a:uLnTx/>
                <a:uFillTx/>
                <a:latin typeface="黑体" panose="02010609060101010101" pitchFamily="2" charset="-122"/>
                <a:ea typeface="黑体" panose="02010609060101010101" pitchFamily="2" charset="-122"/>
                <a:cs typeface="+mn-cs"/>
              </a:rPr>
              <a:t> </a:t>
            </a:r>
          </a:p>
          <a:p>
            <a:pPr marL="342900" marR="0" lvl="0" indent="-342900" algn="l" defTabSz="914400" rtl="0" eaLnBrk="1" fontAlgn="base" latinLnBrk="1" hangingPunct="1">
              <a:lnSpc>
                <a:spcPct val="100000"/>
              </a:lnSpc>
              <a:spcBef>
                <a:spcPct val="0"/>
              </a:spcBef>
              <a:spcAft>
                <a:spcPct val="0"/>
              </a:spcAft>
              <a:buClr>
                <a:schemeClr val="bg2">
                  <a:lumMod val="25000"/>
                </a:schemeClr>
              </a:buClr>
              <a:buSzTx/>
              <a:buFont typeface="Wingdings" panose="05000000000000000000" pitchFamily="2" charset="2"/>
              <a:buChar char="Ø"/>
              <a:defRPr/>
            </a:pPr>
            <a:r>
              <a:rPr kumimoji="1" lang="zh-CN" altLang="zh-CN" sz="2000" b="1" i="0" u="none" strike="noStrike" kern="1200" cap="none" spc="0" normalizeH="0" baseline="0" noProof="0" dirty="0">
                <a:ln>
                  <a:noFill/>
                </a:ln>
                <a:solidFill>
                  <a:schemeClr val="bg2">
                    <a:lumMod val="25000"/>
                  </a:schemeClr>
                </a:solidFill>
                <a:effectLst/>
                <a:uLnTx/>
                <a:uFillTx/>
                <a:latin typeface="黑体" panose="02010609060101010101" pitchFamily="2" charset="-122"/>
                <a:ea typeface="黑体" panose="02010609060101010101" pitchFamily="2" charset="-122"/>
                <a:cs typeface="+mn-cs"/>
              </a:rPr>
              <a:t>计算机安全问题涉及许多学科领域，既包括自然科学，又包括社会科学。就计算机系统的应用而言，安全技术涉及计算机技术、通信技术、存取控制技术、校验认证技术、容错技术、加密技术、防病毒技术、抗干扰技术、防泄露技术等等，因此是一个非常复杂的综合问题，并且其技术、方法和措施都要随着系统应用环境的变化而不断变化。</a:t>
            </a:r>
            <a:r>
              <a:rPr kumimoji="1" lang="en-US" altLang="zh-CN" sz="2000" b="1" i="0" u="none" strike="noStrike" kern="1200" cap="none" spc="0" normalizeH="0" baseline="0" noProof="0" dirty="0">
                <a:ln>
                  <a:noFill/>
                </a:ln>
                <a:solidFill>
                  <a:schemeClr val="bg2">
                    <a:lumMod val="25000"/>
                  </a:schemeClr>
                </a:solidFill>
                <a:effectLst/>
                <a:uLnTx/>
                <a:uFillTx/>
                <a:latin typeface="黑体" panose="02010609060101010101" pitchFamily="2" charset="-122"/>
                <a:ea typeface="黑体" panose="02010609060101010101" pitchFamily="2" charset="-122"/>
                <a:cs typeface="+mn-cs"/>
              </a:rPr>
              <a:t> </a:t>
            </a:r>
          </a:p>
          <a:p>
            <a:pPr marL="342900" marR="0" lvl="0" indent="-342900" algn="l" defTabSz="914400" rtl="0" eaLnBrk="1" fontAlgn="base" latinLnBrk="1" hangingPunct="1">
              <a:lnSpc>
                <a:spcPct val="100000"/>
              </a:lnSpc>
              <a:spcBef>
                <a:spcPct val="0"/>
              </a:spcBef>
              <a:spcAft>
                <a:spcPct val="0"/>
              </a:spcAft>
              <a:buClr>
                <a:schemeClr val="bg2">
                  <a:lumMod val="25000"/>
                </a:schemeClr>
              </a:buClr>
              <a:buSzTx/>
              <a:buFont typeface="Wingdings" panose="05000000000000000000" pitchFamily="2" charset="2"/>
              <a:buChar char="Ø"/>
              <a:defRPr/>
            </a:pPr>
            <a:r>
              <a:rPr kumimoji="1" lang="zh-CN" altLang="zh-CN" sz="2000" b="1" i="0" u="none" strike="noStrike" kern="1200" cap="none" spc="0" normalizeH="0" baseline="0" noProof="0" dirty="0">
                <a:ln>
                  <a:noFill/>
                </a:ln>
                <a:solidFill>
                  <a:schemeClr val="bg2">
                    <a:lumMod val="50000"/>
                  </a:schemeClr>
                </a:solidFill>
                <a:effectLst/>
                <a:uLnTx/>
                <a:uFillTx/>
                <a:latin typeface="黑体" panose="02010609060101010101" pitchFamily="2" charset="-122"/>
                <a:ea typeface="黑体" panose="02010609060101010101" pitchFamily="2" charset="-122"/>
                <a:cs typeface="+mn-cs"/>
              </a:rPr>
              <a:t>从认识论的角度看，人们往往首先关注系统的功能，然后才被动的从现象注意系统应用的安全问题。因此广泛存在着重应用、轻安全、法律意识淡薄的普遍现象。计算机系统的安全是相对不安全而言的，许多危险、隐患和攻击都是隐蔽的、潜在的、难以明确却又广泛存在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p:cNvSpPr txBox="1"/>
          <p:nvPr/>
        </p:nvSpPr>
        <p:spPr>
          <a:xfrm>
            <a:off x="557603" y="5978083"/>
            <a:ext cx="2377440" cy="312420"/>
          </a:xfrm>
          <a:prstGeom prst="rect">
            <a:avLst/>
          </a:prstGeom>
          <a:noFill/>
        </p:spPr>
        <p:txBody>
          <a:bodyPr wrap="none" rtlCol="0">
            <a:spAutoFit/>
          </a:bodyPr>
          <a:lstStyle/>
          <a:p>
            <a:r>
              <a:rPr lang="zh-CN" altLang="en-US" sz="1440" dirty="0"/>
              <a:t>注：具体介绍参考课程系统</a:t>
            </a:r>
            <a:endParaRPr lang="zh-MO" altLang="en-US" sz="1440" dirty="0"/>
          </a:p>
        </p:txBody>
      </p:sp>
      <p:sp>
        <p:nvSpPr>
          <p:cNvPr id="2" name="文本框 1"/>
          <p:cNvSpPr txBox="1"/>
          <p:nvPr/>
        </p:nvSpPr>
        <p:spPr>
          <a:xfrm>
            <a:off x="323215" y="548640"/>
            <a:ext cx="4572000" cy="737235"/>
          </a:xfrm>
          <a:prstGeom prst="rect">
            <a:avLst/>
          </a:prstGeom>
          <a:noFill/>
        </p:spPr>
        <p:txBody>
          <a:bodyPr wrap="square" rtlCol="0" anchor="t">
            <a:spAutoFit/>
          </a:bodyPr>
          <a:lstStyle/>
          <a:p>
            <a:pPr algn="just" eaLnBrk="1" hangingPunct="1">
              <a:lnSpc>
                <a:spcPct val="125000"/>
              </a:lnSpc>
            </a:pPr>
            <a:r>
              <a:rPr lang="zh-CN" altLang="en-US" sz="3360" b="1" dirty="0">
                <a:latin typeface="+mn-ea"/>
                <a:ea typeface="+mn-ea"/>
                <a:sym typeface="Arial" panose="020B0604020202020204" pitchFamily="34" charset="0"/>
              </a:rPr>
              <a:t>考核方式及比例</a:t>
            </a:r>
          </a:p>
        </p:txBody>
      </p:sp>
      <p:sp>
        <p:nvSpPr>
          <p:cNvPr id="4" name="文本框 3"/>
          <p:cNvSpPr txBox="1"/>
          <p:nvPr/>
        </p:nvSpPr>
        <p:spPr>
          <a:xfrm>
            <a:off x="1541145" y="2204720"/>
            <a:ext cx="5696585" cy="1938020"/>
          </a:xfrm>
          <a:prstGeom prst="rect">
            <a:avLst/>
          </a:prstGeom>
          <a:noFill/>
        </p:spPr>
        <p:txBody>
          <a:bodyPr wrap="square" rtlCol="0" anchor="t">
            <a:spAutoFit/>
          </a:bodyPr>
          <a:lstStyle/>
          <a:p>
            <a:pPr marL="742950" lvl="1" indent="-285750" algn="just" eaLnBrk="1" hangingPunct="1">
              <a:lnSpc>
                <a:spcPct val="150000"/>
              </a:lnSpc>
              <a:buFont typeface="Wingdings" panose="05000000000000000000" pitchFamily="2" charset="2"/>
              <a:buChar char="§"/>
            </a:pPr>
            <a:r>
              <a:rPr lang="en-US" altLang="zh-TW" sz="2000" b="1" dirty="0">
                <a:solidFill>
                  <a:srgbClr val="222222"/>
                </a:solidFill>
                <a:effectLst/>
                <a:sym typeface="+mn-ea"/>
              </a:rPr>
              <a:t>AT1: </a:t>
            </a:r>
            <a:r>
              <a:rPr lang="zh-TW" altLang="en-US" sz="2000" b="1" dirty="0">
                <a:solidFill>
                  <a:srgbClr val="222222"/>
                </a:solidFill>
                <a:effectLst/>
                <a:sym typeface="+mn-ea"/>
              </a:rPr>
              <a:t>考勤及课堂参与</a:t>
            </a:r>
            <a:r>
              <a:rPr lang="en-US" altLang="zh-CN" sz="2000" b="1" dirty="0">
                <a:latin typeface="+mn-ea"/>
                <a:ea typeface="+mn-ea"/>
                <a:sym typeface="Arial" panose="020B0604020202020204" pitchFamily="34" charset="0"/>
              </a:rPr>
              <a:t>		</a:t>
            </a:r>
            <a:r>
              <a:rPr lang="en-US" altLang="zh-TW" sz="2000" b="1" dirty="0">
                <a:solidFill>
                  <a:srgbClr val="FF0000"/>
                </a:solidFill>
                <a:latin typeface="+mn-ea"/>
                <a:ea typeface="+mn-ea"/>
                <a:sym typeface="Arial" panose="020B0604020202020204" pitchFamily="34" charset="0"/>
              </a:rPr>
              <a:t>10</a:t>
            </a:r>
            <a:r>
              <a:rPr lang="zh-TW" altLang="en-US" sz="2000" b="1" dirty="0">
                <a:solidFill>
                  <a:srgbClr val="FF0000"/>
                </a:solidFill>
                <a:latin typeface="+mn-ea"/>
                <a:ea typeface="+mn-ea"/>
                <a:sym typeface="Arial" panose="020B0604020202020204" pitchFamily="34" charset="0"/>
              </a:rPr>
              <a:t>％</a:t>
            </a:r>
            <a:endParaRPr lang="en-US" altLang="zh-TW" sz="2000" b="1" dirty="0">
              <a:solidFill>
                <a:srgbClr val="FF0000"/>
              </a:solidFill>
              <a:latin typeface="+mn-ea"/>
              <a:ea typeface="+mn-ea"/>
              <a:sym typeface="Arial" panose="020B0604020202020204" pitchFamily="34" charset="0"/>
            </a:endParaRPr>
          </a:p>
          <a:p>
            <a:pPr marL="742950" lvl="1" indent="-285750" algn="just" eaLnBrk="1" hangingPunct="1">
              <a:lnSpc>
                <a:spcPct val="150000"/>
              </a:lnSpc>
              <a:buFont typeface="Wingdings" panose="05000000000000000000" pitchFamily="2" charset="2"/>
              <a:buChar char="§"/>
            </a:pPr>
            <a:r>
              <a:rPr lang="en-US" altLang="zh-TW" sz="2000" b="1" dirty="0">
                <a:solidFill>
                  <a:srgbClr val="222222"/>
                </a:solidFill>
                <a:effectLst/>
                <a:sym typeface="+mn-ea"/>
              </a:rPr>
              <a:t>AT2: </a:t>
            </a:r>
            <a:r>
              <a:rPr lang="zh-TW" altLang="en-US" sz="2000" b="1" dirty="0">
                <a:solidFill>
                  <a:srgbClr val="222222"/>
                </a:solidFill>
                <a:effectLst/>
                <a:sym typeface="+mn-ea"/>
              </a:rPr>
              <a:t>书面作业及实验项目</a:t>
            </a:r>
            <a:r>
              <a:rPr lang="en-US" altLang="zh-TW" sz="2000" b="1" dirty="0">
                <a:solidFill>
                  <a:srgbClr val="FF0000"/>
                </a:solidFill>
                <a:latin typeface="+mn-ea"/>
                <a:ea typeface="+mn-ea"/>
                <a:sym typeface="Arial" panose="020B0604020202020204" pitchFamily="34" charset="0"/>
              </a:rPr>
              <a:t>		20%</a:t>
            </a:r>
          </a:p>
          <a:p>
            <a:pPr marL="742950" lvl="1" indent="-285750" algn="just" eaLnBrk="1" hangingPunct="1">
              <a:lnSpc>
                <a:spcPct val="150000"/>
              </a:lnSpc>
              <a:buFont typeface="Wingdings" panose="05000000000000000000" pitchFamily="2" charset="2"/>
              <a:buChar char="§"/>
            </a:pPr>
            <a:r>
              <a:rPr lang="en-US" altLang="zh-TW" sz="2000" b="1" dirty="0">
                <a:solidFill>
                  <a:srgbClr val="222222"/>
                </a:solidFill>
                <a:effectLst/>
                <a:sym typeface="+mn-ea"/>
              </a:rPr>
              <a:t>AT3: </a:t>
            </a:r>
            <a:r>
              <a:rPr lang="zh-TW" altLang="en-US" sz="2000" b="1" dirty="0">
                <a:solidFill>
                  <a:srgbClr val="222222"/>
                </a:solidFill>
                <a:effectLst/>
                <a:sym typeface="+mn-ea"/>
              </a:rPr>
              <a:t>小组个案：囗头及书面报告</a:t>
            </a:r>
            <a:r>
              <a:rPr lang="en-US" altLang="zh-TW" sz="2000" b="1" dirty="0">
                <a:solidFill>
                  <a:srgbClr val="222222"/>
                </a:solidFill>
                <a:effectLst/>
                <a:sym typeface="+mn-ea"/>
              </a:rPr>
              <a:t>	</a:t>
            </a:r>
            <a:r>
              <a:rPr lang="en-US" altLang="zh-TW" sz="2000" b="1" dirty="0">
                <a:solidFill>
                  <a:srgbClr val="FF0000"/>
                </a:solidFill>
                <a:latin typeface="+mn-ea"/>
                <a:ea typeface="+mn-ea"/>
                <a:sym typeface="Arial" panose="020B0604020202020204" pitchFamily="34" charset="0"/>
              </a:rPr>
              <a:t>20%</a:t>
            </a:r>
            <a:endParaRPr lang="zh-TW" altLang="en-US" sz="2000" b="1" dirty="0">
              <a:solidFill>
                <a:srgbClr val="222222"/>
              </a:solidFill>
              <a:effectLst/>
            </a:endParaRPr>
          </a:p>
          <a:p>
            <a:pPr marL="742950" lvl="1" indent="-285750" algn="just" eaLnBrk="1" hangingPunct="1">
              <a:lnSpc>
                <a:spcPct val="150000"/>
              </a:lnSpc>
              <a:buFont typeface="Wingdings" panose="05000000000000000000" pitchFamily="2" charset="2"/>
              <a:buChar char="§"/>
            </a:pPr>
            <a:r>
              <a:rPr lang="en-US" altLang="zh-MO" sz="2000" b="1" dirty="0">
                <a:solidFill>
                  <a:srgbClr val="222222"/>
                </a:solidFill>
                <a:effectLst/>
                <a:sym typeface="+mn-ea"/>
              </a:rPr>
              <a:t>AT4: </a:t>
            </a:r>
            <a:r>
              <a:rPr lang="zh-MO" altLang="en-US" sz="2000" b="1" dirty="0">
                <a:solidFill>
                  <a:srgbClr val="222222"/>
                </a:solidFill>
                <a:effectLst/>
                <a:sym typeface="+mn-ea"/>
              </a:rPr>
              <a:t>期末</a:t>
            </a:r>
            <a:r>
              <a:rPr lang="en-US" altLang="zh-MO" sz="2000" b="1" dirty="0">
                <a:solidFill>
                  <a:srgbClr val="222222"/>
                </a:solidFill>
                <a:effectLst/>
                <a:sym typeface="+mn-ea"/>
              </a:rPr>
              <a:t>Project</a:t>
            </a:r>
            <a:r>
              <a:rPr lang="en-US" altLang="zh-CN" sz="2000" b="1" dirty="0">
                <a:solidFill>
                  <a:srgbClr val="FF0000"/>
                </a:solidFill>
                <a:latin typeface="+mn-ea"/>
                <a:ea typeface="+mn-ea"/>
                <a:sym typeface="Arial" panose="020B0604020202020204" pitchFamily="34" charset="0"/>
              </a:rPr>
              <a:t>			50%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.3 </a:t>
            </a:r>
            <a:r>
              <a:rPr lang="zh-CN" altLang="en-US" dirty="0">
                <a:latin typeface="黑体" panose="02010609060101010101" pitchFamily="2" charset="-122"/>
                <a:ea typeface="黑体" panose="02010609060101010101" pitchFamily="2" charset="-122"/>
              </a:rPr>
              <a:t>计算机安全保护的原则与措施</a:t>
            </a:r>
            <a:endParaRPr lang="en-US" altLang="ko-KR">
              <a:latin typeface="黑体" panose="02010609060101010101" pitchFamily="2" charset="-122"/>
              <a:ea typeface="黑体" panose="02010609060101010101" pitchFamily="2" charset="-122"/>
            </a:endParaRPr>
          </a:p>
        </p:txBody>
      </p:sp>
      <p:sp>
        <p:nvSpPr>
          <p:cNvPr id="64514"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11" name="直接连接符 10"/>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12" name="矩形 11"/>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1.3.2</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4" name="TextBox 13"/>
          <p:cNvSpPr txBox="1"/>
          <p:nvPr/>
        </p:nvSpPr>
        <p:spPr>
          <a:xfrm>
            <a:off x="1763713" y="1104900"/>
            <a:ext cx="5256212" cy="523875"/>
          </a:xfrm>
          <a:prstGeom prst="rect">
            <a:avLst/>
          </a:prstGeom>
          <a:noFill/>
          <a:ln w="9525">
            <a:noFill/>
          </a:ln>
        </p:spPr>
        <p:txBody>
          <a:bodyPr anchor="t" anchorCtr="0">
            <a:spAutoFit/>
          </a:bodyPr>
          <a:lstStyle/>
          <a:p>
            <a:pPr latinLnBrk="1"/>
            <a:r>
              <a:rPr lang="zh-CN" altLang="en-US" sz="2800" b="1" dirty="0">
                <a:latin typeface="微软雅黑" panose="020B0503020204020204" pitchFamily="34" charset="-122"/>
                <a:ea typeface="微软雅黑" panose="020B0503020204020204" pitchFamily="34" charset="-122"/>
              </a:rPr>
              <a:t>安全保护的基本原则</a:t>
            </a:r>
          </a:p>
        </p:txBody>
      </p:sp>
      <p:cxnSp>
        <p:nvCxnSpPr>
          <p:cNvPr id="16" name="直接连接符 15"/>
          <p:cNvCxnSpPr/>
          <p:nvPr/>
        </p:nvCxnSpPr>
        <p:spPr>
          <a:xfrm flipV="1">
            <a:off x="3562350" y="2636838"/>
            <a:ext cx="1008063" cy="504825"/>
          </a:xfrm>
          <a:prstGeom prst="line">
            <a:avLst/>
          </a:prstGeom>
          <a:ln w="28575" cap="flat" cmpd="sng">
            <a:solidFill>
              <a:srgbClr val="6600CC"/>
            </a:solidFill>
            <a:prstDash val="dash"/>
            <a:round/>
            <a:headEnd type="none" w="med" len="med"/>
            <a:tailEnd type="none" w="med" len="med"/>
          </a:ln>
        </p:spPr>
      </p:cxnSp>
      <p:cxnSp>
        <p:nvCxnSpPr>
          <p:cNvPr id="17" name="直接连接符 16"/>
          <p:cNvCxnSpPr/>
          <p:nvPr/>
        </p:nvCxnSpPr>
        <p:spPr>
          <a:xfrm flipV="1">
            <a:off x="3562350" y="3487738"/>
            <a:ext cx="1008063" cy="504825"/>
          </a:xfrm>
          <a:prstGeom prst="line">
            <a:avLst/>
          </a:prstGeom>
          <a:ln w="28575" cap="flat" cmpd="sng">
            <a:solidFill>
              <a:srgbClr val="6600CC"/>
            </a:solidFill>
            <a:prstDash val="dash"/>
            <a:round/>
            <a:headEnd type="none" w="med" len="med"/>
            <a:tailEnd type="none" w="med" len="med"/>
          </a:ln>
        </p:spPr>
      </p:cxnSp>
      <p:cxnSp>
        <p:nvCxnSpPr>
          <p:cNvPr id="18" name="直接连接符 17"/>
          <p:cNvCxnSpPr/>
          <p:nvPr/>
        </p:nvCxnSpPr>
        <p:spPr>
          <a:xfrm flipV="1">
            <a:off x="3563938" y="4352925"/>
            <a:ext cx="1008062" cy="504825"/>
          </a:xfrm>
          <a:prstGeom prst="line">
            <a:avLst/>
          </a:prstGeom>
          <a:ln w="28575" cap="flat" cmpd="sng">
            <a:solidFill>
              <a:srgbClr val="6600CC"/>
            </a:solidFill>
            <a:prstDash val="dash"/>
            <a:round/>
            <a:headEnd type="none" w="med" len="med"/>
            <a:tailEnd type="none" w="med" len="med"/>
          </a:ln>
        </p:spPr>
      </p:cxnSp>
      <p:cxnSp>
        <p:nvCxnSpPr>
          <p:cNvPr id="19" name="直接连接符 18"/>
          <p:cNvCxnSpPr/>
          <p:nvPr/>
        </p:nvCxnSpPr>
        <p:spPr>
          <a:xfrm>
            <a:off x="4572000" y="4352925"/>
            <a:ext cx="2808288" cy="0"/>
          </a:xfrm>
          <a:prstGeom prst="line">
            <a:avLst/>
          </a:prstGeom>
          <a:ln w="28575" cap="flat" cmpd="sng">
            <a:solidFill>
              <a:srgbClr val="6600CC"/>
            </a:solidFill>
            <a:prstDash val="dash"/>
            <a:round/>
            <a:headEnd type="none" w="med" len="med"/>
            <a:tailEnd type="none" w="med" len="med"/>
          </a:ln>
        </p:spPr>
      </p:cxnSp>
      <p:cxnSp>
        <p:nvCxnSpPr>
          <p:cNvPr id="20" name="直接连接符 19"/>
          <p:cNvCxnSpPr/>
          <p:nvPr/>
        </p:nvCxnSpPr>
        <p:spPr>
          <a:xfrm>
            <a:off x="4570413" y="3487738"/>
            <a:ext cx="2808287" cy="0"/>
          </a:xfrm>
          <a:prstGeom prst="line">
            <a:avLst/>
          </a:prstGeom>
          <a:ln w="28575" cap="flat" cmpd="sng">
            <a:solidFill>
              <a:srgbClr val="6600CC"/>
            </a:solidFill>
            <a:prstDash val="dash"/>
            <a:round/>
            <a:headEnd type="none" w="med" len="med"/>
            <a:tailEnd type="none" w="med" len="med"/>
          </a:ln>
        </p:spPr>
      </p:cxnSp>
      <p:cxnSp>
        <p:nvCxnSpPr>
          <p:cNvPr id="21" name="直接连接符 20"/>
          <p:cNvCxnSpPr/>
          <p:nvPr/>
        </p:nvCxnSpPr>
        <p:spPr>
          <a:xfrm>
            <a:off x="4570413" y="2636838"/>
            <a:ext cx="2808287" cy="0"/>
          </a:xfrm>
          <a:prstGeom prst="line">
            <a:avLst/>
          </a:prstGeom>
          <a:ln w="28575" cap="flat" cmpd="sng">
            <a:solidFill>
              <a:srgbClr val="6600CC"/>
            </a:solidFill>
            <a:prstDash val="dash"/>
            <a:round/>
            <a:headEnd type="none" w="med" len="med"/>
            <a:tailEnd type="none" w="med" len="med"/>
          </a:ln>
        </p:spPr>
      </p:cxnSp>
      <p:sp>
        <p:nvSpPr>
          <p:cNvPr id="22" name="椭圆 21"/>
          <p:cNvSpPr/>
          <p:nvPr/>
        </p:nvSpPr>
        <p:spPr>
          <a:xfrm>
            <a:off x="7162800" y="2349500"/>
            <a:ext cx="576263" cy="574675"/>
          </a:xfrm>
          <a:prstGeom prst="ellipse">
            <a:avLst/>
          </a:prstGeom>
          <a:solidFill>
            <a:srgbClr val="6600CC"/>
          </a:solidFill>
          <a:ln w="9525" cap="flat" cmpd="sng">
            <a:solidFill>
              <a:srgbClr val="6600CC"/>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23" name="椭圆 22"/>
          <p:cNvSpPr/>
          <p:nvPr/>
        </p:nvSpPr>
        <p:spPr>
          <a:xfrm>
            <a:off x="7162800" y="3200400"/>
            <a:ext cx="576263" cy="576263"/>
          </a:xfrm>
          <a:prstGeom prst="ellipse">
            <a:avLst/>
          </a:prstGeom>
          <a:solidFill>
            <a:srgbClr val="6600CC"/>
          </a:solidFill>
          <a:ln w="9525" cap="flat" cmpd="sng">
            <a:solidFill>
              <a:srgbClr val="6600CC"/>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24" name="椭圆 23"/>
          <p:cNvSpPr/>
          <p:nvPr/>
        </p:nvSpPr>
        <p:spPr>
          <a:xfrm>
            <a:off x="7164388" y="4065588"/>
            <a:ext cx="576262" cy="576262"/>
          </a:xfrm>
          <a:prstGeom prst="ellipse">
            <a:avLst/>
          </a:prstGeom>
          <a:solidFill>
            <a:srgbClr val="6600CC"/>
          </a:solidFill>
          <a:ln w="9525" cap="flat" cmpd="sng">
            <a:solidFill>
              <a:srgbClr val="6600CC"/>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25" name="TextBox 24"/>
          <p:cNvSpPr txBox="1"/>
          <p:nvPr/>
        </p:nvSpPr>
        <p:spPr>
          <a:xfrm>
            <a:off x="4859338" y="2103438"/>
            <a:ext cx="2303462" cy="461962"/>
          </a:xfrm>
          <a:prstGeom prst="rect">
            <a:avLst/>
          </a:prstGeom>
          <a:noFill/>
          <a:ln w="9525">
            <a:noFill/>
          </a:ln>
        </p:spPr>
        <p:txBody>
          <a:bodyPr anchor="t" anchorCtr="0">
            <a:spAutoFit/>
          </a:bodyPr>
          <a:lstStyle/>
          <a:p>
            <a:pPr algn="r" latinLnBrk="1"/>
            <a:r>
              <a:rPr lang="zh-CN" altLang="en-US" sz="2400" b="1" dirty="0">
                <a:latin typeface="黑体" panose="02010609060101010101" pitchFamily="2" charset="-122"/>
                <a:ea typeface="黑体" panose="02010609060101010101" pitchFamily="2" charset="-122"/>
              </a:rPr>
              <a:t>价值等价原则</a:t>
            </a:r>
          </a:p>
        </p:txBody>
      </p:sp>
      <p:sp>
        <p:nvSpPr>
          <p:cNvPr id="26" name="TextBox 25"/>
          <p:cNvSpPr txBox="1"/>
          <p:nvPr/>
        </p:nvSpPr>
        <p:spPr>
          <a:xfrm>
            <a:off x="4859338" y="2954338"/>
            <a:ext cx="2303462" cy="461962"/>
          </a:xfrm>
          <a:prstGeom prst="rect">
            <a:avLst/>
          </a:prstGeom>
          <a:noFill/>
          <a:ln w="9525">
            <a:noFill/>
          </a:ln>
        </p:spPr>
        <p:txBody>
          <a:bodyPr anchor="t" anchorCtr="0">
            <a:spAutoFit/>
          </a:bodyPr>
          <a:lstStyle/>
          <a:p>
            <a:pPr algn="r" latinLnBrk="1"/>
            <a:r>
              <a:rPr lang="zh-CN" altLang="en-US" sz="2400" b="1" dirty="0">
                <a:latin typeface="黑体" panose="02010609060101010101" pitchFamily="2" charset="-122"/>
                <a:ea typeface="黑体" panose="02010609060101010101" pitchFamily="2" charset="-122"/>
              </a:rPr>
              <a:t>综合治理原则</a:t>
            </a:r>
          </a:p>
        </p:txBody>
      </p:sp>
      <p:sp>
        <p:nvSpPr>
          <p:cNvPr id="27" name="TextBox 26"/>
          <p:cNvSpPr txBox="1"/>
          <p:nvPr/>
        </p:nvSpPr>
        <p:spPr>
          <a:xfrm>
            <a:off x="4860925" y="3890963"/>
            <a:ext cx="2303463" cy="461962"/>
          </a:xfrm>
          <a:prstGeom prst="rect">
            <a:avLst/>
          </a:prstGeom>
          <a:noFill/>
          <a:ln w="9525">
            <a:noFill/>
          </a:ln>
        </p:spPr>
        <p:txBody>
          <a:bodyPr anchor="t" anchorCtr="0">
            <a:spAutoFit/>
          </a:bodyPr>
          <a:lstStyle/>
          <a:p>
            <a:pPr algn="r" latinLnBrk="1"/>
            <a:r>
              <a:rPr lang="zh-CN" altLang="en-US" sz="2400" b="1" dirty="0">
                <a:latin typeface="黑体" panose="02010609060101010101" pitchFamily="2" charset="-122"/>
                <a:ea typeface="黑体" panose="02010609060101010101" pitchFamily="2" charset="-122"/>
              </a:rPr>
              <a:t>突出重点原则</a:t>
            </a:r>
          </a:p>
        </p:txBody>
      </p:sp>
      <p:cxnSp>
        <p:nvCxnSpPr>
          <p:cNvPr id="29" name="直接连接符 28"/>
          <p:cNvCxnSpPr/>
          <p:nvPr/>
        </p:nvCxnSpPr>
        <p:spPr>
          <a:xfrm>
            <a:off x="4572000" y="5227638"/>
            <a:ext cx="2808288" cy="0"/>
          </a:xfrm>
          <a:prstGeom prst="line">
            <a:avLst/>
          </a:prstGeom>
          <a:ln w="28575" cap="flat" cmpd="sng">
            <a:solidFill>
              <a:srgbClr val="6600CC"/>
            </a:solidFill>
            <a:prstDash val="dash"/>
            <a:round/>
            <a:headEnd type="none" w="med" len="med"/>
            <a:tailEnd type="none" w="med" len="med"/>
          </a:ln>
        </p:spPr>
      </p:cxnSp>
      <p:sp>
        <p:nvSpPr>
          <p:cNvPr id="30" name="椭圆 29"/>
          <p:cNvSpPr/>
          <p:nvPr/>
        </p:nvSpPr>
        <p:spPr>
          <a:xfrm>
            <a:off x="7164388" y="4940300"/>
            <a:ext cx="576262" cy="576263"/>
          </a:xfrm>
          <a:prstGeom prst="ellipse">
            <a:avLst/>
          </a:prstGeom>
          <a:solidFill>
            <a:srgbClr val="6600CC"/>
          </a:solidFill>
          <a:ln w="9525" cap="flat" cmpd="sng">
            <a:solidFill>
              <a:srgbClr val="6600CC"/>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31" name="TextBox 30"/>
          <p:cNvSpPr txBox="1"/>
          <p:nvPr/>
        </p:nvSpPr>
        <p:spPr>
          <a:xfrm>
            <a:off x="4860925" y="4724400"/>
            <a:ext cx="2303463" cy="461963"/>
          </a:xfrm>
          <a:prstGeom prst="rect">
            <a:avLst/>
          </a:prstGeom>
          <a:noFill/>
          <a:ln w="9525">
            <a:noFill/>
          </a:ln>
        </p:spPr>
        <p:txBody>
          <a:bodyPr anchor="t" anchorCtr="0">
            <a:spAutoFit/>
          </a:bodyPr>
          <a:lstStyle/>
          <a:p>
            <a:pPr algn="r" latinLnBrk="1"/>
            <a:r>
              <a:rPr lang="zh-CN" altLang="en-US" sz="2400" b="1" dirty="0">
                <a:latin typeface="黑体" panose="02010609060101010101" pitchFamily="2" charset="-122"/>
                <a:ea typeface="黑体" panose="02010609060101010101" pitchFamily="2" charset="-122"/>
              </a:rPr>
              <a:t>同步原则</a:t>
            </a:r>
          </a:p>
        </p:txBody>
      </p:sp>
      <p:cxnSp>
        <p:nvCxnSpPr>
          <p:cNvPr id="32" name="直接连接符 31"/>
          <p:cNvCxnSpPr/>
          <p:nvPr/>
        </p:nvCxnSpPr>
        <p:spPr>
          <a:xfrm flipV="1">
            <a:off x="3563938" y="5227638"/>
            <a:ext cx="1008062" cy="504825"/>
          </a:xfrm>
          <a:prstGeom prst="line">
            <a:avLst/>
          </a:prstGeom>
          <a:ln w="28575" cap="flat" cmpd="sng">
            <a:solidFill>
              <a:srgbClr val="6600CC"/>
            </a:solidFill>
            <a:prstDash val="dash"/>
            <a:round/>
            <a:headEnd type="none" w="med" len="med"/>
            <a:tailEnd type="none" w="med" len="med"/>
          </a:ln>
        </p:spPr>
      </p:cxnSp>
      <p:pic>
        <p:nvPicPr>
          <p:cNvPr id="54297" name="图片 27" descr="数据加工.jpg"/>
          <p:cNvPicPr>
            <a:picLocks noChangeAspect="1"/>
          </p:cNvPicPr>
          <p:nvPr/>
        </p:nvPicPr>
        <p:blipFill>
          <a:blip r:embed="rId2"/>
          <a:stretch>
            <a:fillRect/>
          </a:stretch>
        </p:blipFill>
        <p:spPr>
          <a:xfrm>
            <a:off x="549275" y="1895475"/>
            <a:ext cx="3290888" cy="465137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4297"/>
                                        </p:tgtEl>
                                        <p:attrNameLst>
                                          <p:attrName>style.visibility</p:attrName>
                                        </p:attrNameLst>
                                      </p:cBhvr>
                                      <p:to>
                                        <p:strVal val="visible"/>
                                      </p:to>
                                    </p:set>
                                    <p:animEffect transition="in" filter="fade">
                                      <p:cBhvr>
                                        <p:cTn id="26" dur="500"/>
                                        <p:tgtEl>
                                          <p:spTgt spid="54297"/>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par>
                          <p:cTn id="35" fill="hold">
                            <p:stCondLst>
                              <p:cond delay="1500"/>
                            </p:stCondLst>
                            <p:childTnLst>
                              <p:par>
                                <p:cTn id="36" presetID="31" presetClass="entr" presetSubtype="0" fill="hold" grpId="0" nodeType="afterEffect">
                                  <p:stCondLst>
                                    <p:cond delay="0"/>
                                  </p:stCondLst>
                                  <p:iterate type="lt">
                                    <p:tmPct val="5000"/>
                                  </p:iterate>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 calcmode="lin" valueType="num">
                                      <p:cBhvr>
                                        <p:cTn id="40" dur="500" fill="hold"/>
                                        <p:tgtEl>
                                          <p:spTgt spid="22"/>
                                        </p:tgtEl>
                                        <p:attrNameLst>
                                          <p:attrName>style.rotation</p:attrName>
                                        </p:attrNameLst>
                                      </p:cBhvr>
                                      <p:tavLst>
                                        <p:tav tm="0">
                                          <p:val>
                                            <p:fltVal val="90"/>
                                          </p:val>
                                        </p:tav>
                                        <p:tav tm="100000">
                                          <p:val>
                                            <p:fltVal val="0"/>
                                          </p:val>
                                        </p:tav>
                                      </p:tavLst>
                                    </p:anim>
                                    <p:animEffect transition="in" filter="fade">
                                      <p:cBhvr>
                                        <p:cTn id="41" dur="500"/>
                                        <p:tgtEl>
                                          <p:spTgt spid="22"/>
                                        </p:tgtEl>
                                      </p:cBhvr>
                                    </p:animEffect>
                                  </p:childTnLst>
                                </p:cTn>
                              </p:par>
                              <p:par>
                                <p:cTn id="42" presetID="22" presetClass="entr" presetSubtype="8"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par>
                          <p:cTn id="49" fill="hold">
                            <p:stCondLst>
                              <p:cond delay="2500"/>
                            </p:stCondLst>
                            <p:childTnLst>
                              <p:par>
                                <p:cTn id="50" presetID="31" presetClass="entr" presetSubtype="0" fill="hold" grpId="0" nodeType="afterEffect">
                                  <p:stCondLst>
                                    <p:cond delay="0"/>
                                  </p:stCondLst>
                                  <p:iterate type="lt">
                                    <p:tmPct val="5000"/>
                                  </p:iterate>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 calcmode="lin" valueType="num">
                                      <p:cBhvr>
                                        <p:cTn id="54" dur="500" fill="hold"/>
                                        <p:tgtEl>
                                          <p:spTgt spid="23"/>
                                        </p:tgtEl>
                                        <p:attrNameLst>
                                          <p:attrName>style.rotation</p:attrName>
                                        </p:attrNameLst>
                                      </p:cBhvr>
                                      <p:tavLst>
                                        <p:tav tm="0">
                                          <p:val>
                                            <p:fltVal val="90"/>
                                          </p:val>
                                        </p:tav>
                                        <p:tav tm="100000">
                                          <p:val>
                                            <p:fltVal val="0"/>
                                          </p:val>
                                        </p:tav>
                                      </p:tavLst>
                                    </p:anim>
                                    <p:animEffect transition="in" filter="fade">
                                      <p:cBhvr>
                                        <p:cTn id="55" dur="500"/>
                                        <p:tgtEl>
                                          <p:spTgt spid="23"/>
                                        </p:tgtEl>
                                      </p:cBhvr>
                                    </p:animEffect>
                                  </p:childTnLst>
                                </p:cTn>
                              </p:par>
                              <p:par>
                                <p:cTn id="56" presetID="22" presetClass="entr" presetSubtype="8"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left)">
                                      <p:cBhvr>
                                        <p:cTn id="58" dur="500"/>
                                        <p:tgtEl>
                                          <p:spTgt spid="18"/>
                                        </p:tgtEl>
                                      </p:cBhvr>
                                    </p:animEffect>
                                  </p:childTnLst>
                                </p:cTn>
                              </p:par>
                            </p:childTnLst>
                          </p:cTn>
                        </p:par>
                        <p:par>
                          <p:cTn id="59" fill="hold">
                            <p:stCondLst>
                              <p:cond delay="3000"/>
                            </p:stCondLst>
                            <p:childTnLst>
                              <p:par>
                                <p:cTn id="60" presetID="22" presetClass="entr" presetSubtype="8"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par>
                          <p:cTn id="63" fill="hold">
                            <p:stCondLst>
                              <p:cond delay="3500"/>
                            </p:stCondLst>
                            <p:childTnLst>
                              <p:par>
                                <p:cTn id="64" presetID="31" presetClass="entr" presetSubtype="0" fill="hold" grpId="0" nodeType="afterEffect">
                                  <p:stCondLst>
                                    <p:cond delay="0"/>
                                  </p:stCondLst>
                                  <p:iterate type="lt">
                                    <p:tmPct val="5000"/>
                                  </p:iterate>
                                  <p:childTnLst>
                                    <p:set>
                                      <p:cBhvr>
                                        <p:cTn id="65" dur="1" fill="hold">
                                          <p:stCondLst>
                                            <p:cond delay="0"/>
                                          </p:stCondLst>
                                        </p:cTn>
                                        <p:tgtEl>
                                          <p:spTgt spid="24"/>
                                        </p:tgtEl>
                                        <p:attrNameLst>
                                          <p:attrName>style.visibility</p:attrName>
                                        </p:attrNameLst>
                                      </p:cBhvr>
                                      <p:to>
                                        <p:strVal val="visible"/>
                                      </p:to>
                                    </p:set>
                                    <p:anim calcmode="lin" valueType="num">
                                      <p:cBhvr>
                                        <p:cTn id="66" dur="500" fill="hold"/>
                                        <p:tgtEl>
                                          <p:spTgt spid="24"/>
                                        </p:tgtEl>
                                        <p:attrNameLst>
                                          <p:attrName>ppt_w</p:attrName>
                                        </p:attrNameLst>
                                      </p:cBhvr>
                                      <p:tavLst>
                                        <p:tav tm="0">
                                          <p:val>
                                            <p:fltVal val="0"/>
                                          </p:val>
                                        </p:tav>
                                        <p:tav tm="100000">
                                          <p:val>
                                            <p:strVal val="#ppt_w"/>
                                          </p:val>
                                        </p:tav>
                                      </p:tavLst>
                                    </p:anim>
                                    <p:anim calcmode="lin" valueType="num">
                                      <p:cBhvr>
                                        <p:cTn id="67" dur="500" fill="hold"/>
                                        <p:tgtEl>
                                          <p:spTgt spid="24"/>
                                        </p:tgtEl>
                                        <p:attrNameLst>
                                          <p:attrName>ppt_h</p:attrName>
                                        </p:attrNameLst>
                                      </p:cBhvr>
                                      <p:tavLst>
                                        <p:tav tm="0">
                                          <p:val>
                                            <p:fltVal val="0"/>
                                          </p:val>
                                        </p:tav>
                                        <p:tav tm="100000">
                                          <p:val>
                                            <p:strVal val="#ppt_h"/>
                                          </p:val>
                                        </p:tav>
                                      </p:tavLst>
                                    </p:anim>
                                    <p:anim calcmode="lin" valueType="num">
                                      <p:cBhvr>
                                        <p:cTn id="68" dur="500" fill="hold"/>
                                        <p:tgtEl>
                                          <p:spTgt spid="24"/>
                                        </p:tgtEl>
                                        <p:attrNameLst>
                                          <p:attrName>style.rotation</p:attrName>
                                        </p:attrNameLst>
                                      </p:cBhvr>
                                      <p:tavLst>
                                        <p:tav tm="0">
                                          <p:val>
                                            <p:fltVal val="90"/>
                                          </p:val>
                                        </p:tav>
                                        <p:tav tm="100000">
                                          <p:val>
                                            <p:fltVal val="0"/>
                                          </p:val>
                                        </p:tav>
                                      </p:tavLst>
                                    </p:anim>
                                    <p:animEffect transition="in" filter="fade">
                                      <p:cBhvr>
                                        <p:cTn id="69" dur="500"/>
                                        <p:tgtEl>
                                          <p:spTgt spid="24"/>
                                        </p:tgtEl>
                                      </p:cBhvr>
                                    </p:animEffect>
                                  </p:childTnLst>
                                </p:cTn>
                              </p:par>
                              <p:par>
                                <p:cTn id="70" presetID="22" presetClass="entr" presetSubtype="8"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left)">
                                      <p:cBhvr>
                                        <p:cTn id="72" dur="500"/>
                                        <p:tgtEl>
                                          <p:spTgt spid="32"/>
                                        </p:tgtEl>
                                      </p:cBhvr>
                                    </p:animEffect>
                                  </p:childTnLst>
                                </p:cTn>
                              </p:par>
                            </p:childTnLst>
                          </p:cTn>
                        </p:par>
                        <p:par>
                          <p:cTn id="73" fill="hold">
                            <p:stCondLst>
                              <p:cond delay="40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par>
                          <p:cTn id="77" fill="hold">
                            <p:stCondLst>
                              <p:cond delay="4500"/>
                            </p:stCondLst>
                            <p:childTnLst>
                              <p:par>
                                <p:cTn id="78" presetID="31" presetClass="entr" presetSubtype="0" fill="hold" grpId="0" nodeType="afterEffect">
                                  <p:stCondLst>
                                    <p:cond delay="0"/>
                                  </p:stCondLst>
                                  <p:iterate type="lt">
                                    <p:tmPct val="5000"/>
                                  </p:iterate>
                                  <p:childTnLst>
                                    <p:set>
                                      <p:cBhvr>
                                        <p:cTn id="79" dur="1" fill="hold">
                                          <p:stCondLst>
                                            <p:cond delay="0"/>
                                          </p:stCondLst>
                                        </p:cTn>
                                        <p:tgtEl>
                                          <p:spTgt spid="30"/>
                                        </p:tgtEl>
                                        <p:attrNameLst>
                                          <p:attrName>style.visibility</p:attrName>
                                        </p:attrNameLst>
                                      </p:cBhvr>
                                      <p:to>
                                        <p:strVal val="visible"/>
                                      </p:to>
                                    </p:set>
                                    <p:anim calcmode="lin" valueType="num">
                                      <p:cBhvr>
                                        <p:cTn id="80" dur="500" fill="hold"/>
                                        <p:tgtEl>
                                          <p:spTgt spid="30"/>
                                        </p:tgtEl>
                                        <p:attrNameLst>
                                          <p:attrName>ppt_w</p:attrName>
                                        </p:attrNameLst>
                                      </p:cBhvr>
                                      <p:tavLst>
                                        <p:tav tm="0">
                                          <p:val>
                                            <p:fltVal val="0"/>
                                          </p:val>
                                        </p:tav>
                                        <p:tav tm="100000">
                                          <p:val>
                                            <p:strVal val="#ppt_w"/>
                                          </p:val>
                                        </p:tav>
                                      </p:tavLst>
                                    </p:anim>
                                    <p:anim calcmode="lin" valueType="num">
                                      <p:cBhvr>
                                        <p:cTn id="81" dur="500" fill="hold"/>
                                        <p:tgtEl>
                                          <p:spTgt spid="30"/>
                                        </p:tgtEl>
                                        <p:attrNameLst>
                                          <p:attrName>ppt_h</p:attrName>
                                        </p:attrNameLst>
                                      </p:cBhvr>
                                      <p:tavLst>
                                        <p:tav tm="0">
                                          <p:val>
                                            <p:fltVal val="0"/>
                                          </p:val>
                                        </p:tav>
                                        <p:tav tm="100000">
                                          <p:val>
                                            <p:strVal val="#ppt_h"/>
                                          </p:val>
                                        </p:tav>
                                      </p:tavLst>
                                    </p:anim>
                                    <p:anim calcmode="lin" valueType="num">
                                      <p:cBhvr>
                                        <p:cTn id="82" dur="500" fill="hold"/>
                                        <p:tgtEl>
                                          <p:spTgt spid="30"/>
                                        </p:tgtEl>
                                        <p:attrNameLst>
                                          <p:attrName>style.rotation</p:attrName>
                                        </p:attrNameLst>
                                      </p:cBhvr>
                                      <p:tavLst>
                                        <p:tav tm="0">
                                          <p:val>
                                            <p:fltVal val="90"/>
                                          </p:val>
                                        </p:tav>
                                        <p:tav tm="100000">
                                          <p:val>
                                            <p:fltVal val="0"/>
                                          </p:val>
                                        </p:tav>
                                      </p:tavLst>
                                    </p:anim>
                                    <p:animEffect transition="in" filter="fade">
                                      <p:cBhvr>
                                        <p:cTn id="83" dur="500"/>
                                        <p:tgtEl>
                                          <p:spTgt spid="30"/>
                                        </p:tgtEl>
                                      </p:cBhvr>
                                    </p:animEffect>
                                  </p:childTnLst>
                                </p:cTn>
                              </p:par>
                            </p:childTnLst>
                          </p:cTn>
                        </p:par>
                        <p:par>
                          <p:cTn id="84" fill="hold">
                            <p:stCondLst>
                              <p:cond delay="5000"/>
                            </p:stCondLst>
                            <p:childTnLst>
                              <p:par>
                                <p:cTn id="85" presetID="10" presetClass="entr" presetSubtype="0" fill="hold" grpId="0" nodeType="after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500"/>
                                        <p:tgtEl>
                                          <p:spTgt spid="2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fade">
                                      <p:cBhvr>
                                        <p:cTn id="9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2" grpId="0" animBg="1"/>
      <p:bldP spid="23" grpId="0" animBg="1"/>
      <p:bldP spid="24" grpId="0" animBg="1"/>
      <p:bldP spid="25" grpId="0"/>
      <p:bldP spid="26" grpId="0"/>
      <p:bldP spid="27" grpId="0"/>
      <p:bldP spid="30" grpId="0" animBg="1"/>
      <p:bldP spid="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.3 </a:t>
            </a:r>
            <a:r>
              <a:rPr lang="zh-CN" altLang="en-US" dirty="0">
                <a:latin typeface="黑体" panose="02010609060101010101" pitchFamily="2" charset="-122"/>
                <a:ea typeface="黑体" panose="02010609060101010101" pitchFamily="2" charset="-122"/>
              </a:rPr>
              <a:t>计算机安全保护的原则与措施</a:t>
            </a:r>
            <a:endParaRPr lang="en-US" altLang="ko-KR">
              <a:latin typeface="黑体" panose="02010609060101010101" pitchFamily="2" charset="-122"/>
              <a:ea typeface="黑体" panose="02010609060101010101" pitchFamily="2" charset="-122"/>
            </a:endParaRPr>
          </a:p>
        </p:txBody>
      </p:sp>
      <p:sp>
        <p:nvSpPr>
          <p:cNvPr id="65538"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cxnSp>
        <p:nvCxnSpPr>
          <p:cNvPr id="11" name="直接连接符 10"/>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12" name="矩形 11"/>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1.3.3</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4" name="TextBox 13"/>
          <p:cNvSpPr txBox="1"/>
          <p:nvPr/>
        </p:nvSpPr>
        <p:spPr>
          <a:xfrm>
            <a:off x="1763713" y="1104900"/>
            <a:ext cx="5256212" cy="523875"/>
          </a:xfrm>
          <a:prstGeom prst="rect">
            <a:avLst/>
          </a:prstGeom>
          <a:noFill/>
          <a:ln w="9525">
            <a:noFill/>
          </a:ln>
        </p:spPr>
        <p:txBody>
          <a:bodyPr anchor="t" anchorCtr="0">
            <a:spAutoFit/>
          </a:bodyPr>
          <a:lstStyle/>
          <a:p>
            <a:pPr latinLnBrk="1"/>
            <a:r>
              <a:rPr lang="zh-CN" altLang="en-US" sz="2800" b="1" dirty="0">
                <a:latin typeface="微软雅黑" panose="020B0503020204020204" pitchFamily="34" charset="-122"/>
                <a:ea typeface="微软雅黑" panose="020B0503020204020204" pitchFamily="34" charset="-122"/>
              </a:rPr>
              <a:t>安全保护的基本措施</a:t>
            </a:r>
          </a:p>
        </p:txBody>
      </p:sp>
      <p:sp>
        <p:nvSpPr>
          <p:cNvPr id="33" name="矩形 32"/>
          <p:cNvSpPr/>
          <p:nvPr/>
        </p:nvSpPr>
        <p:spPr>
          <a:xfrm>
            <a:off x="179388" y="2597150"/>
            <a:ext cx="3240087" cy="2703513"/>
          </a:xfrm>
          <a:prstGeom prst="rect">
            <a:avLst/>
          </a:prstGeom>
          <a:noFill/>
          <a:ln w="9525">
            <a:noFill/>
          </a:ln>
        </p:spPr>
        <p:txBody>
          <a:bodyPr anchor="t" anchorCtr="0">
            <a:spAutoFit/>
          </a:bodyPr>
          <a:lstStyle/>
          <a:p>
            <a:pPr latinLnBrk="1">
              <a:lnSpc>
                <a:spcPct val="150000"/>
              </a:lnSpc>
            </a:pPr>
            <a:r>
              <a:rPr lang="en-US" altLang="zh-CN" sz="4400" b="1">
                <a:latin typeface="微软雅黑" panose="020B0503020204020204" pitchFamily="34" charset="-122"/>
                <a:ea typeface="微软雅黑" panose="020B0503020204020204" pitchFamily="34" charset="-122"/>
              </a:rPr>
              <a:t>  </a:t>
            </a:r>
            <a:r>
              <a:rPr lang="zh-CN" altLang="en-US" sz="4400" b="1" dirty="0">
                <a:latin typeface="微软雅黑" panose="020B0503020204020204" pitchFamily="34" charset="-122"/>
                <a:ea typeface="微软雅黑" panose="020B0503020204020204" pitchFamily="34" charset="-122"/>
              </a:rPr>
              <a:t>有</a:t>
            </a:r>
            <a:r>
              <a:rPr lang="zh-CN" altLang="zh-CN" sz="2400" b="1" dirty="0">
                <a:latin typeface="微软雅黑" panose="020B0503020204020204" pitchFamily="34" charset="-122"/>
                <a:ea typeface="微软雅黑" panose="020B0503020204020204" pitchFamily="34" charset="-122"/>
              </a:rPr>
              <a:t>关计算机系统的法律、法规和条例在内容上大体可以分成两类，即社会规范和技术规范。</a:t>
            </a:r>
          </a:p>
        </p:txBody>
      </p:sp>
      <p:sp>
        <p:nvSpPr>
          <p:cNvPr id="34" name="TextBox 33"/>
          <p:cNvSpPr txBox="1"/>
          <p:nvPr/>
        </p:nvSpPr>
        <p:spPr>
          <a:xfrm>
            <a:off x="323850" y="1773238"/>
            <a:ext cx="2590800" cy="584200"/>
          </a:xfrm>
          <a:prstGeom prst="rect">
            <a:avLst/>
          </a:prstGeom>
          <a:solidFill>
            <a:srgbClr val="6600CC"/>
          </a:solidFill>
        </p:spPr>
        <p:style>
          <a:lnRef idx="3">
            <a:schemeClr val="lt1"/>
          </a:lnRef>
          <a:fillRef idx="1">
            <a:schemeClr val="accent2"/>
          </a:fillRef>
          <a:effectRef idx="1">
            <a:schemeClr val="accent2"/>
          </a:effectRef>
          <a:fontRef idx="minor">
            <a:schemeClr val="lt1"/>
          </a:fontRef>
        </p:style>
        <p:txBody>
          <a:bodyPr>
            <a:spAutoFit/>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chemeClr val="bg1"/>
                </a:solidFill>
                <a:effectLst/>
                <a:uLnTx/>
                <a:uFillTx/>
                <a:latin typeface="黑体" panose="02010609060101010101" pitchFamily="2" charset="-122"/>
                <a:ea typeface="黑体" panose="02010609060101010101" pitchFamily="2" charset="-122"/>
                <a:cs typeface="+mn-cs"/>
              </a:rPr>
              <a:t>1</a:t>
            </a:r>
            <a:r>
              <a:rPr kumimoji="1" lang="zh-CN" altLang="en-US" sz="3200" b="1" i="0" u="none" strike="noStrike" kern="1200" cap="none" spc="0" normalizeH="0" baseline="0" noProof="0" dirty="0">
                <a:ln>
                  <a:noFill/>
                </a:ln>
                <a:solidFill>
                  <a:schemeClr val="bg1"/>
                </a:solidFill>
                <a:effectLst/>
                <a:uLnTx/>
                <a:uFillTx/>
                <a:latin typeface="黑体" panose="02010609060101010101" pitchFamily="2" charset="-122"/>
                <a:ea typeface="黑体" panose="02010609060101010101" pitchFamily="2" charset="-122"/>
                <a:cs typeface="+mn-cs"/>
              </a:rPr>
              <a:t>、安全立法</a:t>
            </a:r>
          </a:p>
        </p:txBody>
      </p:sp>
      <p:cxnSp>
        <p:nvCxnSpPr>
          <p:cNvPr id="35" name="直接连接符 34"/>
          <p:cNvCxnSpPr/>
          <p:nvPr/>
        </p:nvCxnSpPr>
        <p:spPr>
          <a:xfrm>
            <a:off x="3779838" y="2347913"/>
            <a:ext cx="0" cy="3929063"/>
          </a:xfrm>
          <a:prstGeom prst="line">
            <a:avLst/>
          </a:prstGeom>
          <a:ln w="76200" cmpd="thinThick">
            <a:solidFill>
              <a:srgbClr val="203F2D"/>
            </a:solidFill>
            <a:prstDash val="solid"/>
          </a:ln>
        </p:spPr>
        <p:style>
          <a:lnRef idx="1">
            <a:schemeClr val="accent1"/>
          </a:lnRef>
          <a:fillRef idx="0">
            <a:schemeClr val="accent1"/>
          </a:fillRef>
          <a:effectRef idx="0">
            <a:schemeClr val="accent1"/>
          </a:effectRef>
          <a:fontRef idx="minor">
            <a:schemeClr val="tx1"/>
          </a:fontRef>
        </p:style>
      </p:cxnSp>
      <p:sp>
        <p:nvSpPr>
          <p:cNvPr id="36" name="内容占位符 2"/>
          <p:cNvSpPr txBox="1"/>
          <p:nvPr/>
        </p:nvSpPr>
        <p:spPr>
          <a:xfrm>
            <a:off x="4067175" y="1916113"/>
            <a:ext cx="4892675" cy="4327525"/>
          </a:xfrm>
          <a:prstGeom prst="rect">
            <a:avLst/>
          </a:prstGeom>
          <a:noFill/>
          <a:ln w="9525">
            <a:noFill/>
          </a:ln>
        </p:spPr>
        <p:txBody>
          <a:bodyPr anchor="t" anchorCtr="0"/>
          <a:lstStyle/>
          <a:p>
            <a:pPr marL="342900" indent="-342900" eaLnBrk="0" latinLnBrk="1" hangingPunct="0">
              <a:lnSpc>
                <a:spcPct val="150000"/>
              </a:lnSpc>
              <a:spcBef>
                <a:spcPct val="20000"/>
              </a:spcBef>
              <a:buClr>
                <a:schemeClr val="accent2"/>
              </a:buClr>
              <a:buFont typeface="Wingdings" panose="05000000000000000000" pitchFamily="2" charset="2"/>
              <a:buChar char="n"/>
            </a:pPr>
            <a:r>
              <a:rPr lang="zh-CN" altLang="zh-CN" sz="2400" b="1" dirty="0">
                <a:solidFill>
                  <a:schemeClr val="accent1"/>
                </a:solidFill>
                <a:latin typeface="幼圆" panose="02010509060101010101" pitchFamily="49" charset="-122"/>
                <a:ea typeface="幼圆" panose="02010509060101010101" pitchFamily="49" charset="-122"/>
              </a:rPr>
              <a:t>中国计算机信息网络国际联网管理暂行规定实施办法</a:t>
            </a:r>
            <a:r>
              <a:rPr lang="zh-CN" altLang="en-US" sz="2400" b="1" dirty="0">
                <a:solidFill>
                  <a:schemeClr val="accent1"/>
                </a:solidFill>
                <a:latin typeface="幼圆" panose="02010509060101010101" pitchFamily="49" charset="-122"/>
                <a:ea typeface="幼圆" panose="02010509060101010101" pitchFamily="49" charset="-122"/>
              </a:rPr>
              <a:t>。</a:t>
            </a:r>
            <a:endParaRPr lang="en-US" altLang="zh-CN" sz="2400" b="1">
              <a:solidFill>
                <a:schemeClr val="accent1"/>
              </a:solidFill>
              <a:latin typeface="幼圆" panose="02010509060101010101" pitchFamily="49" charset="-122"/>
              <a:ea typeface="幼圆" panose="02010509060101010101" pitchFamily="49" charset="-122"/>
            </a:endParaRPr>
          </a:p>
          <a:p>
            <a:pPr marL="342900" indent="-342900" eaLnBrk="0" latinLnBrk="1" hangingPunct="0">
              <a:lnSpc>
                <a:spcPct val="150000"/>
              </a:lnSpc>
              <a:spcBef>
                <a:spcPct val="20000"/>
              </a:spcBef>
              <a:buClr>
                <a:schemeClr val="accent2"/>
              </a:buClr>
              <a:buFont typeface="Wingdings" panose="05000000000000000000" pitchFamily="2" charset="2"/>
              <a:buChar char="n"/>
            </a:pPr>
            <a:r>
              <a:rPr lang="zh-CN" altLang="en-US" sz="2400" b="1" dirty="0">
                <a:solidFill>
                  <a:schemeClr val="accent1"/>
                </a:solidFill>
                <a:latin typeface="幼圆" panose="02010509060101010101" pitchFamily="49" charset="-122"/>
                <a:ea typeface="幼圆" panose="02010509060101010101" pitchFamily="49" charset="-122"/>
              </a:rPr>
              <a:t>计算机信息系统国际联网保密暂行规定。</a:t>
            </a:r>
            <a:endParaRPr lang="en-US" altLang="zh-CN" sz="2400" b="1">
              <a:solidFill>
                <a:schemeClr val="accent1"/>
              </a:solidFill>
              <a:latin typeface="幼圆" panose="02010509060101010101" pitchFamily="49" charset="-122"/>
              <a:ea typeface="幼圆" panose="02010509060101010101" pitchFamily="49" charset="-122"/>
            </a:endParaRPr>
          </a:p>
          <a:p>
            <a:pPr marL="342900" indent="-342900" eaLnBrk="0" latinLnBrk="1" hangingPunct="0">
              <a:lnSpc>
                <a:spcPct val="150000"/>
              </a:lnSpc>
              <a:spcBef>
                <a:spcPct val="20000"/>
              </a:spcBef>
              <a:buClr>
                <a:schemeClr val="accent2"/>
              </a:buClr>
              <a:buFont typeface="Wingdings" panose="05000000000000000000" pitchFamily="2" charset="2"/>
              <a:buChar char="n"/>
            </a:pPr>
            <a:r>
              <a:rPr lang="zh-CN" altLang="en-US" sz="2400" b="1" dirty="0">
                <a:solidFill>
                  <a:schemeClr val="accent1"/>
                </a:solidFill>
                <a:latin typeface="幼圆" panose="02010509060101010101" pitchFamily="49" charset="-122"/>
                <a:ea typeface="幼圆" panose="02010509060101010101" pitchFamily="49" charset="-122"/>
              </a:rPr>
              <a:t>计算机信息网络国际联网安全保护管理办法。</a:t>
            </a:r>
            <a:endParaRPr lang="en-US" altLang="zh-CN" sz="2400" b="1">
              <a:solidFill>
                <a:schemeClr val="accent1"/>
              </a:solidFill>
              <a:latin typeface="幼圆" panose="02010509060101010101" pitchFamily="49" charset="-122"/>
              <a:ea typeface="幼圆" panose="02010509060101010101" pitchFamily="49" charset="-122"/>
            </a:endParaRPr>
          </a:p>
          <a:p>
            <a:pPr marL="342900" indent="-342900" eaLnBrk="0" latinLnBrk="1" hangingPunct="0">
              <a:lnSpc>
                <a:spcPct val="150000"/>
              </a:lnSpc>
              <a:spcBef>
                <a:spcPct val="20000"/>
              </a:spcBef>
              <a:buClr>
                <a:schemeClr val="accent2"/>
              </a:buClr>
              <a:buFont typeface="Wingdings" panose="05000000000000000000" pitchFamily="2" charset="2"/>
              <a:buChar char="n"/>
            </a:pPr>
            <a:r>
              <a:rPr lang="zh-CN" altLang="en-US" sz="2400" b="1" dirty="0">
                <a:solidFill>
                  <a:schemeClr val="accent1"/>
                </a:solidFill>
                <a:latin typeface="幼圆" panose="02010509060101010101" pitchFamily="49" charset="-122"/>
                <a:ea typeface="幼圆" panose="02010509060101010101" pitchFamily="49" charset="-122"/>
              </a:rPr>
              <a:t>各种技术标准和规程。</a:t>
            </a:r>
            <a:endParaRPr lang="en-US" altLang="zh-CN" sz="2400" b="1">
              <a:solidFill>
                <a:schemeClr val="accent1"/>
              </a:solidFill>
              <a:latin typeface="幼圆" panose="02010509060101010101" pitchFamily="49" charset="-122"/>
              <a:ea typeface="幼圆" panose="02010509060101010101" pitchFamily="49" charset="-122"/>
            </a:endParaRPr>
          </a:p>
          <a:p>
            <a:pPr marL="342900" indent="-342900" eaLnBrk="0" latinLnBrk="1" hangingPunct="0">
              <a:lnSpc>
                <a:spcPct val="150000"/>
              </a:lnSpc>
              <a:spcBef>
                <a:spcPct val="20000"/>
              </a:spcBef>
              <a:buClr>
                <a:schemeClr val="accent2"/>
              </a:buClr>
              <a:buFont typeface="Wingdings" panose="05000000000000000000" pitchFamily="2" charset="2"/>
              <a:buChar char="n"/>
            </a:pPr>
            <a:r>
              <a:rPr lang="en-US" altLang="zh-CN" sz="2400" b="1">
                <a:solidFill>
                  <a:schemeClr val="accent1"/>
                </a:solidFill>
                <a:latin typeface="幼圆" panose="02010509060101010101" pitchFamily="49" charset="-122"/>
                <a:ea typeface="幼圆" panose="02010509060101010101" pitchFamily="49" charset="-122"/>
              </a:rPr>
              <a:t>……</a:t>
            </a:r>
            <a:endParaRPr lang="zh-CN" altLang="en-US" sz="2400" b="1" dirty="0">
              <a:solidFill>
                <a:schemeClr val="accent1"/>
              </a:solidFill>
              <a:latin typeface="幼圆" panose="02010509060101010101" pitchFamily="49" charset="-122"/>
              <a:ea typeface="幼圆" panose="02010509060101010101"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0-#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childTnLst>
                          </p:cTn>
                        </p:par>
                        <p:par>
                          <p:cTn id="29" fill="hold">
                            <p:stCondLst>
                              <p:cond delay="1000"/>
                            </p:stCondLst>
                            <p:childTnLst>
                              <p:par>
                                <p:cTn id="30" presetID="47" presetClass="entr" presetSubtype="0"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1000"/>
                                        <p:tgtEl>
                                          <p:spTgt spid="3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6">
                                            <p:txEl>
                                              <p:pRg st="1" end="1"/>
                                            </p:txEl>
                                          </p:spTgt>
                                        </p:tgtEl>
                                        <p:attrNameLst>
                                          <p:attrName>style.visibility</p:attrName>
                                        </p:attrNameLst>
                                      </p:cBhvr>
                                      <p:to>
                                        <p:strVal val="visible"/>
                                      </p:to>
                                    </p:set>
                                    <p:animEffect transition="in" filter="fade">
                                      <p:cBhvr>
                                        <p:cTn id="48" dur="1000"/>
                                        <p:tgtEl>
                                          <p:spTgt spid="36">
                                            <p:txEl>
                                              <p:pRg st="1" end="1"/>
                                            </p:txEl>
                                          </p:spTgt>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36">
                                            <p:txEl>
                                              <p:pRg st="2" end="2"/>
                                            </p:txEl>
                                          </p:spTgt>
                                        </p:tgtEl>
                                        <p:attrNameLst>
                                          <p:attrName>style.visibility</p:attrName>
                                        </p:attrNameLst>
                                      </p:cBhvr>
                                      <p:to>
                                        <p:strVal val="visible"/>
                                      </p:to>
                                    </p:set>
                                    <p:animEffect transition="in" filter="fade">
                                      <p:cBhvr>
                                        <p:cTn id="52" dur="1000"/>
                                        <p:tgtEl>
                                          <p:spTgt spid="3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6">
                                            <p:txEl>
                                              <p:pRg st="3" end="3"/>
                                            </p:txEl>
                                          </p:spTgt>
                                        </p:tgtEl>
                                        <p:attrNameLst>
                                          <p:attrName>style.visibility</p:attrName>
                                        </p:attrNameLst>
                                      </p:cBhvr>
                                      <p:to>
                                        <p:strVal val="visible"/>
                                      </p:to>
                                    </p:set>
                                    <p:animEffect transition="in" filter="fade">
                                      <p:cBhvr>
                                        <p:cTn id="57" dur="1000"/>
                                        <p:tgtEl>
                                          <p:spTgt spid="3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6">
                                            <p:txEl>
                                              <p:pRg st="4" end="4"/>
                                            </p:txEl>
                                          </p:spTgt>
                                        </p:tgtEl>
                                        <p:attrNameLst>
                                          <p:attrName>style.visibility</p:attrName>
                                        </p:attrNameLst>
                                      </p:cBhvr>
                                      <p:to>
                                        <p:strVal val="visible"/>
                                      </p:to>
                                    </p:set>
                                    <p:animEffect transition="in" filter="fade">
                                      <p:cBhvr>
                                        <p:cTn id="62" dur="1000"/>
                                        <p:tgtEl>
                                          <p:spTgt spid="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33" grpId="0"/>
      <p:bldP spid="34" grpId="0" animBg="1"/>
      <p:bldP spid="3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.3 </a:t>
            </a:r>
            <a:r>
              <a:rPr lang="zh-CN" altLang="en-US" dirty="0">
                <a:latin typeface="黑体" panose="02010609060101010101" pitchFamily="2" charset="-122"/>
                <a:ea typeface="黑体" panose="02010609060101010101" pitchFamily="2" charset="-122"/>
              </a:rPr>
              <a:t>计算机安全保护的原则与措施</a:t>
            </a:r>
            <a:endParaRPr lang="en-US" altLang="ko-KR">
              <a:latin typeface="黑体" panose="02010609060101010101" pitchFamily="2" charset="-122"/>
              <a:ea typeface="黑体" panose="02010609060101010101" pitchFamily="2" charset="-122"/>
            </a:endParaRPr>
          </a:p>
        </p:txBody>
      </p:sp>
      <p:sp>
        <p:nvSpPr>
          <p:cNvPr id="66562"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33" name="矩形 32"/>
          <p:cNvSpPr/>
          <p:nvPr/>
        </p:nvSpPr>
        <p:spPr>
          <a:xfrm>
            <a:off x="179388" y="2163763"/>
            <a:ext cx="3240087" cy="3259137"/>
          </a:xfrm>
          <a:prstGeom prst="rect">
            <a:avLst/>
          </a:prstGeom>
          <a:noFill/>
          <a:ln w="9525">
            <a:noFill/>
          </a:ln>
        </p:spPr>
        <p:txBody>
          <a:bodyPr anchor="t" anchorCtr="0">
            <a:spAutoFit/>
          </a:bodyPr>
          <a:lstStyle/>
          <a:p>
            <a:pPr latinLnBrk="1">
              <a:lnSpc>
                <a:spcPct val="150000"/>
              </a:lnSpc>
            </a:pPr>
            <a:r>
              <a:rPr lang="en-US" altLang="zh-CN" sz="4400" b="1">
                <a:latin typeface="微软雅黑" panose="020B0503020204020204" pitchFamily="34" charset="-122"/>
                <a:ea typeface="微软雅黑" panose="020B0503020204020204" pitchFamily="34" charset="-122"/>
              </a:rPr>
              <a:t>  </a:t>
            </a:r>
            <a:r>
              <a:rPr lang="zh-CN" altLang="en-US" sz="4400" b="1" dirty="0">
                <a:latin typeface="微软雅黑" panose="020B0503020204020204" pitchFamily="34" charset="-122"/>
                <a:ea typeface="微软雅黑" panose="020B0503020204020204" pitchFamily="34" charset="-122"/>
              </a:rPr>
              <a:t>安</a:t>
            </a:r>
            <a:r>
              <a:rPr lang="zh-CN" altLang="en-US" sz="2400" b="1" dirty="0">
                <a:latin typeface="微软雅黑" panose="020B0503020204020204" pitchFamily="34" charset="-122"/>
                <a:ea typeface="微软雅黑" panose="020B0503020204020204" pitchFamily="34" charset="-122"/>
              </a:rPr>
              <a:t>全管理是计算机系统安全保护中的重要环节，这是国内外专家学者的共识，并在实践中得到了充分的证实。</a:t>
            </a:r>
            <a:endParaRPr lang="zh-CN" altLang="zh-CN" sz="2400" b="1" dirty="0">
              <a:latin typeface="微软雅黑" panose="020B0503020204020204" pitchFamily="34" charset="-122"/>
              <a:ea typeface="微软雅黑" panose="020B0503020204020204" pitchFamily="34" charset="-122"/>
            </a:endParaRPr>
          </a:p>
        </p:txBody>
      </p:sp>
      <p:sp>
        <p:nvSpPr>
          <p:cNvPr id="34" name="TextBox 33"/>
          <p:cNvSpPr txBox="1"/>
          <p:nvPr/>
        </p:nvSpPr>
        <p:spPr>
          <a:xfrm>
            <a:off x="323850" y="1341438"/>
            <a:ext cx="2590800" cy="584200"/>
          </a:xfrm>
          <a:prstGeom prst="rect">
            <a:avLst/>
          </a:prstGeom>
          <a:solidFill>
            <a:srgbClr val="6600CC"/>
          </a:solidFill>
        </p:spPr>
        <p:style>
          <a:lnRef idx="3">
            <a:schemeClr val="lt1"/>
          </a:lnRef>
          <a:fillRef idx="1">
            <a:schemeClr val="accent2"/>
          </a:fillRef>
          <a:effectRef idx="1">
            <a:schemeClr val="accent2"/>
          </a:effectRef>
          <a:fontRef idx="minor">
            <a:schemeClr val="lt1"/>
          </a:fontRef>
        </p:style>
        <p:txBody>
          <a:bodyPr>
            <a:spAutoFit/>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chemeClr val="bg1"/>
                </a:solidFill>
                <a:effectLst/>
                <a:uLnTx/>
                <a:uFillTx/>
                <a:latin typeface="黑体" panose="02010609060101010101" pitchFamily="2" charset="-122"/>
                <a:ea typeface="黑体" panose="02010609060101010101" pitchFamily="2" charset="-122"/>
                <a:cs typeface="+mn-cs"/>
              </a:rPr>
              <a:t>2</a:t>
            </a:r>
            <a:r>
              <a:rPr kumimoji="1" lang="zh-CN" altLang="en-US" sz="3200" b="1" i="0" u="none" strike="noStrike" kern="1200" cap="none" spc="0" normalizeH="0" baseline="0" noProof="0" dirty="0">
                <a:ln>
                  <a:noFill/>
                </a:ln>
                <a:solidFill>
                  <a:schemeClr val="bg1"/>
                </a:solidFill>
                <a:effectLst/>
                <a:uLnTx/>
                <a:uFillTx/>
                <a:latin typeface="黑体" panose="02010609060101010101" pitchFamily="2" charset="-122"/>
                <a:ea typeface="黑体" panose="02010609060101010101" pitchFamily="2" charset="-122"/>
                <a:cs typeface="+mn-cs"/>
              </a:rPr>
              <a:t>、安全管理</a:t>
            </a:r>
          </a:p>
        </p:txBody>
      </p:sp>
      <p:cxnSp>
        <p:nvCxnSpPr>
          <p:cNvPr id="35" name="直接连接符 34"/>
          <p:cNvCxnSpPr/>
          <p:nvPr/>
        </p:nvCxnSpPr>
        <p:spPr>
          <a:xfrm>
            <a:off x="3779838" y="1916113"/>
            <a:ext cx="0" cy="3929063"/>
          </a:xfrm>
          <a:prstGeom prst="line">
            <a:avLst/>
          </a:prstGeom>
          <a:ln w="76200" cmpd="thinThick">
            <a:solidFill>
              <a:srgbClr val="203F2D"/>
            </a:solidFill>
            <a:prstDash val="solid"/>
          </a:ln>
        </p:spPr>
        <p:style>
          <a:lnRef idx="1">
            <a:schemeClr val="accent1"/>
          </a:lnRef>
          <a:fillRef idx="0">
            <a:schemeClr val="accent1"/>
          </a:fillRef>
          <a:effectRef idx="0">
            <a:schemeClr val="accent1"/>
          </a:effectRef>
          <a:fontRef idx="minor">
            <a:schemeClr val="tx1"/>
          </a:fontRef>
        </p:style>
      </p:cxnSp>
      <p:sp>
        <p:nvSpPr>
          <p:cNvPr id="36" name="内容占位符 2"/>
          <p:cNvSpPr txBox="1"/>
          <p:nvPr/>
        </p:nvSpPr>
        <p:spPr>
          <a:xfrm>
            <a:off x="4067175" y="1196975"/>
            <a:ext cx="4892675" cy="4327525"/>
          </a:xfrm>
          <a:prstGeom prst="rect">
            <a:avLst/>
          </a:prstGeom>
          <a:noFill/>
          <a:ln w="9525">
            <a:noFill/>
          </a:ln>
        </p:spPr>
        <p:txBody>
          <a:bodyPr anchor="t" anchorCtr="0"/>
          <a:lstStyle/>
          <a:p>
            <a:pPr marL="342900" indent="-342900" eaLnBrk="0" latinLnBrk="1" hangingPunct="0">
              <a:lnSpc>
                <a:spcPct val="150000"/>
              </a:lnSpc>
              <a:spcBef>
                <a:spcPct val="20000"/>
              </a:spcBef>
              <a:buClr>
                <a:schemeClr val="accent2"/>
              </a:buClr>
              <a:buFont typeface="Wingdings" panose="05000000000000000000" pitchFamily="2" charset="2"/>
              <a:buChar char="n"/>
            </a:pPr>
            <a:r>
              <a:rPr lang="zh-CN" altLang="en-US" sz="2400" b="1" dirty="0">
                <a:solidFill>
                  <a:schemeClr val="accent1"/>
                </a:solidFill>
                <a:latin typeface="幼圆" panose="02010509060101010101" pitchFamily="49" charset="-122"/>
                <a:ea typeface="幼圆" panose="02010509060101010101" pitchFamily="49" charset="-122"/>
              </a:rPr>
              <a:t>组织建设</a:t>
            </a:r>
            <a:endParaRPr lang="en-US" altLang="zh-CN" sz="2400" b="1">
              <a:solidFill>
                <a:schemeClr val="accent1"/>
              </a:solidFill>
              <a:latin typeface="幼圆" panose="02010509060101010101" pitchFamily="49" charset="-122"/>
              <a:ea typeface="幼圆" panose="02010509060101010101" pitchFamily="49" charset="-122"/>
            </a:endParaRPr>
          </a:p>
          <a:p>
            <a:pPr marL="342900" indent="-342900" eaLnBrk="0" latinLnBrk="1" hangingPunct="0">
              <a:lnSpc>
                <a:spcPct val="150000"/>
              </a:lnSpc>
              <a:spcBef>
                <a:spcPct val="20000"/>
              </a:spcBef>
              <a:buClr>
                <a:schemeClr val="accent2"/>
              </a:buClr>
              <a:buFont typeface="Wingdings" panose="05000000000000000000" pitchFamily="2" charset="2"/>
              <a:buChar char="n"/>
            </a:pPr>
            <a:r>
              <a:rPr lang="zh-CN" altLang="en-US" sz="2400" b="1" dirty="0">
                <a:solidFill>
                  <a:schemeClr val="accent1"/>
                </a:solidFill>
                <a:latin typeface="幼圆" panose="02010509060101010101" pitchFamily="49" charset="-122"/>
                <a:ea typeface="幼圆" panose="02010509060101010101" pitchFamily="49" charset="-122"/>
              </a:rPr>
              <a:t>制度建设</a:t>
            </a:r>
            <a:endParaRPr lang="en-US" altLang="zh-CN" sz="2400" b="1">
              <a:solidFill>
                <a:schemeClr val="accent1"/>
              </a:solidFill>
              <a:latin typeface="幼圆" panose="02010509060101010101" pitchFamily="49" charset="-122"/>
              <a:ea typeface="幼圆" panose="02010509060101010101" pitchFamily="49" charset="-122"/>
            </a:endParaRPr>
          </a:p>
          <a:p>
            <a:pPr marL="742950" lvl="1" indent="-285750" eaLnBrk="0" latinLnBrk="1" hangingPunct="0">
              <a:lnSpc>
                <a:spcPct val="150000"/>
              </a:lnSpc>
              <a:spcBef>
                <a:spcPct val="20000"/>
              </a:spcBef>
              <a:buFont typeface="Wingdings" panose="05000000000000000000" pitchFamily="2" charset="2"/>
              <a:buChar char="n"/>
            </a:pPr>
            <a:r>
              <a:rPr lang="zh-CN" altLang="en-US" sz="2000" b="1" dirty="0">
                <a:solidFill>
                  <a:srgbClr val="000000"/>
                </a:solidFill>
                <a:latin typeface="幼圆" panose="02010509060101010101" pitchFamily="49" charset="-122"/>
                <a:ea typeface="幼圆" panose="02010509060101010101" pitchFamily="49" charset="-122"/>
              </a:rPr>
              <a:t>保密制度</a:t>
            </a:r>
            <a:endParaRPr lang="en-US" altLang="zh-CN" sz="2000" b="1">
              <a:solidFill>
                <a:srgbClr val="000000"/>
              </a:solidFill>
              <a:latin typeface="幼圆" panose="02010509060101010101" pitchFamily="49" charset="-122"/>
              <a:ea typeface="幼圆" panose="02010509060101010101" pitchFamily="49" charset="-122"/>
            </a:endParaRPr>
          </a:p>
          <a:p>
            <a:pPr marL="742950" lvl="1" indent="-285750" eaLnBrk="0" latinLnBrk="1" hangingPunct="0">
              <a:lnSpc>
                <a:spcPct val="150000"/>
              </a:lnSpc>
              <a:spcBef>
                <a:spcPct val="20000"/>
              </a:spcBef>
              <a:buFont typeface="Wingdings" panose="05000000000000000000" pitchFamily="2" charset="2"/>
              <a:buChar char="n"/>
            </a:pPr>
            <a:r>
              <a:rPr lang="zh-CN" altLang="en-US" sz="2000" b="1" dirty="0">
                <a:solidFill>
                  <a:srgbClr val="000000"/>
                </a:solidFill>
                <a:latin typeface="幼圆" panose="02010509060101010101" pitchFamily="49" charset="-122"/>
                <a:ea typeface="幼圆" panose="02010509060101010101" pitchFamily="49" charset="-122"/>
              </a:rPr>
              <a:t>人事管理制度</a:t>
            </a:r>
            <a:endParaRPr lang="en-US" altLang="zh-CN" sz="2000" b="1">
              <a:solidFill>
                <a:srgbClr val="000000"/>
              </a:solidFill>
              <a:latin typeface="幼圆" panose="02010509060101010101" pitchFamily="49" charset="-122"/>
              <a:ea typeface="幼圆" panose="02010509060101010101" pitchFamily="49" charset="-122"/>
            </a:endParaRPr>
          </a:p>
          <a:p>
            <a:pPr marL="742950" lvl="1" indent="-285750" eaLnBrk="0" latinLnBrk="1" hangingPunct="0">
              <a:lnSpc>
                <a:spcPct val="150000"/>
              </a:lnSpc>
              <a:spcBef>
                <a:spcPct val="20000"/>
              </a:spcBef>
              <a:buFont typeface="Wingdings" panose="05000000000000000000" pitchFamily="2" charset="2"/>
              <a:buChar char="n"/>
            </a:pPr>
            <a:r>
              <a:rPr lang="zh-CN" altLang="en-US" sz="2000" b="1" dirty="0">
                <a:solidFill>
                  <a:srgbClr val="000000"/>
                </a:solidFill>
                <a:latin typeface="幼圆" panose="02010509060101010101" pitchFamily="49" charset="-122"/>
                <a:ea typeface="幼圆" panose="02010509060101010101" pitchFamily="49" charset="-122"/>
              </a:rPr>
              <a:t>环境安全制度</a:t>
            </a:r>
            <a:endParaRPr lang="en-US" altLang="zh-CN" sz="2000" b="1">
              <a:solidFill>
                <a:srgbClr val="000000"/>
              </a:solidFill>
              <a:latin typeface="幼圆" panose="02010509060101010101" pitchFamily="49" charset="-122"/>
              <a:ea typeface="幼圆" panose="02010509060101010101" pitchFamily="49" charset="-122"/>
            </a:endParaRPr>
          </a:p>
          <a:p>
            <a:pPr marL="742950" lvl="1" indent="-285750" eaLnBrk="0" latinLnBrk="1" hangingPunct="0">
              <a:lnSpc>
                <a:spcPct val="150000"/>
              </a:lnSpc>
              <a:spcBef>
                <a:spcPct val="20000"/>
              </a:spcBef>
              <a:buFont typeface="Wingdings" panose="05000000000000000000" pitchFamily="2" charset="2"/>
              <a:buChar char="n"/>
            </a:pPr>
            <a:r>
              <a:rPr lang="zh-CN" altLang="en-US" sz="2000" b="1" dirty="0">
                <a:solidFill>
                  <a:srgbClr val="000000"/>
                </a:solidFill>
                <a:latin typeface="幼圆" panose="02010509060101010101" pitchFamily="49" charset="-122"/>
                <a:ea typeface="幼圆" panose="02010509060101010101" pitchFamily="49" charset="-122"/>
              </a:rPr>
              <a:t>出入管理制度</a:t>
            </a:r>
            <a:endParaRPr lang="en-US" altLang="zh-CN" sz="2000" b="1">
              <a:solidFill>
                <a:srgbClr val="000000"/>
              </a:solidFill>
              <a:latin typeface="幼圆" panose="02010509060101010101" pitchFamily="49" charset="-122"/>
              <a:ea typeface="幼圆" panose="02010509060101010101" pitchFamily="49" charset="-122"/>
            </a:endParaRPr>
          </a:p>
          <a:p>
            <a:pPr marL="742950" lvl="1" indent="-285750" eaLnBrk="0" latinLnBrk="1" hangingPunct="0">
              <a:lnSpc>
                <a:spcPct val="150000"/>
              </a:lnSpc>
              <a:spcBef>
                <a:spcPct val="20000"/>
              </a:spcBef>
              <a:buFont typeface="Wingdings" panose="05000000000000000000" pitchFamily="2" charset="2"/>
              <a:buChar char="n"/>
            </a:pPr>
            <a:r>
              <a:rPr lang="zh-CN" altLang="en-US" sz="2000" b="1" dirty="0">
                <a:solidFill>
                  <a:srgbClr val="000000"/>
                </a:solidFill>
                <a:latin typeface="幼圆" panose="02010509060101010101" pitchFamily="49" charset="-122"/>
                <a:ea typeface="幼圆" panose="02010509060101010101" pitchFamily="49" charset="-122"/>
              </a:rPr>
              <a:t>操作与维护制度</a:t>
            </a:r>
            <a:endParaRPr lang="en-US" altLang="zh-CN" sz="2000" b="1">
              <a:solidFill>
                <a:srgbClr val="000000"/>
              </a:solidFill>
              <a:latin typeface="幼圆" panose="02010509060101010101" pitchFamily="49" charset="-122"/>
              <a:ea typeface="幼圆" panose="02010509060101010101" pitchFamily="49" charset="-122"/>
            </a:endParaRPr>
          </a:p>
          <a:p>
            <a:pPr marL="742950" lvl="1" indent="-285750" eaLnBrk="0" latinLnBrk="1" hangingPunct="0">
              <a:lnSpc>
                <a:spcPct val="150000"/>
              </a:lnSpc>
              <a:spcBef>
                <a:spcPct val="20000"/>
              </a:spcBef>
              <a:buFont typeface="Wingdings" panose="05000000000000000000" pitchFamily="2" charset="2"/>
              <a:buChar char="n"/>
            </a:pPr>
            <a:r>
              <a:rPr lang="zh-CN" altLang="en-US" sz="2000" b="1" dirty="0">
                <a:solidFill>
                  <a:srgbClr val="000000"/>
                </a:solidFill>
                <a:latin typeface="幼圆" panose="02010509060101010101" pitchFamily="49" charset="-122"/>
                <a:ea typeface="幼圆" panose="02010509060101010101" pitchFamily="49" charset="-122"/>
              </a:rPr>
              <a:t>日志管理及交接班制度</a:t>
            </a:r>
            <a:endParaRPr lang="en-US" altLang="zh-CN" sz="2000" b="1">
              <a:solidFill>
                <a:srgbClr val="000000"/>
              </a:solidFill>
              <a:latin typeface="幼圆" panose="02010509060101010101" pitchFamily="49" charset="-122"/>
              <a:ea typeface="幼圆" panose="02010509060101010101" pitchFamily="49" charset="-122"/>
            </a:endParaRPr>
          </a:p>
          <a:p>
            <a:pPr marL="742950" lvl="1" indent="-285750" eaLnBrk="0" latinLnBrk="1" hangingPunct="0">
              <a:lnSpc>
                <a:spcPct val="150000"/>
              </a:lnSpc>
              <a:spcBef>
                <a:spcPct val="20000"/>
              </a:spcBef>
              <a:buFont typeface="Wingdings" panose="05000000000000000000" pitchFamily="2" charset="2"/>
              <a:buChar char="n"/>
            </a:pPr>
            <a:r>
              <a:rPr lang="zh-CN" altLang="en-US" sz="2000" b="1" dirty="0">
                <a:solidFill>
                  <a:srgbClr val="000000"/>
                </a:solidFill>
                <a:latin typeface="幼圆" panose="02010509060101010101" pitchFamily="49" charset="-122"/>
                <a:ea typeface="幼圆" panose="02010509060101010101" pitchFamily="49" charset="-122"/>
              </a:rPr>
              <a:t>器材管理制度</a:t>
            </a:r>
            <a:endParaRPr lang="en-US" altLang="zh-CN" sz="2000" b="1">
              <a:solidFill>
                <a:srgbClr val="000000"/>
              </a:solidFill>
              <a:latin typeface="幼圆" panose="02010509060101010101" pitchFamily="49" charset="-122"/>
              <a:ea typeface="幼圆" panose="02010509060101010101" pitchFamily="49" charset="-122"/>
            </a:endParaRPr>
          </a:p>
          <a:p>
            <a:pPr marL="742950" lvl="1" indent="-285750" eaLnBrk="0" latinLnBrk="1" hangingPunct="0">
              <a:lnSpc>
                <a:spcPct val="150000"/>
              </a:lnSpc>
              <a:spcBef>
                <a:spcPct val="20000"/>
              </a:spcBef>
              <a:buFont typeface="Wingdings" panose="05000000000000000000" pitchFamily="2" charset="2"/>
              <a:buChar char="n"/>
            </a:pPr>
            <a:r>
              <a:rPr lang="zh-CN" altLang="en-US" sz="2000" b="1" dirty="0">
                <a:solidFill>
                  <a:srgbClr val="000000"/>
                </a:solidFill>
                <a:latin typeface="幼圆" panose="02010509060101010101" pitchFamily="49" charset="-122"/>
                <a:ea typeface="幼圆" panose="02010509060101010101" pitchFamily="49" charset="-122"/>
              </a:rPr>
              <a:t>计算机病毒防治制度</a:t>
            </a:r>
            <a:endParaRPr lang="en-US" altLang="zh-CN" sz="2000" b="1">
              <a:solidFill>
                <a:srgbClr val="000000"/>
              </a:solidFill>
              <a:latin typeface="幼圆" panose="02010509060101010101" pitchFamily="49" charset="-122"/>
              <a:ea typeface="幼圆" panose="02010509060101010101"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1000" fill="hold"/>
                                        <p:tgtEl>
                                          <p:spTgt spid="3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
                                            <p:txEl>
                                              <p:pRg st="0" end="0"/>
                                            </p:txEl>
                                          </p:spTgt>
                                        </p:tgtEl>
                                        <p:attrNameLst>
                                          <p:attrName>style.visibility</p:attrName>
                                        </p:attrNameLst>
                                      </p:cBhvr>
                                      <p:to>
                                        <p:strVal val="visible"/>
                                      </p:to>
                                    </p:set>
                                    <p:animEffect transition="in" filter="fade">
                                      <p:cBhvr>
                                        <p:cTn id="24" dur="1000"/>
                                        <p:tgtEl>
                                          <p:spTgt spid="3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6">
                                            <p:txEl>
                                              <p:pRg st="1" end="1"/>
                                            </p:txEl>
                                          </p:spTgt>
                                        </p:tgtEl>
                                        <p:attrNameLst>
                                          <p:attrName>style.visibility</p:attrName>
                                        </p:attrNameLst>
                                      </p:cBhvr>
                                      <p:to>
                                        <p:strVal val="visible"/>
                                      </p:to>
                                    </p:set>
                                    <p:animEffect transition="in" filter="fade">
                                      <p:cBhvr>
                                        <p:cTn id="29" dur="1000"/>
                                        <p:tgtEl>
                                          <p:spTgt spid="36">
                                            <p:txEl>
                                              <p:pRg st="1" end="1"/>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36">
                                            <p:txEl>
                                              <p:pRg st="2" end="2"/>
                                            </p:txEl>
                                          </p:spTgt>
                                        </p:tgtEl>
                                        <p:attrNameLst>
                                          <p:attrName>style.visibility</p:attrName>
                                        </p:attrNameLst>
                                      </p:cBhvr>
                                      <p:to>
                                        <p:strVal val="visible"/>
                                      </p:to>
                                    </p:set>
                                    <p:animEffect transition="in" filter="fade">
                                      <p:cBhvr>
                                        <p:cTn id="33" dur="1000"/>
                                        <p:tgtEl>
                                          <p:spTgt spid="36">
                                            <p:txEl>
                                              <p:pRg st="2" end="2"/>
                                            </p:txEl>
                                          </p:spTgt>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6">
                                            <p:txEl>
                                              <p:pRg st="3" end="3"/>
                                            </p:txEl>
                                          </p:spTgt>
                                        </p:tgtEl>
                                        <p:attrNameLst>
                                          <p:attrName>style.visibility</p:attrName>
                                        </p:attrNameLst>
                                      </p:cBhvr>
                                      <p:to>
                                        <p:strVal val="visible"/>
                                      </p:to>
                                    </p:set>
                                    <p:animEffect transition="in" filter="fade">
                                      <p:cBhvr>
                                        <p:cTn id="37" dur="1000"/>
                                        <p:tgtEl>
                                          <p:spTgt spid="36">
                                            <p:txEl>
                                              <p:pRg st="3" end="3"/>
                                            </p:txEl>
                                          </p:spTgt>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36">
                                            <p:txEl>
                                              <p:pRg st="4" end="4"/>
                                            </p:txEl>
                                          </p:spTgt>
                                        </p:tgtEl>
                                        <p:attrNameLst>
                                          <p:attrName>style.visibility</p:attrName>
                                        </p:attrNameLst>
                                      </p:cBhvr>
                                      <p:to>
                                        <p:strVal val="visible"/>
                                      </p:to>
                                    </p:set>
                                    <p:animEffect transition="in" filter="fade">
                                      <p:cBhvr>
                                        <p:cTn id="41" dur="1000"/>
                                        <p:tgtEl>
                                          <p:spTgt spid="36">
                                            <p:txEl>
                                              <p:pRg st="4" end="4"/>
                                            </p:txEl>
                                          </p:spTgt>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36">
                                            <p:txEl>
                                              <p:pRg st="5" end="5"/>
                                            </p:txEl>
                                          </p:spTgt>
                                        </p:tgtEl>
                                        <p:attrNameLst>
                                          <p:attrName>style.visibility</p:attrName>
                                        </p:attrNameLst>
                                      </p:cBhvr>
                                      <p:to>
                                        <p:strVal val="visible"/>
                                      </p:to>
                                    </p:set>
                                    <p:animEffect transition="in" filter="fade">
                                      <p:cBhvr>
                                        <p:cTn id="45" dur="1000"/>
                                        <p:tgtEl>
                                          <p:spTgt spid="36">
                                            <p:txEl>
                                              <p:pRg st="5" end="5"/>
                                            </p:txEl>
                                          </p:spTgt>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36">
                                            <p:txEl>
                                              <p:pRg st="6" end="6"/>
                                            </p:txEl>
                                          </p:spTgt>
                                        </p:tgtEl>
                                        <p:attrNameLst>
                                          <p:attrName>style.visibility</p:attrName>
                                        </p:attrNameLst>
                                      </p:cBhvr>
                                      <p:to>
                                        <p:strVal val="visible"/>
                                      </p:to>
                                    </p:set>
                                    <p:animEffect transition="in" filter="fade">
                                      <p:cBhvr>
                                        <p:cTn id="49" dur="1000"/>
                                        <p:tgtEl>
                                          <p:spTgt spid="36">
                                            <p:txEl>
                                              <p:pRg st="6" end="6"/>
                                            </p:txEl>
                                          </p:spTgt>
                                        </p:tgtEl>
                                      </p:cBhvr>
                                    </p:animEffect>
                                  </p:childTnLst>
                                </p:cTn>
                              </p:par>
                            </p:childTnLst>
                          </p:cTn>
                        </p:par>
                        <p:par>
                          <p:cTn id="50" fill="hold">
                            <p:stCondLst>
                              <p:cond delay="6000"/>
                            </p:stCondLst>
                            <p:childTnLst>
                              <p:par>
                                <p:cTn id="51" presetID="10" presetClass="entr" presetSubtype="0" fill="hold" grpId="0" nodeType="afterEffect">
                                  <p:stCondLst>
                                    <p:cond delay="0"/>
                                  </p:stCondLst>
                                  <p:childTnLst>
                                    <p:set>
                                      <p:cBhvr>
                                        <p:cTn id="52" dur="1" fill="hold">
                                          <p:stCondLst>
                                            <p:cond delay="0"/>
                                          </p:stCondLst>
                                        </p:cTn>
                                        <p:tgtEl>
                                          <p:spTgt spid="36">
                                            <p:txEl>
                                              <p:pRg st="7" end="7"/>
                                            </p:txEl>
                                          </p:spTgt>
                                        </p:tgtEl>
                                        <p:attrNameLst>
                                          <p:attrName>style.visibility</p:attrName>
                                        </p:attrNameLst>
                                      </p:cBhvr>
                                      <p:to>
                                        <p:strVal val="visible"/>
                                      </p:to>
                                    </p:set>
                                    <p:animEffect transition="in" filter="fade">
                                      <p:cBhvr>
                                        <p:cTn id="53" dur="1000"/>
                                        <p:tgtEl>
                                          <p:spTgt spid="36">
                                            <p:txEl>
                                              <p:pRg st="7" end="7"/>
                                            </p:txEl>
                                          </p:spTgt>
                                        </p:tgtEl>
                                      </p:cBhvr>
                                    </p:animEffect>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36">
                                            <p:txEl>
                                              <p:pRg st="8" end="8"/>
                                            </p:txEl>
                                          </p:spTgt>
                                        </p:tgtEl>
                                        <p:attrNameLst>
                                          <p:attrName>style.visibility</p:attrName>
                                        </p:attrNameLst>
                                      </p:cBhvr>
                                      <p:to>
                                        <p:strVal val="visible"/>
                                      </p:to>
                                    </p:set>
                                    <p:animEffect transition="in" filter="fade">
                                      <p:cBhvr>
                                        <p:cTn id="57" dur="1000"/>
                                        <p:tgtEl>
                                          <p:spTgt spid="36">
                                            <p:txEl>
                                              <p:pRg st="8" end="8"/>
                                            </p:txEl>
                                          </p:spTgt>
                                        </p:tgtEl>
                                      </p:cBhvr>
                                    </p:animEffect>
                                  </p:childTnLst>
                                </p:cTn>
                              </p:par>
                            </p:childTnLst>
                          </p:cTn>
                        </p:par>
                        <p:par>
                          <p:cTn id="58" fill="hold">
                            <p:stCondLst>
                              <p:cond delay="8000"/>
                            </p:stCondLst>
                            <p:childTnLst>
                              <p:par>
                                <p:cTn id="59" presetID="10" presetClass="entr" presetSubtype="0" fill="hold" grpId="0" nodeType="afterEffect">
                                  <p:stCondLst>
                                    <p:cond delay="0"/>
                                  </p:stCondLst>
                                  <p:childTnLst>
                                    <p:set>
                                      <p:cBhvr>
                                        <p:cTn id="60" dur="1" fill="hold">
                                          <p:stCondLst>
                                            <p:cond delay="0"/>
                                          </p:stCondLst>
                                        </p:cTn>
                                        <p:tgtEl>
                                          <p:spTgt spid="36">
                                            <p:txEl>
                                              <p:pRg st="9" end="9"/>
                                            </p:txEl>
                                          </p:spTgt>
                                        </p:tgtEl>
                                        <p:attrNameLst>
                                          <p:attrName>style.visibility</p:attrName>
                                        </p:attrNameLst>
                                      </p:cBhvr>
                                      <p:to>
                                        <p:strVal val="visible"/>
                                      </p:to>
                                    </p:set>
                                    <p:animEffect transition="in" filter="fade">
                                      <p:cBhvr>
                                        <p:cTn id="61" dur="1000"/>
                                        <p:tgtEl>
                                          <p:spTgt spid="3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a:xfrm>
            <a:off x="182563" y="215900"/>
            <a:ext cx="7970837" cy="692150"/>
          </a:xfrm>
        </p:spPr>
        <p:txBody>
          <a:bodyPr vert="horz" wrap="square" lIns="91440" tIns="45720" rIns="91440" bIns="45720" anchor="ctr" anchorCtr="0"/>
          <a:lstStyle/>
          <a:p>
            <a:pPr eaLnBrk="1" hangingPunct="1"/>
            <a:r>
              <a:rPr lang="en-US" altLang="ko-KR"/>
              <a:t>1</a:t>
            </a:r>
            <a:r>
              <a:rPr lang="en-US" altLang="zh-CN"/>
              <a:t>.3 </a:t>
            </a:r>
            <a:r>
              <a:rPr lang="zh-CN" altLang="en-US" dirty="0">
                <a:latin typeface="黑体" panose="02010609060101010101" pitchFamily="2" charset="-122"/>
                <a:ea typeface="黑体" panose="02010609060101010101" pitchFamily="2" charset="-122"/>
              </a:rPr>
              <a:t>计算机安全保护的原则与措施</a:t>
            </a:r>
            <a:endParaRPr lang="en-US" altLang="ko-KR">
              <a:latin typeface="黑体" panose="02010609060101010101" pitchFamily="2" charset="-122"/>
              <a:ea typeface="黑体" panose="02010609060101010101" pitchFamily="2" charset="-122"/>
            </a:endParaRPr>
          </a:p>
        </p:txBody>
      </p:sp>
      <p:sp>
        <p:nvSpPr>
          <p:cNvPr id="67586"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33" name="矩形 32"/>
          <p:cNvSpPr/>
          <p:nvPr/>
        </p:nvSpPr>
        <p:spPr>
          <a:xfrm>
            <a:off x="179388" y="1998663"/>
            <a:ext cx="4176712" cy="3878262"/>
          </a:xfrm>
          <a:prstGeom prst="rect">
            <a:avLst/>
          </a:prstGeom>
          <a:noFill/>
          <a:ln w="9525">
            <a:noFill/>
          </a:ln>
        </p:spPr>
        <p:txBody>
          <a:bodyPr anchor="t" anchorCtr="0">
            <a:spAutoFit/>
          </a:bodyPr>
          <a:lstStyle/>
          <a:p>
            <a:pPr latinLnBrk="1">
              <a:lnSpc>
                <a:spcPct val="150000"/>
              </a:lnSpc>
            </a:pPr>
            <a:r>
              <a:rPr lang="en-US" altLang="zh-CN" sz="4400" b="1">
                <a:latin typeface="微软雅黑" panose="020B0503020204020204" pitchFamily="34" charset="-122"/>
                <a:ea typeface="微软雅黑" panose="020B0503020204020204" pitchFamily="34" charset="-122"/>
              </a:rPr>
              <a:t>  </a:t>
            </a:r>
            <a:r>
              <a:rPr lang="zh-CN" altLang="en-US" sz="4400" b="1" dirty="0">
                <a:latin typeface="微软雅黑" panose="020B0503020204020204" pitchFamily="34" charset="-122"/>
                <a:ea typeface="微软雅黑" panose="020B0503020204020204" pitchFamily="34" charset="-122"/>
              </a:rPr>
              <a:t>计</a:t>
            </a:r>
            <a:r>
              <a:rPr lang="zh-CN" altLang="en-US" sz="2400" b="1" dirty="0">
                <a:latin typeface="微软雅黑" panose="020B0503020204020204" pitchFamily="34" charset="-122"/>
                <a:ea typeface="微软雅黑" panose="020B0503020204020204" pitchFamily="34" charset="-122"/>
              </a:rPr>
              <a:t>算机安全技术措施是计算机系统安全的重要保证，也是整个计算机系统安全的物质技术基础。安全技术措施的实施应贯彻落实在系统开发的各个阶段。</a:t>
            </a:r>
            <a:endParaRPr lang="zh-CN" altLang="zh-CN" sz="2400" b="1" dirty="0">
              <a:latin typeface="微软雅黑" panose="020B0503020204020204" pitchFamily="34" charset="-122"/>
              <a:ea typeface="微软雅黑" panose="020B0503020204020204" pitchFamily="34" charset="-122"/>
            </a:endParaRPr>
          </a:p>
        </p:txBody>
      </p:sp>
      <p:sp>
        <p:nvSpPr>
          <p:cNvPr id="34" name="TextBox 33"/>
          <p:cNvSpPr txBox="1"/>
          <p:nvPr/>
        </p:nvSpPr>
        <p:spPr>
          <a:xfrm>
            <a:off x="323850" y="1341438"/>
            <a:ext cx="2590800" cy="584200"/>
          </a:xfrm>
          <a:prstGeom prst="rect">
            <a:avLst/>
          </a:prstGeom>
          <a:solidFill>
            <a:srgbClr val="6600CC"/>
          </a:solidFill>
        </p:spPr>
        <p:style>
          <a:lnRef idx="3">
            <a:schemeClr val="lt1"/>
          </a:lnRef>
          <a:fillRef idx="1">
            <a:schemeClr val="accent2"/>
          </a:fillRef>
          <a:effectRef idx="1">
            <a:schemeClr val="accent2"/>
          </a:effectRef>
          <a:fontRef idx="minor">
            <a:schemeClr val="lt1"/>
          </a:fontRef>
        </p:style>
        <p:txBody>
          <a:bodyPr>
            <a:spAutoFit/>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chemeClr val="bg1"/>
                </a:solidFill>
                <a:effectLst/>
                <a:uLnTx/>
                <a:uFillTx/>
                <a:latin typeface="黑体" panose="02010609060101010101" pitchFamily="2" charset="-122"/>
                <a:ea typeface="黑体" panose="02010609060101010101" pitchFamily="2" charset="-122"/>
                <a:cs typeface="+mn-cs"/>
              </a:rPr>
              <a:t>3</a:t>
            </a:r>
            <a:r>
              <a:rPr kumimoji="1" lang="zh-CN" altLang="en-US" sz="3200" b="1" i="0" u="none" strike="noStrike" kern="1200" cap="none" spc="0" normalizeH="0" baseline="0" noProof="0" dirty="0">
                <a:ln>
                  <a:noFill/>
                </a:ln>
                <a:solidFill>
                  <a:schemeClr val="bg1"/>
                </a:solidFill>
                <a:effectLst/>
                <a:uLnTx/>
                <a:uFillTx/>
                <a:latin typeface="黑体" panose="02010609060101010101" pitchFamily="2" charset="-122"/>
                <a:ea typeface="黑体" panose="02010609060101010101" pitchFamily="2" charset="-122"/>
                <a:cs typeface="+mn-cs"/>
              </a:rPr>
              <a:t>、技术措施</a:t>
            </a:r>
          </a:p>
        </p:txBody>
      </p:sp>
      <p:pic>
        <p:nvPicPr>
          <p:cNvPr id="67589" name="图片 7" descr="数据2.jpg"/>
          <p:cNvPicPr>
            <a:picLocks noChangeAspect="1"/>
          </p:cNvPicPr>
          <p:nvPr/>
        </p:nvPicPr>
        <p:blipFill>
          <a:blip r:embed="rId2"/>
          <a:stretch>
            <a:fillRect/>
          </a:stretch>
        </p:blipFill>
        <p:spPr>
          <a:xfrm>
            <a:off x="4949825" y="1341438"/>
            <a:ext cx="3724275" cy="5205412"/>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182563" y="222250"/>
            <a:ext cx="5973762" cy="692150"/>
          </a:xfrm>
        </p:spPr>
        <p:txBody>
          <a:bodyPr vert="horz" wrap="square" lIns="91440" tIns="45720" rIns="91440" bIns="45720" anchor="ctr" anchorCtr="0"/>
          <a:lstStyle/>
          <a:p>
            <a:pPr eaLnBrk="1" hangingPunct="1"/>
            <a:r>
              <a:rPr lang="zh-CN" altLang="en-US" dirty="0">
                <a:latin typeface="黑体" panose="02010609060101010101" pitchFamily="2" charset="-122"/>
                <a:ea typeface="黑体" panose="02010609060101010101" pitchFamily="2" charset="-122"/>
              </a:rPr>
              <a:t>目录</a:t>
            </a:r>
            <a:r>
              <a:rPr lang="zh-CN" altLang="en-US" dirty="0"/>
              <a:t> </a:t>
            </a:r>
            <a:r>
              <a:rPr lang="en-US" altLang="zh-CN"/>
              <a:t>· </a:t>
            </a:r>
            <a:r>
              <a:rPr lang="en-US" altLang="ko-KR"/>
              <a:t>Contents</a:t>
            </a:r>
          </a:p>
        </p:txBody>
      </p:sp>
      <p:sp>
        <p:nvSpPr>
          <p:cNvPr id="68611" name="矩形 10"/>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3" name="圆角矩形 12">
            <a:hlinkClick r:id="rId3" action="ppaction://hlinksldjump"/>
          </p:cNvPr>
          <p:cNvSpPr/>
          <p:nvPr/>
        </p:nvSpPr>
        <p:spPr bwMode="auto">
          <a:xfrm>
            <a:off x="1357313" y="1500188"/>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1.1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什么是计算机安全</a:t>
            </a:r>
          </a:p>
        </p:txBody>
      </p:sp>
      <p:sp>
        <p:nvSpPr>
          <p:cNvPr id="14" name="圆角矩形 13">
            <a:hlinkClick r:id="" action="ppaction://noaction"/>
          </p:cNvPr>
          <p:cNvSpPr/>
          <p:nvPr/>
        </p:nvSpPr>
        <p:spPr bwMode="auto">
          <a:xfrm>
            <a:off x="1357313" y="2436813"/>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1.2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计算机安全威胁</a:t>
            </a:r>
          </a:p>
        </p:txBody>
      </p:sp>
      <p:sp>
        <p:nvSpPr>
          <p:cNvPr id="15" name="圆角矩形 14">
            <a:hlinkClick r:id="" action="ppaction://noaction"/>
          </p:cNvPr>
          <p:cNvSpPr/>
          <p:nvPr/>
        </p:nvSpPr>
        <p:spPr bwMode="auto">
          <a:xfrm>
            <a:off x="1357313" y="3300413"/>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1.3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计算机安全保护的原则与措施</a:t>
            </a:r>
          </a:p>
        </p:txBody>
      </p:sp>
      <p:sp>
        <p:nvSpPr>
          <p:cNvPr id="16" name="圆角矩形 15">
            <a:hlinkClick r:id="" action="ppaction://noaction"/>
          </p:cNvPr>
          <p:cNvSpPr/>
          <p:nvPr/>
        </p:nvSpPr>
        <p:spPr bwMode="auto">
          <a:xfrm>
            <a:off x="1357313" y="4237038"/>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1.4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计算机安全技术</a:t>
            </a:r>
          </a:p>
        </p:txBody>
      </p:sp>
      <p:sp>
        <p:nvSpPr>
          <p:cNvPr id="68617" name="动作按钮: 第一张 4">
            <a:hlinkClick r:id="rId4" action="ppaction://hlinksldjump"/>
          </p:cNvPr>
          <p:cNvSpPr/>
          <p:nvPr/>
        </p:nvSpPr>
        <p:spPr>
          <a:xfrm>
            <a:off x="250825" y="6284913"/>
            <a:ext cx="360363" cy="384175"/>
          </a:xfrm>
          <a:prstGeom prst="actionButtonHome">
            <a:avLst/>
          </a:prstGeom>
          <a:solidFill>
            <a:srgbClr val="0070C0"/>
          </a:solidFill>
          <a:ln w="9525" cap="flat" cmpd="sng">
            <a:solidFill>
              <a:schemeClr val="tx1"/>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11" name="圆角矩形 10">
            <a:hlinkClick r:id="" action="ppaction://noaction"/>
          </p:cNvPr>
          <p:cNvSpPr/>
          <p:nvPr/>
        </p:nvSpPr>
        <p:spPr bwMode="auto">
          <a:xfrm>
            <a:off x="1379538" y="5156200"/>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1.5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计算机安全评估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ppt_w+.3"/>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strVal val="#ppt_w+.3"/>
                                          </p:val>
                                        </p:tav>
                                        <p:tav tm="100000">
                                          <p:val>
                                            <p:strVal val="#ppt_w"/>
                                          </p:val>
                                        </p:tav>
                                      </p:tavLst>
                                    </p:anim>
                                    <p:anim calcmode="lin" valueType="num">
                                      <p:cBhvr>
                                        <p:cTn id="14" dur="500" fill="hold"/>
                                        <p:tgtEl>
                                          <p:spTgt spid="14"/>
                                        </p:tgtEl>
                                        <p:attrNameLst>
                                          <p:attrName>ppt_h</p:attrName>
                                        </p:attrNameLst>
                                      </p:cBhvr>
                                      <p:tavLst>
                                        <p:tav tm="0">
                                          <p:val>
                                            <p:strVal val="#ppt_h"/>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0" presetClass="entr" presetSubtype="0" decel="10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strVal val="#ppt_w+.3"/>
                                          </p:val>
                                        </p:tav>
                                        <p:tav tm="100000">
                                          <p:val>
                                            <p:strVal val="#ppt_w"/>
                                          </p:val>
                                        </p:tav>
                                      </p:tavLst>
                                    </p:anim>
                                    <p:anim calcmode="lin" valueType="num">
                                      <p:cBhvr>
                                        <p:cTn id="20" dur="500" fill="hold"/>
                                        <p:tgtEl>
                                          <p:spTgt spid="15"/>
                                        </p:tgtEl>
                                        <p:attrNameLst>
                                          <p:attrName>ppt_h</p:attrName>
                                        </p:attrNameLst>
                                      </p:cBhvr>
                                      <p:tavLst>
                                        <p:tav tm="0">
                                          <p:val>
                                            <p:strVal val="#ppt_h"/>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50" presetClass="entr" presetSubtype="0" decel="10000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strVal val="#ppt_w+.3"/>
                                          </p:val>
                                        </p:tav>
                                        <p:tav tm="100000">
                                          <p:val>
                                            <p:strVal val="#ppt_w"/>
                                          </p:val>
                                        </p:tav>
                                      </p:tavLst>
                                    </p:anim>
                                    <p:anim calcmode="lin" valueType="num">
                                      <p:cBhvr>
                                        <p:cTn id="26" dur="500" fill="hold"/>
                                        <p:tgtEl>
                                          <p:spTgt spid="16"/>
                                        </p:tgtEl>
                                        <p:attrNameLst>
                                          <p:attrName>ppt_h</p:attrName>
                                        </p:attrNameLst>
                                      </p:cBhvr>
                                      <p:tavLst>
                                        <p:tav tm="0">
                                          <p:val>
                                            <p:strVal val="#ppt_h"/>
                                          </p:val>
                                        </p:tav>
                                        <p:tav tm="100000">
                                          <p:val>
                                            <p:strVal val="#ppt_h"/>
                                          </p:val>
                                        </p:tav>
                                      </p:tavLst>
                                    </p:anim>
                                    <p:animEffect transition="in" filter="fade">
                                      <p:cBhvr>
                                        <p:cTn id="27" dur="500"/>
                                        <p:tgtEl>
                                          <p:spTgt spid="16"/>
                                        </p:tgtEl>
                                      </p:cBhvr>
                                    </p:animEffect>
                                  </p:childTnLst>
                                </p:cTn>
                              </p:par>
                            </p:childTnLst>
                          </p:cTn>
                        </p:par>
                        <p:par>
                          <p:cTn id="28" fill="hold">
                            <p:stCondLst>
                              <p:cond delay="2000"/>
                            </p:stCondLst>
                            <p:childTnLst>
                              <p:par>
                                <p:cTn id="29" presetID="50" presetClass="entr" presetSubtype="0"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ppt_w+.3"/>
                                          </p:val>
                                        </p:tav>
                                        <p:tav tm="100000">
                                          <p:val>
                                            <p:strVal val="#ppt_w"/>
                                          </p:val>
                                        </p:tav>
                                      </p:tavLst>
                                    </p:anim>
                                    <p:anim calcmode="lin" valueType="num">
                                      <p:cBhvr>
                                        <p:cTn id="32" dur="500" fill="hold"/>
                                        <p:tgtEl>
                                          <p:spTgt spid="11"/>
                                        </p:tgtEl>
                                        <p:attrNameLst>
                                          <p:attrName>ppt_h</p:attrName>
                                        </p:attrNameLst>
                                      </p:cBhvr>
                                      <p:tavLst>
                                        <p:tav tm="0">
                                          <p:val>
                                            <p:strVal val="#ppt_h"/>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70658" name="Rectangle 2"/>
          <p:cNvSpPr txBox="1"/>
          <p:nvPr/>
        </p:nvSpPr>
        <p:spPr>
          <a:xfrm>
            <a:off x="182563" y="288925"/>
            <a:ext cx="5973762" cy="692150"/>
          </a:xfrm>
          <a:prstGeom prst="rect">
            <a:avLst/>
          </a:prstGeom>
          <a:noFill/>
          <a:ln w="9525">
            <a:noFill/>
          </a:ln>
        </p:spPr>
        <p:txBody>
          <a:bodyPr anchor="t" anchorCtr="0"/>
          <a:lstStyle/>
          <a:p>
            <a:pPr latinLnBrk="1">
              <a:buClrTx/>
              <a:buFontTx/>
            </a:pPr>
            <a:r>
              <a:rPr lang="zh-CN" altLang="en-US" sz="3200" b="1" dirty="0">
                <a:solidFill>
                  <a:schemeClr val="bg1"/>
                </a:solidFill>
                <a:latin typeface="黑体" panose="02010609060101010101" pitchFamily="2" charset="-122"/>
                <a:ea typeface="黑体" panose="02010609060101010101" pitchFamily="2" charset="-122"/>
              </a:rPr>
              <a:t>目录</a:t>
            </a:r>
            <a:r>
              <a:rPr lang="zh-CN" altLang="en-US" sz="3200" b="1" dirty="0">
                <a:solidFill>
                  <a:schemeClr val="bg1"/>
                </a:solidFill>
                <a:latin typeface="Verdana" panose="020B0604030504040204" pitchFamily="34" charset="0"/>
                <a:ea typeface="굴림" pitchFamily="34" charset="-127"/>
              </a:rPr>
              <a:t> </a:t>
            </a:r>
            <a:r>
              <a:rPr lang="en-US" altLang="zh-CN" sz="3200" b="1" dirty="0">
                <a:solidFill>
                  <a:schemeClr val="bg1"/>
                </a:solidFill>
                <a:latin typeface="Verdana" panose="020B0604030504040204" pitchFamily="34" charset="0"/>
                <a:ea typeface="굴림" pitchFamily="34" charset="-127"/>
              </a:rPr>
              <a:t>· </a:t>
            </a:r>
            <a:r>
              <a:rPr lang="en-US" altLang="ko-KR" sz="3200" b="1" dirty="0">
                <a:solidFill>
                  <a:schemeClr val="bg1"/>
                </a:solidFill>
                <a:latin typeface="Verdana" panose="020B0604030504040204" pitchFamily="34" charset="0"/>
                <a:ea typeface="굴림" pitchFamily="34" charset="-127"/>
              </a:rPr>
              <a:t>Contents</a:t>
            </a:r>
          </a:p>
        </p:txBody>
      </p:sp>
      <p:sp>
        <p:nvSpPr>
          <p:cNvPr id="8" name="圆角矩形 7"/>
          <p:cNvSpPr/>
          <p:nvPr/>
        </p:nvSpPr>
        <p:spPr bwMode="auto">
          <a:xfrm>
            <a:off x="1763713" y="1916113"/>
            <a:ext cx="5545138"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1.4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计算机安全技术</a:t>
            </a:r>
          </a:p>
        </p:txBody>
      </p:sp>
      <p:cxnSp>
        <p:nvCxnSpPr>
          <p:cNvPr id="13" name="直接连接符 12"/>
          <p:cNvCxnSpPr/>
          <p:nvPr/>
        </p:nvCxnSpPr>
        <p:spPr bwMode="auto">
          <a:xfrm>
            <a:off x="2843213" y="2492375"/>
            <a:ext cx="0" cy="1800225"/>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bwMode="auto">
          <a:xfrm>
            <a:off x="2843213" y="3357563"/>
            <a:ext cx="2736850"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6" name="直接连接符 15"/>
          <p:cNvCxnSpPr/>
          <p:nvPr/>
        </p:nvCxnSpPr>
        <p:spPr bwMode="auto">
          <a:xfrm>
            <a:off x="2843213" y="4292600"/>
            <a:ext cx="3529013"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1" name="TextBox 20">
            <a:hlinkClick r:id="" action="ppaction://noaction"/>
          </p:cNvPr>
          <p:cNvSpPr txBox="1"/>
          <p:nvPr/>
        </p:nvSpPr>
        <p:spPr>
          <a:xfrm>
            <a:off x="3071813" y="2852738"/>
            <a:ext cx="3948112" cy="461962"/>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1.4.1 </a:t>
            </a:r>
            <a:r>
              <a:rPr lang="zh-CN" altLang="en-US" sz="2400" b="1" dirty="0">
                <a:latin typeface="黑体" panose="02010609060101010101" pitchFamily="2" charset="-122"/>
                <a:ea typeface="黑体" panose="02010609060101010101" pitchFamily="2" charset="-122"/>
              </a:rPr>
              <a:t>计算机安全技术简介</a:t>
            </a:r>
          </a:p>
        </p:txBody>
      </p:sp>
      <p:sp>
        <p:nvSpPr>
          <p:cNvPr id="22" name="TextBox 21">
            <a:hlinkClick r:id="" action="ppaction://noaction"/>
          </p:cNvPr>
          <p:cNvSpPr txBox="1"/>
          <p:nvPr/>
        </p:nvSpPr>
        <p:spPr>
          <a:xfrm>
            <a:off x="3863975" y="3789363"/>
            <a:ext cx="4289425" cy="461962"/>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1.4.2 </a:t>
            </a:r>
            <a:r>
              <a:rPr lang="zh-CN" altLang="en-US" sz="2400" b="1" dirty="0">
                <a:latin typeface="黑体" panose="02010609060101010101" pitchFamily="2" charset="-122"/>
                <a:ea typeface="黑体" panose="02010609060101010101" pitchFamily="2" charset="-122"/>
              </a:rPr>
              <a:t>计算机安全技术的方法</a:t>
            </a:r>
          </a:p>
        </p:txBody>
      </p:sp>
      <p:sp>
        <p:nvSpPr>
          <p:cNvPr id="70665" name="灯片编号占位符 2"/>
          <p:cNvSpPr>
            <a:spLocks noGrp="1"/>
          </p:cNvSpPr>
          <p:nvPr>
            <p:ph type="sldNum" sz="quarter" idx="4294967295"/>
          </p:nvPr>
        </p:nvSpPr>
        <p:spPr>
          <a:xfrm>
            <a:off x="4189095" y="6424613"/>
            <a:ext cx="765175" cy="333375"/>
          </a:xfrm>
          <a:prstGeom prst="rect">
            <a:avLst/>
          </a:prstGeom>
        </p:spPr>
        <p:txBody>
          <a:bodyPr vert="horz" wrap="square" lIns="91440" tIns="45720" rIns="91440" bIns="45720" anchor="t" anchorCtr="0"/>
          <a:lstStyle>
            <a:lvl1pPr marL="0" lvl="0" indent="0" algn="l" defTabSz="914400" rtl="0" eaLnBrk="1" fontAlgn="base" latinLnBrk="1" hangingPunct="1">
              <a:lnSpc>
                <a:spcPct val="100000"/>
              </a:lnSpc>
              <a:spcBef>
                <a:spcPct val="0"/>
              </a:spcBef>
              <a:spcAft>
                <a:spcPct val="0"/>
              </a:spcAft>
              <a:buNone/>
              <a:defRPr sz="1800" b="0" i="0" u="none" kern="1200" baseline="0">
                <a:solidFill>
                  <a:schemeClr val="tx1"/>
                </a:solidFill>
                <a:latin typeface="굴림" pitchFamily="34" charset="-127"/>
                <a:ea typeface="굴림" pitchFamily="34" charset="-127"/>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5pPr>
          </a:lstStyle>
          <a:p>
            <a:pPr lvl="0" algn="ctr">
              <a:buSzTx/>
            </a:pPr>
            <a:fld id="{9A0DB2DC-4C9A-4742-B13C-FB6460FD3503}" type="slidenum">
              <a:rPr lang="en-US" altLang="ko-KR" sz="1400" b="1">
                <a:solidFill>
                  <a:schemeClr val="accent1"/>
                </a:solidFill>
                <a:latin typeface="Verdana" panose="020B0604030504040204" pitchFamily="34" charset="0"/>
              </a:rPr>
              <a:t>65</a:t>
            </a:fld>
            <a:endParaRPr lang="en-US" altLang="ko-KR" sz="1400" b="1">
              <a:solidFill>
                <a:schemeClr val="accent1"/>
              </a:solidFill>
              <a:latin typeface="Verdana" panose="020B0604030504040204" pitchFamily="34" charset="0"/>
            </a:endParaRPr>
          </a:p>
        </p:txBody>
      </p:sp>
      <p:sp>
        <p:nvSpPr>
          <p:cNvPr id="70666" name="动作按钮: 第一张 22">
            <a:hlinkClick r:id="rId3" action="ppaction://hlinksldjump"/>
          </p:cNvPr>
          <p:cNvSpPr/>
          <p:nvPr/>
        </p:nvSpPr>
        <p:spPr>
          <a:xfrm>
            <a:off x="250825" y="6284913"/>
            <a:ext cx="360363" cy="384175"/>
          </a:xfrm>
          <a:prstGeom prst="actionButtonHome">
            <a:avLst/>
          </a:prstGeom>
          <a:solidFill>
            <a:srgbClr val="0070C0"/>
          </a:solidFill>
          <a:ln w="9525" cap="flat" cmpd="sng">
            <a:solidFill>
              <a:schemeClr val="tx1"/>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6375" y="2774950"/>
            <a:ext cx="4319588" cy="3967163"/>
          </a:xfrm>
        </p:spPr>
        <p:txBody>
          <a:bodyPr vert="horz" wrap="square" lIns="91440" tIns="45720" rIns="91440" bIns="45720" anchor="t" anchorCtr="0"/>
          <a:lstStyle/>
          <a:p>
            <a:pPr>
              <a:lnSpc>
                <a:spcPct val="150000"/>
              </a:lnSpc>
            </a:pPr>
            <a:r>
              <a:rPr lang="zh-CN" altLang="en-US" b="1" dirty="0">
                <a:latin typeface="黑体" panose="02010609060101010101" pitchFamily="2" charset="-122"/>
                <a:ea typeface="黑体" panose="02010609060101010101" pitchFamily="2" charset="-122"/>
              </a:rPr>
              <a:t>环境安全</a:t>
            </a:r>
            <a:endParaRPr lang="en-US" altLang="zh-CN" b="1">
              <a:latin typeface="黑体" panose="02010609060101010101" pitchFamily="2" charset="-122"/>
              <a:ea typeface="黑体" panose="02010609060101010101" pitchFamily="2" charset="-122"/>
            </a:endParaRPr>
          </a:p>
          <a:p>
            <a:pPr>
              <a:lnSpc>
                <a:spcPct val="150000"/>
              </a:lnSpc>
            </a:pPr>
            <a:r>
              <a:rPr lang="zh-CN" altLang="en-US" b="1" dirty="0">
                <a:latin typeface="黑体" panose="02010609060101010101" pitchFamily="2" charset="-122"/>
                <a:ea typeface="黑体" panose="02010609060101010101" pitchFamily="2" charset="-122"/>
              </a:rPr>
              <a:t>设备安全</a:t>
            </a:r>
            <a:endParaRPr lang="en-US" altLang="zh-CN" b="1">
              <a:latin typeface="黑体" panose="02010609060101010101" pitchFamily="2" charset="-122"/>
              <a:ea typeface="黑体" panose="02010609060101010101" pitchFamily="2" charset="-122"/>
            </a:endParaRPr>
          </a:p>
          <a:p>
            <a:pPr>
              <a:lnSpc>
                <a:spcPct val="150000"/>
              </a:lnSpc>
            </a:pPr>
            <a:r>
              <a:rPr lang="zh-CN" altLang="en-US" b="1" dirty="0">
                <a:latin typeface="黑体" panose="02010609060101010101" pitchFamily="2" charset="-122"/>
                <a:ea typeface="黑体" panose="02010609060101010101" pitchFamily="2" charset="-122"/>
              </a:rPr>
              <a:t>电源系统安全</a:t>
            </a:r>
            <a:endParaRPr lang="en-US" altLang="zh-CN" b="1">
              <a:latin typeface="黑体" panose="02010609060101010101" pitchFamily="2" charset="-122"/>
              <a:ea typeface="黑体" panose="02010609060101010101" pitchFamily="2" charset="-122"/>
            </a:endParaRPr>
          </a:p>
          <a:p>
            <a:pPr>
              <a:lnSpc>
                <a:spcPct val="150000"/>
              </a:lnSpc>
            </a:pPr>
            <a:r>
              <a:rPr lang="zh-CN" altLang="en-US" b="1" dirty="0">
                <a:latin typeface="黑体" panose="02010609060101010101" pitchFamily="2" charset="-122"/>
                <a:ea typeface="黑体" panose="02010609060101010101" pitchFamily="2" charset="-122"/>
              </a:rPr>
              <a:t>通信线路安全</a:t>
            </a:r>
          </a:p>
        </p:txBody>
      </p:sp>
      <p:sp>
        <p:nvSpPr>
          <p:cNvPr id="5" name="矩形 4"/>
          <p:cNvSpPr/>
          <p:nvPr/>
        </p:nvSpPr>
        <p:spPr>
          <a:xfrm>
            <a:off x="1116013" y="1958975"/>
            <a:ext cx="3960812" cy="461963"/>
          </a:xfrm>
          <a:prstGeom prst="rect">
            <a:avLst/>
          </a:prstGeom>
          <a:solidFill>
            <a:srgbClr val="FBCB33"/>
          </a:solidFill>
          <a:ln w="9525">
            <a:noFill/>
          </a:ln>
        </p:spPr>
        <p:txBody>
          <a:bodyPr anchor="t" anchorCtr="0">
            <a:spAutoFit/>
          </a:bodyPr>
          <a:lstStyle/>
          <a:p>
            <a:pPr latinLnBrk="1"/>
            <a:r>
              <a:rPr lang="en-US" altLang="zh-CN" sz="2400" b="1">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硬件和基础设施安全技术</a:t>
            </a:r>
          </a:p>
        </p:txBody>
      </p:sp>
      <p:grpSp>
        <p:nvGrpSpPr>
          <p:cNvPr id="72707" name="组合 3"/>
          <p:cNvGrpSpPr/>
          <p:nvPr/>
        </p:nvGrpSpPr>
        <p:grpSpPr>
          <a:xfrm>
            <a:off x="182563" y="260350"/>
            <a:ext cx="8493125" cy="692150"/>
            <a:chOff x="182563" y="260350"/>
            <a:chExt cx="8493125" cy="692150"/>
          </a:xfrm>
        </p:grpSpPr>
        <p:sp>
          <p:nvSpPr>
            <p:cNvPr id="72708" name="矩形 6"/>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72709" name="Rectangle 2"/>
            <p:cNvSpPr txBox="1"/>
            <p:nvPr/>
          </p:nvSpPr>
          <p:spPr>
            <a:xfrm>
              <a:off x="182563" y="260350"/>
              <a:ext cx="5973762" cy="692150"/>
            </a:xfrm>
            <a:prstGeom prst="rect">
              <a:avLst/>
            </a:prstGeom>
            <a:noFill/>
            <a:ln w="9525">
              <a:noFill/>
            </a:ln>
          </p:spPr>
          <p:txBody>
            <a:bodyPr anchor="t" anchorCtr="0"/>
            <a:lstStyle/>
            <a:p>
              <a:pPr latinLnBrk="1">
                <a:buClrTx/>
                <a:buFontTx/>
              </a:pPr>
              <a:r>
                <a:rPr lang="en-US" altLang="zh-CN" sz="3200" b="1" dirty="0">
                  <a:solidFill>
                    <a:srgbClr val="FFFFFF"/>
                  </a:solidFill>
                  <a:latin typeface="Verdana" panose="020B0604030504040204"/>
                  <a:ea typeface="굴림"/>
                </a:rPr>
                <a:t>1.4 </a:t>
              </a:r>
              <a:r>
                <a:rPr lang="zh-CN" altLang="en-US" sz="3200" b="1" dirty="0">
                  <a:solidFill>
                    <a:srgbClr val="FFFFFF"/>
                  </a:solidFill>
                  <a:latin typeface="黑体" panose="02010609060101010101" pitchFamily="2" charset="-122"/>
                  <a:ea typeface="黑体" panose="02010609060101010101" pitchFamily="2" charset="-122"/>
                </a:rPr>
                <a:t>计算机安全技术</a:t>
              </a:r>
              <a:endParaRPr lang="en-US" altLang="ko-KR" sz="3200" b="1" dirty="0">
                <a:solidFill>
                  <a:schemeClr val="bg1"/>
                </a:solidFill>
                <a:latin typeface="Verdana" panose="020B0604030504040204" pitchFamily="34" charset="0"/>
                <a:ea typeface="굴림" pitchFamily="34" charset="-127"/>
              </a:endParaRPr>
            </a:p>
          </p:txBody>
        </p:sp>
      </p:grpSp>
      <p:cxnSp>
        <p:nvCxnSpPr>
          <p:cNvPr id="9" name="直接连接符 8"/>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10" name="矩形 9"/>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1.4.1</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2" name="TextBox 11"/>
          <p:cNvSpPr txBox="1"/>
          <p:nvPr/>
        </p:nvSpPr>
        <p:spPr>
          <a:xfrm>
            <a:off x="1763713" y="1104900"/>
            <a:ext cx="5256212" cy="523875"/>
          </a:xfrm>
          <a:prstGeom prst="rect">
            <a:avLst/>
          </a:prstGeom>
          <a:noFill/>
          <a:ln w="9525">
            <a:noFill/>
          </a:ln>
        </p:spPr>
        <p:txBody>
          <a:bodyPr anchor="t" anchorCtr="0">
            <a:spAutoFit/>
          </a:bodyPr>
          <a:lstStyle/>
          <a:p>
            <a:pPr latinLnBrk="1"/>
            <a:r>
              <a:rPr lang="zh-CN" altLang="en-US" sz="2800" b="1" dirty="0">
                <a:latin typeface="微软雅黑" panose="020B0503020204020204" pitchFamily="34" charset="-122"/>
                <a:ea typeface="微软雅黑" panose="020B0503020204020204" pitchFamily="34" charset="-122"/>
              </a:rPr>
              <a:t>计算机安全技术简介</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0" grpId="0"/>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6013" y="1412875"/>
            <a:ext cx="1800225" cy="461963"/>
          </a:xfrm>
          <a:prstGeom prst="rect">
            <a:avLst/>
          </a:prstGeom>
          <a:solidFill>
            <a:srgbClr val="FBCB33"/>
          </a:solidFill>
          <a:ln w="9525">
            <a:noFill/>
          </a:ln>
        </p:spPr>
        <p:txBody>
          <a:bodyPr anchor="t" anchorCtr="0">
            <a:spAutoFit/>
          </a:bodyPr>
          <a:lstStyle/>
          <a:p>
            <a:pPr latinLnBrk="1"/>
            <a:r>
              <a:rPr lang="en-US" altLang="zh-CN" sz="2400" b="1">
                <a:latin typeface="微软雅黑" panose="020B0503020204020204" pitchFamily="34" charset="-122"/>
                <a:ea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rPr>
              <a:t>密码技术</a:t>
            </a:r>
          </a:p>
        </p:txBody>
      </p:sp>
      <p:grpSp>
        <p:nvGrpSpPr>
          <p:cNvPr id="73730" name="组合 3"/>
          <p:cNvGrpSpPr/>
          <p:nvPr/>
        </p:nvGrpSpPr>
        <p:grpSpPr>
          <a:xfrm>
            <a:off x="182563" y="260350"/>
            <a:ext cx="8493125" cy="692150"/>
            <a:chOff x="182563" y="260350"/>
            <a:chExt cx="8493125" cy="692150"/>
          </a:xfrm>
        </p:grpSpPr>
        <p:sp>
          <p:nvSpPr>
            <p:cNvPr id="73731" name="矩形 6"/>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73732" name="Rectangle 2"/>
            <p:cNvSpPr txBox="1"/>
            <p:nvPr/>
          </p:nvSpPr>
          <p:spPr>
            <a:xfrm>
              <a:off x="182563" y="260350"/>
              <a:ext cx="5973762" cy="692150"/>
            </a:xfrm>
            <a:prstGeom prst="rect">
              <a:avLst/>
            </a:prstGeom>
            <a:noFill/>
            <a:ln w="9525">
              <a:noFill/>
            </a:ln>
          </p:spPr>
          <p:txBody>
            <a:bodyPr anchor="t" anchorCtr="0"/>
            <a:lstStyle/>
            <a:p>
              <a:pPr latinLnBrk="1">
                <a:buClrTx/>
                <a:buFontTx/>
              </a:pPr>
              <a:r>
                <a:rPr lang="en-US" altLang="zh-CN" sz="3200" b="1" dirty="0">
                  <a:solidFill>
                    <a:srgbClr val="FFFFFF"/>
                  </a:solidFill>
                  <a:latin typeface="Verdana" panose="020B0604030504040204"/>
                  <a:ea typeface="굴림"/>
                </a:rPr>
                <a:t>1.4 </a:t>
              </a:r>
              <a:r>
                <a:rPr lang="zh-CN" altLang="en-US" sz="3200" b="1" dirty="0">
                  <a:solidFill>
                    <a:srgbClr val="FFFFFF"/>
                  </a:solidFill>
                  <a:latin typeface="黑体" panose="02010609060101010101" pitchFamily="2" charset="-122"/>
                  <a:ea typeface="黑体" panose="02010609060101010101" pitchFamily="2" charset="-122"/>
                </a:rPr>
                <a:t>计算机安全技术</a:t>
              </a:r>
              <a:endParaRPr lang="en-US" altLang="ko-KR" sz="3200" b="1" dirty="0">
                <a:solidFill>
                  <a:schemeClr val="bg1"/>
                </a:solidFill>
                <a:latin typeface="Verdana" panose="020B0604030504040204" pitchFamily="34" charset="0"/>
                <a:ea typeface="굴림" pitchFamily="34" charset="-127"/>
              </a:endParaRPr>
            </a:p>
          </p:txBody>
        </p:sp>
      </p:grpSp>
      <p:sp>
        <p:nvSpPr>
          <p:cNvPr id="13" name="矩形 12"/>
          <p:cNvSpPr/>
          <p:nvPr/>
        </p:nvSpPr>
        <p:spPr>
          <a:xfrm>
            <a:off x="1116013" y="2174875"/>
            <a:ext cx="2447925" cy="461963"/>
          </a:xfrm>
          <a:prstGeom prst="rect">
            <a:avLst/>
          </a:prstGeom>
          <a:solidFill>
            <a:srgbClr val="FBCB33"/>
          </a:solidFill>
          <a:ln w="9525">
            <a:noFill/>
          </a:ln>
        </p:spPr>
        <p:txBody>
          <a:bodyPr anchor="t" anchorCtr="0">
            <a:spAutoFit/>
          </a:bodyPr>
          <a:lstStyle/>
          <a:p>
            <a:pPr latinLnBrk="1"/>
            <a:r>
              <a:rPr lang="en-US" altLang="zh-CN" sz="2400" b="1">
                <a:latin typeface="微软雅黑" panose="020B0503020204020204" pitchFamily="34" charset="-122"/>
                <a:ea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rPr>
              <a:t>软件安全技术</a:t>
            </a:r>
          </a:p>
        </p:txBody>
      </p:sp>
      <p:sp>
        <p:nvSpPr>
          <p:cNvPr id="14" name="矩形 13"/>
          <p:cNvSpPr/>
          <p:nvPr/>
        </p:nvSpPr>
        <p:spPr>
          <a:xfrm>
            <a:off x="1116013" y="2967038"/>
            <a:ext cx="3024187" cy="461962"/>
          </a:xfrm>
          <a:prstGeom prst="rect">
            <a:avLst/>
          </a:prstGeom>
          <a:solidFill>
            <a:srgbClr val="FBCB33"/>
          </a:solidFill>
          <a:ln w="9525">
            <a:noFill/>
          </a:ln>
        </p:spPr>
        <p:txBody>
          <a:bodyPr anchor="t" anchorCtr="0">
            <a:spAutoFit/>
          </a:bodyPr>
          <a:lstStyle/>
          <a:p>
            <a:pPr latinLnBrk="1"/>
            <a:r>
              <a:rPr lang="en-US" altLang="zh-CN" sz="2400" b="1">
                <a:latin typeface="微软雅黑" panose="020B0503020204020204" pitchFamily="34" charset="-122"/>
                <a:ea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rPr>
              <a:t>操作系统安全技术</a:t>
            </a:r>
          </a:p>
        </p:txBody>
      </p:sp>
      <p:sp>
        <p:nvSpPr>
          <p:cNvPr id="15" name="矩形 14"/>
          <p:cNvSpPr/>
          <p:nvPr/>
        </p:nvSpPr>
        <p:spPr>
          <a:xfrm>
            <a:off x="1116013" y="3759200"/>
            <a:ext cx="3384550" cy="461963"/>
          </a:xfrm>
          <a:prstGeom prst="rect">
            <a:avLst/>
          </a:prstGeom>
          <a:solidFill>
            <a:srgbClr val="FBCB33"/>
          </a:solidFill>
          <a:ln w="9525">
            <a:noFill/>
          </a:ln>
        </p:spPr>
        <p:txBody>
          <a:bodyPr anchor="t" anchorCtr="0">
            <a:spAutoFit/>
          </a:bodyPr>
          <a:lstStyle/>
          <a:p>
            <a:pPr latinLnBrk="1"/>
            <a:r>
              <a:rPr lang="en-US" altLang="zh-CN" sz="2400" b="1">
                <a:latin typeface="微软雅黑" panose="020B0503020204020204" pitchFamily="34" charset="-122"/>
                <a:ea typeface="微软雅黑" panose="020B0503020204020204" pitchFamily="34" charset="-122"/>
              </a:rPr>
              <a:t>5. </a:t>
            </a:r>
            <a:r>
              <a:rPr lang="zh-CN" altLang="en-US" sz="2400" b="1" dirty="0">
                <a:latin typeface="微软雅黑" panose="020B0503020204020204" pitchFamily="34" charset="-122"/>
                <a:ea typeface="微软雅黑" panose="020B0503020204020204" pitchFamily="34" charset="-122"/>
              </a:rPr>
              <a:t>数据库系统安全技术</a:t>
            </a:r>
          </a:p>
        </p:txBody>
      </p:sp>
      <p:sp>
        <p:nvSpPr>
          <p:cNvPr id="16" name="矩形 15"/>
          <p:cNvSpPr/>
          <p:nvPr/>
        </p:nvSpPr>
        <p:spPr>
          <a:xfrm>
            <a:off x="1116013" y="4581525"/>
            <a:ext cx="2447925" cy="461963"/>
          </a:xfrm>
          <a:prstGeom prst="rect">
            <a:avLst/>
          </a:prstGeom>
          <a:solidFill>
            <a:srgbClr val="FBCB33"/>
          </a:solidFill>
          <a:ln w="9525">
            <a:noFill/>
          </a:ln>
        </p:spPr>
        <p:txBody>
          <a:bodyPr anchor="t" anchorCtr="0">
            <a:spAutoFit/>
          </a:bodyPr>
          <a:lstStyle/>
          <a:p>
            <a:pPr latinLnBrk="1"/>
            <a:r>
              <a:rPr lang="en-US" altLang="zh-CN" sz="2400" b="1">
                <a:latin typeface="微软雅黑" panose="020B0503020204020204" pitchFamily="34" charset="-122"/>
                <a:ea typeface="微软雅黑" panose="020B0503020204020204" pitchFamily="34" charset="-122"/>
              </a:rPr>
              <a:t>6. </a:t>
            </a:r>
            <a:r>
              <a:rPr lang="zh-CN" altLang="en-US" sz="2400" b="1" dirty="0">
                <a:latin typeface="微软雅黑" panose="020B0503020204020204" pitchFamily="34" charset="-122"/>
                <a:ea typeface="微软雅黑" panose="020B0503020204020204" pitchFamily="34" charset="-122"/>
              </a:rPr>
              <a:t>网络攻防技术</a:t>
            </a:r>
          </a:p>
        </p:txBody>
      </p:sp>
      <p:sp>
        <p:nvSpPr>
          <p:cNvPr id="17" name="矩形 16"/>
          <p:cNvSpPr/>
          <p:nvPr/>
        </p:nvSpPr>
        <p:spPr>
          <a:xfrm>
            <a:off x="1116013" y="5414963"/>
            <a:ext cx="2447925" cy="461962"/>
          </a:xfrm>
          <a:prstGeom prst="rect">
            <a:avLst/>
          </a:prstGeom>
          <a:solidFill>
            <a:srgbClr val="FBCB33"/>
          </a:solidFill>
          <a:ln w="9525">
            <a:noFill/>
          </a:ln>
        </p:spPr>
        <p:txBody>
          <a:bodyPr anchor="t" anchorCtr="0">
            <a:spAutoFit/>
          </a:bodyPr>
          <a:lstStyle/>
          <a:p>
            <a:pPr latinLnBrk="1"/>
            <a:r>
              <a:rPr lang="en-US" altLang="zh-CN" sz="2400" b="1">
                <a:latin typeface="微软雅黑" panose="020B0503020204020204" pitchFamily="34" charset="-122"/>
                <a:ea typeface="微软雅黑" panose="020B0503020204020204" pitchFamily="34" charset="-122"/>
              </a:rPr>
              <a:t>7. </a:t>
            </a:r>
            <a:r>
              <a:rPr lang="zh-CN" altLang="en-US" sz="2400" b="1" dirty="0">
                <a:latin typeface="微软雅黑" panose="020B0503020204020204" pitchFamily="34" charset="-122"/>
                <a:ea typeface="微软雅黑" panose="020B0503020204020204" pitchFamily="34" charset="-122"/>
              </a:rPr>
              <a:t>应用安全技术</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7" presetClass="entr" presetSubtype="0"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6" grpId="0" animBg="1"/>
      <p:bldP spid="1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6013" y="1412875"/>
            <a:ext cx="4032250" cy="461963"/>
          </a:xfrm>
          <a:prstGeom prst="rect">
            <a:avLst/>
          </a:prstGeom>
          <a:solidFill>
            <a:srgbClr val="FBCB33"/>
          </a:solidFill>
          <a:ln w="9525">
            <a:noFill/>
          </a:ln>
        </p:spPr>
        <p:txBody>
          <a:bodyPr anchor="t" anchorCtr="0">
            <a:spAutoFit/>
          </a:bodyPr>
          <a:lstStyle/>
          <a:p>
            <a:pPr latinLnBrk="1"/>
            <a:r>
              <a:rPr lang="en-US" altLang="zh-CN" sz="2400" b="1">
                <a:latin typeface="微软雅黑" panose="020B0503020204020204" pitchFamily="34" charset="-122"/>
                <a:ea typeface="微软雅黑" panose="020B0503020204020204" pitchFamily="34" charset="-122"/>
              </a:rPr>
              <a:t>8. </a:t>
            </a:r>
            <a:r>
              <a:rPr lang="zh-CN" altLang="en-US" sz="2400" b="1" dirty="0">
                <a:latin typeface="微软雅黑" panose="020B0503020204020204" pitchFamily="34" charset="-122"/>
                <a:ea typeface="微软雅黑" panose="020B0503020204020204" pitchFamily="34" charset="-122"/>
              </a:rPr>
              <a:t>应急响应与灾难恢复技术</a:t>
            </a:r>
          </a:p>
        </p:txBody>
      </p:sp>
      <p:grpSp>
        <p:nvGrpSpPr>
          <p:cNvPr id="74754" name="组合 3"/>
          <p:cNvGrpSpPr/>
          <p:nvPr/>
        </p:nvGrpSpPr>
        <p:grpSpPr>
          <a:xfrm>
            <a:off x="182563" y="260350"/>
            <a:ext cx="8493125" cy="692150"/>
            <a:chOff x="182563" y="260350"/>
            <a:chExt cx="8493125" cy="692150"/>
          </a:xfrm>
        </p:grpSpPr>
        <p:sp>
          <p:nvSpPr>
            <p:cNvPr id="74755" name="矩形 6"/>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74756" name="Rectangle 2"/>
            <p:cNvSpPr txBox="1"/>
            <p:nvPr/>
          </p:nvSpPr>
          <p:spPr>
            <a:xfrm>
              <a:off x="182563" y="260350"/>
              <a:ext cx="5973762" cy="692150"/>
            </a:xfrm>
            <a:prstGeom prst="rect">
              <a:avLst/>
            </a:prstGeom>
            <a:noFill/>
            <a:ln w="9525">
              <a:noFill/>
            </a:ln>
          </p:spPr>
          <p:txBody>
            <a:bodyPr anchor="t" anchorCtr="0"/>
            <a:lstStyle/>
            <a:p>
              <a:pPr latinLnBrk="1">
                <a:buClrTx/>
                <a:buFontTx/>
              </a:pPr>
              <a:r>
                <a:rPr lang="en-US" altLang="zh-CN" sz="3200" b="1" dirty="0">
                  <a:solidFill>
                    <a:srgbClr val="FFFFFF"/>
                  </a:solidFill>
                  <a:latin typeface="Verdana" panose="020B0604030504040204"/>
                  <a:ea typeface="굴림"/>
                </a:rPr>
                <a:t>1.4 </a:t>
              </a:r>
              <a:r>
                <a:rPr lang="zh-CN" altLang="en-US" sz="3200" b="1" dirty="0">
                  <a:solidFill>
                    <a:srgbClr val="FFFFFF"/>
                  </a:solidFill>
                  <a:latin typeface="黑体" panose="02010609060101010101" pitchFamily="2" charset="-122"/>
                  <a:ea typeface="黑体" panose="02010609060101010101" pitchFamily="2" charset="-122"/>
                </a:rPr>
                <a:t>计算机安全技术</a:t>
              </a:r>
              <a:endParaRPr lang="en-US" altLang="ko-KR" sz="3200" b="1" dirty="0">
                <a:solidFill>
                  <a:schemeClr val="bg1"/>
                </a:solidFill>
                <a:latin typeface="Verdana" panose="020B0604030504040204" pitchFamily="34" charset="0"/>
                <a:ea typeface="굴림" pitchFamily="34" charset="-127"/>
              </a:endParaRPr>
            </a:p>
          </p:txBody>
        </p:sp>
      </p:grpSp>
      <p:sp>
        <p:nvSpPr>
          <p:cNvPr id="13" name="矩形 12"/>
          <p:cNvSpPr/>
          <p:nvPr/>
        </p:nvSpPr>
        <p:spPr>
          <a:xfrm>
            <a:off x="1116013" y="2174875"/>
            <a:ext cx="3384550" cy="461963"/>
          </a:xfrm>
          <a:prstGeom prst="rect">
            <a:avLst/>
          </a:prstGeom>
          <a:solidFill>
            <a:srgbClr val="FBCB33"/>
          </a:solidFill>
          <a:ln w="9525">
            <a:noFill/>
          </a:ln>
        </p:spPr>
        <p:txBody>
          <a:bodyPr anchor="t" anchorCtr="0">
            <a:spAutoFit/>
          </a:bodyPr>
          <a:lstStyle/>
          <a:p>
            <a:pPr latinLnBrk="1"/>
            <a:r>
              <a:rPr lang="en-US" altLang="zh-CN" sz="2400" b="1">
                <a:latin typeface="微软雅黑" panose="020B0503020204020204" pitchFamily="34" charset="-122"/>
                <a:ea typeface="微软雅黑" panose="020B0503020204020204" pitchFamily="34" charset="-122"/>
              </a:rPr>
              <a:t>9. </a:t>
            </a:r>
            <a:r>
              <a:rPr lang="zh-CN" altLang="en-US" sz="2400" b="1" dirty="0">
                <a:latin typeface="微软雅黑" panose="020B0503020204020204" pitchFamily="34" charset="-122"/>
                <a:ea typeface="微软雅黑" panose="020B0503020204020204" pitchFamily="34" charset="-122"/>
              </a:rPr>
              <a:t>计算机犯罪防治对策</a:t>
            </a:r>
          </a:p>
        </p:txBody>
      </p:sp>
      <p:sp>
        <p:nvSpPr>
          <p:cNvPr id="12" name="内容占位符 2"/>
          <p:cNvSpPr>
            <a:spLocks noGrp="1"/>
          </p:cNvSpPr>
          <p:nvPr>
            <p:ph idx="1"/>
          </p:nvPr>
        </p:nvSpPr>
        <p:spPr>
          <a:xfrm>
            <a:off x="1476375" y="2774950"/>
            <a:ext cx="4319588" cy="3967163"/>
          </a:xfrm>
        </p:spPr>
        <p:txBody>
          <a:bodyPr vert="horz" wrap="square" lIns="91440" tIns="45720" rIns="91440" bIns="45720" anchor="t" anchorCtr="0"/>
          <a:lstStyle/>
          <a:p>
            <a:pPr>
              <a:lnSpc>
                <a:spcPct val="150000"/>
              </a:lnSpc>
            </a:pPr>
            <a:r>
              <a:rPr lang="zh-CN" altLang="en-US" b="1" dirty="0">
                <a:latin typeface="黑体" panose="02010609060101010101" pitchFamily="2" charset="-122"/>
                <a:ea typeface="黑体" panose="02010609060101010101" pitchFamily="2" charset="-122"/>
              </a:rPr>
              <a:t>技术对策</a:t>
            </a:r>
            <a:endParaRPr lang="en-US" altLang="zh-CN" b="1">
              <a:latin typeface="黑体" panose="02010609060101010101" pitchFamily="2" charset="-122"/>
              <a:ea typeface="黑体" panose="02010609060101010101" pitchFamily="2" charset="-122"/>
            </a:endParaRPr>
          </a:p>
          <a:p>
            <a:pPr>
              <a:lnSpc>
                <a:spcPct val="150000"/>
              </a:lnSpc>
            </a:pPr>
            <a:r>
              <a:rPr lang="zh-CN" altLang="en-US" b="1" dirty="0">
                <a:latin typeface="黑体" panose="02010609060101010101" pitchFamily="2" charset="-122"/>
                <a:ea typeface="黑体" panose="02010609060101010101" pitchFamily="2" charset="-122"/>
              </a:rPr>
              <a:t>社会对策</a:t>
            </a:r>
            <a:endParaRPr lang="en-US" altLang="zh-CN" b="1">
              <a:latin typeface="黑体" panose="02010609060101010101" pitchFamily="2" charset="-122"/>
              <a:ea typeface="黑体" panose="02010609060101010101" pitchFamily="2" charset="-122"/>
            </a:endParaRPr>
          </a:p>
          <a:p>
            <a:pPr>
              <a:lnSpc>
                <a:spcPct val="150000"/>
              </a:lnSpc>
            </a:pPr>
            <a:r>
              <a:rPr lang="zh-CN" altLang="en-US" b="1" dirty="0">
                <a:latin typeface="黑体" panose="02010609060101010101" pitchFamily="2" charset="-122"/>
                <a:ea typeface="黑体" panose="02010609060101010101" pitchFamily="2" charset="-122"/>
              </a:rPr>
              <a:t>法律对策</a:t>
            </a:r>
            <a:endParaRPr lang="en-US" altLang="zh-CN" b="1">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anim calcmode="lin" valueType="num">
                                      <p:cBhvr>
                                        <p:cTn id="14" dur="500" fill="hold"/>
                                        <p:tgtEl>
                                          <p:spTgt spid="13"/>
                                        </p:tgtEl>
                                        <p:attrNameLst>
                                          <p:attrName>ppt_x</p:attrName>
                                        </p:attrNameLst>
                                      </p:cBhvr>
                                      <p:tavLst>
                                        <p:tav tm="0">
                                          <p:val>
                                            <p:strVal val="#ppt_x"/>
                                          </p:val>
                                        </p:tav>
                                        <p:tav tm="100000">
                                          <p:val>
                                            <p:strVal val="#ppt_x"/>
                                          </p:val>
                                        </p:tav>
                                      </p:tavLst>
                                    </p:anim>
                                    <p:anim calcmode="lin" valueType="num">
                                      <p:cBhvr>
                                        <p:cTn id="1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500"/>
                                        <p:tgtEl>
                                          <p:spTgt spid="1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fade">
                                      <p:cBhvr>
                                        <p:cTn id="25" dur="500"/>
                                        <p:tgtEl>
                                          <p:spTgt spid="1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2" end="2"/>
                                            </p:txEl>
                                          </p:spTgt>
                                        </p:tgtEl>
                                        <p:attrNameLst>
                                          <p:attrName>style.visibility</p:attrName>
                                        </p:attrNameLst>
                                      </p:cBhvr>
                                      <p:to>
                                        <p:strVal val="visible"/>
                                      </p:to>
                                    </p:set>
                                    <p:animEffect transition="in" filter="fade">
                                      <p:cBhvr>
                                        <p:cTn id="30"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2"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a:spLocks noChangeArrowheads="1"/>
          </p:cNvSpPr>
          <p:nvPr/>
        </p:nvSpPr>
        <p:spPr bwMode="auto">
          <a:xfrm>
            <a:off x="1116013" y="1958975"/>
            <a:ext cx="4248150" cy="461963"/>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1. </a:t>
            </a:r>
            <a:r>
              <a:rPr kumimoji="1" lang="zh-CN" altLang="en-US" sz="24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计算机安全技术的发展阶段</a:t>
            </a:r>
          </a:p>
        </p:txBody>
      </p:sp>
      <p:grpSp>
        <p:nvGrpSpPr>
          <p:cNvPr id="75778" name="组合 3"/>
          <p:cNvGrpSpPr/>
          <p:nvPr/>
        </p:nvGrpSpPr>
        <p:grpSpPr>
          <a:xfrm>
            <a:off x="182563" y="260350"/>
            <a:ext cx="8493125" cy="692150"/>
            <a:chOff x="182563" y="260350"/>
            <a:chExt cx="8493125" cy="692150"/>
          </a:xfrm>
        </p:grpSpPr>
        <p:sp>
          <p:nvSpPr>
            <p:cNvPr id="75779" name="矩形 6"/>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75780" name="Rectangle 2"/>
            <p:cNvSpPr txBox="1"/>
            <p:nvPr/>
          </p:nvSpPr>
          <p:spPr>
            <a:xfrm>
              <a:off x="182563" y="260350"/>
              <a:ext cx="5973762" cy="692150"/>
            </a:xfrm>
            <a:prstGeom prst="rect">
              <a:avLst/>
            </a:prstGeom>
            <a:noFill/>
            <a:ln w="9525">
              <a:noFill/>
            </a:ln>
          </p:spPr>
          <p:txBody>
            <a:bodyPr anchor="t" anchorCtr="0"/>
            <a:lstStyle/>
            <a:p>
              <a:pPr latinLnBrk="1">
                <a:buClrTx/>
                <a:buFontTx/>
              </a:pPr>
              <a:r>
                <a:rPr lang="en-US" altLang="zh-CN" sz="3200" b="1" dirty="0">
                  <a:solidFill>
                    <a:srgbClr val="FFFFFF"/>
                  </a:solidFill>
                  <a:latin typeface="Verdana" panose="020B0604030504040204"/>
                  <a:ea typeface="굴림"/>
                </a:rPr>
                <a:t>1.4 </a:t>
              </a:r>
              <a:r>
                <a:rPr lang="zh-CN" altLang="en-US" sz="3200" b="1" dirty="0">
                  <a:solidFill>
                    <a:srgbClr val="FFFFFF"/>
                  </a:solidFill>
                  <a:latin typeface="黑体" panose="02010609060101010101" pitchFamily="2" charset="-122"/>
                  <a:ea typeface="黑体" panose="02010609060101010101" pitchFamily="2" charset="-122"/>
                </a:rPr>
                <a:t>计算机安全技术</a:t>
              </a:r>
              <a:endParaRPr lang="en-US" altLang="ko-KR" sz="3200" b="1" dirty="0">
                <a:solidFill>
                  <a:schemeClr val="bg1"/>
                </a:solidFill>
                <a:latin typeface="Verdana" panose="020B0604030504040204" pitchFamily="34" charset="0"/>
                <a:ea typeface="굴림" pitchFamily="34" charset="-127"/>
              </a:endParaRPr>
            </a:p>
          </p:txBody>
        </p:sp>
      </p:grpSp>
      <p:cxnSp>
        <p:nvCxnSpPr>
          <p:cNvPr id="9" name="直接连接符 8"/>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10" name="矩形 9"/>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1.4.2</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2" name="TextBox 11"/>
          <p:cNvSpPr txBox="1"/>
          <p:nvPr/>
        </p:nvSpPr>
        <p:spPr>
          <a:xfrm>
            <a:off x="1763713" y="1104900"/>
            <a:ext cx="5256212" cy="523875"/>
          </a:xfrm>
          <a:prstGeom prst="rect">
            <a:avLst/>
          </a:prstGeom>
          <a:noFill/>
          <a:ln w="9525">
            <a:noFill/>
          </a:ln>
        </p:spPr>
        <p:txBody>
          <a:bodyPr anchor="t" anchorCtr="0">
            <a:spAutoFit/>
          </a:bodyPr>
          <a:lstStyle/>
          <a:p>
            <a:pPr latinLnBrk="1"/>
            <a:r>
              <a:rPr lang="zh-CN" altLang="en-US" sz="2800" b="1" dirty="0">
                <a:latin typeface="微软雅黑" panose="020B0503020204020204" pitchFamily="34" charset="-122"/>
                <a:ea typeface="微软雅黑" panose="020B0503020204020204" pitchFamily="34" charset="-122"/>
              </a:rPr>
              <a:t>计算机安全技术的发展</a:t>
            </a:r>
          </a:p>
        </p:txBody>
      </p:sp>
      <p:pic>
        <p:nvPicPr>
          <p:cNvPr id="75786" name="图示 5"/>
          <p:cNvPicPr/>
          <p:nvPr/>
        </p:nvPicPr>
        <p:blipFill>
          <a:blip r:embed="rId2"/>
          <a:stretch>
            <a:fillRect/>
          </a:stretch>
        </p:blipFill>
        <p:spPr>
          <a:xfrm>
            <a:off x="334963" y="2792413"/>
            <a:ext cx="8248650" cy="4065587"/>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0-#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ppt_x</p:attrName>
                                        </p:attrNameLst>
                                      </p:cBhvr>
                                      <p:tavLst>
                                        <p:tav tm="0">
                                          <p:val>
                                            <p:strVal val="0-#ppt_w/2"/>
                                          </p:val>
                                        </p:tav>
                                        <p:tav tm="100000">
                                          <p:val>
                                            <p:strVal val="#ppt_x"/>
                                          </p:val>
                                        </p:tav>
                                      </p:tavLst>
                                    </p:anim>
                                    <p:anim calcmode="lin" valueType="num">
                                      <p:cBhvr>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参考资源</a:t>
            </a:r>
          </a:p>
        </p:txBody>
      </p:sp>
      <p:sp>
        <p:nvSpPr>
          <p:cNvPr id="4" name="文本框 3"/>
          <p:cNvSpPr txBox="1"/>
          <p:nvPr/>
        </p:nvSpPr>
        <p:spPr>
          <a:xfrm>
            <a:off x="530225" y="1698625"/>
            <a:ext cx="8000365" cy="2861310"/>
          </a:xfrm>
          <a:prstGeom prst="rect">
            <a:avLst/>
          </a:prstGeom>
        </p:spPr>
        <p:txBody>
          <a:bodyPr wrap="square">
            <a:spAutoFit/>
          </a:bodyPr>
          <a:lstStyle/>
          <a:p>
            <a:pPr marL="457200" indent="-457200" algn="just" defTabSz="266700">
              <a:spcAft>
                <a:spcPct val="0"/>
              </a:spcAft>
            </a:pPr>
            <a:r>
              <a:rPr lang="en-US" altLang="ko-KR" sz="1800" b="1" u="sng">
                <a:solidFill>
                  <a:srgbClr val="000000"/>
                </a:solidFill>
                <a:latin typeface="MingLiU"/>
                <a:ea typeface="宋体" panose="02010600030101010101" pitchFamily="2" charset="-122"/>
              </a:rPr>
              <a:t>I. </a:t>
            </a:r>
            <a:r>
              <a:rPr lang="ko-KR" altLang="en-US" sz="1800" b="1" u="sng">
                <a:solidFill>
                  <a:srgbClr val="000000"/>
                </a:solidFill>
                <a:latin typeface="MingLiU"/>
                <a:ea typeface="宋体" panose="02010600030101010101" pitchFamily="2" charset="-122"/>
              </a:rPr>
              <a:t>選用教材</a:t>
            </a:r>
          </a:p>
          <a:p>
            <a:pPr marL="457200" indent="0" algn="just" defTabSz="266700">
              <a:spcAft>
                <a:spcPct val="0"/>
              </a:spcAft>
            </a:pPr>
            <a:r>
              <a:rPr lang="en-US" altLang="ko-KR" sz="1800" b="1">
                <a:solidFill>
                  <a:srgbClr val="000000"/>
                </a:solidFill>
                <a:latin typeface="Times New Roman" panose="02020603050405020304"/>
                <a:ea typeface="Times New Roman" panose="02020603050405020304"/>
              </a:rPr>
              <a:t>A.</a:t>
            </a:r>
            <a:r>
              <a:rPr lang="en-US" altLang="ko-KR" sz="1800" b="1">
                <a:solidFill>
                  <a:srgbClr val="000000"/>
                </a:solidFill>
                <a:latin typeface="Times New Roman" panose="02020603050405020304"/>
                <a:ea typeface="PMingLiU"/>
              </a:rPr>
              <a:t>	</a:t>
            </a:r>
            <a:r>
              <a:rPr lang="ko-KR" altLang="en-US" sz="1800" b="1">
                <a:solidFill>
                  <a:srgbClr val="000000"/>
                </a:solidFill>
                <a:latin typeface="Times New Roman" panose="02020603050405020304"/>
                <a:ea typeface="PMingLiU"/>
              </a:rPr>
              <a:t>計算機安全技術</a:t>
            </a:r>
            <a:r>
              <a:rPr lang="en-US" altLang="ko-KR" sz="1800" b="1">
                <a:solidFill>
                  <a:srgbClr val="000000"/>
                </a:solidFill>
                <a:latin typeface="Times New Roman" panose="02020603050405020304"/>
                <a:ea typeface="Times New Roman" panose="02020603050405020304"/>
              </a:rPr>
              <a:t>, </a:t>
            </a:r>
            <a:r>
              <a:rPr lang="ko-KR" altLang="en-US" sz="1800" b="1">
                <a:solidFill>
                  <a:srgbClr val="000000"/>
                </a:solidFill>
                <a:latin typeface="Times New Roman" panose="02020603050405020304"/>
                <a:ea typeface="PMingLiU"/>
              </a:rPr>
              <a:t>邵麗萍著</a:t>
            </a:r>
            <a:r>
              <a:rPr lang="en-US" altLang="ko-KR" sz="1800" b="1">
                <a:solidFill>
                  <a:srgbClr val="000000"/>
                </a:solidFill>
                <a:latin typeface="Times New Roman" panose="02020603050405020304"/>
                <a:ea typeface="Times New Roman" panose="02020603050405020304"/>
              </a:rPr>
              <a:t>, </a:t>
            </a:r>
            <a:r>
              <a:rPr lang="ko-KR" altLang="en-US" sz="1800" b="1">
                <a:solidFill>
                  <a:srgbClr val="000000"/>
                </a:solidFill>
                <a:latin typeface="Times New Roman" panose="02020603050405020304"/>
                <a:ea typeface="PMingLiU"/>
              </a:rPr>
              <a:t>清華大學出版社</a:t>
            </a:r>
          </a:p>
          <a:p>
            <a:pPr marL="457200" indent="0" algn="just" defTabSz="266700">
              <a:spcAft>
                <a:spcPct val="0"/>
              </a:spcAft>
            </a:pPr>
            <a:r>
              <a:rPr lang="en-US" altLang="ko-KR" sz="1800" b="1">
                <a:solidFill>
                  <a:srgbClr val="000000"/>
                </a:solidFill>
                <a:latin typeface="Times New Roman" panose="02020603050405020304"/>
                <a:ea typeface="宋体" panose="02010600030101010101" pitchFamily="2" charset="-122"/>
              </a:rPr>
              <a:t>B.</a:t>
            </a:r>
            <a:r>
              <a:rPr lang="en-US" altLang="ko-KR" sz="1800" b="1">
                <a:solidFill>
                  <a:srgbClr val="000000"/>
                </a:solidFill>
                <a:latin typeface="Times New Roman" panose="02020603050405020304"/>
                <a:ea typeface="PMingLiU"/>
              </a:rPr>
              <a:t>	</a:t>
            </a:r>
            <a:r>
              <a:rPr lang="ko-KR" altLang="en-US" sz="1800" b="1">
                <a:solidFill>
                  <a:srgbClr val="000000"/>
                </a:solidFill>
                <a:latin typeface="PMingLiU"/>
                <a:ea typeface="PMingLiU"/>
              </a:rPr>
              <a:t>計算機安全導論</a:t>
            </a:r>
            <a:r>
              <a:rPr lang="ko-KR" altLang="en-US" sz="1800" b="1">
                <a:solidFill>
                  <a:srgbClr val="000000"/>
                </a:solidFill>
                <a:latin typeface="Times New Roman" panose="02020603050405020304"/>
                <a:ea typeface="PMingLiU"/>
              </a:rPr>
              <a:t>，</a:t>
            </a:r>
            <a:r>
              <a:rPr lang="en-US" altLang="ko-KR" sz="1800" b="1">
                <a:solidFill>
                  <a:srgbClr val="000000"/>
                </a:solidFill>
                <a:latin typeface="Times New Roman" panose="02020603050405020304"/>
                <a:ea typeface="宋体" panose="02010600030101010101" pitchFamily="2" charset="-122"/>
              </a:rPr>
              <a:t> </a:t>
            </a:r>
            <a:r>
              <a:rPr lang="en-US" altLang="ko-KR" sz="1800" b="1">
                <a:solidFill>
                  <a:srgbClr val="000000"/>
                </a:solidFill>
                <a:latin typeface="Times New Roman" panose="02020603050405020304"/>
                <a:ea typeface="Times New Roman" panose="02020603050405020304"/>
              </a:rPr>
              <a:t>Michael</a:t>
            </a:r>
            <a:r>
              <a:rPr lang="en-US" altLang="ko-KR" sz="1800" b="1">
                <a:solidFill>
                  <a:srgbClr val="000000"/>
                </a:solidFill>
                <a:latin typeface="Times New Roman" panose="02020603050405020304"/>
                <a:ea typeface="宋体" panose="02010600030101010101" pitchFamily="2" charset="-122"/>
              </a:rPr>
              <a:t> </a:t>
            </a:r>
            <a:r>
              <a:rPr lang="en-US" altLang="ko-KR" sz="1800" b="1">
                <a:solidFill>
                  <a:srgbClr val="000000"/>
                </a:solidFill>
                <a:latin typeface="Times New Roman" panose="02020603050405020304"/>
                <a:ea typeface="Times New Roman" panose="02020603050405020304"/>
              </a:rPr>
              <a:t>T</a:t>
            </a:r>
            <a:r>
              <a:rPr lang="en-US" altLang="ko-KR" sz="1800" b="1">
                <a:solidFill>
                  <a:srgbClr val="000000"/>
                </a:solidFill>
                <a:latin typeface="Times New Roman" panose="02020603050405020304"/>
                <a:ea typeface="宋体" panose="02010600030101010101" pitchFamily="2" charset="-122"/>
              </a:rPr>
              <a:t>. Goodrich</a:t>
            </a:r>
            <a:r>
              <a:rPr lang="ko-KR" altLang="en-US" sz="1800" b="1">
                <a:solidFill>
                  <a:srgbClr val="000000"/>
                </a:solidFill>
                <a:latin typeface="Times New Roman" panose="02020603050405020304"/>
                <a:ea typeface="宋体" panose="02010600030101010101" pitchFamily="2" charset="-122"/>
              </a:rPr>
              <a:t>等著</a:t>
            </a:r>
            <a:r>
              <a:rPr lang="en-US" altLang="ko-KR" sz="1800" b="1">
                <a:solidFill>
                  <a:srgbClr val="000000"/>
                </a:solidFill>
                <a:latin typeface="Times New Roman" panose="02020603050405020304"/>
                <a:ea typeface="宋体" panose="02010600030101010101" pitchFamily="2" charset="-122"/>
              </a:rPr>
              <a:t>, </a:t>
            </a:r>
            <a:r>
              <a:rPr lang="ko-KR" altLang="en-US" sz="1800" b="1">
                <a:solidFill>
                  <a:srgbClr val="000000"/>
                </a:solidFill>
                <a:latin typeface="Times New Roman" panose="02020603050405020304"/>
                <a:ea typeface="宋体" panose="02010600030101010101" pitchFamily="2" charset="-122"/>
              </a:rPr>
              <a:t>清華大學出版社</a:t>
            </a:r>
          </a:p>
          <a:p>
            <a:pPr marL="0" indent="0" algn="just" defTabSz="266700">
              <a:spcAft>
                <a:spcPct val="0"/>
              </a:spcAft>
            </a:pPr>
            <a:r>
              <a:rPr lang="en-US" altLang="ko-KR" sz="1800" b="1">
                <a:solidFill>
                  <a:srgbClr val="000000"/>
                </a:solidFill>
                <a:latin typeface="Times New Roman" panose="02020603050405020304"/>
                <a:ea typeface="PMingLiU"/>
              </a:rPr>
              <a:t> </a:t>
            </a:r>
          </a:p>
          <a:p>
            <a:pPr marL="457200" indent="-457200" algn="just" defTabSz="266700">
              <a:spcAft>
                <a:spcPct val="0"/>
              </a:spcAft>
            </a:pPr>
            <a:r>
              <a:rPr lang="en-US" altLang="ko-KR" sz="1800" b="1" u="sng">
                <a:solidFill>
                  <a:srgbClr val="000000"/>
                </a:solidFill>
                <a:latin typeface="MingLiU"/>
                <a:ea typeface="宋体" panose="02010600030101010101" pitchFamily="2" charset="-122"/>
              </a:rPr>
              <a:t>II. </a:t>
            </a:r>
            <a:r>
              <a:rPr lang="ko-KR" altLang="en-US" sz="1800" b="1" u="sng">
                <a:solidFill>
                  <a:srgbClr val="000000"/>
                </a:solidFill>
                <a:latin typeface="MingLiU"/>
                <a:ea typeface="宋体" panose="02010600030101010101" pitchFamily="2" charset="-122"/>
              </a:rPr>
              <a:t>參考资料</a:t>
            </a:r>
          </a:p>
          <a:p>
            <a:pPr marL="914400" indent="-457200" algn="just" defTabSz="266700"/>
            <a:r>
              <a:rPr lang="en-US" altLang="ko-KR" sz="1800" b="1">
                <a:solidFill>
                  <a:srgbClr val="000000"/>
                </a:solidFill>
                <a:latin typeface="Times New Roman" panose="02020603050405020304"/>
                <a:ea typeface="宋体" panose="02010600030101010101" pitchFamily="2" charset="-122"/>
              </a:rPr>
              <a:t>A. </a:t>
            </a:r>
            <a:r>
              <a:rPr lang="ko-KR" altLang="en-US" sz="1800" b="1">
                <a:solidFill>
                  <a:srgbClr val="000000"/>
                </a:solidFill>
                <a:latin typeface="Times New Roman" panose="02020603050405020304"/>
                <a:ea typeface="PMingLiU"/>
              </a:rPr>
              <a:t>計算機安全原理與實踐</a:t>
            </a:r>
            <a:r>
              <a:rPr lang="en-US" altLang="ko-KR" sz="1800" b="1">
                <a:solidFill>
                  <a:srgbClr val="000000"/>
                </a:solidFill>
                <a:latin typeface="Times New Roman" panose="02020603050405020304"/>
                <a:ea typeface="Times New Roman" panose="02020603050405020304"/>
              </a:rPr>
              <a:t>(</a:t>
            </a:r>
            <a:r>
              <a:rPr lang="ko-KR" altLang="en-US" sz="1800" b="1">
                <a:solidFill>
                  <a:srgbClr val="000000"/>
                </a:solidFill>
                <a:latin typeface="Times New Roman" panose="02020603050405020304"/>
                <a:ea typeface="PMingLiU"/>
              </a:rPr>
              <a:t>第</a:t>
            </a:r>
            <a:r>
              <a:rPr lang="en-US" altLang="ko-KR" sz="1800" b="1">
                <a:solidFill>
                  <a:srgbClr val="000000"/>
                </a:solidFill>
                <a:latin typeface="Times New Roman" panose="02020603050405020304"/>
                <a:ea typeface="Times New Roman" panose="02020603050405020304"/>
              </a:rPr>
              <a:t>3</a:t>
            </a:r>
            <a:r>
              <a:rPr lang="ko-KR" altLang="en-US" sz="1800" b="1">
                <a:solidFill>
                  <a:srgbClr val="000000"/>
                </a:solidFill>
                <a:latin typeface="Times New Roman" panose="02020603050405020304"/>
                <a:ea typeface="PMingLiU"/>
              </a:rPr>
              <a:t>版</a:t>
            </a:r>
            <a:r>
              <a:rPr lang="en-US" altLang="ko-KR" sz="1800" b="1">
                <a:solidFill>
                  <a:srgbClr val="000000"/>
                </a:solidFill>
                <a:latin typeface="Times New Roman" panose="02020603050405020304"/>
                <a:ea typeface="Times New Roman" panose="02020603050405020304"/>
              </a:rPr>
              <a:t>), William Stallings</a:t>
            </a:r>
            <a:r>
              <a:rPr lang="ko-KR" altLang="en-US" sz="1800" b="1">
                <a:solidFill>
                  <a:srgbClr val="000000"/>
                </a:solidFill>
                <a:latin typeface="Times New Roman" panose="02020603050405020304"/>
                <a:ea typeface="PMingLiU"/>
              </a:rPr>
              <a:t>等著</a:t>
            </a:r>
            <a:r>
              <a:rPr lang="en-US" altLang="ko-KR" sz="1800" b="1">
                <a:solidFill>
                  <a:srgbClr val="000000"/>
                </a:solidFill>
                <a:latin typeface="Times New Roman" panose="02020603050405020304"/>
                <a:ea typeface="Times New Roman" panose="02020603050405020304"/>
              </a:rPr>
              <a:t>, </a:t>
            </a:r>
            <a:r>
              <a:rPr lang="ko-KR" altLang="en-US" sz="1800" b="1">
                <a:solidFill>
                  <a:srgbClr val="000000"/>
                </a:solidFill>
                <a:latin typeface="Times New Roman" panose="02020603050405020304"/>
                <a:ea typeface="PMingLiU"/>
              </a:rPr>
              <a:t>機械工業出版社</a:t>
            </a:r>
          </a:p>
          <a:p>
            <a:pPr marL="914400" indent="-457200" algn="just" defTabSz="266700"/>
            <a:r>
              <a:rPr lang="en-US" altLang="ko-KR" sz="1800" b="1">
                <a:solidFill>
                  <a:srgbClr val="000000"/>
                </a:solidFill>
                <a:latin typeface="Times New Roman" panose="02020603050405020304"/>
                <a:ea typeface="宋体" panose="02010600030101010101" pitchFamily="2" charset="-122"/>
              </a:rPr>
              <a:t>B. </a:t>
            </a:r>
            <a:r>
              <a:rPr lang="en-US" altLang="ko-KR" sz="1800" b="1">
                <a:solidFill>
                  <a:srgbClr val="000000"/>
                </a:solidFill>
                <a:latin typeface="Times New Roman" panose="02020603050405020304"/>
                <a:ea typeface="Times New Roman" panose="02020603050405020304"/>
              </a:rPr>
              <a:t>MOOCs</a:t>
            </a:r>
            <a:r>
              <a:rPr lang="ko-KR" altLang="en-US" sz="1800" b="1">
                <a:solidFill>
                  <a:srgbClr val="000000"/>
                </a:solidFill>
                <a:latin typeface="Times New Roman" panose="02020603050405020304"/>
                <a:ea typeface="PMingLiU"/>
              </a:rPr>
              <a:t>：</a:t>
            </a:r>
            <a:r>
              <a:rPr lang="ko-KR" altLang="en-US" sz="1800" b="1" u="sng">
                <a:solidFill>
                  <a:schemeClr val="tx1"/>
                </a:solidFill>
                <a:latin typeface="Times New Roman" panose="02020603050405020304"/>
                <a:ea typeface="PMingLiU"/>
                <a:hlinkClick r:id="rId2"/>
              </a:rPr>
              <a:t>网络空间安全概论</a:t>
            </a:r>
            <a:r>
              <a:rPr lang="en-US" altLang="ko-KR" sz="1800" b="1" u="sng">
                <a:solidFill>
                  <a:schemeClr val="tx1"/>
                </a:solidFill>
                <a:latin typeface="Times New Roman" panose="02020603050405020304"/>
                <a:ea typeface="PMingLiU"/>
                <a:hlinkClick r:id="rId2"/>
              </a:rPr>
              <a:t>——</a:t>
            </a:r>
            <a:r>
              <a:rPr lang="ko-KR" altLang="en-US" sz="1800" b="1" u="sng">
                <a:solidFill>
                  <a:schemeClr val="tx1"/>
                </a:solidFill>
                <a:latin typeface="Times New Roman" panose="02020603050405020304"/>
                <a:ea typeface="PMingLiU"/>
                <a:hlinkClick r:id="rId2"/>
              </a:rPr>
              <a:t>福州大学，中国大学</a:t>
            </a:r>
            <a:r>
              <a:rPr lang="en-US" altLang="ko-KR" sz="1800" b="1" u="sng">
                <a:solidFill>
                  <a:schemeClr val="tx1"/>
                </a:solidFill>
                <a:latin typeface="Times New Roman" panose="02020603050405020304"/>
                <a:ea typeface="Times New Roman" panose="02020603050405020304"/>
                <a:hlinkClick r:id="rId2"/>
              </a:rPr>
              <a:t>MOOC</a:t>
            </a:r>
            <a:r>
              <a:rPr lang="ko-KR" altLang="en-US" sz="1800" b="1" u="sng">
                <a:solidFill>
                  <a:schemeClr val="tx1"/>
                </a:solidFill>
                <a:latin typeface="Times New Roman" panose="02020603050405020304"/>
                <a:ea typeface="PMingLiU"/>
                <a:hlinkClick r:id="rId2"/>
              </a:rPr>
              <a:t>（</a:t>
            </a:r>
            <a:r>
              <a:rPr lang="en-US" altLang="ko-KR" sz="1800" b="1" u="sng">
                <a:solidFill>
                  <a:schemeClr val="tx1"/>
                </a:solidFill>
                <a:latin typeface="Times New Roman" panose="02020603050405020304"/>
                <a:ea typeface="Times New Roman" panose="02020603050405020304"/>
                <a:hlinkClick r:id="rId2"/>
              </a:rPr>
              <a:t>icourse163.org</a:t>
            </a:r>
            <a:r>
              <a:rPr lang="ko-KR" altLang="en-US" sz="1800" b="1" u="sng">
                <a:solidFill>
                  <a:schemeClr val="tx1"/>
                </a:solidFill>
                <a:latin typeface="Times New Roman" panose="02020603050405020304"/>
                <a:ea typeface="PMingLiU"/>
                <a:hlinkClick r:id="rId2"/>
              </a:rPr>
              <a:t>）</a:t>
            </a:r>
          </a:p>
          <a:p>
            <a:pPr marL="914400" indent="-457200" algn="just" defTabSz="266700"/>
            <a:r>
              <a:rPr lang="en-US" altLang="ko-KR" sz="1800" b="1">
                <a:solidFill>
                  <a:schemeClr val="tx1"/>
                </a:solidFill>
                <a:latin typeface="Times New Roman" panose="02020603050405020304"/>
                <a:ea typeface="宋体" panose="02010600030101010101" pitchFamily="2" charset="-122"/>
              </a:rPr>
              <a:t>C. </a:t>
            </a:r>
            <a:r>
              <a:rPr lang="en-US" altLang="ko-KR" sz="1800" b="1">
                <a:solidFill>
                  <a:schemeClr val="tx1"/>
                </a:solidFill>
                <a:latin typeface="Times New Roman" panose="02020603050405020304"/>
                <a:ea typeface="Times New Roman" panose="02020603050405020304"/>
              </a:rPr>
              <a:t>MOOCs</a:t>
            </a:r>
            <a:r>
              <a:rPr lang="ko-KR" altLang="en-US" sz="1800" b="1">
                <a:solidFill>
                  <a:schemeClr val="tx1"/>
                </a:solidFill>
                <a:latin typeface="Times New Roman" panose="02020603050405020304"/>
                <a:ea typeface="PMingLiU"/>
              </a:rPr>
              <a:t>：</a:t>
            </a:r>
            <a:r>
              <a:rPr lang="ko-KR" altLang="en-US" sz="1800" b="1" u="sng">
                <a:solidFill>
                  <a:schemeClr val="tx1"/>
                </a:solidFill>
                <a:latin typeface="Times New Roman" panose="02020603050405020304"/>
                <a:ea typeface="PMingLiU"/>
                <a:hlinkClick r:id="rId3"/>
              </a:rPr>
              <a:t>网络安全与应用</a:t>
            </a:r>
            <a:r>
              <a:rPr lang="en-US" altLang="ko-KR" sz="1800" b="1" u="sng">
                <a:solidFill>
                  <a:schemeClr val="tx1"/>
                </a:solidFill>
                <a:latin typeface="Times New Roman" panose="02020603050405020304"/>
                <a:ea typeface="PMingLiU"/>
                <a:hlinkClick r:id="rId3"/>
              </a:rPr>
              <a:t>——</a:t>
            </a:r>
            <a:r>
              <a:rPr lang="ko-KR" altLang="en-US" sz="1800" b="1" u="sng">
                <a:solidFill>
                  <a:schemeClr val="tx1"/>
                </a:solidFill>
                <a:latin typeface="Times New Roman" panose="02020603050405020304"/>
                <a:ea typeface="PMingLiU"/>
                <a:hlinkClick r:id="rId3"/>
              </a:rPr>
              <a:t>福建师范大学，中国大学</a:t>
            </a:r>
            <a:r>
              <a:rPr lang="en-US" altLang="ko-KR" sz="1800" b="1" u="sng">
                <a:solidFill>
                  <a:schemeClr val="tx1"/>
                </a:solidFill>
                <a:latin typeface="Times New Roman" panose="02020603050405020304"/>
                <a:ea typeface="Times New Roman" panose="02020603050405020304"/>
                <a:hlinkClick r:id="rId3"/>
              </a:rPr>
              <a:t>MOOC</a:t>
            </a:r>
            <a:r>
              <a:rPr lang="ko-KR" altLang="en-US" sz="1800" b="1" u="sng">
                <a:solidFill>
                  <a:schemeClr val="tx1"/>
                </a:solidFill>
                <a:latin typeface="Times New Roman" panose="02020603050405020304"/>
                <a:ea typeface="PMingLiU"/>
                <a:hlinkClick r:id="rId3"/>
              </a:rPr>
              <a:t>（</a:t>
            </a:r>
            <a:r>
              <a:rPr lang="en-US" altLang="ko-KR" sz="1800" b="1" u="sng">
                <a:solidFill>
                  <a:schemeClr val="tx1"/>
                </a:solidFill>
                <a:latin typeface="Times New Roman" panose="02020603050405020304"/>
                <a:ea typeface="Times New Roman" panose="02020603050405020304"/>
                <a:hlinkClick r:id="rId3"/>
              </a:rPr>
              <a:t>icourse</a:t>
            </a:r>
            <a:r>
              <a:rPr lang="en-US" altLang="ko-KR" sz="1800" b="1" u="sng">
                <a:solidFill>
                  <a:schemeClr val="tx1"/>
                </a:solidFill>
                <a:latin typeface="Times New Roman" panose="02020603050405020304"/>
                <a:ea typeface="PMingLiU"/>
                <a:hlinkClick r:id="rId3"/>
              </a:rPr>
              <a:t>163.</a:t>
            </a:r>
            <a:r>
              <a:rPr lang="en-US" altLang="ko-KR" sz="1800" b="1" u="sng">
                <a:solidFill>
                  <a:schemeClr val="tx1"/>
                </a:solidFill>
                <a:latin typeface="Times New Roman" panose="02020603050405020304"/>
                <a:ea typeface="Times New Roman" panose="02020603050405020304"/>
                <a:hlinkClick r:id="rId3"/>
              </a:rPr>
              <a:t>org</a:t>
            </a:r>
            <a:r>
              <a:rPr lang="ko-KR" altLang="en-US" sz="1800" b="1" u="sng">
                <a:solidFill>
                  <a:schemeClr val="tx1"/>
                </a:solidFill>
                <a:latin typeface="Times New Roman" panose="02020603050405020304"/>
                <a:ea typeface="PMingLiU"/>
                <a:hlinkClick r:id="rId3"/>
              </a:rPr>
              <a:t>）</a:t>
            </a: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182563" y="222250"/>
            <a:ext cx="5973762" cy="692150"/>
          </a:xfrm>
        </p:spPr>
        <p:txBody>
          <a:bodyPr vert="horz" wrap="square" lIns="91440" tIns="45720" rIns="91440" bIns="45720" anchor="ctr" anchorCtr="0"/>
          <a:lstStyle/>
          <a:p>
            <a:pPr eaLnBrk="1" hangingPunct="1"/>
            <a:r>
              <a:rPr lang="zh-CN" altLang="en-US" dirty="0">
                <a:latin typeface="黑体" panose="02010609060101010101" pitchFamily="2" charset="-122"/>
                <a:ea typeface="黑体" panose="02010609060101010101" pitchFamily="2" charset="-122"/>
              </a:rPr>
              <a:t>目录</a:t>
            </a:r>
            <a:r>
              <a:rPr lang="zh-CN" altLang="en-US" dirty="0"/>
              <a:t> </a:t>
            </a:r>
            <a:r>
              <a:rPr lang="en-US" altLang="zh-CN"/>
              <a:t>· </a:t>
            </a:r>
            <a:r>
              <a:rPr lang="en-US" altLang="ko-KR"/>
              <a:t>Contents</a:t>
            </a:r>
          </a:p>
        </p:txBody>
      </p:sp>
      <p:sp>
        <p:nvSpPr>
          <p:cNvPr id="76803" name="矩形 10"/>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13" name="圆角矩形 12">
            <a:hlinkClick r:id="rId3" action="ppaction://hlinksldjump"/>
          </p:cNvPr>
          <p:cNvSpPr/>
          <p:nvPr/>
        </p:nvSpPr>
        <p:spPr bwMode="auto">
          <a:xfrm>
            <a:off x="1357313" y="1500188"/>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1.1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什么是计算机安全</a:t>
            </a:r>
          </a:p>
        </p:txBody>
      </p:sp>
      <p:sp>
        <p:nvSpPr>
          <p:cNvPr id="14" name="圆角矩形 13">
            <a:hlinkClick r:id="" action="ppaction://noaction"/>
          </p:cNvPr>
          <p:cNvSpPr/>
          <p:nvPr/>
        </p:nvSpPr>
        <p:spPr bwMode="auto">
          <a:xfrm>
            <a:off x="1357313" y="2436813"/>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1.2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计算机安全威胁</a:t>
            </a:r>
          </a:p>
        </p:txBody>
      </p:sp>
      <p:sp>
        <p:nvSpPr>
          <p:cNvPr id="15" name="圆角矩形 14">
            <a:hlinkClick r:id="" action="ppaction://noaction"/>
          </p:cNvPr>
          <p:cNvSpPr/>
          <p:nvPr/>
        </p:nvSpPr>
        <p:spPr bwMode="auto">
          <a:xfrm>
            <a:off x="1357313" y="3300413"/>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1.3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计算机安全保护的原则与措施</a:t>
            </a:r>
          </a:p>
        </p:txBody>
      </p:sp>
      <p:sp>
        <p:nvSpPr>
          <p:cNvPr id="16" name="圆角矩形 15">
            <a:hlinkClick r:id="" action="ppaction://noaction"/>
          </p:cNvPr>
          <p:cNvSpPr/>
          <p:nvPr/>
        </p:nvSpPr>
        <p:spPr bwMode="auto">
          <a:xfrm>
            <a:off x="1357313" y="4237038"/>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1.4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计算机安全技术</a:t>
            </a:r>
          </a:p>
        </p:txBody>
      </p:sp>
      <p:sp>
        <p:nvSpPr>
          <p:cNvPr id="76809" name="动作按钮: 第一张 4">
            <a:hlinkClick r:id="rId4" action="ppaction://hlinksldjump"/>
          </p:cNvPr>
          <p:cNvSpPr/>
          <p:nvPr/>
        </p:nvSpPr>
        <p:spPr>
          <a:xfrm>
            <a:off x="250825" y="6284913"/>
            <a:ext cx="360363" cy="384175"/>
          </a:xfrm>
          <a:prstGeom prst="actionButtonHome">
            <a:avLst/>
          </a:prstGeom>
          <a:solidFill>
            <a:srgbClr val="0070C0"/>
          </a:solidFill>
          <a:ln w="9525" cap="flat" cmpd="sng">
            <a:solidFill>
              <a:schemeClr val="tx1"/>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
        <p:nvSpPr>
          <p:cNvPr id="11" name="圆角矩形 10">
            <a:hlinkClick r:id="" action="ppaction://noaction"/>
          </p:cNvPr>
          <p:cNvSpPr/>
          <p:nvPr/>
        </p:nvSpPr>
        <p:spPr bwMode="auto">
          <a:xfrm>
            <a:off x="1379538" y="5156200"/>
            <a:ext cx="6594475"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1.5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计算机安全评估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ppt_w+.3"/>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strVal val="#ppt_w+.3"/>
                                          </p:val>
                                        </p:tav>
                                        <p:tav tm="100000">
                                          <p:val>
                                            <p:strVal val="#ppt_w"/>
                                          </p:val>
                                        </p:tav>
                                      </p:tavLst>
                                    </p:anim>
                                    <p:anim calcmode="lin" valueType="num">
                                      <p:cBhvr>
                                        <p:cTn id="14" dur="500" fill="hold"/>
                                        <p:tgtEl>
                                          <p:spTgt spid="14"/>
                                        </p:tgtEl>
                                        <p:attrNameLst>
                                          <p:attrName>ppt_h</p:attrName>
                                        </p:attrNameLst>
                                      </p:cBhvr>
                                      <p:tavLst>
                                        <p:tav tm="0">
                                          <p:val>
                                            <p:strVal val="#ppt_h"/>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0" presetClass="entr" presetSubtype="0" decel="10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strVal val="#ppt_w+.3"/>
                                          </p:val>
                                        </p:tav>
                                        <p:tav tm="100000">
                                          <p:val>
                                            <p:strVal val="#ppt_w"/>
                                          </p:val>
                                        </p:tav>
                                      </p:tavLst>
                                    </p:anim>
                                    <p:anim calcmode="lin" valueType="num">
                                      <p:cBhvr>
                                        <p:cTn id="20" dur="500" fill="hold"/>
                                        <p:tgtEl>
                                          <p:spTgt spid="15"/>
                                        </p:tgtEl>
                                        <p:attrNameLst>
                                          <p:attrName>ppt_h</p:attrName>
                                        </p:attrNameLst>
                                      </p:cBhvr>
                                      <p:tavLst>
                                        <p:tav tm="0">
                                          <p:val>
                                            <p:strVal val="#ppt_h"/>
                                          </p:val>
                                        </p:tav>
                                        <p:tav tm="100000">
                                          <p:val>
                                            <p:strVal val="#ppt_h"/>
                                          </p:val>
                                        </p:tav>
                                      </p:tavLst>
                                    </p:anim>
                                    <p:animEffect transition="in" filter="fade">
                                      <p:cBhvr>
                                        <p:cTn id="21" dur="500"/>
                                        <p:tgtEl>
                                          <p:spTgt spid="15"/>
                                        </p:tgtEl>
                                      </p:cBhvr>
                                    </p:animEffect>
                                  </p:childTnLst>
                                </p:cTn>
                              </p:par>
                            </p:childTnLst>
                          </p:cTn>
                        </p:par>
                        <p:par>
                          <p:cTn id="22" fill="hold">
                            <p:stCondLst>
                              <p:cond delay="1500"/>
                            </p:stCondLst>
                            <p:childTnLst>
                              <p:par>
                                <p:cTn id="23" presetID="50" presetClass="entr" presetSubtype="0" decel="10000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strVal val="#ppt_w+.3"/>
                                          </p:val>
                                        </p:tav>
                                        <p:tav tm="100000">
                                          <p:val>
                                            <p:strVal val="#ppt_w"/>
                                          </p:val>
                                        </p:tav>
                                      </p:tavLst>
                                    </p:anim>
                                    <p:anim calcmode="lin" valueType="num">
                                      <p:cBhvr>
                                        <p:cTn id="26" dur="500" fill="hold"/>
                                        <p:tgtEl>
                                          <p:spTgt spid="16"/>
                                        </p:tgtEl>
                                        <p:attrNameLst>
                                          <p:attrName>ppt_h</p:attrName>
                                        </p:attrNameLst>
                                      </p:cBhvr>
                                      <p:tavLst>
                                        <p:tav tm="0">
                                          <p:val>
                                            <p:strVal val="#ppt_h"/>
                                          </p:val>
                                        </p:tav>
                                        <p:tav tm="100000">
                                          <p:val>
                                            <p:strVal val="#ppt_h"/>
                                          </p:val>
                                        </p:tav>
                                      </p:tavLst>
                                    </p:anim>
                                    <p:animEffect transition="in" filter="fade">
                                      <p:cBhvr>
                                        <p:cTn id="27" dur="500"/>
                                        <p:tgtEl>
                                          <p:spTgt spid="16"/>
                                        </p:tgtEl>
                                      </p:cBhvr>
                                    </p:animEffect>
                                  </p:childTnLst>
                                </p:cTn>
                              </p:par>
                            </p:childTnLst>
                          </p:cTn>
                        </p:par>
                        <p:par>
                          <p:cTn id="28" fill="hold">
                            <p:stCondLst>
                              <p:cond delay="2000"/>
                            </p:stCondLst>
                            <p:childTnLst>
                              <p:par>
                                <p:cTn id="29" presetID="50" presetClass="entr" presetSubtype="0" decel="10000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strVal val="#ppt_w+.3"/>
                                          </p:val>
                                        </p:tav>
                                        <p:tav tm="100000">
                                          <p:val>
                                            <p:strVal val="#ppt_w"/>
                                          </p:val>
                                        </p:tav>
                                      </p:tavLst>
                                    </p:anim>
                                    <p:anim calcmode="lin" valueType="num">
                                      <p:cBhvr>
                                        <p:cTn id="32" dur="500" fill="hold"/>
                                        <p:tgtEl>
                                          <p:spTgt spid="11"/>
                                        </p:tgtEl>
                                        <p:attrNameLst>
                                          <p:attrName>ppt_h</p:attrName>
                                        </p:attrNameLst>
                                      </p:cBhvr>
                                      <p:tavLst>
                                        <p:tav tm="0">
                                          <p:val>
                                            <p:strVal val="#ppt_h"/>
                                          </p:val>
                                        </p:tav>
                                        <p:tav tm="100000">
                                          <p:val>
                                            <p:strVal val="#ppt_h"/>
                                          </p:val>
                                        </p:tav>
                                      </p:tavLst>
                                    </p:anim>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78850" name="Rectangle 2"/>
          <p:cNvSpPr txBox="1"/>
          <p:nvPr/>
        </p:nvSpPr>
        <p:spPr>
          <a:xfrm>
            <a:off x="182563" y="288925"/>
            <a:ext cx="5973762" cy="692150"/>
          </a:xfrm>
          <a:prstGeom prst="rect">
            <a:avLst/>
          </a:prstGeom>
          <a:noFill/>
          <a:ln w="9525">
            <a:noFill/>
          </a:ln>
        </p:spPr>
        <p:txBody>
          <a:bodyPr anchor="t" anchorCtr="0"/>
          <a:lstStyle/>
          <a:p>
            <a:pPr latinLnBrk="1">
              <a:buClrTx/>
              <a:buFontTx/>
            </a:pPr>
            <a:r>
              <a:rPr lang="zh-CN" altLang="en-US" sz="3200" b="1" dirty="0">
                <a:solidFill>
                  <a:schemeClr val="bg1"/>
                </a:solidFill>
                <a:latin typeface="黑体" panose="02010609060101010101" pitchFamily="2" charset="-122"/>
                <a:ea typeface="黑体" panose="02010609060101010101" pitchFamily="2" charset="-122"/>
              </a:rPr>
              <a:t>目录</a:t>
            </a:r>
            <a:r>
              <a:rPr lang="zh-CN" altLang="en-US" sz="3200" b="1" dirty="0">
                <a:solidFill>
                  <a:schemeClr val="bg1"/>
                </a:solidFill>
                <a:latin typeface="Verdana" panose="020B0604030504040204" pitchFamily="34" charset="0"/>
                <a:ea typeface="굴림" pitchFamily="34" charset="-127"/>
              </a:rPr>
              <a:t> </a:t>
            </a:r>
            <a:r>
              <a:rPr lang="en-US" altLang="zh-CN" sz="3200" b="1" dirty="0">
                <a:solidFill>
                  <a:schemeClr val="bg1"/>
                </a:solidFill>
                <a:latin typeface="Verdana" panose="020B0604030504040204" pitchFamily="34" charset="0"/>
                <a:ea typeface="굴림" pitchFamily="34" charset="-127"/>
              </a:rPr>
              <a:t>· </a:t>
            </a:r>
            <a:r>
              <a:rPr lang="en-US" altLang="ko-KR" sz="3200" b="1" dirty="0">
                <a:solidFill>
                  <a:schemeClr val="bg1"/>
                </a:solidFill>
                <a:latin typeface="Verdana" panose="020B0604030504040204" pitchFamily="34" charset="0"/>
                <a:ea typeface="굴림" pitchFamily="34" charset="-127"/>
              </a:rPr>
              <a:t>Contents</a:t>
            </a:r>
          </a:p>
        </p:txBody>
      </p:sp>
      <p:sp>
        <p:nvSpPr>
          <p:cNvPr id="8" name="圆角矩形 7"/>
          <p:cNvSpPr/>
          <p:nvPr/>
        </p:nvSpPr>
        <p:spPr bwMode="auto">
          <a:xfrm>
            <a:off x="1763713" y="1916113"/>
            <a:ext cx="5545138" cy="576263"/>
          </a:xfrm>
          <a:prstGeom prst="roundRect">
            <a:avLst/>
          </a:prstGeom>
          <a:ln w="28575">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1.5 </a:t>
            </a:r>
            <a:r>
              <a:rPr kumimoji="1" lang="zh-CN" altLang="en-US" sz="2800" b="1" i="0" u="none" strike="noStrike" kern="120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计算机安全评估</a:t>
            </a:r>
          </a:p>
        </p:txBody>
      </p:sp>
      <p:cxnSp>
        <p:nvCxnSpPr>
          <p:cNvPr id="13" name="直接连接符 12"/>
          <p:cNvCxnSpPr/>
          <p:nvPr/>
        </p:nvCxnSpPr>
        <p:spPr bwMode="auto">
          <a:xfrm>
            <a:off x="2843213" y="2492375"/>
            <a:ext cx="0" cy="1800225"/>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bwMode="auto">
          <a:xfrm>
            <a:off x="2843213" y="3357563"/>
            <a:ext cx="2736850"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16" name="直接连接符 15"/>
          <p:cNvCxnSpPr/>
          <p:nvPr/>
        </p:nvCxnSpPr>
        <p:spPr bwMode="auto">
          <a:xfrm>
            <a:off x="2843213" y="4292600"/>
            <a:ext cx="3529013" cy="0"/>
          </a:xfrm>
          <a:prstGeom prst="line">
            <a:avLst/>
          </a:prstGeom>
          <a:ln w="38100">
            <a:solidFill>
              <a:srgbClr val="C00000"/>
            </a:solidFill>
            <a:headEnd type="oval" w="med" len="med"/>
            <a:tailEnd type="oval" w="med" len="med"/>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1" name="TextBox 20">
            <a:hlinkClick r:id="" action="ppaction://noaction"/>
          </p:cNvPr>
          <p:cNvSpPr txBox="1"/>
          <p:nvPr/>
        </p:nvSpPr>
        <p:spPr>
          <a:xfrm>
            <a:off x="3071813" y="2852738"/>
            <a:ext cx="4237037" cy="461962"/>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1.5.1 </a:t>
            </a:r>
            <a:r>
              <a:rPr lang="zh-CN" altLang="en-US" sz="2400" b="1" dirty="0">
                <a:latin typeface="黑体" panose="02010609060101010101" pitchFamily="2" charset="-122"/>
                <a:ea typeface="黑体" panose="02010609060101010101" pitchFamily="2" charset="-122"/>
              </a:rPr>
              <a:t>计算机安全评估的意义</a:t>
            </a:r>
          </a:p>
        </p:txBody>
      </p:sp>
      <p:sp>
        <p:nvSpPr>
          <p:cNvPr id="22" name="TextBox 21">
            <a:hlinkClick r:id="" action="ppaction://noaction"/>
          </p:cNvPr>
          <p:cNvSpPr txBox="1"/>
          <p:nvPr/>
        </p:nvSpPr>
        <p:spPr>
          <a:xfrm>
            <a:off x="3863975" y="3789363"/>
            <a:ext cx="4289425" cy="461962"/>
          </a:xfrm>
          <a:prstGeom prst="rect">
            <a:avLst/>
          </a:prstGeom>
          <a:noFill/>
          <a:ln w="9525">
            <a:noFill/>
          </a:ln>
        </p:spPr>
        <p:txBody>
          <a:bodyPr anchor="t" anchorCtr="0">
            <a:spAutoFit/>
          </a:bodyPr>
          <a:lstStyle/>
          <a:p>
            <a:pPr latinLnBrk="1"/>
            <a:r>
              <a:rPr lang="en-US" altLang="zh-CN" sz="2400" b="1">
                <a:latin typeface="黑体" panose="02010609060101010101" pitchFamily="2" charset="-122"/>
                <a:ea typeface="黑体" panose="02010609060101010101" pitchFamily="2" charset="-122"/>
              </a:rPr>
              <a:t>1.5.2 </a:t>
            </a:r>
            <a:r>
              <a:rPr lang="zh-CN" altLang="en-US" sz="2400" b="1" dirty="0">
                <a:latin typeface="黑体" panose="02010609060101010101" pitchFamily="2" charset="-122"/>
                <a:ea typeface="黑体" panose="02010609060101010101" pitchFamily="2" charset="-122"/>
              </a:rPr>
              <a:t>计算机系统安全标准</a:t>
            </a:r>
          </a:p>
        </p:txBody>
      </p:sp>
      <p:sp>
        <p:nvSpPr>
          <p:cNvPr id="78857" name="灯片编号占位符 2"/>
          <p:cNvSpPr>
            <a:spLocks noGrp="1"/>
          </p:cNvSpPr>
          <p:nvPr>
            <p:ph type="sldNum" sz="quarter" idx="4294967295"/>
          </p:nvPr>
        </p:nvSpPr>
        <p:spPr>
          <a:xfrm>
            <a:off x="4189095" y="6424613"/>
            <a:ext cx="765175" cy="333375"/>
          </a:xfrm>
          <a:prstGeom prst="rect">
            <a:avLst/>
          </a:prstGeom>
        </p:spPr>
        <p:txBody>
          <a:bodyPr vert="horz" wrap="square" lIns="91440" tIns="45720" rIns="91440" bIns="45720" anchor="t" anchorCtr="0"/>
          <a:lstStyle>
            <a:lvl1pPr marL="0" lvl="0" indent="0" algn="l" defTabSz="914400" rtl="0" eaLnBrk="1" fontAlgn="base" latinLnBrk="1" hangingPunct="1">
              <a:lnSpc>
                <a:spcPct val="100000"/>
              </a:lnSpc>
              <a:spcBef>
                <a:spcPct val="0"/>
              </a:spcBef>
              <a:spcAft>
                <a:spcPct val="0"/>
              </a:spcAft>
              <a:buNone/>
              <a:defRPr sz="1800" b="0" i="0" u="none" kern="1200" baseline="0">
                <a:solidFill>
                  <a:schemeClr val="tx1"/>
                </a:solidFill>
                <a:latin typeface="굴림" pitchFamily="34" charset="-127"/>
                <a:ea typeface="굴림" pitchFamily="34" charset="-127"/>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굴림" pitchFamily="34" charset="-127"/>
                <a:ea typeface="굴림" pitchFamily="34" charset="-127"/>
                <a:cs typeface="+mn-cs"/>
              </a:defRPr>
            </a:lvl5pPr>
          </a:lstStyle>
          <a:p>
            <a:pPr lvl="0" algn="ctr">
              <a:buSzTx/>
            </a:pPr>
            <a:fld id="{9A0DB2DC-4C9A-4742-B13C-FB6460FD3503}" type="slidenum">
              <a:rPr lang="en-US" altLang="ko-KR" sz="1400" b="1">
                <a:solidFill>
                  <a:schemeClr val="accent1"/>
                </a:solidFill>
                <a:latin typeface="Verdana" panose="020B0604030504040204" pitchFamily="34" charset="0"/>
              </a:rPr>
              <a:t>71</a:t>
            </a:fld>
            <a:endParaRPr lang="en-US" altLang="ko-KR" sz="1400" b="1">
              <a:solidFill>
                <a:schemeClr val="accent1"/>
              </a:solidFill>
              <a:latin typeface="Verdana" panose="020B0604030504040204" pitchFamily="34" charset="0"/>
            </a:endParaRPr>
          </a:p>
        </p:txBody>
      </p:sp>
      <p:sp>
        <p:nvSpPr>
          <p:cNvPr id="78858" name="动作按钮: 第一张 22">
            <a:hlinkClick r:id="rId3" action="ppaction://hlinksldjump"/>
          </p:cNvPr>
          <p:cNvSpPr/>
          <p:nvPr/>
        </p:nvSpPr>
        <p:spPr>
          <a:xfrm>
            <a:off x="250825" y="6284913"/>
            <a:ext cx="360363" cy="384175"/>
          </a:xfrm>
          <a:prstGeom prst="actionButtonHome">
            <a:avLst/>
          </a:prstGeom>
          <a:solidFill>
            <a:srgbClr val="0070C0"/>
          </a:solidFill>
          <a:ln w="9525" cap="flat" cmpd="sng">
            <a:solidFill>
              <a:schemeClr val="tx1"/>
            </a:solidFill>
            <a:prstDash val="solid"/>
            <a:round/>
            <a:headEnd type="none" w="med" len="med"/>
            <a:tailEnd type="none" w="med" len="med"/>
          </a:ln>
        </p:spPr>
        <p:txBody>
          <a:bodyPr anchor="t" anchorCtr="0"/>
          <a:lstStyle/>
          <a:p>
            <a:pPr latinLnBrk="1"/>
            <a:endParaRPr lang="zh-CN" altLang="en-US" dirty="0">
              <a:latin typeface="굴림" pitchFamily="34" charset="-127"/>
              <a:ea typeface="굴림" pitchFamily="34" charset="-127"/>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7" name="组合 3"/>
          <p:cNvGrpSpPr/>
          <p:nvPr/>
        </p:nvGrpSpPr>
        <p:grpSpPr>
          <a:xfrm>
            <a:off x="182563" y="260350"/>
            <a:ext cx="8493125" cy="692150"/>
            <a:chOff x="182563" y="260350"/>
            <a:chExt cx="8493125" cy="692150"/>
          </a:xfrm>
        </p:grpSpPr>
        <p:sp>
          <p:nvSpPr>
            <p:cNvPr id="80898" name="矩形 6"/>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80899" name="Rectangle 2"/>
            <p:cNvSpPr txBox="1"/>
            <p:nvPr/>
          </p:nvSpPr>
          <p:spPr>
            <a:xfrm>
              <a:off x="182563" y="260350"/>
              <a:ext cx="5973762" cy="692150"/>
            </a:xfrm>
            <a:prstGeom prst="rect">
              <a:avLst/>
            </a:prstGeom>
            <a:noFill/>
            <a:ln w="9525">
              <a:noFill/>
            </a:ln>
          </p:spPr>
          <p:txBody>
            <a:bodyPr anchor="t" anchorCtr="0"/>
            <a:lstStyle/>
            <a:p>
              <a:pPr latinLnBrk="1">
                <a:buClrTx/>
                <a:buFontTx/>
              </a:pPr>
              <a:r>
                <a:rPr lang="en-US" altLang="zh-CN" sz="3200" b="1" dirty="0">
                  <a:solidFill>
                    <a:srgbClr val="FFFFFF"/>
                  </a:solidFill>
                  <a:latin typeface="Verdana" panose="020B0604030504040204"/>
                  <a:ea typeface="굴림"/>
                </a:rPr>
                <a:t>1.5 </a:t>
              </a:r>
              <a:r>
                <a:rPr lang="zh-CN" altLang="en-US" sz="3200" b="1" dirty="0">
                  <a:solidFill>
                    <a:srgbClr val="FFFFFF"/>
                  </a:solidFill>
                  <a:latin typeface="黑体" panose="02010609060101010101" pitchFamily="2" charset="-122"/>
                  <a:ea typeface="黑体" panose="02010609060101010101" pitchFamily="2" charset="-122"/>
                </a:rPr>
                <a:t>计算机安全评估</a:t>
              </a:r>
              <a:endParaRPr lang="en-US" altLang="ko-KR" sz="3200" b="1" dirty="0">
                <a:solidFill>
                  <a:schemeClr val="bg1"/>
                </a:solidFill>
                <a:latin typeface="Verdana" panose="020B0604030504040204" pitchFamily="34" charset="0"/>
                <a:ea typeface="굴림" pitchFamily="34" charset="-127"/>
              </a:endParaRPr>
            </a:p>
          </p:txBody>
        </p:sp>
      </p:grpSp>
      <p:cxnSp>
        <p:nvCxnSpPr>
          <p:cNvPr id="9" name="直接连接符 8"/>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10" name="矩形 9"/>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1.5.1</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2" name="TextBox 11"/>
          <p:cNvSpPr txBox="1"/>
          <p:nvPr/>
        </p:nvSpPr>
        <p:spPr>
          <a:xfrm>
            <a:off x="1763713" y="1104900"/>
            <a:ext cx="5256212" cy="523875"/>
          </a:xfrm>
          <a:prstGeom prst="rect">
            <a:avLst/>
          </a:prstGeom>
          <a:noFill/>
          <a:ln w="9525">
            <a:noFill/>
          </a:ln>
        </p:spPr>
        <p:txBody>
          <a:bodyPr anchor="t" anchorCtr="0">
            <a:spAutoFit/>
          </a:bodyPr>
          <a:lstStyle/>
          <a:p>
            <a:pPr latinLnBrk="1"/>
            <a:r>
              <a:rPr lang="zh-CN" altLang="en-US" sz="2800" b="1" dirty="0">
                <a:latin typeface="微软雅黑" panose="020B0503020204020204" pitchFamily="34" charset="-122"/>
                <a:ea typeface="微软雅黑" panose="020B0503020204020204" pitchFamily="34" charset="-122"/>
              </a:rPr>
              <a:t>计算机安全评估的意义</a:t>
            </a:r>
          </a:p>
        </p:txBody>
      </p:sp>
      <p:pic>
        <p:nvPicPr>
          <p:cNvPr id="13" name="图片 12" descr="数据库系统开发.jpg"/>
          <p:cNvPicPr>
            <a:picLocks noChangeAspect="1"/>
          </p:cNvPicPr>
          <p:nvPr/>
        </p:nvPicPr>
        <p:blipFill>
          <a:blip r:embed="rId2" cstate="print"/>
          <a:stretch>
            <a:fillRect/>
          </a:stretch>
        </p:blipFill>
        <p:spPr>
          <a:xfrm>
            <a:off x="4355976" y="2420887"/>
            <a:ext cx="4392488" cy="2926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矩形 5"/>
          <p:cNvSpPr/>
          <p:nvPr/>
        </p:nvSpPr>
        <p:spPr>
          <a:xfrm>
            <a:off x="527050" y="2081213"/>
            <a:ext cx="3540125" cy="3724275"/>
          </a:xfrm>
          <a:prstGeom prst="rect">
            <a:avLst/>
          </a:prstGeom>
          <a:noFill/>
          <a:ln w="9525">
            <a:noFill/>
          </a:ln>
        </p:spPr>
        <p:txBody>
          <a:bodyPr anchor="t" anchorCtr="0">
            <a:spAutoFit/>
          </a:bodyPr>
          <a:lstStyle/>
          <a:p>
            <a:pPr latinLnBrk="1"/>
            <a:r>
              <a:rPr lang="en-US" altLang="zh-CN" sz="4400" b="1">
                <a:latin typeface="黑体" panose="02010609060101010101" pitchFamily="2" charset="-122"/>
                <a:ea typeface="黑体" panose="02010609060101010101" pitchFamily="2" charset="-122"/>
              </a:rPr>
              <a:t>  </a:t>
            </a:r>
            <a:r>
              <a:rPr lang="zh-CN" altLang="zh-CN" sz="4400" b="1" dirty="0">
                <a:latin typeface="黑体" panose="02010609060101010101" pitchFamily="2" charset="-122"/>
                <a:ea typeface="黑体" panose="02010609060101010101" pitchFamily="2" charset="-122"/>
              </a:rPr>
              <a:t>计</a:t>
            </a:r>
            <a:r>
              <a:rPr lang="zh-CN" altLang="zh-CN" sz="2400" b="1" dirty="0">
                <a:latin typeface="黑体" panose="02010609060101010101" pitchFamily="2" charset="-122"/>
                <a:ea typeface="黑体" panose="02010609060101010101" pitchFamily="2" charset="-122"/>
              </a:rPr>
              <a:t>算机安全评估的意义在于了解计算机的安全现状，了解计算机的安全需求，为建立计算机系统安全管理制度，制定安全策略和实施安防措施提供依据，为组织实现计算机安全提供评估标准。</a:t>
            </a:r>
            <a:endParaRPr lang="zh-CN" altLang="en-US" sz="2400" b="1" dirty="0">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2000"/>
                            </p:stCondLst>
                            <p:childTnLst>
                              <p:par>
                                <p:cTn id="23" presetID="31" presetClass="entr" presetSubtype="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style.rotation</p:attrName>
                                        </p:attrNameLst>
                                      </p:cBhvr>
                                      <p:tavLst>
                                        <p:tav tm="0">
                                          <p:val>
                                            <p:fltVal val="90"/>
                                          </p:val>
                                        </p:tav>
                                        <p:tav tm="100000">
                                          <p:val>
                                            <p:fltVal val="0"/>
                                          </p:val>
                                        </p:tav>
                                      </p:tavLst>
                                    </p:anim>
                                    <p:animEffect transition="in" filter="fade">
                                      <p:cBhvr>
                                        <p:cTn id="28" dur="1000"/>
                                        <p:tgtEl>
                                          <p:spTgt spid="6"/>
                                        </p:tgtEl>
                                      </p:cBhvr>
                                    </p:animEffect>
                                  </p:childTnLst>
                                </p:cTn>
                              </p:par>
                            </p:childTnLst>
                          </p:cTn>
                        </p:par>
                        <p:par>
                          <p:cTn id="29" fill="hold">
                            <p:stCondLst>
                              <p:cond delay="3000"/>
                            </p:stCondLst>
                            <p:childTnLst>
                              <p:par>
                                <p:cTn id="30" presetID="1" presetClass="entr" presetSubtype="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1" name="组合 3"/>
          <p:cNvGrpSpPr/>
          <p:nvPr/>
        </p:nvGrpSpPr>
        <p:grpSpPr>
          <a:xfrm>
            <a:off x="182563" y="260350"/>
            <a:ext cx="8493125" cy="692150"/>
            <a:chOff x="182563" y="260350"/>
            <a:chExt cx="8493125" cy="692150"/>
          </a:xfrm>
        </p:grpSpPr>
        <p:sp>
          <p:nvSpPr>
            <p:cNvPr id="81922" name="矩形 6"/>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81923" name="Rectangle 2"/>
            <p:cNvSpPr txBox="1"/>
            <p:nvPr/>
          </p:nvSpPr>
          <p:spPr>
            <a:xfrm>
              <a:off x="182563" y="260350"/>
              <a:ext cx="5973762" cy="692150"/>
            </a:xfrm>
            <a:prstGeom prst="rect">
              <a:avLst/>
            </a:prstGeom>
            <a:noFill/>
            <a:ln w="9525">
              <a:noFill/>
            </a:ln>
          </p:spPr>
          <p:txBody>
            <a:bodyPr anchor="t" anchorCtr="0"/>
            <a:lstStyle/>
            <a:p>
              <a:pPr latinLnBrk="1">
                <a:buClrTx/>
                <a:buFontTx/>
              </a:pPr>
              <a:r>
                <a:rPr lang="en-US" altLang="zh-CN" sz="3200" b="1" dirty="0">
                  <a:solidFill>
                    <a:srgbClr val="FFFFFF"/>
                  </a:solidFill>
                  <a:latin typeface="Verdana" panose="020B0604030504040204"/>
                  <a:ea typeface="굴림"/>
                </a:rPr>
                <a:t>1.5 </a:t>
              </a:r>
              <a:r>
                <a:rPr lang="zh-CN" altLang="en-US" sz="3200" b="1" dirty="0">
                  <a:solidFill>
                    <a:srgbClr val="FFFFFF"/>
                  </a:solidFill>
                  <a:latin typeface="黑体" panose="02010609060101010101" pitchFamily="2" charset="-122"/>
                  <a:ea typeface="黑体" panose="02010609060101010101" pitchFamily="2" charset="-122"/>
                </a:rPr>
                <a:t>计算机安全评估</a:t>
              </a:r>
              <a:endParaRPr lang="en-US" altLang="ko-KR" sz="3200" b="1" dirty="0">
                <a:solidFill>
                  <a:schemeClr val="bg1"/>
                </a:solidFill>
                <a:latin typeface="Verdana" panose="020B0604030504040204" pitchFamily="34" charset="0"/>
                <a:ea typeface="굴림" pitchFamily="34" charset="-127"/>
              </a:endParaRPr>
            </a:p>
          </p:txBody>
        </p:sp>
      </p:grpSp>
      <p:cxnSp>
        <p:nvCxnSpPr>
          <p:cNvPr id="9" name="直接连接符 8"/>
          <p:cNvCxnSpPr/>
          <p:nvPr/>
        </p:nvCxnSpPr>
        <p:spPr>
          <a:xfrm>
            <a:off x="611188" y="1628775"/>
            <a:ext cx="7164387" cy="0"/>
          </a:xfrm>
          <a:prstGeom prst="line">
            <a:avLst/>
          </a:prstGeom>
          <a:ln w="28575" cap="flat" cmpd="sng">
            <a:solidFill>
              <a:srgbClr val="378157"/>
            </a:solidFill>
            <a:prstDash val="solid"/>
            <a:round/>
            <a:headEnd type="none" w="med" len="med"/>
            <a:tailEnd type="none" w="med" len="med"/>
          </a:ln>
        </p:spPr>
      </p:cxnSp>
      <p:sp>
        <p:nvSpPr>
          <p:cNvPr id="10" name="矩形 9"/>
          <p:cNvSpPr/>
          <p:nvPr/>
        </p:nvSpPr>
        <p:spPr>
          <a:xfrm>
            <a:off x="539750" y="1125538"/>
            <a:ext cx="1368425" cy="522287"/>
          </a:xfrm>
          <a:prstGeom prst="rect">
            <a:avLst/>
          </a:prstGeom>
          <a:noFill/>
          <a:ln w="9525">
            <a:noFill/>
          </a:ln>
        </p:spPr>
        <p:txBody>
          <a:bodyPr anchor="t" anchorCtr="0">
            <a:spAutoFit/>
          </a:bodyPr>
          <a:lstStyle/>
          <a:p>
            <a:pPr latinLnBrk="1"/>
            <a:r>
              <a:rPr lang="en-US" altLang="zh-CN" sz="2800" b="1">
                <a:solidFill>
                  <a:srgbClr val="378157"/>
                </a:solidFill>
                <a:latin typeface="微软雅黑" panose="020B0503020204020204" pitchFamily="34" charset="-122"/>
                <a:ea typeface="微软雅黑" panose="020B0503020204020204" pitchFamily="34" charset="-122"/>
              </a:rPr>
              <a:t>1.5.2</a:t>
            </a:r>
            <a:endParaRPr lang="zh-CN" altLang="en-US" sz="2800" b="1" dirty="0">
              <a:solidFill>
                <a:srgbClr val="378157"/>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rot="5400000" flipH="1" flipV="1">
            <a:off x="1403350" y="1412875"/>
            <a:ext cx="431800" cy="0"/>
          </a:xfrm>
          <a:prstGeom prst="line">
            <a:avLst/>
          </a:prstGeom>
          <a:ln w="76200" cap="flat" cmpd="sng">
            <a:solidFill>
              <a:srgbClr val="378157"/>
            </a:solidFill>
            <a:prstDash val="solid"/>
            <a:round/>
            <a:headEnd type="none" w="med" len="med"/>
            <a:tailEnd type="none" w="med" len="med"/>
          </a:ln>
        </p:spPr>
      </p:cxnSp>
      <p:sp>
        <p:nvSpPr>
          <p:cNvPr id="12" name="TextBox 11"/>
          <p:cNvSpPr txBox="1"/>
          <p:nvPr/>
        </p:nvSpPr>
        <p:spPr>
          <a:xfrm>
            <a:off x="1763713" y="1104900"/>
            <a:ext cx="5256212" cy="523875"/>
          </a:xfrm>
          <a:prstGeom prst="rect">
            <a:avLst/>
          </a:prstGeom>
          <a:noFill/>
          <a:ln w="9525">
            <a:noFill/>
          </a:ln>
        </p:spPr>
        <p:txBody>
          <a:bodyPr anchor="t" anchorCtr="0">
            <a:spAutoFit/>
          </a:bodyPr>
          <a:lstStyle/>
          <a:p>
            <a:pPr latinLnBrk="1"/>
            <a:r>
              <a:rPr lang="zh-CN" altLang="en-US" sz="2800" b="1" dirty="0">
                <a:latin typeface="微软雅黑" panose="020B0503020204020204" pitchFamily="34" charset="-122"/>
                <a:ea typeface="微软雅黑" panose="020B0503020204020204" pitchFamily="34" charset="-122"/>
              </a:rPr>
              <a:t>计算机系统安全标准</a:t>
            </a:r>
          </a:p>
        </p:txBody>
      </p:sp>
      <p:sp>
        <p:nvSpPr>
          <p:cNvPr id="3" name="矩形 2"/>
          <p:cNvSpPr/>
          <p:nvPr/>
        </p:nvSpPr>
        <p:spPr>
          <a:xfrm>
            <a:off x="644525" y="1852613"/>
            <a:ext cx="5603875" cy="461963"/>
          </a:xfrm>
          <a:prstGeom prst="rect">
            <a:avLst/>
          </a:prstGeom>
          <a:solidFill>
            <a:srgbClr val="00B0F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1. OSI</a:t>
            </a:r>
            <a:r>
              <a:rPr kumimoji="1" lang="zh-CN"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安全体系结构的</a:t>
            </a:r>
            <a:r>
              <a:rPr kumimoji="1" lang="en-US"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5</a:t>
            </a:r>
            <a:r>
              <a:rPr kumimoji="1" lang="zh-CN"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种安全服务项目</a:t>
            </a:r>
            <a:endParaRPr kumimoji="1" lang="zh-CN" altLang="zh-CN" sz="2400" b="0"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endParaRPr>
          </a:p>
        </p:txBody>
      </p:sp>
      <p:pic>
        <p:nvPicPr>
          <p:cNvPr id="81930" name="图示 3"/>
          <p:cNvPicPr/>
          <p:nvPr/>
        </p:nvPicPr>
        <p:blipFill>
          <a:blip r:embed="rId2"/>
          <a:stretch>
            <a:fillRect/>
          </a:stretch>
        </p:blipFill>
        <p:spPr>
          <a:xfrm>
            <a:off x="469900" y="2419350"/>
            <a:ext cx="7362825" cy="4213225"/>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0-#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ppt_x</p:attrName>
                                        </p:attrNameLst>
                                      </p:cBhvr>
                                      <p:tavLst>
                                        <p:tav tm="0">
                                          <p:val>
                                            <p:strVal val="0-#ppt_w/2"/>
                                          </p:val>
                                        </p:tav>
                                        <p:tav tm="100000">
                                          <p:val>
                                            <p:strVal val="#ppt_x"/>
                                          </p:val>
                                        </p:tav>
                                      </p:tavLst>
                                    </p:anim>
                                    <p:anim calcmode="lin" valueType="num">
                                      <p:cBhvr>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ppt_x</p:attrName>
                                        </p:attrNameLst>
                                      </p:cBhvr>
                                      <p:tavLst>
                                        <p:tav tm="0">
                                          <p:val>
                                            <p:strVal val="#ppt_x"/>
                                          </p:val>
                                        </p:tav>
                                        <p:tav tm="100000">
                                          <p:val>
                                            <p:strVal val="#ppt_x"/>
                                          </p:val>
                                        </p:tav>
                                      </p:tavLst>
                                    </p:anim>
                                    <p:anim calcmode="lin" valueType="num">
                                      <p:cBhvr>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5" name="组合 3"/>
          <p:cNvGrpSpPr/>
          <p:nvPr/>
        </p:nvGrpSpPr>
        <p:grpSpPr>
          <a:xfrm>
            <a:off x="182563" y="260350"/>
            <a:ext cx="8493125" cy="692150"/>
            <a:chOff x="182563" y="260350"/>
            <a:chExt cx="8493125" cy="692150"/>
          </a:xfrm>
        </p:grpSpPr>
        <p:sp>
          <p:nvSpPr>
            <p:cNvPr id="82946" name="矩形 6"/>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82947" name="Rectangle 2"/>
            <p:cNvSpPr txBox="1"/>
            <p:nvPr/>
          </p:nvSpPr>
          <p:spPr>
            <a:xfrm>
              <a:off x="182563" y="260350"/>
              <a:ext cx="5973762" cy="692150"/>
            </a:xfrm>
            <a:prstGeom prst="rect">
              <a:avLst/>
            </a:prstGeom>
            <a:noFill/>
            <a:ln w="9525">
              <a:noFill/>
            </a:ln>
          </p:spPr>
          <p:txBody>
            <a:bodyPr anchor="t" anchorCtr="0"/>
            <a:lstStyle/>
            <a:p>
              <a:pPr latinLnBrk="1">
                <a:buClrTx/>
                <a:buFontTx/>
              </a:pPr>
              <a:r>
                <a:rPr lang="en-US" altLang="zh-CN" sz="3200" b="1" dirty="0">
                  <a:solidFill>
                    <a:srgbClr val="FFFFFF"/>
                  </a:solidFill>
                  <a:latin typeface="Verdana" panose="020B0604030504040204"/>
                  <a:ea typeface="굴림"/>
                </a:rPr>
                <a:t>1.5 </a:t>
              </a:r>
              <a:r>
                <a:rPr lang="zh-CN" altLang="en-US" sz="3200" b="1" dirty="0">
                  <a:solidFill>
                    <a:srgbClr val="FFFFFF"/>
                  </a:solidFill>
                  <a:latin typeface="黑体" panose="02010609060101010101" pitchFamily="2" charset="-122"/>
                  <a:ea typeface="黑体" panose="02010609060101010101" pitchFamily="2" charset="-122"/>
                </a:rPr>
                <a:t>计算机安全评估</a:t>
              </a:r>
              <a:endParaRPr lang="en-US" altLang="ko-KR" sz="3200" b="1" dirty="0">
                <a:solidFill>
                  <a:schemeClr val="bg1"/>
                </a:solidFill>
                <a:latin typeface="Verdana" panose="020B0604030504040204" pitchFamily="34" charset="0"/>
                <a:ea typeface="굴림" pitchFamily="34" charset="-127"/>
              </a:endParaRPr>
            </a:p>
          </p:txBody>
        </p:sp>
      </p:grpSp>
      <p:sp>
        <p:nvSpPr>
          <p:cNvPr id="3" name="矩形 2"/>
          <p:cNvSpPr/>
          <p:nvPr/>
        </p:nvSpPr>
        <p:spPr>
          <a:xfrm>
            <a:off x="644525" y="1196975"/>
            <a:ext cx="4986338" cy="461963"/>
          </a:xfrm>
          <a:prstGeom prst="rect">
            <a:avLst/>
          </a:prstGeom>
          <a:solidFill>
            <a:srgbClr val="00B0F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2. OSI</a:t>
            </a:r>
            <a:r>
              <a:rPr kumimoji="1" lang="zh-CN" altLang="en-US"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安全体系结构的</a:t>
            </a:r>
            <a:r>
              <a:rPr kumimoji="1" lang="en-US"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8</a:t>
            </a:r>
            <a:r>
              <a:rPr kumimoji="1" lang="zh-CN" altLang="en-US"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种安全机制</a:t>
            </a:r>
            <a:endParaRPr kumimoji="1" lang="zh-CN" altLang="zh-CN" sz="2400" b="0"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endParaRPr>
          </a:p>
        </p:txBody>
      </p:sp>
      <p:sp>
        <p:nvSpPr>
          <p:cNvPr id="5" name="矩形 4"/>
          <p:cNvSpPr/>
          <p:nvPr/>
        </p:nvSpPr>
        <p:spPr>
          <a:xfrm>
            <a:off x="1116013" y="2092325"/>
            <a:ext cx="6983412" cy="3784600"/>
          </a:xfrm>
          <a:prstGeom prst="rect">
            <a:avLst/>
          </a:prstGeom>
          <a:noFill/>
          <a:ln w="9525">
            <a:noFill/>
          </a:ln>
        </p:spPr>
        <p:txBody>
          <a:bodyPr anchor="t" anchorCtr="0">
            <a:spAutoFit/>
          </a:bodyPr>
          <a:lstStyle/>
          <a:p>
            <a:pPr marL="285750" indent="-285750" latinLnBrk="1">
              <a:buClr>
                <a:srgbClr val="00B0F0"/>
              </a:buClr>
              <a:buFont typeface="Wingdings" panose="05000000000000000000" pitchFamily="2" charset="2"/>
              <a:buChar char="ü"/>
            </a:pPr>
            <a:r>
              <a:rPr lang="zh-CN" altLang="zh-CN" sz="2400" b="1" dirty="0">
                <a:latin typeface="黑体" panose="02010609060101010101" pitchFamily="2" charset="-122"/>
                <a:ea typeface="黑体" panose="02010609060101010101" pitchFamily="2" charset="-122"/>
              </a:rPr>
              <a:t>加密机制（</a:t>
            </a:r>
            <a:r>
              <a:rPr lang="en-US" altLang="zh-CN" sz="2400" b="1" err="1">
                <a:latin typeface="黑体" panose="02010609060101010101" pitchFamily="2" charset="-122"/>
                <a:ea typeface="黑体" panose="02010609060101010101" pitchFamily="2" charset="-122"/>
              </a:rPr>
              <a:t>enciphrement</a:t>
            </a:r>
            <a:r>
              <a:rPr lang="en-US" altLang="zh-CN" sz="2400" b="1">
                <a:latin typeface="黑体" panose="02010609060101010101" pitchFamily="2" charset="-122"/>
                <a:ea typeface="黑体" panose="02010609060101010101" pitchFamily="2" charset="-122"/>
              </a:rPr>
              <a:t> mechanisms</a:t>
            </a:r>
            <a:r>
              <a:rPr lang="zh-CN" altLang="zh-CN" sz="2400" b="1" dirty="0">
                <a:latin typeface="黑体" panose="02010609060101010101" pitchFamily="2" charset="-122"/>
                <a:ea typeface="黑体" panose="02010609060101010101" pitchFamily="2" charset="-122"/>
              </a:rPr>
              <a:t>）</a:t>
            </a:r>
            <a:endParaRPr lang="en-US" altLang="zh-CN" sz="2400" b="1">
              <a:latin typeface="黑体" panose="02010609060101010101" pitchFamily="2" charset="-122"/>
              <a:ea typeface="黑体" panose="02010609060101010101" pitchFamily="2" charset="-122"/>
            </a:endParaRPr>
          </a:p>
          <a:p>
            <a:pPr marL="285750" indent="-285750" latinLnBrk="1">
              <a:buClr>
                <a:srgbClr val="00B0F0"/>
              </a:buClr>
              <a:buFont typeface="Wingdings" panose="05000000000000000000" pitchFamily="2" charset="2"/>
              <a:buChar char="ü"/>
            </a:pPr>
            <a:r>
              <a:rPr lang="zh-CN" altLang="zh-CN" sz="2400" b="1" dirty="0">
                <a:latin typeface="黑体" panose="02010609060101010101" pitchFamily="2" charset="-122"/>
                <a:ea typeface="黑体" panose="02010609060101010101" pitchFamily="2" charset="-122"/>
              </a:rPr>
              <a:t>数字签名机制（</a:t>
            </a:r>
            <a:r>
              <a:rPr lang="en-US" altLang="zh-CN" sz="2400" b="1">
                <a:latin typeface="黑体" panose="02010609060101010101" pitchFamily="2" charset="-122"/>
                <a:ea typeface="黑体" panose="02010609060101010101" pitchFamily="2" charset="-122"/>
              </a:rPr>
              <a:t>digital signature mechanisms</a:t>
            </a:r>
            <a:r>
              <a:rPr lang="zh-CN" altLang="zh-CN" sz="2400" b="1" dirty="0">
                <a:latin typeface="黑体" panose="02010609060101010101" pitchFamily="2" charset="-122"/>
                <a:ea typeface="黑体" panose="02010609060101010101" pitchFamily="2" charset="-122"/>
              </a:rPr>
              <a:t>）</a:t>
            </a:r>
            <a:endParaRPr lang="en-US" altLang="zh-CN" sz="2400" b="1">
              <a:latin typeface="黑体" panose="02010609060101010101" pitchFamily="2" charset="-122"/>
              <a:ea typeface="黑体" panose="02010609060101010101" pitchFamily="2" charset="-122"/>
            </a:endParaRPr>
          </a:p>
          <a:p>
            <a:pPr marL="285750" indent="-285750" latinLnBrk="1">
              <a:buClr>
                <a:srgbClr val="00B0F0"/>
              </a:buClr>
              <a:buFont typeface="Wingdings" panose="05000000000000000000" pitchFamily="2" charset="2"/>
              <a:buChar char="ü"/>
            </a:pPr>
            <a:r>
              <a:rPr lang="zh-CN" altLang="zh-CN" sz="2400" b="1" dirty="0">
                <a:latin typeface="黑体" panose="02010609060101010101" pitchFamily="2" charset="-122"/>
                <a:ea typeface="黑体" panose="02010609060101010101" pitchFamily="2" charset="-122"/>
              </a:rPr>
              <a:t>访问控制机制（</a:t>
            </a:r>
            <a:r>
              <a:rPr lang="en-US" altLang="zh-CN" sz="2400" b="1">
                <a:latin typeface="黑体" panose="02010609060101010101" pitchFamily="2" charset="-122"/>
                <a:ea typeface="黑体" panose="02010609060101010101" pitchFamily="2" charset="-122"/>
              </a:rPr>
              <a:t>access control mechanisms</a:t>
            </a:r>
            <a:r>
              <a:rPr lang="zh-CN" altLang="zh-CN" sz="2400" b="1" dirty="0">
                <a:latin typeface="黑体" panose="02010609060101010101" pitchFamily="2" charset="-122"/>
                <a:ea typeface="黑体" panose="02010609060101010101" pitchFamily="2" charset="-122"/>
              </a:rPr>
              <a:t>）</a:t>
            </a:r>
            <a:endParaRPr lang="en-US" altLang="zh-CN" sz="2400" b="1">
              <a:latin typeface="黑体" panose="02010609060101010101" pitchFamily="2" charset="-122"/>
              <a:ea typeface="黑体" panose="02010609060101010101" pitchFamily="2" charset="-122"/>
            </a:endParaRPr>
          </a:p>
          <a:p>
            <a:pPr marL="285750" indent="-285750" latinLnBrk="1">
              <a:buClr>
                <a:srgbClr val="00B0F0"/>
              </a:buClr>
              <a:buFont typeface="Wingdings" panose="05000000000000000000" pitchFamily="2" charset="2"/>
              <a:buChar char="ü"/>
            </a:pPr>
            <a:r>
              <a:rPr lang="zh-CN" altLang="zh-CN" sz="2400" b="1" dirty="0">
                <a:latin typeface="黑体" panose="02010609060101010101" pitchFamily="2" charset="-122"/>
                <a:ea typeface="黑体" panose="02010609060101010101" pitchFamily="2" charset="-122"/>
              </a:rPr>
              <a:t>数据完整性机制（</a:t>
            </a:r>
            <a:r>
              <a:rPr lang="en-US" altLang="zh-CN" sz="2400" b="1">
                <a:latin typeface="黑体" panose="02010609060101010101" pitchFamily="2" charset="-122"/>
                <a:ea typeface="黑体" panose="02010609060101010101" pitchFamily="2" charset="-122"/>
              </a:rPr>
              <a:t>data integrity mechanisms</a:t>
            </a:r>
            <a:r>
              <a:rPr lang="zh-CN" altLang="zh-CN" sz="2400" b="1" dirty="0">
                <a:latin typeface="黑体" panose="02010609060101010101" pitchFamily="2" charset="-122"/>
                <a:ea typeface="黑体" panose="02010609060101010101" pitchFamily="2" charset="-122"/>
              </a:rPr>
              <a:t>）</a:t>
            </a:r>
            <a:endParaRPr lang="en-US" altLang="zh-CN" sz="2400" b="1">
              <a:latin typeface="黑体" panose="02010609060101010101" pitchFamily="2" charset="-122"/>
              <a:ea typeface="黑体" panose="02010609060101010101" pitchFamily="2" charset="-122"/>
            </a:endParaRPr>
          </a:p>
          <a:p>
            <a:pPr marL="285750" indent="-285750" latinLnBrk="1">
              <a:buClr>
                <a:srgbClr val="00B0F0"/>
              </a:buClr>
              <a:buFont typeface="Wingdings" panose="05000000000000000000" pitchFamily="2" charset="2"/>
              <a:buChar char="ü"/>
            </a:pPr>
            <a:r>
              <a:rPr lang="zh-CN" altLang="zh-CN" sz="2400" b="1" dirty="0">
                <a:latin typeface="黑体" panose="02010609060101010101" pitchFamily="2" charset="-122"/>
                <a:ea typeface="黑体" panose="02010609060101010101" pitchFamily="2" charset="-122"/>
              </a:rPr>
              <a:t>鉴别交换机制（</a:t>
            </a:r>
            <a:r>
              <a:rPr lang="en-US" altLang="zh-CN" sz="2400" b="1">
                <a:latin typeface="黑体" panose="02010609060101010101" pitchFamily="2" charset="-122"/>
                <a:ea typeface="黑体" panose="02010609060101010101" pitchFamily="2" charset="-122"/>
              </a:rPr>
              <a:t>authentication mechanisms</a:t>
            </a:r>
            <a:r>
              <a:rPr lang="zh-CN" altLang="zh-CN" sz="2400" b="1" dirty="0">
                <a:latin typeface="黑体" panose="02010609060101010101" pitchFamily="2" charset="-122"/>
                <a:ea typeface="黑体" panose="02010609060101010101" pitchFamily="2" charset="-122"/>
              </a:rPr>
              <a:t>）</a:t>
            </a:r>
            <a:endParaRPr lang="en-US" altLang="zh-CN" sz="2400" b="1">
              <a:latin typeface="黑体" panose="02010609060101010101" pitchFamily="2" charset="-122"/>
              <a:ea typeface="黑体" panose="02010609060101010101" pitchFamily="2" charset="-122"/>
            </a:endParaRPr>
          </a:p>
          <a:p>
            <a:pPr marL="285750" indent="-285750" latinLnBrk="1">
              <a:buClr>
                <a:srgbClr val="00B0F0"/>
              </a:buClr>
              <a:buFont typeface="Wingdings" panose="05000000000000000000" pitchFamily="2" charset="2"/>
              <a:buChar char="ü"/>
            </a:pPr>
            <a:r>
              <a:rPr lang="zh-CN" altLang="zh-CN" sz="2400" b="1" dirty="0">
                <a:latin typeface="黑体" panose="02010609060101010101" pitchFamily="2" charset="-122"/>
                <a:ea typeface="黑体" panose="02010609060101010101" pitchFamily="2" charset="-122"/>
              </a:rPr>
              <a:t>通信业务填充机制（</a:t>
            </a:r>
            <a:r>
              <a:rPr lang="en-US" altLang="zh-CN" sz="2400" b="1">
                <a:latin typeface="黑体" panose="02010609060101010101" pitchFamily="2" charset="-122"/>
                <a:ea typeface="黑体" panose="02010609060101010101" pitchFamily="2" charset="-122"/>
              </a:rPr>
              <a:t>traffic padding mechanisms</a:t>
            </a:r>
            <a:r>
              <a:rPr lang="zh-CN" altLang="zh-CN" sz="2400" b="1" dirty="0">
                <a:latin typeface="黑体" panose="02010609060101010101" pitchFamily="2" charset="-122"/>
                <a:ea typeface="黑体" panose="02010609060101010101" pitchFamily="2" charset="-122"/>
              </a:rPr>
              <a:t>）</a:t>
            </a:r>
            <a:endParaRPr lang="en-US" altLang="zh-CN" sz="2400" b="1">
              <a:latin typeface="黑体" panose="02010609060101010101" pitchFamily="2" charset="-122"/>
              <a:ea typeface="黑体" panose="02010609060101010101" pitchFamily="2" charset="-122"/>
            </a:endParaRPr>
          </a:p>
          <a:p>
            <a:pPr marL="285750" indent="-285750" latinLnBrk="1">
              <a:buClr>
                <a:srgbClr val="00B0F0"/>
              </a:buClr>
              <a:buFont typeface="Wingdings" panose="05000000000000000000" pitchFamily="2" charset="2"/>
              <a:buChar char="ü"/>
            </a:pPr>
            <a:r>
              <a:rPr lang="zh-CN" altLang="zh-CN" sz="2400" b="1" dirty="0">
                <a:latin typeface="黑体" panose="02010609060101010101" pitchFamily="2" charset="-122"/>
                <a:ea typeface="黑体" panose="02010609060101010101" pitchFamily="2" charset="-122"/>
              </a:rPr>
              <a:t>路由选择控制机制（</a:t>
            </a:r>
            <a:r>
              <a:rPr lang="en-US" altLang="zh-CN" sz="2400" b="1">
                <a:latin typeface="黑体" panose="02010609060101010101" pitchFamily="2" charset="-122"/>
                <a:ea typeface="黑体" panose="02010609060101010101" pitchFamily="2" charset="-122"/>
              </a:rPr>
              <a:t>routing control mechanisms</a:t>
            </a:r>
            <a:r>
              <a:rPr lang="zh-CN" altLang="zh-CN" sz="2400" b="1" dirty="0">
                <a:latin typeface="黑体" panose="02010609060101010101" pitchFamily="2" charset="-122"/>
                <a:ea typeface="黑体" panose="02010609060101010101" pitchFamily="2" charset="-122"/>
              </a:rPr>
              <a:t>）</a:t>
            </a:r>
            <a:endParaRPr lang="en-US" altLang="zh-CN" sz="2400" b="1">
              <a:latin typeface="黑体" panose="02010609060101010101" pitchFamily="2" charset="-122"/>
              <a:ea typeface="黑体" panose="02010609060101010101" pitchFamily="2" charset="-122"/>
            </a:endParaRPr>
          </a:p>
          <a:p>
            <a:pPr marL="285750" indent="-285750" latinLnBrk="1">
              <a:buClr>
                <a:srgbClr val="00B0F0"/>
              </a:buClr>
              <a:buFont typeface="Wingdings" panose="05000000000000000000" pitchFamily="2" charset="2"/>
              <a:buChar char="ü"/>
            </a:pPr>
            <a:r>
              <a:rPr lang="zh-CN" altLang="zh-CN" sz="2400" b="1" dirty="0">
                <a:latin typeface="黑体" panose="02010609060101010101" pitchFamily="2" charset="-122"/>
                <a:ea typeface="黑体" panose="02010609060101010101" pitchFamily="2" charset="-122"/>
              </a:rPr>
              <a:t>公证机制（</a:t>
            </a:r>
            <a:r>
              <a:rPr lang="en-US" altLang="zh-CN" sz="2400" b="1">
                <a:latin typeface="黑体" panose="02010609060101010101" pitchFamily="2" charset="-122"/>
                <a:ea typeface="黑体" panose="02010609060101010101" pitchFamily="2" charset="-122"/>
              </a:rPr>
              <a:t>notarization mechanisms</a:t>
            </a:r>
            <a:r>
              <a:rPr lang="zh-CN" altLang="zh-CN" sz="2400" b="1" dirty="0">
                <a:latin typeface="黑体" panose="02010609060101010101" pitchFamily="2" charset="-122"/>
                <a:ea typeface="黑体" panose="02010609060101010101" pitchFamily="2" charset="-122"/>
              </a:rPr>
              <a:t>）</a:t>
            </a:r>
            <a:endParaRPr lang="zh-CN" altLang="en-US" sz="2400" b="1" dirty="0">
              <a:latin typeface="黑体" panose="02010609060101010101" pitchFamily="2" charset="-122"/>
              <a:ea typeface="黑体" panose="0201060906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2"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10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 presetClass="entr" presetSubtype="12" fill="hold"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10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500"/>
                            </p:stCondLst>
                            <p:childTnLst>
                              <p:par>
                                <p:cTn id="20" presetID="2" presetClass="entr" presetSubtype="12" fill="hold" nodeType="after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10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3500"/>
                            </p:stCondLst>
                            <p:childTnLst>
                              <p:par>
                                <p:cTn id="25" presetID="2" presetClass="entr" presetSubtype="12" fill="hold" nodeType="after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10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4500"/>
                            </p:stCondLst>
                            <p:childTnLst>
                              <p:par>
                                <p:cTn id="30" presetID="2" presetClass="entr" presetSubtype="12" fill="hold" nodeType="after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additive="base">
                                        <p:cTn id="32" dur="10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500"/>
                            </p:stCondLst>
                            <p:childTnLst>
                              <p:par>
                                <p:cTn id="35" presetID="2" presetClass="entr" presetSubtype="12" fill="hold" nodeType="after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10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6500"/>
                            </p:stCondLst>
                            <p:childTnLst>
                              <p:par>
                                <p:cTn id="40" presetID="2" presetClass="entr" presetSubtype="12" fill="hold" nodeType="after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additive="base">
                                        <p:cTn id="42" dur="1000" fill="hold"/>
                                        <p:tgtEl>
                                          <p:spTgt spid="5">
                                            <p:txEl>
                                              <p:pRg st="6" end="6"/>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44" fill="hold">
                            <p:stCondLst>
                              <p:cond delay="7500"/>
                            </p:stCondLst>
                            <p:childTnLst>
                              <p:par>
                                <p:cTn id="45" presetID="2" presetClass="entr" presetSubtype="12" fill="hold" nodeType="after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 calcmode="lin" valueType="num">
                                      <p:cBhvr additive="base">
                                        <p:cTn id="47" dur="1000" fill="hold"/>
                                        <p:tgtEl>
                                          <p:spTgt spid="5">
                                            <p:txEl>
                                              <p:pRg st="7" end="7"/>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69" name="组合 3"/>
          <p:cNvGrpSpPr/>
          <p:nvPr/>
        </p:nvGrpSpPr>
        <p:grpSpPr>
          <a:xfrm>
            <a:off x="182563" y="260350"/>
            <a:ext cx="8493125" cy="692150"/>
            <a:chOff x="182563" y="260350"/>
            <a:chExt cx="8493125" cy="692150"/>
          </a:xfrm>
        </p:grpSpPr>
        <p:sp>
          <p:nvSpPr>
            <p:cNvPr id="83970" name="矩形 6"/>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83971" name="Rectangle 2"/>
            <p:cNvSpPr txBox="1"/>
            <p:nvPr/>
          </p:nvSpPr>
          <p:spPr>
            <a:xfrm>
              <a:off x="182563" y="260350"/>
              <a:ext cx="5973762" cy="692150"/>
            </a:xfrm>
            <a:prstGeom prst="rect">
              <a:avLst/>
            </a:prstGeom>
            <a:noFill/>
            <a:ln w="9525">
              <a:noFill/>
            </a:ln>
          </p:spPr>
          <p:txBody>
            <a:bodyPr anchor="t" anchorCtr="0"/>
            <a:lstStyle/>
            <a:p>
              <a:pPr latinLnBrk="1">
                <a:buClrTx/>
                <a:buFontTx/>
              </a:pPr>
              <a:r>
                <a:rPr lang="en-US" altLang="zh-CN" sz="3200" b="1" dirty="0">
                  <a:solidFill>
                    <a:srgbClr val="FFFFFF"/>
                  </a:solidFill>
                  <a:latin typeface="Verdana" panose="020B0604030504040204"/>
                  <a:ea typeface="굴림"/>
                </a:rPr>
                <a:t>1.5 </a:t>
              </a:r>
              <a:r>
                <a:rPr lang="zh-CN" altLang="en-US" sz="3200" b="1" dirty="0">
                  <a:solidFill>
                    <a:srgbClr val="FFFFFF"/>
                  </a:solidFill>
                  <a:latin typeface="黑体" panose="02010609060101010101" pitchFamily="2" charset="-122"/>
                  <a:ea typeface="黑体" panose="02010609060101010101" pitchFamily="2" charset="-122"/>
                </a:rPr>
                <a:t>计算机安全评估</a:t>
              </a:r>
              <a:endParaRPr lang="en-US" altLang="ko-KR" sz="3200" b="1" dirty="0">
                <a:solidFill>
                  <a:schemeClr val="bg1"/>
                </a:solidFill>
                <a:latin typeface="Verdana" panose="020B0604030504040204" pitchFamily="34" charset="0"/>
                <a:ea typeface="굴림" pitchFamily="34" charset="-127"/>
              </a:endParaRPr>
            </a:p>
          </p:txBody>
        </p:sp>
      </p:grpSp>
      <p:sp>
        <p:nvSpPr>
          <p:cNvPr id="3" name="矩形 2"/>
          <p:cNvSpPr/>
          <p:nvPr/>
        </p:nvSpPr>
        <p:spPr>
          <a:xfrm>
            <a:off x="644525" y="1095375"/>
            <a:ext cx="4983163" cy="461963"/>
          </a:xfrm>
          <a:prstGeom prst="rect">
            <a:avLst/>
          </a:prstGeom>
          <a:solidFill>
            <a:schemeClr val="accent2">
              <a:lumMod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5</a:t>
            </a:r>
            <a:r>
              <a:rPr kumimoji="1" lang="zh-CN"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种安全服务和</a:t>
            </a:r>
            <a:r>
              <a:rPr kumimoji="1" lang="en-US"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8</a:t>
            </a:r>
            <a:r>
              <a:rPr kumimoji="1" lang="zh-CN"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种安全机制的关系</a:t>
            </a:r>
            <a:endParaRPr kumimoji="1" lang="zh-CN" altLang="en-US"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endParaRPr>
          </a:p>
        </p:txBody>
      </p:sp>
      <p:graphicFrame>
        <p:nvGraphicFramePr>
          <p:cNvPr id="4" name="表格 3"/>
          <p:cNvGraphicFramePr>
            <a:graphicFrameLocks noGrp="1"/>
          </p:cNvGraphicFramePr>
          <p:nvPr/>
        </p:nvGraphicFramePr>
        <p:xfrm>
          <a:off x="468313" y="1556703"/>
          <a:ext cx="8064501" cy="4902478"/>
        </p:xfrm>
        <a:graphic>
          <a:graphicData uri="http://schemas.openxmlformats.org/drawingml/2006/table">
            <a:tbl>
              <a:tblPr firstRow="1" firstCol="1" bandRow="1">
                <a:tableStyleId>{93296810-A885-4BE3-A3E7-6D5BEEA58F35}</a:tableStyleId>
              </a:tblPr>
              <a:tblGrid>
                <a:gridCol w="1388707">
                  <a:extLst>
                    <a:ext uri="{9D8B030D-6E8A-4147-A177-3AD203B41FA5}">
                      <a16:colId xmlns:a16="http://schemas.microsoft.com/office/drawing/2014/main" val="20000"/>
                    </a:ext>
                  </a:extLst>
                </a:gridCol>
                <a:gridCol w="859676">
                  <a:extLst>
                    <a:ext uri="{9D8B030D-6E8A-4147-A177-3AD203B41FA5}">
                      <a16:colId xmlns:a16="http://schemas.microsoft.com/office/drawing/2014/main" val="20001"/>
                    </a:ext>
                  </a:extLst>
                </a:gridCol>
                <a:gridCol w="672579">
                  <a:extLst>
                    <a:ext uri="{9D8B030D-6E8A-4147-A177-3AD203B41FA5}">
                      <a16:colId xmlns:a16="http://schemas.microsoft.com/office/drawing/2014/main" val="20002"/>
                    </a:ext>
                  </a:extLst>
                </a:gridCol>
                <a:gridCol w="804838">
                  <a:extLst>
                    <a:ext uri="{9D8B030D-6E8A-4147-A177-3AD203B41FA5}">
                      <a16:colId xmlns:a16="http://schemas.microsoft.com/office/drawing/2014/main" val="20003"/>
                    </a:ext>
                  </a:extLst>
                </a:gridCol>
                <a:gridCol w="938708">
                  <a:extLst>
                    <a:ext uri="{9D8B030D-6E8A-4147-A177-3AD203B41FA5}">
                      <a16:colId xmlns:a16="http://schemas.microsoft.com/office/drawing/2014/main" val="20004"/>
                    </a:ext>
                  </a:extLst>
                </a:gridCol>
                <a:gridCol w="938708">
                  <a:extLst>
                    <a:ext uri="{9D8B030D-6E8A-4147-A177-3AD203B41FA5}">
                      <a16:colId xmlns:a16="http://schemas.microsoft.com/office/drawing/2014/main" val="20005"/>
                    </a:ext>
                  </a:extLst>
                </a:gridCol>
                <a:gridCol w="938708">
                  <a:extLst>
                    <a:ext uri="{9D8B030D-6E8A-4147-A177-3AD203B41FA5}">
                      <a16:colId xmlns:a16="http://schemas.microsoft.com/office/drawing/2014/main" val="20006"/>
                    </a:ext>
                  </a:extLst>
                </a:gridCol>
                <a:gridCol w="806450">
                  <a:extLst>
                    <a:ext uri="{9D8B030D-6E8A-4147-A177-3AD203B41FA5}">
                      <a16:colId xmlns:a16="http://schemas.microsoft.com/office/drawing/2014/main" val="20007"/>
                    </a:ext>
                  </a:extLst>
                </a:gridCol>
                <a:gridCol w="716127">
                  <a:extLst>
                    <a:ext uri="{9D8B030D-6E8A-4147-A177-3AD203B41FA5}">
                      <a16:colId xmlns:a16="http://schemas.microsoft.com/office/drawing/2014/main" val="20008"/>
                    </a:ext>
                  </a:extLst>
                </a:gridCol>
              </a:tblGrid>
              <a:tr h="982698">
                <a:tc>
                  <a:txBody>
                    <a:bodyPr/>
                    <a:lstStyle/>
                    <a:p>
                      <a:pPr indent="171450" algn="r">
                        <a:spcAft>
                          <a:spcPts val="0"/>
                        </a:spcAft>
                      </a:pPr>
                      <a:r>
                        <a:rPr lang="zh-CN" sz="1600" kern="100" dirty="0">
                          <a:effectLst/>
                        </a:rPr>
                        <a:t>安全机制</a:t>
                      </a:r>
                    </a:p>
                    <a:p>
                      <a:pPr algn="ctr">
                        <a:spcAft>
                          <a:spcPts val="0"/>
                        </a:spcAft>
                      </a:pPr>
                      <a:r>
                        <a:rPr lang="en-US" sz="1600" kern="100" dirty="0">
                          <a:effectLst/>
                        </a:rPr>
                        <a:t> </a:t>
                      </a:r>
                      <a:endParaRPr lang="zh-CN" sz="1600" kern="100" dirty="0">
                        <a:effectLst/>
                      </a:endParaRPr>
                    </a:p>
                    <a:p>
                      <a:pPr algn="ctr">
                        <a:spcAft>
                          <a:spcPts val="0"/>
                        </a:spcAft>
                      </a:pPr>
                      <a:r>
                        <a:rPr lang="en-US" sz="1600" kern="100" dirty="0">
                          <a:effectLst/>
                        </a:rPr>
                        <a:t> </a:t>
                      </a:r>
                      <a:endParaRPr lang="zh-CN" sz="1600" kern="100" dirty="0">
                        <a:effectLst/>
                      </a:endParaRPr>
                    </a:p>
                    <a:p>
                      <a:pPr algn="l">
                        <a:spcAft>
                          <a:spcPts val="0"/>
                        </a:spcAft>
                      </a:pPr>
                      <a:r>
                        <a:rPr lang="zh-CN" sz="1600" kern="100" dirty="0">
                          <a:effectLst/>
                        </a:rPr>
                        <a:t>安全服务</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zh-CN" sz="1600" kern="100">
                          <a:effectLst/>
                        </a:rPr>
                        <a:t>加密机制</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zh-CN" sz="1600" kern="100" dirty="0">
                          <a:effectLst/>
                        </a:rPr>
                        <a:t>数字签名机制</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zh-CN" sz="1600" kern="100">
                          <a:effectLst/>
                        </a:rPr>
                        <a:t>访问控制机制</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zh-CN" sz="1600" kern="100">
                          <a:effectLst/>
                        </a:rPr>
                        <a:t>数据完整性机制</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zh-CN" sz="1600" kern="100">
                          <a:effectLst/>
                        </a:rPr>
                        <a:t>鉴别交换机制</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zh-CN" sz="1600" kern="100">
                          <a:effectLst/>
                        </a:rPr>
                        <a:t>通信业务填充机制</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zh-CN" sz="1600" kern="100">
                          <a:effectLst/>
                        </a:rPr>
                        <a:t>路由控制机制</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zh-CN" sz="1600" kern="100">
                          <a:effectLst/>
                        </a:rPr>
                        <a:t>公正机制</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00"/>
                  </a:ext>
                </a:extLst>
              </a:tr>
              <a:tr h="245674">
                <a:tc>
                  <a:txBody>
                    <a:bodyPr/>
                    <a:lstStyle/>
                    <a:p>
                      <a:pPr algn="ctr">
                        <a:spcAft>
                          <a:spcPts val="0"/>
                        </a:spcAft>
                      </a:pPr>
                      <a:r>
                        <a:rPr lang="zh-CN" sz="1600" kern="100">
                          <a:effectLst/>
                        </a:rPr>
                        <a:t>对等实体鉴别</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01"/>
                  </a:ext>
                </a:extLst>
              </a:tr>
              <a:tr h="245674">
                <a:tc>
                  <a:txBody>
                    <a:bodyPr/>
                    <a:lstStyle/>
                    <a:p>
                      <a:pPr algn="ctr">
                        <a:spcAft>
                          <a:spcPts val="0"/>
                        </a:spcAft>
                      </a:pPr>
                      <a:r>
                        <a:rPr lang="zh-CN" sz="1600" kern="100">
                          <a:effectLst/>
                        </a:rPr>
                        <a:t>数据源鉴别</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02"/>
                  </a:ext>
                </a:extLst>
              </a:tr>
              <a:tr h="245674">
                <a:tc>
                  <a:txBody>
                    <a:bodyPr/>
                    <a:lstStyle/>
                    <a:p>
                      <a:pPr algn="ctr">
                        <a:spcAft>
                          <a:spcPts val="0"/>
                        </a:spcAft>
                      </a:pPr>
                      <a:r>
                        <a:rPr lang="zh-CN" sz="1600" kern="100">
                          <a:effectLst/>
                        </a:rPr>
                        <a:t>访问控制</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03"/>
                  </a:ext>
                </a:extLst>
              </a:tr>
              <a:tr h="245674">
                <a:tc>
                  <a:txBody>
                    <a:bodyPr/>
                    <a:lstStyle/>
                    <a:p>
                      <a:pPr algn="ctr">
                        <a:spcAft>
                          <a:spcPts val="0"/>
                        </a:spcAft>
                      </a:pPr>
                      <a:r>
                        <a:rPr lang="zh-CN" sz="1600" kern="100">
                          <a:effectLst/>
                        </a:rPr>
                        <a:t>连接有保密</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04"/>
                  </a:ext>
                </a:extLst>
              </a:tr>
              <a:tr h="245674">
                <a:tc>
                  <a:txBody>
                    <a:bodyPr/>
                    <a:lstStyle/>
                    <a:p>
                      <a:pPr algn="ctr">
                        <a:spcAft>
                          <a:spcPts val="0"/>
                        </a:spcAft>
                      </a:pPr>
                      <a:r>
                        <a:rPr lang="zh-CN" sz="1600" kern="100">
                          <a:effectLst/>
                        </a:rPr>
                        <a:t>连接无保密</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05"/>
                  </a:ext>
                </a:extLst>
              </a:tr>
              <a:tr h="245674">
                <a:tc>
                  <a:txBody>
                    <a:bodyPr/>
                    <a:lstStyle/>
                    <a:p>
                      <a:pPr algn="ctr">
                        <a:spcAft>
                          <a:spcPts val="0"/>
                        </a:spcAft>
                      </a:pPr>
                      <a:r>
                        <a:rPr lang="zh-CN" sz="1600" kern="100">
                          <a:effectLst/>
                        </a:rPr>
                        <a:t>信息流保密</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06"/>
                  </a:ext>
                </a:extLst>
              </a:tr>
              <a:tr h="245674">
                <a:tc>
                  <a:txBody>
                    <a:bodyPr/>
                    <a:lstStyle/>
                    <a:p>
                      <a:pPr algn="ctr">
                        <a:spcAft>
                          <a:spcPts val="0"/>
                        </a:spcAft>
                      </a:pPr>
                      <a:r>
                        <a:rPr lang="zh-CN" sz="1600" kern="100">
                          <a:effectLst/>
                        </a:rPr>
                        <a:t>可否恢复连接完整性</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07"/>
                  </a:ext>
                </a:extLst>
              </a:tr>
              <a:tr h="245674">
                <a:tc>
                  <a:txBody>
                    <a:bodyPr/>
                    <a:lstStyle/>
                    <a:p>
                      <a:pPr algn="ctr">
                        <a:spcAft>
                          <a:spcPts val="0"/>
                        </a:spcAft>
                      </a:pPr>
                      <a:r>
                        <a:rPr lang="zh-CN" sz="1600" kern="100">
                          <a:effectLst/>
                        </a:rPr>
                        <a:t>选字段连接完整</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08"/>
                  </a:ext>
                </a:extLst>
              </a:tr>
              <a:tr h="245674">
                <a:tc>
                  <a:txBody>
                    <a:bodyPr/>
                    <a:lstStyle/>
                    <a:p>
                      <a:pPr algn="ctr">
                        <a:spcAft>
                          <a:spcPts val="0"/>
                        </a:spcAft>
                      </a:pPr>
                      <a:r>
                        <a:rPr lang="zh-CN" sz="1600" kern="100">
                          <a:effectLst/>
                        </a:rPr>
                        <a:t>选字段无连接完整</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09"/>
                  </a:ext>
                </a:extLst>
              </a:tr>
              <a:tr h="245674">
                <a:tc>
                  <a:txBody>
                    <a:bodyPr/>
                    <a:lstStyle/>
                    <a:p>
                      <a:pPr algn="ctr">
                        <a:spcAft>
                          <a:spcPts val="0"/>
                        </a:spcAft>
                      </a:pPr>
                      <a:r>
                        <a:rPr lang="zh-CN" sz="1600" kern="100">
                          <a:effectLst/>
                        </a:rPr>
                        <a:t>无连接完整性</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10"/>
                  </a:ext>
                </a:extLst>
              </a:tr>
              <a:tr h="245674">
                <a:tc>
                  <a:txBody>
                    <a:bodyPr/>
                    <a:lstStyle/>
                    <a:p>
                      <a:pPr algn="ctr">
                        <a:spcAft>
                          <a:spcPts val="0"/>
                        </a:spcAft>
                      </a:pPr>
                      <a:r>
                        <a:rPr lang="zh-CN" sz="1600" kern="100">
                          <a:effectLst/>
                        </a:rPr>
                        <a:t>选择字段保密</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11"/>
                  </a:ext>
                </a:extLst>
              </a:tr>
              <a:tr h="245674">
                <a:tc>
                  <a:txBody>
                    <a:bodyPr/>
                    <a:lstStyle/>
                    <a:p>
                      <a:pPr algn="ctr">
                        <a:spcAft>
                          <a:spcPts val="0"/>
                        </a:spcAft>
                      </a:pPr>
                      <a:r>
                        <a:rPr lang="zh-CN" sz="1600" kern="100">
                          <a:effectLst/>
                        </a:rPr>
                        <a:t>抗来源否认</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12"/>
                  </a:ext>
                </a:extLst>
              </a:tr>
              <a:tr h="245674">
                <a:tc>
                  <a:txBody>
                    <a:bodyPr/>
                    <a:lstStyle/>
                    <a:p>
                      <a:pPr algn="ctr">
                        <a:spcAft>
                          <a:spcPts val="0"/>
                        </a:spcAft>
                      </a:pPr>
                      <a:r>
                        <a:rPr lang="zh-CN" sz="1600" kern="100">
                          <a:effectLst/>
                        </a:rPr>
                        <a:t>抗交付否认</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Y</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dirty="0">
                          <a:effectLst/>
                        </a:rPr>
                        <a:t> </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a:effectLst/>
                        </a:rPr>
                        <a:t> </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tc>
                <a:tc>
                  <a:txBody>
                    <a:bodyPr/>
                    <a:lstStyle/>
                    <a:p>
                      <a:pPr algn="ctr">
                        <a:spcAft>
                          <a:spcPts val="0"/>
                        </a:spcAft>
                      </a:pPr>
                      <a:r>
                        <a:rPr lang="en-US" sz="1600" kern="100" dirty="0">
                          <a:effectLst/>
                        </a:rPr>
                        <a:t>Y</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tc>
                <a:extLst>
                  <a:ext uri="{0D108BD9-81ED-4DB2-BD59-A6C34878D82A}">
                    <a16:rowId xmlns:a16="http://schemas.microsoft.com/office/drawing/2014/main" val="10013"/>
                  </a:ext>
                </a:extLst>
              </a:tr>
            </a:tbl>
          </a:graphicData>
        </a:graphic>
      </p:graphicFrame>
      <p:cxnSp>
        <p:nvCxnSpPr>
          <p:cNvPr id="9" name="直接连接符 8"/>
          <p:cNvCxnSpPr/>
          <p:nvPr/>
        </p:nvCxnSpPr>
        <p:spPr bwMode="auto">
          <a:xfrm>
            <a:off x="539750" y="1700213"/>
            <a:ext cx="1335088" cy="936625"/>
          </a:xfrm>
          <a:prstGeom prst="line">
            <a:avLst/>
          </a:prstGeom>
          <a:solidFill>
            <a:schemeClr val="accent1"/>
          </a:solidFill>
          <a:ln w="9525" cap="flat" cmpd="sng" algn="ctr">
            <a:solidFill>
              <a:schemeClr val="accent3"/>
            </a:solidFill>
            <a:prstDash val="solid"/>
            <a:round/>
            <a:headEnd type="none" w="med" len="med"/>
            <a:tailEnd type="none" w="med" len="med"/>
          </a:ln>
          <a:effectLst/>
        </p:spPr>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3" name="组合 3"/>
          <p:cNvGrpSpPr/>
          <p:nvPr/>
        </p:nvGrpSpPr>
        <p:grpSpPr>
          <a:xfrm>
            <a:off x="182563" y="260350"/>
            <a:ext cx="8493125" cy="692150"/>
            <a:chOff x="182563" y="260350"/>
            <a:chExt cx="8493125" cy="692150"/>
          </a:xfrm>
        </p:grpSpPr>
        <p:sp>
          <p:nvSpPr>
            <p:cNvPr id="84994" name="矩形 6"/>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84995" name="Rectangle 2"/>
            <p:cNvSpPr txBox="1"/>
            <p:nvPr/>
          </p:nvSpPr>
          <p:spPr>
            <a:xfrm>
              <a:off x="182563" y="260350"/>
              <a:ext cx="5973762" cy="692150"/>
            </a:xfrm>
            <a:prstGeom prst="rect">
              <a:avLst/>
            </a:prstGeom>
            <a:noFill/>
            <a:ln w="9525">
              <a:noFill/>
            </a:ln>
          </p:spPr>
          <p:txBody>
            <a:bodyPr anchor="t" anchorCtr="0"/>
            <a:lstStyle/>
            <a:p>
              <a:pPr latinLnBrk="1">
                <a:buClrTx/>
                <a:buFontTx/>
              </a:pPr>
              <a:r>
                <a:rPr lang="en-US" altLang="zh-CN" sz="3200" b="1" dirty="0">
                  <a:solidFill>
                    <a:srgbClr val="FFFFFF"/>
                  </a:solidFill>
                  <a:latin typeface="Verdana" panose="020B0604030504040204"/>
                  <a:ea typeface="굴림"/>
                </a:rPr>
                <a:t>1.5 </a:t>
              </a:r>
              <a:r>
                <a:rPr lang="zh-CN" altLang="en-US" sz="3200" b="1" dirty="0">
                  <a:solidFill>
                    <a:srgbClr val="FFFFFF"/>
                  </a:solidFill>
                  <a:latin typeface="黑体" panose="02010609060101010101" pitchFamily="2" charset="-122"/>
                  <a:ea typeface="黑体" panose="02010609060101010101" pitchFamily="2" charset="-122"/>
                </a:rPr>
                <a:t>计算机安全评估</a:t>
              </a:r>
              <a:endParaRPr lang="en-US" altLang="ko-KR" sz="3200" b="1" dirty="0">
                <a:solidFill>
                  <a:schemeClr val="bg1"/>
                </a:solidFill>
                <a:latin typeface="Verdana" panose="020B0604030504040204" pitchFamily="34" charset="0"/>
                <a:ea typeface="굴림" pitchFamily="34" charset="-127"/>
              </a:endParaRPr>
            </a:p>
          </p:txBody>
        </p:sp>
      </p:grpSp>
      <p:sp>
        <p:nvSpPr>
          <p:cNvPr id="3" name="矩形 2"/>
          <p:cNvSpPr/>
          <p:nvPr/>
        </p:nvSpPr>
        <p:spPr>
          <a:xfrm>
            <a:off x="250825" y="1095375"/>
            <a:ext cx="8391525" cy="461963"/>
          </a:xfrm>
          <a:prstGeom prst="rect">
            <a:avLst/>
          </a:prstGeom>
          <a:solidFill>
            <a:srgbClr val="00B0F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3. </a:t>
            </a:r>
            <a:r>
              <a:rPr kumimoji="1" lang="zh-CN"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美国国家计算机安全中心（</a:t>
            </a:r>
            <a:r>
              <a:rPr kumimoji="1" lang="en-US"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NCSC</a:t>
            </a:r>
            <a:r>
              <a:rPr kumimoji="1" lang="zh-CN"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）的可信系统评价准则</a:t>
            </a:r>
          </a:p>
        </p:txBody>
      </p:sp>
      <p:graphicFrame>
        <p:nvGraphicFramePr>
          <p:cNvPr id="4" name="表格 3"/>
          <p:cNvGraphicFramePr>
            <a:graphicFrameLocks noGrp="1"/>
          </p:cNvGraphicFramePr>
          <p:nvPr/>
        </p:nvGraphicFramePr>
        <p:xfrm>
          <a:off x="431800" y="1716088"/>
          <a:ext cx="8031002" cy="4737159"/>
        </p:xfrm>
        <a:graphic>
          <a:graphicData uri="http://schemas.openxmlformats.org/drawingml/2006/table">
            <a:tbl>
              <a:tblPr firstRow="1" firstCol="1" bandRow="1">
                <a:tableStyleId>{5C22544A-7EE6-4342-B048-85BDC9FD1C3A}</a:tableStyleId>
              </a:tblPr>
              <a:tblGrid>
                <a:gridCol w="873992">
                  <a:extLst>
                    <a:ext uri="{9D8B030D-6E8A-4147-A177-3AD203B41FA5}">
                      <a16:colId xmlns:a16="http://schemas.microsoft.com/office/drawing/2014/main" val="20000"/>
                    </a:ext>
                  </a:extLst>
                </a:gridCol>
                <a:gridCol w="1067832">
                  <a:extLst>
                    <a:ext uri="{9D8B030D-6E8A-4147-A177-3AD203B41FA5}">
                      <a16:colId xmlns:a16="http://schemas.microsoft.com/office/drawing/2014/main" val="20001"/>
                    </a:ext>
                  </a:extLst>
                </a:gridCol>
                <a:gridCol w="3044589">
                  <a:extLst>
                    <a:ext uri="{9D8B030D-6E8A-4147-A177-3AD203B41FA5}">
                      <a16:colId xmlns:a16="http://schemas.microsoft.com/office/drawing/2014/main" val="20002"/>
                    </a:ext>
                  </a:extLst>
                </a:gridCol>
                <a:gridCol w="3044589">
                  <a:extLst>
                    <a:ext uri="{9D8B030D-6E8A-4147-A177-3AD203B41FA5}">
                      <a16:colId xmlns:a16="http://schemas.microsoft.com/office/drawing/2014/main" val="20003"/>
                    </a:ext>
                  </a:extLst>
                </a:gridCol>
              </a:tblGrid>
              <a:tr h="348039">
                <a:tc>
                  <a:txBody>
                    <a:bodyPr/>
                    <a:lstStyle/>
                    <a:p>
                      <a:pPr algn="ctr">
                        <a:spcAft>
                          <a:spcPts val="0"/>
                        </a:spcAft>
                      </a:pPr>
                      <a:r>
                        <a:rPr lang="zh-CN" sz="1600" kern="100" dirty="0">
                          <a:effectLst/>
                          <a:latin typeface="黑体" panose="02010609060101010101" pitchFamily="2" charset="-122"/>
                          <a:ea typeface="黑体" panose="02010609060101010101" pitchFamily="2" charset="-122"/>
                        </a:rPr>
                        <a:t>类别</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0070C0"/>
                    </a:solidFill>
                  </a:tcPr>
                </a:tc>
                <a:tc>
                  <a:txBody>
                    <a:bodyPr/>
                    <a:lstStyle/>
                    <a:p>
                      <a:pPr algn="ctr">
                        <a:spcAft>
                          <a:spcPts val="0"/>
                        </a:spcAft>
                      </a:pPr>
                      <a:r>
                        <a:rPr lang="zh-CN" sz="1600" kern="100" dirty="0">
                          <a:effectLst/>
                          <a:latin typeface="黑体" panose="02010609060101010101" pitchFamily="2" charset="-122"/>
                          <a:ea typeface="黑体" panose="02010609060101010101" pitchFamily="2" charset="-122"/>
                        </a:rPr>
                        <a:t>处理级别</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0070C0"/>
                    </a:solidFill>
                  </a:tcPr>
                </a:tc>
                <a:tc>
                  <a:txBody>
                    <a:bodyPr/>
                    <a:lstStyle/>
                    <a:p>
                      <a:pPr algn="ctr">
                        <a:spcAft>
                          <a:spcPts val="0"/>
                        </a:spcAft>
                      </a:pPr>
                      <a:r>
                        <a:rPr lang="zh-CN" sz="1600" kern="100" dirty="0">
                          <a:effectLst/>
                          <a:latin typeface="黑体" panose="02010609060101010101" pitchFamily="2" charset="-122"/>
                          <a:ea typeface="黑体" panose="02010609060101010101" pitchFamily="2" charset="-122"/>
                        </a:rPr>
                        <a:t>名称</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0070C0"/>
                    </a:solidFill>
                  </a:tcPr>
                </a:tc>
                <a:tc>
                  <a:txBody>
                    <a:bodyPr/>
                    <a:lstStyle/>
                    <a:p>
                      <a:pPr algn="ctr">
                        <a:spcAft>
                          <a:spcPts val="0"/>
                        </a:spcAft>
                      </a:pPr>
                      <a:r>
                        <a:rPr lang="zh-CN" sz="1600" kern="100" dirty="0">
                          <a:effectLst/>
                          <a:latin typeface="黑体" panose="02010609060101010101" pitchFamily="2" charset="-122"/>
                          <a:ea typeface="黑体" panose="02010609060101010101" pitchFamily="2" charset="-122"/>
                        </a:rPr>
                        <a:t>主要特征及适用范围</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0070C0"/>
                    </a:solidFill>
                  </a:tcPr>
                </a:tc>
                <a:extLst>
                  <a:ext uri="{0D108BD9-81ED-4DB2-BD59-A6C34878D82A}">
                    <a16:rowId xmlns:a16="http://schemas.microsoft.com/office/drawing/2014/main" val="10000"/>
                  </a:ext>
                </a:extLst>
              </a:tr>
              <a:tr h="696077">
                <a:tc>
                  <a:txBody>
                    <a:bodyPr/>
                    <a:lstStyle/>
                    <a:p>
                      <a:pPr algn="ctr">
                        <a:spcAft>
                          <a:spcPts val="0"/>
                        </a:spcAft>
                      </a:pPr>
                      <a:r>
                        <a:rPr lang="en-US" sz="1600" kern="100" dirty="0">
                          <a:effectLst/>
                          <a:latin typeface="黑体" panose="02010609060101010101" pitchFamily="2" charset="-122"/>
                          <a:ea typeface="黑体" panose="02010609060101010101" pitchFamily="2" charset="-122"/>
                        </a:rPr>
                        <a:t>A</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0070C0"/>
                    </a:solidFill>
                  </a:tcPr>
                </a:tc>
                <a:tc>
                  <a:txBody>
                    <a:bodyPr/>
                    <a:lstStyle/>
                    <a:p>
                      <a:pPr algn="ctr">
                        <a:spcAft>
                          <a:spcPts val="0"/>
                        </a:spcAft>
                      </a:pPr>
                      <a:r>
                        <a:rPr lang="en-US" sz="1600" kern="100" dirty="0">
                          <a:effectLst/>
                          <a:latin typeface="黑体" panose="02010609060101010101" pitchFamily="2" charset="-122"/>
                          <a:ea typeface="黑体" panose="02010609060101010101" pitchFamily="2" charset="-122"/>
                        </a:rPr>
                        <a:t>A1</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tc>
                  <a:txBody>
                    <a:bodyPr/>
                    <a:lstStyle/>
                    <a:p>
                      <a:pPr algn="l">
                        <a:spcAft>
                          <a:spcPts val="0"/>
                        </a:spcAft>
                      </a:pPr>
                      <a:r>
                        <a:rPr lang="zh-CN" sz="1600" kern="100" dirty="0">
                          <a:effectLst/>
                          <a:latin typeface="黑体" panose="02010609060101010101" pitchFamily="2" charset="-122"/>
                          <a:ea typeface="黑体" panose="02010609060101010101" pitchFamily="2" charset="-122"/>
                        </a:rPr>
                        <a:t>验证设计</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tc>
                  <a:txBody>
                    <a:bodyPr/>
                    <a:lstStyle/>
                    <a:p>
                      <a:pPr indent="228600" algn="l">
                        <a:spcAft>
                          <a:spcPts val="0"/>
                        </a:spcAft>
                      </a:pPr>
                      <a:r>
                        <a:rPr lang="zh-CN" sz="1600" kern="100" dirty="0">
                          <a:effectLst/>
                          <a:latin typeface="黑体" panose="02010609060101010101" pitchFamily="2" charset="-122"/>
                          <a:ea typeface="黑体" panose="02010609060101010101" pitchFamily="2" charset="-122"/>
                        </a:rPr>
                        <a:t>形式化最高级描述、验证和隐秘通道分析，非形式化代码对应证明，用于绝密级。</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extLst>
                  <a:ext uri="{0D108BD9-81ED-4DB2-BD59-A6C34878D82A}">
                    <a16:rowId xmlns:a16="http://schemas.microsoft.com/office/drawing/2014/main" val="10001"/>
                  </a:ext>
                </a:extLst>
              </a:tr>
              <a:tr h="696077">
                <a:tc rowSpan="3">
                  <a:txBody>
                    <a:bodyPr/>
                    <a:lstStyle/>
                    <a:p>
                      <a:pPr algn="ctr">
                        <a:spcAft>
                          <a:spcPts val="0"/>
                        </a:spcAft>
                      </a:pPr>
                      <a:r>
                        <a:rPr lang="en-US" sz="1600" kern="100" dirty="0">
                          <a:effectLst/>
                          <a:latin typeface="黑体" panose="02010609060101010101" pitchFamily="2" charset="-122"/>
                          <a:ea typeface="黑体" panose="02010609060101010101" pitchFamily="2" charset="-122"/>
                        </a:rPr>
                        <a:t>B</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0070C0"/>
                    </a:solidFill>
                  </a:tcPr>
                </a:tc>
                <a:tc>
                  <a:txBody>
                    <a:bodyPr/>
                    <a:lstStyle/>
                    <a:p>
                      <a:pPr algn="ctr">
                        <a:spcAft>
                          <a:spcPts val="0"/>
                        </a:spcAft>
                      </a:pPr>
                      <a:r>
                        <a:rPr lang="en-US" sz="1600" kern="100">
                          <a:effectLst/>
                          <a:latin typeface="黑体" panose="02010609060101010101" pitchFamily="2" charset="-122"/>
                          <a:ea typeface="黑体" panose="02010609060101010101" pitchFamily="2" charset="-122"/>
                        </a:rPr>
                        <a:t>B3</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tc>
                <a:tc>
                  <a:txBody>
                    <a:bodyPr/>
                    <a:lstStyle/>
                    <a:p>
                      <a:pPr algn="l">
                        <a:spcAft>
                          <a:spcPts val="0"/>
                        </a:spcAft>
                      </a:pPr>
                      <a:r>
                        <a:rPr lang="zh-CN" sz="1600" kern="100">
                          <a:effectLst/>
                          <a:latin typeface="黑体" panose="02010609060101010101" pitchFamily="2" charset="-122"/>
                          <a:ea typeface="黑体" panose="02010609060101010101" pitchFamily="2" charset="-122"/>
                        </a:rPr>
                        <a:t>安全域保护</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tc>
                <a:tc>
                  <a:txBody>
                    <a:bodyPr/>
                    <a:lstStyle/>
                    <a:p>
                      <a:pPr indent="228600" algn="l">
                        <a:spcAft>
                          <a:spcPts val="0"/>
                        </a:spcAft>
                      </a:pPr>
                      <a:r>
                        <a:rPr lang="zh-CN" sz="1600" kern="100">
                          <a:effectLst/>
                          <a:latin typeface="黑体" panose="02010609060101010101" pitchFamily="2" charset="-122"/>
                          <a:ea typeface="黑体" panose="02010609060101010101" pitchFamily="2" charset="-122"/>
                        </a:rPr>
                        <a:t>存取监督器安全内核高抗渗透能力，可信恢复用于绝、机密，即使系统崩溃，也不会泄密。</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2"/>
                  </a:ext>
                </a:extLst>
              </a:tr>
              <a:tr h="696077">
                <a:tc vMerge="1">
                  <a:txBody>
                    <a:bodyPr/>
                    <a:lstStyle/>
                    <a:p>
                      <a:endParaRPr lang="zh-CN"/>
                    </a:p>
                  </a:txBody>
                  <a:tcPr/>
                </a:tc>
                <a:tc>
                  <a:txBody>
                    <a:bodyPr/>
                    <a:lstStyle/>
                    <a:p>
                      <a:pPr algn="ctr">
                        <a:spcAft>
                          <a:spcPts val="0"/>
                        </a:spcAft>
                      </a:pPr>
                      <a:r>
                        <a:rPr lang="en-US" sz="1600" kern="100" dirty="0">
                          <a:effectLst/>
                          <a:latin typeface="黑体" panose="02010609060101010101" pitchFamily="2" charset="-122"/>
                          <a:ea typeface="黑体" panose="02010609060101010101" pitchFamily="2" charset="-122"/>
                        </a:rPr>
                        <a:t>B2</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tc>
                  <a:txBody>
                    <a:bodyPr/>
                    <a:lstStyle/>
                    <a:p>
                      <a:pPr algn="l">
                        <a:spcAft>
                          <a:spcPts val="0"/>
                        </a:spcAft>
                      </a:pPr>
                      <a:r>
                        <a:rPr lang="zh-CN" sz="1600" kern="100" dirty="0">
                          <a:effectLst/>
                          <a:latin typeface="黑体" panose="02010609060101010101" pitchFamily="2" charset="-122"/>
                          <a:ea typeface="黑体" panose="02010609060101010101" pitchFamily="2" charset="-122"/>
                        </a:rPr>
                        <a:t>结构化保护</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tc>
                  <a:txBody>
                    <a:bodyPr/>
                    <a:lstStyle/>
                    <a:p>
                      <a:pPr indent="228600" algn="l">
                        <a:spcAft>
                          <a:spcPts val="0"/>
                        </a:spcAft>
                      </a:pPr>
                      <a:r>
                        <a:rPr lang="zh-CN" sz="1600" kern="100" dirty="0">
                          <a:effectLst/>
                          <a:latin typeface="黑体" panose="02010609060101010101" pitchFamily="2" charset="-122"/>
                          <a:ea typeface="黑体" panose="02010609060101010101" pitchFamily="2" charset="-122"/>
                        </a:rPr>
                        <a:t>隐秘通道约束，安全体系结构，较好的抗渗透能力，用于各级安全保密，实行强制性控制。</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extLst>
                  <a:ext uri="{0D108BD9-81ED-4DB2-BD59-A6C34878D82A}">
                    <a16:rowId xmlns:a16="http://schemas.microsoft.com/office/drawing/2014/main" val="10003"/>
                  </a:ext>
                </a:extLst>
              </a:tr>
              <a:tr h="348039">
                <a:tc vMerge="1">
                  <a:txBody>
                    <a:bodyPr/>
                    <a:lstStyle/>
                    <a:p>
                      <a:endParaRPr lang="zh-CN"/>
                    </a:p>
                  </a:txBody>
                  <a:tcPr/>
                </a:tc>
                <a:tc>
                  <a:txBody>
                    <a:bodyPr/>
                    <a:lstStyle/>
                    <a:p>
                      <a:pPr algn="ctr">
                        <a:spcAft>
                          <a:spcPts val="0"/>
                        </a:spcAft>
                      </a:pPr>
                      <a:r>
                        <a:rPr lang="en-US" sz="1600" kern="100">
                          <a:effectLst/>
                          <a:latin typeface="黑体" panose="02010609060101010101" pitchFamily="2" charset="-122"/>
                          <a:ea typeface="黑体" panose="02010609060101010101" pitchFamily="2" charset="-122"/>
                        </a:rPr>
                        <a:t>B1</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tc>
                <a:tc>
                  <a:txBody>
                    <a:bodyPr/>
                    <a:lstStyle/>
                    <a:p>
                      <a:pPr algn="l">
                        <a:spcAft>
                          <a:spcPts val="0"/>
                        </a:spcAft>
                      </a:pPr>
                      <a:r>
                        <a:rPr lang="zh-CN" sz="1600" kern="100">
                          <a:effectLst/>
                          <a:latin typeface="黑体" panose="02010609060101010101" pitchFamily="2" charset="-122"/>
                          <a:ea typeface="黑体" panose="02010609060101010101" pitchFamily="2" charset="-122"/>
                        </a:rPr>
                        <a:t>标志的安全保护</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tc>
                <a:tc>
                  <a:txBody>
                    <a:bodyPr/>
                    <a:lstStyle/>
                    <a:p>
                      <a:pPr indent="228600" algn="l">
                        <a:spcAft>
                          <a:spcPts val="0"/>
                        </a:spcAft>
                      </a:pPr>
                      <a:r>
                        <a:rPr lang="zh-CN" sz="1600" kern="100" dirty="0">
                          <a:effectLst/>
                          <a:latin typeface="黑体" panose="02010609060101010101" pitchFamily="2" charset="-122"/>
                          <a:ea typeface="黑体" panose="02010609060101010101" pitchFamily="2" charset="-122"/>
                        </a:rPr>
                        <a:t>强制存取控制，安全标记数据、对数据流监视。</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4"/>
                  </a:ext>
                </a:extLst>
              </a:tr>
              <a:tr h="348039">
                <a:tc rowSpan="2">
                  <a:txBody>
                    <a:bodyPr/>
                    <a:lstStyle/>
                    <a:p>
                      <a:pPr algn="ctr">
                        <a:spcAft>
                          <a:spcPts val="0"/>
                        </a:spcAft>
                      </a:pPr>
                      <a:r>
                        <a:rPr lang="en-US" sz="1600" kern="100" dirty="0">
                          <a:effectLst/>
                          <a:latin typeface="黑体" panose="02010609060101010101" pitchFamily="2" charset="-122"/>
                          <a:ea typeface="黑体" panose="02010609060101010101" pitchFamily="2" charset="-122"/>
                        </a:rPr>
                        <a:t>C</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0070C0"/>
                    </a:solidFill>
                  </a:tcPr>
                </a:tc>
                <a:tc>
                  <a:txBody>
                    <a:bodyPr/>
                    <a:lstStyle/>
                    <a:p>
                      <a:pPr algn="ctr">
                        <a:spcAft>
                          <a:spcPts val="0"/>
                        </a:spcAft>
                      </a:pPr>
                      <a:r>
                        <a:rPr lang="en-US" sz="1600" kern="100" dirty="0">
                          <a:effectLst/>
                          <a:latin typeface="黑体" panose="02010609060101010101" pitchFamily="2" charset="-122"/>
                          <a:ea typeface="黑体" panose="02010609060101010101" pitchFamily="2" charset="-122"/>
                        </a:rPr>
                        <a:t>C2</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tc>
                  <a:txBody>
                    <a:bodyPr/>
                    <a:lstStyle/>
                    <a:p>
                      <a:pPr algn="l">
                        <a:spcAft>
                          <a:spcPts val="0"/>
                        </a:spcAft>
                      </a:pPr>
                      <a:r>
                        <a:rPr lang="zh-CN" sz="1600" kern="100" dirty="0">
                          <a:effectLst/>
                          <a:latin typeface="黑体" panose="02010609060101010101" pitchFamily="2" charset="-122"/>
                          <a:ea typeface="黑体" panose="02010609060101010101" pitchFamily="2" charset="-122"/>
                        </a:rPr>
                        <a:t>受控制存取保护</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tc>
                  <a:txBody>
                    <a:bodyPr/>
                    <a:lstStyle/>
                    <a:p>
                      <a:pPr indent="228600" algn="l">
                        <a:spcAft>
                          <a:spcPts val="0"/>
                        </a:spcAft>
                      </a:pPr>
                      <a:r>
                        <a:rPr lang="zh-CN" sz="1600" kern="100" dirty="0">
                          <a:effectLst/>
                          <a:latin typeface="黑体" panose="02010609060101010101" pitchFamily="2" charset="-122"/>
                          <a:ea typeface="黑体" panose="02010609060101010101" pitchFamily="2" charset="-122"/>
                        </a:rPr>
                        <a:t>独立的可查性、广泛的审核、跟踪，用于金融。</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extLst>
                  <a:ext uri="{0D108BD9-81ED-4DB2-BD59-A6C34878D82A}">
                    <a16:rowId xmlns:a16="http://schemas.microsoft.com/office/drawing/2014/main" val="10005"/>
                  </a:ext>
                </a:extLst>
              </a:tr>
              <a:tr h="696077">
                <a:tc vMerge="1">
                  <a:txBody>
                    <a:bodyPr/>
                    <a:lstStyle/>
                    <a:p>
                      <a:endParaRPr lang="zh-CN"/>
                    </a:p>
                  </a:txBody>
                  <a:tcPr/>
                </a:tc>
                <a:tc>
                  <a:txBody>
                    <a:bodyPr/>
                    <a:lstStyle/>
                    <a:p>
                      <a:pPr algn="ctr">
                        <a:spcAft>
                          <a:spcPts val="0"/>
                        </a:spcAft>
                      </a:pPr>
                      <a:r>
                        <a:rPr lang="en-US" sz="1600" kern="100">
                          <a:effectLst/>
                          <a:latin typeface="黑体" panose="02010609060101010101" pitchFamily="2" charset="-122"/>
                          <a:ea typeface="黑体" panose="02010609060101010101" pitchFamily="2" charset="-122"/>
                        </a:rPr>
                        <a:t>C1</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tc>
                <a:tc>
                  <a:txBody>
                    <a:bodyPr/>
                    <a:lstStyle/>
                    <a:p>
                      <a:pPr algn="l">
                        <a:spcAft>
                          <a:spcPts val="0"/>
                        </a:spcAft>
                      </a:pPr>
                      <a:r>
                        <a:rPr lang="zh-CN" sz="1600" kern="100">
                          <a:effectLst/>
                          <a:latin typeface="黑体" panose="02010609060101010101" pitchFamily="2" charset="-122"/>
                          <a:ea typeface="黑体" panose="02010609060101010101" pitchFamily="2" charset="-122"/>
                        </a:rPr>
                        <a:t>自主安全保护</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tc>
                <a:tc>
                  <a:txBody>
                    <a:bodyPr/>
                    <a:lstStyle/>
                    <a:p>
                      <a:pPr indent="228600" algn="l">
                        <a:spcAft>
                          <a:spcPts val="0"/>
                        </a:spcAft>
                      </a:pPr>
                      <a:r>
                        <a:rPr lang="zh-CN" sz="1600" kern="100">
                          <a:effectLst/>
                          <a:latin typeface="黑体" panose="02010609060101010101" pitchFamily="2" charset="-122"/>
                          <a:ea typeface="黑体" panose="02010609060101010101" pitchFamily="2" charset="-122"/>
                        </a:rPr>
                        <a:t>自主存取控制，多用户工作中防止事故的保护，也称无条件保护，早期</a:t>
                      </a:r>
                      <a:r>
                        <a:rPr lang="en-US" sz="1600" kern="100">
                          <a:effectLst/>
                          <a:latin typeface="黑体" panose="02010609060101010101" pitchFamily="2" charset="-122"/>
                          <a:ea typeface="黑体" panose="02010609060101010101" pitchFamily="2" charset="-122"/>
                        </a:rPr>
                        <a:t>UNIX</a:t>
                      </a:r>
                      <a:r>
                        <a:rPr lang="zh-CN" sz="1600" kern="100">
                          <a:effectLst/>
                          <a:latin typeface="黑体" panose="02010609060101010101" pitchFamily="2" charset="-122"/>
                          <a:ea typeface="黑体" panose="02010609060101010101" pitchFamily="2" charset="-122"/>
                        </a:rPr>
                        <a:t>系统属于此类。</a:t>
                      </a:r>
                      <a:endParaRPr lang="zh-CN" sz="1600" kern="10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tc>
                <a:extLst>
                  <a:ext uri="{0D108BD9-81ED-4DB2-BD59-A6C34878D82A}">
                    <a16:rowId xmlns:a16="http://schemas.microsoft.com/office/drawing/2014/main" val="10006"/>
                  </a:ext>
                </a:extLst>
              </a:tr>
              <a:tr h="348039">
                <a:tc>
                  <a:txBody>
                    <a:bodyPr/>
                    <a:lstStyle/>
                    <a:p>
                      <a:pPr algn="ctr">
                        <a:spcAft>
                          <a:spcPts val="0"/>
                        </a:spcAft>
                      </a:pPr>
                      <a:r>
                        <a:rPr lang="en-US" sz="1600" kern="100" dirty="0">
                          <a:effectLst/>
                          <a:latin typeface="黑体" panose="02010609060101010101" pitchFamily="2" charset="-122"/>
                          <a:ea typeface="黑体" panose="02010609060101010101" pitchFamily="2" charset="-122"/>
                        </a:rPr>
                        <a:t>D</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0070C0"/>
                    </a:solidFill>
                  </a:tcPr>
                </a:tc>
                <a:tc>
                  <a:txBody>
                    <a:bodyPr/>
                    <a:lstStyle/>
                    <a:p>
                      <a:pPr algn="ctr">
                        <a:spcAft>
                          <a:spcPts val="0"/>
                        </a:spcAft>
                      </a:pPr>
                      <a:r>
                        <a:rPr lang="en-US" sz="1600" kern="100" dirty="0">
                          <a:effectLst/>
                          <a:latin typeface="黑体" panose="02010609060101010101" pitchFamily="2" charset="-122"/>
                          <a:ea typeface="黑体" panose="02010609060101010101" pitchFamily="2" charset="-122"/>
                        </a:rPr>
                        <a:t>D</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tc>
                  <a:txBody>
                    <a:bodyPr/>
                    <a:lstStyle/>
                    <a:p>
                      <a:pPr algn="l">
                        <a:spcAft>
                          <a:spcPts val="0"/>
                        </a:spcAft>
                      </a:pPr>
                      <a:r>
                        <a:rPr lang="zh-CN" sz="1600" kern="100" dirty="0">
                          <a:effectLst/>
                          <a:latin typeface="黑体" panose="02010609060101010101" pitchFamily="2" charset="-122"/>
                          <a:ea typeface="黑体" panose="02010609060101010101" pitchFamily="2" charset="-122"/>
                        </a:rPr>
                        <a:t>低级保护</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tc>
                  <a:txBody>
                    <a:bodyPr/>
                    <a:lstStyle/>
                    <a:p>
                      <a:pPr indent="228600" algn="l">
                        <a:spcAft>
                          <a:spcPts val="0"/>
                        </a:spcAft>
                      </a:pPr>
                      <a:r>
                        <a:rPr lang="zh-CN" sz="1600" kern="100" dirty="0">
                          <a:effectLst/>
                          <a:latin typeface="黑体" panose="02010609060101010101" pitchFamily="2" charset="-122"/>
                          <a:ea typeface="黑体" panose="02010609060101010101" pitchFamily="2" charset="-122"/>
                        </a:rPr>
                        <a:t>不分等级，早期商业系统属于此类。</a:t>
                      </a:r>
                      <a:endParaRPr lang="zh-CN" sz="1600" kern="100" dirty="0">
                        <a:effectLst/>
                        <a:latin typeface="黑体" panose="02010609060101010101" pitchFamily="2" charset="-122"/>
                        <a:ea typeface="黑体" panose="02010609060101010101" pitchFamily="2" charset="-122"/>
                        <a:cs typeface="Times New Roman" panose="02020603050405020304"/>
                      </a:endParaRPr>
                    </a:p>
                  </a:txBody>
                  <a:tcPr marL="68580" marR="68580" marT="0" marB="0" anchor="ctr">
                    <a:solidFill>
                      <a:srgbClr val="BEB4FA"/>
                    </a:solidFill>
                  </a:tcPr>
                </a:tc>
                <a:extLst>
                  <a:ext uri="{0D108BD9-81ED-4DB2-BD59-A6C34878D82A}">
                    <a16:rowId xmlns:a16="http://schemas.microsoft.com/office/drawing/2014/main" val="10007"/>
                  </a:ext>
                </a:extLst>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7" name="组合 3"/>
          <p:cNvGrpSpPr/>
          <p:nvPr/>
        </p:nvGrpSpPr>
        <p:grpSpPr>
          <a:xfrm>
            <a:off x="182563" y="260350"/>
            <a:ext cx="8493125" cy="692150"/>
            <a:chOff x="182563" y="260350"/>
            <a:chExt cx="8493125" cy="692150"/>
          </a:xfrm>
        </p:grpSpPr>
        <p:sp>
          <p:nvSpPr>
            <p:cNvPr id="86018" name="矩形 6"/>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86019" name="Rectangle 2"/>
            <p:cNvSpPr txBox="1"/>
            <p:nvPr/>
          </p:nvSpPr>
          <p:spPr>
            <a:xfrm>
              <a:off x="182563" y="260350"/>
              <a:ext cx="5973762" cy="692150"/>
            </a:xfrm>
            <a:prstGeom prst="rect">
              <a:avLst/>
            </a:prstGeom>
            <a:noFill/>
            <a:ln w="9525">
              <a:noFill/>
            </a:ln>
          </p:spPr>
          <p:txBody>
            <a:bodyPr anchor="t" anchorCtr="0"/>
            <a:lstStyle/>
            <a:p>
              <a:pPr latinLnBrk="1">
                <a:buClrTx/>
                <a:buFontTx/>
              </a:pPr>
              <a:r>
                <a:rPr lang="en-US" altLang="zh-CN" sz="3200" b="1" dirty="0">
                  <a:solidFill>
                    <a:srgbClr val="FFFFFF"/>
                  </a:solidFill>
                  <a:latin typeface="Verdana" panose="020B0604030504040204"/>
                  <a:ea typeface="굴림"/>
                </a:rPr>
                <a:t>1.5 </a:t>
              </a:r>
              <a:r>
                <a:rPr lang="zh-CN" altLang="en-US" sz="3200" b="1" dirty="0">
                  <a:solidFill>
                    <a:srgbClr val="FFFFFF"/>
                  </a:solidFill>
                  <a:latin typeface="黑体" panose="02010609060101010101" pitchFamily="2" charset="-122"/>
                  <a:ea typeface="黑体" panose="02010609060101010101" pitchFamily="2" charset="-122"/>
                </a:rPr>
                <a:t>计算机安全评估</a:t>
              </a:r>
              <a:endParaRPr lang="en-US" altLang="ko-KR" sz="3200" b="1" dirty="0">
                <a:solidFill>
                  <a:schemeClr val="bg1"/>
                </a:solidFill>
                <a:latin typeface="Verdana" panose="020B0604030504040204" pitchFamily="34" charset="0"/>
                <a:ea typeface="굴림" pitchFamily="34" charset="-127"/>
              </a:endParaRPr>
            </a:p>
          </p:txBody>
        </p:sp>
      </p:grpSp>
      <p:sp>
        <p:nvSpPr>
          <p:cNvPr id="3" name="矩形 2"/>
          <p:cNvSpPr/>
          <p:nvPr/>
        </p:nvSpPr>
        <p:spPr>
          <a:xfrm>
            <a:off x="250825" y="1095375"/>
            <a:ext cx="6684963" cy="461963"/>
          </a:xfrm>
          <a:prstGeom prst="rect">
            <a:avLst/>
          </a:prstGeom>
          <a:solidFill>
            <a:srgbClr val="00B0F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4. </a:t>
            </a:r>
            <a:r>
              <a:rPr kumimoji="1" lang="zh-CN" altLang="en-US"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中国计算机信息系统安全保护等级划分准则</a:t>
            </a:r>
          </a:p>
        </p:txBody>
      </p:sp>
      <p:pic>
        <p:nvPicPr>
          <p:cNvPr id="86022" name="图示 4"/>
          <p:cNvPicPr/>
          <p:nvPr/>
        </p:nvPicPr>
        <p:blipFill>
          <a:blip r:embed="rId2"/>
          <a:stretch>
            <a:fillRect/>
          </a:stretch>
        </p:blipFill>
        <p:spPr>
          <a:xfrm>
            <a:off x="682625" y="1736725"/>
            <a:ext cx="7559675" cy="4859338"/>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1" name="组合 3"/>
          <p:cNvGrpSpPr/>
          <p:nvPr/>
        </p:nvGrpSpPr>
        <p:grpSpPr>
          <a:xfrm>
            <a:off x="182563" y="260350"/>
            <a:ext cx="8493125" cy="692150"/>
            <a:chOff x="182563" y="260350"/>
            <a:chExt cx="8493125" cy="692150"/>
          </a:xfrm>
        </p:grpSpPr>
        <p:sp>
          <p:nvSpPr>
            <p:cNvPr id="87042" name="矩形 6"/>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
          <p:nvSpPr>
            <p:cNvPr id="87043" name="Rectangle 2"/>
            <p:cNvSpPr txBox="1"/>
            <p:nvPr/>
          </p:nvSpPr>
          <p:spPr>
            <a:xfrm>
              <a:off x="182563" y="260350"/>
              <a:ext cx="5973762" cy="692150"/>
            </a:xfrm>
            <a:prstGeom prst="rect">
              <a:avLst/>
            </a:prstGeom>
            <a:noFill/>
            <a:ln w="9525">
              <a:noFill/>
            </a:ln>
          </p:spPr>
          <p:txBody>
            <a:bodyPr anchor="t" anchorCtr="0"/>
            <a:lstStyle/>
            <a:p>
              <a:pPr latinLnBrk="1">
                <a:buClrTx/>
                <a:buFontTx/>
              </a:pPr>
              <a:r>
                <a:rPr lang="en-US" altLang="zh-CN" sz="3200" b="1" dirty="0">
                  <a:solidFill>
                    <a:srgbClr val="FFFFFF"/>
                  </a:solidFill>
                  <a:latin typeface="Verdana" panose="020B0604030504040204"/>
                  <a:ea typeface="굴림"/>
                </a:rPr>
                <a:t>1.5 </a:t>
              </a:r>
              <a:r>
                <a:rPr lang="zh-CN" altLang="en-US" sz="3200" b="1" dirty="0">
                  <a:solidFill>
                    <a:srgbClr val="FFFFFF"/>
                  </a:solidFill>
                  <a:latin typeface="黑体" panose="02010609060101010101" pitchFamily="2" charset="-122"/>
                  <a:ea typeface="黑体" panose="02010609060101010101" pitchFamily="2" charset="-122"/>
                </a:rPr>
                <a:t>计算机安全评估</a:t>
              </a:r>
              <a:endParaRPr lang="en-US" altLang="ko-KR" sz="3200" b="1" dirty="0">
                <a:solidFill>
                  <a:schemeClr val="bg1"/>
                </a:solidFill>
                <a:latin typeface="Verdana" panose="020B0604030504040204" pitchFamily="34" charset="0"/>
                <a:ea typeface="굴림" pitchFamily="34" charset="-127"/>
              </a:endParaRPr>
            </a:p>
          </p:txBody>
        </p:sp>
      </p:grpSp>
      <p:sp>
        <p:nvSpPr>
          <p:cNvPr id="3" name="矩形 2"/>
          <p:cNvSpPr/>
          <p:nvPr/>
        </p:nvSpPr>
        <p:spPr>
          <a:xfrm>
            <a:off x="250825" y="1095375"/>
            <a:ext cx="2971800" cy="461963"/>
          </a:xfrm>
          <a:prstGeom prst="rect">
            <a:avLst/>
          </a:prstGeom>
          <a:solidFill>
            <a:srgbClr val="00B0F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marL="0" marR="0" lvl="0" indent="0" algn="l" defTabSz="914400" rtl="0" eaLnBrk="1" fontAlgn="base" latinLnBrk="1"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5.</a:t>
            </a:r>
            <a:r>
              <a:rPr kumimoji="1" lang="zh-CN" altLang="en-US" sz="2400" b="1" i="0" u="none" strike="noStrike" kern="1200" cap="none" spc="0" normalizeH="0" baseline="0" noProof="0" dirty="0">
                <a:ln>
                  <a:noFill/>
                </a:ln>
                <a:solidFill>
                  <a:schemeClr val="lt1"/>
                </a:solidFill>
                <a:effectLst/>
                <a:uLnTx/>
                <a:uFillTx/>
                <a:latin typeface="黑体" panose="02010609060101010101" pitchFamily="2" charset="-122"/>
                <a:ea typeface="黑体" panose="02010609060101010101" pitchFamily="2" charset="-122"/>
                <a:cs typeface="+mn-cs"/>
              </a:rPr>
              <a:t>其他重要技术标准</a:t>
            </a:r>
          </a:p>
        </p:txBody>
      </p:sp>
      <p:sp>
        <p:nvSpPr>
          <p:cNvPr id="4" name="矩形 3"/>
          <p:cNvSpPr/>
          <p:nvPr/>
        </p:nvSpPr>
        <p:spPr>
          <a:xfrm>
            <a:off x="468313" y="2243138"/>
            <a:ext cx="3149600" cy="2986087"/>
          </a:xfrm>
          <a:prstGeom prst="rect">
            <a:avLst/>
          </a:prstGeom>
          <a:noFill/>
          <a:ln w="9525">
            <a:noFill/>
          </a:ln>
        </p:spPr>
        <p:txBody>
          <a:bodyPr anchor="t" anchorCtr="0">
            <a:spAutoFit/>
          </a:bodyPr>
          <a:lstStyle/>
          <a:p>
            <a:pPr latinLnBrk="1"/>
            <a:r>
              <a:rPr lang="en-US" altLang="zh-CN" sz="4400" b="1">
                <a:latin typeface="黑体" panose="02010609060101010101" pitchFamily="2" charset="-122"/>
                <a:ea typeface="黑体" panose="02010609060101010101" pitchFamily="2" charset="-122"/>
              </a:rPr>
              <a:t>  </a:t>
            </a:r>
            <a:r>
              <a:rPr lang="zh-CN" altLang="zh-CN" sz="4400" b="1" dirty="0">
                <a:latin typeface="黑体" panose="02010609060101010101" pitchFamily="2" charset="-122"/>
                <a:ea typeface="黑体" panose="02010609060101010101" pitchFamily="2" charset="-122"/>
              </a:rPr>
              <a:t>如</a:t>
            </a:r>
            <a:r>
              <a:rPr lang="zh-CN" altLang="zh-CN" sz="2400" b="1" dirty="0">
                <a:latin typeface="黑体" panose="02010609060101010101" pitchFamily="2" charset="-122"/>
                <a:ea typeface="黑体" panose="02010609060101010101" pitchFamily="2" charset="-122"/>
              </a:rPr>
              <a:t>安全电子交易协议（</a:t>
            </a:r>
            <a:r>
              <a:rPr lang="en-US" altLang="zh-CN" sz="2400" b="1">
                <a:latin typeface="黑体" panose="02010609060101010101" pitchFamily="2" charset="-122"/>
                <a:ea typeface="黑体" panose="02010609060101010101" pitchFamily="2" charset="-122"/>
              </a:rPr>
              <a:t>SET</a:t>
            </a:r>
            <a:r>
              <a:rPr lang="zh-CN" altLang="zh-CN" sz="2400" b="1" dirty="0">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rPr>
              <a:t>Secure Electronic Transaction Protocol</a:t>
            </a:r>
            <a:r>
              <a:rPr lang="zh-CN" altLang="zh-CN" sz="2400" b="1" dirty="0">
                <a:latin typeface="黑体" panose="02010609060101010101" pitchFamily="2" charset="-122"/>
                <a:ea typeface="黑体" panose="02010609060101010101" pitchFamily="2" charset="-122"/>
              </a:rPr>
              <a:t>），美国国家标准化委员会</a:t>
            </a:r>
            <a:r>
              <a:rPr lang="en-US" altLang="zh-CN" sz="2400" b="1">
                <a:latin typeface="黑体" panose="02010609060101010101" pitchFamily="2" charset="-122"/>
                <a:ea typeface="黑体" panose="02010609060101010101" pitchFamily="2" charset="-122"/>
              </a:rPr>
              <a:t>ANSI</a:t>
            </a:r>
            <a:r>
              <a:rPr lang="zh-CN" altLang="zh-CN" sz="2400" b="1" dirty="0">
                <a:latin typeface="黑体" panose="02010609060101010101" pitchFamily="2" charset="-122"/>
                <a:ea typeface="黑体" panose="02010609060101010101" pitchFamily="2" charset="-122"/>
              </a:rPr>
              <a:t>的</a:t>
            </a:r>
            <a:r>
              <a:rPr lang="en-US" altLang="zh-CN" sz="2400" b="1">
                <a:latin typeface="黑体" panose="02010609060101010101" pitchFamily="2" charset="-122"/>
                <a:ea typeface="黑体" panose="02010609060101010101" pitchFamily="2" charset="-122"/>
              </a:rPr>
              <a:t>DEI</a:t>
            </a:r>
            <a:r>
              <a:rPr lang="zh-CN" altLang="zh-CN" sz="2400" b="1" dirty="0">
                <a:latin typeface="黑体" panose="02010609060101010101" pitchFamily="2" charset="-122"/>
                <a:ea typeface="黑体" panose="02010609060101010101" pitchFamily="2" charset="-122"/>
              </a:rPr>
              <a:t>及</a:t>
            </a:r>
            <a:r>
              <a:rPr lang="en-US" altLang="zh-CN" sz="2400" b="1">
                <a:latin typeface="黑体" panose="02010609060101010101" pitchFamily="2" charset="-122"/>
                <a:ea typeface="黑体" panose="02010609060101010101" pitchFamily="2" charset="-122"/>
              </a:rPr>
              <a:t>RSA</a:t>
            </a:r>
            <a:r>
              <a:rPr lang="zh-CN" altLang="zh-CN" sz="2400" b="1" dirty="0">
                <a:latin typeface="黑体" panose="02010609060101010101" pitchFamily="2" charset="-122"/>
                <a:ea typeface="黑体" panose="02010609060101010101" pitchFamily="2" charset="-122"/>
              </a:rPr>
              <a:t>加密算法标准等。</a:t>
            </a:r>
            <a:endParaRPr lang="zh-CN" altLang="en-US" sz="2400" b="1" dirty="0">
              <a:latin typeface="黑体" panose="02010609060101010101" pitchFamily="2" charset="-122"/>
              <a:ea typeface="黑体" panose="02010609060101010101" pitchFamily="2" charset="-122"/>
            </a:endParaRPr>
          </a:p>
        </p:txBody>
      </p:sp>
      <p:pic>
        <p:nvPicPr>
          <p:cNvPr id="72710" name="图片 8" descr="数据.jpg"/>
          <p:cNvPicPr>
            <a:picLocks noChangeAspect="1"/>
          </p:cNvPicPr>
          <p:nvPr/>
        </p:nvPicPr>
        <p:blipFill>
          <a:blip r:embed="rId2"/>
          <a:stretch>
            <a:fillRect/>
          </a:stretch>
        </p:blipFill>
        <p:spPr>
          <a:xfrm>
            <a:off x="3895725" y="1127125"/>
            <a:ext cx="5072063" cy="5754688"/>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72710"/>
                                        </p:tgtEl>
                                        <p:attrNameLst>
                                          <p:attrName>style.visibility</p:attrName>
                                        </p:attrNameLst>
                                      </p:cBhvr>
                                      <p:to>
                                        <p:strVal val="visible"/>
                                      </p:to>
                                    </p:set>
                                  </p:childTnLst>
                                </p:cTn>
                              </p:par>
                            </p:childTnLst>
                          </p:cTn>
                        </p:par>
                        <p:par>
                          <p:cTn id="12" fill="hold">
                            <p:stCondLst>
                              <p:cond delay="500"/>
                            </p:stCondLst>
                            <p:childTnLst>
                              <p:par>
                                <p:cTn id="13" presetID="2" presetClass="entr" presetSubtype="12"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1"/>
            </a:gs>
            <a:gs pos="5000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88066" name="Text Box 14"/>
          <p:cNvSpPr txBox="1"/>
          <p:nvPr/>
        </p:nvSpPr>
        <p:spPr>
          <a:xfrm>
            <a:off x="2743200" y="2590800"/>
            <a:ext cx="3954463" cy="823913"/>
          </a:xfrm>
          <a:prstGeom prst="rect">
            <a:avLst/>
          </a:prstGeom>
          <a:noFill/>
          <a:ln w="9525">
            <a:noFill/>
          </a:ln>
        </p:spPr>
        <p:txBody>
          <a:bodyPr wrap="none" anchor="t" anchorCtr="0">
            <a:spAutoFit/>
          </a:bodyPr>
          <a:lstStyle/>
          <a:p>
            <a:pPr latinLnBrk="1"/>
            <a:r>
              <a:rPr lang="en-US" altLang="ko-KR" sz="4800" b="1">
                <a:solidFill>
                  <a:schemeClr val="bg1"/>
                </a:solidFill>
                <a:latin typeface="Verdana" panose="020B0604030504040204" pitchFamily="34" charset="0"/>
                <a:ea typeface="굴림" pitchFamily="34" charset="-127"/>
              </a:rPr>
              <a:t>Thank you </a:t>
            </a:r>
          </a:p>
        </p:txBody>
      </p:sp>
      <p:sp>
        <p:nvSpPr>
          <p:cNvPr id="88068" name="矩形 4"/>
          <p:cNvSpPr/>
          <p:nvPr/>
        </p:nvSpPr>
        <p:spPr>
          <a:xfrm>
            <a:off x="7524750" y="620713"/>
            <a:ext cx="1150938" cy="287337"/>
          </a:xfrm>
          <a:prstGeom prst="rect">
            <a:avLst/>
          </a:prstGeom>
          <a:solidFill>
            <a:schemeClr val="accent2"/>
          </a:solidFill>
          <a:ln w="9525">
            <a:noFill/>
          </a:ln>
        </p:spPr>
        <p:txBody>
          <a:bodyPr anchor="t" anchorCtr="0"/>
          <a:lstStyle/>
          <a:p>
            <a:pPr latinLnBrk="1"/>
            <a:endParaRPr lang="zh-CN" altLang="en-US" dirty="0">
              <a:latin typeface="굴림" pitchFamily="34" charset="-127"/>
              <a:ea typeface="굴림" pitchFamily="34" charset="-127"/>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文本占位符 101378"/>
          <p:cNvSpPr>
            <a:spLocks noGrp="1"/>
          </p:cNvSpPr>
          <p:nvPr>
            <p:ph type="subTitle" idx="1" hasCustomPrompt="1"/>
          </p:nvPr>
        </p:nvSpPr>
        <p:spPr>
          <a:xfrm>
            <a:off x="4355465" y="3501390"/>
            <a:ext cx="4788535" cy="2447290"/>
          </a:xfrm>
        </p:spPr>
        <p:txBody>
          <a:bodyPr/>
          <a:lstStyle/>
          <a:p>
            <a:pPr marL="342900" marR="0" indent="-34290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Char char="v"/>
            </a:pPr>
            <a:r>
              <a:rPr kumimoji="1" lang="zh-CN" altLang="en-US" sz="20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计算机安全技术 </a:t>
            </a:r>
          </a:p>
          <a:p>
            <a:pPr marR="0" lvl="1" algn="l" defTabSz="914400" rtl="0" eaLnBrk="0" fontAlgn="base" latinLnBrk="1" hangingPunct="0">
              <a:lnSpc>
                <a:spcPct val="100000"/>
              </a:lnSpc>
              <a:spcBef>
                <a:spcPct val="20000"/>
              </a:spcBef>
              <a:spcAft>
                <a:spcPct val="0"/>
              </a:spcAft>
              <a:buClr>
                <a:schemeClr val="accent2"/>
              </a:buClr>
              <a:buSzTx/>
            </a:pPr>
            <a:r>
              <a:rPr kumimoji="1" lang="zh-CN" altLang="en-US" sz="16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邵丽萍 </a:t>
            </a:r>
          </a:p>
          <a:p>
            <a:pPr marR="0" lvl="1" algn="l" defTabSz="914400" rtl="0" eaLnBrk="0" fontAlgn="base" latinLnBrk="1" hangingPunct="0">
              <a:lnSpc>
                <a:spcPct val="100000"/>
              </a:lnSpc>
              <a:spcBef>
                <a:spcPct val="20000"/>
              </a:spcBef>
              <a:spcAft>
                <a:spcPct val="0"/>
              </a:spcAft>
              <a:buClr>
                <a:schemeClr val="accent2"/>
              </a:buClr>
              <a:buSzTx/>
            </a:pPr>
            <a:r>
              <a:rPr kumimoji="1" lang="zh-CN" altLang="en-US" sz="16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普通高等教育“十一五”国家级规划教材 </a:t>
            </a:r>
            <a:endParaRPr kumimoji="1" lang="en-US" altLang="zh-CN" sz="16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endParaRPr>
          </a:p>
          <a:p>
            <a:pPr marL="342900" marR="0" indent="-34290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Char char="v"/>
            </a:pPr>
            <a:r>
              <a:rPr kumimoji="1" lang="en-US" altLang="zh-CN" sz="20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ISBN</a:t>
            </a:r>
            <a:r>
              <a:rPr kumimoji="1" lang="zh-CN" altLang="en-US" sz="20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a:t>
            </a:r>
            <a:r>
              <a:rPr kumimoji="1" lang="en-US" altLang="zh-CN" sz="20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9787302293712</a:t>
            </a:r>
            <a:endParaRPr kumimoji="1" lang="zh-CN" altLang="en-US" sz="2000" i="0" u="none" strike="noStrike" kern="0" cap="none" spc="0" normalizeH="0" baseline="0" noProof="1">
              <a:solidFill>
                <a:srgbClr val="280195"/>
              </a:solidFill>
              <a:latin typeface="宋体" panose="02010600030101010101" pitchFamily="2" charset="-122"/>
              <a:ea typeface="宋体" panose="02010600030101010101" pitchFamily="2" charset="-122"/>
              <a:cs typeface="+mn-cs"/>
            </a:endParaRPr>
          </a:p>
          <a:p>
            <a:pPr marL="342900" marR="0" indent="-34290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Char char="v"/>
            </a:pPr>
            <a:r>
              <a:rPr kumimoji="1" lang="en-US" altLang="zh-CN" sz="20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清华大学出版社  2012年10月出版</a:t>
            </a:r>
          </a:p>
          <a:p>
            <a:pPr marL="342900" marR="0" indent="-34290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None/>
            </a:pPr>
            <a:endParaRPr kumimoji="1" lang="en-US" altLang="zh-CN" sz="2000" i="0" u="none" strike="noStrike" kern="0" cap="none" spc="0" normalizeH="0" baseline="0" noProof="1">
              <a:solidFill>
                <a:srgbClr val="280195"/>
              </a:solidFill>
              <a:latin typeface="宋体" panose="02010600030101010101" pitchFamily="2" charset="-122"/>
              <a:ea typeface="宋体" panose="02010600030101010101" pitchFamily="2" charset="-122"/>
              <a:cs typeface="+mn-cs"/>
            </a:endParaRPr>
          </a:p>
        </p:txBody>
      </p:sp>
      <p:pic>
        <p:nvPicPr>
          <p:cNvPr id="5122" name="图片 101379" descr="048085-01"/>
          <p:cNvPicPr>
            <a:picLocks noChangeAspect="1"/>
          </p:cNvPicPr>
          <p:nvPr/>
        </p:nvPicPr>
        <p:blipFill>
          <a:blip r:embed="rId2"/>
          <a:stretch>
            <a:fillRect/>
          </a:stretch>
        </p:blipFill>
        <p:spPr>
          <a:xfrm>
            <a:off x="250825" y="189230"/>
            <a:ext cx="4081780" cy="5673090"/>
          </a:xfrm>
          <a:prstGeom prst="rect">
            <a:avLst/>
          </a:prstGeom>
          <a:noFill/>
          <a:ln w="9525">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文本占位符 101378"/>
          <p:cNvSpPr>
            <a:spLocks noGrp="1"/>
          </p:cNvSpPr>
          <p:nvPr>
            <p:ph type="subTitle" idx="1" hasCustomPrompt="1"/>
          </p:nvPr>
        </p:nvSpPr>
        <p:spPr>
          <a:xfrm>
            <a:off x="4355465" y="3573145"/>
            <a:ext cx="4789170" cy="2333625"/>
          </a:xfrm>
        </p:spPr>
        <p:txBody>
          <a:bodyPr/>
          <a:lstStyle/>
          <a:p>
            <a:pPr marL="342900" marR="0" indent="-34290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Char char="v"/>
            </a:pPr>
            <a:r>
              <a:rPr kumimoji="1" lang="zh-CN" altLang="en-US" sz="20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计算机安全导论</a:t>
            </a:r>
          </a:p>
          <a:p>
            <a:pPr marR="0" lvl="1" algn="l" defTabSz="914400" rtl="0" eaLnBrk="0" fontAlgn="base" latinLnBrk="1" hangingPunct="0">
              <a:lnSpc>
                <a:spcPct val="100000"/>
              </a:lnSpc>
              <a:spcBef>
                <a:spcPct val="20000"/>
              </a:spcBef>
              <a:spcAft>
                <a:spcPct val="0"/>
              </a:spcAft>
              <a:buClr>
                <a:schemeClr val="accent2"/>
              </a:buClr>
              <a:buSzTx/>
            </a:pPr>
            <a:r>
              <a:rPr kumimoji="1" lang="zh-CN" altLang="en-US" sz="16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Michael T. Goodrich、Roberto Tama著，葛秀慧、田浩等译</a:t>
            </a:r>
          </a:p>
          <a:p>
            <a:pPr marR="0" lvl="1" algn="l" defTabSz="914400" rtl="0" eaLnBrk="0" fontAlgn="base" latinLnBrk="1" hangingPunct="0">
              <a:lnSpc>
                <a:spcPct val="100000"/>
              </a:lnSpc>
              <a:spcBef>
                <a:spcPct val="20000"/>
              </a:spcBef>
              <a:spcAft>
                <a:spcPct val="0"/>
              </a:spcAft>
              <a:buClr>
                <a:schemeClr val="accent2"/>
              </a:buClr>
              <a:buSzTx/>
            </a:pPr>
            <a:r>
              <a:rPr kumimoji="1" lang="zh-CN" altLang="en-US" sz="16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世界著名计算机教材精选</a:t>
            </a:r>
          </a:p>
          <a:p>
            <a:pPr marL="342900" marR="0" indent="-34290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Char char="v"/>
            </a:pPr>
            <a:r>
              <a:rPr kumimoji="1" lang="zh-CN" altLang="en-US" sz="20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ISBN：9787302273356</a:t>
            </a:r>
          </a:p>
          <a:p>
            <a:pPr marL="342900" marR="0" indent="-34290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Char char="v"/>
            </a:pPr>
            <a:r>
              <a:rPr kumimoji="1" lang="en-US" altLang="zh-CN" sz="2000" i="0" u="none" strike="noStrike" kern="0" cap="none" spc="0" normalizeH="0" baseline="0" noProof="1">
                <a:solidFill>
                  <a:schemeClr val="hlink"/>
                </a:solidFill>
                <a:latin typeface="宋体" panose="02010600030101010101" pitchFamily="2" charset="-122"/>
                <a:ea typeface="宋体" panose="02010600030101010101" pitchFamily="2" charset="-122"/>
                <a:cs typeface="+mn-cs"/>
              </a:rPr>
              <a:t>清华大学出版社  2012年10月出版</a:t>
            </a:r>
          </a:p>
          <a:p>
            <a:pPr marL="342900" marR="0" indent="-342900" algn="l" defTabSz="914400" rtl="0" eaLnBrk="0" fontAlgn="base" latinLnBrk="1" hangingPunct="0">
              <a:lnSpc>
                <a:spcPct val="100000"/>
              </a:lnSpc>
              <a:spcBef>
                <a:spcPct val="20000"/>
              </a:spcBef>
              <a:spcAft>
                <a:spcPct val="0"/>
              </a:spcAft>
              <a:buClr>
                <a:schemeClr val="accent2"/>
              </a:buClr>
              <a:buSzTx/>
              <a:buFont typeface="Wingdings" panose="05000000000000000000" pitchFamily="2" charset="2"/>
              <a:buNone/>
            </a:pPr>
            <a:endParaRPr kumimoji="1" lang="en-US" altLang="zh-CN" sz="2000" i="0" u="none" strike="noStrike" kern="0" cap="none" spc="0" normalizeH="0" baseline="0" noProof="1">
              <a:solidFill>
                <a:srgbClr val="280195"/>
              </a:solidFill>
              <a:latin typeface="宋体" panose="02010600030101010101" pitchFamily="2" charset="-122"/>
              <a:ea typeface="宋体" panose="02010600030101010101" pitchFamily="2" charset="-122"/>
              <a:cs typeface="+mn-cs"/>
            </a:endParaRPr>
          </a:p>
        </p:txBody>
      </p:sp>
      <p:pic>
        <p:nvPicPr>
          <p:cNvPr id="3" name="图片 2"/>
          <p:cNvPicPr>
            <a:picLocks noChangeAspect="1"/>
          </p:cNvPicPr>
          <p:nvPr/>
        </p:nvPicPr>
        <p:blipFill>
          <a:blip r:embed="rId2"/>
        </p:blipFill>
        <p:spPr>
          <a:xfrm>
            <a:off x="250825" y="189230"/>
            <a:ext cx="3984625" cy="5673090"/>
          </a:xfrm>
          <a:prstGeom prst="rect">
            <a:avLst/>
          </a:prstGeom>
        </p:spPr>
      </p:pic>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hmZDYxOGI3YjFjZDk0MjI0Nzg4OThjMDRlNDQ4NDY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76*376"/>
  <p:tag name="TABLE_ENDDRAG_RECT" val="110*94*476*377"/>
</p:tagLst>
</file>

<file path=ppt/theme/theme1.xml><?xml version="1.0" encoding="utf-8"?>
<a:theme xmlns:a="http://schemas.openxmlformats.org/drawingml/2006/main" name="bettymono03">
  <a:themeElements>
    <a:clrScheme name="bettymono03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bettymono03">
      <a:majorFont>
        <a:latin typeface="Verdana"/>
        <a:ea typeface="굴림"/>
        <a:cs typeface=""/>
      </a:majorFont>
      <a:minorFont>
        <a:latin typeface="Verdana"/>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굴림" pitchFamily="34" charset="-127"/>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굴림" pitchFamily="34" charset="-127"/>
            <a:ea typeface="굴림" pitchFamily="34" charset="-127"/>
          </a:defRPr>
        </a:defPPr>
      </a:lstStyle>
    </a:lnDef>
  </a:objectDefaults>
  <a:extraClrSchemeLst>
    <a:extraClrScheme>
      <a:clrScheme name="bettymono03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bettymono03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bettymono03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bettymono03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bettymono03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bettymono03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紅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ettymono03">
  <a:themeElements>
    <a:clrScheme name="bettymono03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fontScheme name="bettymono03">
      <a:majorFont>
        <a:latin typeface="Verdana"/>
        <a:ea typeface="굴림"/>
        <a:cs typeface=""/>
      </a:majorFont>
      <a:minorFont>
        <a:latin typeface="Verdana"/>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굴림" pitchFamily="34" charset="-127"/>
            <a:ea typeface="굴림"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1" lang="ko-KR" altLang="en-US" sz="1800" b="0" i="0" u="none" strike="noStrike" cap="none" normalizeH="0" baseline="0" smtClean="0">
            <a:ln>
              <a:noFill/>
            </a:ln>
            <a:solidFill>
              <a:schemeClr val="tx1"/>
            </a:solidFill>
            <a:effectLst/>
            <a:latin typeface="굴림" pitchFamily="34" charset="-127"/>
            <a:ea typeface="굴림" pitchFamily="34" charset="-127"/>
          </a:defRPr>
        </a:defPPr>
      </a:lstStyle>
    </a:lnDef>
  </a:objectDefaults>
  <a:extraClrSchemeLst>
    <a:extraClrScheme>
      <a:clrScheme name="bettymono03 1">
        <a:dk1>
          <a:srgbClr val="000000"/>
        </a:dk1>
        <a:lt1>
          <a:srgbClr val="FFFFFF"/>
        </a:lt1>
        <a:dk2>
          <a:srgbClr val="000000"/>
        </a:dk2>
        <a:lt2>
          <a:srgbClr val="CCFFFF"/>
        </a:lt2>
        <a:accent1>
          <a:srgbClr val="003399"/>
        </a:accent1>
        <a:accent2>
          <a:srgbClr val="FF9933"/>
        </a:accent2>
        <a:accent3>
          <a:srgbClr val="FFFFFF"/>
        </a:accent3>
        <a:accent4>
          <a:srgbClr val="000000"/>
        </a:accent4>
        <a:accent5>
          <a:srgbClr val="AAADCA"/>
        </a:accent5>
        <a:accent6>
          <a:srgbClr val="E78A2D"/>
        </a:accent6>
        <a:hlink>
          <a:srgbClr val="6699FF"/>
        </a:hlink>
        <a:folHlink>
          <a:srgbClr val="83A6A7"/>
        </a:folHlink>
      </a:clrScheme>
      <a:clrMap bg1="lt1" tx1="dk1" bg2="lt2" tx2="dk2" accent1="accent1" accent2="accent2" accent3="accent3" accent4="accent4" accent5="accent5" accent6="accent6" hlink="hlink" folHlink="folHlink"/>
    </a:extraClrScheme>
    <a:extraClrScheme>
      <a:clrScheme name="bettymono03 2">
        <a:dk1>
          <a:srgbClr val="000000"/>
        </a:dk1>
        <a:lt1>
          <a:srgbClr val="FFFFFF"/>
        </a:lt1>
        <a:dk2>
          <a:srgbClr val="000000"/>
        </a:dk2>
        <a:lt2>
          <a:srgbClr val="CCFFCC"/>
        </a:lt2>
        <a:accent1>
          <a:srgbClr val="660033"/>
        </a:accent1>
        <a:accent2>
          <a:srgbClr val="FF9933"/>
        </a:accent2>
        <a:accent3>
          <a:srgbClr val="FFFFFF"/>
        </a:accent3>
        <a:accent4>
          <a:srgbClr val="000000"/>
        </a:accent4>
        <a:accent5>
          <a:srgbClr val="B8AAAD"/>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bettymono03 3">
        <a:dk1>
          <a:srgbClr val="000000"/>
        </a:dk1>
        <a:lt1>
          <a:srgbClr val="FFFFFF"/>
        </a:lt1>
        <a:dk2>
          <a:srgbClr val="000066"/>
        </a:dk2>
        <a:lt2>
          <a:srgbClr val="FFFFCC"/>
        </a:lt2>
        <a:accent1>
          <a:srgbClr val="004200"/>
        </a:accent1>
        <a:accent2>
          <a:srgbClr val="77B200"/>
        </a:accent2>
        <a:accent3>
          <a:srgbClr val="FFFFFF"/>
        </a:accent3>
        <a:accent4>
          <a:srgbClr val="000000"/>
        </a:accent4>
        <a:accent5>
          <a:srgbClr val="AAB0AA"/>
        </a:accent5>
        <a:accent6>
          <a:srgbClr val="6BA100"/>
        </a:accent6>
        <a:hlink>
          <a:srgbClr val="009999"/>
        </a:hlink>
        <a:folHlink>
          <a:srgbClr val="969696"/>
        </a:folHlink>
      </a:clrScheme>
      <a:clrMap bg1="lt1" tx1="dk1" bg2="lt2" tx2="dk2" accent1="accent1" accent2="accent2" accent3="accent3" accent4="accent4" accent5="accent5" accent6="accent6" hlink="hlink" folHlink="folHlink"/>
    </a:extraClrScheme>
    <a:extraClrScheme>
      <a:clrScheme name="bettymono03 4">
        <a:dk1>
          <a:srgbClr val="000000"/>
        </a:dk1>
        <a:lt1>
          <a:srgbClr val="FFFFFF"/>
        </a:lt1>
        <a:dk2>
          <a:srgbClr val="000066"/>
        </a:dk2>
        <a:lt2>
          <a:srgbClr val="CCFFFF"/>
        </a:lt2>
        <a:accent1>
          <a:srgbClr val="000099"/>
        </a:accent1>
        <a:accent2>
          <a:srgbClr val="3AE4A3"/>
        </a:accent2>
        <a:accent3>
          <a:srgbClr val="FFFFFF"/>
        </a:accent3>
        <a:accent4>
          <a:srgbClr val="000000"/>
        </a:accent4>
        <a:accent5>
          <a:srgbClr val="AAAACA"/>
        </a:accent5>
        <a:accent6>
          <a:srgbClr val="34CF93"/>
        </a:accent6>
        <a:hlink>
          <a:srgbClr val="66CCFF"/>
        </a:hlink>
        <a:folHlink>
          <a:srgbClr val="969696"/>
        </a:folHlink>
      </a:clrScheme>
      <a:clrMap bg1="lt1" tx1="dk1" bg2="lt2" tx2="dk2" accent1="accent1" accent2="accent2" accent3="accent3" accent4="accent4" accent5="accent5" accent6="accent6" hlink="hlink" folHlink="folHlink"/>
    </a:extraClrScheme>
    <a:extraClrScheme>
      <a:clrScheme name="bettymono03 5">
        <a:dk1>
          <a:srgbClr val="000000"/>
        </a:dk1>
        <a:lt1>
          <a:srgbClr val="FFFFFF"/>
        </a:lt1>
        <a:dk2>
          <a:srgbClr val="000000"/>
        </a:dk2>
        <a:lt2>
          <a:srgbClr val="CCFFCC"/>
        </a:lt2>
        <a:accent1>
          <a:srgbClr val="004C4A"/>
        </a:accent1>
        <a:accent2>
          <a:srgbClr val="7FBE00"/>
        </a:accent2>
        <a:accent3>
          <a:srgbClr val="FFFFFF"/>
        </a:accent3>
        <a:accent4>
          <a:srgbClr val="000000"/>
        </a:accent4>
        <a:accent5>
          <a:srgbClr val="AAB2B1"/>
        </a:accent5>
        <a:accent6>
          <a:srgbClr val="72AC00"/>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bettymono03 6">
        <a:dk1>
          <a:srgbClr val="000000"/>
        </a:dk1>
        <a:lt1>
          <a:srgbClr val="FFFFFF"/>
        </a:lt1>
        <a:dk2>
          <a:srgbClr val="000000"/>
        </a:dk2>
        <a:lt2>
          <a:srgbClr val="CCCCFF"/>
        </a:lt2>
        <a:accent1>
          <a:srgbClr val="5C007C"/>
        </a:accent1>
        <a:accent2>
          <a:srgbClr val="FF9933"/>
        </a:accent2>
        <a:accent3>
          <a:srgbClr val="FFFFFF"/>
        </a:accent3>
        <a:accent4>
          <a:srgbClr val="000000"/>
        </a:accent4>
        <a:accent5>
          <a:srgbClr val="B5AABF"/>
        </a:accent5>
        <a:accent6>
          <a:srgbClr val="E78A2D"/>
        </a:accent6>
        <a:hlink>
          <a:srgbClr val="CC99FF"/>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6</TotalTime>
  <Words>4936</Words>
  <Application>Microsoft Office PowerPoint</Application>
  <PresentationFormat>On-screen Show (4:3)</PresentationFormat>
  <Paragraphs>660</Paragraphs>
  <Slides>79</Slides>
  <Notes>14</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79</vt:i4>
      </vt:variant>
    </vt:vector>
  </HeadingPairs>
  <TitlesOfParts>
    <vt:vector size="99" baseType="lpstr">
      <vt:lpstr>仿宋</vt:lpstr>
      <vt:lpstr>方正姚体</vt:lpstr>
      <vt:lpstr>굴림</vt:lpstr>
      <vt:lpstr>楷体</vt:lpstr>
      <vt:lpstr>微软雅黑</vt:lpstr>
      <vt:lpstr>MingLiU</vt:lpstr>
      <vt:lpstr>PMingLiU</vt:lpstr>
      <vt:lpstr>黑体</vt:lpstr>
      <vt:lpstr>宋体</vt:lpstr>
      <vt:lpstr>华文琥珀</vt:lpstr>
      <vt:lpstr>华文楷体</vt:lpstr>
      <vt:lpstr>华文新魏</vt:lpstr>
      <vt:lpstr>幼圆</vt:lpstr>
      <vt:lpstr>Arial</vt:lpstr>
      <vt:lpstr>Times New Roman</vt:lpstr>
      <vt:lpstr>Verdana</vt:lpstr>
      <vt:lpstr>Wingdings</vt:lpstr>
      <vt:lpstr>bettymono03</vt:lpstr>
      <vt:lpstr>1_Office 主题​​</vt:lpstr>
      <vt:lpstr>1_bettymono03</vt:lpstr>
      <vt:lpstr>PowerPoint Presentation</vt:lpstr>
      <vt:lpstr>PowerPoint Presentation</vt:lpstr>
      <vt:lpstr>PowerPoint Presentation</vt:lpstr>
      <vt:lpstr>PowerPoint Presentation</vt:lpstr>
      <vt:lpstr>PowerPoint Presentation</vt:lpstr>
      <vt:lpstr>PowerPoint Presentation</vt:lpstr>
      <vt:lpstr>参考资源</vt:lpstr>
      <vt:lpstr>PowerPoint Presentation</vt:lpstr>
      <vt:lpstr>PowerPoint Presentation</vt:lpstr>
      <vt:lpstr>计算机安全概述</vt:lpstr>
      <vt:lpstr>学习目标</vt:lpstr>
      <vt:lpstr>目录 · Contents</vt:lpstr>
      <vt:lpstr>PowerPoint Presentation</vt:lpstr>
      <vt:lpstr>1.1 什么是计算机安全</vt:lpstr>
      <vt:lpstr>1.1 什么是计算机安全</vt:lpstr>
      <vt:lpstr>1.1 什么是计算机安全</vt:lpstr>
      <vt:lpstr>1.1 什么是计算机安全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什么是计算机安全</vt:lpstr>
      <vt:lpstr>PowerPoint Presentation</vt:lpstr>
      <vt:lpstr>PowerPoint Presentation</vt:lpstr>
      <vt:lpstr>PowerPoint Presentation</vt:lpstr>
      <vt:lpstr>1.1 什么是计算机安全</vt:lpstr>
      <vt:lpstr>PowerPoint Presentation</vt:lpstr>
      <vt:lpstr>PowerPoint Presentation</vt:lpstr>
      <vt:lpstr>PowerPoint Presentation</vt:lpstr>
      <vt:lpstr>PowerPoint Presentation</vt:lpstr>
      <vt:lpstr>PowerPoint Presentation</vt:lpstr>
      <vt:lpstr>目录 · Contents</vt:lpstr>
      <vt:lpstr>PowerPoint Presentation</vt:lpstr>
      <vt:lpstr>1.2 计算机安全的属性</vt:lpstr>
      <vt:lpstr>1.2 计算机安全的属性</vt:lpstr>
      <vt:lpstr>1.2 计算机安全的属性</vt:lpstr>
      <vt:lpstr>1.2 计算机安全的属性</vt:lpstr>
      <vt:lpstr>1.2 计算机安全的属性</vt:lpstr>
      <vt:lpstr>1.2 计算机安全的属性</vt:lpstr>
      <vt:lpstr>1.2 计算机安全的属性</vt:lpstr>
      <vt:lpstr>1.2 计算机安全的属性</vt:lpstr>
      <vt:lpstr>1.2 计算机安全的属性</vt:lpstr>
      <vt:lpstr>1.2 计算机安全的属性</vt:lpstr>
      <vt:lpstr>1.2 计算机安全的属性</vt:lpstr>
      <vt:lpstr>1.2 计算机安全的属性</vt:lpstr>
      <vt:lpstr>1.2 计算机安全的属性</vt:lpstr>
      <vt:lpstr>1.2 计算机安全的属性</vt:lpstr>
      <vt:lpstr>目录 · Contents</vt:lpstr>
      <vt:lpstr>PowerPoint Presentation</vt:lpstr>
      <vt:lpstr>1.3 计算机安全保护的原则与措施</vt:lpstr>
      <vt:lpstr>1.3 计算机安全保护的原则与措施</vt:lpstr>
      <vt:lpstr>1.3 计算机安全保护的原则与措施</vt:lpstr>
      <vt:lpstr>1.3 计算机安全保护的原则与措施</vt:lpstr>
      <vt:lpstr>1.3 计算机安全保护的原则与措施</vt:lpstr>
      <vt:lpstr>1.3 计算机安全保护的原则与措施</vt:lpstr>
      <vt:lpstr>目录 · Contents</vt:lpstr>
      <vt:lpstr>PowerPoint Presentation</vt:lpstr>
      <vt:lpstr>PowerPoint Presentation</vt:lpstr>
      <vt:lpstr>PowerPoint Presentation</vt:lpstr>
      <vt:lpstr>PowerPoint Presentation</vt:lpstr>
      <vt:lpstr>PowerPoint Presentation</vt:lpstr>
      <vt:lpstr>目录 ·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yoojin</dc:creator>
  <cp:lastModifiedBy>Yuchen Shi</cp:lastModifiedBy>
  <cp:revision>216</cp:revision>
  <dcterms:created xsi:type="dcterms:W3CDTF">2003-07-28T04:36:00Z</dcterms:created>
  <dcterms:modified xsi:type="dcterms:W3CDTF">2024-08-28T01:36:20Z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A1196E7049274AF796FF9C1B155EA4F9_13</vt:lpwstr>
  </property>
  <property fmtid="{D5CDD505-2E9C-101B-9397-08002B2CF9AE}" pid="3" name="KSOProductBuildVer">
    <vt:lpwstr>2052-12.1.0.17827</vt:lpwstr>
  </property>
</Properties>
</file>