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384" r:id="rId2"/>
    <p:sldId id="286" r:id="rId3"/>
    <p:sldId id="287" r:id="rId4"/>
    <p:sldId id="400" r:id="rId5"/>
    <p:sldId id="288" r:id="rId6"/>
    <p:sldId id="365" r:id="rId7"/>
    <p:sldId id="372" r:id="rId8"/>
    <p:sldId id="295" r:id="rId9"/>
    <p:sldId id="432" r:id="rId10"/>
    <p:sldId id="290" r:id="rId11"/>
    <p:sldId id="367" r:id="rId12"/>
    <p:sldId id="433" r:id="rId13"/>
    <p:sldId id="370" r:id="rId14"/>
    <p:sldId id="371" r:id="rId15"/>
    <p:sldId id="373" r:id="rId16"/>
    <p:sldId id="374" r:id="rId17"/>
    <p:sldId id="375" r:id="rId18"/>
    <p:sldId id="376" r:id="rId19"/>
    <p:sldId id="401" r:id="rId20"/>
    <p:sldId id="402" r:id="rId21"/>
    <p:sldId id="403" r:id="rId22"/>
    <p:sldId id="404" r:id="rId23"/>
    <p:sldId id="405" r:id="rId24"/>
    <p:sldId id="414" r:id="rId25"/>
    <p:sldId id="406" r:id="rId26"/>
    <p:sldId id="407" r:id="rId27"/>
    <p:sldId id="408" r:id="rId28"/>
    <p:sldId id="410" r:id="rId29"/>
    <p:sldId id="409" r:id="rId30"/>
    <p:sldId id="411" r:id="rId31"/>
    <p:sldId id="412" r:id="rId32"/>
    <p:sldId id="413" r:id="rId33"/>
    <p:sldId id="30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012"/>
  </p:normalViewPr>
  <p:slideViewPr>
    <p:cSldViewPr snapToGrid="0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674F-A92B-34BD-EE3C-9B75C7BEA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055DD1-738C-DFFB-2281-24421A510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6AF67-9B14-A809-C05D-04670A20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529CD-BF0F-E4E7-BDC0-7A3562F8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F3987-C361-B048-E839-8DA117D7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3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04490-08EA-EE84-DE8A-BE65A2F2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4DE46-73F0-5031-0196-1C1E64C4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118AE-78BD-E8D0-A42C-0B79E455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82DD4-538F-A0F4-1495-8ECFA85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7AFC6-1062-E8CA-0844-24F23DDB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63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ED82E3-101C-4A2C-F979-9EA6E6B37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711AA-BACD-FF8A-5901-A33B974BA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77B5E-5E2E-B255-0059-9AB37ECA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9B553-7B05-40D7-DF3B-DD9C8EF1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8205C-5DD8-EF58-83FB-1309D27C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941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Rectangle 59">
            <a:extLst>
              <a:ext uri="{FF2B5EF4-FFF2-40B4-BE49-F238E27FC236}">
                <a16:creationId xmlns:a16="http://schemas.microsoft.com/office/drawing/2014/main" id="{8166CF4F-837B-004D-E57D-8DAC41293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73FAB-DFC4-F64C-9894-C5F311D84E6B}" type="datetime1">
              <a:rPr lang="zh-CN" altLang="en-US"/>
              <a:pPr>
                <a:defRPr/>
              </a:pPr>
              <a:t>2024/1/9</a:t>
            </a:fld>
            <a:endParaRPr lang="en-US" altLang="zh-CN"/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1063F8CD-8087-C4A8-64F3-CCBFCF8E5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DAA2138E-67CD-894A-83B3-5003C0BCD77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9541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Rectangle 59">
            <a:extLst>
              <a:ext uri="{FF2B5EF4-FFF2-40B4-BE49-F238E27FC236}">
                <a16:creationId xmlns:a16="http://schemas.microsoft.com/office/drawing/2014/main" id="{8166CF4F-837B-004D-E57D-8DAC41293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73FAB-DFC4-F64C-9894-C5F311D84E6B}" type="datetime1">
              <a:rPr lang="zh-CN" altLang="en-US"/>
              <a:pPr>
                <a:defRPr/>
              </a:pPr>
              <a:t>2024/1/9</a:t>
            </a:fld>
            <a:endParaRPr lang="en-US" altLang="zh-CN"/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1063F8CD-8087-C4A8-64F3-CCBFCF8E5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DAA2138E-67CD-894A-83B3-5003C0BCD77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069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F0CB2-E0AB-1F65-56EC-35761D06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0039B-7E2F-9532-0DF4-9B0D052D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4795F-511F-F76F-3431-5F9D7622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ACA48-1439-F38C-2139-2A7866BE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1DF68-A436-ACE1-BCEE-C70E45F2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39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E3C80-2CE4-8B80-6FAF-C4239EAD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5F366-073A-426C-5413-104BF372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FAF11-C407-989F-2D1B-93649A84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9C3FB-97BF-3101-0A27-F777C06E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0B92C-3BEE-87A7-1BF8-E9EBAEA5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5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A2C57-DA32-852E-3A2A-AC7A4C41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8E834-DF08-BCC0-A171-566CEC9C1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65683-E3A3-8B69-DB31-88187529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0E9AB-FD43-4C18-7B9A-625687A1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68DD7-8120-8A11-7C9A-9D0D4DE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06AF8-F97E-E169-4C5E-7638F3E8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2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4C095-88AD-AE76-BE38-E378230E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50A08-2022-B789-B1D7-F65533B0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85AB6-A108-99DD-2D20-146E8ADB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25A47-E284-BE5A-4179-88EF8C16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2AF02-5D5D-2A5B-539D-BB503C60B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A65E4-73DB-7D78-5BFE-616014FA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028497-053B-00C7-2D2B-D48C8D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DDB344-295D-841B-6CAF-3F498B67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23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B7E-A37D-2369-A349-AB68008C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A3A2C-265A-3B3C-8203-B0D67C91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C77FB1-50F8-CE0C-6B21-20768AC8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AD3C42-3CD2-8A32-6247-7F4AD0E4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92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232B0A-974E-7DFF-4A1A-93038F7B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4E625-DFC7-7632-594D-C706137A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4C451-BAFD-DBBB-30F4-3408BB37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91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9ABEF-E7CE-9399-3EAD-0DABB965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AF4CA-C5FE-D9F9-A6DA-D1FAB907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4EF0B-FF96-90A6-9DC9-27705A51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EEEDA-A512-B3B2-4B26-895D248D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DC9AB-C46E-8646-07BF-75BC4B0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BAB66-5034-1996-F2B6-F5B86795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76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66A59-CD6A-C5AD-1185-D0EE105D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7D516-9481-83D5-5458-B62E65C14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BBF4C-2244-EA1F-312F-08E816E4A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81A73-40E3-C0B9-D172-0B1B1631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18EF1-1372-19C8-FEEA-97D44C9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5F0D0-F7C4-EE1C-FFAF-4FFF0FBE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29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6163E9-5216-59E4-6E08-30D5A35C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73F6E-B8E0-7870-FAE0-E9D7B5647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C7E20-70A9-66B3-FE4C-A3942879F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A9EDC-F669-C942-BD30-2AA4B1263230}" type="datetimeFigureOut">
              <a:rPr kumimoji="1" lang="zh-CN" altLang="en-US" smtClean="0"/>
              <a:t>2024/1/9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D0B7B-1200-D203-4C84-3B5C16743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6FB72-0643-CF2E-B75F-EEC93B4CE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D402-7048-DA4F-9D7D-53BB3F67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05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550" name="Rectangle 10855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51" name="Rectangle 10855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552" name="Group 10855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08558" name="Freeform: Shape 10855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554" name="Freeform: Shape 10855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560" name="Freeform: Shape 10855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556" name="Freeform: Shape 10856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562" name="Freeform: Shape 10856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08563" name="Freeform: Shape 10856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564" name="Freeform: Shape 10856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8546" name="Rectangle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799B8AF-C93B-E632-8553-6280E338A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29" y="1764407"/>
            <a:ext cx="5760846" cy="2310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hlink"/>
              </a:buClr>
              <a:buSzPct val="110000"/>
            </a:pPr>
            <a:r>
              <a:rPr lang="en-US" altLang="zh-CN" sz="5200" b="1" kern="1200" spc="-1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2.5 </a:t>
            </a:r>
            <a:r>
              <a:rPr lang="zh-CN" altLang="en-US" sz="5200" b="1" kern="1200" spc="-1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基本输入输出</a:t>
            </a:r>
            <a:endParaRPr lang="en-US" altLang="zh-CN" sz="5200" b="1" kern="1200" spc="-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hlink"/>
              </a:buClr>
              <a:buSzPct val="110000"/>
            </a:pPr>
            <a:endParaRPr lang="en-US" altLang="zh-CN" sz="5200" b="1" kern="1200" spc="-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547" name="日期占位符 3">
            <a:extLst>
              <a:ext uri="{FF2B5EF4-FFF2-40B4-BE49-F238E27FC236}">
                <a16:creationId xmlns:a16="http://schemas.microsoft.com/office/drawing/2014/main" id="{AFF0C8E3-7BCC-4E7B-A634-C917DD73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fld id="{4225843F-F4F3-7D41-A50C-3ABE3FFF7CCB}" type="datetime1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</a:pPr>
              <a:t>1/9/24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548" name="灯片编号占位符 5">
            <a:extLst>
              <a:ext uri="{FF2B5EF4-FFF2-40B4-BE49-F238E27FC236}">
                <a16:creationId xmlns:a16="http://schemas.microsoft.com/office/drawing/2014/main" id="{12A373F9-79C2-102D-4912-B2C802C28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12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-</a:t>
            </a:r>
            <a:fld id="{3BC3A257-CE10-1F4F-B9DD-B69396815F34}" type="slidenum">
              <a:rPr lang="en-US" altLang="zh-CN" sz="12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</a:pPr>
              <a:t>1</a:t>
            </a:fld>
            <a:r>
              <a:rPr lang="en-US" altLang="zh-CN" sz="12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>
            <a:extLst>
              <a:ext uri="{FF2B5EF4-FFF2-40B4-BE49-F238E27FC236}">
                <a16:creationId xmlns:a16="http://schemas.microsoft.com/office/drawing/2014/main" id="{BDEDFC24-2126-4C7E-40BA-A125E8AC8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-2857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76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D56763C-68BE-BC32-E122-3E12F28CB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66938" y="928688"/>
            <a:ext cx="7772400" cy="485775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660066"/>
                </a:solidFill>
              </a:rPr>
              <a:t>例</a:t>
            </a:r>
            <a:r>
              <a:rPr lang="en-US" altLang="zh-CN" b="0">
                <a:solidFill>
                  <a:srgbClr val="660066"/>
                </a:solidFill>
              </a:rPr>
              <a:t>2-11  setw()</a:t>
            </a:r>
            <a:r>
              <a:rPr lang="zh-CN" altLang="en-US" b="0">
                <a:solidFill>
                  <a:srgbClr val="660066"/>
                </a:solidFill>
              </a:rPr>
              <a:t>和</a:t>
            </a:r>
            <a:r>
              <a:rPr lang="en-US" altLang="zh-CN" b="0">
                <a:solidFill>
                  <a:srgbClr val="660066"/>
                </a:solidFill>
              </a:rPr>
              <a:t>setfill()</a:t>
            </a:r>
            <a:r>
              <a:rPr lang="zh-CN" altLang="en-US" b="0">
                <a:solidFill>
                  <a:srgbClr val="660066"/>
                </a:solidFill>
              </a:rPr>
              <a:t>的综合使用。</a:t>
            </a:r>
            <a:endParaRPr lang="en-US" altLang="zh-CN" b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#</a:t>
            </a:r>
            <a:r>
              <a:rPr lang="en-US" altLang="zh-CN" sz="2400">
                <a:latin typeface="Times New Roman" panose="02020603050405020304" pitchFamily="18" charset="0"/>
              </a:rPr>
              <a:t>include 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#include &lt;iomanip&gt;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	cout&lt;&lt;setfill('*')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     &lt;&lt;setw(2)&lt;&lt;'\n'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   &lt;&lt;setw(3)&lt;&lt;'\n'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   &lt;&lt;setw(4)&lt;&lt;'\n'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   &lt;&lt;setw(5)&lt;&lt;'\n'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   &lt;&lt;setw(6)&lt;&lt;'\n'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   &lt;&lt;setw(7)&lt;&lt;'\n'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   &lt;&lt;setw(8)&lt;&lt;'\n';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7765" name="日期占位符 3">
            <a:extLst>
              <a:ext uri="{FF2B5EF4-FFF2-40B4-BE49-F238E27FC236}">
                <a16:creationId xmlns:a16="http://schemas.microsoft.com/office/drawing/2014/main" id="{D60ACDD2-2E63-A878-3A19-42282082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0506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493789-F37C-8440-B7BD-01F942FF631A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7766" name="灯片编号占位符 5">
            <a:extLst>
              <a:ext uri="{FF2B5EF4-FFF2-40B4-BE49-F238E27FC236}">
                <a16:creationId xmlns:a16="http://schemas.microsoft.com/office/drawing/2014/main" id="{B656109F-2FAF-A3A0-7F34-D4E1B20C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EE0EC066-474F-A74A-BE04-617DE9662BE3}" type="slidenum">
              <a:rPr lang="en-US" altLang="zh-CN" sz="1400"/>
              <a:pPr eaLnBrk="1" hangingPunct="1"/>
              <a:t>10</a:t>
            </a:fld>
            <a:r>
              <a:rPr lang="en-US" altLang="zh-CN" sz="1400"/>
              <a:t>-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30A79C7E-83CB-B938-7025-5ED82BAE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71689"/>
            <a:ext cx="2819400" cy="3144837"/>
          </a:xfrm>
          <a:prstGeom prst="rect">
            <a:avLst/>
          </a:prstGeom>
          <a:noFill/>
          <a:ln w="28575" cap="sq">
            <a:solidFill>
              <a:srgbClr val="660066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>
                <a:latin typeface="Times New Roman" panose="02020603050405020304" pitchFamily="18" charset="0"/>
              </a:rPr>
              <a:t>        </a:t>
            </a:r>
            <a:r>
              <a:rPr kumimoji="1" lang="en-US" altLang="zh-CN" sz="3200">
                <a:latin typeface="Times New Roman" panose="02020603050405020304" pitchFamily="18" charset="0"/>
              </a:rPr>
              <a:t>*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        **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        ***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        ****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        *****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        ******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altLang="zh-CN" sz="3200">
                <a:latin typeface="Times New Roman" panose="02020603050405020304" pitchFamily="18" charset="0"/>
              </a:rPr>
              <a:t>        *******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42C41A4-488C-C38E-CCB0-ADAB3EBA4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8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635219E3-C0AD-A3C6-EB26-6513053C04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>
                <a:solidFill>
                  <a:srgbClr val="660066"/>
                </a:solidFill>
                <a:latin typeface="Times New Roman" panose="02020603050405020304" pitchFamily="18" charset="0"/>
              </a:rPr>
              <a:t>IO</a:t>
            </a:r>
            <a:r>
              <a:rPr lang="zh-CN" altLang="en-US" sz="3200">
                <a:solidFill>
                  <a:srgbClr val="660066"/>
                </a:solidFill>
              </a:rPr>
              <a:t>流的格式控制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/>
              <a:t>	</a:t>
            </a:r>
            <a:r>
              <a:rPr lang="zh-CN" altLang="en-US" b="0"/>
              <a:t>关于</a:t>
            </a:r>
            <a:r>
              <a:rPr lang="en-US" altLang="zh-CN" b="0"/>
              <a:t>setw(</a:t>
            </a:r>
            <a:r>
              <a:rPr lang="zh-CN" altLang="en-US" b="0"/>
              <a:t> </a:t>
            </a:r>
            <a:r>
              <a:rPr lang="en-US" altLang="zh-CN" b="0"/>
              <a:t>)</a:t>
            </a:r>
            <a:r>
              <a:rPr lang="zh-CN" altLang="en-US" b="0"/>
              <a:t>几点说明：</a:t>
            </a:r>
          </a:p>
          <a:p>
            <a:pPr eaLnBrk="1" hangingPunct="1">
              <a:buFontTx/>
              <a:buAutoNum type="circleNumDbPlain"/>
            </a:pPr>
            <a:r>
              <a:rPr lang="zh-CN" altLang="en-US" b="0"/>
              <a:t>除了</a:t>
            </a:r>
            <a:r>
              <a:rPr lang="en-US" altLang="zh-CN" b="0">
                <a:latin typeface="Times New Roman" panose="02020603050405020304" pitchFamily="18" charset="0"/>
              </a:rPr>
              <a:t>setw()</a:t>
            </a:r>
            <a:r>
              <a:rPr lang="zh-CN" altLang="en-US" b="0"/>
              <a:t>控制符外，其他控制符一旦设置，则对其后的所有输入输出产生影响。而</a:t>
            </a:r>
            <a:r>
              <a:rPr lang="en-US" altLang="zh-CN" b="0">
                <a:latin typeface="Times New Roman" panose="02020603050405020304" pitchFamily="18" charset="0"/>
              </a:rPr>
              <a:t>setw()</a:t>
            </a:r>
            <a:r>
              <a:rPr lang="zh-CN" altLang="en-US" b="0"/>
              <a:t>控制符只对其后输出的第一个数据有效，对其他数据没有影响。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0"/>
              <a:t>   </a:t>
            </a:r>
            <a:r>
              <a:rPr lang="zh-CN" altLang="en-US" b="0"/>
              <a:t>例如：</a:t>
            </a:r>
            <a:r>
              <a:rPr lang="en-US" altLang="zh-CN" sz="2400">
                <a:latin typeface="Times New Roman" panose="02020603050405020304" pitchFamily="18" charset="0"/>
              </a:rPr>
              <a:t>cout&lt;&lt;setw(8) &lt;&lt;’a’ &lt;&lt;’b’&lt;&lt;endl;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b="0"/>
              <a:t>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0"/>
          </a:p>
        </p:txBody>
      </p:sp>
      <p:sp>
        <p:nvSpPr>
          <p:cNvPr id="118788" name="日期占位符 3">
            <a:extLst>
              <a:ext uri="{FF2B5EF4-FFF2-40B4-BE49-F238E27FC236}">
                <a16:creationId xmlns:a16="http://schemas.microsoft.com/office/drawing/2014/main" id="{9B6A6BE0-2F42-AAD1-0F22-69451B4B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74DEA1-17A9-6041-B457-D2863DC357CE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8789" name="灯片编号占位符 5">
            <a:extLst>
              <a:ext uri="{FF2B5EF4-FFF2-40B4-BE49-F238E27FC236}">
                <a16:creationId xmlns:a16="http://schemas.microsoft.com/office/drawing/2014/main" id="{27527BE1-0359-56C2-ADBB-4F14EF9B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FF6E385D-EC4D-544F-8218-1FDB721639D9}" type="slidenum">
              <a:rPr lang="en-US" altLang="zh-CN" sz="1400"/>
              <a:pPr eaLnBrk="1" hangingPunct="1"/>
              <a:t>11</a:t>
            </a:fld>
            <a:r>
              <a:rPr lang="en-US" altLang="zh-CN" sz="1400"/>
              <a:t>-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5CB747C8-4C66-5C6D-838E-44A2AD9B3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5357814"/>
            <a:ext cx="4357688" cy="523875"/>
          </a:xfrm>
          <a:prstGeom prst="rect">
            <a:avLst/>
          </a:prstGeom>
          <a:noFill/>
          <a:ln w="28575" cap="sq">
            <a:solidFill>
              <a:srgbClr val="66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输出结果：</a:t>
            </a:r>
            <a:r>
              <a:rPr kumimoji="1" lang="zh-CN" altLang="en-US" sz="2800">
                <a:latin typeface="Times New Roman" panose="02020603050405020304" pitchFamily="18" charset="0"/>
              </a:rPr>
              <a:t>_ _ _ _ _ _ _</a:t>
            </a:r>
            <a:r>
              <a:rPr kumimoji="1" lang="en-US" altLang="zh-CN" sz="2800">
                <a:latin typeface="Times New Roman" panose="02020603050405020304" pitchFamily="18" charset="0"/>
              </a:rPr>
              <a:t>ab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4357DDA5-1289-57CE-EEBA-63B3D921F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81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4E19959A-2533-4ABA-99F4-955C7B2B1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>
                <a:solidFill>
                  <a:srgbClr val="660066"/>
                </a:solidFill>
                <a:latin typeface="Times New Roman" panose="02020603050405020304" pitchFamily="18" charset="0"/>
              </a:rPr>
              <a:t>IO</a:t>
            </a:r>
            <a:r>
              <a:rPr lang="zh-CN" altLang="en-US" sz="3200">
                <a:solidFill>
                  <a:srgbClr val="660066"/>
                </a:solidFill>
              </a:rPr>
              <a:t>流的格式控制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/>
              <a:t>	</a:t>
            </a:r>
            <a:r>
              <a:rPr lang="zh-CN" altLang="en-US" b="0"/>
              <a:t>关于</a:t>
            </a:r>
            <a:r>
              <a:rPr lang="en-US" altLang="zh-CN" b="0"/>
              <a:t>setw(</a:t>
            </a:r>
            <a:r>
              <a:rPr lang="zh-CN" altLang="en-US" b="0"/>
              <a:t> </a:t>
            </a:r>
            <a:r>
              <a:rPr lang="en-US" altLang="zh-CN" b="0"/>
              <a:t>)</a:t>
            </a:r>
            <a:r>
              <a:rPr lang="zh-CN" altLang="en-US" b="0"/>
              <a:t>几点说明：</a:t>
            </a:r>
          </a:p>
          <a:p>
            <a:pPr eaLnBrk="1" hangingPunct="1">
              <a:buFontTx/>
              <a:buAutoNum type="circleNumDbPlain" startAt="2"/>
            </a:pPr>
            <a:r>
              <a:rPr lang="en-US" altLang="zh-CN" b="0">
                <a:latin typeface="Times New Roman" panose="02020603050405020304" pitchFamily="18" charset="0"/>
              </a:rPr>
              <a:t>setw()</a:t>
            </a:r>
            <a:r>
              <a:rPr lang="zh-CN" altLang="en-US" b="0"/>
              <a:t>的默认为</a:t>
            </a:r>
            <a:r>
              <a:rPr lang="en-US" altLang="zh-CN" b="0">
                <a:latin typeface="Times New Roman" panose="02020603050405020304" pitchFamily="18" charset="0"/>
              </a:rPr>
              <a:t>setw(0)</a:t>
            </a:r>
            <a:r>
              <a:rPr lang="en-US" altLang="zh-CN" b="0"/>
              <a:t>，</a:t>
            </a:r>
            <a:r>
              <a:rPr lang="zh-CN" altLang="en-US" b="0"/>
              <a:t>意思是按实际输出。如果输出的数值占用的宽度超过</a:t>
            </a:r>
            <a:r>
              <a:rPr lang="en-US" altLang="zh-CN" b="0">
                <a:latin typeface="Times New Roman" panose="02020603050405020304" pitchFamily="18" charset="0"/>
              </a:rPr>
              <a:t>setw(int n)</a:t>
            </a:r>
            <a:r>
              <a:rPr lang="zh-CN" altLang="en-US" b="0"/>
              <a:t>设置的宽度，则按实际宽度输出。</a:t>
            </a:r>
            <a:r>
              <a:rPr lang="en-US" altLang="zh-CN" b="0"/>
              <a:t>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0"/>
              <a:t>		</a:t>
            </a:r>
            <a:r>
              <a:rPr lang="zh-CN" altLang="en-US" b="0"/>
              <a:t>例如：</a:t>
            </a:r>
            <a:r>
              <a:rPr lang="en-US" altLang="zh-CN" sz="2400">
                <a:latin typeface="Times New Roman" panose="02020603050405020304" pitchFamily="18" charset="0"/>
              </a:rPr>
              <a:t>float f=0.12345;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	</a:t>
            </a:r>
            <a:r>
              <a:rPr lang="zh-CN" altLang="en-US" sz="24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</a:rPr>
              <a:t>cout&lt;&lt;setw(3)&lt;&lt;f&lt;&lt;endl;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b="0"/>
              <a:t>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0"/>
          </a:p>
        </p:txBody>
      </p:sp>
      <p:sp>
        <p:nvSpPr>
          <p:cNvPr id="119812" name="日期占位符 3">
            <a:extLst>
              <a:ext uri="{FF2B5EF4-FFF2-40B4-BE49-F238E27FC236}">
                <a16:creationId xmlns:a16="http://schemas.microsoft.com/office/drawing/2014/main" id="{6563C001-05FC-8C41-A4EA-3E890CD1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9B8988-DB87-C04A-8726-09214D6615D3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9813" name="灯片编号占位符 5">
            <a:extLst>
              <a:ext uri="{FF2B5EF4-FFF2-40B4-BE49-F238E27FC236}">
                <a16:creationId xmlns:a16="http://schemas.microsoft.com/office/drawing/2014/main" id="{B0432F14-9A11-619A-EBBC-72751156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E257203-30A4-A14C-8DAB-08FB01B46A17}" type="slidenum">
              <a:rPr lang="en-US" altLang="zh-CN" sz="1400"/>
              <a:pPr eaLnBrk="1" hangingPunct="1"/>
              <a:t>12</a:t>
            </a:fld>
            <a:r>
              <a:rPr lang="en-US" altLang="zh-CN" sz="1400"/>
              <a:t>-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09153BCD-B156-A2AC-1D5B-A98B740F7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1" y="5476876"/>
            <a:ext cx="3286125" cy="523875"/>
          </a:xfrm>
          <a:prstGeom prst="rect">
            <a:avLst/>
          </a:prstGeom>
          <a:noFill/>
          <a:ln w="28575" cap="sq">
            <a:solidFill>
              <a:srgbClr val="66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输出结果：</a:t>
            </a:r>
            <a:r>
              <a:rPr kumimoji="1" lang="zh-CN" altLang="en-US" sz="2800">
                <a:latin typeface="Times New Roman" panose="02020603050405020304" pitchFamily="18" charset="0"/>
              </a:rPr>
              <a:t> 0.12345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7B4B1AA0-BA24-CAEB-B861-8A8B38AED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基本输入输出</a:t>
            </a:r>
          </a:p>
        </p:txBody>
      </p:sp>
      <p:sp>
        <p:nvSpPr>
          <p:cNvPr id="12083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A090E2A7-C0CF-186A-A218-722FF5F62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8288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3200">
                <a:solidFill>
                  <a:schemeClr val="tx2"/>
                </a:solidFill>
              </a:rPr>
              <a:t>流的格式控制</a:t>
            </a:r>
            <a:r>
              <a:rPr lang="en-US" altLang="zh-CN" sz="3200"/>
              <a:t>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/>
              <a:t>     </a:t>
            </a:r>
            <a:r>
              <a:rPr lang="en-US" altLang="zh-CN" b="0"/>
              <a:t>C++</a:t>
            </a:r>
            <a:r>
              <a:rPr lang="zh-CN" altLang="en-US" b="0"/>
              <a:t>默认输出浮点数的有效位为6位，那么要想控制输出的</a:t>
            </a:r>
            <a:r>
              <a:rPr lang="zh-CN" altLang="en-US" b="0">
                <a:solidFill>
                  <a:schemeClr val="tx2"/>
                </a:solidFill>
              </a:rPr>
              <a:t>数据的长度</a:t>
            </a:r>
            <a:r>
              <a:rPr lang="zh-CN" altLang="en-US" b="0"/>
              <a:t>，该如何呢？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/>
              <a:t>      </a:t>
            </a:r>
            <a:r>
              <a:rPr lang="zh-CN" altLang="en-US" b="0"/>
              <a:t>例如：</a:t>
            </a:r>
            <a:r>
              <a:rPr lang="en-US" altLang="zh-CN" sz="2400">
                <a:latin typeface="Times New Roman" panose="02020603050405020304" pitchFamily="18" charset="0"/>
              </a:rPr>
              <a:t>float f=3.1234567;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</a:t>
            </a:r>
            <a:r>
              <a:rPr lang="zh-CN" altLang="en-US" b="0"/>
              <a:t>如何让显示结果为3.12？</a:t>
            </a:r>
            <a:endParaRPr lang="en-US" altLang="zh-CN" sz="240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/>
              <a:t>		</a:t>
            </a:r>
            <a:r>
              <a:rPr lang="en-US" altLang="zh-CN" b="0"/>
              <a:t>C++</a:t>
            </a:r>
            <a:r>
              <a:rPr lang="zh-CN" altLang="en-US" b="0"/>
              <a:t>提供了</a:t>
            </a:r>
            <a:r>
              <a:rPr lang="en-US" altLang="zh-CN" b="0">
                <a:solidFill>
                  <a:srgbClr val="660066"/>
                </a:solidFill>
                <a:latin typeface="Times New Roman" panose="02020603050405020304" pitchFamily="18" charset="0"/>
              </a:rPr>
              <a:t>setprecision(int n)</a:t>
            </a:r>
            <a:r>
              <a:rPr lang="zh-CN" altLang="en-US" b="0"/>
              <a:t>可以控制显示浮点数的有效位。</a:t>
            </a:r>
            <a:endParaRPr lang="en-US" altLang="zh-CN" b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b="0">
                <a:solidFill>
                  <a:srgbClr val="660066"/>
                </a:solidFill>
              </a:rPr>
              <a:t>例</a:t>
            </a:r>
            <a:r>
              <a:rPr lang="en-US" altLang="zh-CN" b="0">
                <a:solidFill>
                  <a:srgbClr val="660066"/>
                </a:solidFill>
              </a:rPr>
              <a:t>2-12  </a:t>
            </a:r>
            <a:r>
              <a:rPr lang="zh-CN" altLang="en-US" b="0">
                <a:solidFill>
                  <a:srgbClr val="660066"/>
                </a:solidFill>
              </a:rPr>
              <a:t>控制浮点数的数字个数。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/>
          </a:p>
        </p:txBody>
      </p:sp>
      <p:sp>
        <p:nvSpPr>
          <p:cNvPr id="120836" name="日期占位符 3">
            <a:extLst>
              <a:ext uri="{FF2B5EF4-FFF2-40B4-BE49-F238E27FC236}">
                <a16:creationId xmlns:a16="http://schemas.microsoft.com/office/drawing/2014/main" id="{3C320997-D0D6-B0B1-05AC-08208B1A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4A14FD-3661-CA4B-9D16-060201DDEDF9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20837" name="灯片编号占位符 5">
            <a:extLst>
              <a:ext uri="{FF2B5EF4-FFF2-40B4-BE49-F238E27FC236}">
                <a16:creationId xmlns:a16="http://schemas.microsoft.com/office/drawing/2014/main" id="{9A08B499-65A2-0956-A271-0012F0DA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8F7B8A0B-0F4A-FB42-94E4-0CA5FD5C44BD}" type="slidenum">
              <a:rPr lang="en-US" altLang="zh-CN" sz="1400"/>
              <a:pPr eaLnBrk="1" hangingPunct="1"/>
              <a:t>13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A2C79856-F417-6827-82B3-66D442DE4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428625"/>
            <a:ext cx="7772400" cy="57150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//</a:t>
            </a:r>
            <a:r>
              <a:rPr lang="zh-CN" altLang="en-US" sz="2400"/>
              <a:t>例</a:t>
            </a:r>
            <a:r>
              <a:rPr lang="en-US" altLang="zh-CN" sz="2400"/>
              <a:t>2-12  </a:t>
            </a:r>
            <a:r>
              <a:rPr lang="zh-CN" altLang="en-US" sz="2400"/>
              <a:t>控制浮点数的数字个数。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&lt;iostream&gt;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&lt;iomanip&gt;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	       float f=17/7.0;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cout&lt;&lt;setprecision(0)&lt;&lt;f&lt;&lt;endl;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cout&lt;&lt;setprecision(1)&lt;&lt;f&lt;&lt;endl;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cout&lt;&lt;setprecision(2)&lt;&lt;f&lt;&lt;endl;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cout&lt;&lt;setprecision(3)&lt;&lt;f&lt;&lt;endl;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cout&lt;&lt;setprecision(6)&lt;&lt;f&lt;&lt;endl;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cout&lt;&lt;setprecision(8)&lt;&lt;f&lt;&lt;endl;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1860" name="日期占位符 3">
            <a:extLst>
              <a:ext uri="{FF2B5EF4-FFF2-40B4-BE49-F238E27FC236}">
                <a16:creationId xmlns:a16="http://schemas.microsoft.com/office/drawing/2014/main" id="{45AD4180-7691-7CB9-679A-51F41E70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4D142F-EDEB-434E-B560-8455A19A476E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21861" name="灯片编号占位符 5">
            <a:extLst>
              <a:ext uri="{FF2B5EF4-FFF2-40B4-BE49-F238E27FC236}">
                <a16:creationId xmlns:a16="http://schemas.microsoft.com/office/drawing/2014/main" id="{9F983DFE-B044-7295-190D-CBAEBF22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50E3B736-8B15-A64D-9A76-DBFC8094FCFF}" type="slidenum">
              <a:rPr lang="en-US" altLang="zh-CN" sz="1400"/>
              <a:pPr eaLnBrk="1" hangingPunct="1"/>
              <a:t>14</a:t>
            </a:fld>
            <a:r>
              <a:rPr lang="en-US" altLang="zh-CN" sz="1400"/>
              <a:t>-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B3CB417E-F3DC-F529-3071-9D6489C2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938" y="1500189"/>
            <a:ext cx="2024062" cy="3286125"/>
          </a:xfrm>
          <a:prstGeom prst="rect">
            <a:avLst/>
          </a:prstGeom>
          <a:noFill/>
          <a:ln w="28575">
            <a:solidFill>
              <a:srgbClr val="66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>
                <a:solidFill>
                  <a:srgbClr val="660066"/>
                </a:solidFill>
              </a:rPr>
              <a:t>运行结果：</a:t>
            </a:r>
            <a:endParaRPr lang="en-US" altLang="zh-CN">
              <a:solidFill>
                <a:srgbClr val="660066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2.42857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2.42847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2.43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2.42857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2.4285715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3CA0A85-AE1A-3AFC-99A7-B17C13BE3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88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900B4860-A43C-06BB-1A4A-B930094F5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3200">
                <a:solidFill>
                  <a:schemeClr val="tx2"/>
                </a:solidFill>
              </a:rPr>
              <a:t>流的格式控制</a:t>
            </a:r>
            <a:r>
              <a:rPr lang="en-US" altLang="zh-CN" sz="3200"/>
              <a:t>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  </a:t>
            </a:r>
            <a:r>
              <a:rPr lang="zh-CN" altLang="en-US" b="0">
                <a:solidFill>
                  <a:srgbClr val="660066"/>
                </a:solidFill>
              </a:rPr>
              <a:t>如何控制小数的位数？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b="0"/>
              <a:t>       </a:t>
            </a:r>
            <a:r>
              <a:rPr lang="en-US" altLang="zh-CN" sz="2400">
                <a:solidFill>
                  <a:srgbClr val="660066"/>
                </a:solidFill>
                <a:latin typeface="Times New Roman" panose="02020603050405020304" pitchFamily="18" charset="0"/>
              </a:rPr>
              <a:t>setiosflags(ios::fixed)</a:t>
            </a:r>
            <a:r>
              <a:rPr lang="zh-CN" altLang="en-US" sz="2400">
                <a:latin typeface="Times New Roman" panose="02020603050405020304" pitchFamily="18" charset="0"/>
              </a:rPr>
              <a:t>控制符是用定点方式表示浮点数，将</a:t>
            </a:r>
            <a:r>
              <a:rPr lang="en-US" altLang="zh-CN" sz="2400">
                <a:solidFill>
                  <a:srgbClr val="660066"/>
                </a:solidFill>
                <a:latin typeface="Times New Roman" panose="02020603050405020304" pitchFamily="18" charset="0"/>
              </a:rPr>
              <a:t>setprecision(int n)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660066"/>
                </a:solidFill>
                <a:latin typeface="Times New Roman" panose="02020603050405020304" pitchFamily="18" charset="0"/>
              </a:rPr>
              <a:t>setiosflags(ios::fixed)</a:t>
            </a:r>
            <a:r>
              <a:rPr lang="zh-CN" altLang="en-US" sz="2400">
                <a:latin typeface="Times New Roman" panose="02020603050405020304" pitchFamily="18" charset="0"/>
              </a:rPr>
              <a:t>结合，可以使用</a:t>
            </a:r>
            <a:r>
              <a:rPr lang="en-US" altLang="zh-CN" sz="2400">
                <a:solidFill>
                  <a:srgbClr val="660066"/>
                </a:solidFill>
                <a:latin typeface="Times New Roman" panose="02020603050405020304" pitchFamily="18" charset="0"/>
              </a:rPr>
              <a:t>setprecision(int n)</a:t>
            </a:r>
            <a:r>
              <a:rPr lang="zh-CN" altLang="en-US" sz="2400">
                <a:latin typeface="Times New Roman" panose="02020603050405020304" pitchFamily="18" charset="0"/>
              </a:rPr>
              <a:t>控制小数点右边小数的个数。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</a:t>
            </a:r>
            <a:r>
              <a:rPr lang="zh-CN" altLang="en-US" sz="2400"/>
              <a:t>当设置为定点格式时，若不设置精度则显示</a:t>
            </a:r>
            <a:r>
              <a:rPr lang="en-US" altLang="zh-CN" sz="2400"/>
              <a:t>6</a:t>
            </a:r>
            <a:r>
              <a:rPr lang="zh-CN" altLang="en-US" sz="2400"/>
              <a:t>位有效小数。</a:t>
            </a:r>
            <a:endParaRPr lang="en-US" altLang="zh-CN" sz="24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660066"/>
                </a:solidFill>
              </a:rPr>
              <a:t>	</a:t>
            </a:r>
            <a:r>
              <a:rPr lang="zh-CN" altLang="en-US" sz="2400">
                <a:solidFill>
                  <a:srgbClr val="660066"/>
                </a:solidFill>
              </a:rPr>
              <a:t>例</a:t>
            </a:r>
            <a:r>
              <a:rPr lang="en-US" altLang="zh-CN" sz="2400">
                <a:solidFill>
                  <a:srgbClr val="660066"/>
                </a:solidFill>
              </a:rPr>
              <a:t>2-13  </a:t>
            </a:r>
            <a:r>
              <a:rPr lang="zh-CN" altLang="en-US" sz="2400">
                <a:solidFill>
                  <a:srgbClr val="660066"/>
                </a:solidFill>
              </a:rPr>
              <a:t>定点小数的输出。</a:t>
            </a:r>
            <a:endParaRPr lang="zh-CN" altLang="en-US" sz="2400"/>
          </a:p>
        </p:txBody>
      </p:sp>
      <p:sp>
        <p:nvSpPr>
          <p:cNvPr id="122884" name="日期占位符 3">
            <a:extLst>
              <a:ext uri="{FF2B5EF4-FFF2-40B4-BE49-F238E27FC236}">
                <a16:creationId xmlns:a16="http://schemas.microsoft.com/office/drawing/2014/main" id="{62F6A36B-7F8B-0D81-D296-DA903BCE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BD83F2-2E33-454E-A751-61C43C41D98A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22885" name="灯片编号占位符 5">
            <a:extLst>
              <a:ext uri="{FF2B5EF4-FFF2-40B4-BE49-F238E27FC236}">
                <a16:creationId xmlns:a16="http://schemas.microsoft.com/office/drawing/2014/main" id="{ED606B37-8569-845A-F1D4-774B90E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E0347508-4886-4447-9560-C6271F534922}" type="slidenum">
              <a:rPr lang="en-US" altLang="zh-CN" sz="1400"/>
              <a:pPr eaLnBrk="1" hangingPunct="1"/>
              <a:t>15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B8A5B05B-1C5B-E352-674E-A859FA2C6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762000"/>
            <a:ext cx="7772400" cy="53340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</a:rPr>
              <a:t>2-12  </a:t>
            </a:r>
            <a:r>
              <a:rPr lang="zh-CN" altLang="en-US" sz="2400" dirty="0">
                <a:latin typeface="Times New Roman" panose="02020603050405020304" pitchFamily="18" charset="0"/>
              </a:rPr>
              <a:t>定点小数的输出。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#</a:t>
            </a:r>
            <a:r>
              <a:rPr lang="en-US" altLang="zh-CN" sz="2400" dirty="0">
                <a:latin typeface="Times New Roman" panose="02020603050405020304" pitchFamily="18" charset="0"/>
              </a:rPr>
              <a:t>include &lt;iostream&gt;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iomanip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using namespace std;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void main()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float f=17/7.0;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setiosflags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ios</a:t>
            </a:r>
            <a:r>
              <a:rPr lang="en-US" altLang="zh-CN" sz="2400" dirty="0">
                <a:latin typeface="Times New Roman" panose="02020603050405020304" pitchFamily="18" charset="0"/>
              </a:rPr>
              <a:t>::fixed);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&lt;&lt;f&lt;&lt;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setprecision</a:t>
            </a:r>
            <a:r>
              <a:rPr lang="en-US" altLang="zh-CN" sz="2400" dirty="0">
                <a:latin typeface="Times New Roman" panose="02020603050405020304" pitchFamily="18" charset="0"/>
              </a:rPr>
              <a:t>(0)&lt;&lt;f&lt;&lt;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setprecision</a:t>
            </a:r>
            <a:r>
              <a:rPr lang="en-US" altLang="zh-CN" sz="2400" dirty="0">
                <a:latin typeface="Times New Roman" panose="02020603050405020304" pitchFamily="18" charset="0"/>
              </a:rPr>
              <a:t>(2)&lt;&lt;f&lt;&lt;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setprecision</a:t>
            </a:r>
            <a:r>
              <a:rPr lang="en-US" altLang="zh-CN" sz="2400" dirty="0">
                <a:latin typeface="Times New Roman" panose="02020603050405020304" pitchFamily="18" charset="0"/>
              </a:rPr>
              <a:t>(3)&lt;&lt;f&lt;&lt;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setprecision</a:t>
            </a:r>
            <a:r>
              <a:rPr lang="en-US" altLang="zh-CN" sz="2400" dirty="0">
                <a:latin typeface="Times New Roman" panose="02020603050405020304" pitchFamily="18" charset="0"/>
              </a:rPr>
              <a:t>(4)&lt;&lt;f&lt;&lt;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3908" name="日期占位符 3">
            <a:extLst>
              <a:ext uri="{FF2B5EF4-FFF2-40B4-BE49-F238E27FC236}">
                <a16:creationId xmlns:a16="http://schemas.microsoft.com/office/drawing/2014/main" id="{21CF1208-905C-A31F-455A-D2F3CE68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755798-09D0-8C4A-96BF-6AE20F0660C2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23909" name="灯片编号占位符 5">
            <a:extLst>
              <a:ext uri="{FF2B5EF4-FFF2-40B4-BE49-F238E27FC236}">
                <a16:creationId xmlns:a16="http://schemas.microsoft.com/office/drawing/2014/main" id="{77F82ADA-3E5D-A5A3-1623-ACCA9C15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D24D456-9B5E-9E4A-98E7-0A10DD0552AD}" type="slidenum">
              <a:rPr lang="en-US" altLang="zh-CN" sz="1400"/>
              <a:pPr eaLnBrk="1" hangingPunct="1"/>
              <a:t>16</a:t>
            </a:fld>
            <a:r>
              <a:rPr lang="en-US" altLang="zh-CN" sz="1400"/>
              <a:t>-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0B50EDF9-19BB-0C8E-0B13-CE4B38F2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143126"/>
            <a:ext cx="1905000" cy="2557463"/>
          </a:xfrm>
          <a:prstGeom prst="rect">
            <a:avLst/>
          </a:prstGeom>
          <a:noFill/>
          <a:ln w="22225">
            <a:solidFill>
              <a:srgbClr val="66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>
                <a:solidFill>
                  <a:srgbClr val="660066"/>
                </a:solidFill>
              </a:rPr>
              <a:t>运行结果：</a:t>
            </a:r>
            <a:endParaRPr lang="en-US" altLang="zh-CN">
              <a:solidFill>
                <a:srgbClr val="660066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</a:t>
            </a:r>
            <a:r>
              <a:rPr lang="en-US" altLang="zh-CN"/>
              <a:t>.425871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/>
              <a:t>2</a:t>
            </a:r>
            <a:endParaRPr lang="zh-CN" altLang="en-US"/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2.43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2.429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2.4286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1274741D-1819-98CA-DD39-9F94511BA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493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FE6F3386-BCEE-A1A2-37F3-3F2851628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14501"/>
            <a:ext cx="7772400" cy="4500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3200">
                <a:solidFill>
                  <a:schemeClr val="tx2"/>
                </a:solidFill>
              </a:rPr>
              <a:t>流的格式控制</a:t>
            </a:r>
            <a:r>
              <a:rPr lang="en-US" altLang="zh-CN" sz="3200"/>
              <a:t>     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 b="0">
                <a:solidFill>
                  <a:srgbClr val="660066"/>
                </a:solidFill>
              </a:rPr>
              <a:t>如何控制指数表示法的小数个数？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/>
              <a:t>      </a:t>
            </a:r>
            <a:r>
              <a:rPr lang="en-US" altLang="zh-CN" sz="2400">
                <a:solidFill>
                  <a:srgbClr val="660066"/>
                </a:solidFill>
                <a:latin typeface="Times New Roman" panose="02020603050405020304" pitchFamily="18" charset="0"/>
              </a:rPr>
              <a:t>setiosflags(ios::scientific)</a:t>
            </a:r>
            <a:r>
              <a:rPr lang="zh-CN" altLang="en-US" sz="2400">
                <a:latin typeface="Times New Roman" panose="02020603050405020304" pitchFamily="18" charset="0"/>
              </a:rPr>
              <a:t>控制符使用指数方式显示浮点数，将</a:t>
            </a:r>
            <a:r>
              <a:rPr lang="en-US" altLang="zh-CN" sz="2400">
                <a:solidFill>
                  <a:srgbClr val="660066"/>
                </a:solidFill>
                <a:latin typeface="Times New Roman" panose="02020603050405020304" pitchFamily="18" charset="0"/>
              </a:rPr>
              <a:t>setprecision(int n)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660066"/>
                </a:solidFill>
                <a:latin typeface="Times New Roman" panose="02020603050405020304" pitchFamily="18" charset="0"/>
              </a:rPr>
              <a:t>setiosflags(ios::scientific)</a:t>
            </a:r>
            <a:r>
              <a:rPr lang="zh-CN" altLang="en-US" sz="2400">
                <a:latin typeface="Times New Roman" panose="02020603050405020304" pitchFamily="18" charset="0"/>
              </a:rPr>
              <a:t>结合，可以使用</a:t>
            </a:r>
            <a:r>
              <a:rPr lang="en-US" altLang="zh-CN" sz="2400">
                <a:solidFill>
                  <a:srgbClr val="660066"/>
                </a:solidFill>
                <a:latin typeface="Times New Roman" panose="02020603050405020304" pitchFamily="18" charset="0"/>
              </a:rPr>
              <a:t>setprecision(int n)</a:t>
            </a:r>
            <a:r>
              <a:rPr lang="zh-CN" altLang="en-US" sz="2400">
                <a:latin typeface="Times New Roman" panose="02020603050405020304" pitchFamily="18" charset="0"/>
              </a:rPr>
              <a:t>控制指数表示法的小数位数。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用科学记数格式显示实数时，</a:t>
            </a:r>
            <a:r>
              <a:rPr lang="en-US" altLang="zh-CN" sz="2400"/>
              <a:t>e</a:t>
            </a:r>
            <a:r>
              <a:rPr lang="zh-CN" altLang="en-US" sz="2400"/>
              <a:t>前面总是带有一位整数的实数。在没有设置精度时，显示</a:t>
            </a:r>
            <a:r>
              <a:rPr lang="en-US" altLang="zh-CN" sz="2400"/>
              <a:t>6</a:t>
            </a:r>
            <a:r>
              <a:rPr lang="zh-CN" altLang="en-US" sz="2400"/>
              <a:t>位有效的小数位。</a:t>
            </a:r>
            <a:endParaRPr lang="en-US" altLang="zh-CN" sz="24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660066"/>
                </a:solidFill>
              </a:rPr>
              <a:t>	</a:t>
            </a:r>
            <a:r>
              <a:rPr lang="zh-CN" altLang="en-US" sz="2400">
                <a:solidFill>
                  <a:srgbClr val="660066"/>
                </a:solidFill>
              </a:rPr>
              <a:t>例</a:t>
            </a:r>
            <a:r>
              <a:rPr lang="en-US" altLang="zh-CN" sz="2400">
                <a:solidFill>
                  <a:srgbClr val="660066"/>
                </a:solidFill>
              </a:rPr>
              <a:t>2-14  </a:t>
            </a:r>
            <a:r>
              <a:rPr lang="zh-CN" altLang="en-US" sz="2400">
                <a:solidFill>
                  <a:srgbClr val="660066"/>
                </a:solidFill>
              </a:rPr>
              <a:t>指数方式控制小数的输出。</a:t>
            </a:r>
          </a:p>
        </p:txBody>
      </p:sp>
      <p:sp>
        <p:nvSpPr>
          <p:cNvPr id="124932" name="日期占位符 3">
            <a:extLst>
              <a:ext uri="{FF2B5EF4-FFF2-40B4-BE49-F238E27FC236}">
                <a16:creationId xmlns:a16="http://schemas.microsoft.com/office/drawing/2014/main" id="{1CC4DB9C-AED4-11D4-1039-5EFDBA3B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512FAA-94B2-4540-87C5-B85A084DF895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24933" name="灯片编号占位符 5">
            <a:extLst>
              <a:ext uri="{FF2B5EF4-FFF2-40B4-BE49-F238E27FC236}">
                <a16:creationId xmlns:a16="http://schemas.microsoft.com/office/drawing/2014/main" id="{4A131C6F-CD9B-7F9B-82B1-CFF02AE8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B4FF7A0F-A4EF-8244-A6D0-0A0182F64749}" type="slidenum">
              <a:rPr lang="en-US" altLang="zh-CN" sz="1400"/>
              <a:pPr eaLnBrk="1" hangingPunct="1"/>
              <a:t>17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58BA38DA-F5E7-BD6C-EA42-C76E9FD1D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809625"/>
            <a:ext cx="7772400" cy="5334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</a:rPr>
              <a:t>2-14   </a:t>
            </a:r>
            <a:r>
              <a:rPr lang="zh-CN" altLang="en-US" sz="2400"/>
              <a:t>指数方式控制小数的输出。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#</a:t>
            </a:r>
            <a:r>
              <a:rPr lang="en-US" altLang="zh-CN" sz="2400">
                <a:latin typeface="Times New Roman" panose="02020603050405020304" pitchFamily="18" charset="0"/>
              </a:rPr>
              <a:t>include &lt;iostream&gt;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#include &lt;iomanip&gt;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using namespace std;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void main()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float f=17/7.0;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cout&lt;&lt;setiosflags(ios::scientific);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cout&lt;&lt;f&lt;&lt;endl;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cout&lt;&lt;setprecision(2)&lt;&lt;f&lt;&lt;endl;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cout&lt;&lt;setprecision(3)&lt;&lt;f&lt;&lt;endl;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cout&lt;&lt;setprecision(4)&lt;&lt;f&lt;&lt;endl;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5957" name="日期占位符 3">
            <a:extLst>
              <a:ext uri="{FF2B5EF4-FFF2-40B4-BE49-F238E27FC236}">
                <a16:creationId xmlns:a16="http://schemas.microsoft.com/office/drawing/2014/main" id="{69DE83FA-7A14-FD35-0E94-445A6F9E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0CAE39-17DE-8E4E-9230-6AB131CA3F48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25958" name="灯片编号占位符 5">
            <a:extLst>
              <a:ext uri="{FF2B5EF4-FFF2-40B4-BE49-F238E27FC236}">
                <a16:creationId xmlns:a16="http://schemas.microsoft.com/office/drawing/2014/main" id="{FEFEDD63-2C4F-09E7-9DED-EF5B9193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6344B902-6DEF-184D-8286-71A25B23BAA6}" type="slidenum">
              <a:rPr lang="en-US" altLang="zh-CN" sz="1400"/>
              <a:pPr eaLnBrk="1" hangingPunct="1"/>
              <a:t>18</a:t>
            </a:fld>
            <a:r>
              <a:rPr lang="en-US" altLang="zh-CN" sz="1400"/>
              <a:t>-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2F6F7E7C-CEF5-30F9-FADF-B501D0FE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714750"/>
            <a:ext cx="2381250" cy="2033588"/>
          </a:xfrm>
          <a:prstGeom prst="rect">
            <a:avLst/>
          </a:prstGeom>
          <a:noFill/>
          <a:ln w="22225">
            <a:solidFill>
              <a:srgbClr val="66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>
                <a:solidFill>
                  <a:srgbClr val="660066"/>
                </a:solidFill>
              </a:rPr>
              <a:t>运行结果：</a:t>
            </a:r>
            <a:endParaRPr lang="en-US" altLang="zh-CN">
              <a:solidFill>
                <a:srgbClr val="660066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/>
              <a:t>2.425872e+000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2.43</a:t>
            </a:r>
            <a:r>
              <a:rPr lang="en-US" altLang="zh-CN"/>
              <a:t>e +000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2.429</a:t>
            </a:r>
            <a:r>
              <a:rPr lang="en-US" altLang="zh-CN"/>
              <a:t>e +000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/>
              <a:t>2.4286</a:t>
            </a:r>
            <a:r>
              <a:rPr lang="en-US" altLang="zh-CN"/>
              <a:t>e +000</a:t>
            </a:r>
          </a:p>
        </p:txBody>
      </p:sp>
      <p:sp>
        <p:nvSpPr>
          <p:cNvPr id="125956" name="TextBox 4">
            <a:extLst>
              <a:ext uri="{FF2B5EF4-FFF2-40B4-BE49-F238E27FC236}">
                <a16:creationId xmlns:a16="http://schemas.microsoft.com/office/drawing/2014/main" id="{1B785148-A718-3260-7684-58E946B13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1571626"/>
            <a:ext cx="4643438" cy="830263"/>
          </a:xfrm>
          <a:prstGeom prst="rect">
            <a:avLst/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注意：</a:t>
            </a:r>
            <a:r>
              <a:rPr lang="zh-CN" altLang="en-US"/>
              <a:t>在使用操纵符将小数截短显示时，将进行四舍五入处理。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nimBg="1" autoUpdateAnimBg="0"/>
      <p:bldP spid="1259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3582E421-C454-E830-D705-EF36FBE76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697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7EC8709-65DD-552E-23BF-BAADCDFF9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145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文件的输入输出</a:t>
            </a:r>
            <a:r>
              <a:rPr lang="en-US" altLang="zh-CN" sz="3200"/>
              <a:t>     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 </a:t>
            </a:r>
            <a:r>
              <a:rPr lang="zh-CN" altLang="en-US" b="0">
                <a:latin typeface="Times New Roman" panose="02020603050405020304" pitchFamily="18" charset="0"/>
              </a:rPr>
              <a:t>文件（磁盘文件）：存储在外部存储器上的数据的集合。</a:t>
            </a:r>
            <a:endParaRPr lang="en-US" altLang="zh-CN" b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          根据文件中数据不同的组织形式，通常把文件分为：</a:t>
            </a:r>
            <a:endParaRPr lang="en-US" altLang="zh-CN" b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		1</a:t>
            </a:r>
            <a:r>
              <a:rPr lang="zh-CN" altLang="en-US" b="0">
                <a:latin typeface="Times New Roman" panose="02020603050405020304" pitchFamily="18" charset="0"/>
              </a:rPr>
              <a:t>、文本文件</a:t>
            </a:r>
            <a:endParaRPr lang="en-US" altLang="zh-CN" b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		2</a:t>
            </a:r>
            <a:r>
              <a:rPr lang="zh-CN" altLang="en-US" b="0">
                <a:latin typeface="Times New Roman" panose="02020603050405020304" pitchFamily="18" charset="0"/>
              </a:rPr>
              <a:t>、二进制文件</a:t>
            </a:r>
          </a:p>
        </p:txBody>
      </p:sp>
      <p:sp>
        <p:nvSpPr>
          <p:cNvPr id="126980" name="日期占位符 3">
            <a:extLst>
              <a:ext uri="{FF2B5EF4-FFF2-40B4-BE49-F238E27FC236}">
                <a16:creationId xmlns:a16="http://schemas.microsoft.com/office/drawing/2014/main" id="{877A2218-DE68-5D34-DA89-65E16589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CDC5B9-1553-6F4A-8B7F-80C25E46459D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26981" name="灯片编号占位符 5">
            <a:extLst>
              <a:ext uri="{FF2B5EF4-FFF2-40B4-BE49-F238E27FC236}">
                <a16:creationId xmlns:a16="http://schemas.microsoft.com/office/drawing/2014/main" id="{DBA28F51-DE00-C7D1-4307-2997F24C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BDCD678-4AEB-ED48-9589-F78AC823BE67}" type="slidenum">
              <a:rPr lang="en-US" altLang="zh-CN" sz="1400"/>
              <a:pPr eaLnBrk="1" hangingPunct="1"/>
              <a:t>19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4C20FB9-0276-0CA7-4ABB-3B73C3008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基本输入输出</a:t>
            </a:r>
          </a:p>
        </p:txBody>
      </p:sp>
      <p:sp>
        <p:nvSpPr>
          <p:cNvPr id="11059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A2C00567-2A72-D2D9-5A96-63B258F73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145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 </a:t>
            </a:r>
            <a:r>
              <a:rPr lang="zh-CN" altLang="en-US" b="0"/>
              <a:t>在</a:t>
            </a:r>
            <a:r>
              <a:rPr lang="en-US" altLang="zh-CN" b="0">
                <a:latin typeface="Times New Roman" panose="02020603050405020304" pitchFamily="18" charset="0"/>
              </a:rPr>
              <a:t>iostream</a:t>
            </a:r>
            <a:r>
              <a:rPr lang="zh-CN" altLang="en-US" b="0"/>
              <a:t>库中包含有一个标准输入流对象</a:t>
            </a:r>
            <a:r>
              <a:rPr lang="en-US" altLang="zh-CN" b="0">
                <a:latin typeface="Times New Roman" panose="02020603050405020304" pitchFamily="18" charset="0"/>
              </a:rPr>
              <a:t>cin</a:t>
            </a:r>
            <a:r>
              <a:rPr lang="zh-CN" altLang="en-US" b="0"/>
              <a:t>和一个标准输出流对象</a:t>
            </a:r>
            <a:r>
              <a:rPr lang="en-US" altLang="zh-CN" b="0">
                <a:latin typeface="Times New Roman" panose="02020603050405020304" pitchFamily="18" charset="0"/>
              </a:rPr>
              <a:t>cout</a:t>
            </a:r>
            <a:r>
              <a:rPr lang="en-US" altLang="zh-CN" b="0"/>
              <a:t>，</a:t>
            </a:r>
            <a:r>
              <a:rPr lang="zh-CN" altLang="en-US" b="0"/>
              <a:t>分别用来实现从键盘读取数据，以及将数据在屏幕输出。另外，还可以定义文件流对象，实现文件的读</a:t>
            </a:r>
            <a:r>
              <a:rPr lang="en-US" altLang="en-US" b="0"/>
              <a:t>/</a:t>
            </a:r>
            <a:r>
              <a:rPr lang="zh-CN" altLang="en-US" b="0"/>
              <a:t>写操作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/>
              <a:t>    1、标准输入流</a:t>
            </a:r>
            <a:r>
              <a:rPr lang="en-US" altLang="zh-CN" b="0">
                <a:latin typeface="Times New Roman" panose="02020603050405020304" pitchFamily="18" charset="0"/>
              </a:rPr>
              <a:t>cin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/>
              <a:t>    2、</a:t>
            </a:r>
            <a:r>
              <a:rPr lang="zh-CN" altLang="en-US" b="0"/>
              <a:t>标准输出流</a:t>
            </a:r>
            <a:r>
              <a:rPr lang="en-US" altLang="zh-CN" b="0">
                <a:latin typeface="Times New Roman" panose="02020603050405020304" pitchFamily="18" charset="0"/>
              </a:rPr>
              <a:t>cout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/>
              <a:t>    3、I/O</a:t>
            </a:r>
            <a:r>
              <a:rPr lang="zh-CN" altLang="en-US" b="0"/>
              <a:t>流的格式控制</a:t>
            </a:r>
            <a:endParaRPr lang="en-US" altLang="zh-CN" b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0"/>
              <a:t>    4</a:t>
            </a:r>
            <a:r>
              <a:rPr lang="zh-CN" altLang="en-US" b="0"/>
              <a:t>、文件的输入输出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b="0"/>
          </a:p>
        </p:txBody>
      </p:sp>
      <p:sp>
        <p:nvSpPr>
          <p:cNvPr id="109572" name="日期占位符 3">
            <a:extLst>
              <a:ext uri="{FF2B5EF4-FFF2-40B4-BE49-F238E27FC236}">
                <a16:creationId xmlns:a16="http://schemas.microsoft.com/office/drawing/2014/main" id="{F356C00D-BE14-7648-1071-211FD1CD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2F435F-474D-4541-851F-C5FFE62FA384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09573" name="灯片编号占位符 5">
            <a:extLst>
              <a:ext uri="{FF2B5EF4-FFF2-40B4-BE49-F238E27FC236}">
                <a16:creationId xmlns:a16="http://schemas.microsoft.com/office/drawing/2014/main" id="{9635E5A5-0143-4207-8606-CFA058FD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0BEF2A8-BF9D-724A-9528-839AAE3D4076}" type="slidenum">
              <a:rPr lang="en-US" altLang="zh-CN" sz="1400"/>
              <a:pPr eaLnBrk="1" hangingPunct="1"/>
              <a:t>2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2127E4A-ADE3-E0A7-5F73-8604A079A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800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A99258D4-1B25-2A63-B894-43498901AC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145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文件的输入输出</a:t>
            </a:r>
            <a:r>
              <a:rPr lang="en-US" altLang="zh-CN" sz="3200"/>
              <a:t>     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zh-CN" altLang="en-US" b="0">
                <a:latin typeface="Times New Roman" panose="02020603050405020304" pitchFamily="18" charset="0"/>
              </a:rPr>
              <a:t>文件的读写操作：当要对磁盘文件进行操作时，使用的是文件流对象。</a:t>
            </a:r>
            <a:endParaRPr lang="en-US" altLang="zh-CN" b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solidFill>
                  <a:srgbClr val="660066"/>
                </a:solidFill>
                <a:latin typeface="Times New Roman" panose="02020603050405020304" pitchFamily="18" charset="0"/>
              </a:rPr>
              <a:t>操作步骤：</a:t>
            </a:r>
            <a:endParaRPr lang="en-US" altLang="zh-CN" b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AutoNum type="circleNumDbPlain"/>
            </a:pPr>
            <a:r>
              <a:rPr lang="zh-CN" altLang="en-US" b="0">
                <a:latin typeface="Times New Roman" panose="02020603050405020304" pitchFamily="18" charset="0"/>
              </a:rPr>
              <a:t>定义文件流对象</a:t>
            </a:r>
            <a:endParaRPr lang="en-US" altLang="zh-CN" b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zh-CN" altLang="en-US" b="0"/>
              <a:t>使用标准库的</a:t>
            </a:r>
            <a:r>
              <a:rPr lang="en-US" altLang="zh-CN" b="0"/>
              <a:t>ifstream</a:t>
            </a:r>
            <a:r>
              <a:rPr lang="zh-CN" altLang="en-US" b="0"/>
              <a:t>类和</a:t>
            </a:r>
            <a:r>
              <a:rPr lang="en-US" altLang="zh-CN" b="0"/>
              <a:t>ofstream</a:t>
            </a:r>
            <a:r>
              <a:rPr lang="zh-CN" altLang="en-US" b="0"/>
              <a:t>类来定义文件流对象。</a:t>
            </a:r>
            <a:endParaRPr lang="en-US" altLang="zh-CN" b="0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  </a:t>
            </a:r>
            <a:r>
              <a:rPr lang="en-US" altLang="zh-CN" b="0"/>
              <a:t>ifstream</a:t>
            </a:r>
            <a:r>
              <a:rPr lang="zh-CN" altLang="en-US" b="0"/>
              <a:t>类提供文件的读操作。</a:t>
            </a:r>
            <a:endParaRPr lang="en-US" altLang="zh-CN" b="0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  </a:t>
            </a:r>
            <a:r>
              <a:rPr lang="en-US" altLang="zh-CN" b="0"/>
              <a:t>ofstream</a:t>
            </a:r>
            <a:r>
              <a:rPr lang="zh-CN" altLang="en-US" b="0"/>
              <a:t>类提供文件的写操作。</a:t>
            </a:r>
            <a:endParaRPr lang="en-US" altLang="zh-CN" b="0"/>
          </a:p>
          <a:p>
            <a:pPr eaLnBrk="1" hangingPunct="1">
              <a:buFont typeface="Wingdings" pitchFamily="2" charset="2"/>
              <a:buNone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28004" name="日期占位符 3">
            <a:extLst>
              <a:ext uri="{FF2B5EF4-FFF2-40B4-BE49-F238E27FC236}">
                <a16:creationId xmlns:a16="http://schemas.microsoft.com/office/drawing/2014/main" id="{2174E805-2BEA-3616-BEA3-31D5AB7C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A23742-AF41-AA4F-A52E-2840D6E71FDB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28005" name="灯片编号占位符 5">
            <a:extLst>
              <a:ext uri="{FF2B5EF4-FFF2-40B4-BE49-F238E27FC236}">
                <a16:creationId xmlns:a16="http://schemas.microsoft.com/office/drawing/2014/main" id="{AF78316F-F4C7-B2C0-D7F2-5B6F9B1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C53FD2BF-E18C-FC4B-BA11-96171802778D}" type="slidenum">
              <a:rPr lang="en-US" altLang="zh-CN" sz="1400"/>
              <a:pPr eaLnBrk="1" hangingPunct="1"/>
              <a:t>20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D9976A3E-7250-B347-50DE-40FD1B5DB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32DB999-31B2-8821-48E3-A24902A79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145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文件的输入输出</a:t>
            </a:r>
            <a:r>
              <a:rPr lang="en-US" altLang="zh-CN" sz="320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solidFill>
                  <a:srgbClr val="660066"/>
                </a:solidFill>
              </a:rPr>
              <a:t>操作步骤：</a:t>
            </a:r>
            <a:r>
              <a:rPr lang="en-US" altLang="zh-CN" b="0">
                <a:solidFill>
                  <a:srgbClr val="660066"/>
                </a:solidFill>
              </a:rPr>
              <a:t>     </a:t>
            </a:r>
          </a:p>
          <a:p>
            <a:pPr eaLnBrk="1" hangingPunct="1">
              <a:buFontTx/>
              <a:buAutoNum type="circleNumDbPlain" startAt="2"/>
            </a:pPr>
            <a:r>
              <a:rPr lang="zh-CN" altLang="en-US" b="0">
                <a:latin typeface="Times New Roman" panose="02020603050405020304" pitchFamily="18" charset="0"/>
              </a:rPr>
              <a:t>指定和文件流对象关联的磁盘文件</a:t>
            </a:r>
            <a:endParaRPr lang="en-US" altLang="zh-CN" b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zh-CN" altLang="en-US" b="0"/>
              <a:t>在定义流对象的同时指定关联文件。</a:t>
            </a:r>
            <a:endParaRPr lang="en-US" altLang="zh-CN" b="0"/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660066"/>
                </a:solidFill>
              </a:rPr>
              <a:t> </a:t>
            </a:r>
            <a:r>
              <a:rPr lang="zh-CN" altLang="en-US" b="0">
                <a:solidFill>
                  <a:srgbClr val="660066"/>
                </a:solidFill>
              </a:rPr>
              <a:t>或，</a:t>
            </a:r>
            <a:r>
              <a:rPr lang="zh-CN" altLang="en-US" b="0"/>
              <a:t>先定义对象，然后通过调用它的</a:t>
            </a:r>
            <a:r>
              <a:rPr lang="en-US" altLang="zh-CN" b="0"/>
              <a:t>open()</a:t>
            </a:r>
            <a:r>
              <a:rPr lang="zh-CN" altLang="en-US" b="0"/>
              <a:t>成员函数来指定关联文件。</a:t>
            </a:r>
            <a:endParaRPr lang="en-US" altLang="zh-CN" b="0"/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	</a:t>
            </a:r>
            <a:r>
              <a:rPr lang="zh-CN" altLang="en-US" b="0"/>
              <a:t>在指定文件流对象和磁盘文件关联的同时，还可以指定文件打开模式。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29028" name="日期占位符 3">
            <a:extLst>
              <a:ext uri="{FF2B5EF4-FFF2-40B4-BE49-F238E27FC236}">
                <a16:creationId xmlns:a16="http://schemas.microsoft.com/office/drawing/2014/main" id="{CC74DF7A-158B-CDCD-79CC-54BF6D6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658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12B946-5F9D-0B40-975A-044E8754A64C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29029" name="灯片编号占位符 5">
            <a:extLst>
              <a:ext uri="{FF2B5EF4-FFF2-40B4-BE49-F238E27FC236}">
                <a16:creationId xmlns:a16="http://schemas.microsoft.com/office/drawing/2014/main" id="{614AA813-F50C-7F2A-0E60-368C7E30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436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25BF829C-5CDB-A346-980C-7371A2D6196C}" type="slidenum">
              <a:rPr lang="en-US" altLang="zh-CN" sz="1400"/>
              <a:pPr eaLnBrk="1" hangingPunct="1"/>
              <a:t>21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5BA0532-7818-BEB8-9E29-C70D7D133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005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03E598CA-F8DC-CE8A-E534-674729CEA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145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文件的输入输出</a:t>
            </a:r>
            <a:r>
              <a:rPr lang="en-US" altLang="zh-CN" sz="3200"/>
              <a:t>     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solidFill>
                  <a:srgbClr val="660066"/>
                </a:solidFill>
              </a:rPr>
              <a:t>操作步骤：      </a:t>
            </a:r>
            <a:endParaRPr lang="en-US" altLang="zh-CN" b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AutoNum type="circleNumDbPlain" startAt="3"/>
            </a:pPr>
            <a:r>
              <a:rPr lang="zh-CN" altLang="en-US" b="0"/>
              <a:t>使用插入运算符“</a:t>
            </a:r>
            <a:r>
              <a:rPr lang="en-US" altLang="zh-CN" b="0"/>
              <a:t>&lt;&lt;</a:t>
            </a:r>
            <a:r>
              <a:rPr lang="zh-CN" altLang="en-US" b="0"/>
              <a:t>”和提取运算符“</a:t>
            </a:r>
            <a:r>
              <a:rPr lang="en-US" altLang="zh-CN" b="0"/>
              <a:t>&gt;&gt;</a:t>
            </a:r>
            <a:r>
              <a:rPr lang="zh-CN" altLang="en-US" b="0"/>
              <a:t>”进行文件（文本文件）的读</a:t>
            </a:r>
            <a:r>
              <a:rPr lang="en-US" altLang="zh-CN" b="0"/>
              <a:t>/</a:t>
            </a:r>
            <a:r>
              <a:rPr lang="zh-CN" altLang="en-US" b="0"/>
              <a:t>写。</a:t>
            </a:r>
            <a:endParaRPr lang="en-US" altLang="zh-CN" b="0"/>
          </a:p>
          <a:p>
            <a:pPr eaLnBrk="1" hangingPunct="1">
              <a:buFontTx/>
              <a:buAutoNum type="circleNumDbPlain" startAt="4"/>
            </a:pPr>
            <a:r>
              <a:rPr lang="zh-CN" altLang="en-US" b="0"/>
              <a:t>文件读</a:t>
            </a:r>
            <a:r>
              <a:rPr lang="en-US" altLang="zh-CN" b="0"/>
              <a:t>/</a:t>
            </a:r>
            <a:r>
              <a:rPr lang="zh-CN" altLang="en-US" b="0"/>
              <a:t>写完毕后，可以调用</a:t>
            </a:r>
            <a:r>
              <a:rPr lang="en-US" altLang="zh-CN" b="0"/>
              <a:t>close()</a:t>
            </a:r>
            <a:r>
              <a:rPr lang="zh-CN" altLang="en-US" b="0"/>
              <a:t>成员函数关闭文件，该操作会解除已建立的文件流对象和磁盘文件之间的关联。</a:t>
            </a:r>
            <a:endParaRPr lang="en-US" altLang="zh-CN" b="0"/>
          </a:p>
          <a:p>
            <a:pPr eaLnBrk="1" hangingPunct="1">
              <a:buFont typeface="Wingdings" pitchFamily="2" charset="2"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>
                <a:solidFill>
                  <a:srgbClr val="66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660066"/>
                </a:solidFill>
                <a:latin typeface="Times New Roman" panose="02020603050405020304" pitchFamily="18" charset="0"/>
              </a:rPr>
              <a:t>2-15   </a:t>
            </a:r>
            <a:r>
              <a:rPr lang="zh-CN" altLang="en-US" sz="2400">
                <a:solidFill>
                  <a:srgbClr val="660066"/>
                </a:solidFill>
              </a:rPr>
              <a:t>读取保存在文件</a:t>
            </a:r>
            <a:r>
              <a:rPr lang="en-US" altLang="zh-CN" sz="2400">
                <a:solidFill>
                  <a:srgbClr val="660066"/>
                </a:solidFill>
              </a:rPr>
              <a:t>idata.txt</a:t>
            </a:r>
            <a:r>
              <a:rPr lang="zh-CN" altLang="en-US" sz="2400">
                <a:solidFill>
                  <a:srgbClr val="660066"/>
                </a:solidFill>
              </a:rPr>
              <a:t>中的一组整数，计算它们的和，并显示在屏幕上。</a:t>
            </a:r>
            <a:endParaRPr lang="en-US" altLang="zh-CN" sz="240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30052" name="日期占位符 3">
            <a:extLst>
              <a:ext uri="{FF2B5EF4-FFF2-40B4-BE49-F238E27FC236}">
                <a16:creationId xmlns:a16="http://schemas.microsoft.com/office/drawing/2014/main" id="{3731AC38-7D00-A3D5-71CD-C2644BCD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9F2B61-08A8-EE40-BCC7-5C6AD5CEA455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0053" name="灯片编号占位符 5">
            <a:extLst>
              <a:ext uri="{FF2B5EF4-FFF2-40B4-BE49-F238E27FC236}">
                <a16:creationId xmlns:a16="http://schemas.microsoft.com/office/drawing/2014/main" id="{6DDBC0C6-69D3-2DF8-F2F5-3C82B70C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AE3277FB-A916-D14B-B903-420DB9DE2CA7}" type="slidenum">
              <a:rPr lang="en-US" altLang="zh-CN" sz="1400"/>
              <a:pPr eaLnBrk="1" hangingPunct="1"/>
              <a:t>22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A004066-E275-8600-0A58-373FE5C64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5500" y="142875"/>
            <a:ext cx="7772400" cy="5334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/>
              <a:t>//</a:t>
            </a:r>
            <a:r>
              <a:rPr lang="zh-CN" altLang="en-US" sz="2000"/>
              <a:t>例</a:t>
            </a:r>
            <a:r>
              <a:rPr lang="en-US" altLang="zh-CN" sz="2000"/>
              <a:t>2.15   </a:t>
            </a:r>
            <a:r>
              <a:rPr lang="zh-CN" altLang="en-US" sz="2000"/>
              <a:t>读取保存在文件</a:t>
            </a:r>
            <a:r>
              <a:rPr lang="en-US" altLang="zh-CN" sz="2000"/>
              <a:t>idata.txt</a:t>
            </a:r>
            <a:r>
              <a:rPr lang="zh-CN" altLang="en-US" sz="2000"/>
              <a:t>中的一组整数，计算它们的和，并显示在屏幕上。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#include&lt;iostream&gt;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#include&lt;fstream&gt;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using namespace std;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void main()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{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ifstream  ifile("idata.txt");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int sum=0,value;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cout&lt;&lt;"data: ";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while(ifile&gt;&gt;value)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{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cout&lt;&lt;value&lt;&lt;" ";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sum+=value;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}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cout&lt;&lt;endl;		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cout&lt;&lt;"sum is: "&lt;&lt;sum&lt;&lt;endl;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}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31077" name="日期占位符 3">
            <a:extLst>
              <a:ext uri="{FF2B5EF4-FFF2-40B4-BE49-F238E27FC236}">
                <a16:creationId xmlns:a16="http://schemas.microsoft.com/office/drawing/2014/main" id="{72FBE4FF-721A-DB5A-666D-2E25419C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C8EC70-DF20-464E-B9D0-6A6D6C82D24C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1078" name="灯片编号占位符 5">
            <a:extLst>
              <a:ext uri="{FF2B5EF4-FFF2-40B4-BE49-F238E27FC236}">
                <a16:creationId xmlns:a16="http://schemas.microsoft.com/office/drawing/2014/main" id="{47C971E8-5A10-DB12-02AD-99002483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C0F31FC-A1E5-2645-A1B1-B4C57366B457}" type="slidenum">
              <a:rPr lang="en-US" altLang="zh-CN" sz="1400"/>
              <a:pPr eaLnBrk="1" hangingPunct="1"/>
              <a:t>23</a:t>
            </a:fld>
            <a:r>
              <a:rPr lang="en-US" altLang="zh-CN" sz="1400"/>
              <a:t>-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B02A4B28-BAD1-2260-2330-4AC085DB9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4038600"/>
            <a:ext cx="3714750" cy="1447800"/>
          </a:xfrm>
          <a:prstGeom prst="rect">
            <a:avLst/>
          </a:prstGeom>
          <a:noFill/>
          <a:ln w="22225">
            <a:solidFill>
              <a:srgbClr val="66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运行结果：</a:t>
            </a:r>
          </a:p>
          <a:p>
            <a:pPr eaLnBrk="1" hangingPunct="1"/>
            <a:r>
              <a:rPr lang="en-US" altLang="zh-CN"/>
              <a:t>     data: 10 20 30 40 50</a:t>
            </a:r>
            <a:endParaRPr lang="zh-CN" altLang="en-US"/>
          </a:p>
          <a:p>
            <a:pPr eaLnBrk="1" hangingPunct="1"/>
            <a:r>
              <a:rPr lang="en-US" altLang="zh-CN"/>
              <a:t>     sum is: 150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6F1EA-C990-CAE5-9D07-C44C681DD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9" y="1204914"/>
            <a:ext cx="4643437" cy="1938337"/>
          </a:xfrm>
          <a:prstGeom prst="rect">
            <a:avLst/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注意：</a:t>
            </a:r>
            <a:r>
              <a:rPr lang="zh-CN" altLang="en-US"/>
              <a:t>因为</a:t>
            </a:r>
            <a:r>
              <a:rPr lang="en-US" altLang="zh-CN"/>
              <a:t>ifstream</a:t>
            </a:r>
            <a:r>
              <a:rPr lang="zh-CN" altLang="en-US"/>
              <a:t>类和</a:t>
            </a:r>
            <a:r>
              <a:rPr lang="en-US" altLang="zh-CN"/>
              <a:t>ofstream</a:t>
            </a:r>
            <a:r>
              <a:rPr lang="zh-CN" altLang="en-US"/>
              <a:t>类是在头文件</a:t>
            </a:r>
            <a:r>
              <a:rPr lang="en-US" altLang="zh-CN"/>
              <a:t>fstream</a:t>
            </a:r>
            <a:r>
              <a:rPr lang="zh-CN" altLang="en-US"/>
              <a:t>中声明的，如果程序中要用到它们，则需要把头文件</a:t>
            </a:r>
            <a:r>
              <a:rPr lang="en-US" altLang="zh-CN"/>
              <a:t>fstream</a:t>
            </a:r>
            <a:r>
              <a:rPr lang="zh-CN" altLang="en-US"/>
              <a:t>包含进来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nimBg="1" autoUpdateAnimBg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FE1CF62-2D65-788F-C7C2-8B2F19DE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781300"/>
            <a:ext cx="770413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2.6 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使用</a:t>
            </a:r>
            <a:r>
              <a:rPr lang="en-US" altLang="en-US" sz="4400" b="1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string</a:t>
            </a:r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  <a:ea typeface="隶书" pitchFamily="49" charset="-122"/>
              </a:rPr>
              <a:t>类型处理字符串</a:t>
            </a:r>
            <a:endParaRPr lang="en-US" altLang="zh-CN" sz="4400" b="1">
              <a:solidFill>
                <a:schemeClr val="tx2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zh-CN" altLang="en-US" sz="4800" b="1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2099" name="日期占位符 3">
            <a:extLst>
              <a:ext uri="{FF2B5EF4-FFF2-40B4-BE49-F238E27FC236}">
                <a16:creationId xmlns:a16="http://schemas.microsoft.com/office/drawing/2014/main" id="{C336D03C-4943-EAD3-8B30-2862672B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21E968-C74D-0941-A187-CFC8FC00A9EB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2100" name="灯片编号占位符 5">
            <a:extLst>
              <a:ext uri="{FF2B5EF4-FFF2-40B4-BE49-F238E27FC236}">
                <a16:creationId xmlns:a16="http://schemas.microsoft.com/office/drawing/2014/main" id="{E388FBD3-44FB-FA52-129C-E6C4FB6A2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24EBEDEE-979F-A040-85A7-F12928A0BCFE}" type="slidenum">
              <a:rPr lang="en-US" altLang="zh-CN" sz="1400"/>
              <a:pPr eaLnBrk="1" hangingPunct="1"/>
              <a:t>24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38EF2CB2-82E6-2E7F-26E5-18EDE66BC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6 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使用</a:t>
            </a:r>
            <a:r>
              <a:rPr lang="en-US" altLang="en-US" sz="3600" b="1">
                <a:latin typeface="Times New Roman" panose="02020603050405020304" pitchFamily="18" charset="0"/>
                <a:ea typeface="楷体_GB2312" pitchFamily="49" charset="-122"/>
              </a:rPr>
              <a:t>string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类型处理字符串</a:t>
            </a:r>
          </a:p>
        </p:txBody>
      </p:sp>
      <p:sp>
        <p:nvSpPr>
          <p:cNvPr id="11469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85204BB6-F45F-23A4-67C7-B6F3C3985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145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660066"/>
                </a:solidFill>
              </a:rPr>
              <a:t>字符串处理方式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	</a:t>
            </a:r>
            <a:r>
              <a:rPr lang="en-US" altLang="zh-CN" b="0">
                <a:solidFill>
                  <a:srgbClr val="660066"/>
                </a:solidFill>
              </a:rPr>
              <a:t>C++</a:t>
            </a:r>
            <a:r>
              <a:rPr lang="zh-CN" altLang="en-US" b="0">
                <a:solidFill>
                  <a:srgbClr val="660066"/>
                </a:solidFill>
              </a:rPr>
              <a:t>的基本数据类型中没有字符串数据类型</a:t>
            </a:r>
            <a:r>
              <a:rPr lang="en-US" altLang="zh-CN" b="0">
                <a:solidFill>
                  <a:srgbClr val="660066"/>
                </a:solidFill>
              </a:rPr>
              <a:t>,</a:t>
            </a:r>
            <a:r>
              <a:rPr lang="zh-CN" altLang="en-US" b="0">
                <a:solidFill>
                  <a:srgbClr val="660066"/>
                </a:solidFill>
              </a:rPr>
              <a:t>那么它又如何进行字符串的处理呢？</a:t>
            </a:r>
            <a:endParaRPr lang="en-US" altLang="zh-CN" b="0">
              <a:solidFill>
                <a:srgbClr val="660066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/>
              <a:t>	1</a:t>
            </a:r>
            <a:r>
              <a:rPr lang="zh-CN" altLang="en-US" sz="2800"/>
              <a:t>、使用字符数组或者字符指针来处理。</a:t>
            </a:r>
            <a:endParaRPr lang="en-US" altLang="zh-CN" sz="280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sz="2800"/>
              <a:t>2</a:t>
            </a:r>
            <a:r>
              <a:rPr lang="zh-CN" altLang="en-US" sz="2800"/>
              <a:t>、使用</a:t>
            </a:r>
            <a:r>
              <a:rPr lang="en-US" altLang="zh-CN" sz="2800"/>
              <a:t>C++</a:t>
            </a:r>
            <a:r>
              <a:rPr lang="zh-CN" altLang="en-US" sz="2800"/>
              <a:t>标准模板库（</a:t>
            </a:r>
            <a:r>
              <a:rPr lang="en-US" altLang="zh-CN" sz="2800"/>
              <a:t>STL</a:t>
            </a:r>
            <a:r>
              <a:rPr lang="zh-CN" altLang="en-US" sz="2800"/>
              <a:t>）中提供的</a:t>
            </a:r>
            <a:r>
              <a:rPr lang="en-US" altLang="zh-CN" sz="2800">
                <a:solidFill>
                  <a:srgbClr val="660066"/>
                </a:solidFill>
              </a:rPr>
              <a:t>string</a:t>
            </a:r>
            <a:r>
              <a:rPr lang="zh-CN" altLang="en-US" sz="2800">
                <a:solidFill>
                  <a:srgbClr val="660066"/>
                </a:solidFill>
              </a:rPr>
              <a:t>类型</a:t>
            </a:r>
            <a:r>
              <a:rPr lang="zh-CN" altLang="en-US" sz="2800"/>
              <a:t>来进行字符串的处理。</a:t>
            </a:r>
            <a:endParaRPr lang="en-US" altLang="zh-CN" sz="2800"/>
          </a:p>
          <a:p>
            <a:pPr lvl="1" eaLnBrk="1" hangingPunct="1">
              <a:buFont typeface="Wingdings" pitchFamily="2" charset="2"/>
              <a:buAutoNum type="arabicPeriod"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33124" name="日期占位符 3">
            <a:extLst>
              <a:ext uri="{FF2B5EF4-FFF2-40B4-BE49-F238E27FC236}">
                <a16:creationId xmlns:a16="http://schemas.microsoft.com/office/drawing/2014/main" id="{5117F078-371E-01CC-DBA0-7EF8E6D3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F8EE7-2F10-544A-8C4C-CFB45C883E78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3125" name="灯片编号占位符 5">
            <a:extLst>
              <a:ext uri="{FF2B5EF4-FFF2-40B4-BE49-F238E27FC236}">
                <a16:creationId xmlns:a16="http://schemas.microsoft.com/office/drawing/2014/main" id="{47444084-2559-B90A-3AC9-5190BCDF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4106C1A3-0217-804D-86E6-563552D9EE53}" type="slidenum">
              <a:rPr lang="en-US" altLang="zh-CN" sz="1400"/>
              <a:pPr eaLnBrk="1" hangingPunct="1"/>
              <a:t>25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B6467784-8A7E-2F87-0EA4-247E84523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6 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使用</a:t>
            </a:r>
            <a:r>
              <a:rPr lang="en-US" altLang="en-US" sz="3600" b="1">
                <a:latin typeface="Times New Roman" panose="02020603050405020304" pitchFamily="18" charset="0"/>
                <a:ea typeface="楷体_GB2312" pitchFamily="49" charset="-122"/>
              </a:rPr>
              <a:t>string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类型处理字符串</a:t>
            </a:r>
          </a:p>
        </p:txBody>
      </p:sp>
      <p:sp>
        <p:nvSpPr>
          <p:cNvPr id="11469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C0A575C-E0A6-7F8D-30A4-F335C02F81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571625"/>
            <a:ext cx="7772400" cy="4114800"/>
          </a:xfrm>
        </p:spPr>
        <p:txBody>
          <a:bodyPr/>
          <a:lstStyle/>
          <a:p>
            <a:pPr marL="514350" indent="-457200">
              <a:buBlip>
                <a:blip r:embed="rId2"/>
              </a:buBlip>
            </a:pPr>
            <a:r>
              <a:rPr lang="en-US" altLang="zh-CN" sz="3200">
                <a:solidFill>
                  <a:srgbClr val="660066"/>
                </a:solidFill>
              </a:rPr>
              <a:t>string</a:t>
            </a:r>
            <a:r>
              <a:rPr lang="zh-CN" altLang="en-US" sz="3200">
                <a:solidFill>
                  <a:srgbClr val="660066"/>
                </a:solidFill>
              </a:rPr>
              <a:t>对象的定义和初始化</a:t>
            </a:r>
            <a:endParaRPr lang="en-US" altLang="zh-CN" sz="3200">
              <a:solidFill>
                <a:srgbClr val="660066"/>
              </a:solidFill>
            </a:endParaRPr>
          </a:p>
          <a:p>
            <a:pPr marL="514350" indent="-457200">
              <a:buNone/>
            </a:pPr>
            <a:r>
              <a:rPr lang="zh-CN" altLang="en-US"/>
              <a:t>      </a:t>
            </a:r>
            <a:r>
              <a:rPr lang="zh-CN" altLang="en-US" b="0"/>
              <a:t>可以像前面学过的定义</a:t>
            </a:r>
            <a:r>
              <a:rPr lang="en-US" altLang="zh-CN" b="0"/>
              <a:t>int</a:t>
            </a:r>
            <a:r>
              <a:rPr lang="zh-CN" altLang="en-US" b="0"/>
              <a:t>型的变量一样，来定义</a:t>
            </a:r>
            <a:r>
              <a:rPr lang="en-US" altLang="zh-CN" b="0"/>
              <a:t>string</a:t>
            </a:r>
            <a:r>
              <a:rPr lang="zh-CN" altLang="en-US" b="0"/>
              <a:t>类型的变量，我们称之为</a:t>
            </a:r>
            <a:r>
              <a:rPr lang="en-US" altLang="zh-CN" b="0"/>
              <a:t>string</a:t>
            </a:r>
            <a:r>
              <a:rPr lang="zh-CN" altLang="en-US" b="0"/>
              <a:t>对象。</a:t>
            </a:r>
            <a:endParaRPr lang="en-US" altLang="zh-CN" b="0"/>
          </a:p>
          <a:p>
            <a:pPr marL="514350" indent="-457200">
              <a:buNone/>
            </a:pPr>
            <a:r>
              <a:rPr lang="zh-CN" altLang="en-US"/>
              <a:t>      </a:t>
            </a:r>
            <a:endParaRPr lang="en-US" altLang="zh-CN"/>
          </a:p>
          <a:p>
            <a:pPr marL="514350" indent="-457200">
              <a:buNone/>
            </a:pPr>
            <a:r>
              <a:rPr lang="en-US" altLang="zh-CN" b="0"/>
              <a:t>	</a:t>
            </a:r>
            <a:r>
              <a:rPr lang="zh-CN" altLang="en-US" b="0"/>
              <a:t>例如： </a:t>
            </a:r>
            <a:r>
              <a:rPr lang="en-US" altLang="zh-CN" sz="2400">
                <a:latin typeface="Times New Roman" panose="02020603050405020304" pitchFamily="18" charset="0"/>
              </a:rPr>
              <a:t>string str1;				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marL="514350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	         string str2("Hello");		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marL="514350" indent="-457200"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	         string str3=str2;</a:t>
            </a:r>
            <a:r>
              <a:rPr lang="en-US" altLang="zh-CN" sz="2400"/>
              <a:t>	</a:t>
            </a:r>
          </a:p>
          <a:p>
            <a:pPr marL="914400" lvl="1" indent="-457200">
              <a:buFont typeface="Wingdings" pitchFamily="2" charset="2"/>
              <a:buAutoNum type="arabicPeriod"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34148" name="日期占位符 3">
            <a:extLst>
              <a:ext uri="{FF2B5EF4-FFF2-40B4-BE49-F238E27FC236}">
                <a16:creationId xmlns:a16="http://schemas.microsoft.com/office/drawing/2014/main" id="{E108B4EF-C759-89C5-17E6-0F26AD5F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9EEB68-96D1-F94C-998E-D59DC831F2A6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4149" name="灯片编号占位符 5">
            <a:extLst>
              <a:ext uri="{FF2B5EF4-FFF2-40B4-BE49-F238E27FC236}">
                <a16:creationId xmlns:a16="http://schemas.microsoft.com/office/drawing/2014/main" id="{297D1BA2-5317-D44F-A789-705C267E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D7CF8185-CA48-D64B-888F-B098B97C176C}" type="slidenum">
              <a:rPr lang="en-US" altLang="zh-CN" sz="1400"/>
              <a:pPr eaLnBrk="1" hangingPunct="1"/>
              <a:t>26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008870D-D745-327A-8CDB-E4F99A867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6 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使用</a:t>
            </a:r>
            <a:r>
              <a:rPr lang="en-US" altLang="en-US" sz="3600" b="1">
                <a:latin typeface="Times New Roman" panose="02020603050405020304" pitchFamily="18" charset="0"/>
                <a:ea typeface="楷体_GB2312" pitchFamily="49" charset="-122"/>
              </a:rPr>
              <a:t>string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类型处理字符串</a:t>
            </a:r>
          </a:p>
        </p:txBody>
      </p:sp>
      <p:sp>
        <p:nvSpPr>
          <p:cNvPr id="13517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40B6D10-14D1-CDCF-D488-312A44FBE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43075"/>
            <a:ext cx="7772400" cy="4114800"/>
          </a:xfrm>
        </p:spPr>
        <p:txBody>
          <a:bodyPr/>
          <a:lstStyle/>
          <a:p>
            <a:pPr marL="514350" indent="-457200">
              <a:buBlip>
                <a:blip r:embed="rId2"/>
              </a:buBlip>
            </a:pPr>
            <a:r>
              <a:rPr lang="en-US" altLang="zh-CN" sz="3200">
                <a:solidFill>
                  <a:srgbClr val="660066"/>
                </a:solidFill>
              </a:rPr>
              <a:t>string</a:t>
            </a:r>
            <a:r>
              <a:rPr lang="zh-CN" altLang="en-US" sz="3200">
                <a:solidFill>
                  <a:srgbClr val="660066"/>
                </a:solidFill>
              </a:rPr>
              <a:t>对象的操作</a:t>
            </a:r>
            <a:endParaRPr lang="en-US" altLang="zh-CN" sz="3200">
              <a:solidFill>
                <a:srgbClr val="660066"/>
              </a:solidFill>
            </a:endParaRPr>
          </a:p>
          <a:p>
            <a:pPr marL="514350" indent="-457200">
              <a:buNone/>
            </a:pPr>
            <a:r>
              <a:rPr lang="en-US" altLang="zh-CN" sz="2400"/>
              <a:t>	</a:t>
            </a:r>
            <a:r>
              <a:rPr lang="en-US" altLang="zh-CN" b="0"/>
              <a:t>string</a:t>
            </a:r>
            <a:r>
              <a:rPr lang="zh-CN" altLang="en-US" b="0"/>
              <a:t>对象的输入</a:t>
            </a:r>
            <a:r>
              <a:rPr lang="en-US" altLang="zh-CN" b="0"/>
              <a:t>/</a:t>
            </a:r>
            <a:r>
              <a:rPr lang="zh-CN" altLang="en-US" b="0"/>
              <a:t>输出</a:t>
            </a:r>
            <a:endParaRPr lang="en-US" altLang="zh-CN" b="0"/>
          </a:p>
          <a:p>
            <a:pPr marL="514350" indent="-457200">
              <a:buNone/>
            </a:pPr>
            <a:r>
              <a:rPr lang="zh-CN" altLang="en-US" sz="2400"/>
              <a:t>       </a:t>
            </a:r>
            <a:r>
              <a:rPr lang="zh-CN" altLang="en-US" b="0"/>
              <a:t>可以直接使用流对象</a:t>
            </a:r>
            <a:r>
              <a:rPr lang="en-US" altLang="zh-CN" b="0"/>
              <a:t>cout</a:t>
            </a:r>
            <a:r>
              <a:rPr lang="zh-CN" altLang="en-US" b="0"/>
              <a:t>、</a:t>
            </a:r>
            <a:r>
              <a:rPr lang="en-US" altLang="zh-CN" b="0"/>
              <a:t>cin</a:t>
            </a:r>
            <a:r>
              <a:rPr lang="zh-CN" altLang="en-US" b="0"/>
              <a:t>以及“</a:t>
            </a:r>
            <a:r>
              <a:rPr lang="en-US" altLang="zh-CN" b="0"/>
              <a:t>&lt;&lt;</a:t>
            </a:r>
            <a:r>
              <a:rPr lang="zh-CN" altLang="en-US" b="0"/>
              <a:t>”和“</a:t>
            </a:r>
            <a:r>
              <a:rPr lang="en-US" altLang="zh-CN" b="0"/>
              <a:t>&gt;&gt;</a:t>
            </a:r>
            <a:r>
              <a:rPr lang="zh-CN" altLang="en-US" b="0"/>
              <a:t>”运算符来处理</a:t>
            </a:r>
            <a:r>
              <a:rPr lang="en-US" altLang="zh-CN" b="0"/>
              <a:t>string</a:t>
            </a:r>
            <a:r>
              <a:rPr lang="zh-CN" altLang="en-US" b="0"/>
              <a:t>对象。</a:t>
            </a:r>
            <a:endParaRPr lang="en-US" altLang="zh-CN" b="0"/>
          </a:p>
          <a:p>
            <a:pPr marL="514350" indent="-457200">
              <a:buNone/>
            </a:pPr>
            <a:endParaRPr lang="en-US" altLang="zh-CN" b="0"/>
          </a:p>
          <a:p>
            <a:pPr marL="514350" indent="-457200">
              <a:buNone/>
            </a:pPr>
            <a:r>
              <a:rPr lang="zh-CN" altLang="zh-CN" b="0">
                <a:solidFill>
                  <a:srgbClr val="660066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0">
                <a:solidFill>
                  <a:srgbClr val="660066"/>
                </a:solidFill>
                <a:ea typeface="宋体" panose="02010600030101010101" pitchFamily="2" charset="-122"/>
              </a:rPr>
              <a:t>2-16  string</a:t>
            </a:r>
            <a:r>
              <a:rPr lang="zh-CN" altLang="zh-CN" b="0">
                <a:solidFill>
                  <a:srgbClr val="660066"/>
                </a:solidFill>
                <a:ea typeface="宋体" panose="02010600030101010101" pitchFamily="2" charset="-122"/>
              </a:rPr>
              <a:t>对象的输入</a:t>
            </a:r>
            <a:r>
              <a:rPr lang="en-US" altLang="zh-CN" b="0">
                <a:solidFill>
                  <a:srgbClr val="660066"/>
                </a:solidFill>
                <a:ea typeface="宋体" panose="02010600030101010101" pitchFamily="2" charset="-122"/>
              </a:rPr>
              <a:t>/</a:t>
            </a:r>
            <a:r>
              <a:rPr lang="zh-CN" altLang="zh-CN" b="0">
                <a:solidFill>
                  <a:srgbClr val="660066"/>
                </a:solidFill>
                <a:ea typeface="宋体" panose="02010600030101010101" pitchFamily="2" charset="-122"/>
              </a:rPr>
              <a:t>输出</a:t>
            </a:r>
            <a:r>
              <a:rPr lang="zh-CN" altLang="en-US" b="0">
                <a:solidFill>
                  <a:srgbClr val="660066"/>
                </a:solidFill>
                <a:ea typeface="宋体" panose="02010600030101010101" pitchFamily="2" charset="-122"/>
              </a:rPr>
              <a:t>。</a:t>
            </a:r>
            <a:endParaRPr lang="en-US" altLang="zh-CN" b="0">
              <a:solidFill>
                <a:srgbClr val="660066"/>
              </a:solidFill>
            </a:endParaRPr>
          </a:p>
          <a:p>
            <a:pPr marL="514350" indent="-457200">
              <a:buNone/>
            </a:pPr>
            <a:endParaRPr lang="en-US" altLang="zh-CN" sz="2400"/>
          </a:p>
          <a:p>
            <a:pPr marL="514350" indent="-457200">
              <a:buNone/>
            </a:pPr>
            <a:endParaRPr lang="en-US" altLang="zh-CN" sz="2400"/>
          </a:p>
          <a:p>
            <a:pPr marL="914400" lvl="1" indent="-457200">
              <a:buFont typeface="Wingdings" pitchFamily="2" charset="2"/>
              <a:buAutoNum type="arabicPeriod"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35172" name="日期占位符 3">
            <a:extLst>
              <a:ext uri="{FF2B5EF4-FFF2-40B4-BE49-F238E27FC236}">
                <a16:creationId xmlns:a16="http://schemas.microsoft.com/office/drawing/2014/main" id="{E166A18E-A4A2-0BD5-997C-B8858F01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142FE1-CC8B-7E4E-9062-823336FBFB07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5173" name="灯片编号占位符 5">
            <a:extLst>
              <a:ext uri="{FF2B5EF4-FFF2-40B4-BE49-F238E27FC236}">
                <a16:creationId xmlns:a16="http://schemas.microsoft.com/office/drawing/2014/main" id="{10A37855-B6C8-2E88-8194-CEEF8F3D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B354002A-D407-D845-ADA3-8A7D17CB4775}" type="slidenum">
              <a:rPr lang="en-US" altLang="zh-CN" sz="1400"/>
              <a:pPr eaLnBrk="1" hangingPunct="1"/>
              <a:t>27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10E87572-1BCC-3874-9D31-21CA4FE99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571501"/>
            <a:ext cx="7772400" cy="43021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//</a:t>
            </a:r>
            <a:r>
              <a:rPr lang="zh-CN" altLang="zh-CN" sz="2400">
                <a:ea typeface="宋体" panose="02010600030101010101" pitchFamily="2" charset="-122"/>
              </a:rPr>
              <a:t>例</a:t>
            </a:r>
            <a:r>
              <a:rPr lang="en-US" altLang="zh-CN" sz="2400">
                <a:ea typeface="宋体" panose="02010600030101010101" pitchFamily="2" charset="-122"/>
              </a:rPr>
              <a:t>2-16  string</a:t>
            </a:r>
            <a:r>
              <a:rPr lang="zh-CN" altLang="zh-CN" sz="2400">
                <a:ea typeface="宋体" panose="02010600030101010101" pitchFamily="2" charset="-122"/>
              </a:rPr>
              <a:t>对象的输入</a:t>
            </a:r>
            <a:r>
              <a:rPr lang="en-US" altLang="zh-CN" sz="2400">
                <a:ea typeface="宋体" panose="02010600030101010101" pitchFamily="2" charset="-122"/>
              </a:rPr>
              <a:t>/</a:t>
            </a:r>
            <a:r>
              <a:rPr lang="zh-CN" altLang="zh-CN" sz="2400">
                <a:ea typeface="宋体" panose="02010600030101010101" pitchFamily="2" charset="-122"/>
              </a:rPr>
              <a:t>输出</a:t>
            </a:r>
            <a:r>
              <a:rPr lang="zh-CN" altLang="en-US" sz="2400">
                <a:ea typeface="宋体" panose="02010600030101010101" pitchFamily="2" charset="-122"/>
              </a:rPr>
              <a:t>。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#include&lt;iostream&gt;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#include&lt;string&gt;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using namespace std;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void main()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string s1,s2;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cout&lt;&lt;"</a:t>
            </a:r>
            <a:r>
              <a:rPr lang="zh-CN" altLang="en-US" sz="2400">
                <a:latin typeface="Times New Roman" panose="02020603050405020304" pitchFamily="18" charset="0"/>
              </a:rPr>
              <a:t>请输入两个字符串：</a:t>
            </a:r>
            <a:r>
              <a:rPr lang="en-US" altLang="zh-CN" sz="2400">
                <a:latin typeface="Times New Roman" panose="02020603050405020304" pitchFamily="18" charset="0"/>
              </a:rPr>
              <a:t>\n";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cin&gt;&gt;s1&gt;&gt;s2;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cout&lt;&lt;s1&lt;&lt;","&lt;&lt;s2&lt;&lt;endl;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6197" name="日期占位符 3">
            <a:extLst>
              <a:ext uri="{FF2B5EF4-FFF2-40B4-BE49-F238E27FC236}">
                <a16:creationId xmlns:a16="http://schemas.microsoft.com/office/drawing/2014/main" id="{AC8F6764-913F-32F7-1ABB-F8C69BAB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B01C0F-8118-164D-9E2D-ADAF4DF4D82D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6198" name="灯片编号占位符 5">
            <a:extLst>
              <a:ext uri="{FF2B5EF4-FFF2-40B4-BE49-F238E27FC236}">
                <a16:creationId xmlns:a16="http://schemas.microsoft.com/office/drawing/2014/main" id="{C69A4E78-A7AB-F029-1E10-29C66B6C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4EBD6784-A798-F946-BF28-C325122A0893}" type="slidenum">
              <a:rPr lang="en-US" altLang="zh-CN" sz="1400"/>
              <a:pPr eaLnBrk="1" hangingPunct="1"/>
              <a:t>28</a:t>
            </a:fld>
            <a:r>
              <a:rPr lang="en-US" altLang="zh-CN" sz="1400"/>
              <a:t>-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78D4C410-73BB-D380-C172-D5CA9B33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1428750"/>
            <a:ext cx="4262437" cy="1570038"/>
          </a:xfrm>
          <a:prstGeom prst="rect">
            <a:avLst/>
          </a:prstGeom>
          <a:noFill/>
          <a:ln w="28575" cap="sq">
            <a:solidFill>
              <a:srgbClr val="66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运行结果：</a:t>
            </a:r>
          </a:p>
          <a:p>
            <a:pPr eaLnBrk="1" hangingPunct="1"/>
            <a:r>
              <a:rPr lang="en-US" altLang="zh-CN"/>
              <a:t>    Hello world</a:t>
            </a:r>
            <a:r>
              <a:rPr lang="zh-CN" altLang="en-US"/>
              <a:t>！ </a:t>
            </a:r>
            <a:r>
              <a:rPr lang="en-US" altLang="zh-CN"/>
              <a:t>//</a:t>
            </a:r>
            <a:r>
              <a:rPr lang="zh-CN" altLang="en-US"/>
              <a:t>键盘输入</a:t>
            </a:r>
          </a:p>
          <a:p>
            <a:pPr eaLnBrk="1" hangingPunct="1"/>
            <a:r>
              <a:rPr lang="en-US" altLang="zh-CN"/>
              <a:t>    Hello,world!   //</a:t>
            </a:r>
            <a:r>
              <a:rPr lang="zh-CN" altLang="en-US"/>
              <a:t>屏幕输出</a:t>
            </a:r>
          </a:p>
          <a:p>
            <a:pPr eaLnBrk="1" hangingPunct="1"/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DC01C-FBED-AABE-0CF3-279DCE9EA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5429251"/>
            <a:ext cx="7289800" cy="830263"/>
          </a:xfrm>
          <a:prstGeom prst="rect">
            <a:avLst/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注意：</a:t>
            </a:r>
            <a:r>
              <a:rPr lang="zh-CN" altLang="en-US"/>
              <a:t>要使用</a:t>
            </a:r>
            <a:r>
              <a:rPr lang="en-US" altLang="zh-CN"/>
              <a:t>string</a:t>
            </a:r>
            <a:r>
              <a:rPr lang="zh-CN" altLang="en-US"/>
              <a:t>类型，必须把相关的头文件</a:t>
            </a:r>
            <a:r>
              <a:rPr lang="en-US" altLang="zh-CN"/>
              <a:t>string</a:t>
            </a:r>
            <a:r>
              <a:rPr lang="zh-CN" altLang="en-US"/>
              <a:t>包含进来。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 autoUpdateAnimBg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8D28975A-9296-503B-CEFE-3A9C96E94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6  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使用</a:t>
            </a:r>
            <a:r>
              <a:rPr lang="en-US" altLang="en-US" sz="3600" b="1">
                <a:latin typeface="Times New Roman" panose="02020603050405020304" pitchFamily="18" charset="0"/>
                <a:ea typeface="楷体_GB2312" pitchFamily="49" charset="-122"/>
              </a:rPr>
              <a:t>string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类型处理字符串</a:t>
            </a:r>
          </a:p>
        </p:txBody>
      </p:sp>
      <p:sp>
        <p:nvSpPr>
          <p:cNvPr id="11469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B1919CB5-D8E0-C6B0-5F3F-0237F307C3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571625"/>
            <a:ext cx="7772400" cy="4114800"/>
          </a:xfrm>
        </p:spPr>
        <p:txBody>
          <a:bodyPr/>
          <a:lstStyle/>
          <a:p>
            <a:pPr marL="514350" indent="-457200">
              <a:buBlip>
                <a:blip r:embed="rId2"/>
              </a:buBlip>
            </a:pPr>
            <a:r>
              <a:rPr lang="en-US" altLang="zh-CN" sz="3200">
                <a:solidFill>
                  <a:srgbClr val="660066"/>
                </a:solidFill>
              </a:rPr>
              <a:t>string</a:t>
            </a:r>
            <a:r>
              <a:rPr lang="zh-CN" altLang="en-US" sz="3200">
                <a:solidFill>
                  <a:srgbClr val="660066"/>
                </a:solidFill>
              </a:rPr>
              <a:t>对象的操作</a:t>
            </a:r>
            <a:endParaRPr lang="en-US" altLang="zh-CN" sz="3200">
              <a:solidFill>
                <a:srgbClr val="660066"/>
              </a:solidFill>
            </a:endParaRPr>
          </a:p>
          <a:p>
            <a:pPr marL="514350" indent="-457200">
              <a:buNone/>
            </a:pPr>
            <a:r>
              <a:rPr lang="zh-CN" altLang="en-US" sz="2400"/>
              <a:t>	</a:t>
            </a:r>
            <a:r>
              <a:rPr lang="en-US" altLang="zh-CN" b="0"/>
              <a:t>string</a:t>
            </a:r>
            <a:r>
              <a:rPr lang="zh-CN" altLang="en-US" b="0"/>
              <a:t>对象的赋值</a:t>
            </a:r>
            <a:endParaRPr lang="en-US" altLang="zh-CN" b="0"/>
          </a:p>
          <a:p>
            <a:pPr marL="514350" indent="-457200">
              <a:buNone/>
            </a:pPr>
            <a:r>
              <a:rPr lang="en-US" altLang="zh-CN" sz="2400"/>
              <a:t>		</a:t>
            </a:r>
            <a:r>
              <a:rPr lang="zh-CN" altLang="en-US" b="0"/>
              <a:t>可以使用赋值运算符“</a:t>
            </a:r>
            <a:r>
              <a:rPr lang="en-US" altLang="zh-CN" b="0"/>
              <a:t>=</a:t>
            </a:r>
            <a:r>
              <a:rPr lang="zh-CN" altLang="en-US" b="0"/>
              <a:t>”实现</a:t>
            </a:r>
            <a:r>
              <a:rPr lang="en-US" altLang="zh-CN" b="0"/>
              <a:t>string</a:t>
            </a:r>
            <a:r>
              <a:rPr lang="zh-CN" altLang="en-US" b="0"/>
              <a:t>对象的赋值</a:t>
            </a:r>
            <a:endParaRPr lang="en-US" altLang="zh-CN" b="0"/>
          </a:p>
          <a:p>
            <a:pPr marL="514350" indent="-457200">
              <a:buNone/>
            </a:pPr>
            <a:endParaRPr lang="en-US" altLang="zh-CN" sz="2400"/>
          </a:p>
          <a:p>
            <a:pPr marL="514350" indent="-457200">
              <a:buNone/>
            </a:pPr>
            <a:r>
              <a:rPr lang="en-US" altLang="zh-CN" sz="2400"/>
              <a:t>	</a:t>
            </a:r>
            <a:r>
              <a:rPr lang="zh-CN" altLang="en-US" b="0"/>
              <a:t>例如：</a:t>
            </a:r>
            <a:r>
              <a:rPr lang="en-US" altLang="zh-CN" b="0"/>
              <a:t>	</a:t>
            </a:r>
            <a:r>
              <a:rPr lang="en-US" altLang="zh-CN" sz="2400"/>
              <a:t>string str1,str2;</a:t>
            </a:r>
            <a:endParaRPr lang="zh-CN" altLang="en-US" sz="2400"/>
          </a:p>
          <a:p>
            <a:pPr marL="514350" indent="-457200">
              <a:buNone/>
            </a:pPr>
            <a:r>
              <a:rPr lang="en-US" altLang="zh-CN" sz="2400"/>
              <a:t>     		str1="Happy";</a:t>
            </a:r>
            <a:endParaRPr lang="zh-CN" altLang="en-US" sz="2400"/>
          </a:p>
          <a:p>
            <a:pPr marL="514350" indent="-457200">
              <a:buNone/>
            </a:pPr>
            <a:r>
              <a:rPr lang="en-US" altLang="zh-CN" sz="2400"/>
              <a:t>     		str2=str1;</a:t>
            </a:r>
            <a:endParaRPr lang="zh-CN" altLang="en-US" sz="2400"/>
          </a:p>
          <a:p>
            <a:pPr marL="514350" indent="-457200">
              <a:buNone/>
            </a:pPr>
            <a:endParaRPr lang="en-US" altLang="zh-CN" sz="2400"/>
          </a:p>
          <a:p>
            <a:pPr marL="914400" lvl="1" indent="-457200">
              <a:buFont typeface="Wingdings" pitchFamily="2" charset="2"/>
              <a:buAutoNum type="arabicPeriod"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37220" name="日期占位符 3">
            <a:extLst>
              <a:ext uri="{FF2B5EF4-FFF2-40B4-BE49-F238E27FC236}">
                <a16:creationId xmlns:a16="http://schemas.microsoft.com/office/drawing/2014/main" id="{1E2C0E14-F901-1012-8D10-61599DD2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1F9AF1-0014-6F4D-B6F7-5352E36BC5CD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7221" name="灯片编号占位符 5">
            <a:extLst>
              <a:ext uri="{FF2B5EF4-FFF2-40B4-BE49-F238E27FC236}">
                <a16:creationId xmlns:a16="http://schemas.microsoft.com/office/drawing/2014/main" id="{C9003703-334C-617A-52D9-189E970A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46786B06-2F9C-A348-AD4F-EC00C178A8E7}" type="slidenum">
              <a:rPr lang="en-US" altLang="zh-CN" sz="1400"/>
              <a:pPr eaLnBrk="1" hangingPunct="1"/>
              <a:t>29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D2D4B62-FF54-72DE-B431-6471F6236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基本输入输出</a:t>
            </a:r>
            <a:endParaRPr lang="en-US" altLang="zh-CN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161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0C58D72-0DFD-E906-CBCC-9B40764ACE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zh-CN" altLang="en-US" sz="3200">
                <a:solidFill>
                  <a:srgbClr val="660066"/>
                </a:solidFill>
              </a:rPr>
              <a:t>标准输入流</a:t>
            </a:r>
            <a:r>
              <a:rPr lang="en-US" altLang="zh-CN" sz="3200">
                <a:solidFill>
                  <a:srgbClr val="660066"/>
                </a:solidFill>
              </a:rPr>
              <a:t>cin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</a:t>
            </a:r>
            <a:r>
              <a:rPr lang="en-US" altLang="zh-CN" b="0">
                <a:latin typeface="Times New Roman" panose="02020603050405020304" pitchFamily="18" charset="0"/>
              </a:rPr>
              <a:t>cin</a:t>
            </a:r>
            <a:r>
              <a:rPr lang="zh-CN" altLang="en-US" b="0"/>
              <a:t>负责从键盘读取数据，使用</a:t>
            </a:r>
            <a:r>
              <a:rPr lang="zh-CN" altLang="en-US" b="0">
                <a:solidFill>
                  <a:srgbClr val="660066"/>
                </a:solidFill>
              </a:rPr>
              <a:t>提取操作符</a:t>
            </a:r>
            <a:r>
              <a:rPr lang="zh-CN" altLang="en-US" b="0">
                <a:solidFill>
                  <a:srgbClr val="660066"/>
                </a:solidFill>
                <a:latin typeface="Times New Roman" panose="02020603050405020304" pitchFamily="18" charset="0"/>
              </a:rPr>
              <a:t>“&gt;&gt;”</a:t>
            </a:r>
            <a:r>
              <a:rPr lang="zh-CN" altLang="en-US" b="0"/>
              <a:t>就可以将键盘键入的数据读入到变量中。</a:t>
            </a:r>
            <a:r>
              <a:rPr lang="en-US" altLang="zh-CN" b="0"/>
              <a:t>	</a:t>
            </a:r>
            <a:r>
              <a:rPr lang="zh-CN" altLang="en-US" b="0"/>
              <a:t>语法格式为：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/>
              <a:t>      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cin&gt;&gt;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变量1&gt;&gt;变量2…&gt;&gt;变量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n；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/>
              <a:t>    </a:t>
            </a:r>
            <a:r>
              <a:rPr lang="zh-CN" altLang="en-US" b="0"/>
              <a:t>例如：</a:t>
            </a:r>
            <a:r>
              <a:rPr lang="en-US" altLang="zh-CN" b="0"/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int a,b;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	        	char ch;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    	cin&gt;&gt;a&gt;&gt;b&gt;&gt;ch;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0596" name="日期占位符 3">
            <a:extLst>
              <a:ext uri="{FF2B5EF4-FFF2-40B4-BE49-F238E27FC236}">
                <a16:creationId xmlns:a16="http://schemas.microsoft.com/office/drawing/2014/main" id="{1AD94FAA-48A5-5470-3E25-7EB1CCBC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A3DA1F-C93E-694F-B806-C742A8706312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0597" name="灯片编号占位符 5">
            <a:extLst>
              <a:ext uri="{FF2B5EF4-FFF2-40B4-BE49-F238E27FC236}">
                <a16:creationId xmlns:a16="http://schemas.microsoft.com/office/drawing/2014/main" id="{F44CAE1B-5C07-AD32-4B8D-4FFAFC58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4E92C939-EC21-CA42-8AB4-AF4F86E393B9}" type="slidenum">
              <a:rPr lang="en-US" altLang="zh-CN" sz="1400"/>
              <a:pPr eaLnBrk="1" hangingPunct="1"/>
              <a:t>3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882A6B71-9693-368F-FAE9-453710D7B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714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6 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使用</a:t>
            </a:r>
            <a:r>
              <a:rPr lang="en-US" altLang="en-US" sz="3600" b="1">
                <a:latin typeface="Times New Roman" panose="02020603050405020304" pitchFamily="18" charset="0"/>
                <a:ea typeface="楷体_GB2312" pitchFamily="49" charset="-122"/>
              </a:rPr>
              <a:t>string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类型处理字符串</a:t>
            </a:r>
          </a:p>
        </p:txBody>
      </p:sp>
      <p:sp>
        <p:nvSpPr>
          <p:cNvPr id="11469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D3EF6098-DC18-F285-4A54-5461B7F2E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1188" y="1314450"/>
            <a:ext cx="8253412" cy="4114800"/>
          </a:xfrm>
        </p:spPr>
        <p:txBody>
          <a:bodyPr>
            <a:normAutofit lnSpcReduction="10000"/>
          </a:bodyPr>
          <a:lstStyle/>
          <a:p>
            <a:pPr marL="514350" indent="-457200">
              <a:buBlip>
                <a:blip r:embed="rId2"/>
              </a:buBlip>
            </a:pPr>
            <a:r>
              <a:rPr lang="en-US" altLang="zh-CN" sz="3200">
                <a:solidFill>
                  <a:srgbClr val="660066"/>
                </a:solidFill>
              </a:rPr>
              <a:t>string</a:t>
            </a:r>
            <a:r>
              <a:rPr lang="zh-CN" altLang="en-US" sz="3200">
                <a:solidFill>
                  <a:srgbClr val="660066"/>
                </a:solidFill>
              </a:rPr>
              <a:t>对象的操作</a:t>
            </a:r>
            <a:endParaRPr lang="en-US" altLang="zh-CN" sz="3200">
              <a:solidFill>
                <a:srgbClr val="660066"/>
              </a:solidFill>
            </a:endParaRPr>
          </a:p>
          <a:p>
            <a:pPr marL="514350" indent="-457200">
              <a:buNone/>
            </a:pPr>
            <a:r>
              <a:rPr lang="zh-CN" altLang="en-US" sz="2400"/>
              <a:t>	</a:t>
            </a:r>
            <a:r>
              <a:rPr lang="en-US" altLang="zh-CN" b="0"/>
              <a:t>string</a:t>
            </a:r>
            <a:r>
              <a:rPr lang="zh-CN" altLang="en-US" b="0"/>
              <a:t>对象的连接</a:t>
            </a:r>
            <a:endParaRPr lang="en-US" altLang="zh-CN" b="0"/>
          </a:p>
          <a:p>
            <a:pPr marL="514350" indent="-457200">
              <a:buNone/>
            </a:pPr>
            <a:r>
              <a:rPr lang="zh-CN" altLang="en-US" sz="2400"/>
              <a:t>     	</a:t>
            </a:r>
            <a:r>
              <a:rPr lang="en-US" altLang="zh-CN" b="0"/>
              <a:t>string</a:t>
            </a:r>
            <a:r>
              <a:rPr lang="zh-CN" altLang="en-US" b="0"/>
              <a:t>对象可以很方便地通过运算符“</a:t>
            </a:r>
            <a:r>
              <a:rPr lang="en-US" altLang="zh-CN" b="0"/>
              <a:t>+</a:t>
            </a:r>
            <a:r>
              <a:rPr lang="zh-CN" altLang="en-US" b="0"/>
              <a:t>”连接起来。</a:t>
            </a:r>
            <a:endParaRPr lang="en-US" altLang="zh-CN" b="0"/>
          </a:p>
          <a:p>
            <a:pPr marL="514350" indent="-457200">
              <a:buNone/>
            </a:pPr>
            <a:r>
              <a:rPr lang="zh-CN" altLang="en-US" sz="2400"/>
              <a:t>     	</a:t>
            </a:r>
            <a:r>
              <a:rPr lang="en-US" altLang="zh-CN" b="0"/>
              <a:t>string</a:t>
            </a:r>
            <a:r>
              <a:rPr lang="zh-CN" altLang="en-US" b="0"/>
              <a:t>对象还可以通过运算符“</a:t>
            </a:r>
            <a:r>
              <a:rPr lang="en-US" altLang="zh-CN" b="0"/>
              <a:t>+=</a:t>
            </a:r>
            <a:r>
              <a:rPr lang="zh-CN" altLang="en-US" b="0"/>
              <a:t>”，把一个</a:t>
            </a:r>
            <a:r>
              <a:rPr lang="en-US" altLang="zh-CN" b="0"/>
              <a:t>string</a:t>
            </a:r>
            <a:r>
              <a:rPr lang="zh-CN" altLang="en-US" b="0"/>
              <a:t>对象追加到另一个</a:t>
            </a:r>
            <a:r>
              <a:rPr lang="en-US" altLang="zh-CN" b="0"/>
              <a:t>string</a:t>
            </a:r>
            <a:r>
              <a:rPr lang="zh-CN" altLang="en-US" b="0"/>
              <a:t>对象的末尾。</a:t>
            </a:r>
            <a:endParaRPr lang="en-US" altLang="zh-CN" b="0"/>
          </a:p>
          <a:p>
            <a:pPr marL="514350" indent="-457200">
              <a:buNone/>
            </a:pPr>
            <a:r>
              <a:rPr lang="en-US" altLang="zh-CN" sz="2400"/>
              <a:t>	</a:t>
            </a:r>
            <a:r>
              <a:rPr lang="zh-CN" altLang="en-US" b="0"/>
              <a:t>例如：</a:t>
            </a:r>
            <a:r>
              <a:rPr lang="en-US" altLang="zh-CN" b="0"/>
              <a:t>	</a:t>
            </a:r>
            <a:r>
              <a:rPr lang="en-US" altLang="zh-CN" sz="2400"/>
              <a:t>string str1("Happy");</a:t>
            </a:r>
            <a:endParaRPr lang="zh-CN" altLang="en-US" sz="2400"/>
          </a:p>
          <a:p>
            <a:pPr marL="514350" indent="-457200">
              <a:buNone/>
            </a:pPr>
            <a:r>
              <a:rPr lang="en-US" altLang="zh-CN" sz="2400"/>
              <a:t>     		string str2(" Birthday\n");</a:t>
            </a:r>
            <a:endParaRPr lang="zh-CN" altLang="en-US" sz="2400"/>
          </a:p>
          <a:p>
            <a:pPr marL="514350" indent="-457200">
              <a:buNone/>
            </a:pPr>
            <a:r>
              <a:rPr lang="en-US" altLang="zh-CN" sz="2400"/>
              <a:t>     		string str3=str1+str2;</a:t>
            </a:r>
          </a:p>
          <a:p>
            <a:pPr marL="514350" indent="-457200">
              <a:buNone/>
            </a:pPr>
            <a:r>
              <a:rPr lang="en-US" altLang="zh-CN" sz="2400"/>
              <a:t>     		str1+=str2;</a:t>
            </a:r>
          </a:p>
          <a:p>
            <a:pPr marL="514350" indent="-457200">
              <a:buNone/>
            </a:pPr>
            <a:endParaRPr lang="en-US" altLang="zh-CN" sz="2400"/>
          </a:p>
          <a:p>
            <a:pPr marL="914400" lvl="1" indent="-457200">
              <a:buFont typeface="Wingdings" pitchFamily="2" charset="2"/>
              <a:buAutoNum type="arabicPeriod"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38244" name="日期占位符 3">
            <a:extLst>
              <a:ext uri="{FF2B5EF4-FFF2-40B4-BE49-F238E27FC236}">
                <a16:creationId xmlns:a16="http://schemas.microsoft.com/office/drawing/2014/main" id="{C435C906-3461-A804-CDD0-D94CD502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B17105-2228-E145-9292-80E586E10B3A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8245" name="灯片编号占位符 5">
            <a:extLst>
              <a:ext uri="{FF2B5EF4-FFF2-40B4-BE49-F238E27FC236}">
                <a16:creationId xmlns:a16="http://schemas.microsoft.com/office/drawing/2014/main" id="{7B7A7C41-48A7-9786-19C6-A1211DFB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070FA58-7B82-2449-B65F-C1E0E44F693E}" type="slidenum">
              <a:rPr lang="en-US" altLang="zh-CN" sz="1400"/>
              <a:pPr eaLnBrk="1" hangingPunct="1"/>
              <a:t>30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0D3C9BE6-381F-2D8A-3B91-A4F57C5ED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6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使用</a:t>
            </a:r>
            <a:r>
              <a:rPr lang="en-US" altLang="en-US" sz="3600" b="1">
                <a:latin typeface="Times New Roman" panose="02020603050405020304" pitchFamily="18" charset="0"/>
                <a:ea typeface="楷体_GB2312" pitchFamily="49" charset="-122"/>
              </a:rPr>
              <a:t>string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类型处理字符串</a:t>
            </a:r>
          </a:p>
        </p:txBody>
      </p:sp>
      <p:sp>
        <p:nvSpPr>
          <p:cNvPr id="13926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E9927C7-A084-7948-1C94-B4DB2F083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5500" y="1571625"/>
            <a:ext cx="8039100" cy="4114800"/>
          </a:xfrm>
        </p:spPr>
        <p:txBody>
          <a:bodyPr/>
          <a:lstStyle/>
          <a:p>
            <a:pPr marL="514350" indent="-457200">
              <a:buBlip>
                <a:blip r:embed="rId2"/>
              </a:buBlip>
            </a:pPr>
            <a:r>
              <a:rPr lang="en-US" altLang="zh-CN" sz="3200">
                <a:solidFill>
                  <a:srgbClr val="660066"/>
                </a:solidFill>
              </a:rPr>
              <a:t>string</a:t>
            </a:r>
            <a:r>
              <a:rPr lang="zh-CN" altLang="en-US" sz="3200">
                <a:solidFill>
                  <a:srgbClr val="660066"/>
                </a:solidFill>
              </a:rPr>
              <a:t>对象的操作</a:t>
            </a:r>
            <a:endParaRPr lang="en-US" altLang="zh-CN" sz="3200">
              <a:solidFill>
                <a:srgbClr val="660066"/>
              </a:solidFill>
            </a:endParaRPr>
          </a:p>
          <a:p>
            <a:pPr marL="514350" indent="-457200">
              <a:buNone/>
            </a:pPr>
            <a:r>
              <a:rPr lang="en-US" altLang="zh-CN" sz="2400"/>
              <a:t>	</a:t>
            </a:r>
            <a:r>
              <a:rPr lang="en-US" altLang="zh-CN" b="0"/>
              <a:t>string</a:t>
            </a:r>
            <a:r>
              <a:rPr lang="zh-CN" altLang="en-US" b="0"/>
              <a:t>对象的比较</a:t>
            </a:r>
            <a:endParaRPr lang="en-US" altLang="zh-CN" b="0"/>
          </a:p>
          <a:p>
            <a:pPr marL="514350" indent="-457200">
              <a:buNone/>
            </a:pPr>
            <a:r>
              <a:rPr lang="en-US" altLang="zh-CN" sz="2400"/>
              <a:t>		</a:t>
            </a:r>
            <a:r>
              <a:rPr lang="en-US" altLang="zh-CN" b="0"/>
              <a:t>string</a:t>
            </a:r>
            <a:r>
              <a:rPr lang="zh-CN" altLang="en-US" b="0"/>
              <a:t>类型定义了关系运算符“</a:t>
            </a:r>
            <a:r>
              <a:rPr lang="en-US" altLang="zh-CN" b="0"/>
              <a:t>==</a:t>
            </a:r>
            <a:r>
              <a:rPr lang="zh-CN" altLang="en-US" b="0"/>
              <a:t>”、“</a:t>
            </a:r>
            <a:r>
              <a:rPr lang="en-US" altLang="zh-CN" b="0"/>
              <a:t>!=</a:t>
            </a:r>
            <a:r>
              <a:rPr lang="zh-CN" altLang="en-US" b="0"/>
              <a:t>”、“</a:t>
            </a:r>
            <a:r>
              <a:rPr lang="en-US" altLang="zh-CN" b="0"/>
              <a:t>&gt;</a:t>
            </a:r>
            <a:r>
              <a:rPr lang="zh-CN" altLang="en-US" b="0"/>
              <a:t>”、“</a:t>
            </a:r>
            <a:r>
              <a:rPr lang="en-US" altLang="zh-CN" b="0"/>
              <a:t>&gt;=</a:t>
            </a:r>
            <a:r>
              <a:rPr lang="zh-CN" altLang="en-US" b="0"/>
              <a:t>”、“</a:t>
            </a:r>
            <a:r>
              <a:rPr lang="en-US" altLang="zh-CN" b="0"/>
              <a:t>&lt;</a:t>
            </a:r>
            <a:r>
              <a:rPr lang="zh-CN" altLang="en-US" b="0"/>
              <a:t>”、“</a:t>
            </a:r>
            <a:r>
              <a:rPr lang="en-US" altLang="zh-CN" b="0"/>
              <a:t>&lt;=</a:t>
            </a:r>
            <a:r>
              <a:rPr lang="zh-CN" altLang="en-US" b="0"/>
              <a:t>”，用来比较两个</a:t>
            </a:r>
            <a:r>
              <a:rPr lang="en-US" altLang="zh-CN" b="0"/>
              <a:t>string</a:t>
            </a:r>
            <a:r>
              <a:rPr lang="zh-CN" altLang="en-US" b="0"/>
              <a:t>对象的大小。</a:t>
            </a:r>
            <a:endParaRPr lang="en-US" altLang="zh-CN" b="0"/>
          </a:p>
          <a:p>
            <a:pPr marL="514350" indent="-457200">
              <a:buNone/>
            </a:pPr>
            <a:r>
              <a:rPr lang="zh-CN" altLang="en-US" sz="2400"/>
              <a:t>     </a:t>
            </a:r>
            <a:r>
              <a:rPr lang="en-US" altLang="zh-CN" sz="2400"/>
              <a:t>	</a:t>
            </a:r>
          </a:p>
          <a:p>
            <a:pPr marL="514350" indent="-457200">
              <a:buNone/>
            </a:pPr>
            <a:r>
              <a:rPr lang="zh-CN" altLang="en-US" b="0">
                <a:solidFill>
                  <a:srgbClr val="660066"/>
                </a:solidFill>
              </a:rPr>
              <a:t>例</a:t>
            </a:r>
            <a:r>
              <a:rPr lang="en-US" altLang="zh-CN" b="0">
                <a:solidFill>
                  <a:srgbClr val="660066"/>
                </a:solidFill>
              </a:rPr>
              <a:t>2-17  string</a:t>
            </a:r>
            <a:r>
              <a:rPr lang="zh-CN" altLang="en-US" b="0">
                <a:solidFill>
                  <a:srgbClr val="660066"/>
                </a:solidFill>
              </a:rPr>
              <a:t>对象的比较。</a:t>
            </a:r>
            <a:endParaRPr lang="en-US" altLang="zh-CN" b="0">
              <a:solidFill>
                <a:srgbClr val="660066"/>
              </a:solidFill>
            </a:endParaRPr>
          </a:p>
          <a:p>
            <a:pPr marL="514350" indent="-457200">
              <a:buNone/>
            </a:pPr>
            <a:endParaRPr lang="en-US" altLang="zh-CN" b="0"/>
          </a:p>
          <a:p>
            <a:pPr marL="514350" indent="-457200">
              <a:buNone/>
            </a:pPr>
            <a:endParaRPr lang="en-US" altLang="zh-CN" sz="2400"/>
          </a:p>
          <a:p>
            <a:pPr marL="514350" indent="-457200">
              <a:buNone/>
            </a:pPr>
            <a:endParaRPr lang="en-US" altLang="zh-CN" sz="2400"/>
          </a:p>
          <a:p>
            <a:pPr marL="914400" lvl="1" indent="-457200">
              <a:buFont typeface="Wingdings" pitchFamily="2" charset="2"/>
              <a:buAutoNum type="arabicPeriod"/>
            </a:pP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139268" name="日期占位符 3">
            <a:extLst>
              <a:ext uri="{FF2B5EF4-FFF2-40B4-BE49-F238E27FC236}">
                <a16:creationId xmlns:a16="http://schemas.microsoft.com/office/drawing/2014/main" id="{4085BA90-961E-1F52-4890-D2C459EB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3DAE37-F03C-6941-94A0-7CA4C5CFD261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39269" name="灯片编号占位符 5">
            <a:extLst>
              <a:ext uri="{FF2B5EF4-FFF2-40B4-BE49-F238E27FC236}">
                <a16:creationId xmlns:a16="http://schemas.microsoft.com/office/drawing/2014/main" id="{74BCBF1D-784E-6005-7307-5B147CEE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F3A9403B-1210-E742-AE4D-A36EBD2FB5A7}" type="slidenum">
              <a:rPr lang="en-US" altLang="zh-CN" sz="1400"/>
              <a:pPr eaLnBrk="1" hangingPunct="1"/>
              <a:t>31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7301B0B-182E-0EF8-91D3-21C00FF82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785814"/>
            <a:ext cx="7772400" cy="43021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//</a:t>
            </a:r>
            <a:r>
              <a:rPr lang="zh-CN" altLang="en-US" sz="2400"/>
              <a:t>例</a:t>
            </a:r>
            <a:r>
              <a:rPr lang="en-US" altLang="zh-CN" sz="2400"/>
              <a:t>2-17  string</a:t>
            </a:r>
            <a:r>
              <a:rPr lang="zh-CN" altLang="en-US" sz="2400"/>
              <a:t>对象的比较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#include&lt;iostream&gt;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#include&lt;string&gt;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using namespace std;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void main()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string str1="Hello",str2="hello";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string str3="Hello",str4="hello!",str5="Hi";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cout&lt;&lt;(str1!=str2)&lt;&lt;endl;	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cout&lt;&lt;(str1==str3)&lt;&lt;endl;	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cout&lt;&lt;(str1&lt;str5)&lt;&lt;endl;	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cout&lt;&lt;(str2&gt;str4)&lt;&lt;endl;	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140293" name="日期占位符 3">
            <a:extLst>
              <a:ext uri="{FF2B5EF4-FFF2-40B4-BE49-F238E27FC236}">
                <a16:creationId xmlns:a16="http://schemas.microsoft.com/office/drawing/2014/main" id="{08F32ED9-8491-B4AC-3A55-F89BB15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5E7ED9-F77C-7745-9E2C-28BCF6B12ABB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40294" name="灯片编号占位符 5">
            <a:extLst>
              <a:ext uri="{FF2B5EF4-FFF2-40B4-BE49-F238E27FC236}">
                <a16:creationId xmlns:a16="http://schemas.microsoft.com/office/drawing/2014/main" id="{BDDD16B2-FF02-309F-D77C-A47687F7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E56294B3-BE1B-4341-AA58-264828D1F22F}" type="slidenum">
              <a:rPr lang="en-US" altLang="zh-CN" sz="1400"/>
              <a:pPr eaLnBrk="1" hangingPunct="1"/>
              <a:t>32</a:t>
            </a:fld>
            <a:r>
              <a:rPr lang="en-US" altLang="zh-CN" sz="1400"/>
              <a:t>-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7CF73C3C-F5E7-0461-F17C-AE3F55AE5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1" y="4500564"/>
            <a:ext cx="1643063" cy="1938337"/>
          </a:xfrm>
          <a:prstGeom prst="rect">
            <a:avLst/>
          </a:prstGeom>
          <a:noFill/>
          <a:ln w="28575" cap="sq">
            <a:solidFill>
              <a:srgbClr val="66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运行结果：</a:t>
            </a:r>
          </a:p>
          <a:p>
            <a:pPr eaLnBrk="1" hangingPunct="1"/>
            <a:r>
              <a:rPr lang="en-US" altLang="zh-CN"/>
              <a:t>     1</a:t>
            </a:r>
            <a:endParaRPr lang="zh-CN" altLang="en-US"/>
          </a:p>
          <a:p>
            <a:pPr eaLnBrk="1" hangingPunct="1"/>
            <a:r>
              <a:rPr lang="en-US" altLang="zh-CN"/>
              <a:t>     1</a:t>
            </a:r>
            <a:endParaRPr lang="zh-CN" altLang="en-US"/>
          </a:p>
          <a:p>
            <a:pPr eaLnBrk="1" hangingPunct="1"/>
            <a:r>
              <a:rPr lang="en-US" altLang="zh-CN"/>
              <a:t>     1</a:t>
            </a:r>
            <a:endParaRPr lang="zh-CN" altLang="en-US"/>
          </a:p>
          <a:p>
            <a:pPr eaLnBrk="1" hangingPunct="1"/>
            <a:r>
              <a:rPr lang="en-US" altLang="zh-CN"/>
              <a:t>     0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2E45F-DB9B-05D1-D139-1063C385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1285875"/>
            <a:ext cx="3500438" cy="1570038"/>
          </a:xfrm>
          <a:prstGeom prst="rect">
            <a:avLst/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提示：</a:t>
            </a:r>
            <a:r>
              <a:rPr lang="zh-CN" altLang="en-US"/>
              <a:t>这些关系运算符实际上比较的是两个</a:t>
            </a:r>
            <a:r>
              <a:rPr lang="en-US" altLang="zh-CN"/>
              <a:t>string</a:t>
            </a:r>
            <a:r>
              <a:rPr lang="zh-CN" altLang="en-US"/>
              <a:t>对象对应的字符，也就是字符的</a:t>
            </a:r>
            <a:r>
              <a:rPr lang="en-US" altLang="zh-CN"/>
              <a:t>ASCII</a:t>
            </a:r>
            <a:r>
              <a:rPr lang="zh-CN" altLang="en-US"/>
              <a:t>码值。</a:t>
            </a:r>
            <a:endParaRPr lang="zh-CN" altLang="en-US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05497AA7-2E59-7145-7901-078100F43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本章小结</a:t>
            </a:r>
          </a:p>
        </p:txBody>
      </p:sp>
      <p:sp>
        <p:nvSpPr>
          <p:cNvPr id="14131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A477168-CE7A-AAE7-B555-D0ED7FAA0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314450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>
                <a:solidFill>
                  <a:srgbClr val="660066"/>
                </a:solidFill>
              </a:rPr>
              <a:t>C++</a:t>
            </a:r>
            <a:r>
              <a:rPr lang="zh-CN" altLang="en-US" sz="2400">
                <a:solidFill>
                  <a:srgbClr val="660066"/>
                </a:solidFill>
              </a:rPr>
              <a:t>语言的基本数据类型。不同类型的数据有不同的表示和处理方法，具有不同运算规则。</a:t>
            </a:r>
            <a:endParaRPr lang="zh-CN" altLang="en-US" b="0">
              <a:solidFill>
                <a:srgbClr val="660066"/>
              </a:solidFill>
            </a:endParaRPr>
          </a:p>
          <a:p>
            <a:pPr eaLnBrk="1" hangingPunct="1"/>
            <a:r>
              <a:rPr lang="zh-CN" altLang="en-US" sz="2400">
                <a:solidFill>
                  <a:srgbClr val="660066"/>
                </a:solidFill>
              </a:rPr>
              <a:t>变量的实质是内存中的一个地址空间，在这个地址空间中可以进行数据的存储和读取。</a:t>
            </a:r>
          </a:p>
          <a:p>
            <a:pPr eaLnBrk="1" hangingPunct="1"/>
            <a:r>
              <a:rPr lang="en-US" altLang="zh-CN" sz="2400">
                <a:solidFill>
                  <a:srgbClr val="660066"/>
                </a:solidFill>
              </a:rPr>
              <a:t>C++</a:t>
            </a:r>
            <a:r>
              <a:rPr lang="zh-CN" altLang="en-US" sz="2400">
                <a:solidFill>
                  <a:srgbClr val="660066"/>
                </a:solidFill>
              </a:rPr>
              <a:t>语言提供了丰富的运算符，不同的运算符优先级和结合性是不同的。利用表达式可以对数据进行复杂的运算和处理。</a:t>
            </a:r>
            <a:endParaRPr lang="en-US" altLang="zh-CN" sz="2400">
              <a:solidFill>
                <a:srgbClr val="660066"/>
              </a:solidFill>
            </a:endParaRPr>
          </a:p>
          <a:p>
            <a:pPr eaLnBrk="1" hangingPunct="1"/>
            <a:r>
              <a:rPr lang="zh-CN" altLang="en-US" sz="2400">
                <a:solidFill>
                  <a:srgbClr val="660066"/>
                </a:solidFill>
              </a:rPr>
              <a:t>标准的</a:t>
            </a:r>
            <a:r>
              <a:rPr lang="en-US" altLang="zh-CN" sz="2400">
                <a:solidFill>
                  <a:srgbClr val="660066"/>
                </a:solidFill>
              </a:rPr>
              <a:t>C++</a:t>
            </a:r>
            <a:r>
              <a:rPr lang="zh-CN" altLang="en-US" sz="2400">
                <a:solidFill>
                  <a:srgbClr val="660066"/>
                </a:solidFill>
              </a:rPr>
              <a:t>提供了一个包含输入</a:t>
            </a:r>
            <a:r>
              <a:rPr lang="en-US" altLang="zh-CN" sz="2400">
                <a:solidFill>
                  <a:srgbClr val="660066"/>
                </a:solidFill>
              </a:rPr>
              <a:t>/</a:t>
            </a:r>
            <a:r>
              <a:rPr lang="zh-CN" altLang="en-US" sz="2400">
                <a:solidFill>
                  <a:srgbClr val="660066"/>
                </a:solidFill>
              </a:rPr>
              <a:t>输出的</a:t>
            </a:r>
            <a:r>
              <a:rPr lang="en-US" altLang="zh-CN" sz="2400">
                <a:solidFill>
                  <a:srgbClr val="660066"/>
                </a:solidFill>
              </a:rPr>
              <a:t>iostream</a:t>
            </a:r>
            <a:r>
              <a:rPr lang="zh-CN" altLang="en-US" sz="2400">
                <a:solidFill>
                  <a:srgbClr val="660066"/>
                </a:solidFill>
              </a:rPr>
              <a:t>库，使用流对象可进行标准设备以及磁盘文件的输入输出。利用操纵符可以控制</a:t>
            </a:r>
            <a:r>
              <a:rPr lang="en-US" altLang="zh-CN" sz="2400">
                <a:solidFill>
                  <a:srgbClr val="660066"/>
                </a:solidFill>
              </a:rPr>
              <a:t>IO</a:t>
            </a:r>
            <a:r>
              <a:rPr lang="zh-CN" altLang="en-US" sz="2400">
                <a:solidFill>
                  <a:srgbClr val="660066"/>
                </a:solidFill>
              </a:rPr>
              <a:t>流的格式。</a:t>
            </a:r>
            <a:endParaRPr lang="en-US" altLang="zh-CN" sz="2400">
              <a:solidFill>
                <a:srgbClr val="660066"/>
              </a:solidFill>
            </a:endParaRPr>
          </a:p>
          <a:p>
            <a:pPr eaLnBrk="1" hangingPunct="1"/>
            <a:r>
              <a:rPr lang="zh-CN" altLang="en-US" sz="2400">
                <a:solidFill>
                  <a:srgbClr val="660066"/>
                </a:solidFill>
              </a:rPr>
              <a:t>使用</a:t>
            </a:r>
            <a:r>
              <a:rPr lang="en-US" altLang="zh-CN" sz="2400">
                <a:solidFill>
                  <a:srgbClr val="660066"/>
                </a:solidFill>
              </a:rPr>
              <a:t>C++</a:t>
            </a:r>
            <a:r>
              <a:rPr lang="zh-CN" altLang="en-US" sz="2400">
                <a:solidFill>
                  <a:srgbClr val="660066"/>
                </a:solidFill>
              </a:rPr>
              <a:t>标准模板库（</a:t>
            </a:r>
            <a:r>
              <a:rPr lang="en-US" altLang="zh-CN" sz="2400">
                <a:solidFill>
                  <a:srgbClr val="660066"/>
                </a:solidFill>
              </a:rPr>
              <a:t>STL</a:t>
            </a:r>
            <a:r>
              <a:rPr lang="zh-CN" altLang="en-US" sz="2400">
                <a:solidFill>
                  <a:srgbClr val="660066"/>
                </a:solidFill>
              </a:rPr>
              <a:t>）中提供的</a:t>
            </a:r>
            <a:r>
              <a:rPr lang="en-US" altLang="zh-CN" sz="2400">
                <a:solidFill>
                  <a:srgbClr val="660066"/>
                </a:solidFill>
              </a:rPr>
              <a:t>string</a:t>
            </a:r>
            <a:r>
              <a:rPr lang="zh-CN" altLang="en-US" sz="2400">
                <a:solidFill>
                  <a:srgbClr val="660066"/>
                </a:solidFill>
              </a:rPr>
              <a:t>类型可以安全、方便地进行字符串的处理。</a:t>
            </a:r>
            <a:endParaRPr lang="en-US" altLang="zh-CN" sz="2400">
              <a:solidFill>
                <a:srgbClr val="660066"/>
              </a:solidFill>
            </a:endParaRPr>
          </a:p>
        </p:txBody>
      </p:sp>
      <p:sp>
        <p:nvSpPr>
          <p:cNvPr id="141316" name="日期占位符 3">
            <a:extLst>
              <a:ext uri="{FF2B5EF4-FFF2-40B4-BE49-F238E27FC236}">
                <a16:creationId xmlns:a16="http://schemas.microsoft.com/office/drawing/2014/main" id="{495E00C9-1B36-155D-6F02-E5E2F6BA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56709E-28F9-8D4D-B634-9C37D453F711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41317" name="灯片编号占位符 5">
            <a:extLst>
              <a:ext uri="{FF2B5EF4-FFF2-40B4-BE49-F238E27FC236}">
                <a16:creationId xmlns:a16="http://schemas.microsoft.com/office/drawing/2014/main" id="{EA7B9489-4C5E-82F5-DF41-06BFF0EB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F1BC71C7-F979-4745-9AD5-8BD8889803B0}" type="slidenum">
              <a:rPr lang="en-US" altLang="zh-CN" sz="1400"/>
              <a:pPr eaLnBrk="1" hangingPunct="1"/>
              <a:t>33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11BA35B-4396-A83C-AEFC-B838C4EEE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基本输入输出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161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3364ADFA-C1EF-3F12-D579-B74814F71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28751"/>
            <a:ext cx="7772400" cy="43021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b="0">
                <a:solidFill>
                  <a:srgbClr val="660066"/>
                </a:solidFill>
              </a:rPr>
              <a:t>例2</a:t>
            </a:r>
            <a:r>
              <a:rPr lang="en-US" altLang="zh-CN" b="0">
                <a:solidFill>
                  <a:srgbClr val="660066"/>
                </a:solidFill>
              </a:rPr>
              <a:t>-9</a:t>
            </a:r>
            <a:r>
              <a:rPr lang="zh-CN" altLang="en-US" b="0">
                <a:solidFill>
                  <a:srgbClr val="660066"/>
                </a:solidFill>
              </a:rPr>
              <a:t>：</a:t>
            </a:r>
            <a:r>
              <a:rPr lang="zh-CN" altLang="zh-CN" b="0">
                <a:solidFill>
                  <a:srgbClr val="660066"/>
                </a:solidFill>
                <a:ea typeface="宋体" panose="02010600030101010101" pitchFamily="2" charset="-122"/>
              </a:rPr>
              <a:t>计算从键盘输入的若干个整数的和。</a:t>
            </a:r>
            <a:endParaRPr lang="en-US" altLang="zh-CN" b="0">
              <a:solidFill>
                <a:srgbClr val="66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/>
              <a:t>#include&lt;iostream&gt;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using namespace std;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void main(</a:t>
            </a:r>
            <a:r>
              <a:rPr lang="zh-CN" altLang="en-US" sz="2400"/>
              <a:t> </a:t>
            </a:r>
            <a:r>
              <a:rPr lang="en-US" altLang="zh-CN" sz="2400"/>
              <a:t>)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int sum=0,value;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while(cin&gt;&gt;value)	//</a:t>
            </a:r>
            <a:r>
              <a:rPr lang="zh-CN" altLang="en-US" sz="2400"/>
              <a:t>如果能从</a:t>
            </a:r>
            <a:r>
              <a:rPr lang="en-US" altLang="zh-CN" sz="2400"/>
              <a:t>cin</a:t>
            </a:r>
            <a:r>
              <a:rPr lang="zh-CN" altLang="en-US" sz="2400"/>
              <a:t>提取数值，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sum+=value;    //</a:t>
            </a:r>
            <a:r>
              <a:rPr lang="zh-CN" altLang="en-US" sz="2400"/>
              <a:t>则</a:t>
            </a:r>
            <a:r>
              <a:rPr lang="en-US" altLang="zh-CN" sz="2400"/>
              <a:t>cin</a:t>
            </a:r>
            <a:r>
              <a:rPr lang="zh-CN" altLang="en-US" sz="2400"/>
              <a:t>的值为真，执行循环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cout&lt;&lt;"sum is: "&lt;&lt;sum&lt;&lt;endl;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</a:t>
            </a:r>
            <a:endParaRPr lang="zh-CN" altLang="en-US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</a:t>
            </a:r>
            <a:endParaRPr lang="zh-CN" altLang="en-US" sz="2400"/>
          </a:p>
        </p:txBody>
      </p:sp>
      <p:sp>
        <p:nvSpPr>
          <p:cNvPr id="111621" name="日期占位符 3">
            <a:extLst>
              <a:ext uri="{FF2B5EF4-FFF2-40B4-BE49-F238E27FC236}">
                <a16:creationId xmlns:a16="http://schemas.microsoft.com/office/drawing/2014/main" id="{289DAB7A-D67E-D185-B032-4B04E52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83C8B2-BE8C-7A4A-8AA5-C48DC9DCFF43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1622" name="灯片编号占位符 5">
            <a:extLst>
              <a:ext uri="{FF2B5EF4-FFF2-40B4-BE49-F238E27FC236}">
                <a16:creationId xmlns:a16="http://schemas.microsoft.com/office/drawing/2014/main" id="{85440760-DA98-60BB-AE27-55ECD2C7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594AFF14-4177-7349-AA40-6117D9AF2F81}" type="slidenum">
              <a:rPr lang="en-US" altLang="zh-CN" sz="1400"/>
              <a:pPr eaLnBrk="1" hangingPunct="1"/>
              <a:t>4</a:t>
            </a:fld>
            <a:r>
              <a:rPr lang="en-US" altLang="zh-CN" sz="1400"/>
              <a:t>-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96FE75C4-CCD5-4C67-A21E-4B20A47EB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063751"/>
            <a:ext cx="4262437" cy="1508125"/>
          </a:xfrm>
          <a:prstGeom prst="rect">
            <a:avLst/>
          </a:prstGeom>
          <a:noFill/>
          <a:ln w="28575" cap="sq">
            <a:solidFill>
              <a:srgbClr val="66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运行结果：</a:t>
            </a:r>
          </a:p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/>
              <a:t>1 2 3 4 5  ^z	       //</a:t>
            </a:r>
            <a:r>
              <a:rPr lang="zh-CN" altLang="en-US" sz="2000"/>
              <a:t>键盘输入</a:t>
            </a:r>
          </a:p>
          <a:p>
            <a:pPr eaLnBrk="1" hangingPunct="1"/>
            <a:r>
              <a:rPr lang="en-US" altLang="zh-CN" sz="2000"/>
              <a:t>  sum	is</a:t>
            </a:r>
            <a:r>
              <a:rPr lang="zh-CN" altLang="en-US" sz="2000"/>
              <a:t>：</a:t>
            </a:r>
            <a:r>
              <a:rPr lang="en-US" altLang="zh-CN" sz="2000"/>
              <a:t>15</a:t>
            </a:r>
            <a:endParaRPr lang="zh-CN" altLang="en-US" sz="2000"/>
          </a:p>
          <a:p>
            <a:pPr eaLnBrk="1" hangingPunct="1"/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50008EA-DDF4-2AF1-59E8-3D501CCB3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366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2891D77-087A-8475-D437-F45E60CC1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526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200">
                <a:solidFill>
                  <a:srgbClr val="660066"/>
                </a:solidFill>
              </a:rPr>
              <a:t>标准输出流</a:t>
            </a:r>
            <a:r>
              <a:rPr lang="en-US" altLang="zh-CN" sz="3200">
                <a:solidFill>
                  <a:srgbClr val="660066"/>
                </a:solidFill>
              </a:rPr>
              <a:t>cout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          cout</a:t>
            </a:r>
            <a:r>
              <a:rPr lang="zh-CN" altLang="en-US" b="0"/>
              <a:t>负责将变量或常量中的数据输出到屏幕，使用</a:t>
            </a:r>
            <a:r>
              <a:rPr lang="zh-CN" altLang="en-US" b="0">
                <a:solidFill>
                  <a:srgbClr val="660066"/>
                </a:solidFill>
              </a:rPr>
              <a:t>插入操作符</a:t>
            </a:r>
            <a:r>
              <a:rPr lang="zh-CN" altLang="en-US" b="0">
                <a:solidFill>
                  <a:srgbClr val="660066"/>
                </a:solidFill>
                <a:latin typeface="Times New Roman" panose="02020603050405020304" pitchFamily="18" charset="0"/>
              </a:rPr>
              <a:t>“&lt;&lt;”</a:t>
            </a:r>
            <a:r>
              <a:rPr lang="zh-CN" altLang="en-US" b="0"/>
              <a:t>就可以将变量或常量的数据显示在屏幕上。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0"/>
              <a:t>    </a:t>
            </a:r>
            <a:r>
              <a:rPr lang="en-US" altLang="zh-CN" b="0"/>
              <a:t>	</a:t>
            </a:r>
            <a:r>
              <a:rPr lang="en-US" altLang="zh-CN" b="0">
                <a:latin typeface="Times New Roman" panose="02020603050405020304" pitchFamily="18" charset="0"/>
              </a:rPr>
              <a:t>cout</a:t>
            </a:r>
            <a:r>
              <a:rPr lang="zh-CN" altLang="en-US" b="0"/>
              <a:t>能够自动识别</a:t>
            </a:r>
            <a:r>
              <a:rPr lang="zh-CN" altLang="en-US" b="0">
                <a:latin typeface="Times New Roman" panose="02020603050405020304" pitchFamily="18" charset="0"/>
              </a:rPr>
              <a:t>“&lt;&lt;”</a:t>
            </a:r>
            <a:r>
              <a:rPr lang="zh-CN" altLang="en-US" b="0"/>
              <a:t>后面的数据类型并进行显示，并且可以从左到右一次显示多个变量。</a:t>
            </a:r>
            <a:endParaRPr lang="en-US" altLang="zh-CN" b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/>
              <a:t>		</a:t>
            </a:r>
            <a:r>
              <a:rPr lang="zh-CN" altLang="en-US" b="0"/>
              <a:t>例如：</a:t>
            </a:r>
            <a:r>
              <a:rPr lang="en-US" altLang="zh-CN" b="0">
                <a:latin typeface="Times New Roman" panose="02020603050405020304" pitchFamily="18" charset="0"/>
              </a:rPr>
              <a:t>cout&lt;&lt;”Hello world!\n”;</a:t>
            </a:r>
            <a:endParaRPr lang="zh-CN" altLang="en-US" b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0"/>
          </a:p>
        </p:txBody>
      </p:sp>
      <p:sp>
        <p:nvSpPr>
          <p:cNvPr id="112644" name="日期占位符 3">
            <a:extLst>
              <a:ext uri="{FF2B5EF4-FFF2-40B4-BE49-F238E27FC236}">
                <a16:creationId xmlns:a16="http://schemas.microsoft.com/office/drawing/2014/main" id="{88820D02-788C-AE64-2E23-F742CBA1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D383DC-9244-0F49-9997-C31EF96F3E48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2645" name="灯片编号占位符 5">
            <a:extLst>
              <a:ext uri="{FF2B5EF4-FFF2-40B4-BE49-F238E27FC236}">
                <a16:creationId xmlns:a16="http://schemas.microsoft.com/office/drawing/2014/main" id="{874EAFF4-87C0-EB44-9FB0-23CFF0D5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869F4D27-C663-8E4E-B87F-6B9BD3A2C573}" type="slidenum">
              <a:rPr lang="en-US" altLang="zh-CN" sz="1400"/>
              <a:pPr eaLnBrk="1" hangingPunct="1"/>
              <a:t>5</a:t>
            </a:fld>
            <a:r>
              <a:rPr lang="en-US" altLang="zh-CN" sz="14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C9F33C1-F319-4A48-230C-8231FCE00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366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D68F4147-DB13-ECA7-B9F6-F6DB4B2ED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41476"/>
            <a:ext cx="7672388" cy="4430713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0">
                <a:solidFill>
                  <a:srgbClr val="66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0">
                <a:solidFill>
                  <a:srgbClr val="660066"/>
                </a:solidFill>
                <a:latin typeface="Times New Roman" panose="02020603050405020304" pitchFamily="18" charset="0"/>
              </a:rPr>
              <a:t>2-10</a:t>
            </a:r>
            <a:r>
              <a:rPr lang="zh-CN" altLang="en-US" b="0">
                <a:solidFill>
                  <a:srgbClr val="660066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0">
                <a:solidFill>
                  <a:srgbClr val="660066"/>
                </a:solidFill>
                <a:latin typeface="Times New Roman" panose="02020603050405020304" pitchFamily="18" charset="0"/>
              </a:rPr>
              <a:t>cout</a:t>
            </a:r>
            <a:r>
              <a:rPr lang="zh-CN" altLang="en-US" b="0">
                <a:solidFill>
                  <a:srgbClr val="660066"/>
                </a:solidFill>
                <a:latin typeface="Times New Roman" panose="02020603050405020304" pitchFamily="18" charset="0"/>
              </a:rPr>
              <a:t>的使用</a:t>
            </a:r>
            <a:endParaRPr lang="en-US" altLang="zh-CN" b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#</a:t>
            </a:r>
            <a:r>
              <a:rPr lang="en-US" altLang="zh-CN" sz="2400">
                <a:latin typeface="Times New Roman" panose="02020603050405020304" pitchFamily="18" charset="0"/>
              </a:rPr>
              <a:t>include &lt;iostream&gt;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using namespace std;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void main()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int a,b;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char ch;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cout&lt;&lt;”</a:t>
            </a:r>
            <a:r>
              <a:rPr lang="zh-CN" altLang="en-US" sz="2400">
                <a:latin typeface="Times New Roman" panose="02020603050405020304" pitchFamily="18" charset="0"/>
              </a:rPr>
              <a:t>请按顺序输入2整数和1字符：\</a:t>
            </a:r>
            <a:r>
              <a:rPr lang="en-US" altLang="zh-CN" sz="2400">
                <a:latin typeface="Times New Roman" panose="02020603050405020304" pitchFamily="18" charset="0"/>
              </a:rPr>
              <a:t>n”;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cin&gt;&gt;a&gt;&gt;b&gt;&gt;ch;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	      cout&lt;&lt;”a=”&lt;&lt;a&lt;&lt;” b=”&lt;&lt;b&lt;&lt;” ch=”&lt;&lt;ch&lt;&lt;endl;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13669" name="日期占位符 3">
            <a:extLst>
              <a:ext uri="{FF2B5EF4-FFF2-40B4-BE49-F238E27FC236}">
                <a16:creationId xmlns:a16="http://schemas.microsoft.com/office/drawing/2014/main" id="{8A044E62-A225-94EE-3C5B-32C253D5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434E7E-4AA3-0A4D-895D-02B16414CB9F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3670" name="灯片编号占位符 5">
            <a:extLst>
              <a:ext uri="{FF2B5EF4-FFF2-40B4-BE49-F238E27FC236}">
                <a16:creationId xmlns:a16="http://schemas.microsoft.com/office/drawing/2014/main" id="{1707D6C2-FFEF-FBB1-B6D5-C6B61890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107D12E7-CE46-6F48-BBEB-A046C66C98C1}" type="slidenum">
              <a:rPr lang="en-US" altLang="zh-CN" sz="1400"/>
              <a:pPr eaLnBrk="1" hangingPunct="1"/>
              <a:t>6</a:t>
            </a:fld>
            <a:r>
              <a:rPr lang="en-US" altLang="zh-CN" sz="140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B760C-EA01-4AA0-DDAB-86E42104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2062164"/>
            <a:ext cx="4929188" cy="1938337"/>
          </a:xfrm>
          <a:prstGeom prst="rect">
            <a:avLst/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运行结果：</a:t>
            </a:r>
          </a:p>
          <a:p>
            <a:pPr eaLnBrk="1" hangingPunct="1"/>
            <a:r>
              <a:rPr lang="zh-CN" altLang="en-US"/>
              <a:t>请按顺序输入两个整数和一个字符：</a:t>
            </a:r>
          </a:p>
          <a:p>
            <a:pPr eaLnBrk="1" hangingPunct="1"/>
            <a:r>
              <a:rPr lang="en-US" altLang="zh-CN"/>
              <a:t>     1  2  a         //</a:t>
            </a:r>
            <a:r>
              <a:rPr lang="zh-CN" altLang="en-US"/>
              <a:t>键盘输入</a:t>
            </a:r>
          </a:p>
          <a:p>
            <a:pPr eaLnBrk="1" hangingPunct="1"/>
            <a:r>
              <a:rPr lang="en-US" altLang="zh-CN"/>
              <a:t>     a=1  b=2  ch=a      //</a:t>
            </a:r>
            <a:r>
              <a:rPr lang="zh-CN" altLang="en-US"/>
              <a:t>屏幕输出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250A899-6A1B-E901-AB4E-1D026285A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469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91927945-47BD-7001-A23A-263DB1262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714500"/>
            <a:ext cx="7772400" cy="3786188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zh-CN" sz="3200">
                <a:solidFill>
                  <a:srgbClr val="660066"/>
                </a:solidFill>
                <a:latin typeface="Times New Roman" panose="02020603050405020304" pitchFamily="18" charset="0"/>
              </a:rPr>
              <a:t>IO</a:t>
            </a:r>
            <a:r>
              <a:rPr lang="zh-CN" altLang="en-US" sz="3200">
                <a:solidFill>
                  <a:srgbClr val="660066"/>
                </a:solidFill>
              </a:rPr>
              <a:t>流的格式控制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zh-CN" altLang="en-US" b="0"/>
              <a:t>库文件：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iomanip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/>
              <a:t>  </a:t>
            </a:r>
            <a:r>
              <a:rPr lang="zh-CN" altLang="en-US" b="0"/>
              <a:t>常用操纵符：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>
                <a:solidFill>
                  <a:schemeClr val="tx2"/>
                </a:solidFill>
              </a:rPr>
              <a:t> 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setfill(c)</a:t>
            </a:r>
            <a:r>
              <a:rPr lang="en-US" altLang="zh-CN" b="0"/>
              <a:t>             </a:t>
            </a:r>
            <a:r>
              <a:rPr lang="zh-CN" altLang="en-US" b="0"/>
              <a:t>设置填充字符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setw(n)</a:t>
            </a:r>
            <a:r>
              <a:rPr lang="en-US" altLang="zh-CN" b="0"/>
              <a:t>              </a:t>
            </a:r>
            <a:r>
              <a:rPr lang="zh-CN" altLang="en-US" b="0"/>
              <a:t>设置域宽为</a:t>
            </a:r>
            <a:r>
              <a:rPr lang="en-US" altLang="zh-CN" b="0"/>
              <a:t>n</a:t>
            </a:r>
            <a:r>
              <a:rPr lang="en-US" altLang="zh-CN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    setiosflags (ios::left)      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设置数据输出左对齐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    setiosflags (ios::right)     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设置数据输出右对齐</a:t>
            </a:r>
            <a:endParaRPr lang="en-US" altLang="zh-CN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</a:t>
            </a:r>
            <a:endParaRPr lang="zh-CN" altLang="en-US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2" name="日期占位符 3">
            <a:extLst>
              <a:ext uri="{FF2B5EF4-FFF2-40B4-BE49-F238E27FC236}">
                <a16:creationId xmlns:a16="http://schemas.microsoft.com/office/drawing/2014/main" id="{EA28AC57-12F3-18D3-9186-1825AEB1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629146-8126-C046-99B7-C62447AF4E59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4693" name="灯片编号占位符 5">
            <a:extLst>
              <a:ext uri="{FF2B5EF4-FFF2-40B4-BE49-F238E27FC236}">
                <a16:creationId xmlns:a16="http://schemas.microsoft.com/office/drawing/2014/main" id="{E9A61922-065E-094A-AA6B-78A1848B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5A79E3A1-F464-A14D-A81A-271E2B111BBB}" type="slidenum">
              <a:rPr lang="en-US" altLang="zh-CN" sz="1400"/>
              <a:pPr eaLnBrk="1" hangingPunct="1"/>
              <a:t>7</a:t>
            </a:fld>
            <a:r>
              <a:rPr lang="en-US" altLang="zh-CN" sz="1400"/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E8CB7-036A-EF9F-36E6-21B7581D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9" y="5572126"/>
            <a:ext cx="7000875" cy="461963"/>
          </a:xfrm>
          <a:prstGeom prst="rect">
            <a:avLst/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66"/>
                </a:solidFill>
              </a:rPr>
              <a:t>注意：</a:t>
            </a:r>
            <a:r>
              <a:rPr lang="zh-CN" altLang="en-US"/>
              <a:t>用</a:t>
            </a:r>
            <a:r>
              <a:rPr lang="en-US" altLang="zh-CN"/>
              <a:t>cout</a:t>
            </a:r>
            <a:r>
              <a:rPr lang="zh-CN" altLang="en-US"/>
              <a:t>输出数据默认的对齐方式是右对齐。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83AE9B6-3848-1618-3E9E-A56377788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571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24D9BE7-3B18-9DD4-8BCC-2CA1EE77C5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660066"/>
                </a:solidFill>
                <a:latin typeface="Times New Roman" panose="02020603050405020304" pitchFamily="18" charset="0"/>
              </a:rPr>
              <a:t>IO</a:t>
            </a:r>
            <a:r>
              <a:rPr lang="zh-CN" altLang="en-US" sz="3200">
                <a:solidFill>
                  <a:srgbClr val="660066"/>
                </a:solidFill>
              </a:rPr>
              <a:t>流的格式控制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    setw(n)</a:t>
            </a:r>
            <a:r>
              <a:rPr lang="en-US" altLang="zh-CN" b="0"/>
              <a:t>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/>
              <a:t>     </a:t>
            </a:r>
            <a:r>
              <a:rPr lang="en-US" altLang="zh-CN" b="0"/>
              <a:t>	</a:t>
            </a:r>
            <a:r>
              <a:rPr lang="zh-CN" altLang="en-US" b="0"/>
              <a:t>设置域宽，即设置</a:t>
            </a:r>
            <a:r>
              <a:rPr lang="zh-CN" altLang="en-US" b="0">
                <a:latin typeface="Times New Roman" panose="02020603050405020304" pitchFamily="18" charset="0"/>
              </a:rPr>
              <a:t>“&lt;&lt;”</a:t>
            </a:r>
            <a:r>
              <a:rPr lang="zh-CN" altLang="en-US" b="0"/>
              <a:t>符号后面的数据占用的屏幕宽度。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</a:rPr>
              <a:t>    </a:t>
            </a:r>
            <a:endParaRPr lang="en-US" altLang="zh-CN" b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	</a:t>
            </a:r>
            <a:r>
              <a:rPr lang="zh-CN" altLang="en-US" b="0">
                <a:latin typeface="Times New Roman" panose="02020603050405020304" pitchFamily="18" charset="0"/>
              </a:rPr>
              <a:t>例如：</a:t>
            </a:r>
            <a:r>
              <a:rPr lang="en-US" altLang="zh-CN" sz="2400">
                <a:latin typeface="Times New Roman" panose="02020603050405020304" pitchFamily="18" charset="0"/>
              </a:rPr>
              <a:t> cout&lt;&lt;setw(8)&lt;&lt;’a’&lt;&lt;setw(8)&lt;&lt;’b’&lt;&lt;endl;</a:t>
            </a:r>
            <a:endParaRPr lang="zh-CN" altLang="en-US" sz="2400"/>
          </a:p>
        </p:txBody>
      </p:sp>
      <p:sp>
        <p:nvSpPr>
          <p:cNvPr id="115716" name="日期占位符 3">
            <a:extLst>
              <a:ext uri="{FF2B5EF4-FFF2-40B4-BE49-F238E27FC236}">
                <a16:creationId xmlns:a16="http://schemas.microsoft.com/office/drawing/2014/main" id="{088DB95C-F9AD-421A-8040-EC7C8D7A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816161-8641-0649-AB06-59E37D218EA2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5717" name="灯片编号占位符 5">
            <a:extLst>
              <a:ext uri="{FF2B5EF4-FFF2-40B4-BE49-F238E27FC236}">
                <a16:creationId xmlns:a16="http://schemas.microsoft.com/office/drawing/2014/main" id="{2FBDC3D3-4BAE-D977-1B42-5E054EAC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949D50BB-2C92-624F-861C-2FF4F219586A}" type="slidenum">
              <a:rPr lang="en-US" altLang="zh-CN" sz="1400"/>
              <a:pPr eaLnBrk="1" hangingPunct="1"/>
              <a:t>8</a:t>
            </a:fld>
            <a:r>
              <a:rPr lang="en-US" altLang="zh-CN" sz="1400"/>
              <a:t>-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A47BCC9-73E6-A45C-6370-C64F9BD16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4" y="5310189"/>
            <a:ext cx="6053137" cy="479425"/>
          </a:xfrm>
          <a:prstGeom prst="rect">
            <a:avLst/>
          </a:prstGeom>
          <a:noFill/>
          <a:ln w="28575" cap="sq">
            <a:solidFill>
              <a:srgbClr val="660066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输出结果：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_ _ _ _ _ _ _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a_ _ _ _ _ _ _b 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436D5F7-EC78-BC43-0C3F-DE4F5FD68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基本输入输出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673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3117A31-83D0-B1FE-DE56-89B851DE0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660066"/>
                </a:solidFill>
                <a:latin typeface="Times New Roman" panose="02020603050405020304" pitchFamily="18" charset="0"/>
              </a:rPr>
              <a:t>IO</a:t>
            </a:r>
            <a:r>
              <a:rPr lang="zh-CN" altLang="en-US" sz="3200">
                <a:solidFill>
                  <a:srgbClr val="660066"/>
                </a:solidFill>
              </a:rPr>
              <a:t>流的格式控制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	setfill(c)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/>
              <a:t>    	</a:t>
            </a:r>
            <a:r>
              <a:rPr lang="zh-CN" altLang="en-US" b="0"/>
              <a:t>设置填充字符，即</a:t>
            </a:r>
            <a:r>
              <a:rPr lang="zh-CN" altLang="en-US" b="0">
                <a:latin typeface="Times New Roman" panose="02020603050405020304" pitchFamily="18" charset="0"/>
              </a:rPr>
              <a:t>“&lt;&lt;”</a:t>
            </a:r>
            <a:r>
              <a:rPr lang="zh-CN" altLang="en-US" b="0"/>
              <a:t>符号后面的数据长度小于域宽时，使用什么字符进行填充。</a:t>
            </a:r>
            <a:endParaRPr lang="en-US" altLang="zh-CN" b="0"/>
          </a:p>
          <a:p>
            <a:pPr eaLnBrk="1" hangingPunct="1"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0"/>
              <a:t>	</a:t>
            </a:r>
            <a:r>
              <a:rPr lang="zh-CN" altLang="en-US" b="0"/>
              <a:t>例如：</a:t>
            </a:r>
            <a:r>
              <a:rPr lang="zh-CN" altLang="en-US"/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cout&lt;&lt;setfill(‘*’)&lt;&lt;setw(5)&lt;&lt;’a’&lt;&lt;endl;</a:t>
            </a:r>
            <a:r>
              <a:rPr lang="zh-CN" altLang="en-US" sz="2400"/>
              <a:t>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/>
          </a:p>
        </p:txBody>
      </p:sp>
      <p:sp>
        <p:nvSpPr>
          <p:cNvPr id="116740" name="日期占位符 3">
            <a:extLst>
              <a:ext uri="{FF2B5EF4-FFF2-40B4-BE49-F238E27FC236}">
                <a16:creationId xmlns:a16="http://schemas.microsoft.com/office/drawing/2014/main" id="{BF46C130-FDEE-C0FF-00B5-C719FDC4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8213" y="6186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56690D-76C9-8743-9B3D-8DF98AF54EA0}" type="datetime1">
              <a:rPr lang="zh-CN" altLang="en-US" sz="1400"/>
              <a:pPr eaLnBrk="1" hangingPunct="1"/>
              <a:t>2024/1/9</a:t>
            </a:fld>
            <a:endParaRPr lang="en-US" altLang="zh-CN" sz="1400"/>
          </a:p>
        </p:txBody>
      </p:sp>
      <p:sp>
        <p:nvSpPr>
          <p:cNvPr id="116741" name="灯片编号占位符 5">
            <a:extLst>
              <a:ext uri="{FF2B5EF4-FFF2-40B4-BE49-F238E27FC236}">
                <a16:creationId xmlns:a16="http://schemas.microsoft.com/office/drawing/2014/main" id="{D3F92AD0-7C9F-D582-C55A-CC52D079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16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-</a:t>
            </a:r>
            <a:fld id="{3FE7FC89-1522-5641-A047-CA7BB75D1015}" type="slidenum">
              <a:rPr lang="en-US" altLang="zh-CN" sz="1400"/>
              <a:pPr eaLnBrk="1" hangingPunct="1"/>
              <a:t>9</a:t>
            </a:fld>
            <a:r>
              <a:rPr lang="en-US" altLang="zh-CN" sz="1400"/>
              <a:t>-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A15B314-BDF0-3B07-0D0D-82B9C10E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5195888"/>
            <a:ext cx="3657600" cy="519112"/>
          </a:xfrm>
          <a:prstGeom prst="rect">
            <a:avLst/>
          </a:prstGeom>
          <a:noFill/>
          <a:ln w="28575" cap="sq">
            <a:solidFill>
              <a:srgbClr val="660066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输出结果： 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****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endParaRPr kumimoji="1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2972</Words>
  <Application>Microsoft Macintosh PowerPoint</Application>
  <PresentationFormat>宽屏</PresentationFormat>
  <Paragraphs>398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等线 Light</vt:lpstr>
      <vt:lpstr>楷体_GB2312</vt:lpstr>
      <vt:lpstr>隶书</vt:lpstr>
      <vt:lpstr>宋体</vt:lpstr>
      <vt:lpstr>Arial</vt:lpstr>
      <vt:lpstr>Times New Roman</vt:lpstr>
      <vt:lpstr>Wingdings</vt:lpstr>
      <vt:lpstr>Office 主题​​</vt:lpstr>
      <vt:lpstr>PowerPoint 演示文稿</vt:lpstr>
      <vt:lpstr>2.5 基本输入输出</vt:lpstr>
      <vt:lpstr>2.5 基本输入输出</vt:lpstr>
      <vt:lpstr>2.5 基本输入输出</vt:lpstr>
      <vt:lpstr>2.5 基本输入输出</vt:lpstr>
      <vt:lpstr>2.5 基本输入输出</vt:lpstr>
      <vt:lpstr>2.5 基本输入输出</vt:lpstr>
      <vt:lpstr>2.5 基本输入输出</vt:lpstr>
      <vt:lpstr>2.5 基本输入输出</vt:lpstr>
      <vt:lpstr>2.5 基本输入输出</vt:lpstr>
      <vt:lpstr>2.5 基本输入输出</vt:lpstr>
      <vt:lpstr>2.5 基本输入输出</vt:lpstr>
      <vt:lpstr>2.5 基本输入输出</vt:lpstr>
      <vt:lpstr>PowerPoint 演示文稿</vt:lpstr>
      <vt:lpstr>2.5 基本输入输出</vt:lpstr>
      <vt:lpstr>PowerPoint 演示文稿</vt:lpstr>
      <vt:lpstr>2.5 基本输入输出</vt:lpstr>
      <vt:lpstr>PowerPoint 演示文稿</vt:lpstr>
      <vt:lpstr>2.5 基本输入输出</vt:lpstr>
      <vt:lpstr>2.5 基本输入输出</vt:lpstr>
      <vt:lpstr>2.5 基本输入输出</vt:lpstr>
      <vt:lpstr>2.5 基本输入输出</vt:lpstr>
      <vt:lpstr>PowerPoint 演示文稿</vt:lpstr>
      <vt:lpstr>PowerPoint 演示文稿</vt:lpstr>
      <vt:lpstr>2.6  使用string类型处理字符串</vt:lpstr>
      <vt:lpstr>2.6  使用string类型处理字符串</vt:lpstr>
      <vt:lpstr>2.6  使用string类型处理字符串</vt:lpstr>
      <vt:lpstr>PowerPoint 演示文稿</vt:lpstr>
      <vt:lpstr>2.6   使用string类型处理字符串</vt:lpstr>
      <vt:lpstr>2.6  使用string类型处理字符串</vt:lpstr>
      <vt:lpstr>2.6 使用string类型处理字符串</vt:lpstr>
      <vt:lpstr>PowerPoint 演示文稿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gswu</dc:creator>
  <cp:lastModifiedBy>gswu</cp:lastModifiedBy>
  <cp:revision>1</cp:revision>
  <dcterms:created xsi:type="dcterms:W3CDTF">2024-01-09T03:08:24Z</dcterms:created>
  <dcterms:modified xsi:type="dcterms:W3CDTF">2024-01-09T03:10:09Z</dcterms:modified>
</cp:coreProperties>
</file>