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630" r:id="rId2"/>
    <p:sldId id="631" r:id="rId3"/>
    <p:sldId id="632" r:id="rId4"/>
    <p:sldId id="634" r:id="rId5"/>
    <p:sldId id="791" r:id="rId6"/>
    <p:sldId id="635" r:id="rId7"/>
    <p:sldId id="636" r:id="rId8"/>
    <p:sldId id="637" r:id="rId9"/>
    <p:sldId id="638" r:id="rId10"/>
    <p:sldId id="639" r:id="rId11"/>
    <p:sldId id="641" r:id="rId12"/>
    <p:sldId id="800" r:id="rId13"/>
    <p:sldId id="839" r:id="rId14"/>
    <p:sldId id="762" r:id="rId15"/>
    <p:sldId id="644" r:id="rId16"/>
    <p:sldId id="645" r:id="rId17"/>
    <p:sldId id="647" r:id="rId18"/>
    <p:sldId id="648" r:id="rId19"/>
    <p:sldId id="649" r:id="rId20"/>
    <p:sldId id="650" r:id="rId21"/>
    <p:sldId id="651" r:id="rId22"/>
    <p:sldId id="652" r:id="rId23"/>
    <p:sldId id="653" r:id="rId24"/>
    <p:sldId id="654" r:id="rId25"/>
    <p:sldId id="774" r:id="rId26"/>
    <p:sldId id="655" r:id="rId27"/>
    <p:sldId id="656" r:id="rId28"/>
    <p:sldId id="657" r:id="rId29"/>
    <p:sldId id="658" r:id="rId30"/>
    <p:sldId id="660" r:id="rId31"/>
    <p:sldId id="661" r:id="rId32"/>
    <p:sldId id="662" r:id="rId33"/>
    <p:sldId id="663" r:id="rId34"/>
    <p:sldId id="664" r:id="rId35"/>
    <p:sldId id="665" r:id="rId36"/>
    <p:sldId id="667" r:id="rId37"/>
    <p:sldId id="668" r:id="rId38"/>
    <p:sldId id="785" r:id="rId39"/>
    <p:sldId id="671" r:id="rId40"/>
    <p:sldId id="840" r:id="rId41"/>
    <p:sldId id="672" r:id="rId42"/>
    <p:sldId id="674" r:id="rId43"/>
    <p:sldId id="675" r:id="rId44"/>
    <p:sldId id="676" r:id="rId45"/>
    <p:sldId id="677" r:id="rId46"/>
    <p:sldId id="678" r:id="rId47"/>
    <p:sldId id="775" r:id="rId48"/>
    <p:sldId id="681" r:id="rId49"/>
    <p:sldId id="682" r:id="rId50"/>
    <p:sldId id="683" r:id="rId51"/>
    <p:sldId id="684" r:id="rId52"/>
    <p:sldId id="685" r:id="rId53"/>
    <p:sldId id="686" r:id="rId54"/>
    <p:sldId id="687" r:id="rId55"/>
    <p:sldId id="688" r:id="rId56"/>
    <p:sldId id="689" r:id="rId57"/>
    <p:sldId id="694" r:id="rId58"/>
    <p:sldId id="695" r:id="rId59"/>
    <p:sldId id="696" r:id="rId60"/>
    <p:sldId id="697" r:id="rId61"/>
    <p:sldId id="698" r:id="rId62"/>
    <p:sldId id="699" r:id="rId63"/>
    <p:sldId id="700" r:id="rId64"/>
    <p:sldId id="701" r:id="rId65"/>
    <p:sldId id="705" r:id="rId66"/>
    <p:sldId id="841" r:id="rId67"/>
    <p:sldId id="842" r:id="rId68"/>
    <p:sldId id="843" r:id="rId69"/>
    <p:sldId id="719" r:id="rId70"/>
    <p:sldId id="751" r:id="rId71"/>
    <p:sldId id="720" r:id="rId7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1"/>
    <p:restoredTop sz="96012"/>
  </p:normalViewPr>
  <p:slideViewPr>
    <p:cSldViewPr snapToGrid="0">
      <p:cViewPr varScale="1">
        <p:scale>
          <a:sx n="113" d="100"/>
          <a:sy n="113" d="100"/>
        </p:scale>
        <p:origin x="5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F99C22-6C94-100C-120F-8ECED62F87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349A4F5-E618-0174-EC77-6BE75792F4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FDCC87-E584-2DAD-8BC9-4739516C6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9C3D0-668F-474F-8528-045B69F7A886}" type="datetimeFigureOut">
              <a:rPr kumimoji="1" lang="zh-CN" altLang="en-US" smtClean="0"/>
              <a:t>2024/1/9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1527E1-9D5A-C391-E5F3-2C5BBCC47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AA47A5-A5E5-A787-5382-651C1E37C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46949-A414-0C49-B661-0FDA2E2206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574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07B0DF-D902-5E60-EBE3-286F7B4BB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4914002-2957-7233-C132-F718D0B414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49E655-2F3D-058A-BF40-D6A0DC638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9C3D0-668F-474F-8528-045B69F7A886}" type="datetimeFigureOut">
              <a:rPr kumimoji="1" lang="zh-CN" altLang="en-US" smtClean="0"/>
              <a:t>2024/1/9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9B31AD-6A47-6985-E314-251EB32DA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5047C4-8BD6-7FE8-FA79-DF380BF3D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46949-A414-0C49-B661-0FDA2E2206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6326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2755412-3C87-E377-AB5C-A7A437E65A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1190A57-BCC3-780F-65B1-3A44D8E432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712F56-5213-6C65-4722-78A09A101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9C3D0-668F-474F-8528-045B69F7A886}" type="datetimeFigureOut">
              <a:rPr kumimoji="1" lang="zh-CN" altLang="en-US" smtClean="0"/>
              <a:t>2024/1/9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7E2762-2264-5E34-075E-D25E004BD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0E43AC-1FBC-9625-3402-78207CF23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46949-A414-0C49-B661-0FDA2E2206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13202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5A2C83-9628-0904-7D0A-08DF53786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494772-75FE-AC7C-E08F-3D2269451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05A854-F11F-70C3-3579-CFD2DE204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9C3D0-668F-474F-8528-045B69F7A886}" type="datetimeFigureOut">
              <a:rPr kumimoji="1" lang="zh-CN" altLang="en-US" smtClean="0"/>
              <a:t>2024/1/9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A79596-7640-0648-A96A-206B3F3C6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F9E52C-31AE-AA8A-2D60-3BCEA31A6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46949-A414-0C49-B661-0FDA2E2206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54828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F759B2-4C5F-B921-F48E-7D23C0BD7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96AF14-13D7-180D-B835-2038857D69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FB8BE3-474D-D681-4617-9FCBF85F9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9C3D0-668F-474F-8528-045B69F7A886}" type="datetimeFigureOut">
              <a:rPr kumimoji="1" lang="zh-CN" altLang="en-US" smtClean="0"/>
              <a:t>2024/1/9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6D2F6B-9727-4E96-4C8F-5CE9B9C5C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E5DA45-7669-F52C-2B45-6B36EAAAA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46949-A414-0C49-B661-0FDA2E2206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15714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EB0581-02DE-5F11-8593-D9CEF23A3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CF0566-620C-F0B1-F939-396A3D175D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7BB23A3-9654-46AB-FED8-596633C9BE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07875C-5A37-72A7-7B6E-33A34B521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9C3D0-668F-474F-8528-045B69F7A886}" type="datetimeFigureOut">
              <a:rPr kumimoji="1" lang="zh-CN" altLang="en-US" smtClean="0"/>
              <a:t>2024/1/9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B7ED0E-2EB8-1245-1C8E-C29E851CD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53FC19-24F0-B490-D9CD-3931CEB8A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46949-A414-0C49-B661-0FDA2E2206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725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F32D51-90DB-6F6B-1602-B0E3EB8E2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5374BC-321D-D520-E9AE-B59A4AF450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47F9C4-B6A4-43E8-C7F9-C97CC7835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9E83383-68C8-D5E1-EDDF-CD407CA2BF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A1E3632-3F53-56C8-9D2E-79D9DE35AE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FC31E5A-4612-F0A6-FD2D-F4C43649C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9C3D0-668F-474F-8528-045B69F7A886}" type="datetimeFigureOut">
              <a:rPr kumimoji="1" lang="zh-CN" altLang="en-US" smtClean="0"/>
              <a:t>2024/1/9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788831C-8064-A057-37DB-2D13B5E5D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1F368F9-C0EA-52D7-B034-8A241DCB4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46949-A414-0C49-B661-0FDA2E2206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67123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70D67E-E6E5-7E74-0191-55D7DF5EB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608B06B-3DBE-BF26-5785-EBB48A409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9C3D0-668F-474F-8528-045B69F7A886}" type="datetimeFigureOut">
              <a:rPr kumimoji="1" lang="zh-CN" altLang="en-US" smtClean="0"/>
              <a:t>2024/1/9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F311951-D2D8-62EF-3977-BA0557C28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7ED3638-4F3C-7807-B077-144C50FA9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46949-A414-0C49-B661-0FDA2E2206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7047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A790F4A-6B43-EECE-C4B7-898713128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9C3D0-668F-474F-8528-045B69F7A886}" type="datetimeFigureOut">
              <a:rPr kumimoji="1" lang="zh-CN" altLang="en-US" smtClean="0"/>
              <a:t>2024/1/9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17F3872-3866-C6B9-8796-F84F2DCA5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5E2FD3-2D09-1833-E4E5-5228DD465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46949-A414-0C49-B661-0FDA2E2206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7034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5B4E46-3E97-1D0C-E372-F2328046F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A0A5EA-55FB-22F9-3D99-ABD2AFD56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664B591-46C1-0D16-A02F-695012900E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2750FC-4F06-2FFF-FC05-EB97A66DF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9C3D0-668F-474F-8528-045B69F7A886}" type="datetimeFigureOut">
              <a:rPr kumimoji="1" lang="zh-CN" altLang="en-US" smtClean="0"/>
              <a:t>2024/1/9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5011FA-5CBF-8DE3-6707-5B84C5136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AFF559-EE9B-7FFC-57BA-69A94AC05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46949-A414-0C49-B661-0FDA2E2206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7328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2ACD16-E5F2-8D44-B6AE-717713FDE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45466B0-762D-91AD-37D3-12EA98547C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DDB1A17-7BD0-00B2-5CE5-612DD9AFDC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45C2D4D-B3D3-F5FC-EFF7-D0943CBF9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9C3D0-668F-474F-8528-045B69F7A886}" type="datetimeFigureOut">
              <a:rPr kumimoji="1" lang="zh-CN" altLang="en-US" smtClean="0"/>
              <a:t>2024/1/9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1F397F-6168-AA5A-6B7B-2ADFCFD2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2F7B62-7459-AC6E-DA61-F876CC83E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46949-A414-0C49-B661-0FDA2E2206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96895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C60180C-F0FD-C87D-4978-51C8979FE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29B682-E7E5-0BC3-8C57-DB5FCBD3A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A957AA-60DF-80F4-3ACA-B14A6D485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9C3D0-668F-474F-8528-045B69F7A886}" type="datetimeFigureOut">
              <a:rPr kumimoji="1" lang="zh-CN" altLang="en-US" smtClean="0"/>
              <a:t>2024/1/9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CEEFD7-78F9-AE81-20AB-55B225CC2D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6436A5-B6D3-4591-0201-CAB806869B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346949-A414-0C49-B661-0FDA2E2206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82264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oleObject" Target="../embeddings/oleObject2.bin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>
            <a:extLst>
              <a:ext uri="{FF2B5EF4-FFF2-40B4-BE49-F238E27FC236}">
                <a16:creationId xmlns:a16="http://schemas.microsoft.com/office/drawing/2014/main" id="{74273131-60C5-1935-C447-02C86CD4DB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5.6  </a:t>
            </a:r>
            <a:r>
              <a:rPr lang="zh-CN" altLang="zh-CN" sz="3600"/>
              <a:t>重 载 函 数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29123" name="Rectangle 3" descr="Rectangle: Click to edit Master text styles&#13;&#10;Second level&#13;&#10;Third level&#13;&#10;Fourth level&#13;&#10;Fifth level">
            <a:extLst>
              <a:ext uri="{FF2B5EF4-FFF2-40B4-BE49-F238E27FC236}">
                <a16:creationId xmlns:a16="http://schemas.microsoft.com/office/drawing/2014/main" id="{FAC2A614-8818-5056-FCC1-CEDBC062562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rgbClr val="000000"/>
                </a:solidFill>
              </a:rPr>
              <a:t>重载函数也是函数的一种特殊情况。 </a:t>
            </a:r>
          </a:p>
          <a:p>
            <a:pPr eaLnBrk="1" hangingPunct="1"/>
            <a:r>
              <a:rPr lang="en-US" altLang="zh-CN">
                <a:solidFill>
                  <a:srgbClr val="000000"/>
                </a:solidFill>
              </a:rPr>
              <a:t>C++</a:t>
            </a:r>
            <a:r>
              <a:rPr lang="zh-CN" altLang="en-US">
                <a:solidFill>
                  <a:srgbClr val="000000"/>
                </a:solidFill>
              </a:rPr>
              <a:t>允许几个功能类似函数同名，但这些同名函数的形式参数必须不同，称这些同名函数为</a:t>
            </a:r>
            <a:r>
              <a:rPr lang="zh-CN" altLang="en-US">
                <a:solidFill>
                  <a:schemeClr val="tx2"/>
                </a:solidFill>
              </a:rPr>
              <a:t>重载函数</a:t>
            </a:r>
            <a:r>
              <a:rPr lang="zh-CN" altLang="en-US"/>
              <a:t>。 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>
                <a:solidFill>
                  <a:srgbClr val="000066"/>
                </a:solidFill>
              </a:rPr>
              <a:t>例: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>
                <a:solidFill>
                  <a:srgbClr val="000066"/>
                </a:solidFill>
                <a:latin typeface="Times New Roman" panose="02020603050405020304" pitchFamily="18" charset="0"/>
              </a:rPr>
              <a:t>int max(int x, int y){return x&gt;y?x:y; }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>
                <a:solidFill>
                  <a:srgbClr val="000066"/>
                </a:solidFill>
                <a:latin typeface="Times New Roman" panose="02020603050405020304" pitchFamily="18" charset="0"/>
              </a:rPr>
              <a:t>float max(float x, float y) {return x&gt;y?x:y; }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95236" name="日期占位符 3">
            <a:extLst>
              <a:ext uri="{FF2B5EF4-FFF2-40B4-BE49-F238E27FC236}">
                <a16:creationId xmlns:a16="http://schemas.microsoft.com/office/drawing/2014/main" id="{EA42CA93-CFB7-8275-DCB0-D1884492048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16476CE5-B526-9042-806F-1173F520992C}" type="datetime1">
              <a:rPr lang="zh-CN" altLang="en-US" sz="1400"/>
              <a:t>2024/1/9</a:t>
            </a:fld>
            <a:endParaRPr lang="en-US" altLang="zh-CN" sz="1400"/>
          </a:p>
        </p:txBody>
      </p:sp>
      <p:sp>
        <p:nvSpPr>
          <p:cNvPr id="95238" name="灯片编号占位符 5">
            <a:extLst>
              <a:ext uri="{FF2B5EF4-FFF2-40B4-BE49-F238E27FC236}">
                <a16:creationId xmlns:a16="http://schemas.microsoft.com/office/drawing/2014/main" id="{CDD98A6B-6B70-1A78-D736-173EDEECB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zh-CN" sz="1400"/>
              <a:t>-</a:t>
            </a:r>
            <a:fld id="{821631F6-05A6-B34A-97AB-FD209110FB5D}" type="slidenum">
              <a:rPr lang="en-US" altLang="zh-CN" sz="1400"/>
              <a:pPr eaLnBrk="1" hangingPunct="1"/>
              <a:t>1</a:t>
            </a:fld>
            <a:r>
              <a:rPr lang="en-US" altLang="zh-CN" sz="1400"/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9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29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29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日期占位符 1">
            <a:extLst>
              <a:ext uri="{FF2B5EF4-FFF2-40B4-BE49-F238E27FC236}">
                <a16:creationId xmlns:a16="http://schemas.microsoft.com/office/drawing/2014/main" id="{C47EFCC1-CEF3-2992-82FD-0D01241FDD4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0AA87AF9-FD02-0246-98B9-C6B5CC445631}" type="datetime1">
              <a:rPr lang="zh-CN" altLang="en-US" sz="1400"/>
              <a:t>2024/1/9</a:t>
            </a:fld>
            <a:endParaRPr lang="en-US" altLang="zh-CN" sz="1400"/>
          </a:p>
        </p:txBody>
      </p:sp>
      <p:sp>
        <p:nvSpPr>
          <p:cNvPr id="104452" name="灯片编号占位符 3">
            <a:extLst>
              <a:ext uri="{FF2B5EF4-FFF2-40B4-BE49-F238E27FC236}">
                <a16:creationId xmlns:a16="http://schemas.microsoft.com/office/drawing/2014/main" id="{716BC3FA-6E3F-1B73-DA7F-0837902DE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zh-CN" sz="1400"/>
              <a:t>-</a:t>
            </a:r>
            <a:fld id="{68C60236-AE4E-B14F-8D86-6A27338B03D2}" type="slidenum">
              <a:rPr lang="en-US" altLang="zh-CN" sz="1400"/>
              <a:pPr eaLnBrk="1" hangingPunct="1"/>
              <a:t>10</a:t>
            </a:fld>
            <a:r>
              <a:rPr lang="en-US" altLang="zh-CN" sz="1400"/>
              <a:t>-</a:t>
            </a:r>
          </a:p>
        </p:txBody>
      </p:sp>
      <p:sp>
        <p:nvSpPr>
          <p:cNvPr id="104453" name="Text Box 2">
            <a:extLst>
              <a:ext uri="{FF2B5EF4-FFF2-40B4-BE49-F238E27FC236}">
                <a16:creationId xmlns:a16="http://schemas.microsoft.com/office/drawing/2014/main" id="{663ED82F-431E-34CD-AD71-ECC6A3D5A4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1295400"/>
            <a:ext cx="8077200" cy="201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如果默认参数值函数是先声明，后定义的，则在声明函数原型时就指定默认参数值。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如果函数定义在先(无需原型声明)，则在函数定义的形参表中指定默认值。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1038339" name="Rectangle 3" descr="Rectangle: Click to edit Master text styles&#13;&#10;Second level&#13;&#10;Third level&#13;&#10;Fourth level&#13;&#10;Fifth level">
            <a:extLst>
              <a:ext uri="{FF2B5EF4-FFF2-40B4-BE49-F238E27FC236}">
                <a16:creationId xmlns:a16="http://schemas.microsoft.com/office/drawing/2014/main" id="{667EE035-B894-7DE2-7607-E3F57A5927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5188" y="4005264"/>
            <a:ext cx="7772400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zh-CN" altLang="en-US"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5-</a:t>
            </a:r>
            <a:r>
              <a:rPr lang="zh-CN" altLang="en-US"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编写具有默认函数值的函数，计算直角三角形的面积。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38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833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386" name="Text Box 2">
            <a:extLst>
              <a:ext uri="{FF2B5EF4-FFF2-40B4-BE49-F238E27FC236}">
                <a16:creationId xmlns:a16="http://schemas.microsoft.com/office/drawing/2014/main" id="{FC5CF7C2-1136-4AD5-C827-35089D3094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52401"/>
            <a:ext cx="8534400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0099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//</a:t>
            </a:r>
            <a:r>
              <a:rPr lang="zh-CN" altLang="en-US" b="1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使用默认形式参数值的函数编写计算直角三角形面积的程序</a:t>
            </a:r>
            <a:endParaRPr lang="zh-CN" altLang="en-US" b="1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/>
            <a:r>
              <a:rPr lang="zh-CN" altLang="en-US" b="1">
                <a:solidFill>
                  <a:srgbClr val="0000FF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#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include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&lt;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iostream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&gt;</a:t>
            </a:r>
            <a:endParaRPr lang="en-US" altLang="zh-CN" b="1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/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using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namespace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std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;</a:t>
            </a:r>
            <a:endParaRPr lang="en-US" altLang="zh-CN" b="1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/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float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CN" b="1">
                <a:solidFill>
                  <a:srgbClr val="88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areaRATriangle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( 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int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CN" b="1">
                <a:solidFill>
                  <a:srgbClr val="666666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side1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= 3, 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int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CN" b="1">
                <a:solidFill>
                  <a:srgbClr val="666666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side2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= 4);</a:t>
            </a:r>
          </a:p>
          <a:p>
            <a:pPr eaLnBrk="1" hangingPunct="1"/>
            <a:endParaRPr lang="en-US" altLang="zh-CN" b="1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/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void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CN" b="1">
                <a:solidFill>
                  <a:srgbClr val="88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main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()</a:t>
            </a:r>
            <a:endParaRPr lang="en-US" altLang="zh-CN" b="1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{	</a:t>
            </a:r>
            <a:r>
              <a:rPr lang="en-US" altLang="zh-CN" b="1">
                <a:solidFill>
                  <a:srgbClr val="666666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cout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&lt;&lt; </a:t>
            </a:r>
            <a:r>
              <a:rPr lang="en-US" altLang="zh-CN" b="1">
                <a:solidFill>
                  <a:srgbClr val="00007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"The area of default right-angled triangle(3,4) is: “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&lt;&lt; </a:t>
            </a:r>
            <a:r>
              <a:rPr lang="en-US" altLang="zh-CN" b="1">
                <a:solidFill>
                  <a:srgbClr val="88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areaRATriangle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()&lt;&lt;</a:t>
            </a:r>
            <a:r>
              <a:rPr lang="en-US" altLang="zh-CN" b="1">
                <a:solidFill>
                  <a:srgbClr val="666666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endl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; </a:t>
            </a:r>
            <a:endParaRPr lang="en-US" altLang="zh-CN" b="1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	</a:t>
            </a:r>
            <a:r>
              <a:rPr lang="en-US" altLang="zh-CN" b="1">
                <a:solidFill>
                  <a:srgbClr val="666666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cout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&lt;&lt; </a:t>
            </a:r>
            <a:r>
              <a:rPr lang="en-US" altLang="zh-CN" b="1">
                <a:solidFill>
                  <a:srgbClr val="00007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"The area of right-angled triangle(6,4) is:“</a:t>
            </a:r>
          </a:p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    &lt;&lt; </a:t>
            </a:r>
            <a:r>
              <a:rPr lang="en-US" altLang="zh-CN" b="1">
                <a:solidFill>
                  <a:srgbClr val="88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areaRATriangle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(6)&lt;&lt;</a:t>
            </a:r>
            <a:r>
              <a:rPr lang="en-US" altLang="zh-CN" b="1">
                <a:solidFill>
                  <a:srgbClr val="666666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endl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; </a:t>
            </a:r>
            <a:endParaRPr lang="en-US" altLang="zh-CN" b="1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	</a:t>
            </a:r>
            <a:r>
              <a:rPr lang="en-US" altLang="zh-CN" b="1">
                <a:solidFill>
                  <a:srgbClr val="666666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cout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&lt;&lt; </a:t>
            </a:r>
            <a:r>
              <a:rPr lang="en-US" altLang="zh-CN" b="1">
                <a:solidFill>
                  <a:srgbClr val="00007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"The area of right-angled triangle(6,8) is:"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</a:p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    &lt;&lt; </a:t>
            </a:r>
            <a:r>
              <a:rPr lang="en-US" altLang="zh-CN" b="1">
                <a:solidFill>
                  <a:srgbClr val="88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areaRATriangle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(6, 8)&lt;&lt; </a:t>
            </a:r>
            <a:r>
              <a:rPr lang="en-US" altLang="zh-CN" b="1">
                <a:solidFill>
                  <a:srgbClr val="666666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endl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;</a:t>
            </a:r>
            <a:endParaRPr lang="en-US" altLang="zh-CN" b="1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}</a:t>
            </a:r>
            <a:endParaRPr lang="zh-CN" altLang="en-US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40387" name="Text Box 3">
            <a:extLst>
              <a:ext uri="{FF2B5EF4-FFF2-40B4-BE49-F238E27FC236}">
                <a16:creationId xmlns:a16="http://schemas.microsoft.com/office/drawing/2014/main" id="{A514A87E-FF74-4B3C-3E64-CDBB189F12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4825" y="5116513"/>
            <a:ext cx="6408738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0099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// </a:t>
            </a:r>
            <a:r>
              <a:rPr lang="zh-CN" altLang="en-US" b="1">
                <a:solidFill>
                  <a:srgbClr val="0099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计算直角三角形面积</a:t>
            </a:r>
            <a:r>
              <a:rPr lang="zh-CN" altLang="en-US" b="1">
                <a:solidFill>
                  <a:srgbClr val="0099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endParaRPr lang="zh-CN" altLang="en-US" b="1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/>
            <a:r>
              <a:rPr lang="en-US" altLang="zh-CN" b="1">
                <a:solidFill>
                  <a:srgbClr val="0000F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float</a:t>
            </a:r>
            <a:r>
              <a:rPr lang="en-US" altLang="zh-CN" b="1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CN" b="1">
                <a:solidFill>
                  <a:srgbClr val="88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areaRATriangle</a:t>
            </a:r>
            <a:r>
              <a:rPr lang="en-US" altLang="zh-CN" b="1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 </a:t>
            </a:r>
            <a:r>
              <a:rPr lang="en-US" altLang="zh-CN" b="1">
                <a:solidFill>
                  <a:srgbClr val="0000F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int</a:t>
            </a:r>
            <a:r>
              <a:rPr lang="en-US" altLang="zh-CN" b="1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CN" b="1">
                <a:solidFill>
                  <a:srgbClr val="666666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side1</a:t>
            </a:r>
            <a:r>
              <a:rPr lang="en-US" altLang="zh-CN" b="1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</a:t>
            </a:r>
            <a:r>
              <a:rPr lang="en-US" altLang="zh-CN" b="1">
                <a:solidFill>
                  <a:srgbClr val="0000F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int</a:t>
            </a:r>
            <a:r>
              <a:rPr lang="en-US" altLang="zh-CN" b="1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CN" b="1">
                <a:solidFill>
                  <a:srgbClr val="666666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side2</a:t>
            </a:r>
            <a:r>
              <a:rPr lang="en-US" altLang="zh-CN" b="1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</a:t>
            </a:r>
            <a:endParaRPr lang="en-US" altLang="zh-CN" b="1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{ 	</a:t>
            </a:r>
            <a:r>
              <a:rPr lang="en-US" altLang="zh-CN" b="1">
                <a:solidFill>
                  <a:srgbClr val="0000F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return</a:t>
            </a:r>
            <a:r>
              <a:rPr lang="en-US" altLang="zh-CN" b="1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CN" b="1">
                <a:solidFill>
                  <a:srgbClr val="666666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side1</a:t>
            </a:r>
            <a:r>
              <a:rPr lang="en-US" altLang="zh-CN" b="1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* </a:t>
            </a:r>
            <a:r>
              <a:rPr lang="en-US" altLang="zh-CN" b="1">
                <a:solidFill>
                  <a:srgbClr val="666666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side2</a:t>
            </a:r>
            <a:r>
              <a:rPr lang="en-US" altLang="zh-CN" b="1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/2.0;             </a:t>
            </a:r>
          </a:p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}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B190D0E-9473-1FE0-E2BE-4F23E58A2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6D38F90-621F-C246-9205-6523ABB8F078}" type="datetime1">
              <a:rPr lang="zh-CN" altLang="en-US" smtClean="0"/>
              <a:t>2024/1/9</a:t>
            </a:fld>
            <a:endParaRPr lang="en-US" altLang="zh-CN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D537749-BC6F-1B1F-BEC0-7AAA5E408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BB85B01D-1BB1-D146-ADD3-7DB60B252F8D}" type="slidenum">
              <a:rPr lang="en-US" altLang="zh-CN" smtClean="0"/>
              <a:pPr/>
              <a:t>11</a:t>
            </a:fld>
            <a:r>
              <a:rPr lang="en-US" altLang="zh-CN"/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40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40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40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3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403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40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038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ext Box 2">
            <a:extLst>
              <a:ext uri="{FF2B5EF4-FFF2-40B4-BE49-F238E27FC236}">
                <a16:creationId xmlns:a16="http://schemas.microsoft.com/office/drawing/2014/main" id="{B3FACC16-F4DC-0149-F4DE-FFD71594E2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52401"/>
            <a:ext cx="8534400" cy="637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0099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//</a:t>
            </a:r>
            <a:r>
              <a:rPr lang="zh-CN" altLang="en-US" b="1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使用默认形式参数值的函数编写计算直角三角形面积的程序</a:t>
            </a:r>
            <a:endParaRPr lang="zh-CN" altLang="en-US" b="1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/>
            <a:r>
              <a:rPr lang="zh-CN" altLang="en-US" b="1">
                <a:solidFill>
                  <a:srgbClr val="0000FF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#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include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&lt;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iostream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&gt;</a:t>
            </a:r>
            <a:endParaRPr lang="en-US" altLang="zh-CN" b="1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/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using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namespace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std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;</a:t>
            </a:r>
            <a:endParaRPr lang="en-US" altLang="zh-CN" b="1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/>
            <a:endParaRPr lang="zh-CN" altLang="en-US" b="1">
              <a:solidFill>
                <a:srgbClr val="009900"/>
              </a:solidFill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b="1">
                <a:solidFill>
                  <a:srgbClr val="009900"/>
                </a:solidFill>
                <a:ea typeface="宋体" panose="02010600030101010101" pitchFamily="2" charset="-122"/>
              </a:rPr>
              <a:t>// 计算直角三角形面积 </a:t>
            </a:r>
            <a:endParaRPr lang="zh-CN" altLang="en-US" b="1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float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b="1">
                <a:solidFill>
                  <a:srgbClr val="88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areaRATriangle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b="1">
                <a:solidFill>
                  <a:srgbClr val="6666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side1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= 3, 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b="1">
                <a:solidFill>
                  <a:srgbClr val="6666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side2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= 4)</a:t>
            </a:r>
            <a:endParaRPr lang="en-US" altLang="zh-CN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	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return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b="1">
                <a:solidFill>
                  <a:srgbClr val="6666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side1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* </a:t>
            </a:r>
            <a:r>
              <a:rPr lang="en-US" altLang="zh-CN" b="1">
                <a:solidFill>
                  <a:srgbClr val="6666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side2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/2.0;             </a:t>
            </a:r>
          </a:p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</a:p>
          <a:p>
            <a:pPr eaLnBrk="1" hangingPunct="1"/>
            <a:endParaRPr lang="en-US" altLang="zh-CN" b="1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/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void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CN" b="1">
                <a:solidFill>
                  <a:srgbClr val="88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main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()</a:t>
            </a:r>
            <a:endParaRPr lang="en-US" altLang="zh-CN" b="1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{	</a:t>
            </a:r>
            <a:r>
              <a:rPr lang="en-US" altLang="zh-CN" b="1">
                <a:solidFill>
                  <a:srgbClr val="666666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cout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&lt;&lt; </a:t>
            </a:r>
            <a:r>
              <a:rPr lang="en-US" altLang="zh-CN" b="1">
                <a:solidFill>
                  <a:srgbClr val="00007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"The area of default right-angled triangle(3,4) is: “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&lt;&lt; </a:t>
            </a:r>
            <a:r>
              <a:rPr lang="en-US" altLang="zh-CN" b="1">
                <a:solidFill>
                  <a:srgbClr val="88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areaRATriangle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()&lt;&lt;</a:t>
            </a:r>
            <a:r>
              <a:rPr lang="en-US" altLang="zh-CN" b="1">
                <a:solidFill>
                  <a:srgbClr val="666666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endl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; </a:t>
            </a:r>
            <a:endParaRPr lang="en-US" altLang="zh-CN" b="1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	</a:t>
            </a:r>
            <a:r>
              <a:rPr lang="en-US" altLang="zh-CN" b="1">
                <a:solidFill>
                  <a:srgbClr val="666666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cout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&lt;&lt; </a:t>
            </a:r>
            <a:r>
              <a:rPr lang="en-US" altLang="zh-CN" b="1">
                <a:solidFill>
                  <a:srgbClr val="00007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"The area of right-angled triangle(6,4) is:“</a:t>
            </a:r>
          </a:p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    &lt;&lt; </a:t>
            </a:r>
            <a:r>
              <a:rPr lang="en-US" altLang="zh-CN" b="1">
                <a:solidFill>
                  <a:srgbClr val="88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areaRATriangle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(6)&lt;&lt;</a:t>
            </a:r>
            <a:r>
              <a:rPr lang="en-US" altLang="zh-CN" b="1">
                <a:solidFill>
                  <a:srgbClr val="666666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endl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; </a:t>
            </a:r>
            <a:endParaRPr lang="en-US" altLang="zh-CN" b="1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	</a:t>
            </a:r>
            <a:r>
              <a:rPr lang="en-US" altLang="zh-CN" b="1">
                <a:solidFill>
                  <a:srgbClr val="666666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cout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&lt;&lt; </a:t>
            </a:r>
            <a:r>
              <a:rPr lang="en-US" altLang="zh-CN" b="1">
                <a:solidFill>
                  <a:srgbClr val="00007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"The area of right-angled triangle(6,8) is:"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</a:p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    &lt;&lt; </a:t>
            </a:r>
            <a:r>
              <a:rPr lang="en-US" altLang="zh-CN" b="1">
                <a:solidFill>
                  <a:srgbClr val="88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areaRATriangle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(6, 8)&lt;&lt; </a:t>
            </a:r>
            <a:r>
              <a:rPr lang="en-US" altLang="zh-CN" b="1">
                <a:solidFill>
                  <a:srgbClr val="666666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endl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;</a:t>
            </a:r>
            <a:endParaRPr lang="en-US" altLang="zh-CN" b="1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}</a:t>
            </a:r>
            <a:endParaRPr lang="zh-CN" altLang="en-US" b="1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01F4EB5-E741-6698-06B5-EFA134785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B6910FD-77A2-6B48-B72E-468F03FE0148}" type="datetime1">
              <a:rPr lang="zh-CN" altLang="en-US" smtClean="0"/>
              <a:t>2024/1/9</a:t>
            </a:fld>
            <a:endParaRPr lang="en-US" altLang="zh-CN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1FCFEA0-8F15-A9B5-2606-EFB0030A6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BB85B01D-1BB1-D146-ADD3-7DB60B252F8D}" type="slidenum">
              <a:rPr lang="en-US" altLang="zh-CN" smtClean="0"/>
              <a:pPr/>
              <a:t>12</a:t>
            </a:fld>
            <a:r>
              <a:rPr lang="en-US" altLang="zh-CN"/>
              <a:t>-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标题 1">
            <a:extLst>
              <a:ext uri="{FF2B5EF4-FFF2-40B4-BE49-F238E27FC236}">
                <a16:creationId xmlns:a16="http://schemas.microsoft.com/office/drawing/2014/main" id="{0B217E94-6C8C-803A-1B6F-859721F39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5.8  </a:t>
            </a:r>
            <a:r>
              <a:rPr lang="zh-CN" altLang="zh-CN"/>
              <a:t>全局变量与局部变量</a:t>
            </a:r>
            <a:endParaRPr lang="zh-CN" altLang="en-US"/>
          </a:p>
        </p:txBody>
      </p:sp>
      <p:sp>
        <p:nvSpPr>
          <p:cNvPr id="107523" name="内容占位符 2" descr="Rectangle: Click to edit Master text styles&#13;&#10;Second level&#13;&#10;Third level&#13;&#10;Fourth level&#13;&#10;Fifth level">
            <a:extLst>
              <a:ext uri="{FF2B5EF4-FFF2-40B4-BE49-F238E27FC236}">
                <a16:creationId xmlns:a16="http://schemas.microsoft.com/office/drawing/2014/main" id="{1D004EC7-35E6-94B4-48D3-049A98960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程序内存空间</a:t>
            </a:r>
          </a:p>
          <a:p>
            <a:endParaRPr lang="zh-CN" altLang="en-US">
              <a:cs typeface="Times New Roman" panose="02020603050405020304" pitchFamily="18" charset="0"/>
            </a:endParaRPr>
          </a:p>
        </p:txBody>
      </p:sp>
      <p:sp>
        <p:nvSpPr>
          <p:cNvPr id="107524" name="日期占位符 3">
            <a:extLst>
              <a:ext uri="{FF2B5EF4-FFF2-40B4-BE49-F238E27FC236}">
                <a16:creationId xmlns:a16="http://schemas.microsoft.com/office/drawing/2014/main" id="{0DE2BE4F-B9EB-3A79-549D-52CCE69FAD7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974688FD-3F52-664E-8FEE-F2BF899B9841}" type="datetime1">
              <a:rPr lang="zh-CN" altLang="en-US" sz="1400"/>
              <a:t>2024/1/9</a:t>
            </a:fld>
            <a:endParaRPr lang="en-US" altLang="zh-CN" sz="1400"/>
          </a:p>
        </p:txBody>
      </p:sp>
      <p:sp>
        <p:nvSpPr>
          <p:cNvPr id="107526" name="灯片编号占位符 5">
            <a:extLst>
              <a:ext uri="{FF2B5EF4-FFF2-40B4-BE49-F238E27FC236}">
                <a16:creationId xmlns:a16="http://schemas.microsoft.com/office/drawing/2014/main" id="{CA6E107B-BB37-61E3-A18B-AC0063B81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zh-CN" sz="1400"/>
              <a:t>-</a:t>
            </a:r>
            <a:fld id="{4E42897C-A697-C94A-817A-A941993248AB}" type="slidenum">
              <a:rPr lang="en-US" altLang="zh-CN" sz="1400"/>
              <a:pPr eaLnBrk="1" hangingPunct="1"/>
              <a:t>13</a:t>
            </a:fld>
            <a:r>
              <a:rPr lang="en-US" altLang="zh-CN" sz="1400"/>
              <a:t>-</a:t>
            </a:r>
          </a:p>
        </p:txBody>
      </p:sp>
      <p:graphicFrame>
        <p:nvGraphicFramePr>
          <p:cNvPr id="7" name="Group 17">
            <a:extLst>
              <a:ext uri="{FF2B5EF4-FFF2-40B4-BE49-F238E27FC236}">
                <a16:creationId xmlns:a16="http://schemas.microsoft.com/office/drawing/2014/main" id="{7A529F9E-4AAC-9696-1C23-989AFA84D6C7}"/>
              </a:ext>
            </a:extLst>
          </p:cNvPr>
          <p:cNvGraphicFramePr>
            <a:graphicFrameLocks noGrp="1"/>
          </p:cNvGraphicFramePr>
          <p:nvPr/>
        </p:nvGraphicFramePr>
        <p:xfrm>
          <a:off x="5951538" y="2068513"/>
          <a:ext cx="3929062" cy="3912216"/>
        </p:xfrm>
        <a:graphic>
          <a:graphicData uri="http://schemas.openxmlformats.org/drawingml/2006/table">
            <a:tbl>
              <a:tblPr/>
              <a:tblGrid>
                <a:gridCol w="3929062">
                  <a:extLst>
                    <a:ext uri="{9D8B030D-6E8A-4147-A177-3AD203B41FA5}">
                      <a16:colId xmlns:a16="http://schemas.microsoft.com/office/drawing/2014/main" val="2929652237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代码区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(存放程序的代码)</a:t>
                      </a:r>
                    </a:p>
                  </a:txBody>
                  <a:tcPr marL="91462" marR="91462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6200907"/>
                  </a:ext>
                </a:extLst>
              </a:tr>
              <a:tr h="10779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全局区(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存放程序中的全局数据和静态数据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)</a:t>
                      </a:r>
                    </a:p>
                  </a:txBody>
                  <a:tcPr marL="91462" marR="91462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79784"/>
                  </a:ext>
                </a:extLst>
              </a:tr>
              <a:tr h="9445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堆区(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存放程序的动态数据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)</a:t>
                      </a:r>
                    </a:p>
                  </a:txBody>
                  <a:tcPr marL="91462" marR="91462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4741641"/>
                  </a:ext>
                </a:extLst>
              </a:tr>
              <a:tr h="9445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栈区(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存放程序的局部数据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)</a:t>
                      </a:r>
                    </a:p>
                  </a:txBody>
                  <a:tcPr marL="91462" marR="91462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611044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>
            <a:extLst>
              <a:ext uri="{FF2B5EF4-FFF2-40B4-BE49-F238E27FC236}">
                <a16:creationId xmlns:a16="http://schemas.microsoft.com/office/drawing/2014/main" id="{1BB2C5C8-087C-6B4E-6C7A-35AA6C1BCF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5.8  </a:t>
            </a:r>
            <a:r>
              <a:rPr lang="zh-CN" altLang="zh-CN" sz="3600"/>
              <a:t>全局变量与局部变量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72483" name="Rectangle 3" descr="Rectangle: Click to edit Master text styles&#13;&#10;Second level&#13;&#10;Third level&#13;&#10;Fourth level&#13;&#10;Fifth level">
            <a:extLst>
              <a:ext uri="{FF2B5EF4-FFF2-40B4-BE49-F238E27FC236}">
                <a16:creationId xmlns:a16="http://schemas.microsoft.com/office/drawing/2014/main" id="{C1D06F23-CD2A-C1CB-34C3-8635CF684C4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19289" y="1557338"/>
            <a:ext cx="8353425" cy="4114800"/>
          </a:xfrm>
        </p:spPr>
        <p:txBody>
          <a:bodyPr/>
          <a:lstStyle/>
          <a:p>
            <a:pPr marL="0" indent="0"/>
            <a:r>
              <a:rPr lang="zh-CN" altLang="en-US">
                <a:solidFill>
                  <a:srgbClr val="000066"/>
                </a:solidFill>
                <a:latin typeface="宋体" panose="02010600030101010101" pitchFamily="2" charset="-122"/>
              </a:rPr>
              <a:t>编译器根据变量定义的位置</a:t>
            </a:r>
          </a:p>
          <a:p>
            <a:pPr marL="860425" lvl="1"/>
            <a:r>
              <a:rPr lang="zh-CN" altLang="en-US" sz="2800">
                <a:solidFill>
                  <a:srgbClr val="000066"/>
                </a:solidFill>
                <a:latin typeface="宋体" panose="02010600030101010101" pitchFamily="2" charset="-122"/>
              </a:rPr>
              <a:t>局部变量</a:t>
            </a:r>
            <a:r>
              <a:rPr lang="en-US" altLang="zh-CN" sz="2800">
                <a:solidFill>
                  <a:srgbClr val="000066"/>
                </a:solidFill>
                <a:latin typeface="宋体" panose="02010600030101010101" pitchFamily="2" charset="-122"/>
              </a:rPr>
              <a:t>(</a:t>
            </a:r>
            <a:r>
              <a:rPr lang="zh-CN" altLang="en-US">
                <a:solidFill>
                  <a:srgbClr val="000066"/>
                </a:solidFill>
                <a:latin typeface="宋体" panose="02010600030101010101" pitchFamily="2" charset="-122"/>
              </a:rPr>
              <a:t>在函数内部定义的变量、函数的形参</a:t>
            </a:r>
            <a:r>
              <a:rPr lang="en-US" altLang="zh-CN" sz="2800">
                <a:solidFill>
                  <a:srgbClr val="000066"/>
                </a:solidFill>
                <a:latin typeface="宋体" panose="02010600030101010101" pitchFamily="2" charset="-122"/>
              </a:rPr>
              <a:t>)</a:t>
            </a:r>
          </a:p>
          <a:p>
            <a:pPr marL="860425" lvl="1"/>
            <a:r>
              <a:rPr lang="zh-CN" altLang="en-US" sz="2800">
                <a:solidFill>
                  <a:srgbClr val="000066"/>
                </a:solidFill>
                <a:latin typeface="宋体" panose="02010600030101010101" pitchFamily="2" charset="-122"/>
              </a:rPr>
              <a:t>全局变量</a:t>
            </a:r>
            <a:r>
              <a:rPr lang="en-US" altLang="zh-CN" sz="2800">
                <a:solidFill>
                  <a:srgbClr val="000066"/>
                </a:solidFill>
                <a:latin typeface="宋体" panose="02010600030101010101" pitchFamily="2" charset="-122"/>
              </a:rPr>
              <a:t>(</a:t>
            </a:r>
            <a:r>
              <a:rPr lang="zh-CN" altLang="en-US">
                <a:solidFill>
                  <a:srgbClr val="000066"/>
                </a:solidFill>
                <a:latin typeface="宋体" panose="02010600030101010101" pitchFamily="2" charset="-122"/>
              </a:rPr>
              <a:t>在函数外部定义的变量为</a:t>
            </a:r>
            <a:r>
              <a:rPr lang="zh-CN" altLang="en-US">
                <a:solidFill>
                  <a:schemeClr val="tx2"/>
                </a:solidFill>
                <a:latin typeface="华文楷体" panose="02010600040101010101" pitchFamily="2" charset="-122"/>
              </a:rPr>
              <a:t>全局变量</a:t>
            </a:r>
            <a:r>
              <a:rPr lang="en-US" altLang="zh-CN">
                <a:solidFill>
                  <a:schemeClr val="tx2"/>
                </a:solidFill>
                <a:latin typeface="华文楷体" panose="02010600040101010101" pitchFamily="2" charset="-122"/>
              </a:rPr>
              <a:t>)</a:t>
            </a:r>
            <a:endParaRPr lang="en-US" altLang="zh-CN">
              <a:solidFill>
                <a:srgbClr val="000066"/>
              </a:solidFill>
              <a:latin typeface="宋体" panose="02010600030101010101" pitchFamily="2" charset="-122"/>
            </a:endParaRPr>
          </a:p>
          <a:p>
            <a:pPr marL="0" indent="0"/>
            <a:r>
              <a:rPr lang="zh-CN" altLang="en-US">
                <a:solidFill>
                  <a:schemeClr val="tx2"/>
                </a:solidFill>
                <a:latin typeface="华文楷体" panose="02010600040101010101" pitchFamily="2" charset="-122"/>
              </a:rPr>
              <a:t>作用域</a:t>
            </a:r>
          </a:p>
          <a:p>
            <a:pPr marL="0" indent="0">
              <a:buNone/>
            </a:pPr>
            <a:r>
              <a:rPr lang="zh-CN" altLang="en-US">
                <a:solidFill>
                  <a:srgbClr val="000066"/>
                </a:solidFill>
                <a:latin typeface="宋体" panose="02010600030101010101" pitchFamily="2" charset="-122"/>
              </a:rPr>
              <a:t>   由于变量定义的位置不同，所以变量起作用的范围也不同。</a:t>
            </a:r>
          </a:p>
          <a:p>
            <a:pPr marL="0" indent="0">
              <a:buNone/>
            </a:pPr>
            <a:r>
              <a:rPr lang="zh-CN" altLang="en-US">
                <a:solidFill>
                  <a:srgbClr val="000066"/>
                </a:solidFill>
                <a:latin typeface="宋体" panose="02010600030101010101" pitchFamily="2" charset="-122"/>
              </a:rPr>
              <a:t>   我们把程序中一个</a:t>
            </a:r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</a:rPr>
              <a:t>标识符起作用的范围</a:t>
            </a:r>
            <a:r>
              <a:rPr lang="zh-CN" altLang="en-US">
                <a:solidFill>
                  <a:srgbClr val="000066"/>
                </a:solidFill>
                <a:latin typeface="宋体" panose="02010600030101010101" pitchFamily="2" charset="-122"/>
              </a:rPr>
              <a:t>称为其</a:t>
            </a:r>
            <a:r>
              <a:rPr lang="zh-CN" altLang="en-US">
                <a:solidFill>
                  <a:schemeClr val="tx2"/>
                </a:solidFill>
                <a:latin typeface="华文楷体" panose="02010600040101010101" pitchFamily="2" charset="-122"/>
              </a:rPr>
              <a:t>作用域</a:t>
            </a:r>
            <a:r>
              <a:rPr lang="zh-CN" altLang="en-US">
                <a:solidFill>
                  <a:srgbClr val="000066"/>
                </a:solidFill>
                <a:latin typeface="宋体" panose="02010600030101010101" pitchFamily="2" charset="-122"/>
              </a:rPr>
              <a:t>。</a:t>
            </a:r>
            <a:r>
              <a:rPr lang="zh-CN" altLang="en-US">
                <a:solidFill>
                  <a:srgbClr val="000066"/>
                </a:solidFill>
              </a:rPr>
              <a:t> </a:t>
            </a:r>
          </a:p>
        </p:txBody>
      </p:sp>
      <p:sp>
        <p:nvSpPr>
          <p:cNvPr id="108548" name="日期占位符 3">
            <a:extLst>
              <a:ext uri="{FF2B5EF4-FFF2-40B4-BE49-F238E27FC236}">
                <a16:creationId xmlns:a16="http://schemas.microsoft.com/office/drawing/2014/main" id="{E8BD40D0-C6B3-AA7A-E2DE-79D06BF8FCF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F6CB98A2-E162-4940-9306-F67D73419566}" type="datetime1">
              <a:rPr lang="zh-CN" altLang="en-US" sz="1400"/>
              <a:t>2024/1/9</a:t>
            </a:fld>
            <a:endParaRPr lang="en-US" altLang="zh-CN" sz="1400"/>
          </a:p>
        </p:txBody>
      </p:sp>
      <p:sp>
        <p:nvSpPr>
          <p:cNvPr id="108550" name="灯片编号占位符 5">
            <a:extLst>
              <a:ext uri="{FF2B5EF4-FFF2-40B4-BE49-F238E27FC236}">
                <a16:creationId xmlns:a16="http://schemas.microsoft.com/office/drawing/2014/main" id="{775A1B46-DFE4-CACF-FB68-FB520C127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zh-CN" sz="1400"/>
              <a:t>-</a:t>
            </a:r>
            <a:fld id="{B6A0A580-46E5-0145-AAA3-3463B34A3AD1}" type="slidenum">
              <a:rPr lang="en-US" altLang="zh-CN" sz="1400"/>
              <a:pPr eaLnBrk="1" hangingPunct="1"/>
              <a:t>14</a:t>
            </a:fld>
            <a:r>
              <a:rPr lang="en-US" altLang="zh-CN" sz="1400"/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2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72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2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72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2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72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>
            <a:extLst>
              <a:ext uri="{FF2B5EF4-FFF2-40B4-BE49-F238E27FC236}">
                <a16:creationId xmlns:a16="http://schemas.microsoft.com/office/drawing/2014/main" id="{7863D6B6-91A0-EC68-624F-2A1EBF6678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5.8.1  </a:t>
            </a:r>
            <a:r>
              <a:rPr lang="zh-CN" altLang="zh-CN" sz="3600"/>
              <a:t>局部变量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9571" name="Rectangle 3" descr="Rectangle: Click to edit Master text styles&#13;&#10;Second level&#13;&#10;Third level&#13;&#10;Fourth level&#13;&#10;Fifth level">
            <a:extLst>
              <a:ext uri="{FF2B5EF4-FFF2-40B4-BE49-F238E27FC236}">
                <a16:creationId xmlns:a16="http://schemas.microsoft.com/office/drawing/2014/main" id="{E9D2E17B-D20D-BBF1-9B94-652235BF922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</a:pPr>
            <a:r>
              <a:rPr lang="zh-CN" altLang="en-US">
                <a:solidFill>
                  <a:schemeClr val="tx2"/>
                </a:solidFill>
                <a:latin typeface="华文楷体" panose="02010600040101010101" pitchFamily="2" charset="-122"/>
              </a:rPr>
              <a:t>局部变量</a:t>
            </a:r>
            <a:r>
              <a:rPr lang="zh-CN" altLang="en-US">
                <a:solidFill>
                  <a:srgbClr val="000066"/>
                </a:solidFill>
                <a:latin typeface="宋体" panose="02010600030101010101" pitchFamily="2" charset="-122"/>
              </a:rPr>
              <a:t>包括在函数体内定义的变量和函数的形式参数，它们的作用域就在函数体内，只能在本函数内使用，不能被其它函数直接访问。</a:t>
            </a:r>
            <a:r>
              <a:rPr lang="zh-CN" altLang="en-US">
                <a:solidFill>
                  <a:srgbClr val="000066"/>
                </a:solidFill>
              </a:rPr>
              <a:t> </a:t>
            </a:r>
          </a:p>
        </p:txBody>
      </p:sp>
      <p:sp>
        <p:nvSpPr>
          <p:cNvPr id="109572" name="日期占位符 3">
            <a:extLst>
              <a:ext uri="{FF2B5EF4-FFF2-40B4-BE49-F238E27FC236}">
                <a16:creationId xmlns:a16="http://schemas.microsoft.com/office/drawing/2014/main" id="{DF5D8AC3-1672-278D-0EA5-B2EEBADA4F2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D2BC563F-B460-EF4A-936C-9434FD2FEF19}" type="datetime1">
              <a:rPr lang="zh-CN" altLang="en-US" sz="1400"/>
              <a:t>2024/1/9</a:t>
            </a:fld>
            <a:endParaRPr lang="en-US" altLang="zh-CN" sz="1400"/>
          </a:p>
        </p:txBody>
      </p:sp>
      <p:sp>
        <p:nvSpPr>
          <p:cNvPr id="109574" name="灯片编号占位符 5">
            <a:extLst>
              <a:ext uri="{FF2B5EF4-FFF2-40B4-BE49-F238E27FC236}">
                <a16:creationId xmlns:a16="http://schemas.microsoft.com/office/drawing/2014/main" id="{5E8AF777-7F5C-0B75-6921-ED60C7532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zh-CN" sz="1400"/>
              <a:t>-</a:t>
            </a:r>
            <a:fld id="{7C567CEE-7335-964C-A6C8-E8BE92916763}" type="slidenum">
              <a:rPr lang="en-US" altLang="zh-CN" sz="1400"/>
              <a:pPr eaLnBrk="1" hangingPunct="1"/>
              <a:t>15</a:t>
            </a:fld>
            <a:r>
              <a:rPr lang="en-US" altLang="zh-CN" sz="1400"/>
              <a:t>-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日期占位符 1">
            <a:extLst>
              <a:ext uri="{FF2B5EF4-FFF2-40B4-BE49-F238E27FC236}">
                <a16:creationId xmlns:a16="http://schemas.microsoft.com/office/drawing/2014/main" id="{37187117-E22C-724C-C9C1-780CB59DEAA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0188D72B-7D70-1042-89F5-EEBC8010AD34}" type="datetime1">
              <a:rPr lang="zh-CN" altLang="en-US" sz="1400"/>
              <a:t>2024/1/9</a:t>
            </a:fld>
            <a:endParaRPr lang="en-US" altLang="zh-CN" sz="1400"/>
          </a:p>
        </p:txBody>
      </p:sp>
      <p:sp>
        <p:nvSpPr>
          <p:cNvPr id="110596" name="灯片编号占位符 3">
            <a:extLst>
              <a:ext uri="{FF2B5EF4-FFF2-40B4-BE49-F238E27FC236}">
                <a16:creationId xmlns:a16="http://schemas.microsoft.com/office/drawing/2014/main" id="{FFA3B5A4-2DA1-44D5-B937-111526198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zh-CN" sz="1400"/>
              <a:t>-</a:t>
            </a:r>
            <a:fld id="{16465572-ADF5-3D4A-A560-5E3B4886E25A}" type="slidenum">
              <a:rPr lang="en-US" altLang="zh-CN" sz="1400"/>
              <a:pPr eaLnBrk="1" hangingPunct="1"/>
              <a:t>16</a:t>
            </a:fld>
            <a:r>
              <a:rPr lang="en-US" altLang="zh-CN" sz="1400"/>
              <a:t>-</a:t>
            </a:r>
          </a:p>
        </p:txBody>
      </p:sp>
      <p:sp>
        <p:nvSpPr>
          <p:cNvPr id="110597" name="Text Box 2">
            <a:extLst>
              <a:ext uri="{FF2B5EF4-FFF2-40B4-BE49-F238E27FC236}">
                <a16:creationId xmlns:a16="http://schemas.microsoft.com/office/drawing/2014/main" id="{A635C347-F766-1EB3-030B-C3A21646A7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5288" y="333376"/>
            <a:ext cx="8534400" cy="585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25000"/>
              </a:spcBef>
            </a:pP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#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include 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&lt;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iostream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&gt;</a:t>
            </a:r>
            <a:endParaRPr lang="en-US" altLang="zh-CN" sz="2800" b="1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>
              <a:spcBef>
                <a:spcPct val="25000"/>
              </a:spcBef>
            </a:pP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using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namespace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std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;</a:t>
            </a:r>
            <a:endParaRPr lang="en-US" altLang="zh-CN" sz="2800" b="1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>
              <a:spcBef>
                <a:spcPct val="25000"/>
              </a:spcBef>
            </a:pP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int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CN" sz="2800" b="1">
                <a:solidFill>
                  <a:srgbClr val="88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fun1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(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int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CN" sz="2800" b="1">
                <a:solidFill>
                  <a:srgbClr val="666666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x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, 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int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CN" sz="2800" b="1">
                <a:solidFill>
                  <a:srgbClr val="666666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y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);</a:t>
            </a:r>
            <a:endParaRPr lang="en-US" altLang="zh-CN" sz="2800" b="1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>
              <a:spcBef>
                <a:spcPct val="25000"/>
              </a:spcBef>
            </a:pP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int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CN" sz="2800" b="1">
                <a:solidFill>
                  <a:srgbClr val="88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fun2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(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int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CN" sz="2800" b="1">
                <a:solidFill>
                  <a:srgbClr val="666666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x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, 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int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CN" sz="2800" b="1">
                <a:solidFill>
                  <a:srgbClr val="666666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y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);</a:t>
            </a:r>
            <a:endParaRPr lang="en-US" altLang="zh-CN" sz="2800" b="1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>
              <a:spcBef>
                <a:spcPct val="25000"/>
              </a:spcBef>
            </a:pP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void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CN" sz="2800" b="1">
                <a:solidFill>
                  <a:srgbClr val="88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main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()</a:t>
            </a:r>
            <a:endParaRPr lang="en-US" altLang="zh-CN" sz="2800" b="1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>
              <a:spcBef>
                <a:spcPct val="25000"/>
              </a:spcBef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{    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int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 </a:t>
            </a:r>
            <a:r>
              <a:rPr lang="en-US" altLang="zh-CN" sz="2800" b="1">
                <a:solidFill>
                  <a:srgbClr val="666666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a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,</a:t>
            </a:r>
            <a:r>
              <a:rPr lang="en-US" altLang="zh-CN" sz="2800" b="1">
                <a:solidFill>
                  <a:srgbClr val="666666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b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;</a:t>
            </a:r>
            <a:endParaRPr lang="en-US" altLang="zh-CN" sz="2800" b="1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>
              <a:spcBef>
                <a:spcPct val="25000"/>
              </a:spcBef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   </a:t>
            </a:r>
            <a:r>
              <a:rPr lang="en-US" altLang="zh-CN" sz="2800" b="1">
                <a:solidFill>
                  <a:srgbClr val="666666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cout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&lt;&lt;</a:t>
            </a:r>
            <a:r>
              <a:rPr lang="en-US" altLang="zh-CN" sz="2800" b="1">
                <a:solidFill>
                  <a:srgbClr val="00007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"input a,b:"</a:t>
            </a:r>
            <a:endParaRPr lang="en-US" altLang="zh-CN" sz="2800" b="1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>
              <a:spcBef>
                <a:spcPct val="25000"/>
              </a:spcBef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	</a:t>
            </a:r>
            <a:r>
              <a:rPr lang="en-US" altLang="zh-CN" sz="2800" b="1">
                <a:solidFill>
                  <a:srgbClr val="666666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cin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&gt;&gt;</a:t>
            </a:r>
            <a:r>
              <a:rPr lang="en-US" altLang="zh-CN" sz="2800" b="1">
                <a:solidFill>
                  <a:srgbClr val="666666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a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&gt;&gt;</a:t>
            </a:r>
            <a:r>
              <a:rPr lang="en-US" altLang="zh-CN" sz="2800" b="1">
                <a:solidFill>
                  <a:srgbClr val="666666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b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;</a:t>
            </a:r>
            <a:endParaRPr lang="en-US" altLang="zh-CN" sz="2800" b="1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>
              <a:spcBef>
                <a:spcPct val="25000"/>
              </a:spcBef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   </a:t>
            </a:r>
            <a:r>
              <a:rPr lang="en-US" altLang="zh-CN" sz="2800" b="1">
                <a:solidFill>
                  <a:srgbClr val="666666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cout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&lt;&lt;</a:t>
            </a:r>
            <a:r>
              <a:rPr lang="en-US" altLang="zh-CN" sz="2800" b="1">
                <a:solidFill>
                  <a:srgbClr val="88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fun1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(</a:t>
            </a:r>
            <a:r>
              <a:rPr lang="en-US" altLang="zh-CN" sz="2800" b="1">
                <a:solidFill>
                  <a:srgbClr val="666666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a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,</a:t>
            </a:r>
            <a:r>
              <a:rPr lang="en-US" altLang="zh-CN" sz="2800" b="1">
                <a:solidFill>
                  <a:srgbClr val="666666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b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) &lt;&lt;</a:t>
            </a:r>
            <a:r>
              <a:rPr lang="en-US" altLang="zh-CN" sz="2800" b="1">
                <a:solidFill>
                  <a:srgbClr val="666666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endl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;</a:t>
            </a:r>
            <a:endParaRPr lang="en-US" altLang="zh-CN" sz="2800" b="1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>
              <a:spcBef>
                <a:spcPct val="25000"/>
              </a:spcBef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   </a:t>
            </a:r>
            <a:r>
              <a:rPr lang="en-US" altLang="zh-CN" sz="2800" b="1">
                <a:solidFill>
                  <a:srgbClr val="666666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cout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&lt;&lt;</a:t>
            </a:r>
            <a:r>
              <a:rPr lang="en-US" altLang="zh-CN" sz="2800" b="1">
                <a:solidFill>
                  <a:srgbClr val="88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fun2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(</a:t>
            </a:r>
            <a:r>
              <a:rPr lang="en-US" altLang="zh-CN" sz="2800" b="1">
                <a:solidFill>
                  <a:srgbClr val="666666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a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,</a:t>
            </a:r>
            <a:r>
              <a:rPr lang="en-US" altLang="zh-CN" sz="2800" b="1">
                <a:solidFill>
                  <a:srgbClr val="666666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b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) &lt;&lt;</a:t>
            </a:r>
            <a:r>
              <a:rPr lang="en-US" altLang="zh-CN" sz="2800" b="1">
                <a:solidFill>
                  <a:srgbClr val="666666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endl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;</a:t>
            </a:r>
            <a:endParaRPr lang="en-US" altLang="zh-CN" sz="2800" b="1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>
              <a:spcBef>
                <a:spcPct val="25000"/>
              </a:spcBef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}</a:t>
            </a:r>
            <a:endParaRPr lang="en-US" altLang="zh-CN" sz="2800" b="1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044483" name="Text Box 3">
            <a:extLst>
              <a:ext uri="{FF2B5EF4-FFF2-40B4-BE49-F238E27FC236}">
                <a16:creationId xmlns:a16="http://schemas.microsoft.com/office/drawing/2014/main" id="{10D44683-9E56-BE00-2516-CA85583A12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6364" y="333376"/>
            <a:ext cx="3906837" cy="5332413"/>
          </a:xfrm>
          <a:prstGeom prst="rect">
            <a:avLst/>
          </a:prstGeom>
          <a:noFill/>
          <a:ln w="12700">
            <a:solidFill>
              <a:srgbClr val="0033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25000"/>
              </a:spcBef>
            </a:pP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int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CN" sz="2800" b="1">
                <a:solidFill>
                  <a:srgbClr val="88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fun1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(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int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CN" sz="2800" b="1">
                <a:solidFill>
                  <a:srgbClr val="666666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x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, 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int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CN" sz="2800" b="1">
                <a:solidFill>
                  <a:srgbClr val="666666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y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)</a:t>
            </a:r>
            <a:endParaRPr lang="en-US" altLang="zh-CN" sz="2800" b="1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>
              <a:spcBef>
                <a:spcPct val="25000"/>
              </a:spcBef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{   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int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CN" sz="2800" b="1">
                <a:solidFill>
                  <a:srgbClr val="666666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n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;</a:t>
            </a:r>
            <a:endParaRPr lang="en-US" altLang="zh-CN" sz="2800" b="1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>
              <a:spcBef>
                <a:spcPct val="25000"/>
              </a:spcBef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   </a:t>
            </a:r>
            <a:r>
              <a:rPr lang="en-US" altLang="zh-CN" sz="2800" b="1">
                <a:solidFill>
                  <a:srgbClr val="666666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n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=</a:t>
            </a:r>
            <a:r>
              <a:rPr lang="en-US" altLang="zh-CN" sz="2800" b="1">
                <a:solidFill>
                  <a:srgbClr val="666666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x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*</a:t>
            </a:r>
            <a:r>
              <a:rPr lang="en-US" altLang="zh-CN" sz="2800" b="1">
                <a:solidFill>
                  <a:srgbClr val="666666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x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+</a:t>
            </a:r>
            <a:r>
              <a:rPr lang="en-US" altLang="zh-CN" sz="2800" b="1">
                <a:solidFill>
                  <a:srgbClr val="666666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y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*</a:t>
            </a:r>
            <a:r>
              <a:rPr lang="en-US" altLang="zh-CN" sz="2800" b="1">
                <a:solidFill>
                  <a:srgbClr val="666666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y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;</a:t>
            </a:r>
            <a:endParaRPr lang="en-US" altLang="zh-CN" sz="2800" b="1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>
              <a:spcBef>
                <a:spcPct val="25000"/>
              </a:spcBef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	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return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CN" sz="2800" b="1">
                <a:solidFill>
                  <a:srgbClr val="666666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n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;</a:t>
            </a:r>
            <a:endParaRPr lang="en-US" altLang="zh-CN" sz="2800" b="1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>
              <a:spcBef>
                <a:spcPct val="25000"/>
              </a:spcBef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}</a:t>
            </a:r>
            <a:endParaRPr lang="en-US" altLang="zh-CN" sz="2800" b="1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>
              <a:spcBef>
                <a:spcPct val="25000"/>
              </a:spcBef>
            </a:pP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int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CN" sz="2800" b="1">
                <a:solidFill>
                  <a:srgbClr val="88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fun2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(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int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CN" sz="2800" b="1">
                <a:solidFill>
                  <a:srgbClr val="666666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x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, 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int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CN" sz="2800" b="1">
                <a:solidFill>
                  <a:srgbClr val="666666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y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)</a:t>
            </a:r>
            <a:endParaRPr lang="en-US" altLang="zh-CN" sz="2800" b="1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>
              <a:spcBef>
                <a:spcPct val="25000"/>
              </a:spcBef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{   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int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CN" sz="2800" b="1">
                <a:solidFill>
                  <a:srgbClr val="666666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m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;</a:t>
            </a:r>
            <a:endParaRPr lang="en-US" altLang="zh-CN" sz="2800" b="1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>
              <a:spcBef>
                <a:spcPct val="25000"/>
              </a:spcBef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   </a:t>
            </a:r>
            <a:r>
              <a:rPr lang="en-US" altLang="zh-CN" sz="2800" b="1">
                <a:solidFill>
                  <a:srgbClr val="666666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m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=</a:t>
            </a:r>
            <a:r>
              <a:rPr lang="en-US" altLang="zh-CN" sz="2800" b="1">
                <a:solidFill>
                  <a:srgbClr val="666666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x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*</a:t>
            </a:r>
            <a:r>
              <a:rPr lang="en-US" altLang="zh-CN" sz="2800" b="1">
                <a:solidFill>
                  <a:srgbClr val="666666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x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-</a:t>
            </a:r>
            <a:r>
              <a:rPr lang="en-US" altLang="zh-CN" sz="2800" b="1">
                <a:solidFill>
                  <a:srgbClr val="666666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y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*</a:t>
            </a:r>
            <a:r>
              <a:rPr lang="en-US" altLang="zh-CN" sz="2800" b="1">
                <a:solidFill>
                  <a:srgbClr val="666666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y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;</a:t>
            </a:r>
            <a:endParaRPr lang="en-US" altLang="zh-CN" sz="2800" b="1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>
              <a:spcBef>
                <a:spcPct val="25000"/>
              </a:spcBef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	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return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CN" sz="2800" b="1">
                <a:solidFill>
                  <a:srgbClr val="666666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m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;  </a:t>
            </a:r>
            <a:endParaRPr lang="en-US" altLang="zh-CN" sz="2800" b="1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just" eaLnBrk="1" hangingPunct="1">
              <a:spcBef>
                <a:spcPct val="25000"/>
              </a:spcBef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}</a:t>
            </a:r>
            <a:endParaRPr lang="en-US" altLang="zh-CN" sz="2800" b="1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44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48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日期占位符 1">
            <a:extLst>
              <a:ext uri="{FF2B5EF4-FFF2-40B4-BE49-F238E27FC236}">
                <a16:creationId xmlns:a16="http://schemas.microsoft.com/office/drawing/2014/main" id="{8B272846-B492-15FB-0423-74CA47E16A5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A1810B4A-37A2-0242-A381-7530F38A43CC}" type="datetime1">
              <a:rPr lang="zh-CN" altLang="en-US" sz="1400"/>
              <a:t>2024/1/9</a:t>
            </a:fld>
            <a:endParaRPr lang="en-US" altLang="zh-CN" sz="1400"/>
          </a:p>
        </p:txBody>
      </p:sp>
      <p:sp>
        <p:nvSpPr>
          <p:cNvPr id="111620" name="灯片编号占位符 3">
            <a:extLst>
              <a:ext uri="{FF2B5EF4-FFF2-40B4-BE49-F238E27FC236}">
                <a16:creationId xmlns:a16="http://schemas.microsoft.com/office/drawing/2014/main" id="{4AD0AD6F-4F06-E113-934F-246C2C324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zh-CN" sz="1400"/>
              <a:t>-</a:t>
            </a:r>
            <a:fld id="{CDEAACB2-76E5-9142-B5D9-2CFED8200274}" type="slidenum">
              <a:rPr lang="en-US" altLang="zh-CN" sz="1400"/>
              <a:pPr eaLnBrk="1" hangingPunct="1"/>
              <a:t>17</a:t>
            </a:fld>
            <a:r>
              <a:rPr lang="en-US" altLang="zh-CN" sz="1400"/>
              <a:t>-</a:t>
            </a:r>
          </a:p>
        </p:txBody>
      </p:sp>
      <p:sp>
        <p:nvSpPr>
          <p:cNvPr id="1046530" name="Text Box 2">
            <a:extLst>
              <a:ext uri="{FF2B5EF4-FFF2-40B4-BE49-F238E27FC236}">
                <a16:creationId xmlns:a16="http://schemas.microsoft.com/office/drawing/2014/main" id="{2AC22D67-1A06-BC13-466E-6625C44EF2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9288" y="1052514"/>
            <a:ext cx="8458200" cy="411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50000"/>
              </a:spcBef>
              <a:buFontTx/>
              <a:buChar char="•"/>
            </a:pP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局部变量能够随其所在的函数被调用而被分配内存空间，也随其所在的函数调用结束而消失(释放内存空间)，所以使用这种局部变量能够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提高内存利用率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algn="just" eaLnBrk="1" hangingPunct="1">
              <a:lnSpc>
                <a:spcPct val="120000"/>
              </a:lnSpc>
              <a:spcBef>
                <a:spcPct val="50000"/>
              </a:spcBef>
              <a:buFontTx/>
              <a:buChar char="•"/>
            </a:pP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由于局部变量只能被其所在的函数访问，所以这种变量的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数据安全性好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(不能被其它函数直接读写)。局部变量在我们实际编程中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使用频率最高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endParaRPr lang="zh-CN" altLang="en-US" sz="2800" b="1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769EB45-FFA5-3373-F875-6C26C452C511}"/>
              </a:ext>
            </a:extLst>
          </p:cNvPr>
          <p:cNvSpPr/>
          <p:nvPr/>
        </p:nvSpPr>
        <p:spPr>
          <a:xfrm>
            <a:off x="2135189" y="188913"/>
            <a:ext cx="3673475" cy="646112"/>
          </a:xfrm>
          <a:prstGeom prst="rect">
            <a:avLst/>
          </a:prstGeom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zh-CN" sz="3600">
                <a:solidFill>
                  <a:srgbClr val="660066"/>
                </a:solidFill>
                <a:latin typeface="Franklin Gothic Medium" panose="020B0603020102020204" pitchFamily="34" charset="0"/>
                <a:ea typeface="隶书" pitchFamily="49" charset="-122"/>
              </a:rPr>
              <a:t>5.8.1  </a:t>
            </a:r>
            <a:r>
              <a:rPr lang="zh-CN" altLang="zh-CN" sz="3600">
                <a:solidFill>
                  <a:srgbClr val="660066"/>
                </a:solidFill>
                <a:latin typeface="Franklin Gothic Medium" panose="020B0603020102020204" pitchFamily="34" charset="0"/>
                <a:ea typeface="隶书" pitchFamily="49" charset="-122"/>
              </a:rPr>
              <a:t>局部变量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46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>
            <a:extLst>
              <a:ext uri="{FF2B5EF4-FFF2-40B4-BE49-F238E27FC236}">
                <a16:creationId xmlns:a16="http://schemas.microsoft.com/office/drawing/2014/main" id="{F1E3ECA8-A39C-4FCC-CA77-6D7621061D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3600" y="304801"/>
            <a:ext cx="7772400" cy="892175"/>
          </a:xfrm>
        </p:spPr>
        <p:txBody>
          <a:bodyPr/>
          <a:lstStyle/>
          <a:p>
            <a:r>
              <a:rPr lang="en-US" altLang="zh-CN" sz="3600" b="1"/>
              <a:t>5.8.2  </a:t>
            </a:r>
            <a:r>
              <a:rPr lang="zh-CN" altLang="zh-CN" sz="3600" b="1"/>
              <a:t>全局变量</a:t>
            </a:r>
          </a:p>
        </p:txBody>
      </p:sp>
      <p:sp>
        <p:nvSpPr>
          <p:cNvPr id="1047555" name="Rectangle 3" descr="Rectangle: Click to edit Master text styles&#13;&#10;Second level&#13;&#10;Third level&#13;&#10;Fourth level&#13;&#10;Fifth level">
            <a:extLst>
              <a:ext uri="{FF2B5EF4-FFF2-40B4-BE49-F238E27FC236}">
                <a16:creationId xmlns:a16="http://schemas.microsoft.com/office/drawing/2014/main" id="{F22F4CDA-2549-4525-C5DC-6F05C4FC76E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35188" y="1412875"/>
            <a:ext cx="8215312" cy="4114800"/>
          </a:xfrm>
        </p:spPr>
        <p:txBody>
          <a:bodyPr/>
          <a:lstStyle/>
          <a:p>
            <a:pPr eaLnBrk="1" hangingPunct="1"/>
            <a:r>
              <a:rPr lang="zh-CN" altLang="en-US">
                <a:solidFill>
                  <a:srgbClr val="000000"/>
                </a:solidFill>
              </a:rPr>
              <a:t>一个</a:t>
            </a:r>
            <a:r>
              <a:rPr lang="en-US" altLang="zh-CN">
                <a:solidFill>
                  <a:srgbClr val="000000"/>
                </a:solidFill>
              </a:rPr>
              <a:t>C++</a:t>
            </a:r>
            <a:r>
              <a:rPr lang="zh-CN" altLang="en-US">
                <a:solidFill>
                  <a:srgbClr val="000000"/>
                </a:solidFill>
              </a:rPr>
              <a:t>的源文件（.</a:t>
            </a:r>
            <a:r>
              <a:rPr lang="en-US" altLang="zh-CN">
                <a:solidFill>
                  <a:srgbClr val="000000"/>
                </a:solidFill>
              </a:rPr>
              <a:t>cpp）</a:t>
            </a:r>
            <a:r>
              <a:rPr lang="zh-CN" altLang="en-US">
                <a:solidFill>
                  <a:srgbClr val="000000"/>
                </a:solidFill>
              </a:rPr>
              <a:t>可以由多个函数组成，可以在函数外部定义变量，</a:t>
            </a:r>
            <a:r>
              <a:rPr lang="zh-CN" altLang="en-US"/>
              <a:t>即</a:t>
            </a:r>
            <a:r>
              <a:rPr lang="zh-CN" altLang="en-US">
                <a:solidFill>
                  <a:srgbClr val="FF0000"/>
                </a:solidFill>
              </a:rPr>
              <a:t>全局变量</a:t>
            </a:r>
            <a:r>
              <a:rPr lang="zh-CN" altLang="en-US"/>
              <a:t>。</a:t>
            </a:r>
          </a:p>
          <a:p>
            <a:pPr eaLnBrk="1" hangingPunct="1"/>
            <a:r>
              <a:rPr lang="zh-CN" altLang="en-US">
                <a:solidFill>
                  <a:srgbClr val="000000"/>
                </a:solidFill>
              </a:rPr>
              <a:t>全局变量能够被位于其定义位置之后的所有函数（属于本源文件的）共用。即全局变量起作用的范围是从它定义的位置开始至源文件结束。</a:t>
            </a:r>
          </a:p>
          <a:p>
            <a:pPr eaLnBrk="1" hangingPunct="1"/>
            <a:r>
              <a:rPr lang="zh-CN" altLang="en-US">
                <a:solidFill>
                  <a:srgbClr val="FF0000"/>
                </a:solidFill>
              </a:rPr>
              <a:t>全局变量的作用域是整个源文件</a:t>
            </a:r>
            <a:r>
              <a:rPr lang="zh-CN" altLang="en-US"/>
              <a:t>。 </a:t>
            </a:r>
          </a:p>
        </p:txBody>
      </p:sp>
      <p:sp>
        <p:nvSpPr>
          <p:cNvPr id="112644" name="日期占位符 3">
            <a:extLst>
              <a:ext uri="{FF2B5EF4-FFF2-40B4-BE49-F238E27FC236}">
                <a16:creationId xmlns:a16="http://schemas.microsoft.com/office/drawing/2014/main" id="{5EF8DA50-655A-2680-43F5-A39B3BA7A5D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BE054E2D-4D8F-2945-9044-3C1BAD2CA553}" type="datetime1">
              <a:rPr lang="zh-CN" altLang="en-US" sz="1400"/>
              <a:t>2024/1/9</a:t>
            </a:fld>
            <a:endParaRPr lang="en-US" altLang="zh-CN" sz="1400"/>
          </a:p>
        </p:txBody>
      </p:sp>
      <p:sp>
        <p:nvSpPr>
          <p:cNvPr id="112646" name="灯片编号占位符 5">
            <a:extLst>
              <a:ext uri="{FF2B5EF4-FFF2-40B4-BE49-F238E27FC236}">
                <a16:creationId xmlns:a16="http://schemas.microsoft.com/office/drawing/2014/main" id="{2183DDC2-60EA-4830-A15B-DE67A8EA7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zh-CN" sz="1400"/>
              <a:t>-</a:t>
            </a:r>
            <a:fld id="{09FEFAB4-007A-FA44-83E0-618D6D522EE5}" type="slidenum">
              <a:rPr lang="en-US" altLang="zh-CN" sz="1400"/>
              <a:pPr eaLnBrk="1" hangingPunct="1"/>
              <a:t>18</a:t>
            </a:fld>
            <a:r>
              <a:rPr lang="en-US" altLang="zh-CN" sz="1400"/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47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47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日期占位符 1">
            <a:extLst>
              <a:ext uri="{FF2B5EF4-FFF2-40B4-BE49-F238E27FC236}">
                <a16:creationId xmlns:a16="http://schemas.microsoft.com/office/drawing/2014/main" id="{B47901E4-EBD3-D55F-CDDB-ED3F6855033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23CCFCD8-6CA2-C64A-B73A-00C79D16A6F8}" type="datetime1">
              <a:rPr lang="zh-CN" altLang="en-US" sz="1400"/>
              <a:t>2024/1/9</a:t>
            </a:fld>
            <a:endParaRPr lang="en-US" altLang="zh-CN" sz="1400"/>
          </a:p>
        </p:txBody>
      </p:sp>
      <p:sp>
        <p:nvSpPr>
          <p:cNvPr id="113668" name="灯片编号占位符 3">
            <a:extLst>
              <a:ext uri="{FF2B5EF4-FFF2-40B4-BE49-F238E27FC236}">
                <a16:creationId xmlns:a16="http://schemas.microsoft.com/office/drawing/2014/main" id="{2184734E-E38B-67DE-1EBB-9B0B043CF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zh-CN" sz="1400"/>
              <a:t>-</a:t>
            </a:r>
            <a:fld id="{6C4B1B4C-3D6A-C14D-ADE9-6C30DE60E5F7}" type="slidenum">
              <a:rPr lang="en-US" altLang="zh-CN" sz="1400"/>
              <a:pPr eaLnBrk="1" hangingPunct="1"/>
              <a:t>19</a:t>
            </a:fld>
            <a:r>
              <a:rPr lang="en-US" altLang="zh-CN" sz="1400"/>
              <a:t>-</a:t>
            </a:r>
          </a:p>
        </p:txBody>
      </p:sp>
      <p:sp>
        <p:nvSpPr>
          <p:cNvPr id="113669" name="Text Box 2">
            <a:extLst>
              <a:ext uri="{FF2B5EF4-FFF2-40B4-BE49-F238E27FC236}">
                <a16:creationId xmlns:a16="http://schemas.microsoft.com/office/drawing/2014/main" id="{423D5267-CB33-8ED3-35F6-00FF80D0F8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1950" y="228601"/>
            <a:ext cx="8458200" cy="585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25000"/>
              </a:spcBef>
            </a:pP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#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include&lt;iostream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&gt;</a:t>
            </a:r>
            <a:endParaRPr lang="en-US" altLang="zh-CN" sz="2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>
              <a:spcBef>
                <a:spcPct val="25000"/>
              </a:spcBef>
            </a:pP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using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namespace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std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;</a:t>
            </a:r>
            <a:endParaRPr lang="en-US" altLang="zh-CN" sz="2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>
              <a:spcBef>
                <a:spcPct val="25000"/>
              </a:spcBef>
            </a:pP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int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CN" sz="2800" b="1">
                <a:solidFill>
                  <a:srgbClr val="666666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maximum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;</a:t>
            </a:r>
            <a:endParaRPr lang="en-US" altLang="zh-CN" sz="2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>
              <a:spcBef>
                <a:spcPct val="25000"/>
              </a:spcBef>
            </a:pP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int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CN" sz="2800" b="1">
                <a:solidFill>
                  <a:srgbClr val="666666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minimum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;</a:t>
            </a:r>
            <a:endParaRPr lang="en-US" altLang="zh-CN" sz="2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>
              <a:spcBef>
                <a:spcPct val="25000"/>
              </a:spcBef>
            </a:pP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void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CN" sz="2800" b="1">
                <a:solidFill>
                  <a:srgbClr val="88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fun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(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int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CN" sz="2800" b="1">
                <a:solidFill>
                  <a:srgbClr val="666666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x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,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int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CN" sz="2800" b="1">
                <a:solidFill>
                  <a:srgbClr val="666666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y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int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CN" sz="2800" b="1">
                <a:solidFill>
                  <a:srgbClr val="666666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z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)</a:t>
            </a:r>
            <a:endParaRPr lang="en-US" altLang="zh-CN" sz="2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>
              <a:spcBef>
                <a:spcPct val="25000"/>
              </a:spcBef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{   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int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CN" sz="2800" b="1">
                <a:solidFill>
                  <a:srgbClr val="666666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;</a:t>
            </a:r>
            <a:endParaRPr lang="en-US" altLang="zh-CN" sz="2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>
              <a:spcBef>
                <a:spcPct val="25000"/>
              </a:spcBef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   </a:t>
            </a:r>
            <a:r>
              <a:rPr lang="en-US" altLang="zh-CN" sz="2800" b="1">
                <a:solidFill>
                  <a:srgbClr val="666666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=</a:t>
            </a:r>
            <a:r>
              <a:rPr lang="en-US" altLang="zh-CN" sz="2800" b="1">
                <a:solidFill>
                  <a:srgbClr val="666666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x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&gt;</a:t>
            </a:r>
            <a:r>
              <a:rPr lang="en-US" altLang="zh-CN" sz="2800" b="1">
                <a:solidFill>
                  <a:srgbClr val="666666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y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?</a:t>
            </a:r>
            <a:r>
              <a:rPr lang="en-US" altLang="zh-CN" sz="2800" b="1">
                <a:solidFill>
                  <a:srgbClr val="666666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x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:</a:t>
            </a:r>
            <a:r>
              <a:rPr lang="en-US" altLang="zh-CN" sz="2800" b="1">
                <a:solidFill>
                  <a:srgbClr val="666666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y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;</a:t>
            </a:r>
            <a:endParaRPr lang="en-US" altLang="zh-CN" sz="2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>
              <a:spcBef>
                <a:spcPct val="25000"/>
              </a:spcBef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   </a:t>
            </a:r>
            <a:r>
              <a:rPr lang="en-US" altLang="zh-CN" sz="2800" b="1">
                <a:solidFill>
                  <a:srgbClr val="666666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maximum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=</a:t>
            </a:r>
            <a:r>
              <a:rPr lang="en-US" altLang="zh-CN" sz="2800" b="1">
                <a:solidFill>
                  <a:srgbClr val="666666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&gt;</a:t>
            </a:r>
            <a:r>
              <a:rPr lang="en-US" altLang="zh-CN" sz="2800" b="1">
                <a:solidFill>
                  <a:srgbClr val="666666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z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?</a:t>
            </a:r>
            <a:r>
              <a:rPr lang="en-US" altLang="zh-CN" sz="2800" b="1">
                <a:solidFill>
                  <a:srgbClr val="666666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:</a:t>
            </a:r>
            <a:r>
              <a:rPr lang="en-US" altLang="zh-CN" sz="2800" b="1">
                <a:solidFill>
                  <a:srgbClr val="666666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z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;</a:t>
            </a:r>
            <a:endParaRPr lang="en-US" altLang="zh-CN" sz="2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>
              <a:spcBef>
                <a:spcPct val="25000"/>
              </a:spcBef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   </a:t>
            </a:r>
            <a:r>
              <a:rPr lang="en-US" altLang="zh-CN" sz="2800" b="1">
                <a:solidFill>
                  <a:srgbClr val="666666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=</a:t>
            </a:r>
            <a:r>
              <a:rPr lang="en-US" altLang="zh-CN" sz="2800" b="1">
                <a:solidFill>
                  <a:srgbClr val="666666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x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&lt;</a:t>
            </a:r>
            <a:r>
              <a:rPr lang="en-US" altLang="zh-CN" sz="2800" b="1">
                <a:solidFill>
                  <a:srgbClr val="666666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y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?</a:t>
            </a:r>
            <a:r>
              <a:rPr lang="en-US" altLang="zh-CN" sz="2800" b="1">
                <a:solidFill>
                  <a:srgbClr val="666666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x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:</a:t>
            </a:r>
            <a:r>
              <a:rPr lang="en-US" altLang="zh-CN" sz="2800" b="1">
                <a:solidFill>
                  <a:srgbClr val="666666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y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;</a:t>
            </a:r>
            <a:endParaRPr lang="en-US" altLang="zh-CN" sz="2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>
              <a:spcBef>
                <a:spcPct val="25000"/>
              </a:spcBef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   </a:t>
            </a:r>
            <a:r>
              <a:rPr lang="en-US" altLang="zh-CN" sz="2800" b="1">
                <a:solidFill>
                  <a:srgbClr val="666666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minimum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=</a:t>
            </a:r>
            <a:r>
              <a:rPr lang="en-US" altLang="zh-CN" sz="2800" b="1">
                <a:solidFill>
                  <a:srgbClr val="666666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&lt;</a:t>
            </a:r>
            <a:r>
              <a:rPr lang="en-US" altLang="zh-CN" sz="2800" b="1">
                <a:solidFill>
                  <a:srgbClr val="666666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z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?</a:t>
            </a:r>
            <a:r>
              <a:rPr lang="en-US" altLang="zh-CN" sz="2800" b="1">
                <a:solidFill>
                  <a:srgbClr val="666666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:</a:t>
            </a:r>
            <a:r>
              <a:rPr lang="en-US" altLang="zh-CN" sz="2800" b="1">
                <a:solidFill>
                  <a:srgbClr val="666666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z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;</a:t>
            </a:r>
            <a:endParaRPr lang="en-US" altLang="zh-CN" sz="2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>
              <a:spcBef>
                <a:spcPct val="25000"/>
              </a:spcBef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}</a:t>
            </a:r>
            <a:endParaRPr lang="en-US" altLang="zh-CN" sz="2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13670" name="Rectangle 3" descr="Rectangle: Click to edit Master text styles&#13;&#10;Second level&#13;&#10;Third level&#13;&#10;Fourth level&#13;&#10;Fifth level">
            <a:extLst>
              <a:ext uri="{FF2B5EF4-FFF2-40B4-BE49-F238E27FC236}">
                <a16:creationId xmlns:a16="http://schemas.microsoft.com/office/drawing/2014/main" id="{DF3B2CC9-7925-F858-EBB8-865362E8F6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8664" y="404814"/>
            <a:ext cx="4541837" cy="5976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</a:pP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一个</a:t>
            </a:r>
            <a:r>
              <a:rPr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C++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的源文件（.</a:t>
            </a:r>
            <a:r>
              <a:rPr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cpp）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可以由多个函数组成，可以在函数外部定义变量，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即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全局变量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</a:pP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全局变量能够被位于其定义位置之后的所有函数（属于本源文件的）共用。即全局变量起作用的范围是从它定义的位置开始至源文件结束。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</a:pP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全局变量的作用域是整个源文件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。 </a:t>
            </a:r>
          </a:p>
        </p:txBody>
      </p:sp>
      <p:sp>
        <p:nvSpPr>
          <p:cNvPr id="113671" name="Line 4">
            <a:extLst>
              <a:ext uri="{FF2B5EF4-FFF2-40B4-BE49-F238E27FC236}">
                <a16:creationId xmlns:a16="http://schemas.microsoft.com/office/drawing/2014/main" id="{00374FCB-0BD6-7770-6F16-EE2ACECA5D1D}"/>
              </a:ext>
            </a:extLst>
          </p:cNvPr>
          <p:cNvSpPr>
            <a:spLocks noChangeShapeType="1"/>
          </p:cNvSpPr>
          <p:nvPr/>
        </p:nvSpPr>
        <p:spPr bwMode="auto">
          <a:xfrm>
            <a:off x="5735638" y="260350"/>
            <a:ext cx="0" cy="5905500"/>
          </a:xfrm>
          <a:prstGeom prst="line">
            <a:avLst/>
          </a:prstGeom>
          <a:noFill/>
          <a:ln w="50800">
            <a:solidFill>
              <a:srgbClr val="000099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日期占位符 1">
            <a:extLst>
              <a:ext uri="{FF2B5EF4-FFF2-40B4-BE49-F238E27FC236}">
                <a16:creationId xmlns:a16="http://schemas.microsoft.com/office/drawing/2014/main" id="{1BAA07F5-1BF1-0C45-5475-5BC1CFE572C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A96E1240-148D-2441-A06E-74ECD6561634}" type="datetime1">
              <a:rPr lang="zh-CN" altLang="en-US" sz="1400"/>
              <a:t>2024/1/9</a:t>
            </a:fld>
            <a:endParaRPr lang="en-US" altLang="zh-CN" sz="1400"/>
          </a:p>
        </p:txBody>
      </p:sp>
      <p:sp>
        <p:nvSpPr>
          <p:cNvPr id="96260" name="灯片编号占位符 3">
            <a:extLst>
              <a:ext uri="{FF2B5EF4-FFF2-40B4-BE49-F238E27FC236}">
                <a16:creationId xmlns:a16="http://schemas.microsoft.com/office/drawing/2014/main" id="{D248DC9C-8EAA-FD8E-1FAB-14142374E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zh-CN" sz="1400"/>
              <a:t>-</a:t>
            </a:r>
            <a:fld id="{589312E3-93D9-444C-97C6-75629B4B831E}" type="slidenum">
              <a:rPr lang="en-US" altLang="zh-CN" sz="1400"/>
              <a:pPr eaLnBrk="1" hangingPunct="1"/>
              <a:t>2</a:t>
            </a:fld>
            <a:r>
              <a:rPr lang="en-US" altLang="zh-CN" sz="1400"/>
              <a:t>-</a:t>
            </a:r>
          </a:p>
        </p:txBody>
      </p:sp>
      <p:sp>
        <p:nvSpPr>
          <p:cNvPr id="1030146" name="Text Box 2">
            <a:extLst>
              <a:ext uri="{FF2B5EF4-FFF2-40B4-BE49-F238E27FC236}">
                <a16:creationId xmlns:a16="http://schemas.microsoft.com/office/drawing/2014/main" id="{F8D25E51-6206-5C7A-4EBE-2DC249299B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838201"/>
            <a:ext cx="8534400" cy="543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Char char="•"/>
            </a:pP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各重载函数形式参数的不同是指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参数的个数、类型或顺序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彼此不同，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不包括参数标识符的不同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。如</a:t>
            </a:r>
            <a:r>
              <a:rPr lang="zh-CN" altLang="en-US" sz="2800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</a:p>
          <a:p>
            <a:pPr algn="just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8000"/>
                </a:solidFill>
                <a:latin typeface="Times New Roman" panose="02020603050405020304" pitchFamily="18" charset="0"/>
                <a:ea typeface="楷体_GB2312" pitchFamily="49" charset="-122"/>
              </a:rPr>
              <a:t>① </a:t>
            </a:r>
            <a:r>
              <a:rPr lang="en-US" altLang="zh-CN" sz="2800" b="1">
                <a:solidFill>
                  <a:srgbClr val="008000"/>
                </a:solidFill>
                <a:latin typeface="Times New Roman" panose="02020603050405020304" pitchFamily="18" charset="0"/>
                <a:ea typeface="楷体_GB2312" pitchFamily="49" charset="-122"/>
              </a:rPr>
              <a:t>int max(int a, int b){return a&gt;b?a:b;}</a:t>
            </a:r>
          </a:p>
          <a:p>
            <a:pPr algn="just"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8000"/>
                </a:solidFill>
                <a:latin typeface="Times New Roman" panose="02020603050405020304" pitchFamily="18" charset="0"/>
                <a:ea typeface="楷体_GB2312" pitchFamily="49" charset="-122"/>
              </a:rPr>
              <a:t>② int max(int x, int y){return x&gt;y?x:y; }</a:t>
            </a:r>
          </a:p>
          <a:p>
            <a:pPr algn="just"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8000"/>
                </a:solidFill>
                <a:latin typeface="Times New Roman" panose="02020603050405020304" pitchFamily="18" charset="0"/>
                <a:ea typeface="楷体_GB2312" pitchFamily="49" charset="-122"/>
              </a:rPr>
              <a:t>③ int max(int x, int y, int z)</a:t>
            </a:r>
          </a:p>
          <a:p>
            <a:pPr algn="just"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8000"/>
                </a:solidFill>
                <a:latin typeface="Times New Roman" panose="02020603050405020304" pitchFamily="18" charset="0"/>
                <a:ea typeface="楷体_GB2312" pitchFamily="49" charset="-122"/>
              </a:rPr>
              <a:t>     {return (x&gt;y?x:y)&gt;z? (x&gt;y?x:y):z; }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①②</a:t>
            </a:r>
            <a:r>
              <a:rPr lang="zh-CN" altLang="en-US" sz="28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实际是一个函数，如果写在同一个文件中，编译时会出现编译错误。若①③或②③在同一个文件中可形成重载函数。编译器将以形式参数个数的不同来认定和区分重载函数。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30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日期占位符 1">
            <a:extLst>
              <a:ext uri="{FF2B5EF4-FFF2-40B4-BE49-F238E27FC236}">
                <a16:creationId xmlns:a16="http://schemas.microsoft.com/office/drawing/2014/main" id="{F5CE6D2F-4776-0029-820D-588BC263834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756627A1-8BFC-3849-ADC4-8BF31ECD45F1}" type="datetime1">
              <a:rPr lang="zh-CN" altLang="en-US" sz="1400"/>
              <a:t>2024/1/9</a:t>
            </a:fld>
            <a:endParaRPr lang="en-US" altLang="zh-CN" sz="1400"/>
          </a:p>
        </p:txBody>
      </p:sp>
      <p:sp>
        <p:nvSpPr>
          <p:cNvPr id="114692" name="灯片编号占位符 3">
            <a:extLst>
              <a:ext uri="{FF2B5EF4-FFF2-40B4-BE49-F238E27FC236}">
                <a16:creationId xmlns:a16="http://schemas.microsoft.com/office/drawing/2014/main" id="{0A8EFD01-42B4-BB9A-0287-D391DEF3F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zh-CN" sz="1400"/>
              <a:t>-</a:t>
            </a:r>
            <a:fld id="{338C659F-C372-F145-8B6E-158576E4D564}" type="slidenum">
              <a:rPr lang="en-US" altLang="zh-CN" sz="1400"/>
              <a:pPr eaLnBrk="1" hangingPunct="1"/>
              <a:t>20</a:t>
            </a:fld>
            <a:r>
              <a:rPr lang="en-US" altLang="zh-CN" sz="1400"/>
              <a:t>-</a:t>
            </a:r>
          </a:p>
        </p:txBody>
      </p:sp>
      <p:sp>
        <p:nvSpPr>
          <p:cNvPr id="114693" name="Text Box 2">
            <a:extLst>
              <a:ext uri="{FF2B5EF4-FFF2-40B4-BE49-F238E27FC236}">
                <a16:creationId xmlns:a16="http://schemas.microsoft.com/office/drawing/2014/main" id="{4ADD51C2-6B40-28D1-3604-05D3DD144A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33401"/>
            <a:ext cx="8458200" cy="5008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void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CN" sz="2800" b="1">
                <a:solidFill>
                  <a:srgbClr val="88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main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()</a:t>
            </a:r>
            <a:endParaRPr lang="en-US" altLang="zh-CN" sz="2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{   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int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CN" sz="2800" b="1">
                <a:solidFill>
                  <a:srgbClr val="666666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a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,</a:t>
            </a:r>
            <a:r>
              <a:rPr lang="en-US" altLang="zh-CN" sz="2800" b="1">
                <a:solidFill>
                  <a:srgbClr val="666666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b</a:t>
            </a:r>
            <a:r>
              <a:rPr lang="zh-CN" altLang="en-US" sz="2800" b="1">
                <a:solidFill>
                  <a:srgbClr val="666666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，</a:t>
            </a:r>
            <a:r>
              <a:rPr lang="en-US" altLang="zh-CN" sz="2800" b="1">
                <a:solidFill>
                  <a:srgbClr val="666666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c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;</a:t>
            </a:r>
            <a:endParaRPr lang="en-US" altLang="zh-CN" sz="2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   </a:t>
            </a:r>
            <a:r>
              <a:rPr lang="en-US" altLang="zh-CN" sz="2800" b="1">
                <a:solidFill>
                  <a:srgbClr val="666666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cout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&lt;&lt;</a:t>
            </a:r>
            <a:r>
              <a:rPr lang="en-US" altLang="zh-CN" sz="2800" b="1">
                <a:solidFill>
                  <a:srgbClr val="00007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"input data a,b:"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;</a:t>
            </a:r>
            <a:endParaRPr lang="en-US" altLang="zh-CN" sz="2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   </a:t>
            </a:r>
            <a:r>
              <a:rPr lang="en-US" altLang="zh-CN" sz="2800" b="1">
                <a:solidFill>
                  <a:srgbClr val="666666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cin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&gt;&gt;</a:t>
            </a:r>
            <a:r>
              <a:rPr lang="en-US" altLang="zh-CN" sz="2800" b="1">
                <a:solidFill>
                  <a:srgbClr val="666666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a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&gt;&gt;</a:t>
            </a:r>
            <a:r>
              <a:rPr lang="en-US" altLang="zh-CN" sz="2800" b="1">
                <a:solidFill>
                  <a:srgbClr val="666666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b&gt;&gt;c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;</a:t>
            </a:r>
            <a:endParaRPr lang="en-US" altLang="zh-CN" sz="2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   </a:t>
            </a:r>
            <a:r>
              <a:rPr lang="en-US" altLang="zh-CN" sz="2800" b="1">
                <a:solidFill>
                  <a:srgbClr val="88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fun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(</a:t>
            </a:r>
            <a:r>
              <a:rPr lang="en-US" altLang="zh-CN" sz="2800" b="1">
                <a:solidFill>
                  <a:srgbClr val="666666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a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,</a:t>
            </a:r>
            <a:r>
              <a:rPr lang="en-US" altLang="zh-CN" sz="2800" b="1">
                <a:solidFill>
                  <a:srgbClr val="666666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b,c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);</a:t>
            </a:r>
            <a:endParaRPr lang="en-US" altLang="zh-CN" sz="2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   </a:t>
            </a:r>
            <a:r>
              <a:rPr lang="en-US" altLang="zh-CN" sz="2800" b="1">
                <a:solidFill>
                  <a:srgbClr val="666666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cout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&lt;&lt;</a:t>
            </a:r>
            <a:r>
              <a:rPr lang="en-US" altLang="zh-CN" sz="2800" b="1">
                <a:solidFill>
                  <a:srgbClr val="00007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"maximum="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&lt;&lt;</a:t>
            </a:r>
            <a:r>
              <a:rPr lang="en-US" altLang="zh-CN" sz="2800" b="1">
                <a:solidFill>
                  <a:srgbClr val="666666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maximum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&lt;&lt;</a:t>
            </a:r>
            <a:r>
              <a:rPr lang="en-US" altLang="zh-CN" sz="2800" b="1">
                <a:solidFill>
                  <a:srgbClr val="666666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endl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;</a:t>
            </a:r>
            <a:endParaRPr lang="en-US" altLang="zh-CN" sz="2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   </a:t>
            </a:r>
            <a:r>
              <a:rPr lang="en-US" altLang="zh-CN" sz="2800" b="1">
                <a:solidFill>
                  <a:srgbClr val="666666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cout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&lt;&lt;</a:t>
            </a:r>
            <a:r>
              <a:rPr lang="en-US" altLang="zh-CN" sz="2800" b="1">
                <a:solidFill>
                  <a:srgbClr val="00007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"minimum="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&lt;&lt;</a:t>
            </a:r>
            <a:r>
              <a:rPr lang="en-US" altLang="zh-CN" sz="2800" b="1">
                <a:solidFill>
                  <a:srgbClr val="666666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minimum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&lt;&lt;</a:t>
            </a:r>
            <a:r>
              <a:rPr lang="en-US" altLang="zh-CN" sz="2800" b="1">
                <a:solidFill>
                  <a:srgbClr val="666666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endl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;</a:t>
            </a:r>
            <a:endParaRPr lang="en-US" altLang="zh-CN" sz="2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}</a:t>
            </a:r>
            <a:endParaRPr lang="zh-CN" altLang="en-US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日期占位符 1">
            <a:extLst>
              <a:ext uri="{FF2B5EF4-FFF2-40B4-BE49-F238E27FC236}">
                <a16:creationId xmlns:a16="http://schemas.microsoft.com/office/drawing/2014/main" id="{5837A937-0AAE-E30E-9420-0C73A53674E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D4621B4A-9295-7C4A-9A74-C92B10031CD6}" type="datetime1">
              <a:rPr lang="zh-CN" altLang="en-US" sz="1400"/>
              <a:t>2024/1/9</a:t>
            </a:fld>
            <a:endParaRPr lang="en-US" altLang="zh-CN" sz="1400"/>
          </a:p>
        </p:txBody>
      </p:sp>
      <p:sp>
        <p:nvSpPr>
          <p:cNvPr id="115716" name="灯片编号占位符 3">
            <a:extLst>
              <a:ext uri="{FF2B5EF4-FFF2-40B4-BE49-F238E27FC236}">
                <a16:creationId xmlns:a16="http://schemas.microsoft.com/office/drawing/2014/main" id="{B5BEDD25-FF9A-50AC-0BD9-40C46C86A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zh-CN" sz="1400"/>
              <a:t>-</a:t>
            </a:r>
            <a:fld id="{105DA52F-4508-FC45-BB2D-E8DD072A79D6}" type="slidenum">
              <a:rPr lang="en-US" altLang="zh-CN" sz="1400"/>
              <a:pPr eaLnBrk="1" hangingPunct="1"/>
              <a:t>21</a:t>
            </a:fld>
            <a:r>
              <a:rPr lang="en-US" altLang="zh-CN" sz="1400"/>
              <a:t>-</a:t>
            </a:r>
          </a:p>
        </p:txBody>
      </p:sp>
      <p:sp>
        <p:nvSpPr>
          <p:cNvPr id="1050626" name="Text Box 2">
            <a:extLst>
              <a:ext uri="{FF2B5EF4-FFF2-40B4-BE49-F238E27FC236}">
                <a16:creationId xmlns:a16="http://schemas.microsoft.com/office/drawing/2014/main" id="{0776DEBE-9A0E-0AA7-312D-C31BE4C242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990600"/>
            <a:ext cx="7848600" cy="4364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全局变量在程序执行的整个过程中，始终位于全局数据区内固定的内存单元；如果程序没有初始化全局变量，系统会将其初始化为0。</a:t>
            </a:r>
            <a:endParaRPr lang="zh-CN" altLang="en-US" sz="2800" b="1">
              <a:latin typeface="楷体_GB2312" pitchFamily="49" charset="-122"/>
              <a:ea typeface="楷体_GB2312" pitchFamily="49" charset="-122"/>
            </a:endParaRPr>
          </a:p>
          <a:p>
            <a:pPr algn="just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在定义全局变量的程序中，全局变量可以被位于其定义之后的所有函数使用（数据共享），这给编程者带来很大方便；但也因此带来数据安全性和程序可读性不好的缺点。在我们实际编程时一般不要随意使用全局变量。</a:t>
            </a:r>
            <a:endParaRPr lang="zh-CN" altLang="en-US" sz="2800" b="1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spcBef>
                <a:spcPct val="50000"/>
              </a:spcBef>
            </a:pPr>
            <a:endParaRPr lang="zh-CN" altLang="en-US" sz="28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0C19B2B-8C9F-7503-9932-325DCBF83869}"/>
              </a:ext>
            </a:extLst>
          </p:cNvPr>
          <p:cNvSpPr/>
          <p:nvPr/>
        </p:nvSpPr>
        <p:spPr>
          <a:xfrm>
            <a:off x="2208214" y="188914"/>
            <a:ext cx="3344185" cy="646331"/>
          </a:xfrm>
          <a:prstGeom prst="rect">
            <a:avLst/>
          </a:prstGeom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zh-CN" sz="3600" b="1">
                <a:solidFill>
                  <a:srgbClr val="660066"/>
                </a:solidFill>
                <a:latin typeface="Franklin Gothic Medium" panose="020B0603020102020204" pitchFamily="34" charset="0"/>
                <a:ea typeface="隶书" pitchFamily="49" charset="-122"/>
              </a:rPr>
              <a:t>5.8.2  </a:t>
            </a:r>
            <a:r>
              <a:rPr lang="zh-CN" altLang="zh-CN" sz="3600" b="1">
                <a:solidFill>
                  <a:srgbClr val="660066"/>
                </a:solidFill>
                <a:latin typeface="Franklin Gothic Medium" panose="020B0603020102020204" pitchFamily="34" charset="0"/>
                <a:ea typeface="隶书" pitchFamily="49" charset="-122"/>
              </a:rPr>
              <a:t>全局变量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50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>
            <a:extLst>
              <a:ext uri="{FF2B5EF4-FFF2-40B4-BE49-F238E27FC236}">
                <a16:creationId xmlns:a16="http://schemas.microsoft.com/office/drawing/2014/main" id="{5BB02B7F-3B39-D3CB-3E85-C2E9AA3B8F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3600" y="304800"/>
            <a:ext cx="7772400" cy="609600"/>
          </a:xfrm>
        </p:spPr>
        <p:txBody>
          <a:bodyPr/>
          <a:lstStyle/>
          <a:p>
            <a:pPr eaLnBrk="1" hangingPunct="1"/>
            <a:r>
              <a:rPr lang="en-US" altLang="zh-CN" sz="3600"/>
              <a:t>5.8.3  </a:t>
            </a:r>
            <a:r>
              <a:rPr lang="zh-CN" altLang="zh-CN" sz="3600"/>
              <a:t>作用域</a:t>
            </a:r>
            <a:endParaRPr lang="zh-CN" altLang="en-US" sz="360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16739" name="Rectangle 3" descr="Rectangle: Click to edit Master text styles&#13;&#10;Second level&#13;&#10;Third level&#13;&#10;Fourth level&#13;&#10;Fifth level">
            <a:extLst>
              <a:ext uri="{FF2B5EF4-FFF2-40B4-BE49-F238E27FC236}">
                <a16:creationId xmlns:a16="http://schemas.microsoft.com/office/drawing/2014/main" id="{3094C050-10AF-DB6C-4B0C-D69AEE49A8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1219200"/>
            <a:ext cx="8382000" cy="5105400"/>
          </a:xfrm>
        </p:spPr>
        <p:txBody>
          <a:bodyPr/>
          <a:lstStyle/>
          <a:p>
            <a:pPr marL="0" indent="0"/>
            <a:r>
              <a:rPr lang="zh-CN" altLang="en-US"/>
              <a:t>程序中标识符的作用域也就是标识符起作用的范围，标识符只能在其起作用的范围内被使用。</a:t>
            </a:r>
          </a:p>
          <a:p>
            <a:pPr marL="0" indent="0"/>
            <a:r>
              <a:rPr lang="zh-CN" altLang="en-US"/>
              <a:t>从标识符起作用的范围上划分，作用域主要分为</a:t>
            </a:r>
          </a:p>
          <a:p>
            <a:pPr marL="760413" lvl="1"/>
            <a:r>
              <a:rPr lang="zh-CN" altLang="en-US">
                <a:solidFill>
                  <a:srgbClr val="FF0000"/>
                </a:solidFill>
              </a:rPr>
              <a:t>全局作用域</a:t>
            </a:r>
          </a:p>
          <a:p>
            <a:pPr marL="760413" lvl="1"/>
            <a:r>
              <a:rPr lang="zh-CN" altLang="en-US">
                <a:solidFill>
                  <a:srgbClr val="FF0000"/>
                </a:solidFill>
              </a:rPr>
              <a:t>局部作用域</a:t>
            </a:r>
          </a:p>
          <a:p>
            <a:pPr marL="0" indent="0"/>
            <a:r>
              <a:rPr lang="zh-CN" altLang="en-US"/>
              <a:t>从标识符在程序中所处的位置，又可区分作用域为</a:t>
            </a:r>
          </a:p>
          <a:p>
            <a:pPr marL="760413" lvl="1"/>
            <a:r>
              <a:rPr lang="zh-CN" altLang="en-US">
                <a:solidFill>
                  <a:srgbClr val="FF0000"/>
                </a:solidFill>
              </a:rPr>
              <a:t>块作用域</a:t>
            </a:r>
          </a:p>
          <a:p>
            <a:pPr marL="760413" lvl="1"/>
            <a:r>
              <a:rPr lang="zh-CN" altLang="en-US">
                <a:solidFill>
                  <a:srgbClr val="FF0000"/>
                </a:solidFill>
              </a:rPr>
              <a:t>函数作用域</a:t>
            </a:r>
          </a:p>
          <a:p>
            <a:pPr marL="760413" lvl="1"/>
            <a:r>
              <a:rPr lang="zh-CN" altLang="en-US">
                <a:solidFill>
                  <a:srgbClr val="FF0000"/>
                </a:solidFill>
              </a:rPr>
              <a:t>类作用域</a:t>
            </a:r>
          </a:p>
          <a:p>
            <a:pPr marL="760413" lvl="1"/>
            <a:r>
              <a:rPr lang="zh-CN" altLang="en-US">
                <a:solidFill>
                  <a:srgbClr val="FF0000"/>
                </a:solidFill>
              </a:rPr>
              <a:t>文件作用域</a:t>
            </a:r>
          </a:p>
        </p:txBody>
      </p:sp>
      <p:sp>
        <p:nvSpPr>
          <p:cNvPr id="116740" name="日期占位符 3">
            <a:extLst>
              <a:ext uri="{FF2B5EF4-FFF2-40B4-BE49-F238E27FC236}">
                <a16:creationId xmlns:a16="http://schemas.microsoft.com/office/drawing/2014/main" id="{93BD8EE7-8378-F7EE-B4DE-2F41956340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226FFE96-8E26-F048-A13B-53F05E363FF4}" type="datetime1">
              <a:rPr lang="zh-CN" altLang="en-US" sz="1400"/>
              <a:t>2024/1/9</a:t>
            </a:fld>
            <a:endParaRPr lang="en-US" altLang="zh-CN" sz="1400"/>
          </a:p>
        </p:txBody>
      </p:sp>
      <p:sp>
        <p:nvSpPr>
          <p:cNvPr id="116742" name="灯片编号占位符 5">
            <a:extLst>
              <a:ext uri="{FF2B5EF4-FFF2-40B4-BE49-F238E27FC236}">
                <a16:creationId xmlns:a16="http://schemas.microsoft.com/office/drawing/2014/main" id="{89827D6A-E766-CAF8-EEF0-F4B41490C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zh-CN" sz="1400"/>
              <a:t>-</a:t>
            </a:r>
            <a:fld id="{49FD55D3-8EDF-FD42-B541-8DF4D708926C}" type="slidenum">
              <a:rPr lang="en-US" altLang="zh-CN" sz="1400"/>
              <a:pPr eaLnBrk="1" hangingPunct="1"/>
              <a:t>22</a:t>
            </a:fld>
            <a:r>
              <a:rPr lang="en-US" altLang="zh-CN" sz="1400"/>
              <a:t>-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>
            <a:extLst>
              <a:ext uri="{FF2B5EF4-FFF2-40B4-BE49-F238E27FC236}">
                <a16:creationId xmlns:a16="http://schemas.microsoft.com/office/drawing/2014/main" id="{6DB6A4BF-916F-3C0A-B109-0E7B406DA6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5.8.3  </a:t>
            </a:r>
            <a:r>
              <a:rPr lang="zh-CN" altLang="zh-CN"/>
              <a:t>作用域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7763" name="Rectangle 3" descr="Rectangle: Click to edit Master text styles&#13;&#10;Second level&#13;&#10;Third level&#13;&#10;Fourth level&#13;&#10;Fifth level">
            <a:extLst>
              <a:ext uri="{FF2B5EF4-FFF2-40B4-BE49-F238E27FC236}">
                <a16:creationId xmlns:a16="http://schemas.microsoft.com/office/drawing/2014/main" id="{CA84DF87-F703-C17B-1076-EAF52E84674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1. </a:t>
            </a:r>
            <a:r>
              <a:rPr lang="zh-CN" altLang="en-US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块作用域</a:t>
            </a:r>
            <a:r>
              <a:rPr lang="zh-CN" altLang="en-US" sz="320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</a:p>
          <a:p>
            <a:pPr marL="0" indent="0"/>
            <a:r>
              <a:rPr lang="zh-CN" altLang="en-US">
                <a:solidFill>
                  <a:srgbClr val="000066"/>
                </a:solidFill>
              </a:rPr>
              <a:t>块作用域是指标识符起作用的范围为块内范围，在块内定义的标识符具有块作用域。</a:t>
            </a:r>
          </a:p>
          <a:p>
            <a:pPr marL="0" indent="0"/>
            <a:r>
              <a:rPr lang="zh-CN" altLang="en-US">
                <a:solidFill>
                  <a:srgbClr val="000066"/>
                </a:solidFill>
              </a:rPr>
              <a:t>这个块，可以是复合语句的块，也可以是函数定义的函数体块。</a:t>
            </a:r>
          </a:p>
          <a:p>
            <a:pPr marL="0" indent="0"/>
            <a:r>
              <a:rPr lang="zh-CN" altLang="en-US">
                <a:solidFill>
                  <a:srgbClr val="000066"/>
                </a:solidFill>
              </a:rPr>
              <a:t>块内定义的局部变量的作用域是从变量定义起至本块结束。 </a:t>
            </a:r>
          </a:p>
        </p:txBody>
      </p:sp>
      <p:sp>
        <p:nvSpPr>
          <p:cNvPr id="117764" name="日期占位符 3">
            <a:extLst>
              <a:ext uri="{FF2B5EF4-FFF2-40B4-BE49-F238E27FC236}">
                <a16:creationId xmlns:a16="http://schemas.microsoft.com/office/drawing/2014/main" id="{F1A4E84F-49D1-9ACE-0442-7B70AC0ED11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7C98A15F-E24A-1540-A812-DE0D58CDFFDD}" type="datetime1">
              <a:rPr lang="zh-CN" altLang="en-US" sz="1400"/>
              <a:t>2024/1/9</a:t>
            </a:fld>
            <a:endParaRPr lang="en-US" altLang="zh-CN" sz="1400"/>
          </a:p>
        </p:txBody>
      </p:sp>
      <p:sp>
        <p:nvSpPr>
          <p:cNvPr id="117766" name="灯片编号占位符 5">
            <a:extLst>
              <a:ext uri="{FF2B5EF4-FFF2-40B4-BE49-F238E27FC236}">
                <a16:creationId xmlns:a16="http://schemas.microsoft.com/office/drawing/2014/main" id="{AB44C5C7-9D2A-9650-A3DD-C10F36312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zh-CN" sz="1400"/>
              <a:t>-</a:t>
            </a:r>
            <a:fld id="{489F4441-EF44-CB4C-BBEB-76377CEF394E}" type="slidenum">
              <a:rPr lang="en-US" altLang="zh-CN" sz="1400"/>
              <a:pPr eaLnBrk="1" hangingPunct="1"/>
              <a:t>23</a:t>
            </a:fld>
            <a:r>
              <a:rPr lang="en-US" altLang="zh-CN" sz="1400"/>
              <a:t>-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日期占位符 1">
            <a:extLst>
              <a:ext uri="{FF2B5EF4-FFF2-40B4-BE49-F238E27FC236}">
                <a16:creationId xmlns:a16="http://schemas.microsoft.com/office/drawing/2014/main" id="{48E4428F-9C32-23AE-08DA-EAC3BC8D881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D5699F01-11F1-AE4F-B5D5-254E583890B8}" type="datetime1">
              <a:rPr lang="zh-CN" altLang="en-US" sz="1400"/>
              <a:t>2024/1/9</a:t>
            </a:fld>
            <a:endParaRPr lang="en-US" altLang="zh-CN" sz="1400"/>
          </a:p>
        </p:txBody>
      </p:sp>
      <p:sp>
        <p:nvSpPr>
          <p:cNvPr id="118788" name="灯片编号占位符 3">
            <a:extLst>
              <a:ext uri="{FF2B5EF4-FFF2-40B4-BE49-F238E27FC236}">
                <a16:creationId xmlns:a16="http://schemas.microsoft.com/office/drawing/2014/main" id="{F22B9FC7-5921-1E6F-03F6-7988AEC10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zh-CN" sz="1400"/>
              <a:t>-</a:t>
            </a:r>
            <a:fld id="{867DDE6A-7F13-014A-AF6C-C26EED5E801C}" type="slidenum">
              <a:rPr lang="en-US" altLang="zh-CN" sz="1400"/>
              <a:pPr eaLnBrk="1" hangingPunct="1"/>
              <a:t>24</a:t>
            </a:fld>
            <a:r>
              <a:rPr lang="en-US" altLang="zh-CN" sz="1400"/>
              <a:t>-</a:t>
            </a:r>
          </a:p>
        </p:txBody>
      </p:sp>
      <p:sp>
        <p:nvSpPr>
          <p:cNvPr id="118789" name="Text Box 2">
            <a:extLst>
              <a:ext uri="{FF2B5EF4-FFF2-40B4-BE49-F238E27FC236}">
                <a16:creationId xmlns:a16="http://schemas.microsoft.com/office/drawing/2014/main" id="{12DA6ED6-7977-0BEB-3CC7-BACE2FD876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76201"/>
            <a:ext cx="8534400" cy="655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8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#</a:t>
            </a:r>
            <a:r>
              <a:rPr lang="en-US" altLang="zh-CN" sz="18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include&lt;iostream</a:t>
            </a:r>
            <a:r>
              <a: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&gt;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using</a:t>
            </a:r>
            <a:r>
              <a: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8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namespace</a:t>
            </a:r>
            <a:r>
              <a: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8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std</a:t>
            </a:r>
            <a:r>
              <a: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void</a:t>
            </a:r>
            <a:r>
              <a: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800" b="1">
                <a:solidFill>
                  <a:srgbClr val="88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main</a:t>
            </a:r>
            <a:r>
              <a: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  </a:t>
            </a:r>
            <a:r>
              <a:rPr lang="en-US" altLang="zh-CN" sz="18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a, b;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cout&lt;&lt;</a:t>
            </a:r>
            <a:r>
              <a:rPr lang="en-US" altLang="zh-CN" sz="1800" b="1">
                <a:solidFill>
                  <a:srgbClr val="000077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"input a,b:"</a:t>
            </a:r>
            <a:endParaRPr lang="en-US" altLang="zh-CN" sz="18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cin&gt;&gt;a&gt;&gt;b;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18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if</a:t>
            </a:r>
            <a:r>
              <a: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(a&lt;b)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{  </a:t>
            </a:r>
            <a:r>
              <a:rPr lang="en-US" altLang="zh-CN" sz="18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800" b="1">
                <a:solidFill>
                  <a:srgbClr val="6666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t=a;                                           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a=b;    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b=t;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}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18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c=a*a-b*b;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cout&lt;&lt;a&lt;&lt;"*"&lt;&lt;a" - "&lt;&lt;b&lt;&lt;"*"&lt;&lt;b 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&lt;&lt;"="&lt;&lt;c&lt;&lt;endl;     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118790" name="AutoShape 3">
            <a:extLst>
              <a:ext uri="{FF2B5EF4-FFF2-40B4-BE49-F238E27FC236}">
                <a16:creationId xmlns:a16="http://schemas.microsoft.com/office/drawing/2014/main" id="{41F75C98-9A2A-0199-79DE-ECA1D6130DCC}"/>
              </a:ext>
            </a:extLst>
          </p:cNvPr>
          <p:cNvSpPr>
            <a:spLocks/>
          </p:cNvSpPr>
          <p:nvPr/>
        </p:nvSpPr>
        <p:spPr bwMode="auto">
          <a:xfrm>
            <a:off x="3124201" y="3124200"/>
            <a:ext cx="150813" cy="1676400"/>
          </a:xfrm>
          <a:prstGeom prst="rightBrace">
            <a:avLst>
              <a:gd name="adj1" fmla="val 92631"/>
              <a:gd name="adj2" fmla="val 50852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8791" name="AutoShape 4">
            <a:extLst>
              <a:ext uri="{FF2B5EF4-FFF2-40B4-BE49-F238E27FC236}">
                <a16:creationId xmlns:a16="http://schemas.microsoft.com/office/drawing/2014/main" id="{A032E400-F848-99BA-E705-9A46E76B451F}"/>
              </a:ext>
            </a:extLst>
          </p:cNvPr>
          <p:cNvSpPr>
            <a:spLocks/>
          </p:cNvSpPr>
          <p:nvPr/>
        </p:nvSpPr>
        <p:spPr bwMode="auto">
          <a:xfrm>
            <a:off x="6019801" y="5257800"/>
            <a:ext cx="150813" cy="1143000"/>
          </a:xfrm>
          <a:prstGeom prst="rightBrace">
            <a:avLst>
              <a:gd name="adj1" fmla="val 63158"/>
              <a:gd name="adj2" fmla="val 50852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8792" name="AutoShape 5">
            <a:extLst>
              <a:ext uri="{FF2B5EF4-FFF2-40B4-BE49-F238E27FC236}">
                <a16:creationId xmlns:a16="http://schemas.microsoft.com/office/drawing/2014/main" id="{B1552FDD-0A46-EBAD-55D3-DCCF9EA40BCE}"/>
              </a:ext>
            </a:extLst>
          </p:cNvPr>
          <p:cNvSpPr>
            <a:spLocks/>
          </p:cNvSpPr>
          <p:nvPr/>
        </p:nvSpPr>
        <p:spPr bwMode="auto">
          <a:xfrm>
            <a:off x="7467601" y="1524000"/>
            <a:ext cx="379413" cy="4876800"/>
          </a:xfrm>
          <a:prstGeom prst="rightBrace">
            <a:avLst>
              <a:gd name="adj1" fmla="val 107113"/>
              <a:gd name="adj2" fmla="val 50852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8793" name="Text Box 6">
            <a:extLst>
              <a:ext uri="{FF2B5EF4-FFF2-40B4-BE49-F238E27FC236}">
                <a16:creationId xmlns:a16="http://schemas.microsoft.com/office/drawing/2014/main" id="{02191409-3105-15CE-8585-23251751B5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3733800"/>
            <a:ext cx="1066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/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000" b="1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000" b="1">
                <a:latin typeface="Times New Roman" panose="02020603050405020304" pitchFamily="18" charset="0"/>
                <a:ea typeface="宋体" panose="02010600030101010101" pitchFamily="2" charset="-122"/>
              </a:rPr>
              <a:t>的作用域</a:t>
            </a:r>
          </a:p>
        </p:txBody>
      </p:sp>
      <p:sp>
        <p:nvSpPr>
          <p:cNvPr id="118794" name="Text Box 7">
            <a:extLst>
              <a:ext uri="{FF2B5EF4-FFF2-40B4-BE49-F238E27FC236}">
                <a16:creationId xmlns:a16="http://schemas.microsoft.com/office/drawing/2014/main" id="{C3962D9D-54E1-8D01-F8BA-4AE490FE92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733800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/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zh-CN" altLang="en-US" sz="2000" b="1">
                <a:latin typeface="Times New Roman" panose="02020603050405020304" pitchFamily="18" charset="0"/>
                <a:ea typeface="宋体" panose="02010600030101010101" pitchFamily="2" charset="-122"/>
              </a:rPr>
              <a:t>的作用域</a:t>
            </a:r>
          </a:p>
        </p:txBody>
      </p:sp>
      <p:sp>
        <p:nvSpPr>
          <p:cNvPr id="118795" name="Text Box 8">
            <a:extLst>
              <a:ext uri="{FF2B5EF4-FFF2-40B4-BE49-F238E27FC236}">
                <a16:creationId xmlns:a16="http://schemas.microsoft.com/office/drawing/2014/main" id="{305C49CF-0210-DBDA-1D92-041D0082C1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5638800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/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zh-CN" altLang="en-US" sz="2000" b="1">
                <a:latin typeface="Times New Roman" panose="02020603050405020304" pitchFamily="18" charset="0"/>
                <a:ea typeface="宋体" panose="02010600030101010101" pitchFamily="2" charset="-122"/>
              </a:rPr>
              <a:t>的作用域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日期占位符 1">
            <a:extLst>
              <a:ext uri="{FF2B5EF4-FFF2-40B4-BE49-F238E27FC236}">
                <a16:creationId xmlns:a16="http://schemas.microsoft.com/office/drawing/2014/main" id="{9633CECB-DFCB-3675-642A-6E2823862F7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737C8C69-EF6B-FF41-9A54-34A20852FFB7}" type="datetime1">
              <a:rPr lang="zh-CN" altLang="en-US" sz="1400"/>
              <a:t>2024/1/9</a:t>
            </a:fld>
            <a:endParaRPr lang="en-US" altLang="zh-CN" sz="1400"/>
          </a:p>
        </p:txBody>
      </p:sp>
      <p:sp>
        <p:nvSpPr>
          <p:cNvPr id="119812" name="灯片编号占位符 3">
            <a:extLst>
              <a:ext uri="{FF2B5EF4-FFF2-40B4-BE49-F238E27FC236}">
                <a16:creationId xmlns:a16="http://schemas.microsoft.com/office/drawing/2014/main" id="{43143F07-F34D-21ED-C87B-83889595D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zh-CN" sz="1400"/>
              <a:t>-</a:t>
            </a:r>
            <a:fld id="{F1D26F22-822C-9849-916B-92EF96F113CD}" type="slidenum">
              <a:rPr lang="en-US" altLang="zh-CN" sz="1400"/>
              <a:pPr eaLnBrk="1" hangingPunct="1"/>
              <a:t>25</a:t>
            </a:fld>
            <a:r>
              <a:rPr lang="en-US" altLang="zh-CN" sz="1400"/>
              <a:t>-</a:t>
            </a:r>
          </a:p>
        </p:txBody>
      </p:sp>
      <p:sp>
        <p:nvSpPr>
          <p:cNvPr id="119813" name="Text Box 2">
            <a:extLst>
              <a:ext uri="{FF2B5EF4-FFF2-40B4-BE49-F238E27FC236}">
                <a16:creationId xmlns:a16="http://schemas.microsoft.com/office/drawing/2014/main" id="{220792F3-711B-232A-ECD7-72D8EA2886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228600"/>
            <a:ext cx="8534400" cy="6424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#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include”iostream”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using namespace std;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void fun();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void main()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    int num=10;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cout&lt;&lt;“the first : num=”&lt;&lt;num&lt;&lt;endl;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fun();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{     int num=30;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cout&lt;&lt;“the third: num=”&lt;&lt;num&lt;&lt;endl;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}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cout&lt;&lt;“the forth: num=”&lt;&lt;num&lt;&lt;endl;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void fun()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    int num=20;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cout&lt;&lt;“the second: num=”&lt;&lt;num&lt;&lt;endl;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119814" name="Text Box 3">
            <a:extLst>
              <a:ext uri="{FF2B5EF4-FFF2-40B4-BE49-F238E27FC236}">
                <a16:creationId xmlns:a16="http://schemas.microsoft.com/office/drawing/2014/main" id="{FC36A836-6A10-B5B5-7E61-CC11273CBF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9200" y="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FF0000"/>
                </a:solidFill>
                <a:ea typeface="楷体_GB2312" pitchFamily="49" charset="-122"/>
              </a:rPr>
              <a:t>作用域例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>
            <a:extLst>
              <a:ext uri="{FF2B5EF4-FFF2-40B4-BE49-F238E27FC236}">
                <a16:creationId xmlns:a16="http://schemas.microsoft.com/office/drawing/2014/main" id="{5C4967C2-3AEC-F981-58F9-AADCCDC13B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5.8.3  </a:t>
            </a:r>
            <a:r>
              <a:rPr lang="zh-CN" altLang="zh-CN"/>
              <a:t>作用域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21859" name="Rectangle 3" descr="Rectangle: Click to edit Master text styles&#13;&#10;Second level&#13;&#10;Third level&#13;&#10;Fourth level&#13;&#10;Fifth level">
            <a:extLst>
              <a:ext uri="{FF2B5EF4-FFF2-40B4-BE49-F238E27FC236}">
                <a16:creationId xmlns:a16="http://schemas.microsoft.com/office/drawing/2014/main" id="{B79072A8-5670-6546-5527-4E31DF6DF43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19289" y="1484314"/>
            <a:ext cx="8497887" cy="4321175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36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2.</a:t>
            </a:r>
            <a:r>
              <a:rPr lang="zh-CN" altLang="en-US" sz="36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函数作用域</a:t>
            </a:r>
            <a:r>
              <a:rPr lang="zh-CN" altLang="en-US" sz="360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</a:p>
          <a:p>
            <a:pPr marL="0" indent="0"/>
            <a:r>
              <a:rPr lang="zh-CN" altLang="zh-CN">
                <a:solidFill>
                  <a:srgbClr val="000066"/>
                </a:solidFill>
              </a:rPr>
              <a:t>函数作用域是指标识符的作用域为函数，或者是从标识符定义开始到函数结束。</a:t>
            </a:r>
            <a:endParaRPr lang="en-US" altLang="zh-CN">
              <a:solidFill>
                <a:srgbClr val="000066"/>
              </a:solidFill>
            </a:endParaRPr>
          </a:p>
          <a:p>
            <a:pPr marL="0" indent="0"/>
            <a:r>
              <a:rPr lang="zh-CN" altLang="zh-CN">
                <a:solidFill>
                  <a:srgbClr val="000066"/>
                </a:solidFill>
              </a:rPr>
              <a:t>在函数定义中，任何程序块以外所定义的变量具有函数作用域。从变量开始定义到函数结束，这些变量都可以起作用。</a:t>
            </a:r>
            <a:endParaRPr lang="en-US" altLang="zh-CN">
              <a:solidFill>
                <a:srgbClr val="000066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rgbClr val="003300"/>
                </a:solidFill>
              </a:rPr>
              <a:t>如前</a:t>
            </a:r>
            <a:r>
              <a:rPr lang="zh-CN" altLang="zh-CN">
                <a:solidFill>
                  <a:srgbClr val="003300"/>
                </a:solidFill>
              </a:rPr>
              <a:t>例中，变量</a:t>
            </a:r>
            <a:r>
              <a:rPr lang="en-US" altLang="zh-CN">
                <a:solidFill>
                  <a:srgbClr val="003300"/>
                </a:solidFill>
              </a:rPr>
              <a:t>a</a:t>
            </a:r>
            <a:r>
              <a:rPr lang="zh-CN" altLang="zh-CN">
                <a:solidFill>
                  <a:srgbClr val="003300"/>
                </a:solidFill>
              </a:rPr>
              <a:t>和</a:t>
            </a:r>
            <a:r>
              <a:rPr lang="en-US" altLang="zh-CN">
                <a:solidFill>
                  <a:srgbClr val="003300"/>
                </a:solidFill>
              </a:rPr>
              <a:t>b</a:t>
            </a:r>
            <a:r>
              <a:rPr lang="zh-CN" altLang="zh-CN">
                <a:solidFill>
                  <a:srgbClr val="003300"/>
                </a:solidFill>
              </a:rPr>
              <a:t>具有函数作用域。变量</a:t>
            </a:r>
            <a:r>
              <a:rPr lang="en-US" altLang="zh-CN">
                <a:solidFill>
                  <a:srgbClr val="003300"/>
                </a:solidFill>
              </a:rPr>
              <a:t>c</a:t>
            </a:r>
            <a:r>
              <a:rPr lang="zh-CN" altLang="zh-CN">
                <a:solidFill>
                  <a:srgbClr val="003300"/>
                </a:solidFill>
              </a:rPr>
              <a:t>也具有函数作用域，只是它不是从函数开始的时候就定义，它的作用范围是从开始定义起到函数结束。</a:t>
            </a:r>
          </a:p>
        </p:txBody>
      </p:sp>
      <p:sp>
        <p:nvSpPr>
          <p:cNvPr id="120836" name="日期占位符 3">
            <a:extLst>
              <a:ext uri="{FF2B5EF4-FFF2-40B4-BE49-F238E27FC236}">
                <a16:creationId xmlns:a16="http://schemas.microsoft.com/office/drawing/2014/main" id="{886E1C0F-DF9D-92E6-39D1-C15AD74D712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E2D994D5-F1D5-3640-9868-60E88CD1D98F}" type="datetime1">
              <a:rPr lang="zh-CN" altLang="en-US" sz="1400"/>
              <a:t>2024/1/9</a:t>
            </a:fld>
            <a:endParaRPr lang="en-US" altLang="zh-CN" sz="1400"/>
          </a:p>
        </p:txBody>
      </p:sp>
      <p:sp>
        <p:nvSpPr>
          <p:cNvPr id="120838" name="灯片编号占位符 5">
            <a:extLst>
              <a:ext uri="{FF2B5EF4-FFF2-40B4-BE49-F238E27FC236}">
                <a16:creationId xmlns:a16="http://schemas.microsoft.com/office/drawing/2014/main" id="{FB54ED11-8530-278A-33C4-3FA60D2BA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zh-CN" sz="1400"/>
              <a:t>-</a:t>
            </a:r>
            <a:fld id="{26408DE8-B3E7-E440-92DB-3900F6A95BAF}" type="slidenum">
              <a:rPr lang="en-US" altLang="zh-CN" sz="1400"/>
              <a:pPr eaLnBrk="1" hangingPunct="1"/>
              <a:t>26</a:t>
            </a:fld>
            <a:r>
              <a:rPr lang="en-US" altLang="zh-CN" sz="1400"/>
              <a:t>-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>
            <a:extLst>
              <a:ext uri="{FF2B5EF4-FFF2-40B4-BE49-F238E27FC236}">
                <a16:creationId xmlns:a16="http://schemas.microsoft.com/office/drawing/2014/main" id="{5F7CADD9-1BAC-C562-0C28-689C616C55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5.8.3  </a:t>
            </a:r>
            <a:r>
              <a:rPr lang="zh-CN" altLang="zh-CN"/>
              <a:t>作用域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22883" name="Rectangle 3" descr="Rectangle: Click to edit Master text styles&#13;&#10;Second level&#13;&#10;Third level&#13;&#10;Fourth level&#13;&#10;Fifth level">
            <a:extLst>
              <a:ext uri="{FF2B5EF4-FFF2-40B4-BE49-F238E27FC236}">
                <a16:creationId xmlns:a16="http://schemas.microsoft.com/office/drawing/2014/main" id="{F0FC036B-FDD4-EFD0-149B-84F7B673C82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57400" y="1628775"/>
            <a:ext cx="8286750" cy="41148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3.</a:t>
            </a:r>
            <a:r>
              <a:rPr lang="zh-CN" altLang="en-US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文件作用域</a:t>
            </a:r>
            <a:r>
              <a:rPr lang="zh-CN" altLang="en-US" sz="320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</a:p>
          <a:p>
            <a:pPr marL="0" indent="0"/>
            <a:r>
              <a:rPr lang="zh-CN" altLang="en-US">
                <a:solidFill>
                  <a:schemeClr val="tx2"/>
                </a:solidFill>
              </a:rPr>
              <a:t>文件作用域</a:t>
            </a:r>
            <a:r>
              <a:rPr lang="zh-CN" altLang="en-US">
                <a:solidFill>
                  <a:srgbClr val="000066"/>
                </a:solidFill>
              </a:rPr>
              <a:t>也即全局作用域，指标识符的作用域为文件范围。</a:t>
            </a:r>
          </a:p>
          <a:p>
            <a:pPr marL="0" indent="0"/>
            <a:r>
              <a:rPr lang="zh-CN" altLang="en-US">
                <a:solidFill>
                  <a:srgbClr val="000066"/>
                </a:solidFill>
              </a:rPr>
              <a:t>在源文件所有函数之外声明或定义的标识符具有文件作用域，全局变量和函数名(不包括在其它函数内部声明原型的函数名)具有全局作用域，起作用的范围是从声明或定义点开始，直至其所在文件结束。 </a:t>
            </a:r>
          </a:p>
        </p:txBody>
      </p:sp>
      <p:sp>
        <p:nvSpPr>
          <p:cNvPr id="121860" name="日期占位符 3">
            <a:extLst>
              <a:ext uri="{FF2B5EF4-FFF2-40B4-BE49-F238E27FC236}">
                <a16:creationId xmlns:a16="http://schemas.microsoft.com/office/drawing/2014/main" id="{8956633E-AF4F-488A-E5E6-CC510355673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5F0A670E-703C-D84E-B491-EA71FCBC4314}" type="datetime1">
              <a:rPr lang="zh-CN" altLang="en-US" sz="1400"/>
              <a:t>2024/1/9</a:t>
            </a:fld>
            <a:endParaRPr lang="en-US" altLang="zh-CN" sz="1400"/>
          </a:p>
        </p:txBody>
      </p:sp>
      <p:sp>
        <p:nvSpPr>
          <p:cNvPr id="121862" name="灯片编号占位符 5">
            <a:extLst>
              <a:ext uri="{FF2B5EF4-FFF2-40B4-BE49-F238E27FC236}">
                <a16:creationId xmlns:a16="http://schemas.microsoft.com/office/drawing/2014/main" id="{A77DD505-F272-4B79-1DC6-57AFD5951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zh-CN" sz="1400"/>
              <a:t>-</a:t>
            </a:r>
            <a:fld id="{1EB2657C-DEB1-D942-B08E-E20C08B88343}" type="slidenum">
              <a:rPr lang="en-US" altLang="zh-CN" sz="1400"/>
              <a:pPr eaLnBrk="1" hangingPunct="1"/>
              <a:t>27</a:t>
            </a:fld>
            <a:r>
              <a:rPr lang="en-US" altLang="zh-CN" sz="1400"/>
              <a:t>-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日期占位符 1">
            <a:extLst>
              <a:ext uri="{FF2B5EF4-FFF2-40B4-BE49-F238E27FC236}">
                <a16:creationId xmlns:a16="http://schemas.microsoft.com/office/drawing/2014/main" id="{C84CC598-0D5B-3C7B-6EF5-64D6BC37A42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C40BFF33-F303-614C-8E50-01C92B0D09D8}" type="datetime1">
              <a:rPr lang="zh-CN" altLang="en-US" sz="1400"/>
              <a:t>2024/1/9</a:t>
            </a:fld>
            <a:endParaRPr lang="en-US" altLang="zh-CN" sz="1400"/>
          </a:p>
        </p:txBody>
      </p:sp>
      <p:sp>
        <p:nvSpPr>
          <p:cNvPr id="122884" name="灯片编号占位符 3">
            <a:extLst>
              <a:ext uri="{FF2B5EF4-FFF2-40B4-BE49-F238E27FC236}">
                <a16:creationId xmlns:a16="http://schemas.microsoft.com/office/drawing/2014/main" id="{98EBA141-B458-B646-3BAF-95237EFC1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zh-CN" sz="1400"/>
              <a:t>-</a:t>
            </a:r>
            <a:fld id="{609B0081-3F81-9C4E-B01F-0BDF864B23F1}" type="slidenum">
              <a:rPr lang="en-US" altLang="zh-CN" sz="1400"/>
              <a:pPr eaLnBrk="1" hangingPunct="1"/>
              <a:t>28</a:t>
            </a:fld>
            <a:r>
              <a:rPr lang="en-US" altLang="zh-CN" sz="1400"/>
              <a:t>-</a:t>
            </a:r>
          </a:p>
        </p:txBody>
      </p:sp>
      <p:sp>
        <p:nvSpPr>
          <p:cNvPr id="122885" name="Text Box 2">
            <a:extLst>
              <a:ext uri="{FF2B5EF4-FFF2-40B4-BE49-F238E27FC236}">
                <a16:creationId xmlns:a16="http://schemas.microsoft.com/office/drawing/2014/main" id="{11B719A9-F4EE-1ABE-854B-1C9EFD9B1A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3388" y="404813"/>
            <a:ext cx="8964612" cy="4252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25000"/>
              </a:spcBef>
            </a:pP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#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include&lt;iostream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&gt;</a:t>
            </a:r>
            <a:endParaRPr lang="en-US" altLang="zh-CN" sz="2800" b="1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>
              <a:spcBef>
                <a:spcPct val="25000"/>
              </a:spcBef>
            </a:pP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using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namespace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std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;</a:t>
            </a:r>
            <a:endParaRPr lang="en-US" altLang="zh-CN" sz="2800" b="1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>
              <a:spcBef>
                <a:spcPct val="25000"/>
              </a:spcBef>
            </a:pP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int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 </a:t>
            </a:r>
            <a:r>
              <a:rPr lang="en-US" altLang="zh-CN" sz="2800" b="1">
                <a:solidFill>
                  <a:srgbClr val="666666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counter1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, </a:t>
            </a:r>
            <a:r>
              <a:rPr lang="en-US" altLang="zh-CN" sz="2800" b="1">
                <a:solidFill>
                  <a:srgbClr val="666666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counter2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, </a:t>
            </a:r>
            <a:r>
              <a:rPr lang="en-US" altLang="zh-CN" sz="2800" b="1">
                <a:solidFill>
                  <a:srgbClr val="666666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counter3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;</a:t>
            </a:r>
            <a:endParaRPr lang="en-US" altLang="zh-CN" sz="2800" b="1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>
              <a:spcBef>
                <a:spcPct val="25000"/>
              </a:spcBef>
            </a:pP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char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CN" sz="2800" b="1">
                <a:solidFill>
                  <a:srgbClr val="666666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color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;</a:t>
            </a:r>
            <a:endParaRPr lang="en-US" altLang="zh-CN" sz="2800" b="1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>
              <a:spcBef>
                <a:spcPct val="25000"/>
              </a:spcBef>
            </a:pP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inline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 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void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CN" sz="2800" b="1">
                <a:solidFill>
                  <a:srgbClr val="88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getColor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()</a:t>
            </a:r>
            <a:endParaRPr lang="en-US" altLang="zh-CN" sz="2800" b="1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>
              <a:spcBef>
                <a:spcPct val="25000"/>
              </a:spcBef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{  </a:t>
            </a:r>
            <a:r>
              <a:rPr lang="en-US" altLang="zh-CN" sz="2800" b="1">
                <a:solidFill>
                  <a:srgbClr val="666666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cout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&lt;&lt;</a:t>
            </a:r>
            <a:r>
              <a:rPr lang="en-US" altLang="zh-CN" sz="2800" b="1">
                <a:solidFill>
                  <a:srgbClr val="00007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"input color of  ball(r-red, y-yellow, g-green):"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;</a:t>
            </a:r>
            <a:endParaRPr lang="en-US" altLang="zh-CN" sz="2800" b="1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>
              <a:spcBef>
                <a:spcPct val="25000"/>
              </a:spcBef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	</a:t>
            </a:r>
            <a:r>
              <a:rPr lang="en-US" altLang="zh-CN" sz="2800" b="1">
                <a:solidFill>
                  <a:srgbClr val="666666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cin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&gt;&gt;</a:t>
            </a:r>
            <a:r>
              <a:rPr lang="en-US" altLang="zh-CN" sz="2800" b="1">
                <a:solidFill>
                  <a:srgbClr val="666666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color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;</a:t>
            </a:r>
            <a:endParaRPr lang="en-US" altLang="zh-CN" sz="2800" b="1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>
              <a:spcBef>
                <a:spcPct val="25000"/>
              </a:spcBef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sz="28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Text Box 2">
            <a:extLst>
              <a:ext uri="{FF2B5EF4-FFF2-40B4-BE49-F238E27FC236}">
                <a16:creationId xmlns:a16="http://schemas.microsoft.com/office/drawing/2014/main" id="{A6A59A8F-567F-A503-077E-3B062226B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1" y="152401"/>
            <a:ext cx="8893175" cy="674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void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CN" b="1">
                <a:solidFill>
                  <a:srgbClr val="88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displayResult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()</a:t>
            </a:r>
            <a:endParaRPr lang="en-US" altLang="zh-CN" b="1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{  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switch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(</a:t>
            </a:r>
            <a:r>
              <a:rPr lang="en-US" altLang="zh-CN" b="1">
                <a:solidFill>
                  <a:srgbClr val="666666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color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)</a:t>
            </a:r>
            <a:endParaRPr lang="en-US" altLang="zh-CN" b="1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  { 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case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CN" b="1">
                <a:solidFill>
                  <a:srgbClr val="00007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'r'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:</a:t>
            </a:r>
            <a:endParaRPr lang="en-US" altLang="zh-CN" b="1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   </a:t>
            </a:r>
            <a:r>
              <a:rPr lang="en-US" altLang="zh-CN" b="1">
                <a:solidFill>
                  <a:srgbClr val="666666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counter1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++;</a:t>
            </a:r>
            <a:endParaRPr lang="en-US" altLang="zh-CN" b="1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   </a:t>
            </a:r>
            <a:r>
              <a:rPr lang="en-US" altLang="zh-CN" b="1">
                <a:solidFill>
                  <a:srgbClr val="666666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cout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&lt;&lt;</a:t>
            </a:r>
            <a:r>
              <a:rPr lang="en-US" altLang="zh-CN" b="1">
                <a:solidFill>
                  <a:srgbClr val="00007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"The  number of red balls :"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&lt;&lt;</a:t>
            </a:r>
            <a:r>
              <a:rPr lang="en-US" altLang="zh-CN" b="1">
                <a:solidFill>
                  <a:srgbClr val="666666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counter1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&lt;&lt;</a:t>
            </a:r>
            <a:r>
              <a:rPr lang="en-US" altLang="zh-CN" b="1">
                <a:solidFill>
                  <a:srgbClr val="666666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endl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;</a:t>
            </a:r>
          </a:p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   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break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;</a:t>
            </a:r>
            <a:endParaRPr lang="en-US" altLang="zh-CN" b="1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	  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case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CN" b="1">
                <a:solidFill>
                  <a:srgbClr val="00007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'y'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:</a:t>
            </a:r>
            <a:endParaRPr lang="en-US" altLang="zh-CN" b="1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    </a:t>
            </a:r>
            <a:r>
              <a:rPr lang="en-US" altLang="zh-CN" b="1">
                <a:solidFill>
                  <a:srgbClr val="666666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counter2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++;</a:t>
            </a:r>
            <a:endParaRPr lang="en-US" altLang="zh-CN" b="1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    </a:t>
            </a:r>
            <a:r>
              <a:rPr lang="en-US" altLang="zh-CN" b="1">
                <a:solidFill>
                  <a:srgbClr val="666666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cout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&lt;&lt;</a:t>
            </a:r>
            <a:r>
              <a:rPr lang="en-US" altLang="zh-CN" b="1">
                <a:solidFill>
                  <a:srgbClr val="00007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"The  number of yellow balls:"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&lt;&lt;</a:t>
            </a:r>
            <a:r>
              <a:rPr lang="en-US" altLang="zh-CN" b="1">
                <a:solidFill>
                  <a:srgbClr val="666666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counter1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&lt;&lt;</a:t>
            </a:r>
            <a:r>
              <a:rPr lang="en-US" altLang="zh-CN" b="1">
                <a:solidFill>
                  <a:srgbClr val="666666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endl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;</a:t>
            </a:r>
            <a:endParaRPr lang="en-US" altLang="zh-CN" b="1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    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break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;</a:t>
            </a:r>
          </a:p>
          <a:p>
            <a:pPr eaLnBrk="1" hangingPunct="1"/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case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b="1">
                <a:solidFill>
                  <a:srgbClr val="000077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'g'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endParaRPr lang="en-US" altLang="zh-CN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</a:t>
            </a:r>
            <a:r>
              <a:rPr lang="en-US" altLang="zh-CN" b="1">
                <a:solidFill>
                  <a:srgbClr val="6666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counter3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++;</a:t>
            </a:r>
            <a:endParaRPr lang="en-US" altLang="zh-CN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</a:t>
            </a:r>
            <a:r>
              <a:rPr lang="en-US" altLang="zh-CN" b="1">
                <a:solidFill>
                  <a:srgbClr val="6666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cout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&lt;&lt;</a:t>
            </a:r>
            <a:r>
              <a:rPr lang="en-US" altLang="zh-CN" b="1">
                <a:solidFill>
                  <a:srgbClr val="000077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"The  number of green balls :  "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&lt;&lt;</a:t>
            </a:r>
            <a:r>
              <a:rPr lang="en-US" altLang="zh-CN" b="1">
                <a:solidFill>
                  <a:srgbClr val="6666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counter1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&lt;&lt;</a:t>
            </a:r>
            <a:r>
              <a:rPr lang="en-US" altLang="zh-CN" b="1">
                <a:solidFill>
                  <a:srgbClr val="6666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endl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lang="en-US" altLang="zh-CN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break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lang="en-US" altLang="zh-CN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default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endParaRPr lang="en-US" altLang="zh-CN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break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lang="en-US" altLang="zh-CN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}</a:t>
            </a:r>
            <a:endParaRPr lang="en-US" altLang="zh-CN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b="1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375B601-0E9B-2194-B806-A10A0077A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1BEA6E1-486A-6F4E-B864-F94B24B22DCE}" type="datetime1">
              <a:rPr lang="zh-CN" altLang="en-US" smtClean="0"/>
              <a:t>2024/1/9</a:t>
            </a:fld>
            <a:endParaRPr lang="en-US" altLang="zh-CN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0561B60-972F-E3CC-B2B4-3594A18CD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BB85B01D-1BB1-D146-ADD3-7DB60B252F8D}" type="slidenum">
              <a:rPr lang="en-US" altLang="zh-CN" smtClean="0"/>
              <a:pPr/>
              <a:t>29</a:t>
            </a:fld>
            <a:r>
              <a:rPr lang="en-US" altLang="zh-CN"/>
              <a:t>-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日期占位符 1">
            <a:extLst>
              <a:ext uri="{FF2B5EF4-FFF2-40B4-BE49-F238E27FC236}">
                <a16:creationId xmlns:a16="http://schemas.microsoft.com/office/drawing/2014/main" id="{CF45E2D7-2F36-1EAF-1C1D-D2935B06843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008A26A5-1DB4-514C-9972-09268B84BE3B}" type="datetime1">
              <a:rPr lang="zh-CN" altLang="en-US" sz="1400"/>
              <a:t>2024/1/9</a:t>
            </a:fld>
            <a:endParaRPr lang="en-US" altLang="zh-CN" sz="1400"/>
          </a:p>
        </p:txBody>
      </p:sp>
      <p:sp>
        <p:nvSpPr>
          <p:cNvPr id="97284" name="灯片编号占位符 3">
            <a:extLst>
              <a:ext uri="{FF2B5EF4-FFF2-40B4-BE49-F238E27FC236}">
                <a16:creationId xmlns:a16="http://schemas.microsoft.com/office/drawing/2014/main" id="{85CF321B-E38E-B584-8913-D7AB2E3FD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zh-CN" sz="1400"/>
              <a:t>-</a:t>
            </a:r>
            <a:fld id="{3E16F90A-10E4-0F46-B7B3-4066C7073692}" type="slidenum">
              <a:rPr lang="en-US" altLang="zh-CN" sz="1400"/>
              <a:pPr eaLnBrk="1" hangingPunct="1"/>
              <a:t>3</a:t>
            </a:fld>
            <a:r>
              <a:rPr lang="en-US" altLang="zh-CN" sz="1400"/>
              <a:t>-</a:t>
            </a:r>
          </a:p>
        </p:txBody>
      </p:sp>
      <p:sp>
        <p:nvSpPr>
          <p:cNvPr id="97285" name="Text Box 2">
            <a:extLst>
              <a:ext uri="{FF2B5EF4-FFF2-40B4-BE49-F238E27FC236}">
                <a16:creationId xmlns:a16="http://schemas.microsoft.com/office/drawing/2014/main" id="{6E7FF619-4E37-1286-30D9-331261C24E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7850" y="260351"/>
            <a:ext cx="8243888" cy="350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#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include&lt;iostream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&gt;</a:t>
            </a:r>
            <a:endParaRPr lang="en-US" altLang="zh-CN" sz="2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/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using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namespace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std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;</a:t>
            </a:r>
            <a:endParaRPr lang="en-US" altLang="zh-CN" sz="2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/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 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int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CN" sz="2800" b="1">
                <a:solidFill>
                  <a:srgbClr val="88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min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(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int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CN" sz="2800" b="1">
                <a:solidFill>
                  <a:srgbClr val="666666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x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, 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int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CN" sz="2800" b="1">
                <a:solidFill>
                  <a:srgbClr val="666666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y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)</a:t>
            </a:r>
            <a:endParaRPr lang="en-US" altLang="zh-CN" sz="2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/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{    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return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 </a:t>
            </a:r>
            <a:r>
              <a:rPr lang="en-US" altLang="zh-CN" sz="2800" b="1">
                <a:solidFill>
                  <a:srgbClr val="666666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x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&lt;</a:t>
            </a:r>
            <a:r>
              <a:rPr lang="en-US" altLang="zh-CN" sz="2800" b="1">
                <a:solidFill>
                  <a:srgbClr val="666666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y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?</a:t>
            </a:r>
            <a:r>
              <a:rPr lang="en-US" altLang="zh-CN" sz="2800" b="1">
                <a:solidFill>
                  <a:srgbClr val="666666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x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:</a:t>
            </a:r>
            <a:r>
              <a:rPr lang="en-US" altLang="zh-CN" sz="2800" b="1">
                <a:solidFill>
                  <a:srgbClr val="666666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y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;</a:t>
            </a:r>
            <a:endParaRPr lang="en-US" altLang="zh-CN" sz="2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/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}</a:t>
            </a:r>
            <a:endParaRPr lang="en-US" altLang="zh-CN" sz="2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/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double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 </a:t>
            </a:r>
            <a:r>
              <a:rPr lang="en-US" altLang="zh-CN" sz="2800" b="1">
                <a:solidFill>
                  <a:srgbClr val="88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min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(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double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 </a:t>
            </a:r>
            <a:r>
              <a:rPr lang="en-US" altLang="zh-CN" sz="2800" b="1">
                <a:solidFill>
                  <a:srgbClr val="666666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x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,  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double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 </a:t>
            </a:r>
            <a:r>
              <a:rPr lang="en-US" altLang="zh-CN" sz="2800" b="1">
                <a:solidFill>
                  <a:srgbClr val="666666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y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) </a:t>
            </a:r>
            <a:endParaRPr lang="en-US" altLang="zh-CN" sz="2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/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{    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return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 </a:t>
            </a:r>
            <a:r>
              <a:rPr lang="en-US" altLang="zh-CN" sz="2800" b="1">
                <a:solidFill>
                  <a:srgbClr val="666666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x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&lt;</a:t>
            </a:r>
            <a:r>
              <a:rPr lang="en-US" altLang="zh-CN" sz="2800" b="1">
                <a:solidFill>
                  <a:srgbClr val="666666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y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?</a:t>
            </a:r>
            <a:r>
              <a:rPr lang="en-US" altLang="zh-CN" sz="2800" b="1">
                <a:solidFill>
                  <a:srgbClr val="666666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x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:</a:t>
            </a:r>
            <a:r>
              <a:rPr lang="en-US" altLang="zh-CN" sz="2800" b="1">
                <a:solidFill>
                  <a:srgbClr val="666666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y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;</a:t>
            </a:r>
            <a:endParaRPr lang="en-US" altLang="zh-CN" sz="2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/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}</a:t>
            </a:r>
            <a:endParaRPr lang="en-US" altLang="zh-CN" sz="2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031171" name="Text Box 3">
            <a:extLst>
              <a:ext uri="{FF2B5EF4-FFF2-40B4-BE49-F238E27FC236}">
                <a16:creationId xmlns:a16="http://schemas.microsoft.com/office/drawing/2014/main" id="{83B85C4D-1FAC-E1FF-8571-BDDBEB770F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3388" y="3860800"/>
            <a:ext cx="8839200" cy="265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void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CN" sz="2800" b="1">
                <a:solidFill>
                  <a:srgbClr val="88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main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()</a:t>
            </a:r>
            <a:endParaRPr lang="en-US" altLang="zh-CN" sz="2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/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{   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int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 </a:t>
            </a:r>
            <a:r>
              <a:rPr lang="en-US" altLang="zh-CN" sz="2800" b="1">
                <a:solidFill>
                  <a:srgbClr val="88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ia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(10),</a:t>
            </a:r>
            <a:r>
              <a:rPr lang="en-US" altLang="zh-CN" sz="2800" b="1">
                <a:solidFill>
                  <a:srgbClr val="88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ib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(20);</a:t>
            </a:r>
            <a:endParaRPr lang="en-US" altLang="zh-CN" sz="2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/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   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double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 </a:t>
            </a:r>
            <a:r>
              <a:rPr lang="en-US" altLang="zh-CN" sz="2800" b="1">
                <a:solidFill>
                  <a:srgbClr val="88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da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(0.1), </a:t>
            </a:r>
            <a:r>
              <a:rPr lang="en-US" altLang="zh-CN" sz="2800" b="1">
                <a:solidFill>
                  <a:srgbClr val="88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db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(0.5);</a:t>
            </a:r>
            <a:endParaRPr lang="en-US" altLang="zh-CN" sz="2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/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   </a:t>
            </a:r>
            <a:r>
              <a:rPr lang="en-US" altLang="zh-CN" sz="2800" b="1">
                <a:solidFill>
                  <a:srgbClr val="666666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cout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&lt;&lt;</a:t>
            </a:r>
            <a:r>
              <a:rPr lang="en-US" altLang="zh-CN" sz="2800" b="1">
                <a:solidFill>
                  <a:srgbClr val="00007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"minimum  of  integer . is "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&lt;&lt;</a:t>
            </a:r>
            <a:r>
              <a:rPr lang="en-US" altLang="zh-CN" sz="2800" b="1">
                <a:solidFill>
                  <a:srgbClr val="88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min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(</a:t>
            </a:r>
            <a:r>
              <a:rPr lang="en-US" altLang="zh-CN" sz="2800" b="1">
                <a:solidFill>
                  <a:srgbClr val="666666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ia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,</a:t>
            </a:r>
            <a:r>
              <a:rPr lang="en-US" altLang="zh-CN" sz="2800" b="1">
                <a:solidFill>
                  <a:srgbClr val="666666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ib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)&lt;&lt;</a:t>
            </a:r>
            <a:r>
              <a:rPr lang="en-US" altLang="zh-CN" sz="2800" b="1">
                <a:solidFill>
                  <a:srgbClr val="666666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endl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;</a:t>
            </a:r>
            <a:endParaRPr lang="en-US" altLang="zh-CN" sz="2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/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   </a:t>
            </a:r>
            <a:r>
              <a:rPr lang="en-US" altLang="zh-CN" sz="2800" b="1">
                <a:solidFill>
                  <a:srgbClr val="666666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cout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&lt;&lt;</a:t>
            </a:r>
            <a:r>
              <a:rPr lang="en-US" altLang="zh-CN" sz="2800" b="1">
                <a:solidFill>
                  <a:srgbClr val="00007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"minimum  of  double  is "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&lt;&lt;</a:t>
            </a:r>
            <a:r>
              <a:rPr lang="en-US" altLang="zh-CN" sz="2800" b="1">
                <a:solidFill>
                  <a:srgbClr val="88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min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(</a:t>
            </a:r>
            <a:r>
              <a:rPr lang="en-US" altLang="zh-CN" sz="2800" b="1">
                <a:solidFill>
                  <a:srgbClr val="666666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da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,</a:t>
            </a:r>
            <a:r>
              <a:rPr lang="en-US" altLang="zh-CN" sz="2800" b="1">
                <a:solidFill>
                  <a:srgbClr val="666666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db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)&lt;&lt;</a:t>
            </a:r>
            <a:r>
              <a:rPr lang="en-US" altLang="zh-CN" sz="2800" b="1">
                <a:solidFill>
                  <a:srgbClr val="666666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endl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;</a:t>
            </a:r>
            <a:endParaRPr lang="en-US" altLang="zh-CN" sz="2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/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}</a:t>
            </a:r>
            <a:endParaRPr lang="zh-CN" altLang="en-US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31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117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日期占位符 1">
            <a:extLst>
              <a:ext uri="{FF2B5EF4-FFF2-40B4-BE49-F238E27FC236}">
                <a16:creationId xmlns:a16="http://schemas.microsoft.com/office/drawing/2014/main" id="{D0E66082-FDFB-41BB-9AA3-8F82B2719F2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FCB2F61D-7364-F646-899F-81D205099F31}" type="datetime1">
              <a:rPr lang="zh-CN" altLang="en-US" sz="1400"/>
              <a:t>2024/1/9</a:t>
            </a:fld>
            <a:endParaRPr lang="en-US" altLang="zh-CN" sz="1400"/>
          </a:p>
        </p:txBody>
      </p:sp>
      <p:sp>
        <p:nvSpPr>
          <p:cNvPr id="124932" name="灯片编号占位符 3">
            <a:extLst>
              <a:ext uri="{FF2B5EF4-FFF2-40B4-BE49-F238E27FC236}">
                <a16:creationId xmlns:a16="http://schemas.microsoft.com/office/drawing/2014/main" id="{3C453445-E72F-F7C6-7D92-8FE5270C2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zh-CN" sz="1400"/>
              <a:t>-</a:t>
            </a:r>
            <a:fld id="{CC99D535-3D89-8241-AA8D-34A24D7A5C22}" type="slidenum">
              <a:rPr lang="en-US" altLang="zh-CN" sz="1400"/>
              <a:pPr eaLnBrk="1" hangingPunct="1"/>
              <a:t>30</a:t>
            </a:fld>
            <a:r>
              <a:rPr lang="en-US" altLang="zh-CN" sz="1400"/>
              <a:t>-</a:t>
            </a:r>
          </a:p>
        </p:txBody>
      </p:sp>
      <p:sp>
        <p:nvSpPr>
          <p:cNvPr id="124933" name="Text Box 2">
            <a:extLst>
              <a:ext uri="{FF2B5EF4-FFF2-40B4-BE49-F238E27FC236}">
                <a16:creationId xmlns:a16="http://schemas.microsoft.com/office/drawing/2014/main" id="{9C20F224-CF48-7B0F-E3FE-7F4A582048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914401"/>
            <a:ext cx="8534400" cy="4252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25000"/>
              </a:spcBef>
            </a:pP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void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CN" sz="2800" b="1">
                <a:solidFill>
                  <a:srgbClr val="88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main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()</a:t>
            </a:r>
            <a:endParaRPr lang="en-US" altLang="zh-CN" sz="2800" b="1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>
              <a:spcBef>
                <a:spcPct val="25000"/>
              </a:spcBef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{</a:t>
            </a:r>
            <a:endParaRPr lang="en-US" altLang="zh-CN" sz="2800" b="1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>
              <a:spcBef>
                <a:spcPct val="25000"/>
              </a:spcBef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   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for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(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int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CN" sz="2800" b="1">
                <a:solidFill>
                  <a:srgbClr val="666666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k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=0;</a:t>
            </a:r>
            <a:r>
              <a:rPr lang="en-US" altLang="zh-CN" sz="2800" b="1">
                <a:solidFill>
                  <a:srgbClr val="666666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k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&lt;10;</a:t>
            </a:r>
            <a:r>
              <a:rPr lang="en-US" altLang="zh-CN" sz="2800" b="1">
                <a:solidFill>
                  <a:srgbClr val="666666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k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++)</a:t>
            </a:r>
            <a:endParaRPr lang="en-US" altLang="zh-CN" sz="2800" b="1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>
              <a:spcBef>
                <a:spcPct val="25000"/>
              </a:spcBef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	{</a:t>
            </a:r>
            <a:endParaRPr lang="en-US" altLang="zh-CN" sz="2800" b="1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>
              <a:spcBef>
                <a:spcPct val="25000"/>
              </a:spcBef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</a:t>
            </a:r>
            <a:r>
              <a:rPr lang="en-US" altLang="zh-CN" sz="2800" b="1">
                <a:solidFill>
                  <a:srgbClr val="88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getColor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();</a:t>
            </a:r>
            <a:endParaRPr lang="en-US" altLang="zh-CN" sz="2800" b="1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>
              <a:spcBef>
                <a:spcPct val="25000"/>
              </a:spcBef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	    </a:t>
            </a:r>
            <a:r>
              <a:rPr lang="en-US" altLang="zh-CN" sz="2800" b="1">
                <a:solidFill>
                  <a:srgbClr val="88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displayResult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();</a:t>
            </a:r>
            <a:endParaRPr lang="en-US" altLang="zh-CN" sz="2800" b="1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>
              <a:spcBef>
                <a:spcPct val="25000"/>
              </a:spcBef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	}</a:t>
            </a:r>
            <a:endParaRPr lang="en-US" altLang="zh-CN" sz="2800" b="1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>
              <a:spcBef>
                <a:spcPct val="25000"/>
              </a:spcBef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}</a:t>
            </a:r>
          </a:p>
        </p:txBody>
      </p:sp>
      <p:sp>
        <p:nvSpPr>
          <p:cNvPr id="124934" name="Text Box 3">
            <a:extLst>
              <a:ext uri="{FF2B5EF4-FFF2-40B4-BE49-F238E27FC236}">
                <a16:creationId xmlns:a16="http://schemas.microsoft.com/office/drawing/2014/main" id="{0D9428FD-F314-C4FC-7B81-53FBC9A021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4063" y="5516563"/>
            <a:ext cx="2520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体会文件作用域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>
            <a:extLst>
              <a:ext uri="{FF2B5EF4-FFF2-40B4-BE49-F238E27FC236}">
                <a16:creationId xmlns:a16="http://schemas.microsoft.com/office/drawing/2014/main" id="{CD23D421-0066-5414-DCE1-C5DACE6EAA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5.8.3  </a:t>
            </a:r>
            <a:r>
              <a:rPr lang="zh-CN" altLang="zh-CN"/>
              <a:t>作用域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25955" name="Rectangle 3" descr="Rectangle: Click to edit Master text styles&#13;&#10;Second level&#13;&#10;Third level&#13;&#10;Fourth level&#13;&#10;Fifth level">
            <a:extLst>
              <a:ext uri="{FF2B5EF4-FFF2-40B4-BE49-F238E27FC236}">
                <a16:creationId xmlns:a16="http://schemas.microsoft.com/office/drawing/2014/main" id="{E24030D7-A529-6620-DD0E-9377A4EEB68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35188" y="1905000"/>
            <a:ext cx="7999412" cy="41148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4．可见性</a:t>
            </a:r>
            <a:r>
              <a:rPr lang="zh-CN" altLang="en-US" sz="320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</a:p>
          <a:p>
            <a:pPr marL="0" indent="0"/>
            <a:r>
              <a:rPr lang="zh-CN" altLang="en-US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标识符的</a:t>
            </a:r>
            <a:r>
              <a:rPr lang="zh-CN" altLang="en-US">
                <a:solidFill>
                  <a:schemeClr val="tx2"/>
                </a:solidFill>
                <a:latin typeface="华文楷体" panose="02010600040101010101" pitchFamily="2" charset="-122"/>
              </a:rPr>
              <a:t>可见性</a:t>
            </a:r>
            <a:r>
              <a:rPr lang="zh-CN" altLang="en-US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，是研究标识符在其作用域内能否被访问到的问题。</a:t>
            </a:r>
          </a:p>
          <a:p>
            <a:pPr marL="0" indent="0"/>
            <a:r>
              <a:rPr lang="zh-CN" altLang="en-US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标识符在其作用域内，能被访问到的位置称其为</a:t>
            </a:r>
            <a:r>
              <a:rPr lang="zh-CN" altLang="en-US">
                <a:solidFill>
                  <a:schemeClr val="tx2"/>
                </a:solidFill>
                <a:latin typeface="华文楷体" panose="02010600040101010101" pitchFamily="2" charset="-122"/>
              </a:rPr>
              <a:t>可见的。</a:t>
            </a:r>
            <a:endParaRPr lang="zh-CN" altLang="en-US">
              <a:solidFill>
                <a:srgbClr val="00006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/>
            <a:r>
              <a:rPr lang="zh-CN" altLang="en-US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不能被访问到的位置称其为</a:t>
            </a:r>
            <a:r>
              <a:rPr lang="zh-CN" altLang="en-US">
                <a:solidFill>
                  <a:schemeClr val="tx2"/>
                </a:solidFill>
                <a:latin typeface="华文楷体" panose="02010600040101010101" pitchFamily="2" charset="-122"/>
              </a:rPr>
              <a:t>不可见的</a:t>
            </a:r>
            <a:r>
              <a:rPr lang="zh-CN" altLang="en-US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  <a:p>
            <a:pPr marL="0" indent="0">
              <a:buNone/>
            </a:pPr>
            <a:endParaRPr lang="zh-CN" altLang="en-US">
              <a:solidFill>
                <a:srgbClr val="000066"/>
              </a:solidFill>
            </a:endParaRPr>
          </a:p>
        </p:txBody>
      </p:sp>
      <p:sp>
        <p:nvSpPr>
          <p:cNvPr id="125956" name="日期占位符 3">
            <a:extLst>
              <a:ext uri="{FF2B5EF4-FFF2-40B4-BE49-F238E27FC236}">
                <a16:creationId xmlns:a16="http://schemas.microsoft.com/office/drawing/2014/main" id="{93209385-BAA2-E97F-300C-02C81753122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41836351-90E0-E346-9800-57025F6E66DE}" type="datetime1">
              <a:rPr lang="zh-CN" altLang="en-US" sz="1400"/>
              <a:t>2024/1/9</a:t>
            </a:fld>
            <a:endParaRPr lang="en-US" altLang="zh-CN" sz="1400"/>
          </a:p>
        </p:txBody>
      </p:sp>
      <p:sp>
        <p:nvSpPr>
          <p:cNvPr id="125958" name="灯片编号占位符 5">
            <a:extLst>
              <a:ext uri="{FF2B5EF4-FFF2-40B4-BE49-F238E27FC236}">
                <a16:creationId xmlns:a16="http://schemas.microsoft.com/office/drawing/2014/main" id="{473C1D8E-4905-3737-5681-D24CF7ED2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zh-CN" sz="1400"/>
              <a:t>-</a:t>
            </a:r>
            <a:fld id="{3A1F3117-5729-3745-A81E-EEFB3EF12CBE}" type="slidenum">
              <a:rPr lang="en-US" altLang="zh-CN" sz="1400"/>
              <a:pPr eaLnBrk="1" hangingPunct="1"/>
              <a:t>31</a:t>
            </a:fld>
            <a:r>
              <a:rPr lang="en-US" altLang="zh-CN" sz="1400"/>
              <a:t>-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日期占位符 1">
            <a:extLst>
              <a:ext uri="{FF2B5EF4-FFF2-40B4-BE49-F238E27FC236}">
                <a16:creationId xmlns:a16="http://schemas.microsoft.com/office/drawing/2014/main" id="{C939D44C-83CC-04B9-481D-D25AFDE797E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D0698CE3-51E5-8046-B346-82C6D452439B}" type="datetime1">
              <a:rPr lang="zh-CN" altLang="en-US" sz="1400"/>
              <a:t>2024/1/9</a:t>
            </a:fld>
            <a:endParaRPr lang="en-US" altLang="zh-CN" sz="1400"/>
          </a:p>
        </p:txBody>
      </p:sp>
      <p:sp>
        <p:nvSpPr>
          <p:cNvPr id="126980" name="灯片编号占位符 3">
            <a:extLst>
              <a:ext uri="{FF2B5EF4-FFF2-40B4-BE49-F238E27FC236}">
                <a16:creationId xmlns:a16="http://schemas.microsoft.com/office/drawing/2014/main" id="{4463441D-E655-787B-E1E8-C0751A3D5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zh-CN" sz="1400"/>
              <a:t>-</a:t>
            </a:r>
            <a:fld id="{C0320191-93EC-B44E-8035-CBBA9F5C4F48}" type="slidenum">
              <a:rPr lang="en-US" altLang="zh-CN" sz="1400"/>
              <a:pPr eaLnBrk="1" hangingPunct="1"/>
              <a:t>32</a:t>
            </a:fld>
            <a:r>
              <a:rPr lang="en-US" altLang="zh-CN" sz="1400"/>
              <a:t>-</a:t>
            </a:r>
          </a:p>
        </p:txBody>
      </p:sp>
      <p:sp>
        <p:nvSpPr>
          <p:cNvPr id="126981" name="Text Box 2">
            <a:extLst>
              <a:ext uri="{FF2B5EF4-FFF2-40B4-BE49-F238E27FC236}">
                <a16:creationId xmlns:a16="http://schemas.microsoft.com/office/drawing/2014/main" id="{C2BD7C78-471A-90B4-5DFE-8EA8C12E40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4826" y="1484313"/>
            <a:ext cx="8893175" cy="3935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#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include&lt;iostream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&gt;</a:t>
            </a:r>
            <a:endParaRPr lang="en-US" altLang="zh-CN" sz="2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/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using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namespace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std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;</a:t>
            </a:r>
            <a:endParaRPr lang="en-US" altLang="zh-CN" sz="2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/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double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CN" sz="2800" b="1">
                <a:solidFill>
                  <a:srgbClr val="666666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pi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=3.1415926;</a:t>
            </a:r>
            <a:endParaRPr lang="en-US" altLang="zh-CN" sz="2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/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 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double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CN" sz="2800" b="1">
                <a:solidFill>
                  <a:srgbClr val="88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BallVolume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(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double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 </a:t>
            </a:r>
            <a:r>
              <a:rPr lang="en-US" altLang="zh-CN" sz="2800" b="1">
                <a:solidFill>
                  <a:srgbClr val="666666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radius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)</a:t>
            </a:r>
            <a:endParaRPr lang="en-US" altLang="zh-CN" sz="2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/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{  </a:t>
            </a:r>
          </a:p>
          <a:p>
            <a:pPr eaLnBrk="1" hangingPunct="1"/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   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double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CN" sz="2800" b="1">
                <a:solidFill>
                  <a:srgbClr val="666666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volume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=</a:t>
            </a:r>
            <a:r>
              <a:rPr lang="en-US" altLang="zh-CN" sz="2800" b="1">
                <a:solidFill>
                  <a:srgbClr val="666666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pi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*</a:t>
            </a:r>
            <a:r>
              <a:rPr lang="en-US" altLang="zh-CN" sz="2800" b="1">
                <a:solidFill>
                  <a:srgbClr val="666666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radius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*</a:t>
            </a:r>
            <a:r>
              <a:rPr lang="en-US" altLang="zh-CN" sz="2800" b="1">
                <a:solidFill>
                  <a:srgbClr val="666666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radius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*</a:t>
            </a:r>
            <a:r>
              <a:rPr lang="en-US" altLang="zh-CN" sz="2800" b="1">
                <a:solidFill>
                  <a:srgbClr val="666666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radius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*4/3;</a:t>
            </a:r>
          </a:p>
          <a:p>
            <a:pPr eaLnBrk="1" hangingPunct="1"/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                                                                    </a:t>
            </a:r>
            <a:r>
              <a:rPr lang="en-US" altLang="zh-CN" sz="2800" b="1">
                <a:solidFill>
                  <a:srgbClr val="0099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//</a:t>
            </a:r>
            <a:r>
              <a:rPr lang="zh-CN" altLang="en-US" sz="2800" b="1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全局变量</a:t>
            </a:r>
            <a:r>
              <a:rPr lang="en-US" altLang="zh-CN" sz="2800" b="1">
                <a:solidFill>
                  <a:srgbClr val="0099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pi</a:t>
            </a:r>
            <a:endParaRPr lang="en-US" altLang="zh-CN" sz="2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/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   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return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CN" sz="2800" b="1">
                <a:solidFill>
                  <a:srgbClr val="666666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volume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;</a:t>
            </a:r>
            <a:endParaRPr lang="en-US" altLang="zh-CN" sz="2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/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} </a:t>
            </a:r>
            <a:endParaRPr lang="zh-CN" altLang="en-US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6982" name="Text Box 3">
            <a:extLst>
              <a:ext uri="{FF2B5EF4-FFF2-40B4-BE49-F238E27FC236}">
                <a16:creationId xmlns:a16="http://schemas.microsoft.com/office/drawing/2014/main" id="{1F8D8E68-0D5D-B6B8-D9A2-403AF94D6A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4063" y="5516563"/>
            <a:ext cx="18716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体会可见性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日期占位符 1">
            <a:extLst>
              <a:ext uri="{FF2B5EF4-FFF2-40B4-BE49-F238E27FC236}">
                <a16:creationId xmlns:a16="http://schemas.microsoft.com/office/drawing/2014/main" id="{2AE4E20C-9DDE-45E1-87AC-E7F5C498A0D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A90D5CD4-320A-C047-B773-F5F48CF419F1}" type="datetime1">
              <a:rPr lang="zh-CN" altLang="en-US" sz="1400"/>
              <a:t>2024/1/9</a:t>
            </a:fld>
            <a:endParaRPr lang="en-US" altLang="zh-CN" sz="1400"/>
          </a:p>
        </p:txBody>
      </p:sp>
      <p:sp>
        <p:nvSpPr>
          <p:cNvPr id="128004" name="灯片编号占位符 3">
            <a:extLst>
              <a:ext uri="{FF2B5EF4-FFF2-40B4-BE49-F238E27FC236}">
                <a16:creationId xmlns:a16="http://schemas.microsoft.com/office/drawing/2014/main" id="{C56D36D9-04C3-C1CD-A0B5-E0479EADC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zh-CN" sz="1400"/>
              <a:t>-</a:t>
            </a:r>
            <a:fld id="{A345B07E-EAE4-244D-8F0B-08BE3CC443B2}" type="slidenum">
              <a:rPr lang="en-US" altLang="zh-CN" sz="1400"/>
              <a:pPr eaLnBrk="1" hangingPunct="1"/>
              <a:t>33</a:t>
            </a:fld>
            <a:r>
              <a:rPr lang="en-US" altLang="zh-CN" sz="1400"/>
              <a:t>-</a:t>
            </a:r>
          </a:p>
        </p:txBody>
      </p:sp>
      <p:sp>
        <p:nvSpPr>
          <p:cNvPr id="128005" name="Text Box 2">
            <a:extLst>
              <a:ext uri="{FF2B5EF4-FFF2-40B4-BE49-F238E27FC236}">
                <a16:creationId xmlns:a16="http://schemas.microsoft.com/office/drawing/2014/main" id="{66079B9C-A407-8E5D-78B0-A4E3892C38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3388" y="620713"/>
            <a:ext cx="8458200" cy="4786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25000"/>
              </a:spcBef>
            </a:pP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double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CN" sz="2800" b="1">
                <a:solidFill>
                  <a:srgbClr val="88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CircleArea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(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double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CN" sz="2800" b="1">
                <a:solidFill>
                  <a:srgbClr val="666666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radius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)</a:t>
            </a:r>
            <a:endParaRPr lang="en-US" altLang="zh-CN" sz="2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>
              <a:spcBef>
                <a:spcPct val="25000"/>
              </a:spcBef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{ 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double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 </a:t>
            </a:r>
            <a:r>
              <a:rPr lang="en-US" altLang="zh-CN" sz="2800" b="1">
                <a:solidFill>
                  <a:srgbClr val="666666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area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=</a:t>
            </a:r>
            <a:r>
              <a:rPr lang="en-US" altLang="zh-CN" sz="2800" b="1">
                <a:solidFill>
                  <a:srgbClr val="666666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pi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*</a:t>
            </a:r>
            <a:r>
              <a:rPr lang="en-US" altLang="zh-CN" sz="2800" b="1">
                <a:solidFill>
                  <a:srgbClr val="666666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radius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*</a:t>
            </a:r>
            <a:r>
              <a:rPr lang="en-US" altLang="zh-CN" sz="2800" b="1">
                <a:solidFill>
                  <a:srgbClr val="666666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radius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; </a:t>
            </a:r>
            <a:r>
              <a:rPr lang="en-US" altLang="zh-CN" sz="2800" b="1">
                <a:solidFill>
                  <a:srgbClr val="0099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//</a:t>
            </a:r>
            <a:r>
              <a:rPr lang="zh-CN" altLang="en-US" sz="2800" b="1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全局变量</a:t>
            </a:r>
            <a:r>
              <a:rPr lang="en-US" altLang="zh-CN" sz="2800" b="1">
                <a:solidFill>
                  <a:srgbClr val="0099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pi</a:t>
            </a:r>
            <a:endParaRPr lang="en-US" altLang="zh-CN" sz="2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>
              <a:spcBef>
                <a:spcPct val="25000"/>
              </a:spcBef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   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return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CN" sz="2800" b="1">
                <a:solidFill>
                  <a:srgbClr val="666666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area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;</a:t>
            </a:r>
            <a:endParaRPr lang="en-US" altLang="zh-CN" sz="2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>
              <a:spcBef>
                <a:spcPct val="25000"/>
              </a:spcBef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}</a:t>
            </a:r>
            <a:endParaRPr lang="en-US" altLang="zh-CN" sz="2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>
              <a:spcBef>
                <a:spcPct val="25000"/>
              </a:spcBef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 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float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CN" sz="2800" b="1">
                <a:solidFill>
                  <a:srgbClr val="88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CircleArea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( 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float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CN" sz="2800" b="1">
                <a:solidFill>
                  <a:srgbClr val="666666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radius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)</a:t>
            </a:r>
            <a:endParaRPr lang="en-US" altLang="zh-CN" sz="2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>
              <a:spcBef>
                <a:spcPct val="25000"/>
              </a:spcBef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{  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float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CN" sz="2800" b="1">
                <a:solidFill>
                  <a:srgbClr val="666666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pi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=3.14f;</a:t>
            </a:r>
            <a:endParaRPr lang="en-US" altLang="zh-CN" sz="2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>
              <a:spcBef>
                <a:spcPct val="25000"/>
              </a:spcBef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   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float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CN" sz="2800" b="1">
                <a:solidFill>
                  <a:srgbClr val="666666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area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=</a:t>
            </a:r>
            <a:r>
              <a:rPr lang="en-US" altLang="zh-CN" sz="2800" b="1">
                <a:solidFill>
                  <a:srgbClr val="666666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pi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*</a:t>
            </a:r>
            <a:r>
              <a:rPr lang="en-US" altLang="zh-CN" sz="2800" b="1">
                <a:solidFill>
                  <a:srgbClr val="666666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radius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*</a:t>
            </a:r>
            <a:r>
              <a:rPr lang="en-US" altLang="zh-CN" sz="2800" b="1">
                <a:solidFill>
                  <a:srgbClr val="666666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radius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; </a:t>
            </a:r>
            <a:r>
              <a:rPr lang="en-US" altLang="zh-CN" sz="2800" b="1">
                <a:solidFill>
                  <a:srgbClr val="0099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//</a:t>
            </a:r>
            <a:r>
              <a:rPr lang="zh-CN" altLang="en-US" sz="2800" b="1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局部变量</a:t>
            </a:r>
            <a:r>
              <a:rPr lang="en-US" altLang="zh-CN" sz="2800" b="1">
                <a:solidFill>
                  <a:srgbClr val="0099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pi</a:t>
            </a:r>
          </a:p>
          <a:p>
            <a:pPr eaLnBrk="1" hangingPunct="1">
              <a:spcBef>
                <a:spcPct val="25000"/>
              </a:spcBef>
            </a:pP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   return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CN" sz="2800" b="1">
                <a:solidFill>
                  <a:srgbClr val="666666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area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;</a:t>
            </a:r>
            <a:endParaRPr lang="en-US" altLang="zh-CN" sz="2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>
              <a:spcBef>
                <a:spcPct val="25000"/>
              </a:spcBef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}</a:t>
            </a:r>
          </a:p>
        </p:txBody>
      </p:sp>
      <p:sp>
        <p:nvSpPr>
          <p:cNvPr id="128006" name="Text Box 3">
            <a:extLst>
              <a:ext uri="{FF2B5EF4-FFF2-40B4-BE49-F238E27FC236}">
                <a16:creationId xmlns:a16="http://schemas.microsoft.com/office/drawing/2014/main" id="{FB98585F-CD56-0CB7-251F-5A3BE183AD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4063" y="5516563"/>
            <a:ext cx="18716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体会可见性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日期占位符 1">
            <a:extLst>
              <a:ext uri="{FF2B5EF4-FFF2-40B4-BE49-F238E27FC236}">
                <a16:creationId xmlns:a16="http://schemas.microsoft.com/office/drawing/2014/main" id="{D80ACB6A-893B-810A-9B10-46D43837FF3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2C31669A-8732-9340-BC48-A9B5CA0AB957}" type="datetime1">
              <a:rPr lang="zh-CN" altLang="en-US" sz="1400"/>
              <a:t>2024/1/9</a:t>
            </a:fld>
            <a:endParaRPr lang="en-US" altLang="zh-CN" sz="1400"/>
          </a:p>
        </p:txBody>
      </p:sp>
      <p:sp>
        <p:nvSpPr>
          <p:cNvPr id="129028" name="灯片编号占位符 3">
            <a:extLst>
              <a:ext uri="{FF2B5EF4-FFF2-40B4-BE49-F238E27FC236}">
                <a16:creationId xmlns:a16="http://schemas.microsoft.com/office/drawing/2014/main" id="{C6E3ADDA-D149-945C-4350-BA7625DF2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zh-CN" sz="1400"/>
              <a:t>-</a:t>
            </a:r>
            <a:fld id="{CC8A85B4-5EE6-6940-BFBB-3360B91FAF0F}" type="slidenum">
              <a:rPr lang="en-US" altLang="zh-CN" sz="1400"/>
              <a:pPr eaLnBrk="1" hangingPunct="1"/>
              <a:t>34</a:t>
            </a:fld>
            <a:r>
              <a:rPr lang="en-US" altLang="zh-CN" sz="1400"/>
              <a:t>-</a:t>
            </a:r>
          </a:p>
        </p:txBody>
      </p:sp>
      <p:sp>
        <p:nvSpPr>
          <p:cNvPr id="129029" name="Text Box 2">
            <a:extLst>
              <a:ext uri="{FF2B5EF4-FFF2-40B4-BE49-F238E27FC236}">
                <a16:creationId xmlns:a16="http://schemas.microsoft.com/office/drawing/2014/main" id="{EF3AF589-A392-BD55-84AD-547818C76E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381000"/>
            <a:ext cx="8458200" cy="6173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25000"/>
              </a:spcBef>
            </a:pPr>
            <a:r>
              <a:rPr lang="en-US" altLang="zh-CN" sz="28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 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void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CN" sz="2800" b="1">
                <a:solidFill>
                  <a:srgbClr val="88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main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()</a:t>
            </a:r>
            <a:endParaRPr lang="en-US" altLang="zh-CN" sz="2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>
              <a:spcBef>
                <a:spcPct val="25000"/>
              </a:spcBef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{  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float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CN" sz="2800" b="1">
                <a:solidFill>
                  <a:srgbClr val="666666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r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;</a:t>
            </a:r>
            <a:endParaRPr lang="en-US" altLang="zh-CN" sz="2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>
              <a:spcBef>
                <a:spcPct val="25000"/>
              </a:spcBef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   </a:t>
            </a:r>
            <a:r>
              <a:rPr lang="en-US" altLang="zh-CN" sz="2800" b="1">
                <a:solidFill>
                  <a:srgbClr val="666666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cout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&lt;&lt;</a:t>
            </a:r>
            <a:r>
              <a:rPr lang="en-US" altLang="zh-CN" sz="2800" b="1">
                <a:solidFill>
                  <a:srgbClr val="00007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"input radius: "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;</a:t>
            </a:r>
            <a:endParaRPr lang="en-US" altLang="zh-CN" sz="2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>
              <a:spcBef>
                <a:spcPct val="25000"/>
              </a:spcBef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	</a:t>
            </a:r>
            <a:r>
              <a:rPr lang="en-US" altLang="zh-CN" sz="2800" b="1">
                <a:solidFill>
                  <a:srgbClr val="666666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cin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&gt;&gt;</a:t>
            </a:r>
            <a:r>
              <a:rPr lang="en-US" altLang="zh-CN" sz="2800" b="1">
                <a:solidFill>
                  <a:srgbClr val="666666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r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;</a:t>
            </a:r>
            <a:endParaRPr lang="en-US" altLang="zh-CN" sz="2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>
              <a:spcBef>
                <a:spcPct val="25000"/>
              </a:spcBef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   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double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CN" sz="2800" b="1">
                <a:solidFill>
                  <a:srgbClr val="666666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dr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=(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double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) </a:t>
            </a:r>
            <a:r>
              <a:rPr lang="en-US" altLang="zh-CN" sz="2800" b="1">
                <a:solidFill>
                  <a:srgbClr val="666666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r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;</a:t>
            </a:r>
            <a:endParaRPr lang="en-US" altLang="zh-CN" sz="2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>
              <a:spcBef>
                <a:spcPct val="25000"/>
              </a:spcBef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	</a:t>
            </a:r>
            <a:r>
              <a:rPr lang="en-US" altLang="zh-CN" sz="2800" b="1">
                <a:solidFill>
                  <a:srgbClr val="666666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cout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&lt;&lt;</a:t>
            </a:r>
            <a:r>
              <a:rPr lang="en-US" altLang="zh-CN" sz="2800" b="1">
                <a:solidFill>
                  <a:srgbClr val="00007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"Ball volume: "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&lt;&lt;</a:t>
            </a:r>
            <a:r>
              <a:rPr lang="en-US" altLang="zh-CN" sz="2800" b="1">
                <a:solidFill>
                  <a:srgbClr val="88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BallVolume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(</a:t>
            </a:r>
            <a:r>
              <a:rPr lang="en-US" altLang="zh-CN" sz="2800" b="1">
                <a:solidFill>
                  <a:srgbClr val="666666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dr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)&lt;&lt;</a:t>
            </a:r>
            <a:r>
              <a:rPr lang="en-US" altLang="zh-CN" sz="2800" b="1">
                <a:solidFill>
                  <a:srgbClr val="666666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endl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;</a:t>
            </a:r>
            <a:endParaRPr lang="en-US" altLang="zh-CN" sz="2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>
              <a:spcBef>
                <a:spcPct val="25000"/>
              </a:spcBef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   </a:t>
            </a:r>
            <a:r>
              <a:rPr lang="en-US" altLang="zh-CN" sz="2800" b="1">
                <a:solidFill>
                  <a:srgbClr val="666666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cout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&lt;&lt;</a:t>
            </a:r>
            <a:r>
              <a:rPr lang="en-US" altLang="zh-CN" sz="2800" b="1">
                <a:solidFill>
                  <a:srgbClr val="00007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"Circle area: "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&lt;&lt;</a:t>
            </a:r>
            <a:r>
              <a:rPr lang="en-US" altLang="zh-CN" sz="2800" b="1">
                <a:solidFill>
                  <a:srgbClr val="88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CircleArea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(</a:t>
            </a:r>
            <a:r>
              <a:rPr lang="en-US" altLang="zh-CN" sz="2800" b="1">
                <a:solidFill>
                  <a:srgbClr val="666666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dr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)&lt;&lt;</a:t>
            </a:r>
            <a:r>
              <a:rPr lang="en-US" altLang="zh-CN" sz="2800" b="1">
                <a:solidFill>
                  <a:srgbClr val="00007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"(double)"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&lt;&lt;</a:t>
            </a:r>
            <a:r>
              <a:rPr lang="en-US" altLang="zh-CN" sz="2800" b="1">
                <a:solidFill>
                  <a:srgbClr val="666666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endl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;</a:t>
            </a:r>
            <a:endParaRPr lang="en-US" altLang="zh-CN" sz="2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>
              <a:spcBef>
                <a:spcPct val="25000"/>
              </a:spcBef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   </a:t>
            </a:r>
            <a:r>
              <a:rPr lang="en-US" altLang="zh-CN" sz="2800" b="1">
                <a:solidFill>
                  <a:srgbClr val="666666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cout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&lt;&lt;</a:t>
            </a:r>
            <a:r>
              <a:rPr lang="en-US" altLang="zh-CN" sz="2800" b="1">
                <a:solidFill>
                  <a:srgbClr val="00007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"Circle area: "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&lt;&lt;</a:t>
            </a:r>
            <a:r>
              <a:rPr lang="en-US" altLang="zh-CN" sz="2800" b="1">
                <a:solidFill>
                  <a:srgbClr val="88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CircleArea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(</a:t>
            </a:r>
            <a:r>
              <a:rPr lang="en-US" altLang="zh-CN" sz="2800" b="1">
                <a:solidFill>
                  <a:srgbClr val="666666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r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)&lt;&lt;</a:t>
            </a:r>
            <a:r>
              <a:rPr lang="en-US" altLang="zh-CN" sz="2800" b="1">
                <a:solidFill>
                  <a:srgbClr val="00007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"(float)"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&lt;&lt;</a:t>
            </a:r>
            <a:r>
              <a:rPr lang="en-US" altLang="zh-CN" sz="2800" b="1">
                <a:solidFill>
                  <a:srgbClr val="666666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endl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;</a:t>
            </a:r>
            <a:endParaRPr lang="en-US" altLang="zh-CN" sz="2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>
              <a:spcBef>
                <a:spcPct val="25000"/>
              </a:spcBef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}</a:t>
            </a:r>
            <a:endParaRPr lang="en-US" altLang="zh-CN" sz="2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>
              <a:spcBef>
                <a:spcPct val="25000"/>
              </a:spcBef>
            </a:pPr>
            <a:endParaRPr lang="zh-CN" altLang="en-US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日期占位符 1">
            <a:extLst>
              <a:ext uri="{FF2B5EF4-FFF2-40B4-BE49-F238E27FC236}">
                <a16:creationId xmlns:a16="http://schemas.microsoft.com/office/drawing/2014/main" id="{10740B0E-0CFB-4770-B7E1-66CED4649F1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AA0916C1-17BE-B144-9274-13BF9FE496DB}" type="datetime1">
              <a:rPr lang="zh-CN" altLang="en-US" sz="1400"/>
              <a:t>2024/1/9</a:t>
            </a:fld>
            <a:endParaRPr lang="en-US" altLang="zh-CN" sz="1400"/>
          </a:p>
        </p:txBody>
      </p:sp>
      <p:sp>
        <p:nvSpPr>
          <p:cNvPr id="130052" name="灯片编号占位符 3">
            <a:extLst>
              <a:ext uri="{FF2B5EF4-FFF2-40B4-BE49-F238E27FC236}">
                <a16:creationId xmlns:a16="http://schemas.microsoft.com/office/drawing/2014/main" id="{B40C84F8-2922-75B5-8EC6-257E9F29E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zh-CN" sz="1400"/>
              <a:t>-</a:t>
            </a:r>
            <a:fld id="{C3E0DEB6-7206-3144-8A0A-DB5FF902D5F5}" type="slidenum">
              <a:rPr lang="en-US" altLang="zh-CN" sz="1400"/>
              <a:pPr eaLnBrk="1" hangingPunct="1"/>
              <a:t>35</a:t>
            </a:fld>
            <a:r>
              <a:rPr lang="en-US" altLang="zh-CN" sz="1400"/>
              <a:t>-</a:t>
            </a:r>
          </a:p>
        </p:txBody>
      </p:sp>
      <p:sp>
        <p:nvSpPr>
          <p:cNvPr id="130053" name="Text Box 2">
            <a:extLst>
              <a:ext uri="{FF2B5EF4-FFF2-40B4-BE49-F238E27FC236}">
                <a16:creationId xmlns:a16="http://schemas.microsoft.com/office/drawing/2014/main" id="{56387807-E855-645E-F231-2212619164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4825" y="1355726"/>
            <a:ext cx="8382000" cy="228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zh-CN" sz="3600" b="1">
                <a:solidFill>
                  <a:srgbClr val="000066"/>
                </a:solidFill>
                <a:latin typeface="隶书" pitchFamily="49" charset="-122"/>
                <a:ea typeface="隶书" pitchFamily="49" charset="-122"/>
              </a:rPr>
              <a:t>C++</a:t>
            </a:r>
            <a:r>
              <a:rPr lang="zh-CN" altLang="en-US" sz="3600" b="1">
                <a:solidFill>
                  <a:srgbClr val="000066"/>
                </a:solidFill>
                <a:latin typeface="隶书" pitchFamily="49" charset="-122"/>
                <a:ea typeface="隶书" pitchFamily="49" charset="-122"/>
              </a:rPr>
              <a:t>规定：内层标识符与外层标识符同名时，内层标识符可见，外层标识符不可见。对于变量，也即内层变量屏蔽外层同名变量。</a:t>
            </a:r>
          </a:p>
        </p:txBody>
      </p:sp>
      <p:sp>
        <p:nvSpPr>
          <p:cNvPr id="1064963" name="Text Box 3">
            <a:extLst>
              <a:ext uri="{FF2B5EF4-FFF2-40B4-BE49-F238E27FC236}">
                <a16:creationId xmlns:a16="http://schemas.microsoft.com/office/drawing/2014/main" id="{6E1F8273-8EBE-8BA1-DCB8-0F8D308DF1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7850" y="3644901"/>
            <a:ext cx="8382000" cy="228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3600" b="1">
                <a:solidFill>
                  <a:srgbClr val="000066"/>
                </a:solidFill>
                <a:latin typeface="隶书" pitchFamily="49" charset="-122"/>
                <a:ea typeface="隶书" pitchFamily="49" charset="-122"/>
              </a:rPr>
              <a:t>如果函数内的局部变量与全局变量同名，且在函数内一定要使用这个同名全局变量，可以用作用域符号（::）指定要访问的全局变量。 </a:t>
            </a:r>
          </a:p>
        </p:txBody>
      </p:sp>
      <p:sp>
        <p:nvSpPr>
          <p:cNvPr id="130055" name="Rectangle 2">
            <a:extLst>
              <a:ext uri="{FF2B5EF4-FFF2-40B4-BE49-F238E27FC236}">
                <a16:creationId xmlns:a16="http://schemas.microsoft.com/office/drawing/2014/main" id="{EF77A404-B395-EBCA-A2E9-84F9CEA25E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zh-CN" sz="4400">
                <a:solidFill>
                  <a:schemeClr val="tx2"/>
                </a:solidFill>
                <a:latin typeface="Franklin Gothic Medium" panose="020B0603020102020204" pitchFamily="34" charset="0"/>
                <a:ea typeface="隶书" pitchFamily="49" charset="-122"/>
              </a:rPr>
              <a:t>5.8.3  </a:t>
            </a:r>
            <a:r>
              <a:rPr lang="zh-CN" altLang="zh-CN" sz="4400">
                <a:solidFill>
                  <a:schemeClr val="tx2"/>
                </a:solidFill>
                <a:latin typeface="Franklin Gothic Medium" panose="020B0603020102020204" pitchFamily="34" charset="0"/>
                <a:ea typeface="隶书" pitchFamily="49" charset="-122"/>
              </a:rPr>
              <a:t>作用域</a:t>
            </a:r>
            <a:endParaRPr lang="zh-CN" altLang="en-US" sz="4400">
              <a:solidFill>
                <a:schemeClr val="tx2"/>
              </a:solidFill>
              <a:latin typeface="Franklin Gothic Medium" panose="020B06030201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64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6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日期占位符 1">
            <a:extLst>
              <a:ext uri="{FF2B5EF4-FFF2-40B4-BE49-F238E27FC236}">
                <a16:creationId xmlns:a16="http://schemas.microsoft.com/office/drawing/2014/main" id="{EF2293BC-2989-8613-9576-DAD83013AD9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B2278130-0E25-4747-A3D5-DEC86AF86AAF}" type="datetime1">
              <a:rPr lang="zh-CN" altLang="en-US" sz="1400"/>
              <a:t>2024/1/9</a:t>
            </a:fld>
            <a:endParaRPr lang="en-US" altLang="zh-CN" sz="1400"/>
          </a:p>
        </p:txBody>
      </p:sp>
      <p:sp>
        <p:nvSpPr>
          <p:cNvPr id="131076" name="灯片编号占位符 3">
            <a:extLst>
              <a:ext uri="{FF2B5EF4-FFF2-40B4-BE49-F238E27FC236}">
                <a16:creationId xmlns:a16="http://schemas.microsoft.com/office/drawing/2014/main" id="{B1097A4A-084A-D084-12CF-F5E495CE8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zh-CN" sz="1400"/>
              <a:t>-</a:t>
            </a:r>
            <a:fld id="{96C65E42-E98F-444D-9995-F7E9A1B9FC22}" type="slidenum">
              <a:rPr lang="en-US" altLang="zh-CN" sz="1400"/>
              <a:pPr eaLnBrk="1" hangingPunct="1"/>
              <a:t>36</a:t>
            </a:fld>
            <a:r>
              <a:rPr lang="en-US" altLang="zh-CN" sz="1400"/>
              <a:t>-</a:t>
            </a:r>
          </a:p>
        </p:txBody>
      </p:sp>
      <p:sp>
        <p:nvSpPr>
          <p:cNvPr id="131077" name="Text Box 2">
            <a:extLst>
              <a:ext uri="{FF2B5EF4-FFF2-40B4-BE49-F238E27FC236}">
                <a16:creationId xmlns:a16="http://schemas.microsoft.com/office/drawing/2014/main" id="{B823B2B0-ECB7-9CAA-3145-621754771D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938213"/>
            <a:ext cx="9144000" cy="436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#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include&lt;iostream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&gt;</a:t>
            </a:r>
            <a:endParaRPr lang="en-US" altLang="zh-CN" sz="2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using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namespace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std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;</a:t>
            </a:r>
            <a:endParaRPr lang="en-US" altLang="zh-CN" sz="2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double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CN" sz="2800" b="1">
                <a:solidFill>
                  <a:srgbClr val="666666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pi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=3.1415926;</a:t>
            </a:r>
            <a:endParaRPr lang="en-US" altLang="zh-CN" sz="2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 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void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CN" sz="2800" b="1">
                <a:solidFill>
                  <a:srgbClr val="88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BallVolume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(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double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 </a:t>
            </a:r>
            <a:r>
              <a:rPr lang="en-US" altLang="zh-CN" sz="2800" b="1">
                <a:solidFill>
                  <a:srgbClr val="666666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radius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)</a:t>
            </a:r>
            <a:endParaRPr lang="en-US" altLang="zh-CN" sz="2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{   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double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CN" sz="2800" b="1">
                <a:solidFill>
                  <a:srgbClr val="666666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volume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=</a:t>
            </a:r>
            <a:r>
              <a:rPr lang="en-US" altLang="zh-CN" sz="2800" b="1">
                <a:solidFill>
                  <a:srgbClr val="666666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pi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*</a:t>
            </a:r>
            <a:r>
              <a:rPr lang="en-US" altLang="zh-CN" sz="2800" b="1">
                <a:solidFill>
                  <a:srgbClr val="666666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radius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*</a:t>
            </a:r>
            <a:r>
              <a:rPr lang="en-US" altLang="zh-CN" sz="2800" b="1">
                <a:solidFill>
                  <a:srgbClr val="666666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radius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*</a:t>
            </a:r>
            <a:r>
              <a:rPr lang="en-US" altLang="zh-CN" sz="2800" b="1">
                <a:solidFill>
                  <a:srgbClr val="666666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radius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*4/3; </a:t>
            </a:r>
            <a:r>
              <a:rPr lang="en-US" altLang="zh-CN" sz="2000" b="1">
                <a:solidFill>
                  <a:srgbClr val="0099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//</a:t>
            </a:r>
            <a:r>
              <a:rPr lang="zh-CN" altLang="en-US" sz="2000" b="1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全局变量</a:t>
            </a:r>
            <a:r>
              <a:rPr lang="en-US" altLang="zh-CN" sz="2000" b="1">
                <a:solidFill>
                  <a:srgbClr val="0099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pi</a:t>
            </a:r>
            <a:endParaRPr lang="en-US" altLang="zh-CN" sz="20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666666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    cout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&lt;&lt;</a:t>
            </a:r>
            <a:r>
              <a:rPr lang="en-US" altLang="zh-CN" sz="2800" b="1">
                <a:solidFill>
                  <a:srgbClr val="00007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"Ball volume: "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&lt;&lt;</a:t>
            </a:r>
            <a:r>
              <a:rPr lang="en-US" altLang="zh-CN" sz="2800" b="1">
                <a:solidFill>
                  <a:srgbClr val="666666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volume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&lt;&lt;</a:t>
            </a:r>
            <a:r>
              <a:rPr lang="en-US" altLang="zh-CN" sz="2800" b="1">
                <a:solidFill>
                  <a:srgbClr val="666666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endl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;</a:t>
            </a:r>
            <a:endParaRPr lang="en-US" altLang="zh-CN" sz="2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}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日期占位符 1">
            <a:extLst>
              <a:ext uri="{FF2B5EF4-FFF2-40B4-BE49-F238E27FC236}">
                <a16:creationId xmlns:a16="http://schemas.microsoft.com/office/drawing/2014/main" id="{43B324D4-3F15-CD19-8B07-AA5CA1A0CF5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7D709AE6-EB12-F045-A292-3BB9C1EA55E7}" type="datetime1">
              <a:rPr lang="zh-CN" altLang="en-US" sz="1400"/>
              <a:t>2024/1/9</a:t>
            </a:fld>
            <a:endParaRPr lang="en-US" altLang="zh-CN" sz="1400"/>
          </a:p>
        </p:txBody>
      </p:sp>
      <p:sp>
        <p:nvSpPr>
          <p:cNvPr id="132100" name="灯片编号占位符 3">
            <a:extLst>
              <a:ext uri="{FF2B5EF4-FFF2-40B4-BE49-F238E27FC236}">
                <a16:creationId xmlns:a16="http://schemas.microsoft.com/office/drawing/2014/main" id="{EAB01105-D619-7527-911C-354529422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zh-CN" sz="1400"/>
              <a:t>-</a:t>
            </a:r>
            <a:fld id="{C7FDD590-C46D-D142-A47A-25FB114A0189}" type="slidenum">
              <a:rPr lang="en-US" altLang="zh-CN" sz="1400"/>
              <a:pPr eaLnBrk="1" hangingPunct="1"/>
              <a:t>37</a:t>
            </a:fld>
            <a:r>
              <a:rPr lang="en-US" altLang="zh-CN" sz="1400"/>
              <a:t>-</a:t>
            </a:r>
          </a:p>
        </p:txBody>
      </p:sp>
      <p:sp>
        <p:nvSpPr>
          <p:cNvPr id="132101" name="Text Box 2">
            <a:extLst>
              <a:ext uri="{FF2B5EF4-FFF2-40B4-BE49-F238E27FC236}">
                <a16:creationId xmlns:a16="http://schemas.microsoft.com/office/drawing/2014/main" id="{6A5C3994-FBD2-EC3F-DE63-B5FEB1F980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1950" y="404814"/>
            <a:ext cx="8915400" cy="3081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void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CN" sz="2800" b="1">
                <a:solidFill>
                  <a:srgbClr val="88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CircleArea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( 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float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CN" sz="2800" b="1">
                <a:solidFill>
                  <a:srgbClr val="666666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radius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)</a:t>
            </a:r>
            <a:endParaRPr lang="en-US" altLang="zh-CN" sz="2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/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{  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float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CN" sz="2800" b="1">
                <a:solidFill>
                  <a:srgbClr val="666666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pi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=3.14f;</a:t>
            </a:r>
            <a:endParaRPr lang="en-US" altLang="zh-CN" sz="2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/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   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float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CN" sz="2800" b="1">
                <a:solidFill>
                  <a:srgbClr val="666666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area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=</a:t>
            </a:r>
            <a:r>
              <a:rPr lang="en-US" altLang="zh-CN" sz="2800" b="1">
                <a:solidFill>
                  <a:srgbClr val="666666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pi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*</a:t>
            </a:r>
            <a:r>
              <a:rPr lang="en-US" altLang="zh-CN" sz="2800" b="1">
                <a:solidFill>
                  <a:srgbClr val="666666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radius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*</a:t>
            </a:r>
            <a:r>
              <a:rPr lang="en-US" altLang="zh-CN" sz="2800" b="1">
                <a:solidFill>
                  <a:srgbClr val="666666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radius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; </a:t>
            </a:r>
            <a:r>
              <a:rPr lang="en-US" altLang="zh-CN" sz="2800" b="1">
                <a:solidFill>
                  <a:srgbClr val="0099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//</a:t>
            </a:r>
            <a:r>
              <a:rPr lang="zh-CN" altLang="en-US" sz="2800" b="1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局部变量</a:t>
            </a:r>
            <a:r>
              <a:rPr lang="en-US" altLang="zh-CN" sz="2800" b="1">
                <a:solidFill>
                  <a:srgbClr val="0099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pi</a:t>
            </a:r>
          </a:p>
          <a:p>
            <a:pPr eaLnBrk="1" hangingPunct="1"/>
            <a:r>
              <a:rPr lang="en-US" altLang="zh-CN" sz="2800" b="1">
                <a:solidFill>
                  <a:srgbClr val="666666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  cout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&lt;&lt;</a:t>
            </a:r>
            <a:r>
              <a:rPr lang="en-US" altLang="zh-CN" sz="2800" b="1">
                <a:solidFill>
                  <a:srgbClr val="00007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"Circle area: "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&lt;&lt;</a:t>
            </a:r>
            <a:r>
              <a:rPr lang="en-US" altLang="zh-CN" sz="2800" b="1">
                <a:solidFill>
                  <a:srgbClr val="666666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area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&lt;&lt;</a:t>
            </a:r>
            <a:r>
              <a:rPr lang="en-US" altLang="zh-CN" sz="2800" b="1">
                <a:solidFill>
                  <a:srgbClr val="00007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"(float)"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&lt;&lt;</a:t>
            </a:r>
            <a:r>
              <a:rPr lang="en-US" altLang="zh-CN" sz="2800" b="1">
                <a:solidFill>
                  <a:srgbClr val="666666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endl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;</a:t>
            </a:r>
            <a:endParaRPr lang="en-US" altLang="zh-CN" sz="2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/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   </a:t>
            </a:r>
            <a:r>
              <a:rPr lang="en-US" altLang="zh-CN" sz="2800" b="1">
                <a:solidFill>
                  <a:srgbClr val="666666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area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=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::</a:t>
            </a:r>
            <a:r>
              <a:rPr lang="en-US" altLang="zh-CN" sz="2800" b="1">
                <a:solidFill>
                  <a:srgbClr val="666666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pi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*</a:t>
            </a:r>
            <a:r>
              <a:rPr lang="en-US" altLang="zh-CN" sz="2800" b="1">
                <a:solidFill>
                  <a:srgbClr val="666666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radius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*</a:t>
            </a:r>
            <a:r>
              <a:rPr lang="en-US" altLang="zh-CN" sz="2800" b="1">
                <a:solidFill>
                  <a:srgbClr val="666666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radius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; </a:t>
            </a:r>
            <a:r>
              <a:rPr lang="en-US" altLang="zh-CN" sz="2800" b="1">
                <a:solidFill>
                  <a:srgbClr val="0099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//</a:t>
            </a:r>
            <a:r>
              <a:rPr lang="zh-CN" altLang="en-US" sz="2800" b="1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全局变量</a:t>
            </a:r>
            <a:r>
              <a:rPr lang="en-US" altLang="zh-CN" sz="2800" b="1">
                <a:solidFill>
                  <a:srgbClr val="0099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pi</a:t>
            </a:r>
            <a:endParaRPr lang="en-US" altLang="zh-CN" sz="2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/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   </a:t>
            </a:r>
            <a:r>
              <a:rPr lang="en-US" altLang="zh-CN" sz="2800" b="1">
                <a:solidFill>
                  <a:srgbClr val="666666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cout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&lt;&lt;</a:t>
            </a:r>
            <a:r>
              <a:rPr lang="en-US" altLang="zh-CN" sz="2800" b="1">
                <a:solidFill>
                  <a:srgbClr val="00007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"Circle area: "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&lt;&lt;</a:t>
            </a:r>
            <a:r>
              <a:rPr lang="en-US" altLang="zh-CN" sz="2800" b="1">
                <a:solidFill>
                  <a:srgbClr val="666666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area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&lt;&lt;</a:t>
            </a:r>
            <a:r>
              <a:rPr lang="en-US" altLang="zh-CN" sz="2800" b="1">
                <a:solidFill>
                  <a:srgbClr val="00007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"(double)"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&lt;&lt;</a:t>
            </a:r>
            <a:r>
              <a:rPr lang="en-US" altLang="zh-CN" sz="2800" b="1">
                <a:solidFill>
                  <a:srgbClr val="666666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endl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;</a:t>
            </a:r>
            <a:endParaRPr lang="en-US" altLang="zh-CN" sz="2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/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}</a:t>
            </a:r>
            <a:endParaRPr lang="en-US" altLang="zh-CN" sz="2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32102" name="Text Box 3">
            <a:extLst>
              <a:ext uri="{FF2B5EF4-FFF2-40B4-BE49-F238E27FC236}">
                <a16:creationId xmlns:a16="http://schemas.microsoft.com/office/drawing/2014/main" id="{10C7E64C-D063-8F23-96C5-CCEAFB1505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1950" y="3500439"/>
            <a:ext cx="8686800" cy="3081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void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CN" sz="2800" b="1">
                <a:solidFill>
                  <a:srgbClr val="88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main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()</a:t>
            </a:r>
            <a:endParaRPr lang="en-US" altLang="zh-CN" sz="2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/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{  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float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CN" sz="2800" b="1">
                <a:solidFill>
                  <a:srgbClr val="666666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r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;</a:t>
            </a:r>
            <a:endParaRPr lang="en-US" altLang="zh-CN" sz="2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/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   </a:t>
            </a:r>
            <a:r>
              <a:rPr lang="en-US" altLang="zh-CN" sz="2800" b="1">
                <a:solidFill>
                  <a:srgbClr val="666666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cout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&lt;&lt;</a:t>
            </a:r>
            <a:r>
              <a:rPr lang="en-US" altLang="zh-CN" sz="2800" b="1">
                <a:solidFill>
                  <a:srgbClr val="00007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"input radius: "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;</a:t>
            </a:r>
            <a:endParaRPr lang="en-US" altLang="zh-CN" sz="2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/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   </a:t>
            </a:r>
            <a:r>
              <a:rPr lang="en-US" altLang="zh-CN" sz="2800" b="1">
                <a:solidFill>
                  <a:srgbClr val="666666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cin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&gt;&gt;</a:t>
            </a:r>
            <a:r>
              <a:rPr lang="en-US" altLang="zh-CN" sz="2800" b="1">
                <a:solidFill>
                  <a:srgbClr val="666666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r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;</a:t>
            </a:r>
            <a:endParaRPr lang="en-US" altLang="zh-CN" sz="2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/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   </a:t>
            </a:r>
            <a:r>
              <a:rPr lang="en-US" altLang="zh-CN" sz="2800" b="1">
                <a:solidFill>
                  <a:srgbClr val="88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BallVolume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(</a:t>
            </a:r>
            <a:r>
              <a:rPr lang="en-US" altLang="zh-CN" sz="2800" b="1">
                <a:solidFill>
                  <a:srgbClr val="666666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r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);</a:t>
            </a:r>
            <a:endParaRPr lang="en-US" altLang="zh-CN" sz="2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/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   </a:t>
            </a:r>
            <a:r>
              <a:rPr lang="en-US" altLang="zh-CN" sz="2800" b="1">
                <a:solidFill>
                  <a:srgbClr val="88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CircleArea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(</a:t>
            </a:r>
            <a:r>
              <a:rPr lang="en-US" altLang="zh-CN" sz="2800" b="1">
                <a:solidFill>
                  <a:srgbClr val="666666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r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);</a:t>
            </a:r>
            <a:endParaRPr lang="en-US" altLang="zh-CN" sz="2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/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}</a:t>
            </a:r>
            <a:endParaRPr lang="zh-CN" altLang="en-US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日期占位符 1">
            <a:extLst>
              <a:ext uri="{FF2B5EF4-FFF2-40B4-BE49-F238E27FC236}">
                <a16:creationId xmlns:a16="http://schemas.microsoft.com/office/drawing/2014/main" id="{F78DC9B6-27DB-4990-9CC0-2E0A07BF8AB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93270162-2B5A-5642-B015-86629E4AF2F8}" type="datetime1">
              <a:rPr lang="zh-CN" altLang="en-US" sz="1400"/>
              <a:t>2024/1/9</a:t>
            </a:fld>
            <a:endParaRPr lang="en-US" altLang="zh-CN" sz="1400"/>
          </a:p>
        </p:txBody>
      </p:sp>
      <p:sp>
        <p:nvSpPr>
          <p:cNvPr id="133124" name="灯片编号占位符 3">
            <a:extLst>
              <a:ext uri="{FF2B5EF4-FFF2-40B4-BE49-F238E27FC236}">
                <a16:creationId xmlns:a16="http://schemas.microsoft.com/office/drawing/2014/main" id="{4DDDF844-CA5B-2805-2278-4E2D9F5A8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zh-CN" sz="1400"/>
              <a:t>-</a:t>
            </a:r>
            <a:fld id="{2F488BC9-E42D-5546-A6D0-3F5335C94552}" type="slidenum">
              <a:rPr lang="en-US" altLang="zh-CN" sz="1400"/>
              <a:pPr eaLnBrk="1" hangingPunct="1"/>
              <a:t>38</a:t>
            </a:fld>
            <a:r>
              <a:rPr lang="en-US" altLang="zh-CN" sz="1400"/>
              <a:t>-</a:t>
            </a:r>
          </a:p>
        </p:txBody>
      </p:sp>
      <p:sp>
        <p:nvSpPr>
          <p:cNvPr id="133125" name="Text Box 2">
            <a:extLst>
              <a:ext uri="{FF2B5EF4-FFF2-40B4-BE49-F238E27FC236}">
                <a16:creationId xmlns:a16="http://schemas.microsoft.com/office/drawing/2014/main" id="{27FA76A3-FF90-7958-EF56-907ABB3863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412875"/>
            <a:ext cx="7924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zh-CN" altLang="en-US" sz="3200" b="1">
                <a:solidFill>
                  <a:srgbClr val="6600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关于标识符的使用</a:t>
            </a:r>
            <a:endParaRPr lang="zh-CN" altLang="en-US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3126" name="Text Box 3">
            <a:extLst>
              <a:ext uri="{FF2B5EF4-FFF2-40B4-BE49-F238E27FC236}">
                <a16:creationId xmlns:a16="http://schemas.microsoft.com/office/drawing/2014/main" id="{83CECC4F-D569-238D-18C4-D33B9C220E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2133601"/>
            <a:ext cx="7772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(1)标项识符应该先声明，后使用。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33127" name="Text Box 4">
            <a:extLst>
              <a:ext uri="{FF2B5EF4-FFF2-40B4-BE49-F238E27FC236}">
                <a16:creationId xmlns:a16="http://schemas.microsoft.com/office/drawing/2014/main" id="{CCEFE54F-1196-56A7-33E8-8BACD95025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2781301"/>
            <a:ext cx="8001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(2)在同一作用域中，不能声明同名的标识符。</a:t>
            </a:r>
          </a:p>
        </p:txBody>
      </p:sp>
      <p:sp>
        <p:nvSpPr>
          <p:cNvPr id="133128" name="Text Box 5">
            <a:extLst>
              <a:ext uri="{FF2B5EF4-FFF2-40B4-BE49-F238E27FC236}">
                <a16:creationId xmlns:a16="http://schemas.microsoft.com/office/drawing/2014/main" id="{FF35D013-E8FB-6D56-28C4-1CD9F1B635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3578226"/>
            <a:ext cx="8229600" cy="2227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(3)</a:t>
            </a:r>
            <a:r>
              <a:rPr lang="zh-CN" altLang="en-US" sz="2800" b="1">
                <a:solidFill>
                  <a:srgbClr val="003300"/>
                </a:solidFill>
                <a:latin typeface="楷体_GB2312" pitchFamily="49" charset="-122"/>
                <a:ea typeface="楷体_GB2312" pitchFamily="49" charset="-122"/>
              </a:rPr>
              <a:t>对于两个嵌套的作用域，如果某个标识符在外层中声明，且在内层中没有同一标识符的声明，则该标识符在内层可见</a:t>
            </a:r>
            <a:r>
              <a:rPr lang="zh-CN" altLang="en-US"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如果在内层作用域内声明了与外层作用域中同名的标识符，则外层作用域的标识符在内层不可见。</a:t>
            </a:r>
          </a:p>
        </p:txBody>
      </p:sp>
      <p:sp>
        <p:nvSpPr>
          <p:cNvPr id="133129" name="Rectangle 2">
            <a:extLst>
              <a:ext uri="{FF2B5EF4-FFF2-40B4-BE49-F238E27FC236}">
                <a16:creationId xmlns:a16="http://schemas.microsoft.com/office/drawing/2014/main" id="{56491B2E-F358-8C2B-2F50-A538E89CCF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2313" y="333376"/>
            <a:ext cx="7772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zh-CN" sz="4400">
                <a:solidFill>
                  <a:schemeClr val="tx2"/>
                </a:solidFill>
                <a:latin typeface="Franklin Gothic Medium" panose="020B0603020102020204" pitchFamily="34" charset="0"/>
                <a:ea typeface="隶书" pitchFamily="49" charset="-122"/>
              </a:rPr>
              <a:t>5.8.3  </a:t>
            </a:r>
            <a:r>
              <a:rPr lang="zh-CN" altLang="zh-CN" sz="4400">
                <a:solidFill>
                  <a:schemeClr val="tx2"/>
                </a:solidFill>
                <a:latin typeface="Franklin Gothic Medium" panose="020B0603020102020204" pitchFamily="34" charset="0"/>
                <a:ea typeface="隶书" pitchFamily="49" charset="-122"/>
              </a:rPr>
              <a:t>作用域</a:t>
            </a:r>
            <a:endParaRPr lang="zh-CN" altLang="en-US" sz="4400">
              <a:solidFill>
                <a:schemeClr val="tx2"/>
              </a:solidFill>
              <a:latin typeface="Franklin Gothic Medium" panose="020B06030201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>
            <a:extLst>
              <a:ext uri="{FF2B5EF4-FFF2-40B4-BE49-F238E27FC236}">
                <a16:creationId xmlns:a16="http://schemas.microsoft.com/office/drawing/2014/main" id="{7042DB5A-EF30-4BC9-6634-F3762AB2E4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5.9  </a:t>
            </a:r>
            <a:r>
              <a:rPr lang="zh-CN" altLang="zh-CN"/>
              <a:t>变量的存储类型和生存期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34147" name="Rectangle 3" descr="Rectangle: Click to edit Master text styles&#13;&#10;Second level&#13;&#10;Third level&#13;&#10;Fourth level&#13;&#10;Fifth level">
            <a:extLst>
              <a:ext uri="{FF2B5EF4-FFF2-40B4-BE49-F238E27FC236}">
                <a16:creationId xmlns:a16="http://schemas.microsoft.com/office/drawing/2014/main" id="{D5CF14A6-B869-E13A-463E-B816B948F9A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79651" y="1905000"/>
            <a:ext cx="7561263" cy="4114800"/>
          </a:xfrm>
        </p:spPr>
        <p:txBody>
          <a:bodyPr/>
          <a:lstStyle/>
          <a:p>
            <a:pPr marL="0" indent="0" algn="just"/>
            <a:r>
              <a:rPr lang="zh-CN" altLang="en-US" sz="3600">
                <a:solidFill>
                  <a:srgbClr val="000099"/>
                </a:solidFill>
              </a:rPr>
              <a:t>一个变量在内存中存在的时间取决于变量的存储类型</a:t>
            </a:r>
          </a:p>
        </p:txBody>
      </p:sp>
      <p:sp>
        <p:nvSpPr>
          <p:cNvPr id="134148" name="日期占位符 3">
            <a:extLst>
              <a:ext uri="{FF2B5EF4-FFF2-40B4-BE49-F238E27FC236}">
                <a16:creationId xmlns:a16="http://schemas.microsoft.com/office/drawing/2014/main" id="{A3840AFC-C4F9-74FA-8E3B-7E136D0C228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7D5A073A-C149-7A4E-8CCF-93CD0D659F01}" type="datetime1">
              <a:rPr lang="zh-CN" altLang="en-US" sz="1400"/>
              <a:t>2024/1/9</a:t>
            </a:fld>
            <a:endParaRPr lang="en-US" altLang="zh-CN" sz="1400"/>
          </a:p>
        </p:txBody>
      </p:sp>
      <p:sp>
        <p:nvSpPr>
          <p:cNvPr id="134150" name="灯片编号占位符 5">
            <a:extLst>
              <a:ext uri="{FF2B5EF4-FFF2-40B4-BE49-F238E27FC236}">
                <a16:creationId xmlns:a16="http://schemas.microsoft.com/office/drawing/2014/main" id="{F536527A-F49D-CD12-BD76-AD15CCDF3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zh-CN" sz="1400"/>
              <a:t>-</a:t>
            </a:r>
            <a:fld id="{56914FC0-CCAF-244F-9C7F-133801E5E7EA}" type="slidenum">
              <a:rPr lang="en-US" altLang="zh-CN" sz="1400"/>
              <a:pPr eaLnBrk="1" hangingPunct="1"/>
              <a:t>39</a:t>
            </a:fld>
            <a:r>
              <a:rPr lang="en-US" altLang="zh-CN" sz="1400"/>
              <a:t>-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日期占位符 1">
            <a:extLst>
              <a:ext uri="{FF2B5EF4-FFF2-40B4-BE49-F238E27FC236}">
                <a16:creationId xmlns:a16="http://schemas.microsoft.com/office/drawing/2014/main" id="{36A2619A-54A8-CCFE-69E9-4FFBDBE5980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608CF1C1-E1D2-874B-8C9A-8062D2C608B8}" type="datetime1">
              <a:rPr lang="zh-CN" altLang="en-US" sz="1400"/>
              <a:t>2024/1/9</a:t>
            </a:fld>
            <a:endParaRPr lang="en-US" altLang="zh-CN" sz="1400"/>
          </a:p>
        </p:txBody>
      </p:sp>
      <p:sp>
        <p:nvSpPr>
          <p:cNvPr id="98308" name="灯片编号占位符 3">
            <a:extLst>
              <a:ext uri="{FF2B5EF4-FFF2-40B4-BE49-F238E27FC236}">
                <a16:creationId xmlns:a16="http://schemas.microsoft.com/office/drawing/2014/main" id="{537DC089-9351-37CC-6B44-F1CE9548C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zh-CN" sz="1400"/>
              <a:t>-</a:t>
            </a:r>
            <a:fld id="{C014C753-8A08-804F-AF6A-66AF0DA4294F}" type="slidenum">
              <a:rPr lang="en-US" altLang="zh-CN" sz="1400"/>
              <a:pPr eaLnBrk="1" hangingPunct="1"/>
              <a:t>4</a:t>
            </a:fld>
            <a:r>
              <a:rPr lang="en-US" altLang="zh-CN" sz="1400"/>
              <a:t>-</a:t>
            </a:r>
          </a:p>
        </p:txBody>
      </p:sp>
      <p:sp>
        <p:nvSpPr>
          <p:cNvPr id="98309" name="Text Box 2">
            <a:extLst>
              <a:ext uri="{FF2B5EF4-FFF2-40B4-BE49-F238E27FC236}">
                <a16:creationId xmlns:a16="http://schemas.microsoft.com/office/drawing/2014/main" id="{5270728A-17DC-AFCF-D091-6AE4243360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4825" y="692151"/>
            <a:ext cx="8458200" cy="3725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在使用重载函数时需要注意下面三点：</a:t>
            </a:r>
          </a:p>
          <a:p>
            <a:pPr algn="just" eaLnBrk="1" hangingPunct="1">
              <a:spcBef>
                <a:spcPct val="50000"/>
              </a:spcBef>
              <a:buFontTx/>
              <a:buAutoNum type="arabicParenBoth"/>
            </a:pP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编译器不以形式参数的标识符区分重载函数。</a:t>
            </a:r>
          </a:p>
          <a:p>
            <a:pPr algn="just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</a:p>
          <a:p>
            <a:pPr algn="just"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int max(int a, int b);</a:t>
            </a:r>
          </a:p>
          <a:p>
            <a:pPr algn="just"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int max(int x, int y);</a:t>
            </a:r>
          </a:p>
          <a:p>
            <a:pPr algn="just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编译器认为这是同一个函数声明两次，编译时出错。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>
            <a:extLst>
              <a:ext uri="{FF2B5EF4-FFF2-40B4-BE49-F238E27FC236}">
                <a16:creationId xmlns:a16="http://schemas.microsoft.com/office/drawing/2014/main" id="{49E9AFF1-06EE-653C-9F24-99D67EE3C1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5.9.1  </a:t>
            </a:r>
            <a:r>
              <a:rPr lang="zh-CN" altLang="zh-CN"/>
              <a:t>变量的存储类型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35171" name="Rectangle 3" descr="Rectangle: Click to edit Master text styles&#13;&#10;Second level&#13;&#10;Third level&#13;&#10;Fourth level&#13;&#10;Fifth level">
            <a:extLst>
              <a:ext uri="{FF2B5EF4-FFF2-40B4-BE49-F238E27FC236}">
                <a16:creationId xmlns:a16="http://schemas.microsoft.com/office/drawing/2014/main" id="{44D8E47D-B611-6EB4-2094-8B03B88ABFE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19288" y="1905000"/>
            <a:ext cx="8215312" cy="4114800"/>
          </a:xfrm>
        </p:spPr>
        <p:txBody>
          <a:bodyPr/>
          <a:lstStyle/>
          <a:p>
            <a:pPr marL="0" indent="0" algn="just"/>
            <a:r>
              <a:rPr lang="en-US" altLang="zh-CN">
                <a:solidFill>
                  <a:srgbClr val="000099"/>
                </a:solidFill>
              </a:rPr>
              <a:t>C++</a:t>
            </a:r>
            <a:r>
              <a:rPr lang="zh-CN" altLang="en-US">
                <a:solidFill>
                  <a:srgbClr val="000099"/>
                </a:solidFill>
              </a:rPr>
              <a:t>程序中使用的变量可分为四种存储类型：</a:t>
            </a:r>
          </a:p>
          <a:p>
            <a:pPr marL="482600" lvl="1" indent="-7938" algn="just"/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</a:rPr>
              <a:t>auto</a:t>
            </a:r>
          </a:p>
          <a:p>
            <a:pPr marL="482600" lvl="1" indent="-7938" algn="just"/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</a:rPr>
              <a:t> register</a:t>
            </a:r>
          </a:p>
          <a:p>
            <a:pPr marL="482600" lvl="1" indent="-7938" algn="just"/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</a:rPr>
              <a:t>extern</a:t>
            </a:r>
          </a:p>
          <a:p>
            <a:pPr marL="482600" lvl="1" indent="-7938" algn="just"/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</a:rPr>
              <a:t>static</a:t>
            </a:r>
          </a:p>
        </p:txBody>
      </p:sp>
      <p:sp>
        <p:nvSpPr>
          <p:cNvPr id="135172" name="日期占位符 3">
            <a:extLst>
              <a:ext uri="{FF2B5EF4-FFF2-40B4-BE49-F238E27FC236}">
                <a16:creationId xmlns:a16="http://schemas.microsoft.com/office/drawing/2014/main" id="{5A006AAF-BEAE-5C0A-46E3-26BE38ACC0D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4DDA0EEA-0C96-CA4F-AB1E-4974B54A3D7F}" type="datetime1">
              <a:rPr lang="zh-CN" altLang="en-US" sz="1400"/>
              <a:t>2024/1/9</a:t>
            </a:fld>
            <a:endParaRPr lang="en-US" altLang="zh-CN" sz="1400"/>
          </a:p>
        </p:txBody>
      </p:sp>
      <p:sp>
        <p:nvSpPr>
          <p:cNvPr id="135174" name="灯片编号占位符 5">
            <a:extLst>
              <a:ext uri="{FF2B5EF4-FFF2-40B4-BE49-F238E27FC236}">
                <a16:creationId xmlns:a16="http://schemas.microsoft.com/office/drawing/2014/main" id="{290E0860-CB60-93D1-F706-6289F42C8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zh-CN" sz="1400"/>
              <a:t>-</a:t>
            </a:r>
            <a:fld id="{A481FEA6-827D-E642-9E22-97DD5C9FE98C}" type="slidenum">
              <a:rPr lang="en-US" altLang="zh-CN" sz="1400"/>
              <a:pPr eaLnBrk="1" hangingPunct="1"/>
              <a:t>40</a:t>
            </a:fld>
            <a:r>
              <a:rPr lang="en-US" altLang="zh-CN" sz="1400"/>
              <a:t>-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>
            <a:extLst>
              <a:ext uri="{FF2B5EF4-FFF2-40B4-BE49-F238E27FC236}">
                <a16:creationId xmlns:a16="http://schemas.microsoft.com/office/drawing/2014/main" id="{2846B66F-843D-E3D0-FEB0-A0E5FF03B7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3600" y="665163"/>
            <a:ext cx="7772400" cy="747712"/>
          </a:xfrm>
        </p:spPr>
        <p:txBody>
          <a:bodyPr/>
          <a:lstStyle/>
          <a:p>
            <a:pPr eaLnBrk="1" hangingPunct="1"/>
            <a:r>
              <a:rPr lang="en-US" altLang="zh-CN" sz="3600" b="1">
                <a:latin typeface="楷体_GB2312" pitchFamily="49" charset="-122"/>
                <a:ea typeface="楷体_GB2312" pitchFamily="49" charset="-122"/>
              </a:rPr>
              <a:t>auto</a:t>
            </a:r>
            <a:r>
              <a:rPr lang="zh-CN" altLang="en-US" sz="3600" b="1">
                <a:latin typeface="楷体_GB2312" pitchFamily="49" charset="-122"/>
                <a:ea typeface="楷体_GB2312" pitchFamily="49" charset="-122"/>
              </a:rPr>
              <a:t>型变量</a:t>
            </a:r>
          </a:p>
        </p:txBody>
      </p:sp>
      <p:sp>
        <p:nvSpPr>
          <p:cNvPr id="136195" name="Rectangle 3" descr="Rectangle: Click to edit Master text styles&#13;&#10;Second level&#13;&#10;Third level&#13;&#10;Fourth level&#13;&#10;Fifth level">
            <a:extLst>
              <a:ext uri="{FF2B5EF4-FFF2-40B4-BE49-F238E27FC236}">
                <a16:creationId xmlns:a16="http://schemas.microsoft.com/office/drawing/2014/main" id="{3F4C85B8-E823-8325-49CF-E9DBED3EC27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19288" y="1400176"/>
            <a:ext cx="8208962" cy="1236663"/>
          </a:xfrm>
        </p:spPr>
        <p:txBody>
          <a:bodyPr/>
          <a:lstStyle/>
          <a:p>
            <a:pPr marL="0" indent="0"/>
            <a:r>
              <a:rPr lang="en-US" altLang="zh-CN" sz="3200">
                <a:solidFill>
                  <a:srgbClr val="000099"/>
                </a:solidFill>
              </a:rPr>
              <a:t>auto</a:t>
            </a:r>
            <a:r>
              <a:rPr lang="zh-CN" altLang="en-US" sz="3200">
                <a:solidFill>
                  <a:srgbClr val="000099"/>
                </a:solidFill>
              </a:rPr>
              <a:t>型变量包括函数体内部定义的局部变量、函数的形式参数，称为自动变量。 </a:t>
            </a:r>
          </a:p>
        </p:txBody>
      </p:sp>
      <p:sp>
        <p:nvSpPr>
          <p:cNvPr id="136196" name="日期占位符 3">
            <a:extLst>
              <a:ext uri="{FF2B5EF4-FFF2-40B4-BE49-F238E27FC236}">
                <a16:creationId xmlns:a16="http://schemas.microsoft.com/office/drawing/2014/main" id="{757DB575-12B4-7B88-92C5-039E9EF186A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DD3156A4-D651-BB48-82A7-48ED59D2BE6A}" type="datetime1">
              <a:rPr lang="zh-CN" altLang="en-US" sz="1400"/>
              <a:t>2024/1/9</a:t>
            </a:fld>
            <a:endParaRPr lang="en-US" altLang="zh-CN" sz="1400"/>
          </a:p>
        </p:txBody>
      </p:sp>
      <p:sp>
        <p:nvSpPr>
          <p:cNvPr id="136198" name="灯片编号占位符 5">
            <a:extLst>
              <a:ext uri="{FF2B5EF4-FFF2-40B4-BE49-F238E27FC236}">
                <a16:creationId xmlns:a16="http://schemas.microsoft.com/office/drawing/2014/main" id="{03C547AF-7651-BE1E-7AE4-643BBAE34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zh-CN" sz="1400"/>
              <a:t>-</a:t>
            </a:r>
            <a:fld id="{6CD9160D-8651-864D-93E0-1F3C8FB9EAD7}" type="slidenum">
              <a:rPr lang="en-US" altLang="zh-CN" sz="1400"/>
              <a:pPr eaLnBrk="1" hangingPunct="1"/>
              <a:t>41</a:t>
            </a:fld>
            <a:r>
              <a:rPr lang="en-US" altLang="zh-CN" sz="1400"/>
              <a:t>-</a:t>
            </a:r>
          </a:p>
        </p:txBody>
      </p:sp>
      <p:sp>
        <p:nvSpPr>
          <p:cNvPr id="136199" name="Text Box 4">
            <a:extLst>
              <a:ext uri="{FF2B5EF4-FFF2-40B4-BE49-F238E27FC236}">
                <a16:creationId xmlns:a16="http://schemas.microsoft.com/office/drawing/2014/main" id="{754896FB-E0B8-AEBB-44BE-2338595C68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2384425"/>
            <a:ext cx="8458200" cy="436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#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include&lt;iostream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&gt;</a:t>
            </a:r>
            <a:endParaRPr lang="en-US" altLang="zh-CN" sz="2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/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using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namespace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std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;</a:t>
            </a:r>
            <a:endParaRPr lang="en-US" altLang="zh-CN" sz="2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/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int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CN" sz="2800" b="1">
                <a:solidFill>
                  <a:srgbClr val="88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max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(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int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CN" sz="2800" b="1">
                <a:solidFill>
                  <a:srgbClr val="666666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x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, 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int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CN" sz="2800" b="1">
                <a:solidFill>
                  <a:srgbClr val="666666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y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) { 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return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 </a:t>
            </a:r>
            <a:r>
              <a:rPr lang="en-US" altLang="zh-CN" sz="2800" b="1">
                <a:solidFill>
                  <a:srgbClr val="666666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x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&gt;</a:t>
            </a:r>
            <a:r>
              <a:rPr lang="en-US" altLang="zh-CN" sz="2800" b="1">
                <a:solidFill>
                  <a:srgbClr val="666666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y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?</a:t>
            </a:r>
            <a:r>
              <a:rPr lang="en-US" altLang="zh-CN" sz="2800" b="1">
                <a:solidFill>
                  <a:srgbClr val="666666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x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:</a:t>
            </a:r>
            <a:r>
              <a:rPr lang="en-US" altLang="zh-CN" sz="2800" b="1">
                <a:solidFill>
                  <a:srgbClr val="666666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y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; }</a:t>
            </a:r>
            <a:endParaRPr lang="en-US" altLang="zh-CN" sz="2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/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void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 </a:t>
            </a:r>
            <a:r>
              <a:rPr lang="en-US" altLang="zh-CN" sz="2800" b="1">
                <a:solidFill>
                  <a:srgbClr val="88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main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()</a:t>
            </a:r>
            <a:endParaRPr lang="en-US" altLang="zh-CN" sz="2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/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{</a:t>
            </a:r>
            <a:endParaRPr lang="en-US" altLang="zh-CN" sz="2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/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   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int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CN" sz="2800" b="1">
                <a:solidFill>
                  <a:srgbClr val="666666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a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,</a:t>
            </a:r>
            <a:r>
              <a:rPr lang="en-US" altLang="zh-CN" sz="2800" b="1">
                <a:solidFill>
                  <a:srgbClr val="666666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b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;</a:t>
            </a:r>
            <a:endParaRPr lang="en-US" altLang="zh-CN" sz="2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/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   </a:t>
            </a:r>
            <a:r>
              <a:rPr lang="en-US" altLang="zh-CN" sz="2800" b="1">
                <a:solidFill>
                  <a:srgbClr val="666666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cout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&lt;&lt;</a:t>
            </a:r>
            <a:r>
              <a:rPr lang="en-US" altLang="zh-CN" sz="2800" b="1">
                <a:solidFill>
                  <a:srgbClr val="00007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"input a,b:"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;</a:t>
            </a:r>
            <a:endParaRPr lang="en-US" altLang="zh-CN" sz="2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/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	</a:t>
            </a:r>
            <a:r>
              <a:rPr lang="en-US" altLang="zh-CN" sz="2800" b="1">
                <a:solidFill>
                  <a:srgbClr val="666666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cin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&gt;&gt;</a:t>
            </a:r>
            <a:r>
              <a:rPr lang="en-US" altLang="zh-CN" sz="2800" b="1">
                <a:solidFill>
                  <a:srgbClr val="666666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a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&gt;&gt;</a:t>
            </a:r>
            <a:r>
              <a:rPr lang="en-US" altLang="zh-CN" sz="2800" b="1">
                <a:solidFill>
                  <a:srgbClr val="666666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b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;</a:t>
            </a:r>
            <a:endParaRPr lang="en-US" altLang="zh-CN" sz="2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/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   </a:t>
            </a:r>
            <a:r>
              <a:rPr lang="en-US" altLang="zh-CN" sz="2800" b="1">
                <a:solidFill>
                  <a:srgbClr val="666666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cout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&lt;&lt;</a:t>
            </a:r>
            <a:r>
              <a:rPr lang="en-US" altLang="zh-CN" sz="2800" b="1">
                <a:solidFill>
                  <a:srgbClr val="88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max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(</a:t>
            </a:r>
            <a:r>
              <a:rPr lang="en-US" altLang="zh-CN" sz="2800" b="1">
                <a:solidFill>
                  <a:srgbClr val="666666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a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,</a:t>
            </a:r>
            <a:r>
              <a:rPr lang="en-US" altLang="zh-CN" sz="2800" b="1">
                <a:solidFill>
                  <a:srgbClr val="666666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b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)&lt;&lt;</a:t>
            </a:r>
            <a:r>
              <a:rPr lang="en-US" altLang="zh-CN" sz="2800" b="1">
                <a:solidFill>
                  <a:srgbClr val="666666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endl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;</a:t>
            </a:r>
            <a:endParaRPr lang="en-US" altLang="zh-CN" sz="2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/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}</a:t>
            </a:r>
            <a:endParaRPr lang="zh-CN" altLang="en-US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6200" name="AutoShape 5">
            <a:extLst>
              <a:ext uri="{FF2B5EF4-FFF2-40B4-BE49-F238E27FC236}">
                <a16:creationId xmlns:a16="http://schemas.microsoft.com/office/drawing/2014/main" id="{4380B6E9-D9B4-3EBA-B133-9EE4C92460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2401" y="3840163"/>
            <a:ext cx="2016125" cy="533400"/>
          </a:xfrm>
          <a:prstGeom prst="wedgeRoundRectCallout">
            <a:avLst>
              <a:gd name="adj1" fmla="val -137954"/>
              <a:gd name="adj2" fmla="val 119046"/>
              <a:gd name="adj3" fmla="val 16667"/>
            </a:avLst>
          </a:prstGeom>
          <a:solidFill>
            <a:srgbClr val="C7EEF3"/>
          </a:solidFill>
          <a:ln w="19050">
            <a:solidFill>
              <a:schemeClr val="folHlink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/>
            <a:r>
              <a:rPr lang="en-US" altLang="zh-CN" b="1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auto int a,b;</a:t>
            </a:r>
            <a:endParaRPr lang="zh-CN" altLang="en-US" b="1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36201" name="Rectangle 2">
            <a:extLst>
              <a:ext uri="{FF2B5EF4-FFF2-40B4-BE49-F238E27FC236}">
                <a16:creationId xmlns:a16="http://schemas.microsoft.com/office/drawing/2014/main" id="{F41844CD-A070-D763-D4BC-6AF21A525A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2313" y="44451"/>
            <a:ext cx="777240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zh-CN" sz="4400">
                <a:solidFill>
                  <a:schemeClr val="tx2"/>
                </a:solidFill>
                <a:latin typeface="Franklin Gothic Medium" panose="020B0603020102020204" pitchFamily="34" charset="0"/>
                <a:ea typeface="隶书" pitchFamily="49" charset="-122"/>
              </a:rPr>
              <a:t>5.9.1  </a:t>
            </a:r>
            <a:r>
              <a:rPr lang="zh-CN" altLang="zh-CN" sz="4400">
                <a:solidFill>
                  <a:schemeClr val="tx2"/>
                </a:solidFill>
                <a:latin typeface="Franklin Gothic Medium" panose="020B0603020102020204" pitchFamily="34" charset="0"/>
                <a:ea typeface="隶书" pitchFamily="49" charset="-122"/>
              </a:rPr>
              <a:t>变量的存储类型</a:t>
            </a:r>
            <a:endParaRPr lang="zh-CN" altLang="en-US" sz="4400">
              <a:solidFill>
                <a:schemeClr val="tx2"/>
              </a:solidFill>
              <a:latin typeface="Franklin Gothic Medium" panose="020B06030201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日期占位符 1">
            <a:extLst>
              <a:ext uri="{FF2B5EF4-FFF2-40B4-BE49-F238E27FC236}">
                <a16:creationId xmlns:a16="http://schemas.microsoft.com/office/drawing/2014/main" id="{013C8853-E9DF-7ACE-534D-901E9DD7A7D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07D2BB7A-B939-6A44-B78B-EB14D543BD3D}" type="datetime1">
              <a:rPr lang="zh-CN" altLang="en-US" sz="1400"/>
              <a:t>2024/1/9</a:t>
            </a:fld>
            <a:endParaRPr lang="en-US" altLang="zh-CN" sz="1400"/>
          </a:p>
        </p:txBody>
      </p:sp>
      <p:sp>
        <p:nvSpPr>
          <p:cNvPr id="137220" name="灯片编号占位符 3">
            <a:extLst>
              <a:ext uri="{FF2B5EF4-FFF2-40B4-BE49-F238E27FC236}">
                <a16:creationId xmlns:a16="http://schemas.microsoft.com/office/drawing/2014/main" id="{ECDDED74-260B-9F2E-9D32-BCB988DF6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zh-CN" sz="1400"/>
              <a:t>-</a:t>
            </a:r>
            <a:fld id="{1DF8A929-3EF0-D141-B0F0-FD7B50309482}" type="slidenum">
              <a:rPr lang="en-US" altLang="zh-CN" sz="1400"/>
              <a:pPr eaLnBrk="1" hangingPunct="1"/>
              <a:t>42</a:t>
            </a:fld>
            <a:r>
              <a:rPr lang="en-US" altLang="zh-CN" sz="1400"/>
              <a:t>-</a:t>
            </a:r>
          </a:p>
        </p:txBody>
      </p:sp>
      <p:sp>
        <p:nvSpPr>
          <p:cNvPr id="137221" name="Text Box 2">
            <a:extLst>
              <a:ext uri="{FF2B5EF4-FFF2-40B4-BE49-F238E27FC236}">
                <a16:creationId xmlns:a16="http://schemas.microsoft.com/office/drawing/2014/main" id="{0BDBE60B-D903-5179-DDA9-974156E519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295401"/>
            <a:ext cx="7924800" cy="374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latin typeface="隶书" pitchFamily="49" charset="-122"/>
                <a:ea typeface="隶书" pitchFamily="49" charset="-122"/>
              </a:rPr>
              <a:t>    </a:t>
            </a:r>
            <a:r>
              <a:rPr lang="zh-CN" altLang="en-US" sz="4000" b="1">
                <a:solidFill>
                  <a:srgbClr val="000099"/>
                </a:solidFill>
                <a:latin typeface="隶书" pitchFamily="49" charset="-122"/>
                <a:ea typeface="隶书" pitchFamily="49" charset="-122"/>
              </a:rPr>
              <a:t>自动变量因其所在的函数被调用而产生，随其所在的函数调用结束而消失。因为自动变量存于动态存储区，不长时间占据固定内存，有利于内存资源的动态使用，故程序中大量使用的都是自动变量。 </a:t>
            </a:r>
          </a:p>
        </p:txBody>
      </p:sp>
      <p:sp>
        <p:nvSpPr>
          <p:cNvPr id="137222" name="Rectangle 2">
            <a:extLst>
              <a:ext uri="{FF2B5EF4-FFF2-40B4-BE49-F238E27FC236}">
                <a16:creationId xmlns:a16="http://schemas.microsoft.com/office/drawing/2014/main" id="{79200AA1-78E9-2D56-A1AC-0B175D7EBE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304801"/>
            <a:ext cx="7772400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zh-CN" sz="4400">
                <a:solidFill>
                  <a:schemeClr val="tx2"/>
                </a:solidFill>
                <a:latin typeface="Franklin Gothic Medium" panose="020B0603020102020204" pitchFamily="34" charset="0"/>
                <a:ea typeface="隶书" pitchFamily="49" charset="-122"/>
              </a:rPr>
              <a:t>5.9.1  </a:t>
            </a:r>
            <a:r>
              <a:rPr lang="zh-CN" altLang="zh-CN" sz="4400">
                <a:solidFill>
                  <a:schemeClr val="tx2"/>
                </a:solidFill>
                <a:latin typeface="Franklin Gothic Medium" panose="020B0603020102020204" pitchFamily="34" charset="0"/>
                <a:ea typeface="隶书" pitchFamily="49" charset="-122"/>
              </a:rPr>
              <a:t>变量的存储类型</a:t>
            </a:r>
            <a:endParaRPr lang="zh-CN" altLang="en-US" sz="4400">
              <a:solidFill>
                <a:schemeClr val="tx2"/>
              </a:solidFill>
              <a:latin typeface="Franklin Gothic Medium" panose="020B06030201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>
            <a:extLst>
              <a:ext uri="{FF2B5EF4-FFF2-40B4-BE49-F238E27FC236}">
                <a16:creationId xmlns:a16="http://schemas.microsoft.com/office/drawing/2014/main" id="{51755FE3-557B-26CF-0C9C-973CE30BA4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92313" y="795338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zh-CN" sz="4000" b="1">
                <a:latin typeface="楷体_GB2312" pitchFamily="49" charset="-122"/>
                <a:ea typeface="楷体_GB2312" pitchFamily="49" charset="-122"/>
              </a:rPr>
              <a:t>register</a:t>
            </a:r>
            <a:r>
              <a:rPr lang="zh-CN" altLang="en-US" sz="4000" b="1">
                <a:latin typeface="楷体_GB2312" pitchFamily="49" charset="-122"/>
                <a:ea typeface="楷体_GB2312" pitchFamily="49" charset="-122"/>
              </a:rPr>
              <a:t>型变量</a:t>
            </a:r>
          </a:p>
        </p:txBody>
      </p:sp>
      <p:sp>
        <p:nvSpPr>
          <p:cNvPr id="1075203" name="Rectangle 3" descr="Rectangle: Click to edit Master text styles&#13;&#10;Second level&#13;&#10;Third level&#13;&#10;Fourth level&#13;&#10;Fifth level">
            <a:extLst>
              <a:ext uri="{FF2B5EF4-FFF2-40B4-BE49-F238E27FC236}">
                <a16:creationId xmlns:a16="http://schemas.microsoft.com/office/drawing/2014/main" id="{289A9138-1DDD-7B44-AD65-3BE5DAE5FCB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1657350"/>
            <a:ext cx="8153400" cy="4724400"/>
          </a:xfrm>
        </p:spPr>
        <p:txBody>
          <a:bodyPr/>
          <a:lstStyle/>
          <a:p>
            <a:pPr marL="0" indent="0" algn="just"/>
            <a:r>
              <a:rPr lang="zh-CN" altLang="en-US" sz="3200">
                <a:solidFill>
                  <a:srgbClr val="000099"/>
                </a:solidFill>
              </a:rPr>
              <a:t>寄存器型变量</a:t>
            </a:r>
          </a:p>
          <a:p>
            <a:pPr marL="0" indent="0" algn="just"/>
            <a:r>
              <a:rPr lang="zh-CN" altLang="en-US" sz="3200">
                <a:solidFill>
                  <a:srgbClr val="000099"/>
                </a:solidFill>
              </a:rPr>
              <a:t>定义格式：</a:t>
            </a:r>
          </a:p>
          <a:p>
            <a:pPr marL="0" indent="0" algn="just">
              <a:buNone/>
            </a:pPr>
            <a:r>
              <a:rPr lang="en-US" altLang="zh-CN" sz="3200">
                <a:solidFill>
                  <a:srgbClr val="660033"/>
                </a:solidFill>
              </a:rPr>
              <a:t>    </a:t>
            </a:r>
            <a:r>
              <a:rPr lang="en-US" altLang="zh-CN" sz="3200">
                <a:solidFill>
                  <a:srgbClr val="660033"/>
                </a:solidFill>
                <a:latin typeface="Times New Roman" panose="02020603050405020304" pitchFamily="18" charset="0"/>
              </a:rPr>
              <a:t>register</a:t>
            </a:r>
            <a:r>
              <a:rPr lang="en-US" altLang="zh-CN" sz="3200">
                <a:solidFill>
                  <a:srgbClr val="660033"/>
                </a:solidFill>
              </a:rPr>
              <a:t> </a:t>
            </a:r>
            <a:r>
              <a:rPr lang="zh-CN" altLang="en-US" sz="3200">
                <a:solidFill>
                  <a:srgbClr val="660033"/>
                </a:solidFill>
              </a:rPr>
              <a:t>类型标识符 变量标识符;</a:t>
            </a:r>
          </a:p>
          <a:p>
            <a:pPr marL="0" indent="0">
              <a:buNone/>
            </a:pPr>
            <a:r>
              <a:rPr lang="zh-CN" altLang="en-US" sz="3200">
                <a:solidFill>
                  <a:srgbClr val="000099"/>
                </a:solidFill>
              </a:rPr>
              <a:t>例:   </a:t>
            </a:r>
            <a:r>
              <a:rPr lang="en-US" altLang="zh-CN" sz="3200">
                <a:solidFill>
                  <a:srgbClr val="000099"/>
                </a:solidFill>
                <a:latin typeface="Times New Roman" panose="02020603050405020304" pitchFamily="18" charset="0"/>
              </a:rPr>
              <a:t>register int counter；</a:t>
            </a:r>
          </a:p>
          <a:p>
            <a:pPr marL="0" indent="0" algn="just"/>
            <a:r>
              <a:rPr lang="zh-CN" altLang="en-US" sz="3200">
                <a:solidFill>
                  <a:srgbClr val="000000"/>
                </a:solidFill>
              </a:rPr>
              <a:t>访问寄存器中的变量要比访问内存中的变量速度快，但由于寄存器数量有限，如果设置过多的</a:t>
            </a:r>
            <a:r>
              <a:rPr lang="en-US" altLang="zh-CN" sz="3200">
                <a:solidFill>
                  <a:srgbClr val="000000"/>
                </a:solidFill>
                <a:latin typeface="Times New Roman" panose="02020603050405020304" pitchFamily="18" charset="0"/>
              </a:rPr>
              <a:t>register</a:t>
            </a:r>
            <a:r>
              <a:rPr lang="zh-CN" altLang="en-US" sz="3200">
                <a:solidFill>
                  <a:srgbClr val="000000"/>
                </a:solidFill>
              </a:rPr>
              <a:t>型变量，编译器将把这些变量按普通局部变量处理，依然放在内存空间 </a:t>
            </a:r>
          </a:p>
        </p:txBody>
      </p:sp>
      <p:sp>
        <p:nvSpPr>
          <p:cNvPr id="138244" name="日期占位符 3">
            <a:extLst>
              <a:ext uri="{FF2B5EF4-FFF2-40B4-BE49-F238E27FC236}">
                <a16:creationId xmlns:a16="http://schemas.microsoft.com/office/drawing/2014/main" id="{4573AE3F-519E-E874-1488-AC1EAB0FF57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F7959F93-7365-EA40-BC50-BB09F89F23AE}" type="datetime1">
              <a:rPr lang="zh-CN" altLang="en-US" sz="1400"/>
              <a:t>2024/1/9</a:t>
            </a:fld>
            <a:endParaRPr lang="en-US" altLang="zh-CN" sz="1400"/>
          </a:p>
        </p:txBody>
      </p:sp>
      <p:sp>
        <p:nvSpPr>
          <p:cNvPr id="138246" name="灯片编号占位符 5">
            <a:extLst>
              <a:ext uri="{FF2B5EF4-FFF2-40B4-BE49-F238E27FC236}">
                <a16:creationId xmlns:a16="http://schemas.microsoft.com/office/drawing/2014/main" id="{DF774F54-2B06-33EB-A0A8-214C3271F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zh-CN" sz="1400"/>
              <a:t>-</a:t>
            </a:r>
            <a:fld id="{15F7169C-38FA-8841-8035-7CAB6588712B}" type="slidenum">
              <a:rPr lang="en-US" altLang="zh-CN" sz="1400"/>
              <a:pPr eaLnBrk="1" hangingPunct="1"/>
              <a:t>43</a:t>
            </a:fld>
            <a:r>
              <a:rPr lang="en-US" altLang="zh-CN" sz="1400"/>
              <a:t>-</a:t>
            </a:r>
          </a:p>
        </p:txBody>
      </p:sp>
      <p:sp>
        <p:nvSpPr>
          <p:cNvPr id="138247" name="Rectangle 2">
            <a:extLst>
              <a:ext uri="{FF2B5EF4-FFF2-40B4-BE49-F238E27FC236}">
                <a16:creationId xmlns:a16="http://schemas.microsoft.com/office/drawing/2014/main" id="{F80C73D7-48CA-4CAE-60D7-BB3CAE47F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9288" y="88901"/>
            <a:ext cx="7772400" cy="747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zh-CN" sz="4400">
                <a:solidFill>
                  <a:schemeClr val="tx2"/>
                </a:solidFill>
                <a:latin typeface="Franklin Gothic Medium" panose="020B0603020102020204" pitchFamily="34" charset="0"/>
                <a:ea typeface="隶书" pitchFamily="49" charset="-122"/>
              </a:rPr>
              <a:t>5.9.1  </a:t>
            </a:r>
            <a:r>
              <a:rPr lang="zh-CN" altLang="zh-CN" sz="4400">
                <a:solidFill>
                  <a:schemeClr val="tx2"/>
                </a:solidFill>
                <a:latin typeface="Franklin Gothic Medium" panose="020B0603020102020204" pitchFamily="34" charset="0"/>
                <a:ea typeface="隶书" pitchFamily="49" charset="-122"/>
              </a:rPr>
              <a:t>变量的存储类型</a:t>
            </a:r>
            <a:endParaRPr lang="zh-CN" altLang="en-US" sz="4400">
              <a:solidFill>
                <a:schemeClr val="tx2"/>
              </a:solidFill>
              <a:latin typeface="Franklin Gothic Medium" panose="020B06030201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75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>
            <a:extLst>
              <a:ext uri="{FF2B5EF4-FFF2-40B4-BE49-F238E27FC236}">
                <a16:creationId xmlns:a16="http://schemas.microsoft.com/office/drawing/2014/main" id="{AECAEC8B-9D66-C6E8-1B9D-BF9E88A9FE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3600" y="879475"/>
            <a:ext cx="7772400" cy="533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extern</a:t>
            </a:r>
            <a:r>
              <a:rPr lang="zh-CN" altLang="en-US" sz="3600" b="1">
                <a:latin typeface="宋体" panose="02010600030101010101" pitchFamily="2" charset="-122"/>
                <a:ea typeface="宋体" panose="02010600030101010101" pitchFamily="2" charset="-122"/>
              </a:rPr>
              <a:t>关键字 </a:t>
            </a:r>
          </a:p>
        </p:txBody>
      </p:sp>
      <p:sp>
        <p:nvSpPr>
          <p:cNvPr id="139267" name="Rectangle 3" descr="Rectangle: Click to edit Master text styles&#13;&#10;Second level&#13;&#10;Third level&#13;&#10;Fourth level&#13;&#10;Fifth level">
            <a:extLst>
              <a:ext uri="{FF2B5EF4-FFF2-40B4-BE49-F238E27FC236}">
                <a16:creationId xmlns:a16="http://schemas.microsoft.com/office/drawing/2014/main" id="{373FB118-A08F-B80F-8CBC-7ADC2BCDF3A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57400" y="1419225"/>
            <a:ext cx="8077200" cy="5029200"/>
          </a:xfrm>
        </p:spPr>
        <p:txBody>
          <a:bodyPr/>
          <a:lstStyle/>
          <a:p>
            <a:pPr marL="0" indent="0" algn="just"/>
            <a:r>
              <a:rPr lang="zh-CN" altLang="en-US">
                <a:solidFill>
                  <a:srgbClr val="000099"/>
                </a:solidFill>
              </a:rPr>
              <a:t>多个源文件程序结构</a:t>
            </a:r>
          </a:p>
          <a:p>
            <a:pPr marL="0" indent="0" algn="just"/>
            <a:r>
              <a:rPr lang="zh-CN" altLang="en-US">
                <a:solidFill>
                  <a:srgbClr val="000099"/>
                </a:solidFill>
              </a:rPr>
              <a:t>在多文件程序结构中，如果一个文件中的函数需要使用其它文件里定义的全局变量，可以用</a:t>
            </a:r>
            <a:r>
              <a:rPr lang="en-US" altLang="zh-CN">
                <a:solidFill>
                  <a:srgbClr val="000099"/>
                </a:solidFill>
              </a:rPr>
              <a:t>extern</a:t>
            </a:r>
            <a:r>
              <a:rPr lang="zh-CN" altLang="en-US">
                <a:solidFill>
                  <a:srgbClr val="000099"/>
                </a:solidFill>
              </a:rPr>
              <a:t>关键字声明所要用的全局变量。 </a:t>
            </a:r>
          </a:p>
        </p:txBody>
      </p:sp>
      <p:sp>
        <p:nvSpPr>
          <p:cNvPr id="139268" name="日期占位符 3">
            <a:extLst>
              <a:ext uri="{FF2B5EF4-FFF2-40B4-BE49-F238E27FC236}">
                <a16:creationId xmlns:a16="http://schemas.microsoft.com/office/drawing/2014/main" id="{91586839-F6AA-2C1F-9BE5-4007D0C1451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B6B04A1E-133D-3B43-AD10-92BC39BBA329}" type="datetime1">
              <a:rPr lang="zh-CN" altLang="en-US" sz="1400"/>
              <a:t>2024/1/9</a:t>
            </a:fld>
            <a:endParaRPr lang="en-US" altLang="zh-CN" sz="1400"/>
          </a:p>
        </p:txBody>
      </p:sp>
      <p:sp>
        <p:nvSpPr>
          <p:cNvPr id="139270" name="灯片编号占位符 5">
            <a:extLst>
              <a:ext uri="{FF2B5EF4-FFF2-40B4-BE49-F238E27FC236}">
                <a16:creationId xmlns:a16="http://schemas.microsoft.com/office/drawing/2014/main" id="{7DF0DBDE-BE7D-7DFA-F2FE-09EF8A2FE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zh-CN" sz="1400"/>
              <a:t>-</a:t>
            </a:r>
            <a:fld id="{96CD4CA2-DC9B-B04A-A256-39B5B0D22D3B}" type="slidenum">
              <a:rPr lang="en-US" altLang="zh-CN" sz="1400"/>
              <a:pPr eaLnBrk="1" hangingPunct="1"/>
              <a:t>44</a:t>
            </a:fld>
            <a:r>
              <a:rPr lang="en-US" altLang="zh-CN" sz="1400"/>
              <a:t>-</a:t>
            </a:r>
          </a:p>
        </p:txBody>
      </p:sp>
      <p:sp>
        <p:nvSpPr>
          <p:cNvPr id="139271" name="Text Box 4">
            <a:extLst>
              <a:ext uri="{FF2B5EF4-FFF2-40B4-BE49-F238E27FC236}">
                <a16:creationId xmlns:a16="http://schemas.microsoft.com/office/drawing/2014/main" id="{E6EDAB9D-5D53-9BDF-9A1D-E4942B2CD9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3476625"/>
            <a:ext cx="3048000" cy="3048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/>
            <a:r>
              <a:rPr lang="zh-CN" altLang="en-US" sz="2800" b="1">
                <a:solidFill>
                  <a:srgbClr val="00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//</a:t>
            </a:r>
            <a:r>
              <a:rPr lang="en-US" altLang="zh-CN" sz="2800" b="1">
                <a:solidFill>
                  <a:srgbClr val="00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file1.cpp</a:t>
            </a:r>
          </a:p>
          <a:p>
            <a:pPr algn="just"/>
            <a:r>
              <a:rPr lang="en-US" altLang="zh-CN" sz="2800" b="1">
                <a:solidFill>
                  <a:srgbClr val="00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int x,y;</a:t>
            </a:r>
          </a:p>
          <a:p>
            <a:pPr algn="just"/>
            <a:r>
              <a:rPr lang="en-US" altLang="zh-CN" sz="2800" b="1">
                <a:solidFill>
                  <a:srgbClr val="00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void main()</a:t>
            </a:r>
          </a:p>
          <a:p>
            <a:pPr algn="just"/>
            <a:r>
              <a:rPr lang="en-US" altLang="zh-CN" sz="2800" b="1">
                <a:solidFill>
                  <a:srgbClr val="00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</a:p>
          <a:p>
            <a:pPr algn="just"/>
            <a:r>
              <a:rPr lang="en-US" altLang="zh-CN" sz="2800" b="1">
                <a:solidFill>
                  <a:srgbClr val="00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…</a:t>
            </a:r>
          </a:p>
          <a:p>
            <a:pPr algn="just"/>
            <a:r>
              <a:rPr lang="en-US" altLang="zh-CN" sz="2800" b="1">
                <a:solidFill>
                  <a:srgbClr val="00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139272" name="Text Box 5">
            <a:extLst>
              <a:ext uri="{FF2B5EF4-FFF2-40B4-BE49-F238E27FC236}">
                <a16:creationId xmlns:a16="http://schemas.microsoft.com/office/drawing/2014/main" id="{6FF5D896-13D3-2EB1-FBCF-5542835C76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3476625"/>
            <a:ext cx="3200400" cy="3048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/>
            <a:r>
              <a:rPr lang="zh-CN" altLang="en-US" sz="2800" b="1">
                <a:solidFill>
                  <a:srgbClr val="00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//</a:t>
            </a:r>
            <a:r>
              <a:rPr lang="en-US" altLang="zh-CN" sz="2800" b="1">
                <a:solidFill>
                  <a:srgbClr val="00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file2.cpp</a:t>
            </a:r>
          </a:p>
          <a:p>
            <a:pPr algn="just"/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extern</a:t>
            </a:r>
            <a:r>
              <a:rPr lang="en-US" altLang="zh-CN" sz="2800" b="1">
                <a:solidFill>
                  <a:srgbClr val="00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int x,y;</a:t>
            </a:r>
          </a:p>
          <a:p>
            <a:pPr algn="just"/>
            <a:r>
              <a:rPr lang="en-US" altLang="zh-CN" sz="2800" b="1">
                <a:solidFill>
                  <a:srgbClr val="00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void fun()</a:t>
            </a:r>
          </a:p>
          <a:p>
            <a:pPr algn="just"/>
            <a:r>
              <a:rPr lang="en-US" altLang="zh-CN" sz="2800" b="1">
                <a:solidFill>
                  <a:srgbClr val="00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</a:p>
          <a:p>
            <a:pPr algn="just"/>
            <a:r>
              <a:rPr lang="en-US" altLang="zh-CN" sz="2800" b="1">
                <a:solidFill>
                  <a:srgbClr val="00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…</a:t>
            </a:r>
          </a:p>
          <a:p>
            <a:pPr algn="just"/>
            <a:r>
              <a:rPr lang="en-US" altLang="zh-CN" sz="2800" b="1">
                <a:solidFill>
                  <a:srgbClr val="00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139273" name="Rectangle 2">
            <a:extLst>
              <a:ext uri="{FF2B5EF4-FFF2-40B4-BE49-F238E27FC236}">
                <a16:creationId xmlns:a16="http://schemas.microsoft.com/office/drawing/2014/main" id="{F4D1AFB5-673B-CEAB-1B6F-CC2CC980EF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265113"/>
            <a:ext cx="77724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zh-CN" sz="4400">
                <a:solidFill>
                  <a:schemeClr val="tx2"/>
                </a:solidFill>
                <a:latin typeface="Franklin Gothic Medium" panose="020B0603020102020204" pitchFamily="34" charset="0"/>
                <a:ea typeface="隶书" pitchFamily="49" charset="-122"/>
              </a:rPr>
              <a:t>5.9.1  </a:t>
            </a:r>
            <a:r>
              <a:rPr lang="zh-CN" altLang="zh-CN" sz="4400">
                <a:solidFill>
                  <a:schemeClr val="tx2"/>
                </a:solidFill>
                <a:latin typeface="Franklin Gothic Medium" panose="020B0603020102020204" pitchFamily="34" charset="0"/>
                <a:ea typeface="隶书" pitchFamily="49" charset="-122"/>
              </a:rPr>
              <a:t>变量的存储类型</a:t>
            </a:r>
            <a:endParaRPr lang="zh-CN" altLang="en-US" sz="4400">
              <a:solidFill>
                <a:schemeClr val="tx2"/>
              </a:solidFill>
              <a:latin typeface="Franklin Gothic Medium" panose="020B06030201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>
            <a:extLst>
              <a:ext uri="{FF2B5EF4-FFF2-40B4-BE49-F238E27FC236}">
                <a16:creationId xmlns:a16="http://schemas.microsoft.com/office/drawing/2014/main" id="{0E22754B-3E09-7B1D-8D88-A9AB974D11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3600" y="938213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extern</a:t>
            </a:r>
            <a:r>
              <a:rPr lang="zh-CN" altLang="en-US" sz="3600" b="1">
                <a:latin typeface="宋体" panose="02010600030101010101" pitchFamily="2" charset="-122"/>
                <a:ea typeface="宋体" panose="02010600030101010101" pitchFamily="2" charset="-122"/>
              </a:rPr>
              <a:t>关键字 </a:t>
            </a:r>
          </a:p>
        </p:txBody>
      </p:sp>
      <p:sp>
        <p:nvSpPr>
          <p:cNvPr id="140291" name="Rectangle 3" descr="Rectangle: Click to edit Master text styles&#13;&#10;Second level&#13;&#10;Third level&#13;&#10;Fourth level&#13;&#10;Fifth level">
            <a:extLst>
              <a:ext uri="{FF2B5EF4-FFF2-40B4-BE49-F238E27FC236}">
                <a16:creationId xmlns:a16="http://schemas.microsoft.com/office/drawing/2014/main" id="{0D8E85A9-1240-E82F-C70A-E25BD08EDDC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09800" y="1881188"/>
            <a:ext cx="7924800" cy="4140200"/>
          </a:xfrm>
        </p:spPr>
        <p:txBody>
          <a:bodyPr/>
          <a:lstStyle/>
          <a:p>
            <a:pPr marL="0" indent="0" algn="just">
              <a:buNone/>
            </a:pPr>
            <a:r>
              <a:rPr lang="zh-CN" altLang="en-US" sz="3200">
                <a:solidFill>
                  <a:srgbClr val="000099"/>
                </a:solidFill>
              </a:rPr>
              <a:t>关键字</a:t>
            </a:r>
            <a:r>
              <a:rPr lang="en-US" altLang="zh-CN" sz="3200">
                <a:solidFill>
                  <a:srgbClr val="000099"/>
                </a:solidFill>
              </a:rPr>
              <a:t>extern</a:t>
            </a:r>
            <a:r>
              <a:rPr lang="zh-CN" altLang="en-US" sz="3200">
                <a:solidFill>
                  <a:srgbClr val="000099"/>
                </a:solidFill>
              </a:rPr>
              <a:t>提供了多文件程序结构中不同源文件共享数据的一个途径。但实际编程中，共享数据时要注意数据的安全性问题。 </a:t>
            </a:r>
          </a:p>
        </p:txBody>
      </p:sp>
      <p:sp>
        <p:nvSpPr>
          <p:cNvPr id="140292" name="日期占位符 3">
            <a:extLst>
              <a:ext uri="{FF2B5EF4-FFF2-40B4-BE49-F238E27FC236}">
                <a16:creationId xmlns:a16="http://schemas.microsoft.com/office/drawing/2014/main" id="{CE7760D1-75CF-CB85-D6AC-EDB969298D1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1710D1DA-0CBB-7D46-A8A8-B5B57A74C24C}" type="datetime1">
              <a:rPr lang="zh-CN" altLang="en-US" sz="1400"/>
              <a:t>2024/1/9</a:t>
            </a:fld>
            <a:endParaRPr lang="en-US" altLang="zh-CN" sz="1400"/>
          </a:p>
        </p:txBody>
      </p:sp>
      <p:sp>
        <p:nvSpPr>
          <p:cNvPr id="140294" name="灯片编号占位符 5">
            <a:extLst>
              <a:ext uri="{FF2B5EF4-FFF2-40B4-BE49-F238E27FC236}">
                <a16:creationId xmlns:a16="http://schemas.microsoft.com/office/drawing/2014/main" id="{10447D8C-CF05-2C5C-3D0A-EA7AD92C4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zh-CN" sz="1400"/>
              <a:t>-</a:t>
            </a:r>
            <a:fld id="{CF4E858E-CC16-E940-9D69-F8DA10573300}" type="slidenum">
              <a:rPr lang="en-US" altLang="zh-CN" sz="1400"/>
              <a:pPr eaLnBrk="1" hangingPunct="1"/>
              <a:t>45</a:t>
            </a:fld>
            <a:r>
              <a:rPr lang="en-US" altLang="zh-CN" sz="1400"/>
              <a:t>-</a:t>
            </a:r>
          </a:p>
        </p:txBody>
      </p:sp>
      <p:sp>
        <p:nvSpPr>
          <p:cNvPr id="140295" name="Rectangle 2">
            <a:extLst>
              <a:ext uri="{FF2B5EF4-FFF2-40B4-BE49-F238E27FC236}">
                <a16:creationId xmlns:a16="http://schemas.microsoft.com/office/drawing/2014/main" id="{F73D217C-24D7-9E73-4320-DA8D366E5A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304801"/>
            <a:ext cx="777240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zh-CN" sz="4400">
                <a:solidFill>
                  <a:schemeClr val="tx2"/>
                </a:solidFill>
                <a:latin typeface="Franklin Gothic Medium" panose="020B0603020102020204" pitchFamily="34" charset="0"/>
                <a:ea typeface="隶书" pitchFamily="49" charset="-122"/>
              </a:rPr>
              <a:t>5.9.1  </a:t>
            </a:r>
            <a:r>
              <a:rPr lang="zh-CN" altLang="zh-CN" sz="4400">
                <a:solidFill>
                  <a:schemeClr val="tx2"/>
                </a:solidFill>
                <a:latin typeface="Franklin Gothic Medium" panose="020B0603020102020204" pitchFamily="34" charset="0"/>
                <a:ea typeface="隶书" pitchFamily="49" charset="-122"/>
              </a:rPr>
              <a:t>变量的存储类型</a:t>
            </a:r>
            <a:endParaRPr lang="zh-CN" altLang="en-US" sz="4400">
              <a:solidFill>
                <a:schemeClr val="tx2"/>
              </a:solidFill>
              <a:latin typeface="Franklin Gothic Medium" panose="020B06030201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>
            <a:extLst>
              <a:ext uri="{FF2B5EF4-FFF2-40B4-BE49-F238E27FC236}">
                <a16:creationId xmlns:a16="http://schemas.microsoft.com/office/drawing/2014/main" id="{6D214F6B-FCC8-8B76-A79A-2A336E52F7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3600" y="1169988"/>
            <a:ext cx="7772400" cy="609600"/>
          </a:xfrm>
        </p:spPr>
        <p:txBody>
          <a:bodyPr/>
          <a:lstStyle/>
          <a:p>
            <a:pPr eaLnBrk="1" hangingPunct="1"/>
            <a:r>
              <a:rPr lang="zh-CN" altLang="en-US" sz="3600" b="1">
                <a:latin typeface="楷体_GB2312" pitchFamily="49" charset="-122"/>
                <a:ea typeface="楷体_GB2312" pitchFamily="49" charset="-122"/>
              </a:rPr>
              <a:t>静态变量</a:t>
            </a:r>
            <a:r>
              <a:rPr lang="zh-CN" altLang="en-US" sz="3600" b="1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41315" name="Rectangle 3" descr="Rectangle: Click to edit Master text styles&#13;&#10;Second level&#13;&#10;Third level&#13;&#10;Fourth level&#13;&#10;Fifth level">
            <a:extLst>
              <a:ext uri="{FF2B5EF4-FFF2-40B4-BE49-F238E27FC236}">
                <a16:creationId xmlns:a16="http://schemas.microsoft.com/office/drawing/2014/main" id="{A55FFDBB-EEF5-B183-4963-4D4134954EA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31950" y="1855789"/>
            <a:ext cx="8731250" cy="4886325"/>
          </a:xfrm>
        </p:spPr>
        <p:txBody>
          <a:bodyPr/>
          <a:lstStyle/>
          <a:p>
            <a:pPr marL="0" indent="0" algn="just"/>
            <a:r>
              <a:rPr lang="zh-CN" altLang="en-US" sz="3200">
                <a:solidFill>
                  <a:srgbClr val="000099"/>
                </a:solidFill>
              </a:rPr>
              <a:t>声明变量时加上关键字</a:t>
            </a:r>
            <a:r>
              <a:rPr lang="en-US" altLang="zh-CN" sz="3200">
                <a:solidFill>
                  <a:srgbClr val="FF0000"/>
                </a:solidFill>
              </a:rPr>
              <a:t>static</a:t>
            </a:r>
            <a:r>
              <a:rPr lang="en-US" altLang="zh-CN" sz="3200">
                <a:solidFill>
                  <a:srgbClr val="000099"/>
                </a:solidFill>
              </a:rPr>
              <a:t>，</a:t>
            </a:r>
            <a:r>
              <a:rPr lang="zh-CN" altLang="en-US" sz="3200">
                <a:solidFill>
                  <a:srgbClr val="000099"/>
                </a:solidFill>
              </a:rPr>
              <a:t>则该变量为静态变量，定义格式：</a:t>
            </a:r>
          </a:p>
          <a:p>
            <a:pPr marL="0" indent="0" algn="just">
              <a:buNone/>
            </a:pPr>
            <a:r>
              <a:rPr lang="zh-CN" altLang="en-US">
                <a:solidFill>
                  <a:srgbClr val="000099"/>
                </a:solidFill>
              </a:rPr>
              <a:t>    </a:t>
            </a:r>
            <a:r>
              <a:rPr lang="en-US" altLang="zh-CN">
                <a:solidFill>
                  <a:srgbClr val="FF0000"/>
                </a:solidFill>
              </a:rPr>
              <a:t>static </a:t>
            </a:r>
            <a:r>
              <a:rPr lang="zh-CN" altLang="en-US">
                <a:solidFill>
                  <a:srgbClr val="FF0000"/>
                </a:solidFill>
              </a:rPr>
              <a:t>类型标识符 变量标识符</a:t>
            </a:r>
            <a:r>
              <a:rPr lang="zh-CN" altLang="en-US">
                <a:solidFill>
                  <a:srgbClr val="660033"/>
                </a:solidFill>
              </a:rPr>
              <a:t>；</a:t>
            </a:r>
          </a:p>
          <a:p>
            <a:pPr marL="0" indent="0" algn="just"/>
            <a:r>
              <a:rPr lang="zh-CN" altLang="en-US" sz="3200">
                <a:solidFill>
                  <a:srgbClr val="000099"/>
                </a:solidFill>
              </a:rPr>
              <a:t>静态变量</a:t>
            </a:r>
          </a:p>
          <a:p>
            <a:pPr marL="760413" lvl="1" algn="just"/>
            <a:r>
              <a:rPr lang="zh-CN" altLang="en-US" sz="2800">
                <a:solidFill>
                  <a:srgbClr val="000099"/>
                </a:solidFill>
              </a:rPr>
              <a:t>静态局部变量</a:t>
            </a:r>
          </a:p>
          <a:p>
            <a:pPr marL="760413" lvl="1" algn="just">
              <a:buNone/>
            </a:pPr>
            <a:r>
              <a:rPr lang="en-US" altLang="zh-CN" sz="2800">
                <a:solidFill>
                  <a:srgbClr val="000099"/>
                </a:solidFill>
              </a:rPr>
              <a:t> static</a:t>
            </a:r>
            <a:r>
              <a:rPr lang="zh-CN" altLang="en-US" sz="2800">
                <a:solidFill>
                  <a:srgbClr val="000099"/>
                </a:solidFill>
              </a:rPr>
              <a:t>加在局部变量的定义前，则生成静态局部变量</a:t>
            </a:r>
          </a:p>
          <a:p>
            <a:pPr marL="760413" lvl="1" algn="just"/>
            <a:r>
              <a:rPr lang="zh-CN" altLang="en-US" sz="2800">
                <a:solidFill>
                  <a:srgbClr val="000099"/>
                </a:solidFill>
              </a:rPr>
              <a:t>静态全局变量</a:t>
            </a:r>
          </a:p>
          <a:p>
            <a:pPr marL="0" indent="0" algn="just">
              <a:buNone/>
            </a:pPr>
            <a:r>
              <a:rPr lang="en-US" altLang="zh-CN">
                <a:solidFill>
                  <a:srgbClr val="000099"/>
                </a:solidFill>
              </a:rPr>
              <a:t>   static</a:t>
            </a:r>
            <a:r>
              <a:rPr lang="zh-CN" altLang="en-US">
                <a:solidFill>
                  <a:srgbClr val="000099"/>
                </a:solidFill>
              </a:rPr>
              <a:t>加在全局变量定义前，则形成静态全局变量。</a:t>
            </a:r>
          </a:p>
        </p:txBody>
      </p:sp>
      <p:sp>
        <p:nvSpPr>
          <p:cNvPr id="141316" name="日期占位符 3">
            <a:extLst>
              <a:ext uri="{FF2B5EF4-FFF2-40B4-BE49-F238E27FC236}">
                <a16:creationId xmlns:a16="http://schemas.microsoft.com/office/drawing/2014/main" id="{E7E3F393-7B59-FF47-E38C-36E8E263E93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3BFCE686-717B-CB4E-8FBC-1643609C1472}" type="datetime1">
              <a:rPr lang="zh-CN" altLang="en-US" sz="1400"/>
              <a:t>2024/1/9</a:t>
            </a:fld>
            <a:endParaRPr lang="en-US" altLang="zh-CN" sz="1400"/>
          </a:p>
        </p:txBody>
      </p:sp>
      <p:sp>
        <p:nvSpPr>
          <p:cNvPr id="141318" name="灯片编号占位符 5">
            <a:extLst>
              <a:ext uri="{FF2B5EF4-FFF2-40B4-BE49-F238E27FC236}">
                <a16:creationId xmlns:a16="http://schemas.microsoft.com/office/drawing/2014/main" id="{5098A19F-38EA-7C89-D558-A6F9AA75A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zh-CN" sz="1400"/>
              <a:t>-</a:t>
            </a:r>
            <a:fld id="{FC3E2EF2-3C0C-EF43-83AA-CEEB2688D346}" type="slidenum">
              <a:rPr lang="en-US" altLang="zh-CN" sz="1400"/>
              <a:pPr eaLnBrk="1" hangingPunct="1"/>
              <a:t>46</a:t>
            </a:fld>
            <a:r>
              <a:rPr lang="en-US" altLang="zh-CN" sz="1400"/>
              <a:t>-</a:t>
            </a:r>
          </a:p>
        </p:txBody>
      </p:sp>
      <p:sp>
        <p:nvSpPr>
          <p:cNvPr id="141319" name="Rectangle 2">
            <a:extLst>
              <a:ext uri="{FF2B5EF4-FFF2-40B4-BE49-F238E27FC236}">
                <a16:creationId xmlns:a16="http://schemas.microsoft.com/office/drawing/2014/main" id="{1297A58A-E449-7649-6FA3-81C40DC289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304801"/>
            <a:ext cx="7772400" cy="747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zh-CN" sz="4400">
                <a:solidFill>
                  <a:schemeClr val="tx2"/>
                </a:solidFill>
                <a:latin typeface="Franklin Gothic Medium" panose="020B0603020102020204" pitchFamily="34" charset="0"/>
                <a:ea typeface="隶书" pitchFamily="49" charset="-122"/>
              </a:rPr>
              <a:t>5.9.1  </a:t>
            </a:r>
            <a:r>
              <a:rPr lang="zh-CN" altLang="zh-CN" sz="4400">
                <a:solidFill>
                  <a:schemeClr val="tx2"/>
                </a:solidFill>
                <a:latin typeface="Franklin Gothic Medium" panose="020B0603020102020204" pitchFamily="34" charset="0"/>
                <a:ea typeface="隶书" pitchFamily="49" charset="-122"/>
              </a:rPr>
              <a:t>变量的存储类型</a:t>
            </a:r>
            <a:endParaRPr lang="zh-CN" altLang="en-US" sz="4400">
              <a:solidFill>
                <a:schemeClr val="tx2"/>
              </a:solidFill>
              <a:latin typeface="Franklin Gothic Medium" panose="020B06030201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>
            <a:extLst>
              <a:ext uri="{FF2B5EF4-FFF2-40B4-BE49-F238E27FC236}">
                <a16:creationId xmlns:a16="http://schemas.microsoft.com/office/drawing/2014/main" id="{A59A2882-F68A-0F33-B38C-F0ED963036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92313" y="760413"/>
            <a:ext cx="77724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静态变量</a:t>
            </a:r>
            <a:r>
              <a:rPr lang="zh-CN" altLang="en-US" sz="3600" b="1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42339" name="Rectangle 3" descr="Rectangle: Click to edit Master text styles&#13;&#10;Second level&#13;&#10;Third level&#13;&#10;Fourth level&#13;&#10;Fifth level">
            <a:extLst>
              <a:ext uri="{FF2B5EF4-FFF2-40B4-BE49-F238E27FC236}">
                <a16:creationId xmlns:a16="http://schemas.microsoft.com/office/drawing/2014/main" id="{355E5232-A35F-97C4-2CD3-D3C9F345E92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828800" y="1408113"/>
            <a:ext cx="8534400" cy="1223962"/>
          </a:xfrm>
        </p:spPr>
        <p:txBody>
          <a:bodyPr/>
          <a:lstStyle/>
          <a:p>
            <a:pPr marL="0" indent="0" algn="just"/>
            <a:r>
              <a:rPr lang="zh-CN" altLang="en-US" sz="3600">
                <a:solidFill>
                  <a:srgbClr val="003300"/>
                </a:solidFill>
                <a:latin typeface="隶书" pitchFamily="49" charset="-122"/>
                <a:ea typeface="隶书" pitchFamily="49" charset="-122"/>
              </a:rPr>
              <a:t>静态变量在程序运行期间一直在静态存储区占有固定的存储空间。</a:t>
            </a:r>
          </a:p>
        </p:txBody>
      </p:sp>
      <p:sp>
        <p:nvSpPr>
          <p:cNvPr id="142340" name="日期占位符 3">
            <a:extLst>
              <a:ext uri="{FF2B5EF4-FFF2-40B4-BE49-F238E27FC236}">
                <a16:creationId xmlns:a16="http://schemas.microsoft.com/office/drawing/2014/main" id="{D4CD0F17-06D3-50E9-08D0-8408BA454B2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4DDA8723-AB37-4149-A033-7F7D0FB85892}" type="datetime1">
              <a:rPr lang="zh-CN" altLang="en-US" sz="1400"/>
              <a:t>2024/1/9</a:t>
            </a:fld>
            <a:endParaRPr lang="en-US" altLang="zh-CN" sz="1400"/>
          </a:p>
        </p:txBody>
      </p:sp>
      <p:sp>
        <p:nvSpPr>
          <p:cNvPr id="142342" name="灯片编号占位符 5">
            <a:extLst>
              <a:ext uri="{FF2B5EF4-FFF2-40B4-BE49-F238E27FC236}">
                <a16:creationId xmlns:a16="http://schemas.microsoft.com/office/drawing/2014/main" id="{0AB6D13D-F68D-F894-4D7F-3AB123E2B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zh-CN" sz="1400"/>
              <a:t>-</a:t>
            </a:r>
            <a:fld id="{1319D97A-2955-7C4C-B6B3-D0510E96DD2C}" type="slidenum">
              <a:rPr lang="en-US" altLang="zh-CN" sz="1400"/>
              <a:pPr eaLnBrk="1" hangingPunct="1"/>
              <a:t>47</a:t>
            </a:fld>
            <a:r>
              <a:rPr lang="en-US" altLang="zh-CN" sz="1400"/>
              <a:t>-</a:t>
            </a:r>
          </a:p>
        </p:txBody>
      </p:sp>
      <p:sp>
        <p:nvSpPr>
          <p:cNvPr id="142343" name="Text Box 4">
            <a:extLst>
              <a:ext uri="{FF2B5EF4-FFF2-40B4-BE49-F238E27FC236}">
                <a16:creationId xmlns:a16="http://schemas.microsoft.com/office/drawing/2014/main" id="{009F8F78-59CE-FF2A-66D8-199D767E6D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1951" y="2690814"/>
            <a:ext cx="3527425" cy="3762375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0000FF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#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include&lt;iostream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&gt;</a:t>
            </a:r>
            <a:endParaRPr lang="en-US" altLang="zh-CN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/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using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namespace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std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;</a:t>
            </a:r>
            <a:endParaRPr lang="en-US" altLang="zh-CN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/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int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CN" b="1">
                <a:solidFill>
                  <a:srgbClr val="88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squareMean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(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int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CN" b="1">
                <a:solidFill>
                  <a:srgbClr val="666666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data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)</a:t>
            </a:r>
            <a:endParaRPr lang="en-US" altLang="zh-CN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{   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static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int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CN" b="1">
                <a:solidFill>
                  <a:srgbClr val="88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sum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(0);</a:t>
            </a:r>
            <a:endParaRPr lang="en-US" altLang="zh-CN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	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static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int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CN" b="1">
                <a:solidFill>
                  <a:srgbClr val="88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counter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(0);</a:t>
            </a:r>
            <a:endParaRPr lang="en-US" altLang="zh-CN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   </a:t>
            </a:r>
            <a:r>
              <a:rPr lang="en-US" altLang="zh-CN" b="1">
                <a:solidFill>
                  <a:srgbClr val="666666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sum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+=</a:t>
            </a:r>
            <a:r>
              <a:rPr lang="en-US" altLang="zh-CN" b="1">
                <a:solidFill>
                  <a:srgbClr val="666666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data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*</a:t>
            </a:r>
            <a:r>
              <a:rPr lang="en-US" altLang="zh-CN" b="1">
                <a:solidFill>
                  <a:srgbClr val="666666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data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;</a:t>
            </a:r>
            <a:endParaRPr lang="en-US" altLang="zh-CN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   </a:t>
            </a:r>
            <a:r>
              <a:rPr lang="en-US" altLang="zh-CN" b="1">
                <a:solidFill>
                  <a:srgbClr val="666666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counter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++;</a:t>
            </a:r>
            <a:endParaRPr lang="en-US" altLang="zh-CN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   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return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CN" b="1">
                <a:solidFill>
                  <a:srgbClr val="666666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sum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/</a:t>
            </a:r>
            <a:r>
              <a:rPr lang="en-US" altLang="zh-CN" b="1">
                <a:solidFill>
                  <a:srgbClr val="666666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counter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;</a:t>
            </a:r>
            <a:endParaRPr lang="en-US" altLang="zh-CN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} </a:t>
            </a:r>
          </a:p>
          <a:p>
            <a:pPr eaLnBrk="1" hangingPunct="1"/>
            <a:endParaRPr lang="en-US" altLang="zh-CN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42344" name="Text Box 5">
            <a:extLst>
              <a:ext uri="{FF2B5EF4-FFF2-40B4-BE49-F238E27FC236}">
                <a16:creationId xmlns:a16="http://schemas.microsoft.com/office/drawing/2014/main" id="{C52D3AF1-2537-4032-1EE8-75647ACD4A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9375" y="2684464"/>
            <a:ext cx="5473700" cy="3762375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void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CN" b="1">
                <a:solidFill>
                  <a:srgbClr val="88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main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()</a:t>
            </a:r>
            <a:endParaRPr lang="en-US" altLang="zh-CN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{   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int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CN" b="1">
                <a:solidFill>
                  <a:srgbClr val="88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number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(1);</a:t>
            </a:r>
            <a:endParaRPr lang="en-US" altLang="zh-CN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   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while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(</a:t>
            </a:r>
            <a:r>
              <a:rPr lang="en-US" altLang="zh-CN" b="1">
                <a:solidFill>
                  <a:srgbClr val="666666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number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!=-1)</a:t>
            </a:r>
            <a:endParaRPr lang="en-US" altLang="zh-CN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   { </a:t>
            </a:r>
            <a:r>
              <a:rPr lang="en-US" altLang="zh-CN" b="1">
                <a:solidFill>
                  <a:srgbClr val="666666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cout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&lt;&lt;</a:t>
            </a:r>
            <a:r>
              <a:rPr lang="en-US" altLang="zh-CN" b="1">
                <a:solidFill>
                  <a:srgbClr val="00007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"input number:"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;</a:t>
            </a:r>
            <a:endParaRPr lang="en-US" altLang="zh-CN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	  </a:t>
            </a:r>
            <a:r>
              <a:rPr lang="en-US" altLang="zh-CN" b="1">
                <a:solidFill>
                  <a:srgbClr val="666666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cin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&gt;&gt;</a:t>
            </a:r>
            <a:r>
              <a:rPr lang="en-US" altLang="zh-CN" b="1">
                <a:solidFill>
                  <a:srgbClr val="666666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number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;</a:t>
            </a:r>
          </a:p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 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if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(number!=-1)</a:t>
            </a:r>
            <a:endParaRPr lang="en-US" altLang="zh-CN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  </a:t>
            </a:r>
            <a:r>
              <a:rPr lang="en-US" altLang="zh-CN" b="1">
                <a:solidFill>
                  <a:srgbClr val="666666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cout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&lt;&lt;</a:t>
            </a:r>
            <a:r>
              <a:rPr lang="en-US" altLang="zh-CN" b="1">
                <a:solidFill>
                  <a:srgbClr val="00007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"the mean of  square  is:“</a:t>
            </a:r>
          </a:p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    &lt;&lt; </a:t>
            </a:r>
            <a:r>
              <a:rPr lang="en-US" altLang="zh-CN" b="1">
                <a:solidFill>
                  <a:srgbClr val="88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squareMean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(</a:t>
            </a:r>
            <a:r>
              <a:rPr lang="en-US" altLang="zh-CN" b="1">
                <a:solidFill>
                  <a:srgbClr val="666666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number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)&lt;&lt;</a:t>
            </a:r>
            <a:r>
              <a:rPr lang="en-US" altLang="zh-CN" b="1">
                <a:solidFill>
                  <a:srgbClr val="666666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endl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;</a:t>
            </a:r>
            <a:endParaRPr lang="en-US" altLang="zh-CN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   }</a:t>
            </a:r>
            <a:endParaRPr lang="en-US" altLang="zh-CN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2345" name="Rectangle 2">
            <a:extLst>
              <a:ext uri="{FF2B5EF4-FFF2-40B4-BE49-F238E27FC236}">
                <a16:creationId xmlns:a16="http://schemas.microsoft.com/office/drawing/2014/main" id="{1196FF56-4BC5-69D3-F2BA-183C27717E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15888"/>
            <a:ext cx="77724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zh-CN" sz="4400">
                <a:solidFill>
                  <a:schemeClr val="tx2"/>
                </a:solidFill>
                <a:latin typeface="Franklin Gothic Medium" panose="020B0603020102020204" pitchFamily="34" charset="0"/>
                <a:ea typeface="隶书" pitchFamily="49" charset="-122"/>
              </a:rPr>
              <a:t>5.9.1  </a:t>
            </a:r>
            <a:r>
              <a:rPr lang="zh-CN" altLang="zh-CN" sz="4400">
                <a:solidFill>
                  <a:schemeClr val="tx2"/>
                </a:solidFill>
                <a:latin typeface="Franklin Gothic Medium" panose="020B0603020102020204" pitchFamily="34" charset="0"/>
                <a:ea typeface="隶书" pitchFamily="49" charset="-122"/>
              </a:rPr>
              <a:t>变量的存储类型</a:t>
            </a:r>
            <a:endParaRPr lang="zh-CN" altLang="en-US" sz="4400">
              <a:solidFill>
                <a:schemeClr val="tx2"/>
              </a:solidFill>
              <a:latin typeface="Franklin Gothic Medium" panose="020B06030201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日期占位符 1">
            <a:extLst>
              <a:ext uri="{FF2B5EF4-FFF2-40B4-BE49-F238E27FC236}">
                <a16:creationId xmlns:a16="http://schemas.microsoft.com/office/drawing/2014/main" id="{D8FD3140-4A43-ACFF-A863-D8D4FA436B1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65EC58BA-C656-DA4D-81E3-8992D8F4473D}" type="datetime1">
              <a:rPr lang="zh-CN" altLang="en-US" sz="1400"/>
              <a:t>2024/1/9</a:t>
            </a:fld>
            <a:endParaRPr lang="en-US" altLang="zh-CN" sz="1400"/>
          </a:p>
        </p:txBody>
      </p:sp>
      <p:sp>
        <p:nvSpPr>
          <p:cNvPr id="143364" name="灯片编号占位符 3">
            <a:extLst>
              <a:ext uri="{FF2B5EF4-FFF2-40B4-BE49-F238E27FC236}">
                <a16:creationId xmlns:a16="http://schemas.microsoft.com/office/drawing/2014/main" id="{6D81495E-FCC9-196B-9E0D-B607E0499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zh-CN" sz="1400"/>
              <a:t>-</a:t>
            </a:r>
            <a:fld id="{B1854BC5-66F7-DD4B-BF5E-8692E38E038E}" type="slidenum">
              <a:rPr lang="en-US" altLang="zh-CN" sz="1400"/>
              <a:pPr eaLnBrk="1" hangingPunct="1"/>
              <a:t>48</a:t>
            </a:fld>
            <a:r>
              <a:rPr lang="en-US" altLang="zh-CN" sz="1400"/>
              <a:t>-</a:t>
            </a:r>
          </a:p>
        </p:txBody>
      </p:sp>
      <p:sp>
        <p:nvSpPr>
          <p:cNvPr id="1081346" name="Text Box 2">
            <a:extLst>
              <a:ext uri="{FF2B5EF4-FFF2-40B4-BE49-F238E27FC236}">
                <a16:creationId xmlns:a16="http://schemas.microsoft.com/office/drawing/2014/main" id="{73633CBB-E129-D099-EDFC-F5CCF9905B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4825" y="758826"/>
            <a:ext cx="8713788" cy="590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Char char="•"/>
            </a:pPr>
            <a:r>
              <a:rPr lang="zh-CN" altLang="en-US" sz="3200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静态局部变量</a:t>
            </a:r>
            <a:r>
              <a:rPr lang="zh-CN" altLang="en-US" sz="32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在其所在的函数第一次被调用时，被初始化为一定的值，系统仅对它们作一次初始化。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Char char="•"/>
            </a:pPr>
            <a:r>
              <a:rPr lang="zh-CN" altLang="en-US" sz="3200" b="1">
                <a:solidFill>
                  <a:srgbClr val="003300"/>
                </a:solidFill>
                <a:latin typeface="楷体_GB2312" pitchFamily="49" charset="-122"/>
                <a:ea typeface="楷体_GB2312" pitchFamily="49" charset="-122"/>
              </a:rPr>
              <a:t>如果程序中指定初始化值，则初始化为程序指定值；如果程序在定义它们时未指定初始值，则系统将静态局部变量初始化为0。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Char char="•"/>
            </a:pPr>
            <a:r>
              <a:rPr lang="zh-CN" altLang="en-US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此后静态局部变量能够保持其在前一次函数调用结束时所获得的值，直到下次函数调用时被修改。</a:t>
            </a:r>
            <a:r>
              <a:rPr lang="zh-CN" altLang="en-US" sz="3200">
                <a:solidFill>
                  <a:srgbClr val="0033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143366" name="Rectangle 2">
            <a:extLst>
              <a:ext uri="{FF2B5EF4-FFF2-40B4-BE49-F238E27FC236}">
                <a16:creationId xmlns:a16="http://schemas.microsoft.com/office/drawing/2014/main" id="{C431FF17-87C8-00CF-1B2F-BD387DB58C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88901"/>
            <a:ext cx="777240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zh-CN" sz="4400">
                <a:solidFill>
                  <a:schemeClr val="tx2"/>
                </a:solidFill>
                <a:latin typeface="Franklin Gothic Medium" panose="020B0603020102020204" pitchFamily="34" charset="0"/>
                <a:ea typeface="隶书" pitchFamily="49" charset="-122"/>
              </a:rPr>
              <a:t>5.9.1  </a:t>
            </a:r>
            <a:r>
              <a:rPr lang="zh-CN" altLang="zh-CN" sz="4400">
                <a:solidFill>
                  <a:schemeClr val="tx2"/>
                </a:solidFill>
                <a:latin typeface="Franklin Gothic Medium" panose="020B0603020102020204" pitchFamily="34" charset="0"/>
                <a:ea typeface="隶书" pitchFamily="49" charset="-122"/>
              </a:rPr>
              <a:t>变量的存储类型</a:t>
            </a:r>
            <a:endParaRPr lang="zh-CN" altLang="en-US" sz="4400">
              <a:solidFill>
                <a:schemeClr val="tx2"/>
              </a:solidFill>
              <a:latin typeface="Franklin Gothic Medium" panose="020B06030201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81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81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日期占位符 1">
            <a:extLst>
              <a:ext uri="{FF2B5EF4-FFF2-40B4-BE49-F238E27FC236}">
                <a16:creationId xmlns:a16="http://schemas.microsoft.com/office/drawing/2014/main" id="{1BC8B267-8F5C-5C89-3EB4-75DAD9F5154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FCBB6D4F-6AA5-7240-B0C7-07EE280257B1}" type="datetime1">
              <a:rPr lang="zh-CN" altLang="en-US" sz="1400"/>
              <a:t>2024/1/9</a:t>
            </a:fld>
            <a:endParaRPr lang="en-US" altLang="zh-CN" sz="1400"/>
          </a:p>
        </p:txBody>
      </p:sp>
      <p:sp>
        <p:nvSpPr>
          <p:cNvPr id="144388" name="灯片编号占位符 3">
            <a:extLst>
              <a:ext uri="{FF2B5EF4-FFF2-40B4-BE49-F238E27FC236}">
                <a16:creationId xmlns:a16="http://schemas.microsoft.com/office/drawing/2014/main" id="{DB584699-778B-69B1-54FD-126ABB69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zh-CN" sz="1400"/>
              <a:t>-</a:t>
            </a:r>
            <a:fld id="{A1EE6D81-D365-7F45-8BA6-06DDD93EEFA6}" type="slidenum">
              <a:rPr lang="en-US" altLang="zh-CN" sz="1400"/>
              <a:pPr eaLnBrk="1" hangingPunct="1"/>
              <a:t>49</a:t>
            </a:fld>
            <a:r>
              <a:rPr lang="en-US" altLang="zh-CN" sz="1400"/>
              <a:t>-</a:t>
            </a:r>
          </a:p>
        </p:txBody>
      </p:sp>
      <p:sp>
        <p:nvSpPr>
          <p:cNvPr id="1082370" name="Text Box 2">
            <a:extLst>
              <a:ext uri="{FF2B5EF4-FFF2-40B4-BE49-F238E27FC236}">
                <a16:creationId xmlns:a16="http://schemas.microsoft.com/office/drawing/2014/main" id="{1D5A13B7-1AE4-E7DE-9948-7789EAAA42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4825" y="830264"/>
            <a:ext cx="8382000" cy="583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50000"/>
              </a:spcBef>
              <a:buFontTx/>
              <a:buChar char="•"/>
            </a:pPr>
            <a:r>
              <a:rPr lang="zh-CN" altLang="en-US" sz="3200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静态全局变量</a:t>
            </a:r>
            <a:r>
              <a:rPr lang="zh-CN" altLang="en-US" sz="32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只能在其定义文件中使用，不能被多文件程序结构的其它文件访问。</a:t>
            </a:r>
          </a:p>
          <a:p>
            <a:pPr algn="just" eaLnBrk="1" hangingPunct="1">
              <a:lnSpc>
                <a:spcPct val="120000"/>
              </a:lnSpc>
              <a:spcBef>
                <a:spcPct val="50000"/>
              </a:spcBef>
              <a:buFontTx/>
              <a:buChar char="•"/>
            </a:pPr>
            <a:r>
              <a:rPr lang="zh-CN" altLang="en-US" sz="3200" b="1">
                <a:solidFill>
                  <a:srgbClr val="003300"/>
                </a:solidFill>
                <a:latin typeface="楷体_GB2312" pitchFamily="49" charset="-122"/>
                <a:ea typeface="楷体_GB2312" pitchFamily="49" charset="-122"/>
              </a:rPr>
              <a:t>除此之外，静态全局变量在定义它的文件中的用法与前面介绍的不加</a:t>
            </a:r>
            <a:r>
              <a:rPr lang="en-US" altLang="zh-CN" sz="3200" b="1">
                <a:solidFill>
                  <a:srgbClr val="003300"/>
                </a:solidFill>
                <a:latin typeface="楷体_GB2312" pitchFamily="49" charset="-122"/>
                <a:ea typeface="楷体_GB2312" pitchFamily="49" charset="-122"/>
              </a:rPr>
              <a:t>static</a:t>
            </a:r>
            <a:r>
              <a:rPr lang="zh-CN" altLang="en-US" sz="3200" b="1">
                <a:solidFill>
                  <a:srgbClr val="003300"/>
                </a:solidFill>
                <a:latin typeface="楷体_GB2312" pitchFamily="49" charset="-122"/>
                <a:ea typeface="楷体_GB2312" pitchFamily="49" charset="-122"/>
              </a:rPr>
              <a:t>的全局变量一样使用。</a:t>
            </a:r>
          </a:p>
          <a:p>
            <a:pPr algn="just" eaLnBrk="1" hangingPunct="1">
              <a:lnSpc>
                <a:spcPct val="120000"/>
              </a:lnSpc>
              <a:spcBef>
                <a:spcPct val="50000"/>
              </a:spcBef>
              <a:buFontTx/>
              <a:buChar char="•"/>
            </a:pPr>
            <a:r>
              <a:rPr lang="zh-CN" altLang="en-US" sz="32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静态全局变量的数据安全性好于普通全局变量</a:t>
            </a:r>
            <a:r>
              <a:rPr lang="zh-CN" altLang="en-US" sz="3200" b="1">
                <a:solidFill>
                  <a:srgbClr val="003300"/>
                </a:solidFill>
                <a:latin typeface="楷体_GB2312" pitchFamily="49" charset="-122"/>
                <a:ea typeface="楷体_GB2312" pitchFamily="49" charset="-122"/>
              </a:rPr>
              <a:t>，但不便于多文件程序结构不同文件之间的数据共享，实际编程时要根据具体问题决定是否加</a:t>
            </a:r>
            <a:r>
              <a:rPr lang="en-US" altLang="zh-CN" sz="3200" b="1">
                <a:solidFill>
                  <a:srgbClr val="003300"/>
                </a:solidFill>
                <a:latin typeface="楷体_GB2312" pitchFamily="49" charset="-122"/>
                <a:ea typeface="楷体_GB2312" pitchFamily="49" charset="-122"/>
              </a:rPr>
              <a:t>static。</a:t>
            </a:r>
            <a:endParaRPr lang="zh-CN" altLang="en-US" sz="3200">
              <a:solidFill>
                <a:srgbClr val="0033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44390" name="Rectangle 2">
            <a:extLst>
              <a:ext uri="{FF2B5EF4-FFF2-40B4-BE49-F238E27FC236}">
                <a16:creationId xmlns:a16="http://schemas.microsoft.com/office/drawing/2014/main" id="{51C35FB5-FACE-E96F-AAC2-D0763BB5C6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44451"/>
            <a:ext cx="7772400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zh-CN" sz="4400">
                <a:solidFill>
                  <a:schemeClr val="tx2"/>
                </a:solidFill>
                <a:latin typeface="Franklin Gothic Medium" panose="020B0603020102020204" pitchFamily="34" charset="0"/>
                <a:ea typeface="隶书" pitchFamily="49" charset="-122"/>
              </a:rPr>
              <a:t>5.9.1  </a:t>
            </a:r>
            <a:r>
              <a:rPr lang="zh-CN" altLang="zh-CN" sz="4400">
                <a:solidFill>
                  <a:schemeClr val="tx2"/>
                </a:solidFill>
                <a:latin typeface="Franklin Gothic Medium" panose="020B0603020102020204" pitchFamily="34" charset="0"/>
                <a:ea typeface="隶书" pitchFamily="49" charset="-122"/>
              </a:rPr>
              <a:t>变量的存储类型</a:t>
            </a:r>
            <a:endParaRPr lang="zh-CN" altLang="en-US" sz="4400">
              <a:solidFill>
                <a:schemeClr val="tx2"/>
              </a:solidFill>
              <a:latin typeface="Franklin Gothic Medium" panose="020B06030201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82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82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日期占位符 1">
            <a:extLst>
              <a:ext uri="{FF2B5EF4-FFF2-40B4-BE49-F238E27FC236}">
                <a16:creationId xmlns:a16="http://schemas.microsoft.com/office/drawing/2014/main" id="{B693A109-19AF-5CBD-3C4C-D69B5EBF4D0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0134B308-E3E3-FB46-A1FE-3CEF6DEE8CCF}" type="datetime1">
              <a:rPr lang="zh-CN" altLang="en-US" sz="1400"/>
              <a:t>2024/1/9</a:t>
            </a:fld>
            <a:endParaRPr lang="en-US" altLang="zh-CN" sz="1400"/>
          </a:p>
        </p:txBody>
      </p:sp>
      <p:sp>
        <p:nvSpPr>
          <p:cNvPr id="99332" name="灯片编号占位符 3">
            <a:extLst>
              <a:ext uri="{FF2B5EF4-FFF2-40B4-BE49-F238E27FC236}">
                <a16:creationId xmlns:a16="http://schemas.microsoft.com/office/drawing/2014/main" id="{718D83BA-A0AA-F7BA-10DF-19D90F2DD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zh-CN" sz="1400"/>
              <a:t>-</a:t>
            </a:r>
            <a:fld id="{71A8CC29-83BE-CD42-9984-DEDD67C3F754}" type="slidenum">
              <a:rPr lang="en-US" altLang="zh-CN" sz="1400"/>
              <a:pPr eaLnBrk="1" hangingPunct="1"/>
              <a:t>5</a:t>
            </a:fld>
            <a:r>
              <a:rPr lang="en-US" altLang="zh-CN" sz="1400"/>
              <a:t>-</a:t>
            </a:r>
          </a:p>
        </p:txBody>
      </p:sp>
      <p:sp>
        <p:nvSpPr>
          <p:cNvPr id="99333" name="Text Box 2">
            <a:extLst>
              <a:ext uri="{FF2B5EF4-FFF2-40B4-BE49-F238E27FC236}">
                <a16:creationId xmlns:a16="http://schemas.microsoft.com/office/drawing/2014/main" id="{B7928FE2-6026-BA55-930F-3359416A98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3388" y="549276"/>
            <a:ext cx="8458200" cy="436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(2)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 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编译器不以函数类型区分重载函数。</a:t>
            </a:r>
          </a:p>
          <a:p>
            <a:pPr algn="just"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float fun(int x,int y);</a:t>
            </a:r>
          </a:p>
          <a:p>
            <a:pPr algn="just"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int  fun(int x,int y);</a:t>
            </a:r>
          </a:p>
          <a:p>
            <a:pPr algn="just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如果函数名和形式参数表相同，只是函数类型不同，编译器同样认为它们是同一个函数声明两次，编译出错。</a:t>
            </a:r>
          </a:p>
          <a:p>
            <a:pPr algn="just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(3)不应该将完成不同功能的函数写成重载函数，破坏程序的可读性。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>
            <a:extLst>
              <a:ext uri="{FF2B5EF4-FFF2-40B4-BE49-F238E27FC236}">
                <a16:creationId xmlns:a16="http://schemas.microsoft.com/office/drawing/2014/main" id="{9C6FCED8-4558-CEA8-B7FB-32473E4B92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3600" y="304800"/>
            <a:ext cx="7772400" cy="820738"/>
          </a:xfrm>
        </p:spPr>
        <p:txBody>
          <a:bodyPr/>
          <a:lstStyle/>
          <a:p>
            <a:pPr eaLnBrk="1" hangingPunct="1"/>
            <a:r>
              <a:rPr lang="en-US" altLang="zh-CN" sz="3600"/>
              <a:t>5.9.2  </a:t>
            </a:r>
            <a:r>
              <a:rPr lang="zh-CN" altLang="zh-CN" sz="3600"/>
              <a:t>生存期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45411" name="Rectangle 3" descr="Rectangle: Click to edit Master text styles&#13;&#10;Second level&#13;&#10;Third level&#13;&#10;Fourth level&#13;&#10;Fifth level">
            <a:extLst>
              <a:ext uri="{FF2B5EF4-FFF2-40B4-BE49-F238E27FC236}">
                <a16:creationId xmlns:a16="http://schemas.microsoft.com/office/drawing/2014/main" id="{64B804C0-A1F6-1900-69E6-42F0213A25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847850" y="1557338"/>
            <a:ext cx="7772400" cy="4114800"/>
          </a:xfrm>
        </p:spPr>
        <p:txBody>
          <a:bodyPr/>
          <a:lstStyle/>
          <a:p>
            <a:pPr marL="0" indent="0" algn="just"/>
            <a:r>
              <a:rPr lang="zh-CN" altLang="en-US">
                <a:solidFill>
                  <a:srgbClr val="000099"/>
                </a:solidFill>
              </a:rPr>
              <a:t>一个变量在内存中存在的时间为变量的</a:t>
            </a:r>
            <a:r>
              <a:rPr lang="zh-CN" altLang="en-US">
                <a:solidFill>
                  <a:srgbClr val="660033"/>
                </a:solidFill>
              </a:rPr>
              <a:t>生存期。</a:t>
            </a:r>
          </a:p>
          <a:p>
            <a:pPr marL="0" indent="0" algn="just"/>
            <a:r>
              <a:rPr lang="zh-CN" altLang="en-US">
                <a:solidFill>
                  <a:srgbClr val="000099"/>
                </a:solidFill>
              </a:rPr>
              <a:t>不同的存储类型的变量的生存期不同，按生存期可以将变量分为两种：</a:t>
            </a:r>
          </a:p>
          <a:p>
            <a:pPr marL="760413" lvl="1" algn="just"/>
            <a:r>
              <a:rPr lang="zh-CN" altLang="en-US" sz="2800">
                <a:solidFill>
                  <a:srgbClr val="660033"/>
                </a:solidFill>
              </a:rPr>
              <a:t>静态生存期变量</a:t>
            </a:r>
          </a:p>
          <a:p>
            <a:pPr marL="1179513" lvl="2" algn="just"/>
            <a:r>
              <a:rPr lang="zh-CN" altLang="en-US" sz="2800">
                <a:solidFill>
                  <a:srgbClr val="000099"/>
                </a:solidFill>
              </a:rPr>
              <a:t>全局变量,静态变量</a:t>
            </a:r>
          </a:p>
          <a:p>
            <a:pPr marL="760413" lvl="1" algn="just"/>
            <a:r>
              <a:rPr lang="zh-CN" altLang="en-US" sz="2800">
                <a:solidFill>
                  <a:srgbClr val="660033"/>
                </a:solidFill>
              </a:rPr>
              <a:t>动态生存期变量</a:t>
            </a:r>
          </a:p>
          <a:p>
            <a:pPr marL="1179513" lvl="2" algn="just"/>
            <a:r>
              <a:rPr lang="en-US" altLang="zh-CN" sz="2800">
                <a:solidFill>
                  <a:srgbClr val="000099"/>
                </a:solidFill>
              </a:rPr>
              <a:t>auto</a:t>
            </a:r>
            <a:r>
              <a:rPr lang="zh-CN" altLang="en-US" sz="2800">
                <a:solidFill>
                  <a:srgbClr val="000099"/>
                </a:solidFill>
              </a:rPr>
              <a:t>型变量,</a:t>
            </a:r>
            <a:r>
              <a:rPr lang="en-US" altLang="zh-CN" sz="2800">
                <a:solidFill>
                  <a:srgbClr val="000099"/>
                </a:solidFill>
              </a:rPr>
              <a:t>register</a:t>
            </a:r>
            <a:r>
              <a:rPr lang="zh-CN" altLang="en-US" sz="2800">
                <a:solidFill>
                  <a:srgbClr val="000099"/>
                </a:solidFill>
              </a:rPr>
              <a:t>型变量</a:t>
            </a:r>
          </a:p>
        </p:txBody>
      </p:sp>
      <p:sp>
        <p:nvSpPr>
          <p:cNvPr id="145412" name="日期占位符 3">
            <a:extLst>
              <a:ext uri="{FF2B5EF4-FFF2-40B4-BE49-F238E27FC236}">
                <a16:creationId xmlns:a16="http://schemas.microsoft.com/office/drawing/2014/main" id="{30B62C8A-B7C7-DF43-A580-B064DB646E8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71E2ADD6-9BA2-DC41-8C82-3E870265D02B}" type="datetime1">
              <a:rPr lang="zh-CN" altLang="en-US" sz="1400"/>
              <a:t>2024/1/9</a:t>
            </a:fld>
            <a:endParaRPr lang="en-US" altLang="zh-CN" sz="1400"/>
          </a:p>
        </p:txBody>
      </p:sp>
      <p:sp>
        <p:nvSpPr>
          <p:cNvPr id="145414" name="灯片编号占位符 5">
            <a:extLst>
              <a:ext uri="{FF2B5EF4-FFF2-40B4-BE49-F238E27FC236}">
                <a16:creationId xmlns:a16="http://schemas.microsoft.com/office/drawing/2014/main" id="{E8B7C451-A802-87B7-B2A5-A72459609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zh-CN" sz="1400"/>
              <a:t>-</a:t>
            </a:r>
            <a:fld id="{0F98CB76-BF23-494C-8E72-47D1BB687D27}" type="slidenum">
              <a:rPr lang="en-US" altLang="zh-CN" sz="1400"/>
              <a:pPr eaLnBrk="1" hangingPunct="1"/>
              <a:t>50</a:t>
            </a:fld>
            <a:r>
              <a:rPr lang="en-US" altLang="zh-CN" sz="1400"/>
              <a:t>-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>
            <a:extLst>
              <a:ext uri="{FF2B5EF4-FFF2-40B4-BE49-F238E27FC236}">
                <a16:creationId xmlns:a16="http://schemas.microsoft.com/office/drawing/2014/main" id="{C8C0AB66-37E5-1AC2-5C8A-EBB6985C88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3600" y="115888"/>
            <a:ext cx="7772400" cy="53181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sz="3600"/>
              <a:t>5.9.2  </a:t>
            </a:r>
            <a:r>
              <a:rPr lang="zh-CN" altLang="zh-CN" sz="3600"/>
              <a:t>生存期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84419" name="Rectangle 3" descr="Rectangle: Click to edit Master text styles&#13;&#10;Second level&#13;&#10;Third level&#13;&#10;Fourth level&#13;&#10;Fifth level">
            <a:extLst>
              <a:ext uri="{FF2B5EF4-FFF2-40B4-BE49-F238E27FC236}">
                <a16:creationId xmlns:a16="http://schemas.microsoft.com/office/drawing/2014/main" id="{14E18CCA-5B67-0B57-4E47-F57E08B7687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31951" y="836613"/>
            <a:ext cx="8856663" cy="5472112"/>
          </a:xfrm>
        </p:spPr>
        <p:txBody>
          <a:bodyPr/>
          <a:lstStyle/>
          <a:p>
            <a:pPr marL="0" indent="0" algn="just"/>
            <a:r>
              <a:rPr lang="zh-CN" altLang="en-US">
                <a:solidFill>
                  <a:srgbClr val="000099"/>
                </a:solidFill>
              </a:rPr>
              <a:t>具有静态生存期的变量在程序运行期间一直存在。</a:t>
            </a:r>
          </a:p>
          <a:p>
            <a:pPr marL="0" indent="0" algn="just"/>
            <a:r>
              <a:rPr lang="zh-CN" altLang="en-US">
                <a:solidFill>
                  <a:srgbClr val="003300"/>
                </a:solidFill>
              </a:rPr>
              <a:t>具有动态生存期的变量的取决于所在的函数是否被调用，函数被调用，动态生存期的变量存在；函数调用结束，动态生存期变量消失。</a:t>
            </a:r>
          </a:p>
          <a:p>
            <a:pPr marL="0" indent="0" algn="just"/>
            <a:r>
              <a:rPr lang="zh-CN" altLang="en-US">
                <a:solidFill>
                  <a:srgbClr val="000099"/>
                </a:solidFill>
              </a:rPr>
              <a:t>具有静态生存期的变量，如果定义时未指定初始值，则系统将它们初始化为0；</a:t>
            </a:r>
          </a:p>
          <a:p>
            <a:pPr marL="0" indent="0" algn="just"/>
            <a:r>
              <a:rPr lang="zh-CN" altLang="en-US">
                <a:solidFill>
                  <a:srgbClr val="003300"/>
                </a:solidFill>
              </a:rPr>
              <a:t>具有动态生存期的变量，如果未作初始化，则为随机值。</a:t>
            </a:r>
          </a:p>
          <a:p>
            <a:pPr marL="0" indent="0" algn="just"/>
            <a:r>
              <a:rPr lang="zh-CN" altLang="en-US">
                <a:solidFill>
                  <a:srgbClr val="003300"/>
                </a:solidFill>
              </a:rPr>
              <a:t>在循环结构中，使用具有动态生存期的变量时，要特别注意是否需要先赋值的问题，例如迭代求和（和变量初始化为0）或乘积（积变量初始化为1）等。</a:t>
            </a:r>
          </a:p>
        </p:txBody>
      </p:sp>
      <p:sp>
        <p:nvSpPr>
          <p:cNvPr id="146436" name="日期占位符 3">
            <a:extLst>
              <a:ext uri="{FF2B5EF4-FFF2-40B4-BE49-F238E27FC236}">
                <a16:creationId xmlns:a16="http://schemas.microsoft.com/office/drawing/2014/main" id="{91ED041B-8FC4-1FD1-84BE-A0E6ABDE212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62AF2F19-63B1-9646-A8EF-78F74AF80011}" type="datetime1">
              <a:rPr lang="zh-CN" altLang="en-US" sz="1400"/>
              <a:t>2024/1/9</a:t>
            </a:fld>
            <a:endParaRPr lang="en-US" altLang="zh-CN" sz="1400"/>
          </a:p>
        </p:txBody>
      </p:sp>
      <p:sp>
        <p:nvSpPr>
          <p:cNvPr id="146438" name="灯片编号占位符 5">
            <a:extLst>
              <a:ext uri="{FF2B5EF4-FFF2-40B4-BE49-F238E27FC236}">
                <a16:creationId xmlns:a16="http://schemas.microsoft.com/office/drawing/2014/main" id="{237830D3-27CA-3E8A-A60F-CE57B6103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zh-CN" sz="1400"/>
              <a:t>-</a:t>
            </a:r>
            <a:fld id="{D5BA7645-D47E-3446-8F4D-09B631B62E28}" type="slidenum">
              <a:rPr lang="en-US" altLang="zh-CN" sz="1400"/>
              <a:pPr eaLnBrk="1" hangingPunct="1"/>
              <a:t>51</a:t>
            </a:fld>
            <a:r>
              <a:rPr lang="en-US" altLang="zh-CN" sz="1400"/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8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8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8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8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>
            <a:extLst>
              <a:ext uri="{FF2B5EF4-FFF2-40B4-BE49-F238E27FC236}">
                <a16:creationId xmlns:a16="http://schemas.microsoft.com/office/drawing/2014/main" id="{F43B37BA-D003-127E-D471-5563FCD544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5.9.3  </a:t>
            </a:r>
            <a:r>
              <a:rPr lang="zh-CN" altLang="zh-CN"/>
              <a:t>多文件结构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47459" name="Rectangle 3" descr="Rectangle: Click to edit Master text styles&#13;&#10;Second level&#13;&#10;Third level&#13;&#10;Fourth level&#13;&#10;Fifth level">
            <a:extLst>
              <a:ext uri="{FF2B5EF4-FFF2-40B4-BE49-F238E27FC236}">
                <a16:creationId xmlns:a16="http://schemas.microsoft.com/office/drawing/2014/main" id="{9E33B6B0-E835-0E2C-E3EE-EB63B27295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847851" y="1700213"/>
            <a:ext cx="7993063" cy="4114800"/>
          </a:xfrm>
        </p:spPr>
        <p:txBody>
          <a:bodyPr/>
          <a:lstStyle/>
          <a:p>
            <a:pPr marL="0" indent="0" algn="just"/>
            <a:r>
              <a:rPr lang="zh-CN" altLang="en-US" sz="3200">
                <a:solidFill>
                  <a:srgbClr val="000000"/>
                </a:solidFill>
              </a:rPr>
              <a:t>用</a:t>
            </a:r>
            <a:r>
              <a:rPr lang="en-US" altLang="zh-CN" sz="3200">
                <a:solidFill>
                  <a:srgbClr val="000000"/>
                </a:solidFill>
              </a:rPr>
              <a:t>C++</a:t>
            </a:r>
            <a:r>
              <a:rPr lang="zh-CN" altLang="en-US" sz="3200">
                <a:solidFill>
                  <a:srgbClr val="000000"/>
                </a:solidFill>
              </a:rPr>
              <a:t>编写处理比较复杂的问题的程序，一般采用多文件结构程序，即由多个源程序分别完成不同的子功能，这样的程序组织便于管理和维护。</a:t>
            </a:r>
          </a:p>
          <a:p>
            <a:pPr marL="0" indent="0" algn="just"/>
            <a:r>
              <a:rPr lang="en-US" altLang="zh-CN" sz="3200">
                <a:solidFill>
                  <a:srgbClr val="000000"/>
                </a:solidFill>
              </a:rPr>
              <a:t>C++</a:t>
            </a:r>
            <a:r>
              <a:rPr lang="zh-CN" altLang="en-US" sz="3200">
                <a:solidFill>
                  <a:srgbClr val="000000"/>
                </a:solidFill>
              </a:rPr>
              <a:t>既支持面向过程的程序设计，也支持面向对象的程序设计。</a:t>
            </a:r>
            <a:endParaRPr lang="zh-CN" altLang="en-US" sz="3200"/>
          </a:p>
          <a:p>
            <a:pPr marL="0" indent="0"/>
            <a:endParaRPr lang="zh-CN" altLang="en-US" sz="3200"/>
          </a:p>
        </p:txBody>
      </p:sp>
      <p:sp>
        <p:nvSpPr>
          <p:cNvPr id="147460" name="日期占位符 3">
            <a:extLst>
              <a:ext uri="{FF2B5EF4-FFF2-40B4-BE49-F238E27FC236}">
                <a16:creationId xmlns:a16="http://schemas.microsoft.com/office/drawing/2014/main" id="{D9C3D5B6-977A-915D-A2A9-7F1E3BBB317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73598DAC-71A1-D94D-B6FB-3ADA8FBD9D4B}" type="datetime1">
              <a:rPr lang="zh-CN" altLang="en-US" sz="1400"/>
              <a:t>2024/1/9</a:t>
            </a:fld>
            <a:endParaRPr lang="en-US" altLang="zh-CN" sz="1400"/>
          </a:p>
        </p:txBody>
      </p:sp>
      <p:sp>
        <p:nvSpPr>
          <p:cNvPr id="147462" name="灯片编号占位符 5">
            <a:extLst>
              <a:ext uri="{FF2B5EF4-FFF2-40B4-BE49-F238E27FC236}">
                <a16:creationId xmlns:a16="http://schemas.microsoft.com/office/drawing/2014/main" id="{556079E4-EC06-C199-AAC1-48C942B21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zh-CN" sz="1400"/>
              <a:t>-</a:t>
            </a:r>
            <a:fld id="{3F8FF552-B493-7A4D-AA3C-00B087A86008}" type="slidenum">
              <a:rPr lang="en-US" altLang="zh-CN" sz="1400"/>
              <a:pPr eaLnBrk="1" hangingPunct="1"/>
              <a:t>52</a:t>
            </a:fld>
            <a:r>
              <a:rPr lang="en-US" altLang="zh-CN" sz="1400"/>
              <a:t>-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>
            <a:extLst>
              <a:ext uri="{FF2B5EF4-FFF2-40B4-BE49-F238E27FC236}">
                <a16:creationId xmlns:a16="http://schemas.microsoft.com/office/drawing/2014/main" id="{57A64AE6-C798-CD2B-17DC-34A72886D2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3600" y="304800"/>
            <a:ext cx="7772400" cy="762000"/>
          </a:xfrm>
        </p:spPr>
        <p:txBody>
          <a:bodyPr/>
          <a:lstStyle/>
          <a:p>
            <a:pPr eaLnBrk="1" hangingPunct="1"/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多文件结构</a:t>
            </a:r>
            <a:r>
              <a:rPr lang="zh-CN" altLang="en-US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48483" name="Rectangle 3" descr="Rectangle: Click to edit Master text styles&#13;&#10;Second level&#13;&#10;Third level&#13;&#10;Fourth level&#13;&#10;Fifth level">
            <a:extLst>
              <a:ext uri="{FF2B5EF4-FFF2-40B4-BE49-F238E27FC236}">
                <a16:creationId xmlns:a16="http://schemas.microsoft.com/office/drawing/2014/main" id="{AC8AFE3C-2818-8F07-5290-9F8CDE07180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05000" y="1219200"/>
            <a:ext cx="8458200" cy="4114800"/>
          </a:xfrm>
        </p:spPr>
        <p:txBody>
          <a:bodyPr/>
          <a:lstStyle/>
          <a:p>
            <a:pPr marL="0" indent="0" algn="just"/>
            <a:r>
              <a:rPr lang="zh-CN" altLang="en-US" sz="3200">
                <a:solidFill>
                  <a:srgbClr val="000000"/>
                </a:solidFill>
              </a:rPr>
              <a:t>在面向过程的程序设计中，为方便开发和维护程序，将程序的功能分成相对独立的子功能，然后用不同的源程序分别实现各个子功能。</a:t>
            </a:r>
          </a:p>
          <a:p>
            <a:pPr marL="0" indent="0" algn="just"/>
            <a:r>
              <a:rPr lang="zh-CN" altLang="en-US" sz="3200">
                <a:solidFill>
                  <a:srgbClr val="000000"/>
                </a:solidFill>
              </a:rPr>
              <a:t>在实现每个子功能时，一般可使用两个源文件：</a:t>
            </a:r>
          </a:p>
          <a:p>
            <a:pPr marL="760413" lvl="1" algn="just"/>
            <a:r>
              <a:rPr lang="zh-CN" altLang="en-US" sz="2800">
                <a:solidFill>
                  <a:srgbClr val="000099"/>
                </a:solidFill>
              </a:rPr>
              <a:t>一个是包含程序自定义类型、符号常量定义和函数的声明等的头文件(</a:t>
            </a:r>
            <a:r>
              <a:rPr lang="zh-CN" altLang="en-US" sz="2800">
                <a:solidFill>
                  <a:srgbClr val="FF0000"/>
                </a:solidFill>
              </a:rPr>
              <a:t>*.</a:t>
            </a:r>
            <a:r>
              <a:rPr lang="en-US" altLang="zh-CN" sz="2800">
                <a:solidFill>
                  <a:srgbClr val="FF0000"/>
                </a:solidFill>
              </a:rPr>
              <a:t>h</a:t>
            </a:r>
            <a:r>
              <a:rPr lang="zh-CN" altLang="en-US" sz="2800">
                <a:solidFill>
                  <a:srgbClr val="000099"/>
                </a:solidFill>
              </a:rPr>
              <a:t>文件);</a:t>
            </a:r>
          </a:p>
          <a:p>
            <a:pPr marL="760413" lvl="1" algn="just"/>
            <a:r>
              <a:rPr lang="zh-CN" altLang="en-US" sz="2800">
                <a:solidFill>
                  <a:srgbClr val="000099"/>
                </a:solidFill>
              </a:rPr>
              <a:t>一个是由实现算法的函数构成的</a:t>
            </a:r>
            <a:r>
              <a:rPr lang="zh-CN" altLang="en-US" sz="2800">
                <a:solidFill>
                  <a:srgbClr val="FF0000"/>
                </a:solidFill>
              </a:rPr>
              <a:t>.</a:t>
            </a:r>
            <a:r>
              <a:rPr lang="en-US" altLang="zh-CN" sz="2800">
                <a:solidFill>
                  <a:srgbClr val="FF0000"/>
                </a:solidFill>
              </a:rPr>
              <a:t>cpp</a:t>
            </a:r>
            <a:r>
              <a:rPr lang="zh-CN" altLang="en-US" sz="2800">
                <a:solidFill>
                  <a:srgbClr val="000099"/>
                </a:solidFill>
              </a:rPr>
              <a:t>文件（即由函数定义构成的文件）</a:t>
            </a:r>
            <a:r>
              <a:rPr lang="zh-CN" altLang="en-US" sz="2800">
                <a:solidFill>
                  <a:srgbClr val="000000"/>
                </a:solidFill>
              </a:rPr>
              <a:t>。</a:t>
            </a:r>
            <a:endParaRPr lang="zh-CN" altLang="en-US" sz="2800"/>
          </a:p>
        </p:txBody>
      </p:sp>
      <p:sp>
        <p:nvSpPr>
          <p:cNvPr id="148484" name="日期占位符 3">
            <a:extLst>
              <a:ext uri="{FF2B5EF4-FFF2-40B4-BE49-F238E27FC236}">
                <a16:creationId xmlns:a16="http://schemas.microsoft.com/office/drawing/2014/main" id="{500EA0DA-40CE-684B-F313-E5A2783B62B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673DBA7F-66E9-4A40-9F2D-8E369C553AB8}" type="datetime1">
              <a:rPr lang="zh-CN" altLang="en-US" sz="1400"/>
              <a:t>2024/1/9</a:t>
            </a:fld>
            <a:endParaRPr lang="en-US" altLang="zh-CN" sz="1400"/>
          </a:p>
        </p:txBody>
      </p:sp>
      <p:sp>
        <p:nvSpPr>
          <p:cNvPr id="148486" name="灯片编号占位符 5">
            <a:extLst>
              <a:ext uri="{FF2B5EF4-FFF2-40B4-BE49-F238E27FC236}">
                <a16:creationId xmlns:a16="http://schemas.microsoft.com/office/drawing/2014/main" id="{40C010F3-84E5-104C-4D45-AC1D7DA46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zh-CN" sz="1400"/>
              <a:t>-</a:t>
            </a:r>
            <a:fld id="{ECF04C61-D774-0C4F-88CD-ED77425D3CB8}" type="slidenum">
              <a:rPr lang="en-US" altLang="zh-CN" sz="1400"/>
              <a:pPr eaLnBrk="1" hangingPunct="1"/>
              <a:t>53</a:t>
            </a:fld>
            <a:r>
              <a:rPr lang="en-US" altLang="zh-CN" sz="1400"/>
              <a:t>-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日期占位符 1">
            <a:extLst>
              <a:ext uri="{FF2B5EF4-FFF2-40B4-BE49-F238E27FC236}">
                <a16:creationId xmlns:a16="http://schemas.microsoft.com/office/drawing/2014/main" id="{66E16B0C-F3A1-C0F4-0776-12C5D741BE9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201313E7-1F34-2441-9259-F612F472EC25}" type="datetime1">
              <a:rPr lang="zh-CN" altLang="en-US" sz="1400"/>
              <a:t>2024/1/9</a:t>
            </a:fld>
            <a:endParaRPr lang="en-US" altLang="zh-CN" sz="1400"/>
          </a:p>
        </p:txBody>
      </p:sp>
      <p:sp>
        <p:nvSpPr>
          <p:cNvPr id="149508" name="灯片编号占位符 3">
            <a:extLst>
              <a:ext uri="{FF2B5EF4-FFF2-40B4-BE49-F238E27FC236}">
                <a16:creationId xmlns:a16="http://schemas.microsoft.com/office/drawing/2014/main" id="{D65E516F-1741-F0FE-958A-A07A0E7BD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zh-CN" sz="1400"/>
              <a:t>-</a:t>
            </a:r>
            <a:fld id="{61A7C8CA-CF4E-AF43-AEA9-556E2071F45F}" type="slidenum">
              <a:rPr lang="en-US" altLang="zh-CN" sz="1400"/>
              <a:pPr eaLnBrk="1" hangingPunct="1"/>
              <a:t>54</a:t>
            </a:fld>
            <a:r>
              <a:rPr lang="en-US" altLang="zh-CN" sz="1400"/>
              <a:t>-</a:t>
            </a:r>
          </a:p>
        </p:txBody>
      </p:sp>
      <p:sp>
        <p:nvSpPr>
          <p:cNvPr id="149509" name="Text Box 2">
            <a:extLst>
              <a:ext uri="{FF2B5EF4-FFF2-40B4-BE49-F238E27FC236}">
                <a16:creationId xmlns:a16="http://schemas.microsoft.com/office/drawing/2014/main" id="{AB76989A-B39B-95E1-A195-A49421B803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228601"/>
            <a:ext cx="7620000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</a:rPr>
              <a:t>多文件结构</a:t>
            </a:r>
          </a:p>
          <a:p>
            <a:pPr eaLnBrk="1" hangingPunct="1">
              <a:spcBef>
                <a:spcPct val="50000"/>
              </a:spcBef>
            </a:pPr>
            <a:endParaRPr lang="zh-CN" altLang="en-US" sz="2800" b="1">
              <a:solidFill>
                <a:schemeClr val="tx2"/>
              </a:solidFill>
            </a:endParaRPr>
          </a:p>
        </p:txBody>
      </p:sp>
      <p:graphicFrame>
        <p:nvGraphicFramePr>
          <p:cNvPr id="149510" name="Object 8">
            <a:extLst>
              <a:ext uri="{FF2B5EF4-FFF2-40B4-BE49-F238E27FC236}">
                <a16:creationId xmlns:a16="http://schemas.microsoft.com/office/drawing/2014/main" id="{EE75F330-9C09-9CB2-70E0-9D3B8547C2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77001" y="152400"/>
          <a:ext cx="3889375" cy="647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位图图像" r:id="rId2" imgW="1689100" imgH="2813050" progId="Paint.Picture">
                  <p:embed/>
                </p:oleObj>
              </mc:Choice>
              <mc:Fallback>
                <p:oleObj name="位图图像" r:id="rId2" imgW="1689100" imgH="2813050" progId="Paint.Picture">
                  <p:embed/>
                  <p:pic>
                    <p:nvPicPr>
                      <p:cNvPr id="149510" name="Object 8">
                        <a:extLst>
                          <a:ext uri="{FF2B5EF4-FFF2-40B4-BE49-F238E27FC236}">
                            <a16:creationId xmlns:a16="http://schemas.microsoft.com/office/drawing/2014/main" id="{EE75F330-9C09-9CB2-70E0-9D3B8547C22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1" y="152400"/>
                        <a:ext cx="3889375" cy="647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08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511" name="Object 9">
            <a:extLst>
              <a:ext uri="{FF2B5EF4-FFF2-40B4-BE49-F238E27FC236}">
                <a16:creationId xmlns:a16="http://schemas.microsoft.com/office/drawing/2014/main" id="{F84BC00A-AEB3-4D9C-EBB7-6916D8A9C6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1" y="914400"/>
          <a:ext cx="4314825" cy="495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位图图像" r:id="rId4" imgW="2406650" imgH="2762250" progId="Paint.Picture">
                  <p:embed/>
                </p:oleObj>
              </mc:Choice>
              <mc:Fallback>
                <p:oleObj name="位图图像" r:id="rId4" imgW="2406650" imgH="2762250" progId="Paint.Picture">
                  <p:embed/>
                  <p:pic>
                    <p:nvPicPr>
                      <p:cNvPr id="149511" name="Object 9">
                        <a:extLst>
                          <a:ext uri="{FF2B5EF4-FFF2-40B4-BE49-F238E27FC236}">
                            <a16:creationId xmlns:a16="http://schemas.microsoft.com/office/drawing/2014/main" id="{F84BC00A-AEB3-4D9C-EBB7-6916D8A9C64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1" y="914400"/>
                        <a:ext cx="4314825" cy="495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08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>
            <a:extLst>
              <a:ext uri="{FF2B5EF4-FFF2-40B4-BE49-F238E27FC236}">
                <a16:creationId xmlns:a16="http://schemas.microsoft.com/office/drawing/2014/main" id="{63170DD1-16C3-AF62-5BA2-84E0179012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5.9.3  </a:t>
            </a:r>
            <a:r>
              <a:rPr lang="zh-CN" altLang="zh-CN"/>
              <a:t>多文件结构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50531" name="Rectangle 3" descr="Rectangle: Click to edit Master text styles&#13;&#10;Second level&#13;&#10;Third level&#13;&#10;Fourth level&#13;&#10;Fifth level">
            <a:extLst>
              <a:ext uri="{FF2B5EF4-FFF2-40B4-BE49-F238E27FC236}">
                <a16:creationId xmlns:a16="http://schemas.microsoft.com/office/drawing/2014/main" id="{2C0D7C92-E495-2B4F-FF92-CC96F34AF3A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1752600"/>
            <a:ext cx="8153400" cy="4267200"/>
          </a:xfrm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3200">
                <a:solidFill>
                  <a:srgbClr val="6600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3200"/>
              <a:t>5-14.  </a:t>
            </a:r>
            <a:r>
              <a:rPr lang="zh-CN" altLang="en-US" sz="3200">
                <a:solidFill>
                  <a:srgbClr val="000099"/>
                </a:solidFill>
              </a:rPr>
              <a:t>模拟投币的程序，每次结果应为正面或反面，打印</a:t>
            </a:r>
            <a:r>
              <a:rPr lang="en-US" altLang="zh-CN" sz="3200">
                <a:solidFill>
                  <a:srgbClr val="000099"/>
                </a:solidFill>
              </a:rPr>
              <a:t>HEADS</a:t>
            </a:r>
            <a:r>
              <a:rPr lang="zh-CN" altLang="en-US" sz="3200">
                <a:solidFill>
                  <a:srgbClr val="000099"/>
                </a:solidFill>
              </a:rPr>
              <a:t>或</a:t>
            </a:r>
            <a:r>
              <a:rPr lang="en-US" altLang="zh-CN" sz="3200">
                <a:solidFill>
                  <a:srgbClr val="000099"/>
                </a:solidFill>
              </a:rPr>
              <a:t>TAILS。</a:t>
            </a:r>
            <a:r>
              <a:rPr lang="zh-CN" altLang="en-US" sz="3200">
                <a:solidFill>
                  <a:srgbClr val="000000"/>
                </a:solidFill>
              </a:rPr>
              <a:t>让程序投币100次，计算每面出现的次数并打印结果。</a:t>
            </a:r>
            <a:r>
              <a:rPr lang="zh-CN" altLang="en-US" sz="3200">
                <a:solidFill>
                  <a:srgbClr val="003300"/>
                </a:solidFill>
              </a:rPr>
              <a:t>程序应调用一个</a:t>
            </a:r>
            <a:r>
              <a:rPr lang="en-US" altLang="zh-CN" sz="3200">
                <a:solidFill>
                  <a:srgbClr val="003300"/>
                </a:solidFill>
              </a:rPr>
              <a:t>Flip</a:t>
            </a:r>
            <a:r>
              <a:rPr lang="zh-CN" altLang="en-US" sz="3200">
                <a:solidFill>
                  <a:srgbClr val="003300"/>
                </a:solidFill>
              </a:rPr>
              <a:t>函数，该函数无参数，返回0表示正面，1表示反面。</a:t>
            </a:r>
            <a:r>
              <a:rPr lang="zh-CN" altLang="en-US" sz="3200">
                <a:solidFill>
                  <a:schemeClr val="tx2"/>
                </a:solidFill>
              </a:rPr>
              <a:t>如果程序真实模拟投币，则每一面出现的次数应近似相等。</a:t>
            </a:r>
            <a:r>
              <a:rPr lang="zh-CN" altLang="en-US" sz="3200">
                <a:solidFill>
                  <a:srgbClr val="000099"/>
                </a:solidFill>
              </a:rPr>
              <a:t> </a:t>
            </a:r>
          </a:p>
        </p:txBody>
      </p:sp>
      <p:sp>
        <p:nvSpPr>
          <p:cNvPr id="150532" name="日期占位符 3">
            <a:extLst>
              <a:ext uri="{FF2B5EF4-FFF2-40B4-BE49-F238E27FC236}">
                <a16:creationId xmlns:a16="http://schemas.microsoft.com/office/drawing/2014/main" id="{3BB74158-DDF6-1C48-D1D3-2B10201190C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4342FADF-127A-6F44-8890-847738DE88B9}" type="datetime1">
              <a:rPr lang="zh-CN" altLang="en-US" sz="1400"/>
              <a:t>2024/1/9</a:t>
            </a:fld>
            <a:endParaRPr lang="en-US" altLang="zh-CN" sz="1400"/>
          </a:p>
        </p:txBody>
      </p:sp>
      <p:sp>
        <p:nvSpPr>
          <p:cNvPr id="150534" name="灯片编号占位符 5">
            <a:extLst>
              <a:ext uri="{FF2B5EF4-FFF2-40B4-BE49-F238E27FC236}">
                <a16:creationId xmlns:a16="http://schemas.microsoft.com/office/drawing/2014/main" id="{07C2F000-2B56-F6E7-4520-AED5509C9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zh-CN" sz="1400"/>
              <a:t>-</a:t>
            </a:r>
            <a:fld id="{D866E5C9-6F5E-3D47-88D3-9C1335280E61}" type="slidenum">
              <a:rPr lang="en-US" altLang="zh-CN" sz="1400"/>
              <a:pPr eaLnBrk="1" hangingPunct="1"/>
              <a:t>55</a:t>
            </a:fld>
            <a:r>
              <a:rPr lang="en-US" altLang="zh-CN" sz="1400"/>
              <a:t>-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日期占位符 1">
            <a:extLst>
              <a:ext uri="{FF2B5EF4-FFF2-40B4-BE49-F238E27FC236}">
                <a16:creationId xmlns:a16="http://schemas.microsoft.com/office/drawing/2014/main" id="{3A842856-03BA-3BA0-A24D-9CBD2E5CC91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CE58AF2E-EF96-5D48-8BC1-E14D72B64DD6}" type="datetime1">
              <a:rPr lang="zh-CN" altLang="en-US" sz="1400"/>
              <a:t>2024/1/9</a:t>
            </a:fld>
            <a:endParaRPr lang="en-US" altLang="zh-CN" sz="1400"/>
          </a:p>
        </p:txBody>
      </p:sp>
      <p:sp>
        <p:nvSpPr>
          <p:cNvPr id="151556" name="灯片编号占位符 3">
            <a:extLst>
              <a:ext uri="{FF2B5EF4-FFF2-40B4-BE49-F238E27FC236}">
                <a16:creationId xmlns:a16="http://schemas.microsoft.com/office/drawing/2014/main" id="{99A79886-6104-E49C-A6D9-35A63FAFB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zh-CN" sz="1400"/>
              <a:t>-</a:t>
            </a:r>
            <a:fld id="{EB8F75BA-AF1B-1F40-A03F-E75F32A066B4}" type="slidenum">
              <a:rPr lang="en-US" altLang="zh-CN" sz="1400"/>
              <a:pPr eaLnBrk="1" hangingPunct="1"/>
              <a:t>56</a:t>
            </a:fld>
            <a:r>
              <a:rPr lang="en-US" altLang="zh-CN" sz="1400"/>
              <a:t>-</a:t>
            </a:r>
          </a:p>
        </p:txBody>
      </p:sp>
      <p:sp>
        <p:nvSpPr>
          <p:cNvPr id="151557" name="Text Box 2">
            <a:extLst>
              <a:ext uri="{FF2B5EF4-FFF2-40B4-BE49-F238E27FC236}">
                <a16:creationId xmlns:a16="http://schemas.microsoft.com/office/drawing/2014/main" id="{B415C4A2-2A69-2BDF-2E59-737D60B4DC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381001"/>
            <a:ext cx="8534400" cy="600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0099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//</a:t>
            </a:r>
            <a:r>
              <a:rPr lang="en-US" altLang="zh-CN" b="1">
                <a:solidFill>
                  <a:srgbClr val="0099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Mainprog.cpp</a:t>
            </a:r>
            <a:endParaRPr lang="en-US" altLang="zh-CN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0099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//</a:t>
            </a:r>
            <a:r>
              <a:rPr lang="zh-CN" altLang="en-US" b="1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模拟投币程序</a:t>
            </a:r>
            <a:endParaRPr lang="zh-CN" altLang="en-US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0000FF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#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include&lt;iostream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&gt;</a:t>
            </a:r>
            <a:endParaRPr lang="en-US" altLang="zh-CN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#include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&lt;cstdlib&gt;</a:t>
            </a:r>
            <a:endParaRPr lang="en-US" altLang="zh-CN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#include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&lt;cstdio&gt;</a:t>
            </a:r>
            <a:endParaRPr lang="en-US" altLang="zh-CN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#include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&lt;</a:t>
            </a:r>
            <a:r>
              <a:rPr lang="en-US" altLang="zh-CN" b="1">
                <a:solidFill>
                  <a:srgbClr val="666666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ctime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&gt;</a:t>
            </a:r>
            <a:endParaRPr lang="en-US" altLang="zh-CN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#include"</a:t>
            </a:r>
            <a:r>
              <a:rPr lang="en-US" altLang="zh-CN" b="1">
                <a:solidFill>
                  <a:srgbClr val="666666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flip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.h</a:t>
            </a:r>
            <a:r>
              <a:rPr lang="en-US" altLang="zh-CN" b="1">
                <a:solidFill>
                  <a:srgbClr val="00007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"</a:t>
            </a:r>
            <a:endParaRPr lang="en-US" altLang="zh-CN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using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namespace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std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void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CN" b="1">
                <a:solidFill>
                  <a:srgbClr val="88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main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()</a:t>
            </a:r>
            <a:endParaRPr lang="en-US" altLang="zh-CN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{   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……</a:t>
            </a:r>
            <a:endParaRPr lang="en-US" altLang="zh-CN">
              <a:solidFill>
                <a:srgbClr val="FF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}</a:t>
            </a:r>
          </a:p>
        </p:txBody>
      </p:sp>
      <p:sp>
        <p:nvSpPr>
          <p:cNvPr id="1089539" name="Text Box 3">
            <a:extLst>
              <a:ext uri="{FF2B5EF4-FFF2-40B4-BE49-F238E27FC236}">
                <a16:creationId xmlns:a16="http://schemas.microsoft.com/office/drawing/2014/main" id="{C50F3589-7A72-9DBE-7823-3AFF13D37C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7850" y="981075"/>
            <a:ext cx="8610600" cy="4154984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void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CN" b="1">
                <a:solidFill>
                  <a:srgbClr val="88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main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()</a:t>
            </a:r>
            <a:endParaRPr lang="en-US" altLang="zh-CN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{  </a:t>
            </a:r>
            <a:r>
              <a:rPr lang="en-US" altLang="zh-CN" b="1">
                <a:solidFill>
                  <a:srgbClr val="666666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cout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&lt;&lt;</a:t>
            </a:r>
            <a:r>
              <a:rPr lang="en-US" altLang="zh-CN" b="1">
                <a:solidFill>
                  <a:srgbClr val="00007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"now let's begin:"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&lt;&lt;</a:t>
            </a:r>
            <a:r>
              <a:rPr lang="en-US" altLang="zh-CN" b="1">
                <a:solidFill>
                  <a:srgbClr val="666666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endl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;</a:t>
            </a:r>
            <a:endParaRPr lang="en-US" altLang="zh-CN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   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int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CN" b="1">
                <a:solidFill>
                  <a:srgbClr val="88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k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(1);</a:t>
            </a:r>
            <a:endParaRPr lang="en-US" altLang="zh-CN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	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int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CN" b="1">
                <a:solidFill>
                  <a:srgbClr val="88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Hcounter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(0),</a:t>
            </a:r>
            <a:r>
              <a:rPr lang="en-US" altLang="zh-CN" b="1">
                <a:solidFill>
                  <a:srgbClr val="88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Tcounter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(0);</a:t>
            </a:r>
            <a:endParaRPr lang="en-US" altLang="zh-CN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/>
            <a:r>
              <a:rPr lang="en-US" altLang="zh-CN" b="1">
                <a:solidFill>
                  <a:srgbClr val="88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srand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 (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unsigned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b="1">
                <a:solidFill>
                  <a:srgbClr val="88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time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 </a:t>
            </a:r>
            <a:r>
              <a:rPr lang="en-US" altLang="zh-CN" b="1">
                <a:solidFill>
                  <a:srgbClr val="A00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NULL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) );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  <a:p>
            <a:pPr eaLnBrk="1" hangingPunct="1"/>
            <a:r>
              <a:rPr lang="en-US" altLang="zh-CN" b="1">
                <a:solidFill>
                  <a:srgbClr val="666666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   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while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(</a:t>
            </a:r>
            <a:r>
              <a:rPr lang="en-US" altLang="zh-CN" b="1">
                <a:solidFill>
                  <a:srgbClr val="666666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k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&lt;=100)</a:t>
            </a:r>
            <a:endParaRPr lang="en-US" altLang="zh-CN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	{	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……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	}</a:t>
            </a:r>
            <a:endParaRPr lang="en-US" altLang="zh-CN" b="1">
              <a:solidFill>
                <a:srgbClr val="666666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/>
            <a:r>
              <a:rPr lang="en-US" altLang="zh-CN" b="1">
                <a:solidFill>
                  <a:srgbClr val="666666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   cout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&lt;&lt;</a:t>
            </a:r>
            <a:r>
              <a:rPr lang="en-US" altLang="zh-CN" b="1">
                <a:solidFill>
                  <a:srgbClr val="00007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"total:"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&lt;&lt;</a:t>
            </a:r>
            <a:r>
              <a:rPr lang="en-US" altLang="zh-CN" b="1">
                <a:solidFill>
                  <a:srgbClr val="666666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k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-1&lt;&lt;</a:t>
            </a:r>
            <a:r>
              <a:rPr lang="en-US" altLang="zh-CN" b="1">
                <a:solidFill>
                  <a:srgbClr val="666666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endl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;</a:t>
            </a:r>
            <a:endParaRPr lang="en-US" altLang="zh-CN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	</a:t>
            </a:r>
            <a:r>
              <a:rPr lang="en-US" altLang="zh-CN" b="1">
                <a:solidFill>
                  <a:srgbClr val="666666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cout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&lt;&lt;</a:t>
            </a:r>
            <a:r>
              <a:rPr lang="en-US" altLang="zh-CN" b="1">
                <a:solidFill>
                  <a:srgbClr val="00007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"HEADS:"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&lt;&lt;</a:t>
            </a:r>
            <a:r>
              <a:rPr lang="en-US" altLang="zh-CN" b="1">
                <a:solidFill>
                  <a:srgbClr val="666666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Hcounter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&lt;&lt;</a:t>
            </a:r>
            <a:r>
              <a:rPr lang="en-US" altLang="zh-CN" b="1">
                <a:solidFill>
                  <a:srgbClr val="666666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endl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;</a:t>
            </a:r>
            <a:endParaRPr lang="en-US" altLang="zh-CN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	</a:t>
            </a:r>
            <a:r>
              <a:rPr lang="en-US" altLang="zh-CN" b="1">
                <a:solidFill>
                  <a:srgbClr val="666666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cout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&lt;&lt;</a:t>
            </a:r>
            <a:r>
              <a:rPr lang="en-US" altLang="zh-CN" b="1">
                <a:solidFill>
                  <a:srgbClr val="00007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"TAILS:"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&lt;&lt;</a:t>
            </a:r>
            <a:r>
              <a:rPr lang="en-US" altLang="zh-CN" b="1">
                <a:solidFill>
                  <a:srgbClr val="666666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Tcounter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&lt;&lt;</a:t>
            </a:r>
            <a:r>
              <a:rPr lang="en-US" altLang="zh-CN" b="1">
                <a:solidFill>
                  <a:srgbClr val="666666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endl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;</a:t>
            </a:r>
            <a:endParaRPr lang="en-US" altLang="zh-CN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}</a:t>
            </a:r>
            <a:endParaRPr lang="zh-CN" altLang="en-US" b="1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089540" name="Text Box 4">
            <a:extLst>
              <a:ext uri="{FF2B5EF4-FFF2-40B4-BE49-F238E27FC236}">
                <a16:creationId xmlns:a16="http://schemas.microsoft.com/office/drawing/2014/main" id="{DB01C81C-9782-9402-33F7-1F2C46B1F2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7850" y="908051"/>
            <a:ext cx="8382000" cy="4893647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while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(</a:t>
            </a:r>
            <a:r>
              <a:rPr lang="en-US" altLang="zh-CN" b="1">
                <a:solidFill>
                  <a:srgbClr val="666666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k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&lt;=100)</a:t>
            </a:r>
            <a:endParaRPr lang="en-US" altLang="zh-CN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{	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if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(!</a:t>
            </a:r>
            <a:r>
              <a:rPr lang="en-US" altLang="zh-CN" b="1">
                <a:solidFill>
                  <a:srgbClr val="88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Flip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())</a:t>
            </a:r>
            <a:endParaRPr lang="en-US" altLang="zh-CN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	{      </a:t>
            </a:r>
            <a:r>
              <a:rPr lang="en-US" altLang="zh-CN" b="1">
                <a:solidFill>
                  <a:srgbClr val="666666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cout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&lt;&lt;</a:t>
            </a:r>
            <a:r>
              <a:rPr lang="en-US" altLang="zh-CN" b="1">
                <a:solidFill>
                  <a:srgbClr val="00007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"HEADS(k="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&lt;&lt;</a:t>
            </a:r>
            <a:r>
              <a:rPr lang="en-US" altLang="zh-CN" b="1">
                <a:solidFill>
                  <a:srgbClr val="666666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k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&lt;&lt;</a:t>
            </a:r>
            <a:r>
              <a:rPr lang="en-US" altLang="zh-CN" b="1">
                <a:solidFill>
                  <a:srgbClr val="00007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") "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;</a:t>
            </a:r>
            <a:endParaRPr lang="en-US" altLang="zh-CN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	        </a:t>
            </a:r>
            <a:r>
              <a:rPr lang="en-US" altLang="zh-CN" b="1">
                <a:solidFill>
                  <a:srgbClr val="666666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Hcounter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++;</a:t>
            </a:r>
            <a:endParaRPr lang="en-US" altLang="zh-CN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	}</a:t>
            </a:r>
            <a:endParaRPr lang="en-US" altLang="zh-CN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	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else</a:t>
            </a:r>
            <a:endParaRPr lang="en-US" altLang="zh-CN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	{      </a:t>
            </a:r>
            <a:r>
              <a:rPr lang="en-US" altLang="zh-CN" b="1">
                <a:solidFill>
                  <a:srgbClr val="666666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cout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&lt;&lt;</a:t>
            </a:r>
            <a:r>
              <a:rPr lang="en-US" altLang="zh-CN" b="1">
                <a:solidFill>
                  <a:srgbClr val="00007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"TAILS(k="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&lt;&lt;</a:t>
            </a:r>
            <a:r>
              <a:rPr lang="en-US" altLang="zh-CN" b="1">
                <a:solidFill>
                  <a:srgbClr val="666666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k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&lt;&lt;</a:t>
            </a:r>
            <a:r>
              <a:rPr lang="en-US" altLang="zh-CN" b="1">
                <a:solidFill>
                  <a:srgbClr val="00007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") "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;</a:t>
            </a:r>
            <a:endParaRPr lang="en-US" altLang="zh-CN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	        </a:t>
            </a:r>
            <a:r>
              <a:rPr lang="en-US" altLang="zh-CN" b="1">
                <a:solidFill>
                  <a:srgbClr val="666666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Tcounter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++;</a:t>
            </a:r>
            <a:endParaRPr lang="en-US" altLang="zh-CN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	}</a:t>
            </a:r>
            <a:endParaRPr lang="en-US" altLang="zh-CN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	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if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(</a:t>
            </a:r>
            <a:r>
              <a:rPr lang="en-US" altLang="zh-CN" b="1">
                <a:solidFill>
                  <a:srgbClr val="666666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k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%4==0)</a:t>
            </a:r>
            <a:endParaRPr lang="en-US" altLang="zh-CN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	    </a:t>
            </a:r>
            <a:r>
              <a:rPr lang="en-US" altLang="zh-CN" b="1">
                <a:solidFill>
                  <a:srgbClr val="666666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cout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&lt;&lt;</a:t>
            </a:r>
            <a:r>
              <a:rPr lang="en-US" altLang="zh-CN" b="1">
                <a:solidFill>
                  <a:srgbClr val="666666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endl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;</a:t>
            </a:r>
            <a:endParaRPr lang="en-US" altLang="zh-CN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	</a:t>
            </a:r>
            <a:r>
              <a:rPr lang="en-US" altLang="zh-CN" b="1">
                <a:solidFill>
                  <a:srgbClr val="666666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k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++;</a:t>
            </a:r>
            <a:endParaRPr lang="en-US" altLang="zh-CN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}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89541" name="Text Box 5">
            <a:extLst>
              <a:ext uri="{FF2B5EF4-FFF2-40B4-BE49-F238E27FC236}">
                <a16:creationId xmlns:a16="http://schemas.microsoft.com/office/drawing/2014/main" id="{240F8B38-E2F2-A11A-8AC6-C30511EADD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5551" y="5805488"/>
            <a:ext cx="5688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多文件结构实例观察见演示程序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895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89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895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89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89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9539" grpId="0" animBg="1" autoUpdateAnimBg="0"/>
      <p:bldP spid="1089540" grpId="0" animBg="1" autoUpdateAnimBg="0"/>
      <p:bldP spid="1089541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日期占位符 1">
            <a:extLst>
              <a:ext uri="{FF2B5EF4-FFF2-40B4-BE49-F238E27FC236}">
                <a16:creationId xmlns:a16="http://schemas.microsoft.com/office/drawing/2014/main" id="{C9546EDA-D891-EA7E-9E73-5961A8ACF67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F5E846C8-A232-234D-90E5-7DFA1CB3F224}" type="datetime1">
              <a:rPr lang="zh-CN" altLang="en-US" sz="1400"/>
              <a:t>2024/1/9</a:t>
            </a:fld>
            <a:endParaRPr lang="en-US" altLang="zh-CN" sz="1400"/>
          </a:p>
        </p:txBody>
      </p:sp>
      <p:sp>
        <p:nvSpPr>
          <p:cNvPr id="152580" name="灯片编号占位符 3">
            <a:extLst>
              <a:ext uri="{FF2B5EF4-FFF2-40B4-BE49-F238E27FC236}">
                <a16:creationId xmlns:a16="http://schemas.microsoft.com/office/drawing/2014/main" id="{17DDB77D-C1E1-CA32-0744-7ED4DB753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zh-CN" sz="1400"/>
              <a:t>-</a:t>
            </a:r>
            <a:fld id="{66FD2938-2A7F-A945-8A6A-14BAABC36A48}" type="slidenum">
              <a:rPr lang="en-US" altLang="zh-CN" sz="1400"/>
              <a:pPr eaLnBrk="1" hangingPunct="1"/>
              <a:t>57</a:t>
            </a:fld>
            <a:r>
              <a:rPr lang="en-US" altLang="zh-CN" sz="1400"/>
              <a:t>-</a:t>
            </a:r>
          </a:p>
        </p:txBody>
      </p:sp>
      <p:sp>
        <p:nvSpPr>
          <p:cNvPr id="152581" name="Text Box 2">
            <a:extLst>
              <a:ext uri="{FF2B5EF4-FFF2-40B4-BE49-F238E27FC236}">
                <a16:creationId xmlns:a16="http://schemas.microsoft.com/office/drawing/2014/main" id="{56C081C3-E3C2-191B-EE9A-B134442278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219201"/>
            <a:ext cx="8001000" cy="242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rgbClr val="003300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3200" b="1">
                <a:solidFill>
                  <a:srgbClr val="003300"/>
                </a:solidFill>
                <a:latin typeface="楷体_GB2312" pitchFamily="49" charset="-122"/>
                <a:ea typeface="楷体_GB2312" pitchFamily="49" charset="-122"/>
              </a:rPr>
              <a:t>在多文件结构程序中，函数的声明和函数定义、使用分别放在</a:t>
            </a:r>
            <a:r>
              <a:rPr lang="zh-CN" altLang="en-US" sz="32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*.</a:t>
            </a:r>
            <a:r>
              <a:rPr lang="en-US" altLang="zh-CN" sz="32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h</a:t>
            </a:r>
            <a:r>
              <a:rPr lang="zh-CN" altLang="en-US" sz="3200" b="1">
                <a:solidFill>
                  <a:srgbClr val="003300"/>
                </a:solidFill>
                <a:latin typeface="楷体_GB2312" pitchFamily="49" charset="-122"/>
                <a:ea typeface="楷体_GB2312" pitchFamily="49" charset="-122"/>
              </a:rPr>
              <a:t>文件和</a:t>
            </a:r>
            <a:r>
              <a:rPr lang="zh-CN" altLang="en-US" sz="32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*.</a:t>
            </a:r>
            <a:r>
              <a:rPr lang="en-US" altLang="zh-CN" sz="32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cpp</a:t>
            </a:r>
            <a:r>
              <a:rPr lang="zh-CN" altLang="en-US" sz="3200" b="1">
                <a:solidFill>
                  <a:srgbClr val="003300"/>
                </a:solidFill>
                <a:latin typeface="楷体_GB2312" pitchFamily="49" charset="-122"/>
                <a:ea typeface="楷体_GB2312" pitchFamily="49" charset="-122"/>
              </a:rPr>
              <a:t>文件中，</a:t>
            </a:r>
            <a:r>
              <a:rPr lang="zh-CN" altLang="en-US" sz="32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使用时要在</a:t>
            </a:r>
            <a:r>
              <a:rPr lang="en-US" altLang="zh-CN" sz="32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cpp</a:t>
            </a:r>
            <a:r>
              <a:rPr lang="zh-CN" altLang="en-US" sz="32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文件的最开始使用</a:t>
            </a:r>
            <a:r>
              <a:rPr lang="en-US" altLang="zh-CN" sz="32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include</a:t>
            </a:r>
            <a:r>
              <a:rPr lang="zh-CN" altLang="en-US" sz="32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将要用的头文件包含进来。</a:t>
            </a:r>
            <a:r>
              <a:rPr lang="zh-CN" altLang="en-US" sz="3200" b="1">
                <a:solidFill>
                  <a:srgbClr val="0033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>
            <a:extLst>
              <a:ext uri="{FF2B5EF4-FFF2-40B4-BE49-F238E27FC236}">
                <a16:creationId xmlns:a16="http://schemas.microsoft.com/office/drawing/2014/main" id="{ED052557-1CF8-9E60-E05B-CB5D96D7DD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3600" y="115889"/>
            <a:ext cx="7772400" cy="60483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/>
              <a:t>5.10  </a:t>
            </a:r>
            <a:r>
              <a:rPr lang="zh-CN" altLang="zh-CN"/>
              <a:t>编译预处理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53603" name="Rectangle 3" descr="Rectangle: Click to edit Master text styles&#13;&#10;Second level&#13;&#10;Third level&#13;&#10;Fourth level&#13;&#10;Fifth level">
            <a:extLst>
              <a:ext uri="{FF2B5EF4-FFF2-40B4-BE49-F238E27FC236}">
                <a16:creationId xmlns:a16="http://schemas.microsoft.com/office/drawing/2014/main" id="{5CA1F96F-3A8D-D2C8-803B-EF4F8173165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4001" y="765175"/>
            <a:ext cx="9324975" cy="935038"/>
          </a:xfrm>
        </p:spPr>
        <p:txBody>
          <a:bodyPr/>
          <a:lstStyle/>
          <a:p>
            <a:pPr marL="0" indent="0">
              <a:buNone/>
            </a:pPr>
            <a:r>
              <a:rPr lang="zh-CN" altLang="en-US">
                <a:solidFill>
                  <a:srgbClr val="000099"/>
                </a:solidFill>
              </a:rPr>
              <a:t>编译器在编译源程序之前，先由预处理器处理预处理指令 。</a:t>
            </a:r>
            <a:endParaRPr lang="en-US" altLang="zh-CN">
              <a:solidFill>
                <a:srgbClr val="000099"/>
              </a:solidFill>
            </a:endParaRPr>
          </a:p>
          <a:p>
            <a:pPr marL="0" indent="0">
              <a:buNone/>
            </a:pPr>
            <a:r>
              <a:rPr lang="zh-CN" altLang="zh-CN" sz="2400">
                <a:solidFill>
                  <a:schemeClr val="tx2"/>
                </a:solidFill>
              </a:rPr>
              <a:t>预处理指令</a:t>
            </a:r>
            <a:r>
              <a:rPr lang="zh-CN" altLang="en-US" sz="2400">
                <a:solidFill>
                  <a:schemeClr val="tx2"/>
                </a:solidFill>
              </a:rPr>
              <a:t>表</a:t>
            </a:r>
          </a:p>
        </p:txBody>
      </p:sp>
      <p:sp>
        <p:nvSpPr>
          <p:cNvPr id="153604" name="日期占位符 3">
            <a:extLst>
              <a:ext uri="{FF2B5EF4-FFF2-40B4-BE49-F238E27FC236}">
                <a16:creationId xmlns:a16="http://schemas.microsoft.com/office/drawing/2014/main" id="{1D52ABA6-53F6-2F0F-0C85-03641EE6F87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CB014951-5216-2C49-A3A7-B3C03BA075E8}" type="datetime1">
              <a:rPr lang="zh-CN" altLang="en-US" sz="1400"/>
              <a:t>2024/1/9</a:t>
            </a:fld>
            <a:endParaRPr lang="en-US" altLang="zh-CN" sz="1400"/>
          </a:p>
        </p:txBody>
      </p:sp>
      <p:sp>
        <p:nvSpPr>
          <p:cNvPr id="153606" name="灯片编号占位符 5">
            <a:extLst>
              <a:ext uri="{FF2B5EF4-FFF2-40B4-BE49-F238E27FC236}">
                <a16:creationId xmlns:a16="http://schemas.microsoft.com/office/drawing/2014/main" id="{74FBBCF3-3DF7-CDBC-0548-858DE4508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zh-CN" sz="1400"/>
              <a:t>-</a:t>
            </a:r>
            <a:fld id="{970E7132-933B-8743-B4BE-F29A23167210}" type="slidenum">
              <a:rPr lang="en-US" altLang="zh-CN" sz="1400"/>
              <a:pPr eaLnBrk="1" hangingPunct="1"/>
              <a:t>58</a:t>
            </a:fld>
            <a:r>
              <a:rPr lang="en-US" altLang="zh-CN" sz="1400"/>
              <a:t>-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B930C6AB-636A-C9F4-8CBC-FE2FEF2A801A}"/>
              </a:ext>
            </a:extLst>
          </p:cNvPr>
          <p:cNvGraphicFramePr>
            <a:graphicFrameLocks noGrp="1"/>
          </p:cNvGraphicFramePr>
          <p:nvPr/>
        </p:nvGraphicFramePr>
        <p:xfrm>
          <a:off x="1847851" y="1851026"/>
          <a:ext cx="8569325" cy="4602163"/>
        </p:xfrm>
        <a:graphic>
          <a:graphicData uri="http://schemas.openxmlformats.org/drawingml/2006/table">
            <a:tbl>
              <a:tblPr/>
              <a:tblGrid>
                <a:gridCol w="1955800">
                  <a:extLst>
                    <a:ext uri="{9D8B030D-6E8A-4147-A177-3AD203B41FA5}">
                      <a16:colId xmlns:a16="http://schemas.microsoft.com/office/drawing/2014/main" val="1032111980"/>
                    </a:ext>
                  </a:extLst>
                </a:gridCol>
                <a:gridCol w="2076450">
                  <a:extLst>
                    <a:ext uri="{9D8B030D-6E8A-4147-A177-3AD203B41FA5}">
                      <a16:colId xmlns:a16="http://schemas.microsoft.com/office/drawing/2014/main" val="3238333285"/>
                    </a:ext>
                  </a:extLst>
                </a:gridCol>
                <a:gridCol w="4537075">
                  <a:extLst>
                    <a:ext uri="{9D8B030D-6E8A-4147-A177-3AD203B41FA5}">
                      <a16:colId xmlns:a16="http://schemas.microsoft.com/office/drawing/2014/main" val="1160903648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Times New Roman" panose="02020603050405020304" pitchFamily="18" charset="0"/>
                          <a:ea typeface="方正书宋简体" charset="-122"/>
                          <a:cs typeface="Times New Roman" panose="02020603050405020304" pitchFamily="18" charset="0"/>
                        </a:rPr>
                        <a:t>预处理指令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Franklin Gothic Book" panose="020B0503020102020204" pitchFamily="34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Times New Roman" panose="02020603050405020304" pitchFamily="18" charset="0"/>
                          <a:ea typeface="方正书宋简体" charset="-122"/>
                          <a:cs typeface="Times New Roman" panose="02020603050405020304" pitchFamily="18" charset="0"/>
                        </a:rPr>
                        <a:t>格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Times New Roman" panose="02020603050405020304" pitchFamily="18" charset="0"/>
                          <a:ea typeface="方正书宋简体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Times New Roman" panose="02020603050405020304" pitchFamily="18" charset="0"/>
                          <a:ea typeface="方正书宋简体" charset="-122"/>
                          <a:cs typeface="Times New Roman" panose="02020603050405020304" pitchFamily="18" charset="0"/>
                        </a:rPr>
                        <a:t>式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Franklin Gothic Book" panose="020B0503020102020204" pitchFamily="34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Times New Roman" panose="02020603050405020304" pitchFamily="18" charset="0"/>
                          <a:ea typeface="方正书宋简体" charset="-122"/>
                          <a:cs typeface="Times New Roman" panose="02020603050405020304" pitchFamily="18" charset="0"/>
                        </a:rPr>
                        <a:t>功 能 说 明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Franklin Gothic Book" panose="020B0503020102020204" pitchFamily="34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717254"/>
                  </a:ext>
                </a:extLst>
              </a:tr>
              <a:tr h="6397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Times New Roman" panose="02020603050405020304" pitchFamily="18" charset="0"/>
                          <a:ea typeface="方正书宋简体" charset="-122"/>
                          <a:cs typeface="Times New Roman" panose="02020603050405020304" pitchFamily="18" charset="0"/>
                        </a:rPr>
                        <a:t>#include</a:t>
                      </a: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Times New Roman" panose="02020603050405020304" pitchFamily="18" charset="0"/>
                        <a:ea typeface="方正书宋简体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40458C"/>
                        </a:solidFill>
                        <a:effectLst/>
                        <a:latin typeface="Franklin Gothic Book" panose="020B0503020102020204" pitchFamily="34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0D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Franklin Gothic Book" panose="020B0503020102020204" pitchFamily="34" charset="0"/>
                          <a:ea typeface="华文楷体" panose="02010600040101010101" pitchFamily="2" charset="-122"/>
                        </a:rPr>
                        <a:t>#include&lt;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Franklin Gothic Book" panose="020B0503020102020204" pitchFamily="34" charset="0"/>
                          <a:ea typeface="华文楷体" panose="02010600040101010101" pitchFamily="2" charset="-122"/>
                        </a:rPr>
                        <a:t>头文件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Franklin Gothic Book" panose="020B0503020102020204" pitchFamily="34" charset="0"/>
                          <a:ea typeface="华文楷体" panose="02010600040101010101" pitchFamily="2" charset="-122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Franklin Gothic Book" panose="020B0503020102020204" pitchFamily="34" charset="0"/>
                          <a:ea typeface="华文楷体" panose="02010600040101010101" pitchFamily="2" charset="-122"/>
                        </a:rPr>
                        <a:t>#include”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Franklin Gothic Book" panose="020B0503020102020204" pitchFamily="34" charset="0"/>
                          <a:ea typeface="华文楷体" panose="02010600040101010101" pitchFamily="2" charset="-122"/>
                        </a:rPr>
                        <a:t>头文件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Franklin Gothic Book" panose="020B0503020102020204" pitchFamily="34" charset="0"/>
                          <a:ea typeface="华文楷体" panose="02010600040101010101" pitchFamily="2" charset="-122"/>
                        </a:rPr>
                        <a:t>”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Franklin Gothic Book" panose="020B0503020102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91444" marR="91444"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0D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Times New Roman" panose="02020603050405020304" pitchFamily="18" charset="0"/>
                          <a:ea typeface="方正书宋简体" charset="-122"/>
                          <a:cs typeface="Times New Roman" panose="02020603050405020304" pitchFamily="18" charset="0"/>
                        </a:rPr>
                        <a:t>将头文件嵌入（包含）到当前文件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40458C"/>
                        </a:solidFill>
                        <a:effectLst/>
                        <a:latin typeface="Franklin Gothic Book" panose="020B0503020102020204" pitchFamily="34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0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6802917"/>
                  </a:ext>
                </a:extLst>
              </a:tr>
              <a:tr h="11890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Franklin Gothic Book" panose="020B0503020102020204" pitchFamily="34" charset="0"/>
                          <a:ea typeface="华文楷体" panose="02010600040101010101" pitchFamily="2" charset="-122"/>
                        </a:rPr>
                        <a:t>#define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Franklin Gothic Book" panose="020B0503020102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91444" marR="91444"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F8E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Franklin Gothic Book" panose="020B0503020102020204" pitchFamily="34" charset="0"/>
                          <a:ea typeface="华文楷体" panose="02010600040101010101" pitchFamily="2" charset="-122"/>
                        </a:rPr>
                        <a:t>#define 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Franklin Gothic Book" panose="020B0503020102020204" pitchFamily="34" charset="0"/>
                          <a:ea typeface="华文楷体" panose="02010600040101010101" pitchFamily="2" charset="-122"/>
                        </a:rPr>
                        <a:t>标识符  串</a:t>
                      </a:r>
                    </a:p>
                  </a:txBody>
                  <a:tcPr marL="91444" marR="91444"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F8E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Times New Roman" panose="02020603050405020304" pitchFamily="18" charset="0"/>
                          <a:ea typeface="方正书宋简体" charset="-122"/>
                          <a:cs typeface="Times New Roman" panose="02020603050405020304" pitchFamily="18" charset="0"/>
                        </a:rPr>
                        <a:t>把字符串命名为标识符（用标识符代表字符串），标识符可以表示符号常量或宏名，编写源程序时代替“字符串”出现在程序中，编译时又被替换为“字符串”内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40458C"/>
                        </a:solidFill>
                        <a:effectLst/>
                        <a:latin typeface="Franklin Gothic Book" panose="020B0503020102020204" pitchFamily="34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F8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0118398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Franklin Gothic Book" panose="020B0503020102020204" pitchFamily="34" charset="0"/>
                          <a:ea typeface="华文楷体" panose="02010600040101010101" pitchFamily="2" charset="-122"/>
                        </a:rPr>
                        <a:t>#undef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Franklin Gothic Book" panose="020B0503020102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91444" marR="91444"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0D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Franklin Gothic Book" panose="020B0503020102020204" pitchFamily="34" charset="0"/>
                          <a:ea typeface="华文楷体" panose="02010600040101010101" pitchFamily="2" charset="-122"/>
                        </a:rPr>
                        <a:t>#undef 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Franklin Gothic Book" panose="020B0503020102020204" pitchFamily="34" charset="0"/>
                          <a:ea typeface="华文楷体" panose="02010600040101010101" pitchFamily="2" charset="-122"/>
                        </a:rPr>
                        <a:t>标识符</a:t>
                      </a:r>
                    </a:p>
                  </a:txBody>
                  <a:tcPr marL="91444" marR="91444"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0D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Times New Roman" panose="02020603050405020304" pitchFamily="18" charset="0"/>
                          <a:ea typeface="方正书宋简体" charset="-122"/>
                          <a:cs typeface="Times New Roman" panose="02020603050405020304" pitchFamily="18" charset="0"/>
                        </a:rPr>
                        <a:t>撤销前面用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Times New Roman" panose="02020603050405020304" pitchFamily="18" charset="0"/>
                          <a:ea typeface="方正书宋简体" charset="-122"/>
                          <a:cs typeface="Times New Roman" panose="02020603050405020304" pitchFamily="18" charset="0"/>
                        </a:rPr>
                        <a:t>#define</a:t>
                      </a: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Times New Roman" panose="02020603050405020304" pitchFamily="18" charset="0"/>
                          <a:ea typeface="方正书宋简体" charset="-122"/>
                          <a:cs typeface="Times New Roman" panose="02020603050405020304" pitchFamily="18" charset="0"/>
                        </a:rPr>
                        <a:t>定义的标识符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40458C"/>
                        </a:solidFill>
                        <a:effectLst/>
                        <a:latin typeface="Franklin Gothic Book" panose="020B0503020102020204" pitchFamily="34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0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2513884"/>
                  </a:ext>
                </a:extLst>
              </a:tr>
              <a:tr h="10160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Times New Roman" panose="02020603050405020304" pitchFamily="18" charset="0"/>
                          <a:ea typeface="方正书宋简体" charset="-122"/>
                          <a:cs typeface="Times New Roman" panose="02020603050405020304" pitchFamily="18" charset="0"/>
                        </a:rPr>
                        <a:t>#ifdef</a:t>
                      </a: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Times New Roman" panose="02020603050405020304" pitchFamily="18" charset="0"/>
                        <a:ea typeface="方正书宋简体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40458C"/>
                        </a:solidFill>
                        <a:effectLst/>
                        <a:latin typeface="Franklin Gothic Book" panose="020B0503020102020204" pitchFamily="34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F8ED"/>
                    </a:solidFill>
                  </a:tcPr>
                </a:tc>
                <a:tc>
                  <a:txBody>
                    <a:bodyPr/>
                    <a:lstStyle>
                      <a:lvl1pPr marL="3175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31750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63"/>
                        </a:spcBef>
                        <a:spcAft>
                          <a:spcPts val="163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Times New Roman" panose="02020603050405020304" pitchFamily="18" charset="0"/>
                          <a:ea typeface="方正书宋简体" charset="-122"/>
                          <a:cs typeface="Times New Roman" panose="02020603050405020304" pitchFamily="18" charset="0"/>
                        </a:rPr>
                        <a:t>#ifdef </a:t>
                      </a: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Times New Roman" panose="02020603050405020304" pitchFamily="18" charset="0"/>
                          <a:ea typeface="方正书宋简体" charset="-122"/>
                          <a:cs typeface="Times New Roman" panose="02020603050405020304" pitchFamily="18" charset="0"/>
                        </a:rPr>
                        <a:t>标识符</a:t>
                      </a:r>
                    </a:p>
                    <a:p>
                      <a:pPr marL="31750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63"/>
                        </a:spcBef>
                        <a:spcAft>
                          <a:spcPts val="163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Times New Roman" panose="02020603050405020304" pitchFamily="18" charset="0"/>
                          <a:ea typeface="方正书宋简体" charset="-122"/>
                          <a:cs typeface="Times New Roman" panose="02020603050405020304" pitchFamily="18" charset="0"/>
                        </a:rPr>
                        <a:t>语句</a:t>
                      </a:r>
                    </a:p>
                    <a:p>
                      <a:pPr marL="31750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63"/>
                        </a:spcBef>
                        <a:spcAft>
                          <a:spcPts val="163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Times New Roman" panose="02020603050405020304" pitchFamily="18" charset="0"/>
                          <a:ea typeface="方正书宋简体" charset="-122"/>
                          <a:cs typeface="Times New Roman" panose="02020603050405020304" pitchFamily="18" charset="0"/>
                        </a:rPr>
                        <a:t>#endif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40458C"/>
                        </a:solidFill>
                        <a:effectLst/>
                        <a:latin typeface="Franklin Gothic Book" panose="020B0503020102020204" pitchFamily="34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F8E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Times New Roman" panose="02020603050405020304" pitchFamily="18" charset="0"/>
                          <a:ea typeface="方正书宋简体" charset="-122"/>
                          <a:cs typeface="Times New Roman" panose="02020603050405020304" pitchFamily="18" charset="0"/>
                        </a:rPr>
                        <a:t>条件编译。如果已定义了“标识符”，则编译“语句”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Times New Roman" panose="02020603050405020304" pitchFamily="18" charset="0"/>
                          <a:ea typeface="方正书宋简体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Times New Roman" panose="02020603050405020304" pitchFamily="18" charset="0"/>
                        <a:ea typeface="方正书宋简体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40458C"/>
                        </a:solidFill>
                        <a:effectLst/>
                        <a:latin typeface="Franklin Gothic Book" panose="020B0503020102020204" pitchFamily="34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F8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7446286"/>
                  </a:ext>
                </a:extLst>
              </a:tr>
              <a:tr h="10160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Times New Roman" panose="02020603050405020304" pitchFamily="18" charset="0"/>
                          <a:ea typeface="方正书宋简体" charset="-122"/>
                          <a:cs typeface="Times New Roman" panose="02020603050405020304" pitchFamily="18" charset="0"/>
                        </a:rPr>
                        <a:t>#ifndef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40458C"/>
                        </a:solidFill>
                        <a:effectLst/>
                        <a:latin typeface="Franklin Gothic Book" panose="020B0503020102020204" pitchFamily="34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0D8"/>
                    </a:solidFill>
                  </a:tcPr>
                </a:tc>
                <a:tc>
                  <a:txBody>
                    <a:bodyPr/>
                    <a:lstStyle>
                      <a:lvl1pPr marL="3175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31750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63"/>
                        </a:spcBef>
                        <a:spcAft>
                          <a:spcPts val="163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Times New Roman" panose="02020603050405020304" pitchFamily="18" charset="0"/>
                          <a:ea typeface="方正书宋简体" charset="-122"/>
                          <a:cs typeface="Times New Roman" panose="02020603050405020304" pitchFamily="18" charset="0"/>
                        </a:rPr>
                        <a:t>#ifndef </a:t>
                      </a: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Times New Roman" panose="02020603050405020304" pitchFamily="18" charset="0"/>
                          <a:ea typeface="方正书宋简体" charset="-122"/>
                          <a:cs typeface="Times New Roman" panose="02020603050405020304" pitchFamily="18" charset="0"/>
                        </a:rPr>
                        <a:t>标识符</a:t>
                      </a:r>
                    </a:p>
                    <a:p>
                      <a:pPr marL="31750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63"/>
                        </a:spcBef>
                        <a:spcAft>
                          <a:spcPts val="163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Times New Roman" panose="02020603050405020304" pitchFamily="18" charset="0"/>
                          <a:ea typeface="方正书宋简体" charset="-122"/>
                          <a:cs typeface="Times New Roman" panose="02020603050405020304" pitchFamily="18" charset="0"/>
                        </a:rPr>
                        <a:t>语句</a:t>
                      </a:r>
                    </a:p>
                    <a:p>
                      <a:pPr marL="31750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63"/>
                        </a:spcBef>
                        <a:spcAft>
                          <a:spcPts val="163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Times New Roman" panose="02020603050405020304" pitchFamily="18" charset="0"/>
                          <a:ea typeface="方正书宋简体" charset="-122"/>
                          <a:cs typeface="Times New Roman" panose="02020603050405020304" pitchFamily="18" charset="0"/>
                        </a:rPr>
                        <a:t>#endif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40458C"/>
                        </a:solidFill>
                        <a:effectLst/>
                        <a:latin typeface="Franklin Gothic Book" panose="020B0503020102020204" pitchFamily="34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0D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Times New Roman" panose="02020603050405020304" pitchFamily="18" charset="0"/>
                          <a:ea typeface="方正书宋简体" charset="-122"/>
                          <a:cs typeface="Times New Roman" panose="02020603050405020304" pitchFamily="18" charset="0"/>
                        </a:rPr>
                        <a:t>如果未定义了“标识符”，则编译“语句”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40458C"/>
                        </a:solidFill>
                        <a:effectLst/>
                        <a:latin typeface="Franklin Gothic Book" panose="020B0503020102020204" pitchFamily="34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0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19944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>
            <a:extLst>
              <a:ext uri="{FF2B5EF4-FFF2-40B4-BE49-F238E27FC236}">
                <a16:creationId xmlns:a16="http://schemas.microsoft.com/office/drawing/2014/main" id="{DA3022C4-F550-133A-C2E7-45D4114671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3600" y="846138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b="1">
                <a:solidFill>
                  <a:srgbClr val="6600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预处理命令  #</a:t>
            </a:r>
            <a:r>
              <a:rPr lang="en-US" altLang="zh-CN" b="1">
                <a:solidFill>
                  <a:srgbClr val="6600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include</a:t>
            </a:r>
            <a:endParaRPr lang="zh-CN" altLang="en-US" b="1">
              <a:solidFill>
                <a:srgbClr val="660033"/>
              </a:solidFill>
              <a:ea typeface="宋体" panose="02010600030101010101" pitchFamily="2" charset="-122"/>
            </a:endParaRPr>
          </a:p>
        </p:txBody>
      </p:sp>
      <p:sp>
        <p:nvSpPr>
          <p:cNvPr id="154627" name="Rectangle 3" descr="Rectangle: Click to edit Master text styles&#13;&#10;Second level&#13;&#10;Third level&#13;&#10;Fourth level&#13;&#10;Fifth level">
            <a:extLst>
              <a:ext uri="{FF2B5EF4-FFF2-40B4-BE49-F238E27FC236}">
                <a16:creationId xmlns:a16="http://schemas.microsoft.com/office/drawing/2014/main" id="{85E994F6-93F6-2731-CFA8-2794D676D56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algn="just"/>
            <a:r>
              <a:rPr lang="zh-CN" altLang="en-US">
                <a:solidFill>
                  <a:srgbClr val="000000"/>
                </a:solidFill>
                <a:latin typeface="华文楷体" panose="02010600040101010101" pitchFamily="2" charset="-122"/>
              </a:rPr>
              <a:t>格式</a:t>
            </a:r>
            <a:endParaRPr lang="zh-CN" altLang="en-US">
              <a:solidFill>
                <a:srgbClr val="000099"/>
              </a:solidFill>
              <a:latin typeface="华文楷体" panose="02010600040101010101" pitchFamily="2" charset="-122"/>
            </a:endParaRPr>
          </a:p>
          <a:p>
            <a:pPr marL="0" indent="0" algn="just">
              <a:buNone/>
            </a:pPr>
            <a:r>
              <a:rPr lang="zh-CN" altLang="en-US">
                <a:solidFill>
                  <a:srgbClr val="000099"/>
                </a:solidFill>
                <a:latin typeface="华文楷体" panose="02010600040101010101" pitchFamily="2" charset="-122"/>
              </a:rPr>
              <a:t>#</a:t>
            </a:r>
            <a:r>
              <a:rPr lang="en-US" altLang="zh-CN">
                <a:solidFill>
                  <a:srgbClr val="000099"/>
                </a:solidFill>
                <a:latin typeface="华文楷体" panose="02010600040101010101" pitchFamily="2" charset="-122"/>
              </a:rPr>
              <a:t>include&lt;</a:t>
            </a:r>
            <a:r>
              <a:rPr lang="zh-CN" altLang="en-US">
                <a:solidFill>
                  <a:srgbClr val="000099"/>
                </a:solidFill>
                <a:latin typeface="华文楷体" panose="02010600040101010101" pitchFamily="2" charset="-122"/>
              </a:rPr>
              <a:t>头文件名&gt;</a:t>
            </a:r>
          </a:p>
          <a:p>
            <a:pPr marL="0" indent="0">
              <a:buNone/>
            </a:pPr>
            <a:r>
              <a:rPr lang="zh-CN" altLang="en-US">
                <a:solidFill>
                  <a:srgbClr val="000099"/>
                </a:solidFill>
                <a:latin typeface="华文楷体" panose="02010600040101010101" pitchFamily="2" charset="-122"/>
              </a:rPr>
              <a:t>#</a:t>
            </a:r>
            <a:r>
              <a:rPr lang="en-US" altLang="zh-CN">
                <a:solidFill>
                  <a:srgbClr val="000099"/>
                </a:solidFill>
                <a:latin typeface="华文楷体" panose="02010600040101010101" pitchFamily="2" charset="-122"/>
              </a:rPr>
              <a:t>include</a:t>
            </a:r>
            <a:r>
              <a:rPr lang="en-US" altLang="zh-CN">
                <a:solidFill>
                  <a:srgbClr val="000099"/>
                </a:solidFill>
                <a:latin typeface="Times New Roman" panose="02020603050405020304" pitchFamily="18" charset="0"/>
              </a:rPr>
              <a:t>“</a:t>
            </a:r>
            <a:r>
              <a:rPr lang="zh-CN" altLang="en-US">
                <a:solidFill>
                  <a:srgbClr val="000099"/>
                </a:solidFill>
                <a:latin typeface="华文楷体" panose="02010600040101010101" pitchFamily="2" charset="-122"/>
              </a:rPr>
              <a:t>头文件名</a:t>
            </a:r>
            <a:r>
              <a:rPr lang="zh-CN" altLang="en-US">
                <a:solidFill>
                  <a:srgbClr val="000099"/>
                </a:solidFill>
                <a:latin typeface="Times New Roman" panose="02020603050405020304" pitchFamily="18" charset="0"/>
              </a:rPr>
              <a:t>”</a:t>
            </a:r>
            <a:r>
              <a:rPr lang="zh-CN" altLang="en-US">
                <a:solidFill>
                  <a:srgbClr val="000099"/>
                </a:solidFill>
                <a:latin typeface="华文楷体" panose="02010600040101010101" pitchFamily="2" charset="-122"/>
              </a:rPr>
              <a:t> </a:t>
            </a:r>
          </a:p>
          <a:p>
            <a:pPr marL="0" indent="0"/>
            <a:r>
              <a:rPr lang="zh-CN" altLang="en-US">
                <a:solidFill>
                  <a:srgbClr val="000000"/>
                </a:solidFill>
                <a:latin typeface="华文楷体" panose="02010600040101010101" pitchFamily="2" charset="-122"/>
              </a:rPr>
              <a:t>功能</a:t>
            </a:r>
            <a:r>
              <a:rPr lang="zh-CN" altLang="en-US">
                <a:solidFill>
                  <a:srgbClr val="000099"/>
                </a:solidFill>
                <a:latin typeface="华文楷体" panose="02010600040101010101" pitchFamily="2" charset="-122"/>
              </a:rPr>
              <a:t> </a:t>
            </a:r>
          </a:p>
          <a:p>
            <a:pPr marL="0" indent="0">
              <a:buNone/>
            </a:pPr>
            <a:r>
              <a:rPr lang="zh-CN" altLang="en-US">
                <a:solidFill>
                  <a:srgbClr val="000099"/>
                </a:solidFill>
                <a:latin typeface="华文楷体" panose="02010600040101010101" pitchFamily="2" charset="-122"/>
              </a:rPr>
              <a:t>将一个头文件嵌入(包含)到当前文件</a:t>
            </a:r>
          </a:p>
        </p:txBody>
      </p:sp>
      <p:sp>
        <p:nvSpPr>
          <p:cNvPr id="154628" name="日期占位符 3">
            <a:extLst>
              <a:ext uri="{FF2B5EF4-FFF2-40B4-BE49-F238E27FC236}">
                <a16:creationId xmlns:a16="http://schemas.microsoft.com/office/drawing/2014/main" id="{C90A5566-924F-6B14-9471-F5DA83FF9FB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F597A1AA-EA26-6745-B6CA-D319F683E5F8}" type="datetime1">
              <a:rPr lang="zh-CN" altLang="en-US" sz="1400"/>
              <a:t>2024/1/9</a:t>
            </a:fld>
            <a:endParaRPr lang="en-US" altLang="zh-CN" sz="1400"/>
          </a:p>
        </p:txBody>
      </p:sp>
      <p:sp>
        <p:nvSpPr>
          <p:cNvPr id="154630" name="灯片编号占位符 5">
            <a:extLst>
              <a:ext uri="{FF2B5EF4-FFF2-40B4-BE49-F238E27FC236}">
                <a16:creationId xmlns:a16="http://schemas.microsoft.com/office/drawing/2014/main" id="{A2DD8D17-0B28-E5A1-4E98-921A97DD2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zh-CN" sz="1400"/>
              <a:t>-</a:t>
            </a:r>
            <a:fld id="{121CB4E6-24BD-0F4D-8B20-52ED8D26FD3B}" type="slidenum">
              <a:rPr lang="en-US" altLang="zh-CN" sz="1400"/>
              <a:pPr eaLnBrk="1" hangingPunct="1"/>
              <a:t>59</a:t>
            </a:fld>
            <a:r>
              <a:rPr lang="en-US" altLang="zh-CN" sz="1400"/>
              <a:t>-</a:t>
            </a:r>
          </a:p>
        </p:txBody>
      </p:sp>
      <p:sp>
        <p:nvSpPr>
          <p:cNvPr id="154631" name="Rectangle 2">
            <a:extLst>
              <a:ext uri="{FF2B5EF4-FFF2-40B4-BE49-F238E27FC236}">
                <a16:creationId xmlns:a16="http://schemas.microsoft.com/office/drawing/2014/main" id="{547093B0-8B4F-0553-20E3-1E0F4A5C62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376239"/>
            <a:ext cx="7772400" cy="60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zh-CN" sz="4400">
                <a:solidFill>
                  <a:schemeClr val="tx2"/>
                </a:solidFill>
                <a:latin typeface="Franklin Gothic Medium" panose="020B0603020102020204" pitchFamily="34" charset="0"/>
                <a:ea typeface="隶书" pitchFamily="49" charset="-122"/>
              </a:rPr>
              <a:t>5.10  </a:t>
            </a:r>
            <a:r>
              <a:rPr lang="zh-CN" altLang="zh-CN" sz="4400">
                <a:solidFill>
                  <a:schemeClr val="tx2"/>
                </a:solidFill>
                <a:latin typeface="Franklin Gothic Medium" panose="020B0603020102020204" pitchFamily="34" charset="0"/>
                <a:ea typeface="隶书" pitchFamily="49" charset="-122"/>
              </a:rPr>
              <a:t>编译预处理</a:t>
            </a:r>
            <a:endParaRPr lang="zh-CN" altLang="en-US" sz="4400">
              <a:solidFill>
                <a:schemeClr val="tx2"/>
              </a:solidFill>
              <a:latin typeface="Franklin Gothic Medium" panose="020B06030201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日期占位符 1">
            <a:extLst>
              <a:ext uri="{FF2B5EF4-FFF2-40B4-BE49-F238E27FC236}">
                <a16:creationId xmlns:a16="http://schemas.microsoft.com/office/drawing/2014/main" id="{FC9FA865-8F97-DEC8-41C0-7D4086EFDA8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BCDBD8CF-D827-0B4B-9743-D5C121F4909A}" type="datetime1">
              <a:rPr lang="zh-CN" altLang="en-US" sz="1400"/>
              <a:t>2024/1/9</a:t>
            </a:fld>
            <a:endParaRPr lang="en-US" altLang="zh-CN" sz="1400"/>
          </a:p>
        </p:txBody>
      </p:sp>
      <p:sp>
        <p:nvSpPr>
          <p:cNvPr id="100356" name="灯片编号占位符 3">
            <a:extLst>
              <a:ext uri="{FF2B5EF4-FFF2-40B4-BE49-F238E27FC236}">
                <a16:creationId xmlns:a16="http://schemas.microsoft.com/office/drawing/2014/main" id="{713FB56C-1779-CDA4-DDD5-EB3B49F43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zh-CN" sz="1400"/>
              <a:t>-</a:t>
            </a:r>
            <a:fld id="{F951376B-682E-ED4B-9EC0-CDEFF583A528}" type="slidenum">
              <a:rPr lang="en-US" altLang="zh-CN" sz="1400"/>
              <a:pPr eaLnBrk="1" hangingPunct="1"/>
              <a:t>6</a:t>
            </a:fld>
            <a:r>
              <a:rPr lang="en-US" altLang="zh-CN" sz="1400"/>
              <a:t>-</a:t>
            </a:r>
          </a:p>
        </p:txBody>
      </p:sp>
      <p:sp>
        <p:nvSpPr>
          <p:cNvPr id="100357" name="Text Box 2">
            <a:extLst>
              <a:ext uri="{FF2B5EF4-FFF2-40B4-BE49-F238E27FC236}">
                <a16:creationId xmlns:a16="http://schemas.microsoft.com/office/drawing/2014/main" id="{40BCD6B4-BE30-5258-2E73-6CCBA32D43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0375" y="2209801"/>
            <a:ext cx="5975350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4000" b="1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重载函数</a:t>
            </a:r>
            <a:r>
              <a:rPr lang="zh-CN" altLang="en-US" sz="4000" b="1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常用于实现</a:t>
            </a:r>
            <a:r>
              <a:rPr lang="zh-CN" altLang="en-US" sz="4000" b="1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功能类似</a:t>
            </a:r>
            <a:r>
              <a:rPr lang="zh-CN" altLang="en-US" sz="4000" b="1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而所处理的</a:t>
            </a:r>
            <a:r>
              <a:rPr lang="zh-CN" altLang="en-US" sz="4000" b="1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数据类型</a:t>
            </a:r>
            <a:r>
              <a:rPr lang="zh-CN" altLang="en-US" sz="4000" b="1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不同的问题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>
            <a:extLst>
              <a:ext uri="{FF2B5EF4-FFF2-40B4-BE49-F238E27FC236}">
                <a16:creationId xmlns:a16="http://schemas.microsoft.com/office/drawing/2014/main" id="{F4E66F99-961D-0313-34D6-B0E57A3ABC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3600" y="871538"/>
            <a:ext cx="7772400" cy="685800"/>
          </a:xfrm>
        </p:spPr>
        <p:txBody>
          <a:bodyPr/>
          <a:lstStyle/>
          <a:p>
            <a:pPr eaLnBrk="1" hangingPunct="1"/>
            <a:r>
              <a:rPr lang="zh-CN" altLang="en-US" sz="3600" b="1">
                <a:solidFill>
                  <a:srgbClr val="6600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预处理命令</a:t>
            </a:r>
            <a:r>
              <a:rPr lang="zh-CN" altLang="en-US" sz="3600" b="1">
                <a:solidFill>
                  <a:srgbClr val="660033"/>
                </a:solidFill>
                <a:ea typeface="宋体" panose="02010600030101010101" pitchFamily="2" charset="-122"/>
              </a:rPr>
              <a:t> </a:t>
            </a:r>
            <a:r>
              <a:rPr lang="en-US" altLang="zh-CN" sz="3600" b="1">
                <a:solidFill>
                  <a:srgbClr val="6600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#define</a:t>
            </a:r>
            <a:endParaRPr lang="zh-CN" altLang="en-US" sz="3600" b="1">
              <a:solidFill>
                <a:srgbClr val="6600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97731" name="Rectangle 3" descr="Rectangle: Click to edit Master text styles&#13;&#10;Second level&#13;&#10;Third level&#13;&#10;Fourth level&#13;&#10;Fifth level">
            <a:extLst>
              <a:ext uri="{FF2B5EF4-FFF2-40B4-BE49-F238E27FC236}">
                <a16:creationId xmlns:a16="http://schemas.microsoft.com/office/drawing/2014/main" id="{EFB2A3B9-3085-0A2A-3131-704D2ADC8DE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33600" y="1720850"/>
            <a:ext cx="8210550" cy="4876800"/>
          </a:xfrm>
        </p:spPr>
        <p:txBody>
          <a:bodyPr>
            <a:normAutofit fontScale="92500" lnSpcReduction="10000"/>
          </a:bodyPr>
          <a:lstStyle/>
          <a:p>
            <a:pPr marL="0" indent="0"/>
            <a:r>
              <a:rPr lang="zh-CN" altLang="en-US" sz="2400">
                <a:solidFill>
                  <a:srgbClr val="000000"/>
                </a:solidFill>
              </a:rPr>
              <a:t>格式</a:t>
            </a:r>
            <a:endParaRPr lang="zh-CN" altLang="en-US" sz="2400">
              <a:solidFill>
                <a:srgbClr val="000099"/>
              </a:solidFill>
            </a:endParaRPr>
          </a:p>
          <a:p>
            <a:pPr marL="0" indent="0" algn="just">
              <a:buNone/>
            </a:pPr>
            <a:r>
              <a:rPr lang="zh-CN" altLang="en-US" sz="2400">
                <a:solidFill>
                  <a:srgbClr val="000099"/>
                </a:solidFill>
              </a:rPr>
              <a:t>#</a:t>
            </a:r>
            <a:r>
              <a:rPr lang="en-US" altLang="zh-CN" sz="2400">
                <a:solidFill>
                  <a:srgbClr val="000099"/>
                </a:solidFill>
              </a:rPr>
              <a:t>define </a:t>
            </a:r>
            <a:r>
              <a:rPr lang="zh-CN" altLang="en-US" sz="2400">
                <a:solidFill>
                  <a:srgbClr val="000099"/>
                </a:solidFill>
              </a:rPr>
              <a:t>标识符 字符串 </a:t>
            </a:r>
          </a:p>
          <a:p>
            <a:pPr marL="0" indent="0"/>
            <a:r>
              <a:rPr lang="zh-CN" altLang="en-US" sz="2400">
                <a:solidFill>
                  <a:srgbClr val="000000"/>
                </a:solidFill>
              </a:rPr>
              <a:t>功能</a:t>
            </a:r>
            <a:r>
              <a:rPr lang="zh-CN" altLang="en-US" sz="2400">
                <a:solidFill>
                  <a:srgbClr val="000099"/>
                </a:solidFill>
              </a:rPr>
              <a:t> </a:t>
            </a:r>
          </a:p>
          <a:p>
            <a:pPr marL="0" indent="0" algn="just">
              <a:buNone/>
            </a:pPr>
            <a:r>
              <a:rPr lang="zh-CN" altLang="en-US" sz="2400">
                <a:solidFill>
                  <a:srgbClr val="000099"/>
                </a:solidFill>
              </a:rPr>
              <a:t>把字符串命名为标识符(用标识符代表字符串)</a:t>
            </a:r>
          </a:p>
          <a:p>
            <a:pPr marL="0" indent="0" algn="just">
              <a:buNone/>
            </a:pPr>
            <a:r>
              <a:rPr lang="zh-CN" altLang="en-US" sz="2400">
                <a:solidFill>
                  <a:srgbClr val="000099"/>
                </a:solidFill>
              </a:rPr>
              <a:t>标识符可以表示符号常量或宏名，编写源程序时</a:t>
            </a:r>
          </a:p>
          <a:p>
            <a:pPr marL="0" indent="0" algn="just">
              <a:buNone/>
            </a:pPr>
            <a:r>
              <a:rPr lang="zh-CN" altLang="en-US" sz="2400">
                <a:solidFill>
                  <a:srgbClr val="000099"/>
                </a:solidFill>
              </a:rPr>
              <a:t>代替</a:t>
            </a:r>
            <a:r>
              <a:rPr lang="zh-CN" altLang="en-US" sz="2400">
                <a:solidFill>
                  <a:srgbClr val="000099"/>
                </a:solidFill>
                <a:latin typeface="Times New Roman" panose="02020603050405020304" pitchFamily="18" charset="0"/>
              </a:rPr>
              <a:t>”</a:t>
            </a:r>
            <a:r>
              <a:rPr lang="zh-CN" altLang="en-US" sz="2400">
                <a:solidFill>
                  <a:srgbClr val="000099"/>
                </a:solidFill>
              </a:rPr>
              <a:t>字符串</a:t>
            </a:r>
            <a:r>
              <a:rPr lang="zh-CN" altLang="en-US" sz="2400">
                <a:solidFill>
                  <a:srgbClr val="000099"/>
                </a:solidFill>
                <a:latin typeface="Times New Roman" panose="02020603050405020304" pitchFamily="18" charset="0"/>
              </a:rPr>
              <a:t>”</a:t>
            </a:r>
            <a:r>
              <a:rPr lang="zh-CN" altLang="en-US" sz="2400">
                <a:solidFill>
                  <a:srgbClr val="000099"/>
                </a:solidFill>
              </a:rPr>
              <a:t>出现在程序中，编译时又被替换</a:t>
            </a:r>
          </a:p>
          <a:p>
            <a:pPr marL="0" indent="0">
              <a:buNone/>
            </a:pPr>
            <a:r>
              <a:rPr lang="zh-CN" altLang="en-US" sz="2400">
                <a:solidFill>
                  <a:srgbClr val="000099"/>
                </a:solidFill>
              </a:rPr>
              <a:t>为</a:t>
            </a:r>
            <a:r>
              <a:rPr lang="zh-CN" altLang="en-US" sz="2400">
                <a:solidFill>
                  <a:srgbClr val="000099"/>
                </a:solidFill>
                <a:latin typeface="Times New Roman" panose="02020603050405020304" pitchFamily="18" charset="0"/>
              </a:rPr>
              <a:t>”</a:t>
            </a:r>
            <a:r>
              <a:rPr lang="zh-CN" altLang="en-US" sz="2400">
                <a:solidFill>
                  <a:srgbClr val="000099"/>
                </a:solidFill>
              </a:rPr>
              <a:t>字符串</a:t>
            </a:r>
            <a:r>
              <a:rPr lang="zh-CN" altLang="en-US" sz="2400">
                <a:solidFill>
                  <a:srgbClr val="000099"/>
                </a:solidFill>
                <a:latin typeface="Times New Roman" panose="02020603050405020304" pitchFamily="18" charset="0"/>
              </a:rPr>
              <a:t>”</a:t>
            </a:r>
            <a:r>
              <a:rPr lang="zh-CN" altLang="en-US" sz="2400">
                <a:solidFill>
                  <a:srgbClr val="000099"/>
                </a:solidFill>
              </a:rPr>
              <a:t>内容。</a:t>
            </a:r>
          </a:p>
          <a:p>
            <a:pPr marL="0" indent="0">
              <a:buNone/>
            </a:pPr>
            <a:r>
              <a:rPr lang="zh-CN" altLang="en-US" sz="2400">
                <a:solidFill>
                  <a:srgbClr val="000099"/>
                </a:solidFill>
              </a:rPr>
              <a:t>例： #</a:t>
            </a:r>
            <a:r>
              <a:rPr lang="en-US" altLang="zh-CN" sz="2400">
                <a:solidFill>
                  <a:srgbClr val="000099"/>
                </a:solidFill>
              </a:rPr>
              <a:t>define PI 3.1415</a:t>
            </a:r>
          </a:p>
          <a:p>
            <a:pPr marL="0" indent="0">
              <a:buNone/>
            </a:pPr>
            <a:r>
              <a:rPr lang="en-US" altLang="zh-CN" sz="2400">
                <a:solidFill>
                  <a:srgbClr val="000099"/>
                </a:solidFill>
              </a:rPr>
              <a:t>     </a:t>
            </a:r>
            <a:r>
              <a:rPr lang="en-US" altLang="zh-CN" sz="2400">
                <a:solidFill>
                  <a:srgbClr val="003300"/>
                </a:solidFill>
              </a:rPr>
              <a:t>const double PI = 3.1415;</a:t>
            </a:r>
          </a:p>
          <a:p>
            <a:pPr marL="0" indent="0">
              <a:buNone/>
            </a:pPr>
            <a:r>
              <a:rPr lang="en-US" altLang="zh-CN" sz="2400">
                <a:solidFill>
                  <a:srgbClr val="000099"/>
                </a:solidFill>
              </a:rPr>
              <a:t>     #define max(x,y) (x&gt;=y?x:y)</a:t>
            </a:r>
          </a:p>
          <a:p>
            <a:pPr marL="0" indent="0">
              <a:buNone/>
            </a:pPr>
            <a:r>
              <a:rPr lang="en-US" altLang="zh-CN" sz="2400">
                <a:solidFill>
                  <a:srgbClr val="000099"/>
                </a:solidFill>
              </a:rPr>
              <a:t>     </a:t>
            </a:r>
            <a:r>
              <a:rPr lang="en-US" altLang="zh-CN" sz="2400">
                <a:solidFill>
                  <a:srgbClr val="003300"/>
                </a:solidFill>
              </a:rPr>
              <a:t>inline int max(int x, int y){ return x&gt;=y?x:y;}</a:t>
            </a:r>
          </a:p>
          <a:p>
            <a:pPr marL="0" indent="0">
              <a:buNone/>
            </a:pPr>
            <a:r>
              <a:rPr lang="en-US" altLang="zh-CN" sz="2400">
                <a:solidFill>
                  <a:srgbClr val="000099"/>
                </a:solidFill>
              </a:rPr>
              <a:t>      </a:t>
            </a:r>
          </a:p>
        </p:txBody>
      </p:sp>
      <p:sp>
        <p:nvSpPr>
          <p:cNvPr id="155652" name="日期占位符 3">
            <a:extLst>
              <a:ext uri="{FF2B5EF4-FFF2-40B4-BE49-F238E27FC236}">
                <a16:creationId xmlns:a16="http://schemas.microsoft.com/office/drawing/2014/main" id="{7FFD4194-5A7B-DD8C-A6C2-645977A948B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63A925F3-9CBC-4249-89B4-124679D114AC}" type="datetime1">
              <a:rPr lang="zh-CN" altLang="en-US" sz="1400"/>
              <a:t>2024/1/9</a:t>
            </a:fld>
            <a:endParaRPr lang="en-US" altLang="zh-CN" sz="1400"/>
          </a:p>
        </p:txBody>
      </p:sp>
      <p:sp>
        <p:nvSpPr>
          <p:cNvPr id="155654" name="灯片编号占位符 5">
            <a:extLst>
              <a:ext uri="{FF2B5EF4-FFF2-40B4-BE49-F238E27FC236}">
                <a16:creationId xmlns:a16="http://schemas.microsoft.com/office/drawing/2014/main" id="{E9E57D74-EB96-D08B-C89F-67882A8E2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zh-CN" sz="1400"/>
              <a:t>-</a:t>
            </a:r>
            <a:fld id="{C5E95DEC-86E9-C942-B950-88224312ED01}" type="slidenum">
              <a:rPr lang="en-US" altLang="zh-CN" sz="1400"/>
              <a:pPr eaLnBrk="1" hangingPunct="1"/>
              <a:t>60</a:t>
            </a:fld>
            <a:r>
              <a:rPr lang="en-US" altLang="zh-CN" sz="1400"/>
              <a:t>-</a:t>
            </a:r>
          </a:p>
        </p:txBody>
      </p:sp>
      <p:sp>
        <p:nvSpPr>
          <p:cNvPr id="155655" name="Rectangle 2">
            <a:extLst>
              <a:ext uri="{FF2B5EF4-FFF2-40B4-BE49-F238E27FC236}">
                <a16:creationId xmlns:a16="http://schemas.microsoft.com/office/drawing/2014/main" id="{08CCEB50-BA92-05DF-1FE3-79B300749A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15889"/>
            <a:ext cx="7772400" cy="60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zh-CN" sz="4400">
                <a:solidFill>
                  <a:schemeClr val="tx2"/>
                </a:solidFill>
                <a:latin typeface="Franklin Gothic Medium" panose="020B0603020102020204" pitchFamily="34" charset="0"/>
                <a:ea typeface="隶书" pitchFamily="49" charset="-122"/>
              </a:rPr>
              <a:t>5.10  </a:t>
            </a:r>
            <a:r>
              <a:rPr lang="zh-CN" altLang="zh-CN" sz="4400">
                <a:solidFill>
                  <a:schemeClr val="tx2"/>
                </a:solidFill>
                <a:latin typeface="Franklin Gothic Medium" panose="020B0603020102020204" pitchFamily="34" charset="0"/>
                <a:ea typeface="隶书" pitchFamily="49" charset="-122"/>
              </a:rPr>
              <a:t>编译预处理</a:t>
            </a:r>
            <a:endParaRPr lang="zh-CN" altLang="en-US" sz="4400">
              <a:solidFill>
                <a:schemeClr val="tx2"/>
              </a:solidFill>
              <a:latin typeface="Franklin Gothic Medium" panose="020B06030201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97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7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977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>
            <a:extLst>
              <a:ext uri="{FF2B5EF4-FFF2-40B4-BE49-F238E27FC236}">
                <a16:creationId xmlns:a16="http://schemas.microsoft.com/office/drawing/2014/main" id="{160C302A-D151-4298-2AA9-8CAFCA4261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3600" y="773113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b="1">
                <a:solidFill>
                  <a:srgbClr val="6600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预处理命令</a:t>
            </a:r>
            <a:r>
              <a:rPr lang="zh-CN" altLang="en-US" b="1">
                <a:solidFill>
                  <a:srgbClr val="660033"/>
                </a:solidFill>
                <a:ea typeface="宋体" panose="02010600030101010101" pitchFamily="2" charset="-122"/>
              </a:rPr>
              <a:t>   </a:t>
            </a:r>
            <a:r>
              <a:rPr lang="en-US" altLang="zh-CN" b="1">
                <a:solidFill>
                  <a:srgbClr val="6600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#undef</a:t>
            </a:r>
            <a:endParaRPr lang="zh-CN" altLang="en-US" b="1">
              <a:solidFill>
                <a:srgbClr val="6600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6675" name="Rectangle 3" descr="Rectangle: Click to edit Master text styles&#13;&#10;Second level&#13;&#10;Third level&#13;&#10;Fourth level&#13;&#10;Fifth level">
            <a:extLst>
              <a:ext uri="{FF2B5EF4-FFF2-40B4-BE49-F238E27FC236}">
                <a16:creationId xmlns:a16="http://schemas.microsoft.com/office/drawing/2014/main" id="{51E4C7C2-C589-60CF-D29D-2AFAA1A4F1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algn="just"/>
            <a:r>
              <a:rPr lang="zh-CN" altLang="en-US">
                <a:solidFill>
                  <a:srgbClr val="000000"/>
                </a:solidFill>
              </a:rPr>
              <a:t>格式</a:t>
            </a:r>
            <a:endParaRPr lang="zh-CN" altLang="en-US">
              <a:solidFill>
                <a:srgbClr val="000099"/>
              </a:solidFill>
            </a:endParaRPr>
          </a:p>
          <a:p>
            <a:pPr marL="0" indent="0" algn="just">
              <a:buNone/>
            </a:pPr>
            <a:r>
              <a:rPr lang="zh-CN" altLang="en-US">
                <a:solidFill>
                  <a:srgbClr val="000099"/>
                </a:solidFill>
              </a:rPr>
              <a:t>#</a:t>
            </a:r>
            <a:r>
              <a:rPr lang="en-US" altLang="zh-CN">
                <a:solidFill>
                  <a:srgbClr val="000099"/>
                </a:solidFill>
              </a:rPr>
              <a:t>undef </a:t>
            </a:r>
            <a:r>
              <a:rPr lang="zh-CN" altLang="en-US">
                <a:solidFill>
                  <a:srgbClr val="000099"/>
                </a:solidFill>
              </a:rPr>
              <a:t>标识符 </a:t>
            </a:r>
          </a:p>
          <a:p>
            <a:pPr marL="0" indent="0"/>
            <a:r>
              <a:rPr lang="zh-CN" altLang="en-US">
                <a:solidFill>
                  <a:srgbClr val="000000"/>
                </a:solidFill>
              </a:rPr>
              <a:t>功能</a:t>
            </a:r>
            <a:r>
              <a:rPr lang="zh-CN" altLang="en-US">
                <a:solidFill>
                  <a:srgbClr val="000099"/>
                </a:solidFill>
              </a:rPr>
              <a:t> </a:t>
            </a:r>
          </a:p>
          <a:p>
            <a:pPr marL="0" indent="0" algn="just">
              <a:buNone/>
            </a:pPr>
            <a:r>
              <a:rPr lang="zh-CN" altLang="en-US">
                <a:solidFill>
                  <a:srgbClr val="000099"/>
                </a:solidFill>
              </a:rPr>
              <a:t>撤销前面用#</a:t>
            </a:r>
            <a:r>
              <a:rPr lang="en-US" altLang="zh-CN">
                <a:solidFill>
                  <a:srgbClr val="000099"/>
                </a:solidFill>
              </a:rPr>
              <a:t>define</a:t>
            </a:r>
            <a:r>
              <a:rPr lang="zh-CN" altLang="en-US">
                <a:solidFill>
                  <a:srgbClr val="000099"/>
                </a:solidFill>
              </a:rPr>
              <a:t>定义的标识符 </a:t>
            </a:r>
          </a:p>
          <a:p>
            <a:pPr marL="0" indent="0" algn="just">
              <a:buNone/>
            </a:pPr>
            <a:r>
              <a:rPr lang="zh-CN" altLang="en-US">
                <a:solidFill>
                  <a:srgbClr val="000099"/>
                </a:solidFill>
              </a:rPr>
              <a:t>例:</a:t>
            </a:r>
          </a:p>
          <a:p>
            <a:pPr marL="0" indent="0" algn="just">
              <a:buNone/>
            </a:pPr>
            <a:r>
              <a:rPr lang="zh-CN" altLang="en-US">
                <a:solidFill>
                  <a:srgbClr val="000099"/>
                </a:solidFill>
              </a:rPr>
              <a:t>    #</a:t>
            </a:r>
            <a:r>
              <a:rPr lang="en-US" altLang="zh-CN">
                <a:solidFill>
                  <a:srgbClr val="000099"/>
                </a:solidFill>
              </a:rPr>
              <a:t>undef  PI</a:t>
            </a:r>
          </a:p>
        </p:txBody>
      </p:sp>
      <p:sp>
        <p:nvSpPr>
          <p:cNvPr id="156676" name="日期占位符 3">
            <a:extLst>
              <a:ext uri="{FF2B5EF4-FFF2-40B4-BE49-F238E27FC236}">
                <a16:creationId xmlns:a16="http://schemas.microsoft.com/office/drawing/2014/main" id="{22DF2A5C-81CF-8A11-EA44-CA3C0C5962C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D43AFA8D-0FF1-DC4B-AD1B-64B4BE47F2DC}" type="datetime1">
              <a:rPr lang="zh-CN" altLang="en-US" sz="1400"/>
              <a:t>2024/1/9</a:t>
            </a:fld>
            <a:endParaRPr lang="en-US" altLang="zh-CN" sz="1400"/>
          </a:p>
        </p:txBody>
      </p:sp>
      <p:sp>
        <p:nvSpPr>
          <p:cNvPr id="156678" name="灯片编号占位符 5">
            <a:extLst>
              <a:ext uri="{FF2B5EF4-FFF2-40B4-BE49-F238E27FC236}">
                <a16:creationId xmlns:a16="http://schemas.microsoft.com/office/drawing/2014/main" id="{19542729-00A1-19DF-1464-6BE6EA79D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zh-CN" sz="1400"/>
              <a:t>-</a:t>
            </a:r>
            <a:fld id="{2DF41A0C-1E7F-1B4B-934A-8A1F633FA7F1}" type="slidenum">
              <a:rPr lang="en-US" altLang="zh-CN" sz="1400"/>
              <a:pPr eaLnBrk="1" hangingPunct="1"/>
              <a:t>61</a:t>
            </a:fld>
            <a:r>
              <a:rPr lang="en-US" altLang="zh-CN" sz="1400"/>
              <a:t>-</a:t>
            </a:r>
          </a:p>
        </p:txBody>
      </p:sp>
      <p:sp>
        <p:nvSpPr>
          <p:cNvPr id="156679" name="Rectangle 2">
            <a:extLst>
              <a:ext uri="{FF2B5EF4-FFF2-40B4-BE49-F238E27FC236}">
                <a16:creationId xmlns:a16="http://schemas.microsoft.com/office/drawing/2014/main" id="{9809BFF8-6339-8331-EE86-0D9B8DC363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233363"/>
            <a:ext cx="7772400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zh-CN" sz="4400">
                <a:solidFill>
                  <a:schemeClr val="tx2"/>
                </a:solidFill>
                <a:latin typeface="Franklin Gothic Medium" panose="020B0603020102020204" pitchFamily="34" charset="0"/>
                <a:ea typeface="隶书" pitchFamily="49" charset="-122"/>
              </a:rPr>
              <a:t>5.10  </a:t>
            </a:r>
            <a:r>
              <a:rPr lang="zh-CN" altLang="zh-CN" sz="4400">
                <a:solidFill>
                  <a:schemeClr val="tx2"/>
                </a:solidFill>
                <a:latin typeface="Franklin Gothic Medium" panose="020B0603020102020204" pitchFamily="34" charset="0"/>
                <a:ea typeface="隶书" pitchFamily="49" charset="-122"/>
              </a:rPr>
              <a:t>编译预处理</a:t>
            </a:r>
            <a:endParaRPr lang="zh-CN" altLang="en-US" sz="4400">
              <a:solidFill>
                <a:schemeClr val="tx2"/>
              </a:solidFill>
              <a:latin typeface="Franklin Gothic Medium" panose="020B06030201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>
            <a:extLst>
              <a:ext uri="{FF2B5EF4-FFF2-40B4-BE49-F238E27FC236}">
                <a16:creationId xmlns:a16="http://schemas.microsoft.com/office/drawing/2014/main" id="{BAA47277-E9EA-61AB-AE2E-740906BF56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63750" y="698500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b="1">
                <a:solidFill>
                  <a:srgbClr val="6600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预处理命令   </a:t>
            </a:r>
            <a:r>
              <a:rPr lang="en-US" altLang="zh-CN" b="1">
                <a:solidFill>
                  <a:srgbClr val="6600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#ifdef</a:t>
            </a:r>
            <a:endParaRPr lang="zh-CN" altLang="en-US">
              <a:solidFill>
                <a:srgbClr val="660033"/>
              </a:solidFill>
              <a:ea typeface="宋体" panose="02010600030101010101" pitchFamily="2" charset="-122"/>
            </a:endParaRPr>
          </a:p>
        </p:txBody>
      </p:sp>
      <p:sp>
        <p:nvSpPr>
          <p:cNvPr id="157699" name="Rectangle 3" descr="Rectangle: Click to edit Master text styles&#13;&#10;Second level&#13;&#10;Third level&#13;&#10;Fourth level&#13;&#10;Fifth level">
            <a:extLst>
              <a:ext uri="{FF2B5EF4-FFF2-40B4-BE49-F238E27FC236}">
                <a16:creationId xmlns:a16="http://schemas.microsoft.com/office/drawing/2014/main" id="{9DBE115F-D1E7-FC53-CA28-22A684298EA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algn="just"/>
            <a:r>
              <a:rPr lang="zh-CN" altLang="en-US">
                <a:solidFill>
                  <a:srgbClr val="660033"/>
                </a:solidFill>
              </a:rPr>
              <a:t>格式</a:t>
            </a:r>
          </a:p>
          <a:p>
            <a:pPr marL="0" indent="0" algn="just">
              <a:buNone/>
            </a:pPr>
            <a:r>
              <a:rPr lang="zh-CN" altLang="en-US">
                <a:solidFill>
                  <a:srgbClr val="000000"/>
                </a:solidFill>
              </a:rPr>
              <a:t>#</a:t>
            </a:r>
            <a:r>
              <a:rPr lang="en-US" altLang="zh-CN">
                <a:solidFill>
                  <a:srgbClr val="000000"/>
                </a:solidFill>
              </a:rPr>
              <a:t>ifdef </a:t>
            </a:r>
            <a:r>
              <a:rPr lang="zh-CN" altLang="en-US">
                <a:solidFill>
                  <a:srgbClr val="000000"/>
                </a:solidFill>
              </a:rPr>
              <a:t>标识符</a:t>
            </a:r>
            <a:endParaRPr lang="zh-CN" altLang="en-US">
              <a:solidFill>
                <a:srgbClr val="000099"/>
              </a:solidFill>
            </a:endParaRPr>
          </a:p>
          <a:p>
            <a:pPr marL="0" indent="0" algn="just">
              <a:buNone/>
            </a:pPr>
            <a:r>
              <a:rPr lang="zh-CN" altLang="en-US">
                <a:solidFill>
                  <a:srgbClr val="000000"/>
                </a:solidFill>
              </a:rPr>
              <a:t>语句</a:t>
            </a:r>
            <a:endParaRPr lang="zh-CN" altLang="en-US">
              <a:solidFill>
                <a:srgbClr val="000099"/>
              </a:solidFill>
            </a:endParaRPr>
          </a:p>
          <a:p>
            <a:pPr marL="0" indent="0" algn="just">
              <a:buNone/>
            </a:pPr>
            <a:r>
              <a:rPr lang="zh-CN" altLang="en-US">
                <a:solidFill>
                  <a:srgbClr val="000000"/>
                </a:solidFill>
              </a:rPr>
              <a:t>#</a:t>
            </a:r>
            <a:r>
              <a:rPr lang="en-US" altLang="zh-CN">
                <a:solidFill>
                  <a:srgbClr val="000000"/>
                </a:solidFill>
              </a:rPr>
              <a:t>endif</a:t>
            </a:r>
            <a:r>
              <a:rPr lang="en-US" altLang="zh-CN">
                <a:solidFill>
                  <a:srgbClr val="000099"/>
                </a:solidFill>
              </a:rPr>
              <a:t> </a:t>
            </a:r>
            <a:endParaRPr lang="zh-CN" altLang="en-US">
              <a:solidFill>
                <a:srgbClr val="000099"/>
              </a:solidFill>
            </a:endParaRPr>
          </a:p>
          <a:p>
            <a:pPr marL="0" indent="0"/>
            <a:r>
              <a:rPr lang="zh-CN" altLang="en-US">
                <a:solidFill>
                  <a:srgbClr val="660033"/>
                </a:solidFill>
              </a:rPr>
              <a:t>功能</a:t>
            </a:r>
            <a:r>
              <a:rPr lang="zh-CN" altLang="en-US">
                <a:solidFill>
                  <a:srgbClr val="000099"/>
                </a:solidFill>
              </a:rPr>
              <a:t> </a:t>
            </a:r>
          </a:p>
          <a:p>
            <a:pPr marL="0" indent="0" algn="just">
              <a:buNone/>
            </a:pPr>
            <a:r>
              <a:rPr lang="zh-CN" altLang="en-US">
                <a:solidFill>
                  <a:srgbClr val="000000"/>
                </a:solidFill>
              </a:rPr>
              <a:t>如果已定义了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“</a:t>
            </a:r>
            <a:r>
              <a:rPr lang="zh-CN" altLang="en-US">
                <a:solidFill>
                  <a:srgbClr val="000000"/>
                </a:solidFill>
              </a:rPr>
              <a:t>标识符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”</a:t>
            </a:r>
            <a:r>
              <a:rPr lang="zh-CN" altLang="en-US">
                <a:solidFill>
                  <a:srgbClr val="000000"/>
                </a:solidFill>
              </a:rPr>
              <a:t>，则编译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“</a:t>
            </a:r>
            <a:r>
              <a:rPr lang="zh-CN" altLang="en-US">
                <a:solidFill>
                  <a:srgbClr val="000000"/>
                </a:solidFill>
              </a:rPr>
              <a:t>语句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”</a:t>
            </a:r>
            <a:r>
              <a:rPr lang="zh-CN" altLang="en-US">
                <a:solidFill>
                  <a:srgbClr val="000099"/>
                </a:solidFill>
              </a:rPr>
              <a:t> </a:t>
            </a:r>
          </a:p>
        </p:txBody>
      </p:sp>
      <p:sp>
        <p:nvSpPr>
          <p:cNvPr id="157700" name="日期占位符 3">
            <a:extLst>
              <a:ext uri="{FF2B5EF4-FFF2-40B4-BE49-F238E27FC236}">
                <a16:creationId xmlns:a16="http://schemas.microsoft.com/office/drawing/2014/main" id="{5D3729A7-C2A3-08C5-C082-99727DD9D1D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72C000B7-2E68-D947-BB85-67224E8CEC83}" type="datetime1">
              <a:rPr lang="zh-CN" altLang="en-US" sz="1400"/>
              <a:t>2024/1/9</a:t>
            </a:fld>
            <a:endParaRPr lang="en-US" altLang="zh-CN" sz="1400"/>
          </a:p>
        </p:txBody>
      </p:sp>
      <p:sp>
        <p:nvSpPr>
          <p:cNvPr id="157702" name="灯片编号占位符 5">
            <a:extLst>
              <a:ext uri="{FF2B5EF4-FFF2-40B4-BE49-F238E27FC236}">
                <a16:creationId xmlns:a16="http://schemas.microsoft.com/office/drawing/2014/main" id="{730AD09F-6A2D-A97A-BF05-00AD05110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zh-CN" sz="1400"/>
              <a:t>-</a:t>
            </a:r>
            <a:fld id="{4B9BF57C-D385-6444-8D91-AA777EB53780}" type="slidenum">
              <a:rPr lang="en-US" altLang="zh-CN" sz="1400"/>
              <a:pPr eaLnBrk="1" hangingPunct="1"/>
              <a:t>62</a:t>
            </a:fld>
            <a:r>
              <a:rPr lang="en-US" altLang="zh-CN" sz="1400"/>
              <a:t>-</a:t>
            </a:r>
          </a:p>
        </p:txBody>
      </p:sp>
      <p:sp>
        <p:nvSpPr>
          <p:cNvPr id="157703" name="Text Box 4">
            <a:extLst>
              <a:ext uri="{FF2B5EF4-FFF2-40B4-BE49-F238E27FC236}">
                <a16:creationId xmlns:a16="http://schemas.microsoft.com/office/drawing/2014/main" id="{CE046652-E2AD-D2C2-DD6D-6A829F177F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1828801"/>
            <a:ext cx="4540250" cy="2124075"/>
          </a:xfrm>
          <a:prstGeom prst="rect">
            <a:avLst/>
          </a:prstGeom>
          <a:solidFill>
            <a:srgbClr val="FFFFCC"/>
          </a:solidFill>
          <a:ln w="12700">
            <a:solidFill>
              <a:srgbClr val="0033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00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en-US" altLang="zh-CN" b="1">
                <a:solidFill>
                  <a:srgbClr val="00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ifdef PI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00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float w=2*PI*f;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00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cout&lt;&lt;f&lt;&lt;“, ”&lt;&lt;w&lt;&lt;endl;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00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#endif</a:t>
            </a:r>
          </a:p>
        </p:txBody>
      </p:sp>
      <p:sp>
        <p:nvSpPr>
          <p:cNvPr id="157704" name="Rectangle 2">
            <a:extLst>
              <a:ext uri="{FF2B5EF4-FFF2-40B4-BE49-F238E27FC236}">
                <a16:creationId xmlns:a16="http://schemas.microsoft.com/office/drawing/2014/main" id="{F08F4065-DA08-6D4C-7C58-62BB0BCE03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233363"/>
            <a:ext cx="7772400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zh-CN" sz="4400">
                <a:solidFill>
                  <a:schemeClr val="tx2"/>
                </a:solidFill>
                <a:latin typeface="Franklin Gothic Medium" panose="020B0603020102020204" pitchFamily="34" charset="0"/>
                <a:ea typeface="隶书" pitchFamily="49" charset="-122"/>
              </a:rPr>
              <a:t>5.10  </a:t>
            </a:r>
            <a:r>
              <a:rPr lang="zh-CN" altLang="zh-CN" sz="4400">
                <a:solidFill>
                  <a:schemeClr val="tx2"/>
                </a:solidFill>
                <a:latin typeface="Franklin Gothic Medium" panose="020B0603020102020204" pitchFamily="34" charset="0"/>
                <a:ea typeface="隶书" pitchFamily="49" charset="-122"/>
              </a:rPr>
              <a:t>编译预处理</a:t>
            </a:r>
            <a:endParaRPr lang="zh-CN" altLang="en-US" sz="4400">
              <a:solidFill>
                <a:schemeClr val="tx2"/>
              </a:solidFill>
              <a:latin typeface="Franklin Gothic Medium" panose="020B06030201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>
            <a:extLst>
              <a:ext uri="{FF2B5EF4-FFF2-40B4-BE49-F238E27FC236}">
                <a16:creationId xmlns:a16="http://schemas.microsoft.com/office/drawing/2014/main" id="{2D318CAF-4AFF-217D-C902-039F16214F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3600" y="1196975"/>
            <a:ext cx="7772400" cy="719138"/>
          </a:xfrm>
        </p:spPr>
        <p:txBody>
          <a:bodyPr/>
          <a:lstStyle/>
          <a:p>
            <a:pPr eaLnBrk="1" hangingPunct="1"/>
            <a:r>
              <a:rPr lang="zh-CN" altLang="en-US" b="1">
                <a:solidFill>
                  <a:srgbClr val="6600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预处理命令   </a:t>
            </a:r>
            <a:r>
              <a:rPr lang="zh-CN" altLang="en-US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</a:t>
            </a:r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ifndef</a:t>
            </a:r>
            <a:r>
              <a:rPr lang="en-US" altLang="zh-CN" b="1">
                <a:solidFill>
                  <a:srgbClr val="6600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zh-CN" altLang="en-US" b="1">
              <a:solidFill>
                <a:srgbClr val="6600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8723" name="Rectangle 3" descr="Rectangle: Click to edit Master text styles&#13;&#10;Second level&#13;&#10;Third level&#13;&#10;Fourth level&#13;&#10;Fifth level">
            <a:extLst>
              <a:ext uri="{FF2B5EF4-FFF2-40B4-BE49-F238E27FC236}">
                <a16:creationId xmlns:a16="http://schemas.microsoft.com/office/drawing/2014/main" id="{83894307-D0B7-CBC9-EFC4-D8A5B7243D7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algn="just"/>
            <a:r>
              <a:rPr lang="zh-CN" altLang="en-US">
                <a:solidFill>
                  <a:srgbClr val="660033"/>
                </a:solidFill>
              </a:rPr>
              <a:t>格式</a:t>
            </a:r>
          </a:p>
          <a:p>
            <a:pPr marL="0" indent="0" algn="just">
              <a:buNone/>
            </a:pPr>
            <a:r>
              <a:rPr lang="zh-CN" altLang="en-US">
                <a:solidFill>
                  <a:srgbClr val="000000"/>
                </a:solidFill>
              </a:rPr>
              <a:t>#</a:t>
            </a:r>
            <a:r>
              <a:rPr lang="en-US" altLang="zh-CN">
                <a:solidFill>
                  <a:srgbClr val="000000"/>
                </a:solidFill>
              </a:rPr>
              <a:t>ifndef </a:t>
            </a:r>
            <a:r>
              <a:rPr lang="zh-CN" altLang="en-US">
                <a:solidFill>
                  <a:srgbClr val="000000"/>
                </a:solidFill>
              </a:rPr>
              <a:t>标识符</a:t>
            </a:r>
            <a:endParaRPr lang="zh-CN" altLang="en-US">
              <a:solidFill>
                <a:srgbClr val="000099"/>
              </a:solidFill>
            </a:endParaRPr>
          </a:p>
          <a:p>
            <a:pPr marL="0" indent="0" algn="just">
              <a:buNone/>
            </a:pPr>
            <a:r>
              <a:rPr lang="zh-CN" altLang="en-US">
                <a:solidFill>
                  <a:srgbClr val="000000"/>
                </a:solidFill>
              </a:rPr>
              <a:t>语句</a:t>
            </a:r>
            <a:endParaRPr lang="zh-CN" altLang="en-US">
              <a:solidFill>
                <a:srgbClr val="000099"/>
              </a:solidFill>
            </a:endParaRPr>
          </a:p>
          <a:p>
            <a:pPr marL="0" indent="0" algn="just">
              <a:buNone/>
            </a:pPr>
            <a:r>
              <a:rPr lang="zh-CN" altLang="en-US">
                <a:solidFill>
                  <a:srgbClr val="000000"/>
                </a:solidFill>
              </a:rPr>
              <a:t>#</a:t>
            </a:r>
            <a:r>
              <a:rPr lang="en-US" altLang="zh-CN">
                <a:solidFill>
                  <a:srgbClr val="000000"/>
                </a:solidFill>
              </a:rPr>
              <a:t>endif</a:t>
            </a:r>
            <a:r>
              <a:rPr lang="en-US" altLang="zh-CN">
                <a:solidFill>
                  <a:srgbClr val="000099"/>
                </a:solidFill>
              </a:rPr>
              <a:t> </a:t>
            </a:r>
            <a:endParaRPr lang="zh-CN" altLang="en-US">
              <a:solidFill>
                <a:srgbClr val="000099"/>
              </a:solidFill>
            </a:endParaRPr>
          </a:p>
          <a:p>
            <a:pPr marL="0" indent="0"/>
            <a:r>
              <a:rPr lang="zh-CN" altLang="en-US">
                <a:solidFill>
                  <a:srgbClr val="660033"/>
                </a:solidFill>
              </a:rPr>
              <a:t>功能</a:t>
            </a:r>
            <a:r>
              <a:rPr lang="zh-CN" altLang="en-US">
                <a:solidFill>
                  <a:srgbClr val="000099"/>
                </a:solidFill>
              </a:rPr>
              <a:t> </a:t>
            </a:r>
          </a:p>
          <a:p>
            <a:pPr marL="0" indent="0" algn="just">
              <a:buNone/>
            </a:pPr>
            <a:r>
              <a:rPr lang="zh-CN" altLang="en-US">
                <a:solidFill>
                  <a:srgbClr val="000000"/>
                </a:solidFill>
              </a:rPr>
              <a:t>如果未定义了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“</a:t>
            </a:r>
            <a:r>
              <a:rPr lang="zh-CN" altLang="en-US">
                <a:solidFill>
                  <a:srgbClr val="000000"/>
                </a:solidFill>
              </a:rPr>
              <a:t>标识符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”</a:t>
            </a:r>
            <a:r>
              <a:rPr lang="zh-CN" altLang="en-US">
                <a:solidFill>
                  <a:srgbClr val="000000"/>
                </a:solidFill>
              </a:rPr>
              <a:t>，则编译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“</a:t>
            </a:r>
            <a:r>
              <a:rPr lang="zh-CN" altLang="en-US">
                <a:solidFill>
                  <a:srgbClr val="000000"/>
                </a:solidFill>
              </a:rPr>
              <a:t>语句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”</a:t>
            </a:r>
            <a:r>
              <a:rPr lang="zh-CN" altLang="en-US">
                <a:solidFill>
                  <a:srgbClr val="000099"/>
                </a:solidFill>
              </a:rPr>
              <a:t> </a:t>
            </a:r>
          </a:p>
        </p:txBody>
      </p:sp>
      <p:sp>
        <p:nvSpPr>
          <p:cNvPr id="158724" name="日期占位符 3">
            <a:extLst>
              <a:ext uri="{FF2B5EF4-FFF2-40B4-BE49-F238E27FC236}">
                <a16:creationId xmlns:a16="http://schemas.microsoft.com/office/drawing/2014/main" id="{AD930A7E-146D-3536-5229-D738470F6AD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A17E4A5A-65BB-BA43-B13E-D726E5414C21}" type="datetime1">
              <a:rPr lang="zh-CN" altLang="en-US" sz="1400"/>
              <a:t>2024/1/9</a:t>
            </a:fld>
            <a:endParaRPr lang="en-US" altLang="zh-CN" sz="1400"/>
          </a:p>
        </p:txBody>
      </p:sp>
      <p:sp>
        <p:nvSpPr>
          <p:cNvPr id="158726" name="灯片编号占位符 5">
            <a:extLst>
              <a:ext uri="{FF2B5EF4-FFF2-40B4-BE49-F238E27FC236}">
                <a16:creationId xmlns:a16="http://schemas.microsoft.com/office/drawing/2014/main" id="{D551CAE7-0208-3360-91DC-E8FB6C683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zh-CN" sz="1400"/>
              <a:t>-</a:t>
            </a:r>
            <a:fld id="{6E5A5046-C91C-604B-8DFD-C2782FABD507}" type="slidenum">
              <a:rPr lang="en-US" altLang="zh-CN" sz="1400"/>
              <a:pPr eaLnBrk="1" hangingPunct="1"/>
              <a:t>63</a:t>
            </a:fld>
            <a:r>
              <a:rPr lang="en-US" altLang="zh-CN" sz="1400"/>
              <a:t>-</a:t>
            </a:r>
          </a:p>
        </p:txBody>
      </p:sp>
      <p:sp>
        <p:nvSpPr>
          <p:cNvPr id="158727" name="Text Box 4">
            <a:extLst>
              <a:ext uri="{FF2B5EF4-FFF2-40B4-BE49-F238E27FC236}">
                <a16:creationId xmlns:a16="http://schemas.microsoft.com/office/drawing/2014/main" id="{244195F5-1A6B-59F2-3E3B-5D1CB25A8D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1828801"/>
            <a:ext cx="3962400" cy="2112963"/>
          </a:xfrm>
          <a:prstGeom prst="rect">
            <a:avLst/>
          </a:prstGeom>
          <a:solidFill>
            <a:srgbClr val="FFFFCC"/>
          </a:solidFill>
          <a:ln w="12700">
            <a:solidFill>
              <a:srgbClr val="0033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ea typeface="宋体" panose="02010600030101010101" pitchFamily="2" charset="-122"/>
              </a:rPr>
              <a:t>#</a:t>
            </a:r>
            <a:r>
              <a:rPr lang="en-US" altLang="zh-CN">
                <a:ea typeface="宋体" panose="02010600030101010101" pitchFamily="2" charset="-122"/>
              </a:rPr>
              <a:t>ifndef PI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>
                <a:ea typeface="宋体" panose="02010600030101010101" pitchFamily="2" charset="-122"/>
              </a:rPr>
              <a:t>float w=2*3.14*f;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>
                <a:ea typeface="宋体" panose="02010600030101010101" pitchFamily="2" charset="-122"/>
              </a:rPr>
              <a:t>cout&lt;&lt;f&lt;&lt;“, ”&lt;&lt;w&lt;&lt;endl;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>
                <a:ea typeface="宋体" panose="02010600030101010101" pitchFamily="2" charset="-122"/>
              </a:rPr>
              <a:t>#endif</a:t>
            </a:r>
          </a:p>
        </p:txBody>
      </p:sp>
      <p:sp>
        <p:nvSpPr>
          <p:cNvPr id="158728" name="Rectangle 2">
            <a:extLst>
              <a:ext uri="{FF2B5EF4-FFF2-40B4-BE49-F238E27FC236}">
                <a16:creationId xmlns:a16="http://schemas.microsoft.com/office/drawing/2014/main" id="{98B7A827-4B9C-7030-B6B8-4917D87C82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304800"/>
            <a:ext cx="7772400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zh-CN" sz="4400">
                <a:solidFill>
                  <a:schemeClr val="tx2"/>
                </a:solidFill>
                <a:latin typeface="Franklin Gothic Medium" panose="020B0603020102020204" pitchFamily="34" charset="0"/>
                <a:ea typeface="隶书" pitchFamily="49" charset="-122"/>
              </a:rPr>
              <a:t>5.10  </a:t>
            </a:r>
            <a:r>
              <a:rPr lang="zh-CN" altLang="zh-CN" sz="4400">
                <a:solidFill>
                  <a:schemeClr val="tx2"/>
                </a:solidFill>
                <a:latin typeface="Franklin Gothic Medium" panose="020B0603020102020204" pitchFamily="34" charset="0"/>
                <a:ea typeface="隶书" pitchFamily="49" charset="-122"/>
              </a:rPr>
              <a:t>编译预处理</a:t>
            </a:r>
            <a:endParaRPr lang="zh-CN" altLang="en-US" sz="4400">
              <a:solidFill>
                <a:schemeClr val="tx2"/>
              </a:solidFill>
              <a:latin typeface="Franklin Gothic Medium" panose="020B06030201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>
            <a:extLst>
              <a:ext uri="{FF2B5EF4-FFF2-40B4-BE49-F238E27FC236}">
                <a16:creationId xmlns:a16="http://schemas.microsoft.com/office/drawing/2014/main" id="{3904A22F-23CA-21F3-A204-CA406CE13C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47851" y="44451"/>
            <a:ext cx="7777163" cy="1223963"/>
          </a:xfrm>
        </p:spPr>
        <p:txBody>
          <a:bodyPr/>
          <a:lstStyle/>
          <a:p>
            <a:pPr eaLnBrk="1" hangingPunct="1"/>
            <a:r>
              <a:rPr lang="zh-CN" altLang="en-US" sz="2800" b="1">
                <a:solidFill>
                  <a:srgbClr val="6600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预处理命令   </a:t>
            </a:r>
            <a:br>
              <a:rPr lang="zh-CN" altLang="en-US" sz="2800" b="1">
                <a:solidFill>
                  <a:srgbClr val="6600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#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if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    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#elif     #else  #endif</a:t>
            </a:r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zh-CN" altLang="en-US" b="1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9747" name="Rectangle 3" descr="Rectangle: Click to edit Master text styles&#13;&#10;Second level&#13;&#10;Third level&#13;&#10;Fourth level&#13;&#10;Fifth level">
            <a:extLst>
              <a:ext uri="{FF2B5EF4-FFF2-40B4-BE49-F238E27FC236}">
                <a16:creationId xmlns:a16="http://schemas.microsoft.com/office/drawing/2014/main" id="{13CD5AE2-8A38-993C-FCD6-3D5FDDE9C63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74825" y="1268414"/>
            <a:ext cx="8447088" cy="1728787"/>
          </a:xfrm>
        </p:spPr>
        <p:txBody>
          <a:bodyPr/>
          <a:lstStyle/>
          <a:p>
            <a:pPr marL="0" indent="0" algn="just"/>
            <a:r>
              <a:rPr lang="zh-CN" altLang="en-US">
                <a:solidFill>
                  <a:srgbClr val="660033"/>
                </a:solidFill>
              </a:rPr>
              <a:t>功能</a:t>
            </a:r>
            <a:r>
              <a:rPr lang="zh-CN" altLang="en-US">
                <a:solidFill>
                  <a:srgbClr val="000099"/>
                </a:solidFill>
              </a:rPr>
              <a:t> </a:t>
            </a:r>
          </a:p>
          <a:p>
            <a:pPr marL="0" indent="0" algn="just">
              <a:buNone/>
            </a:pPr>
            <a:r>
              <a:rPr lang="zh-CN" altLang="en-US">
                <a:solidFill>
                  <a:srgbClr val="000000"/>
                </a:solidFill>
              </a:rPr>
              <a:t>条件编译指令，如果某个表达式成立，则编译相应</a:t>
            </a:r>
            <a:endParaRPr lang="zh-CN" altLang="en-US">
              <a:solidFill>
                <a:srgbClr val="000099"/>
              </a:solidFill>
            </a:endParaRPr>
          </a:p>
          <a:p>
            <a:pPr marL="0" indent="0" algn="just">
              <a:buNone/>
            </a:pPr>
            <a:r>
              <a:rPr lang="zh-CN" altLang="en-US">
                <a:solidFill>
                  <a:srgbClr val="000000"/>
                </a:solidFill>
              </a:rPr>
              <a:t>的语句。</a:t>
            </a:r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159748" name="日期占位符 3">
            <a:extLst>
              <a:ext uri="{FF2B5EF4-FFF2-40B4-BE49-F238E27FC236}">
                <a16:creationId xmlns:a16="http://schemas.microsoft.com/office/drawing/2014/main" id="{F5E71998-96C6-F22E-E5C8-B0A482AC057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39D64BDD-8942-824D-BA98-8F843D39ABC6}" type="datetime1">
              <a:rPr lang="zh-CN" altLang="en-US" sz="1400"/>
              <a:t>2024/1/9</a:t>
            </a:fld>
            <a:endParaRPr lang="en-US" altLang="zh-CN" sz="1400"/>
          </a:p>
        </p:txBody>
      </p:sp>
      <p:sp>
        <p:nvSpPr>
          <p:cNvPr id="159750" name="灯片编号占位符 5">
            <a:extLst>
              <a:ext uri="{FF2B5EF4-FFF2-40B4-BE49-F238E27FC236}">
                <a16:creationId xmlns:a16="http://schemas.microsoft.com/office/drawing/2014/main" id="{66F4FD3D-C2B2-CE81-A88E-F9EB6AB3A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zh-CN" sz="1400"/>
              <a:t>-</a:t>
            </a:r>
            <a:fld id="{1CCBFD2D-7EC0-2A41-97AF-ECCB20EE4F92}" type="slidenum">
              <a:rPr lang="en-US" altLang="zh-CN" sz="1400"/>
              <a:pPr eaLnBrk="1" hangingPunct="1"/>
              <a:t>64</a:t>
            </a:fld>
            <a:r>
              <a:rPr lang="en-US" altLang="zh-CN" sz="1400"/>
              <a:t>-</a:t>
            </a:r>
          </a:p>
        </p:txBody>
      </p:sp>
      <p:sp>
        <p:nvSpPr>
          <p:cNvPr id="1101828" name="Rectangle 4" descr="Rectangle: Click to edit Master text styles&#13;&#10;Second level&#13;&#10;Third level&#13;&#10;Fourth level&#13;&#10;Fifth level">
            <a:extLst>
              <a:ext uri="{FF2B5EF4-FFF2-40B4-BE49-F238E27FC236}">
                <a16:creationId xmlns:a16="http://schemas.microsoft.com/office/drawing/2014/main" id="{734F0AA3-00D0-8CA1-A113-7D4E93C6EC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1950" y="2924176"/>
            <a:ext cx="2736850" cy="2265363"/>
          </a:xfrm>
          <a:prstGeom prst="rect">
            <a:avLst/>
          </a:prstGeom>
          <a:solidFill>
            <a:srgbClr val="FFFFCC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</a:pPr>
            <a:r>
              <a:rPr lang="zh-CN" altLang="en-US" sz="2800" b="1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格式</a:t>
            </a:r>
          </a:p>
          <a:p>
            <a:pPr algn="just"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#</a:t>
            </a:r>
            <a:r>
              <a:rPr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if 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常量表达式</a:t>
            </a:r>
            <a:endParaRPr lang="zh-CN" altLang="en-US" sz="2800" b="1">
              <a:solidFill>
                <a:srgbClr val="660033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just"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语句</a:t>
            </a:r>
            <a:endParaRPr lang="zh-CN" altLang="en-US" sz="2800" b="1">
              <a:solidFill>
                <a:srgbClr val="660033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just"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#</a:t>
            </a:r>
            <a:r>
              <a:rPr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endif</a:t>
            </a:r>
            <a:endParaRPr lang="en-US" altLang="zh-CN" sz="2800" b="1">
              <a:solidFill>
                <a:srgbClr val="660033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101829" name="Rectangle 5" descr="Rectangle: Click to edit Master text styles&#13;&#10;Second level&#13;&#10;Third level&#13;&#10;Fourth level&#13;&#10;Fifth level">
            <a:extLst>
              <a:ext uri="{FF2B5EF4-FFF2-40B4-BE49-F238E27FC236}">
                <a16:creationId xmlns:a16="http://schemas.microsoft.com/office/drawing/2014/main" id="{8BFEC12E-657A-4A74-15FD-B0A2E8518C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0238" y="2852739"/>
            <a:ext cx="2881312" cy="3057525"/>
          </a:xfrm>
          <a:prstGeom prst="rect">
            <a:avLst/>
          </a:prstGeom>
          <a:solidFill>
            <a:srgbClr val="FFFFCC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</a:pPr>
            <a:r>
              <a:rPr lang="zh-CN" altLang="en-US" sz="2800" b="1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格式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#</a:t>
            </a:r>
            <a:r>
              <a:rPr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if 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常量表达式1</a:t>
            </a:r>
            <a:endParaRPr lang="zh-CN" altLang="en-US" sz="2800" b="1">
              <a:solidFill>
                <a:srgbClr val="660033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语句1</a:t>
            </a:r>
            <a:endParaRPr lang="zh-CN" altLang="en-US" sz="2800" b="1">
              <a:solidFill>
                <a:srgbClr val="660033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#</a:t>
            </a:r>
            <a:r>
              <a:rPr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else</a:t>
            </a:r>
            <a:endParaRPr lang="en-US" altLang="zh-CN" sz="2800" b="1">
              <a:solidFill>
                <a:srgbClr val="660033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语句2</a:t>
            </a:r>
            <a:endParaRPr lang="zh-CN" altLang="en-US" sz="2800" b="1">
              <a:solidFill>
                <a:srgbClr val="660033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#</a:t>
            </a:r>
            <a:r>
              <a:rPr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endif</a:t>
            </a:r>
            <a:endParaRPr lang="en-US" altLang="zh-CN" sz="2800" b="1">
              <a:solidFill>
                <a:srgbClr val="660033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101830" name="Rectangle 6" descr="Rectangle: Click to edit Master text styles&#13;&#10;Second level&#13;&#10;Third level&#13;&#10;Fourth level&#13;&#10;Fifth level">
            <a:extLst>
              <a:ext uri="{FF2B5EF4-FFF2-40B4-BE49-F238E27FC236}">
                <a16:creationId xmlns:a16="http://schemas.microsoft.com/office/drawing/2014/main" id="{8F72C4A9-90C9-A2CA-F272-9E28217F4F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1" y="2349501"/>
            <a:ext cx="3254375" cy="4137025"/>
          </a:xfrm>
          <a:prstGeom prst="rect">
            <a:avLst/>
          </a:prstGeom>
          <a:solidFill>
            <a:srgbClr val="FFFFCC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</a:pPr>
            <a:r>
              <a:rPr lang="zh-CN" altLang="en-US" sz="2800" b="1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格式</a:t>
            </a:r>
          </a:p>
          <a:p>
            <a:pPr algn="just" eaLnBrk="1" hangingPunct="1"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#</a:t>
            </a:r>
            <a:r>
              <a:rPr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if 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常量表达式1</a:t>
            </a:r>
            <a:endParaRPr lang="zh-CN" altLang="en-US" sz="2800" b="1">
              <a:solidFill>
                <a:srgbClr val="660033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just" eaLnBrk="1" hangingPunct="1"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语句1</a:t>
            </a:r>
            <a:endParaRPr lang="zh-CN" altLang="en-US" sz="2800" b="1">
              <a:solidFill>
                <a:srgbClr val="660033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just" eaLnBrk="1" hangingPunct="1"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#</a:t>
            </a:r>
            <a:r>
              <a:rPr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elif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常量表达式2</a:t>
            </a:r>
            <a:endParaRPr lang="zh-CN" altLang="en-US" sz="2800" b="1">
              <a:solidFill>
                <a:srgbClr val="660033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just" eaLnBrk="1" hangingPunct="1"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语句2</a:t>
            </a:r>
            <a:endParaRPr lang="zh-CN" altLang="en-US" sz="2800" b="1">
              <a:solidFill>
                <a:srgbClr val="660033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just" eaLnBrk="1" hangingPunct="1"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┇</a:t>
            </a:r>
            <a:endParaRPr lang="zh-CN" altLang="en-US" sz="2800" b="1">
              <a:solidFill>
                <a:srgbClr val="660033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just" eaLnBrk="1" hangingPunct="1"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#</a:t>
            </a:r>
            <a:r>
              <a:rPr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else</a:t>
            </a:r>
            <a:endParaRPr lang="en-US" altLang="zh-CN" sz="2800" b="1">
              <a:solidFill>
                <a:srgbClr val="660033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just" eaLnBrk="1" hangingPunct="1"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语句</a:t>
            </a:r>
            <a:r>
              <a:rPr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endParaRPr lang="en-US" altLang="zh-CN" sz="2800" b="1">
              <a:solidFill>
                <a:srgbClr val="660033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just" eaLnBrk="1" hangingPunct="1"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#endif</a:t>
            </a:r>
            <a:endParaRPr lang="zh-CN" altLang="en-US" sz="2800" b="1">
              <a:solidFill>
                <a:srgbClr val="660033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01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01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01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1828" grpId="0" animBg="1"/>
      <p:bldP spid="1101829" grpId="0" animBg="1"/>
      <p:bldP spid="1101830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9" name="Rectangle 3" descr="Rectangle: Click to edit Master text styles&#13;&#10;Second level&#13;&#10;Third level&#13;&#10;Fourth level&#13;&#10;Fifth level">
            <a:extLst>
              <a:ext uri="{FF2B5EF4-FFF2-40B4-BE49-F238E27FC236}">
                <a16:creationId xmlns:a16="http://schemas.microsoft.com/office/drawing/2014/main" id="{58EDB026-EF85-20F2-7C60-020F68D8D61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31951" y="1196976"/>
            <a:ext cx="8785225" cy="4968875"/>
          </a:xfrm>
        </p:spPr>
        <p:txBody>
          <a:bodyPr/>
          <a:lstStyle/>
          <a:p>
            <a:pPr marL="0" indent="0">
              <a:buNone/>
            </a:pPr>
            <a:r>
              <a:rPr lang="zh-CN" altLang="zh-CN">
                <a:solidFill>
                  <a:srgbClr val="003300"/>
                </a:solidFill>
              </a:rPr>
              <a:t>例</a:t>
            </a:r>
            <a:r>
              <a:rPr lang="en-US" altLang="zh-CN">
                <a:solidFill>
                  <a:srgbClr val="003300"/>
                </a:solidFill>
              </a:rPr>
              <a:t>5-15  </a:t>
            </a:r>
            <a:r>
              <a:rPr lang="zh-CN" altLang="zh-CN">
                <a:solidFill>
                  <a:srgbClr val="003300"/>
                </a:solidFill>
              </a:rPr>
              <a:t>九宫格问题。魔方阵是一个古老的智力问题，要求在一个</a:t>
            </a:r>
            <a:r>
              <a:rPr lang="en-US" altLang="zh-CN" i="1">
                <a:solidFill>
                  <a:srgbClr val="003300"/>
                </a:solidFill>
              </a:rPr>
              <a:t>n </a:t>
            </a:r>
            <a:r>
              <a:rPr lang="en-US" altLang="zh-CN" i="1">
                <a:solidFill>
                  <a:srgbClr val="003300"/>
                </a:solidFill>
                <a:sym typeface="Symbol" pitchFamily="2" charset="2"/>
              </a:rPr>
              <a:t></a:t>
            </a:r>
            <a:r>
              <a:rPr lang="en-US" altLang="zh-CN" i="1">
                <a:solidFill>
                  <a:srgbClr val="003300"/>
                </a:solidFill>
              </a:rPr>
              <a:t> n</a:t>
            </a:r>
            <a:r>
              <a:rPr lang="zh-CN" altLang="zh-CN">
                <a:solidFill>
                  <a:srgbClr val="003300"/>
                </a:solidFill>
              </a:rPr>
              <a:t>的矩阵中填入</a:t>
            </a:r>
            <a:r>
              <a:rPr lang="en-US" altLang="zh-CN">
                <a:solidFill>
                  <a:srgbClr val="003300"/>
                </a:solidFill>
              </a:rPr>
              <a:t>1</a:t>
            </a:r>
            <a:r>
              <a:rPr lang="zh-CN" altLang="zh-CN">
                <a:solidFill>
                  <a:srgbClr val="003300"/>
                </a:solidFill>
              </a:rPr>
              <a:t>～</a:t>
            </a:r>
            <a:r>
              <a:rPr lang="en-US" altLang="zh-CN" i="1">
                <a:solidFill>
                  <a:srgbClr val="003300"/>
                </a:solidFill>
              </a:rPr>
              <a:t>n</a:t>
            </a:r>
            <a:r>
              <a:rPr lang="en-US" altLang="zh-CN" baseline="30000">
                <a:solidFill>
                  <a:srgbClr val="003300"/>
                </a:solidFill>
              </a:rPr>
              <a:t>2</a:t>
            </a:r>
            <a:r>
              <a:rPr lang="zh-CN" altLang="zh-CN">
                <a:solidFill>
                  <a:srgbClr val="003300"/>
                </a:solidFill>
              </a:rPr>
              <a:t>的数字（</a:t>
            </a:r>
            <a:r>
              <a:rPr lang="en-US" altLang="zh-CN" i="1">
                <a:solidFill>
                  <a:srgbClr val="003300"/>
                </a:solidFill>
              </a:rPr>
              <a:t>n</a:t>
            </a:r>
            <a:r>
              <a:rPr lang="zh-CN" altLang="zh-CN">
                <a:solidFill>
                  <a:srgbClr val="003300"/>
                </a:solidFill>
              </a:rPr>
              <a:t>为奇数），使得每一行、每一列、每条对角线的累加和都相等。</a:t>
            </a:r>
            <a:endParaRPr lang="en-US" altLang="zh-CN">
              <a:solidFill>
                <a:srgbClr val="003300"/>
              </a:solidFill>
            </a:endParaRPr>
          </a:p>
          <a:p>
            <a:pPr marL="0" indent="0">
              <a:buNone/>
            </a:pPr>
            <a:r>
              <a:rPr lang="zh-CN" altLang="zh-CN" sz="2400">
                <a:solidFill>
                  <a:srgbClr val="000066"/>
                </a:solidFill>
              </a:rPr>
              <a:t>填写</a:t>
            </a:r>
            <a:r>
              <a:rPr lang="en-US" altLang="zh-CN" sz="2400" i="1">
                <a:solidFill>
                  <a:srgbClr val="000066"/>
                </a:solidFill>
              </a:rPr>
              <a:t>n</a:t>
            </a:r>
            <a:r>
              <a:rPr lang="en-US" altLang="zh-CN" sz="2400">
                <a:solidFill>
                  <a:srgbClr val="000066"/>
                </a:solidFill>
              </a:rPr>
              <a:t>=3</a:t>
            </a:r>
            <a:r>
              <a:rPr lang="zh-CN" altLang="zh-CN" sz="2400">
                <a:solidFill>
                  <a:srgbClr val="000066"/>
                </a:solidFill>
              </a:rPr>
              <a:t>的九宫格，用二维数组</a:t>
            </a:r>
            <a:r>
              <a:rPr lang="en-US" altLang="zh-CN" sz="2400">
                <a:solidFill>
                  <a:srgbClr val="000066"/>
                </a:solidFill>
              </a:rPr>
              <a:t>grid</a:t>
            </a:r>
            <a:r>
              <a:rPr lang="zh-CN" altLang="zh-CN" sz="2400">
                <a:solidFill>
                  <a:srgbClr val="000066"/>
                </a:solidFill>
              </a:rPr>
              <a:t>存储九宫格。</a:t>
            </a:r>
            <a:r>
              <a:rPr lang="en-US" altLang="zh-CN" sz="2400">
                <a:solidFill>
                  <a:srgbClr val="000066"/>
                </a:solidFill>
              </a:rPr>
              <a:t>   </a:t>
            </a:r>
            <a:endParaRPr lang="zh-CN" altLang="zh-CN" sz="2400">
              <a:solidFill>
                <a:srgbClr val="000066"/>
              </a:solidFill>
            </a:endParaRPr>
          </a:p>
          <a:p>
            <a:pPr marL="0" indent="0">
              <a:buNone/>
            </a:pPr>
            <a:r>
              <a:rPr lang="zh-CN" altLang="zh-CN" sz="2400">
                <a:solidFill>
                  <a:srgbClr val="000066"/>
                </a:solidFill>
              </a:rPr>
              <a:t>（</a:t>
            </a:r>
            <a:r>
              <a:rPr lang="en-US" altLang="zh-CN" sz="2400">
                <a:solidFill>
                  <a:srgbClr val="000066"/>
                </a:solidFill>
              </a:rPr>
              <a:t>1</a:t>
            </a:r>
            <a:r>
              <a:rPr lang="zh-CN" altLang="zh-CN" sz="2400">
                <a:solidFill>
                  <a:srgbClr val="000066"/>
                </a:solidFill>
              </a:rPr>
              <a:t>）由</a:t>
            </a:r>
            <a:r>
              <a:rPr lang="en-US" altLang="zh-CN" sz="2400">
                <a:solidFill>
                  <a:srgbClr val="000066"/>
                </a:solidFill>
              </a:rPr>
              <a:t>1</a:t>
            </a:r>
            <a:r>
              <a:rPr lang="zh-CN" altLang="zh-CN" sz="2400">
                <a:solidFill>
                  <a:srgbClr val="000066"/>
                </a:solidFill>
              </a:rPr>
              <a:t>开始填数，将</a:t>
            </a:r>
            <a:r>
              <a:rPr lang="en-US" altLang="zh-CN" sz="2400">
                <a:solidFill>
                  <a:srgbClr val="000066"/>
                </a:solidFill>
              </a:rPr>
              <a:t>1</a:t>
            </a:r>
            <a:r>
              <a:rPr lang="zh-CN" altLang="zh-CN" sz="2400">
                <a:solidFill>
                  <a:srgbClr val="000066"/>
                </a:solidFill>
              </a:rPr>
              <a:t>放在第</a:t>
            </a:r>
            <a:r>
              <a:rPr lang="en-US" altLang="zh-CN" sz="2400">
                <a:solidFill>
                  <a:srgbClr val="000066"/>
                </a:solidFill>
              </a:rPr>
              <a:t>0</a:t>
            </a:r>
            <a:r>
              <a:rPr lang="zh-CN" altLang="zh-CN" sz="2400">
                <a:solidFill>
                  <a:srgbClr val="000066"/>
                </a:solidFill>
              </a:rPr>
              <a:t>行的中间位置。</a:t>
            </a:r>
          </a:p>
          <a:p>
            <a:pPr marL="0" indent="0">
              <a:buNone/>
            </a:pPr>
            <a:r>
              <a:rPr lang="zh-CN" altLang="zh-CN" sz="2400">
                <a:solidFill>
                  <a:srgbClr val="000066"/>
                </a:solidFill>
              </a:rPr>
              <a:t>（</a:t>
            </a:r>
            <a:r>
              <a:rPr lang="en-US" altLang="zh-CN" sz="2400">
                <a:solidFill>
                  <a:srgbClr val="000066"/>
                </a:solidFill>
              </a:rPr>
              <a:t>2</a:t>
            </a:r>
            <a:r>
              <a:rPr lang="zh-CN" altLang="zh-CN" sz="2400">
                <a:solidFill>
                  <a:srgbClr val="000066"/>
                </a:solidFill>
              </a:rPr>
              <a:t>）将九宫格方阵想象成上下、左右相接，每次往左上角走一步，会有下列</a:t>
            </a:r>
            <a:r>
              <a:rPr lang="en-US" altLang="zh-CN" sz="2400">
                <a:solidFill>
                  <a:srgbClr val="000066"/>
                </a:solidFill>
              </a:rPr>
              <a:t>3</a:t>
            </a:r>
            <a:r>
              <a:rPr lang="zh-CN" altLang="zh-CN" sz="2400">
                <a:solidFill>
                  <a:srgbClr val="000066"/>
                </a:solidFill>
              </a:rPr>
              <a:t>种情况。</a:t>
            </a:r>
          </a:p>
          <a:p>
            <a:pPr marL="0" indent="0">
              <a:buNone/>
            </a:pPr>
            <a:r>
              <a:rPr lang="zh-CN" altLang="zh-CN" sz="2400">
                <a:solidFill>
                  <a:srgbClr val="000066"/>
                </a:solidFill>
              </a:rPr>
              <a:t>① 左上角上方出界，则在最下面对应位置填下一个数字。</a:t>
            </a:r>
          </a:p>
          <a:p>
            <a:pPr marL="0" indent="0">
              <a:buNone/>
            </a:pPr>
            <a:r>
              <a:rPr lang="zh-CN" altLang="zh-CN" sz="2400">
                <a:solidFill>
                  <a:srgbClr val="000066"/>
                </a:solidFill>
              </a:rPr>
              <a:t>② 左上角左边出界，则在最右边对应位置填下一个数字。</a:t>
            </a:r>
          </a:p>
          <a:p>
            <a:pPr marL="0" indent="0">
              <a:buNone/>
            </a:pPr>
            <a:r>
              <a:rPr lang="zh-CN" altLang="zh-CN" sz="2400">
                <a:solidFill>
                  <a:srgbClr val="000066"/>
                </a:solidFill>
              </a:rPr>
              <a:t>③ 左上角已有数字，则在同一列的下一行填下一个数字。</a:t>
            </a:r>
          </a:p>
          <a:p>
            <a:pPr marL="0" indent="0">
              <a:buNone/>
            </a:pPr>
            <a:endParaRPr lang="zh-CN" altLang="zh-CN">
              <a:solidFill>
                <a:srgbClr val="003300"/>
              </a:solidFill>
            </a:endParaRPr>
          </a:p>
        </p:txBody>
      </p:sp>
      <p:sp>
        <p:nvSpPr>
          <p:cNvPr id="160771" name="日期占位符 3">
            <a:extLst>
              <a:ext uri="{FF2B5EF4-FFF2-40B4-BE49-F238E27FC236}">
                <a16:creationId xmlns:a16="http://schemas.microsoft.com/office/drawing/2014/main" id="{8F8FE411-64F7-1AC5-298B-F08076C3735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36A8620A-FF7D-8141-98B7-2CF68B95BE19}" type="datetime1">
              <a:rPr lang="zh-CN" altLang="en-US" sz="1400"/>
              <a:t>2024/1/9</a:t>
            </a:fld>
            <a:endParaRPr lang="en-US" altLang="zh-CN" sz="1400"/>
          </a:p>
        </p:txBody>
      </p:sp>
      <p:sp>
        <p:nvSpPr>
          <p:cNvPr id="160773" name="灯片编号占位符 5">
            <a:extLst>
              <a:ext uri="{FF2B5EF4-FFF2-40B4-BE49-F238E27FC236}">
                <a16:creationId xmlns:a16="http://schemas.microsoft.com/office/drawing/2014/main" id="{B7EE707E-ECDA-19F0-9EAA-5A695D247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zh-CN" sz="1400"/>
              <a:t>-</a:t>
            </a:r>
            <a:fld id="{A974BADC-3B8F-4746-8C84-F18963DF014A}" type="slidenum">
              <a:rPr lang="en-US" altLang="zh-CN" sz="1400"/>
              <a:pPr eaLnBrk="1" hangingPunct="1"/>
              <a:t>65</a:t>
            </a:fld>
            <a:r>
              <a:rPr lang="en-US" altLang="zh-CN" sz="1400"/>
              <a:t>-</a:t>
            </a:r>
          </a:p>
        </p:txBody>
      </p:sp>
      <p:sp>
        <p:nvSpPr>
          <p:cNvPr id="160774" name="Rectangle 2">
            <a:extLst>
              <a:ext uri="{FF2B5EF4-FFF2-40B4-BE49-F238E27FC236}">
                <a16:creationId xmlns:a16="http://schemas.microsoft.com/office/drawing/2014/main" id="{F7004BD7-5724-F184-D422-A7D3DC93D9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419100"/>
            <a:ext cx="7772400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zh-CN" sz="4400">
                <a:solidFill>
                  <a:schemeClr val="tx2"/>
                </a:solidFill>
                <a:latin typeface="Franklin Gothic Medium" panose="020B0603020102020204" pitchFamily="34" charset="0"/>
                <a:ea typeface="隶书" pitchFamily="49" charset="-122"/>
              </a:rPr>
              <a:t>5.10  </a:t>
            </a:r>
            <a:r>
              <a:rPr lang="zh-CN" altLang="zh-CN" sz="4400">
                <a:solidFill>
                  <a:schemeClr val="tx2"/>
                </a:solidFill>
                <a:latin typeface="Franklin Gothic Medium" panose="020B0603020102020204" pitchFamily="34" charset="0"/>
                <a:ea typeface="隶书" pitchFamily="49" charset="-122"/>
              </a:rPr>
              <a:t>编译预处理</a:t>
            </a:r>
            <a:endParaRPr lang="zh-CN" altLang="en-US" sz="4400">
              <a:solidFill>
                <a:schemeClr val="tx2"/>
              </a:solidFill>
              <a:latin typeface="Franklin Gothic Medium" panose="020B06030201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日期占位符 1">
            <a:extLst>
              <a:ext uri="{FF2B5EF4-FFF2-40B4-BE49-F238E27FC236}">
                <a16:creationId xmlns:a16="http://schemas.microsoft.com/office/drawing/2014/main" id="{209E8AA6-FD82-E5EE-4146-70AC08F8E24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1BA09186-403D-E54C-A4F4-C4B750C4618D}" type="datetime1">
              <a:rPr lang="zh-CN" altLang="en-US" sz="1400"/>
              <a:t>2024/1/9</a:t>
            </a:fld>
            <a:endParaRPr lang="en-US" altLang="zh-CN" sz="1400"/>
          </a:p>
        </p:txBody>
      </p:sp>
      <p:sp>
        <p:nvSpPr>
          <p:cNvPr id="161796" name="灯片编号占位符 3">
            <a:extLst>
              <a:ext uri="{FF2B5EF4-FFF2-40B4-BE49-F238E27FC236}">
                <a16:creationId xmlns:a16="http://schemas.microsoft.com/office/drawing/2014/main" id="{11C67FD0-6C17-F264-DACA-7BCF8D518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zh-CN" sz="1400"/>
              <a:t>-</a:t>
            </a:r>
            <a:fld id="{FCC5572C-EBF9-3242-A4DB-6DEB86BE0F7B}" type="slidenum">
              <a:rPr lang="en-US" altLang="zh-CN" sz="1400"/>
              <a:pPr eaLnBrk="1" hangingPunct="1"/>
              <a:t>66</a:t>
            </a:fld>
            <a:r>
              <a:rPr lang="en-US" altLang="zh-CN" sz="1400"/>
              <a:t>-</a:t>
            </a:r>
          </a:p>
        </p:txBody>
      </p:sp>
      <p:sp>
        <p:nvSpPr>
          <p:cNvPr id="161797" name="矩形 4">
            <a:extLst>
              <a:ext uri="{FF2B5EF4-FFF2-40B4-BE49-F238E27FC236}">
                <a16:creationId xmlns:a16="http://schemas.microsoft.com/office/drawing/2014/main" id="{FB9535B5-7A2B-50B6-4DB0-77DEF81AA5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25" y="638176"/>
            <a:ext cx="8642350" cy="391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2800" b="1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800" b="1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5-15 </a:t>
            </a:r>
            <a:r>
              <a:rPr lang="zh-CN" altLang="en-US" sz="2800" b="1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九宫格问题 </a:t>
            </a:r>
          </a:p>
          <a:p>
            <a:pPr eaLnBrk="1" hangingPunct="1"/>
            <a:r>
              <a:rPr lang="en-US" altLang="zh-CN" sz="2800" b="1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&lt;iostream&gt; </a:t>
            </a:r>
          </a:p>
          <a:p>
            <a:pPr eaLnBrk="1" hangingPunct="1"/>
            <a:r>
              <a:rPr lang="en-US" altLang="zh-CN" sz="2800" b="1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namespace std; </a:t>
            </a:r>
          </a:p>
          <a:p>
            <a:pPr eaLnBrk="1" hangingPunct="1"/>
            <a:r>
              <a:rPr lang="en-US" altLang="zh-CN" sz="2800" b="1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 int N = 3; </a:t>
            </a:r>
          </a:p>
          <a:p>
            <a:pPr eaLnBrk="1" hangingPunct="1"/>
            <a:r>
              <a:rPr lang="en-US" altLang="zh-CN" b="1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#define _DEBUG_PROGRAM //</a:t>
            </a:r>
            <a:r>
              <a:rPr lang="zh-CN" altLang="en-US" b="1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注释此句，则不显示中间结果 </a:t>
            </a:r>
          </a:p>
          <a:p>
            <a:pPr eaLnBrk="1" hangingPunct="1"/>
            <a:r>
              <a:rPr lang="en-US" altLang="zh-CN" sz="2800" b="1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square(int grid[][N],int n) </a:t>
            </a:r>
          </a:p>
          <a:p>
            <a:pPr eaLnBrk="1" hangingPunct="1"/>
            <a:r>
              <a:rPr lang="en-US" altLang="zh-CN" sz="2800" b="1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  int y=0; </a:t>
            </a:r>
          </a:p>
          <a:p>
            <a:pPr eaLnBrk="1" hangingPunct="1"/>
            <a:r>
              <a:rPr lang="en-US" altLang="zh-CN" sz="2800" b="1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int x=(n-1)/2; </a:t>
            </a:r>
          </a:p>
          <a:p>
            <a:pPr eaLnBrk="1" hangingPunct="1"/>
            <a:r>
              <a:rPr lang="en-US" altLang="zh-CN" sz="2800" b="1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grid[0][x]=1;  //</a:t>
            </a:r>
            <a:r>
              <a:rPr lang="zh-CN" altLang="en-US" sz="2800" b="1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在第</a:t>
            </a:r>
            <a:r>
              <a:rPr lang="en-US" altLang="zh-CN" sz="2800" b="1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800" b="1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行中间位置填</a:t>
            </a:r>
            <a:r>
              <a:rPr lang="en-US" altLang="zh-CN" sz="2800" b="1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日期占位符 1">
            <a:extLst>
              <a:ext uri="{FF2B5EF4-FFF2-40B4-BE49-F238E27FC236}">
                <a16:creationId xmlns:a16="http://schemas.microsoft.com/office/drawing/2014/main" id="{D6C40F9D-395A-6F77-65DE-5AC1155B96F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EFB4AB5F-810C-C84E-8663-100DA870F948}" type="datetime1">
              <a:rPr lang="zh-CN" altLang="en-US" sz="1400"/>
              <a:t>2024/1/9</a:t>
            </a:fld>
            <a:endParaRPr lang="en-US" altLang="zh-CN" sz="1400"/>
          </a:p>
        </p:txBody>
      </p:sp>
      <p:sp>
        <p:nvSpPr>
          <p:cNvPr id="162820" name="灯片编号占位符 3">
            <a:extLst>
              <a:ext uri="{FF2B5EF4-FFF2-40B4-BE49-F238E27FC236}">
                <a16:creationId xmlns:a16="http://schemas.microsoft.com/office/drawing/2014/main" id="{BEF83D37-A043-D2BB-2F29-A24C3908B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zh-CN" sz="1400"/>
              <a:t>-</a:t>
            </a:r>
            <a:fld id="{809021FB-A56E-BB41-BEE7-CB637364D95A}" type="slidenum">
              <a:rPr lang="en-US" altLang="zh-CN" sz="1400"/>
              <a:pPr eaLnBrk="1" hangingPunct="1"/>
              <a:t>67</a:t>
            </a:fld>
            <a:r>
              <a:rPr lang="en-US" altLang="zh-CN" sz="1400"/>
              <a:t>-</a:t>
            </a:r>
          </a:p>
        </p:txBody>
      </p:sp>
      <p:sp>
        <p:nvSpPr>
          <p:cNvPr id="162821" name="矩形 4">
            <a:extLst>
              <a:ext uri="{FF2B5EF4-FFF2-40B4-BE49-F238E27FC236}">
                <a16:creationId xmlns:a16="http://schemas.microsoft.com/office/drawing/2014/main" id="{56FA9A5F-8464-0B96-9B1D-ED4D4F4922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25" y="127000"/>
            <a:ext cx="8642350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for(int i=2; i&lt;=n*n; i++) </a:t>
            </a:r>
          </a:p>
          <a:p>
            <a:pPr eaLnBrk="1" hangingPunct="1"/>
            <a:r>
              <a:rPr lang="en-US" altLang="zh-CN" b="1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{	y = (y-1+n) % n; //</a:t>
            </a:r>
            <a:r>
              <a:rPr lang="zh-CN" altLang="en-US" b="1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左上角位置有效行下标 </a:t>
            </a:r>
          </a:p>
          <a:p>
            <a:pPr eaLnBrk="1" hangingPunct="1"/>
            <a:r>
              <a:rPr lang="zh-CN" altLang="en-US" b="1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b="1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= (x-1+n) % n; //</a:t>
            </a:r>
            <a:r>
              <a:rPr lang="zh-CN" altLang="en-US" b="1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左上角位置有效列下标 </a:t>
            </a:r>
          </a:p>
          <a:p>
            <a:pPr eaLnBrk="1" hangingPunct="1"/>
            <a:r>
              <a:rPr lang="zh-CN" altLang="en-US" b="1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b="1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( grid[y][x]&gt;0 ) //</a:t>
            </a:r>
            <a:r>
              <a:rPr lang="zh-CN" altLang="en-US" b="1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左上角位置已有数字 </a:t>
            </a:r>
          </a:p>
          <a:p>
            <a:pPr eaLnBrk="1" hangingPunct="1"/>
            <a:r>
              <a:rPr lang="en-US" altLang="zh-CN" b="1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{   y = (y+2) % n; //</a:t>
            </a:r>
            <a:r>
              <a:rPr lang="zh-CN" altLang="en-US" b="1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在同一列的下一行填数字 </a:t>
            </a:r>
          </a:p>
          <a:p>
            <a:pPr eaLnBrk="1" hangingPunct="1"/>
            <a:r>
              <a:rPr lang="zh-CN" altLang="en-US" b="1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   </a:t>
            </a:r>
            <a:r>
              <a:rPr lang="en-US" altLang="zh-CN" b="1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= (x+1) % n; </a:t>
            </a:r>
          </a:p>
          <a:p>
            <a:pPr eaLnBrk="1" hangingPunct="1"/>
            <a:r>
              <a:rPr lang="en-US" altLang="zh-CN" b="1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	} </a:t>
            </a:r>
          </a:p>
          <a:p>
            <a:pPr eaLnBrk="1" hangingPunct="1"/>
            <a:r>
              <a:rPr lang="en-US" altLang="zh-CN" b="1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	grid[y][x] = i; </a:t>
            </a:r>
          </a:p>
          <a:p>
            <a:pPr eaLnBrk="1" hangingPunct="1"/>
            <a:r>
              <a:rPr lang="en-US" altLang="zh-CN" b="1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#ifdef _DEBUG_PROGRAM  //</a:t>
            </a:r>
            <a:r>
              <a:rPr lang="zh-CN" altLang="en-US" b="1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为调试程序之用</a:t>
            </a:r>
            <a:endParaRPr lang="en-US" altLang="zh-CN" b="1">
              <a:solidFill>
                <a:srgbClr val="00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b="1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cout&lt;&lt;"i="&lt;&lt;i&lt;&lt;":"&lt;&lt;"y="&lt;&lt;y&lt;&lt;","&lt;&lt;"x="&lt;&lt;x&lt;&lt;",“</a:t>
            </a:r>
          </a:p>
          <a:p>
            <a:pPr eaLnBrk="1" hangingPunct="1"/>
            <a:r>
              <a:rPr lang="en-US" altLang="zh-CN" b="1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&lt;&lt;"grid[y][x]="&lt;&lt;grid[y][x]&lt;&lt;endl;</a:t>
            </a:r>
          </a:p>
          <a:p>
            <a:pPr eaLnBrk="1" hangingPunct="1"/>
            <a:r>
              <a:rPr lang="en-US" altLang="zh-CN" b="1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#endif </a:t>
            </a:r>
          </a:p>
          <a:p>
            <a:pPr eaLnBrk="1" hangingPunct="1"/>
            <a:r>
              <a:rPr lang="en-US" altLang="zh-CN" b="1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} </a:t>
            </a:r>
          </a:p>
          <a:p>
            <a:pPr eaLnBrk="1" hangingPunct="1"/>
            <a:r>
              <a:rPr lang="en-US" altLang="zh-CN" b="1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cout&lt;&lt;endl; </a:t>
            </a:r>
          </a:p>
          <a:p>
            <a:pPr eaLnBrk="1" hangingPunct="1"/>
            <a:r>
              <a:rPr lang="en-US" altLang="zh-CN" b="1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日期占位符 1">
            <a:extLst>
              <a:ext uri="{FF2B5EF4-FFF2-40B4-BE49-F238E27FC236}">
                <a16:creationId xmlns:a16="http://schemas.microsoft.com/office/drawing/2014/main" id="{41F19257-2318-5896-C06D-1589B62A892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E4A6A141-2FE6-274A-8C69-8CBBDAF1045F}" type="datetime1">
              <a:rPr lang="zh-CN" altLang="en-US" sz="1400"/>
              <a:t>2024/1/9</a:t>
            </a:fld>
            <a:endParaRPr lang="en-US" altLang="zh-CN" sz="1400"/>
          </a:p>
        </p:txBody>
      </p:sp>
      <p:sp>
        <p:nvSpPr>
          <p:cNvPr id="163844" name="灯片编号占位符 3">
            <a:extLst>
              <a:ext uri="{FF2B5EF4-FFF2-40B4-BE49-F238E27FC236}">
                <a16:creationId xmlns:a16="http://schemas.microsoft.com/office/drawing/2014/main" id="{C5D1560B-2C7D-5FFD-49CC-7693947EE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zh-CN" sz="1400"/>
              <a:t>-</a:t>
            </a:r>
            <a:fld id="{F2FE9904-2B0C-BC46-8BA1-AA4E58233B37}" type="slidenum">
              <a:rPr lang="en-US" altLang="zh-CN" sz="1400"/>
              <a:pPr eaLnBrk="1" hangingPunct="1"/>
              <a:t>68</a:t>
            </a:fld>
            <a:r>
              <a:rPr lang="en-US" altLang="zh-CN" sz="1400"/>
              <a:t>-</a:t>
            </a:r>
          </a:p>
        </p:txBody>
      </p:sp>
      <p:sp>
        <p:nvSpPr>
          <p:cNvPr id="163845" name="矩形 4">
            <a:extLst>
              <a:ext uri="{FF2B5EF4-FFF2-40B4-BE49-F238E27FC236}">
                <a16:creationId xmlns:a16="http://schemas.microsoft.com/office/drawing/2014/main" id="{AB586058-08F7-DD78-1B15-8EDFC830FD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389" y="765175"/>
            <a:ext cx="6607175" cy="483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main() </a:t>
            </a:r>
          </a:p>
          <a:p>
            <a:pPr eaLnBrk="1" hangingPunct="1"/>
            <a:r>
              <a:rPr lang="en-US" altLang="zh-CN" sz="2800" b="1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  int grid[N][N]={0}; </a:t>
            </a:r>
          </a:p>
          <a:p>
            <a:pPr eaLnBrk="1" hangingPunct="1"/>
            <a:r>
              <a:rPr lang="en-US" altLang="zh-CN" sz="2800" b="1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square(grid,N); </a:t>
            </a:r>
          </a:p>
          <a:p>
            <a:pPr eaLnBrk="1" hangingPunct="1"/>
            <a:r>
              <a:rPr lang="en-US" altLang="zh-CN" sz="2800" b="1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for(int i=0;i&lt;N;i++) </a:t>
            </a:r>
          </a:p>
          <a:p>
            <a:pPr eaLnBrk="1" hangingPunct="1"/>
            <a:r>
              <a:rPr lang="en-US" altLang="zh-CN" sz="2800" b="1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{ </a:t>
            </a:r>
          </a:p>
          <a:p>
            <a:pPr eaLnBrk="1" hangingPunct="1"/>
            <a:r>
              <a:rPr lang="en-US" altLang="zh-CN" sz="2800" b="1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for(int j=0;j&lt;N;j++) </a:t>
            </a:r>
          </a:p>
          <a:p>
            <a:pPr eaLnBrk="1" hangingPunct="1"/>
            <a:r>
              <a:rPr lang="en-US" altLang="zh-CN" sz="2800" b="1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{	cout&lt;&lt;grid[i][j]&lt;&lt;' '; </a:t>
            </a:r>
          </a:p>
          <a:p>
            <a:pPr eaLnBrk="1" hangingPunct="1"/>
            <a:r>
              <a:rPr lang="en-US" altLang="zh-CN" sz="2800" b="1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 </a:t>
            </a:r>
          </a:p>
          <a:p>
            <a:pPr eaLnBrk="1" hangingPunct="1"/>
            <a:r>
              <a:rPr lang="en-US" altLang="zh-CN" sz="2800" b="1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cout&lt;&lt;endl; </a:t>
            </a:r>
          </a:p>
          <a:p>
            <a:pPr eaLnBrk="1" hangingPunct="1"/>
            <a:r>
              <a:rPr lang="en-US" altLang="zh-CN" sz="2800" b="1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} </a:t>
            </a:r>
          </a:p>
          <a:p>
            <a:pPr eaLnBrk="1" hangingPunct="1"/>
            <a:r>
              <a:rPr lang="en-US" altLang="zh-CN" sz="2800" b="1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日期占位符 1">
            <a:extLst>
              <a:ext uri="{FF2B5EF4-FFF2-40B4-BE49-F238E27FC236}">
                <a16:creationId xmlns:a16="http://schemas.microsoft.com/office/drawing/2014/main" id="{F875C10B-365A-4878-9B03-617C94894A8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8695ACC2-B30D-CF4B-B081-D1ECC0BF4C6A}" type="datetime1">
              <a:rPr lang="zh-CN" altLang="en-US" sz="1400"/>
              <a:t>2024/1/9</a:t>
            </a:fld>
            <a:endParaRPr lang="en-US" altLang="zh-CN" sz="1400"/>
          </a:p>
        </p:txBody>
      </p:sp>
      <p:sp>
        <p:nvSpPr>
          <p:cNvPr id="164868" name="灯片编号占位符 3">
            <a:extLst>
              <a:ext uri="{FF2B5EF4-FFF2-40B4-BE49-F238E27FC236}">
                <a16:creationId xmlns:a16="http://schemas.microsoft.com/office/drawing/2014/main" id="{95ED8AA0-D115-B910-FFEF-414A6F955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zh-CN" sz="1400"/>
              <a:t>-</a:t>
            </a:r>
            <a:fld id="{7FF531C8-CE0D-6948-9105-653BD22D3727}" type="slidenum">
              <a:rPr lang="en-US" altLang="zh-CN" sz="1400"/>
              <a:pPr eaLnBrk="1" hangingPunct="1"/>
              <a:t>69</a:t>
            </a:fld>
            <a:r>
              <a:rPr lang="en-US" altLang="zh-CN" sz="1400"/>
              <a:t>-</a:t>
            </a:r>
          </a:p>
        </p:txBody>
      </p:sp>
      <p:sp>
        <p:nvSpPr>
          <p:cNvPr id="164869" name="Text Box 2">
            <a:extLst>
              <a:ext uri="{FF2B5EF4-FFF2-40B4-BE49-F238E27FC236}">
                <a16:creationId xmlns:a16="http://schemas.microsoft.com/office/drawing/2014/main" id="{D2D142E0-55A9-2B47-5423-4100D0431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304800"/>
            <a:ext cx="8610600" cy="5570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zh-CN" altLang="en-US" sz="32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#</a:t>
            </a:r>
            <a:r>
              <a:rPr lang="en-US" altLang="zh-CN" sz="32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define</a:t>
            </a:r>
            <a:r>
              <a:rPr lang="zh-CN" altLang="en-US" sz="32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指令还可以定义带参数的宏，例如:</a:t>
            </a:r>
          </a:p>
          <a:p>
            <a:pPr algn="just"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#</a:t>
            </a:r>
            <a:r>
              <a:rPr lang="en-US" altLang="zh-CN" b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include&lt;iostream&gt; </a:t>
            </a:r>
            <a:endParaRPr lang="en-US" altLang="zh-CN" b="1">
              <a:solidFill>
                <a:srgbClr val="000099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just"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using namespace std;</a:t>
            </a:r>
            <a:endParaRPr lang="en-US" altLang="zh-CN" b="1">
              <a:solidFill>
                <a:srgbClr val="000099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just"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#define MIN(a,b) (a&lt;b?a:b)</a:t>
            </a:r>
            <a:endParaRPr lang="en-US" altLang="zh-CN" b="1">
              <a:solidFill>
                <a:srgbClr val="000099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just"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void main()</a:t>
            </a:r>
            <a:endParaRPr lang="en-US" altLang="zh-CN" b="1">
              <a:solidFill>
                <a:srgbClr val="000099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just"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  int x,y;</a:t>
            </a:r>
            <a:endParaRPr lang="en-US" altLang="zh-CN" b="1">
              <a:solidFill>
                <a:srgbClr val="000099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just"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cout&lt;&lt;”input x,y:”;</a:t>
            </a:r>
            <a:endParaRPr lang="en-US" altLang="zh-CN" b="1">
              <a:solidFill>
                <a:srgbClr val="000099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just"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cin&gt;&gt;x&gt;&gt;y;</a:t>
            </a:r>
            <a:endParaRPr lang="en-US" altLang="zh-CN" b="1">
              <a:solidFill>
                <a:srgbClr val="000099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just"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cout&lt;&lt;”minimum:”&lt;&lt;MIN(x,y);</a:t>
            </a:r>
            <a:endParaRPr lang="en-US" altLang="zh-CN" b="1">
              <a:solidFill>
                <a:srgbClr val="000099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just"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b="1">
              <a:solidFill>
                <a:srgbClr val="000099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>
            <a:extLst>
              <a:ext uri="{FF2B5EF4-FFF2-40B4-BE49-F238E27FC236}">
                <a16:creationId xmlns:a16="http://schemas.microsoft.com/office/drawing/2014/main" id="{06BD2569-0FB8-047C-2B12-65752E5304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5.7  </a:t>
            </a:r>
            <a:r>
              <a:rPr lang="zh-CN" altLang="zh-CN" sz="3600"/>
              <a:t>默认参数值的函数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35267" name="Rectangle 3" descr="Rectangle: Click to edit Master text styles&#13;&#10;Second level&#13;&#10;Third level&#13;&#10;Fourth level&#13;&#10;Fifth level">
            <a:extLst>
              <a:ext uri="{FF2B5EF4-FFF2-40B4-BE49-F238E27FC236}">
                <a16:creationId xmlns:a16="http://schemas.microsoft.com/office/drawing/2014/main" id="{8D5632C8-8A5D-0E31-2641-AC6857D272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35188" y="1557338"/>
            <a:ext cx="7772400" cy="4114800"/>
          </a:xfrm>
        </p:spPr>
        <p:txBody>
          <a:bodyPr/>
          <a:lstStyle/>
          <a:p>
            <a:pPr marL="0" indent="0"/>
            <a:r>
              <a:rPr lang="zh-CN" altLang="en-US">
                <a:solidFill>
                  <a:srgbClr val="000000"/>
                </a:solidFill>
                <a:latin typeface="华文楷体" panose="02010600040101010101" pitchFamily="2" charset="-122"/>
              </a:rPr>
              <a:t>具有默认参数值的函数</a:t>
            </a:r>
            <a:r>
              <a:rPr lang="zh-CN" altLang="en-US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是一种特殊的函数形式， 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C++</a:t>
            </a:r>
            <a:r>
              <a:rPr lang="zh-CN" altLang="en-US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允许函数的形式参数有默认值。</a:t>
            </a:r>
          </a:p>
          <a:p>
            <a:pPr marL="0" indent="0" algn="just">
              <a:buNone/>
            </a:pPr>
            <a:r>
              <a:rPr lang="zh-CN" altLang="en-US">
                <a:solidFill>
                  <a:srgbClr val="000099"/>
                </a:solidFill>
              </a:rPr>
              <a:t>例如:计算圆面积的函数：</a:t>
            </a:r>
          </a:p>
          <a:p>
            <a:pPr marL="0" indent="0">
              <a:buNone/>
            </a:pP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double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CN">
                <a:solidFill>
                  <a:srgbClr val="88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CircleArea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(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double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CN">
                <a:solidFill>
                  <a:srgbClr val="666666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radius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=1.0)</a:t>
            </a:r>
            <a:endParaRPr lang="en-US" altLang="zh-CN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{</a:t>
            </a:r>
            <a:endParaRPr lang="en-US" altLang="zh-CN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   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const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 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double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CN">
                <a:solidFill>
                  <a:srgbClr val="666666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PI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=3.14; </a:t>
            </a:r>
            <a:endParaRPr lang="en-US" altLang="zh-CN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   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return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 </a:t>
            </a:r>
            <a:r>
              <a:rPr lang="en-US" altLang="zh-CN">
                <a:solidFill>
                  <a:srgbClr val="666666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PI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*</a:t>
            </a:r>
            <a:r>
              <a:rPr lang="en-US" altLang="zh-CN">
                <a:solidFill>
                  <a:srgbClr val="666666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radius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*</a:t>
            </a:r>
            <a:r>
              <a:rPr lang="en-US" altLang="zh-CN">
                <a:solidFill>
                  <a:srgbClr val="666666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radius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;</a:t>
            </a:r>
            <a:endParaRPr lang="en-US" altLang="zh-CN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zh-CN" altLang="en-US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101380" name="日期占位符 3">
            <a:extLst>
              <a:ext uri="{FF2B5EF4-FFF2-40B4-BE49-F238E27FC236}">
                <a16:creationId xmlns:a16="http://schemas.microsoft.com/office/drawing/2014/main" id="{F2227D27-58F5-FA7E-5099-13ADA9BC517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0CA5C6E4-66A6-634B-80E5-07EB2CEDBD0A}" type="datetime1">
              <a:rPr lang="zh-CN" altLang="en-US" sz="1400"/>
              <a:t>2024/1/9</a:t>
            </a:fld>
            <a:endParaRPr lang="en-US" altLang="zh-CN" sz="1400"/>
          </a:p>
        </p:txBody>
      </p:sp>
      <p:sp>
        <p:nvSpPr>
          <p:cNvPr id="101382" name="灯片编号占位符 5">
            <a:extLst>
              <a:ext uri="{FF2B5EF4-FFF2-40B4-BE49-F238E27FC236}">
                <a16:creationId xmlns:a16="http://schemas.microsoft.com/office/drawing/2014/main" id="{80898525-A33B-D731-6697-2040BE421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zh-CN" sz="1400"/>
              <a:t>-</a:t>
            </a:r>
            <a:fld id="{6F9DE771-B78F-A748-9DE7-C1711531CD13}" type="slidenum">
              <a:rPr lang="en-US" altLang="zh-CN" sz="1400"/>
              <a:pPr eaLnBrk="1" hangingPunct="1"/>
              <a:t>7</a:t>
            </a:fld>
            <a:r>
              <a:rPr lang="en-US" altLang="zh-CN" sz="1400"/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35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35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35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35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35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35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日期占位符 1">
            <a:extLst>
              <a:ext uri="{FF2B5EF4-FFF2-40B4-BE49-F238E27FC236}">
                <a16:creationId xmlns:a16="http://schemas.microsoft.com/office/drawing/2014/main" id="{0FA807EE-47E1-542B-E844-2D3F3E2BD04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2B4BB959-15B1-4A4D-ACEB-CA247055A238}" type="datetime1">
              <a:rPr lang="zh-CN" altLang="en-US" sz="1400"/>
              <a:t>2024/1/9</a:t>
            </a:fld>
            <a:endParaRPr lang="en-US" altLang="zh-CN" sz="1400"/>
          </a:p>
        </p:txBody>
      </p:sp>
      <p:sp>
        <p:nvSpPr>
          <p:cNvPr id="165892" name="灯片编号占位符 3">
            <a:extLst>
              <a:ext uri="{FF2B5EF4-FFF2-40B4-BE49-F238E27FC236}">
                <a16:creationId xmlns:a16="http://schemas.microsoft.com/office/drawing/2014/main" id="{987EFCF0-CBE0-8FEF-3513-DB28D8B45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zh-CN" sz="1400"/>
              <a:t>-</a:t>
            </a:r>
            <a:fld id="{DB2B5D2E-D02B-F14D-9001-68B7C7D4738B}" type="slidenum">
              <a:rPr lang="en-US" altLang="zh-CN" sz="1400"/>
              <a:pPr eaLnBrk="1" hangingPunct="1"/>
              <a:t>70</a:t>
            </a:fld>
            <a:r>
              <a:rPr lang="en-US" altLang="zh-CN" sz="1400"/>
              <a:t>-</a:t>
            </a:r>
          </a:p>
        </p:txBody>
      </p:sp>
      <p:sp>
        <p:nvSpPr>
          <p:cNvPr id="165893" name="Text Box 2">
            <a:extLst>
              <a:ext uri="{FF2B5EF4-FFF2-40B4-BE49-F238E27FC236}">
                <a16:creationId xmlns:a16="http://schemas.microsoft.com/office/drawing/2014/main" id="{F21F66F8-8473-E148-4DDA-815A763299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304801"/>
            <a:ext cx="8610600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#</a:t>
            </a:r>
            <a:r>
              <a:rPr lang="en-US" altLang="zh-CN" b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include&lt;iostream&gt; </a:t>
            </a:r>
            <a:endParaRPr lang="en-US" altLang="zh-CN" b="1">
              <a:solidFill>
                <a:srgbClr val="000099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just"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using namespace std;</a:t>
            </a:r>
            <a:endParaRPr lang="en-US" altLang="zh-CN" b="1">
              <a:solidFill>
                <a:srgbClr val="000099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just"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#define MAX(a,b) (a&gt;b?a:b)</a:t>
            </a:r>
            <a:endParaRPr lang="en-US" altLang="zh-CN" b="1">
              <a:solidFill>
                <a:srgbClr val="000099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just"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void main()</a:t>
            </a:r>
            <a:endParaRPr lang="en-US" altLang="zh-CN" b="1">
              <a:solidFill>
                <a:srgbClr val="000099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just"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  int x,y;</a:t>
            </a:r>
            <a:endParaRPr lang="en-US" altLang="zh-CN" b="1">
              <a:solidFill>
                <a:srgbClr val="000099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just"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cout&lt;&lt;”input x,y:”;</a:t>
            </a:r>
            <a:endParaRPr lang="en-US" altLang="zh-CN" b="1">
              <a:solidFill>
                <a:srgbClr val="000099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just"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cin&gt;&gt;x&gt;&gt;y;</a:t>
            </a:r>
            <a:endParaRPr lang="en-US" altLang="zh-CN" b="1">
              <a:solidFill>
                <a:srgbClr val="000099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just"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cout&lt;&lt;”maximum:”&lt;&lt;MAX(x,y);</a:t>
            </a:r>
            <a:endParaRPr lang="en-US" altLang="zh-CN" b="1">
              <a:solidFill>
                <a:srgbClr val="000099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just"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b="1">
              <a:solidFill>
                <a:srgbClr val="000099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65894" name="Text Box 3">
            <a:extLst>
              <a:ext uri="{FF2B5EF4-FFF2-40B4-BE49-F238E27FC236}">
                <a16:creationId xmlns:a16="http://schemas.microsoft.com/office/drawing/2014/main" id="{D887591E-3359-32AA-6BF4-2773538AA2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152401"/>
            <a:ext cx="3124200" cy="830997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#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define</a:t>
            </a:r>
            <a:r>
              <a:rPr lang="zh-CN" altLang="en-US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指令还可以定义带参数的宏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>
            <a:extLst>
              <a:ext uri="{FF2B5EF4-FFF2-40B4-BE49-F238E27FC236}">
                <a16:creationId xmlns:a16="http://schemas.microsoft.com/office/drawing/2014/main" id="{DFF1F221-81BB-7C30-F2C0-A8AFCF35DE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/>
              <a:t>总结</a:t>
            </a:r>
          </a:p>
        </p:txBody>
      </p:sp>
      <p:sp>
        <p:nvSpPr>
          <p:cNvPr id="166915" name="Rectangle 3" descr="Rectangle: Click to edit Master text styles&#13;&#10;Second level&#13;&#10;Third level&#13;&#10;Fourth level&#13;&#10;Fifth level">
            <a:extLst>
              <a:ext uri="{FF2B5EF4-FFF2-40B4-BE49-F238E27FC236}">
                <a16:creationId xmlns:a16="http://schemas.microsoft.com/office/drawing/2014/main" id="{F6ED8EB1-ADD4-9359-8BF5-3C494F1DB7E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33600" y="1601788"/>
            <a:ext cx="8001000" cy="4419600"/>
          </a:xfrm>
        </p:spPr>
        <p:txBody>
          <a:bodyPr/>
          <a:lstStyle/>
          <a:p>
            <a:pPr marL="0" indent="0" algn="just"/>
            <a:r>
              <a:rPr lang="zh-CN" altLang="en-US" sz="3200">
                <a:solidFill>
                  <a:srgbClr val="000099"/>
                </a:solidFill>
              </a:rPr>
              <a:t>  函数的知识：函数的引入、定义、原型声明、函数的参数及函数调用。</a:t>
            </a:r>
          </a:p>
          <a:p>
            <a:pPr marL="0" indent="0" algn="just"/>
            <a:r>
              <a:rPr lang="zh-CN" altLang="en-US" sz="3200">
                <a:solidFill>
                  <a:srgbClr val="000099"/>
                </a:solidFill>
              </a:rPr>
              <a:t>函数的一些特殊形式：递归函数、内联函数、具有默认参数值的函数。</a:t>
            </a:r>
          </a:p>
          <a:p>
            <a:pPr marL="0" indent="0" algn="just"/>
            <a:r>
              <a:rPr lang="zh-CN" altLang="en-US" sz="3200">
                <a:solidFill>
                  <a:srgbClr val="000099"/>
                </a:solidFill>
              </a:rPr>
              <a:t>变量的存储类型、标识符的作用域。 </a:t>
            </a:r>
          </a:p>
        </p:txBody>
      </p:sp>
      <p:sp>
        <p:nvSpPr>
          <p:cNvPr id="166916" name="日期占位符 3">
            <a:extLst>
              <a:ext uri="{FF2B5EF4-FFF2-40B4-BE49-F238E27FC236}">
                <a16:creationId xmlns:a16="http://schemas.microsoft.com/office/drawing/2014/main" id="{E9EE446C-19BC-08F3-3A15-73512DEB0B4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4BA01243-0535-874B-A0E8-EA0ABC8E1AE2}" type="datetime1">
              <a:rPr lang="zh-CN" altLang="en-US" sz="1400"/>
              <a:t>2024/1/9</a:t>
            </a:fld>
            <a:endParaRPr lang="en-US" altLang="zh-CN" sz="1400"/>
          </a:p>
        </p:txBody>
      </p:sp>
      <p:sp>
        <p:nvSpPr>
          <p:cNvPr id="166918" name="灯片编号占位符 5">
            <a:extLst>
              <a:ext uri="{FF2B5EF4-FFF2-40B4-BE49-F238E27FC236}">
                <a16:creationId xmlns:a16="http://schemas.microsoft.com/office/drawing/2014/main" id="{955584FC-C532-1E9D-BEF0-76BD22794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zh-CN" sz="1400"/>
              <a:t>-</a:t>
            </a:r>
            <a:fld id="{5A82145B-E5A9-1E4D-9300-42B68D72FCEA}" type="slidenum">
              <a:rPr lang="en-US" altLang="zh-CN" sz="1400"/>
              <a:pPr eaLnBrk="1" hangingPunct="1"/>
              <a:t>71</a:t>
            </a:fld>
            <a:r>
              <a:rPr lang="en-US" altLang="zh-CN" sz="1400"/>
              <a:t>-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日期占位符 1">
            <a:extLst>
              <a:ext uri="{FF2B5EF4-FFF2-40B4-BE49-F238E27FC236}">
                <a16:creationId xmlns:a16="http://schemas.microsoft.com/office/drawing/2014/main" id="{BD4F74EF-C15E-7B3B-5210-11AB521ECFA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92E2A243-2AF8-224B-8841-8EF011A25115}" type="datetime1">
              <a:rPr lang="zh-CN" altLang="en-US" sz="1400"/>
              <a:t>2024/1/9</a:t>
            </a:fld>
            <a:endParaRPr lang="en-US" altLang="zh-CN" sz="1400"/>
          </a:p>
        </p:txBody>
      </p:sp>
      <p:sp>
        <p:nvSpPr>
          <p:cNvPr id="102404" name="灯片编号占位符 3">
            <a:extLst>
              <a:ext uri="{FF2B5EF4-FFF2-40B4-BE49-F238E27FC236}">
                <a16:creationId xmlns:a16="http://schemas.microsoft.com/office/drawing/2014/main" id="{467C5A39-6EEB-5B20-2931-CA8BA01E8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zh-CN" sz="1400"/>
              <a:t>-</a:t>
            </a:r>
            <a:fld id="{A654EFD2-8D5D-F64B-818E-5764273CCB2C}" type="slidenum">
              <a:rPr lang="en-US" altLang="zh-CN" sz="1400"/>
              <a:pPr eaLnBrk="1" hangingPunct="1"/>
              <a:t>8</a:t>
            </a:fld>
            <a:r>
              <a:rPr lang="en-US" altLang="zh-CN" sz="1400"/>
              <a:t>-</a:t>
            </a:r>
          </a:p>
        </p:txBody>
      </p:sp>
      <p:sp>
        <p:nvSpPr>
          <p:cNvPr id="1036290" name="Text Box 2">
            <a:extLst>
              <a:ext uri="{FF2B5EF4-FFF2-40B4-BE49-F238E27FC236}">
                <a16:creationId xmlns:a16="http://schemas.microsoft.com/office/drawing/2014/main" id="{515E3B6C-D2A0-6B90-83EA-13DFD607F5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381001"/>
            <a:ext cx="8458200" cy="617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调用具有默认参数值的函数时，如果提供实际参数值，则函数的形参值取自实际参数；如果不提供实际参数值，函数的形参采用默认参数值。</a:t>
            </a:r>
            <a:r>
              <a:rPr lang="zh-CN" altLang="en-US" sz="2800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例如调用</a:t>
            </a:r>
            <a:r>
              <a:rPr lang="en-US" altLang="zh-CN" sz="2800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CircleArea</a:t>
            </a:r>
            <a:r>
              <a:rPr lang="zh-CN" altLang="en-US" sz="2800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函数：</a:t>
            </a:r>
          </a:p>
          <a:p>
            <a:pPr eaLnBrk="1" hangingPunct="1">
              <a:spcBef>
                <a:spcPct val="25000"/>
              </a:spcBef>
            </a:pP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#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include&lt;iostream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&gt;</a:t>
            </a:r>
            <a:endParaRPr lang="en-US" altLang="zh-CN" sz="2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>
              <a:spcBef>
                <a:spcPct val="25000"/>
              </a:spcBef>
            </a:pP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using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namespace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std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;</a:t>
            </a:r>
            <a:endParaRPr lang="en-US" altLang="zh-CN" sz="2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>
              <a:spcBef>
                <a:spcPct val="25000"/>
              </a:spcBef>
            </a:pP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void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CN" sz="2800" b="1">
                <a:solidFill>
                  <a:srgbClr val="88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main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()</a:t>
            </a:r>
            <a:endParaRPr lang="en-US" altLang="zh-CN" sz="2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>
              <a:spcBef>
                <a:spcPct val="25000"/>
              </a:spcBef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{</a:t>
            </a:r>
            <a:endParaRPr lang="en-US" altLang="zh-CN" sz="2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>
              <a:spcBef>
                <a:spcPct val="25000"/>
              </a:spcBef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   </a:t>
            </a:r>
            <a:r>
              <a:rPr lang="en-US" altLang="zh-CN" sz="2800" b="1">
                <a:solidFill>
                  <a:srgbClr val="666666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cout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&lt;&lt;CircleArea(10.0)&lt;&lt;</a:t>
            </a:r>
            <a:r>
              <a:rPr lang="en-US" altLang="zh-CN" sz="2800" b="1">
                <a:solidFill>
                  <a:srgbClr val="666666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endl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; </a:t>
            </a:r>
            <a:r>
              <a:rPr lang="en-US" altLang="zh-CN" sz="2800" b="1">
                <a:solidFill>
                  <a:srgbClr val="0099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//</a:t>
            </a:r>
            <a:r>
              <a:rPr lang="zh-CN" altLang="en-US" sz="2800" b="1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提供实际参数值</a:t>
            </a:r>
            <a:endParaRPr lang="zh-CN" altLang="en-US" sz="2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>
              <a:spcBef>
                <a:spcPct val="25000"/>
              </a:spcBef>
            </a:pP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   </a:t>
            </a:r>
            <a:r>
              <a:rPr lang="en-US" altLang="zh-CN" sz="2800" b="1">
                <a:solidFill>
                  <a:srgbClr val="666666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cout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&lt;&lt;CircleArea()&lt;&lt;</a:t>
            </a:r>
            <a:r>
              <a:rPr lang="en-US" altLang="zh-CN" sz="2800" b="1">
                <a:solidFill>
                  <a:srgbClr val="666666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endl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;    </a:t>
            </a:r>
            <a:r>
              <a:rPr lang="en-US" altLang="zh-CN" sz="2800" b="1">
                <a:solidFill>
                  <a:srgbClr val="0099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//</a:t>
            </a:r>
            <a:r>
              <a:rPr lang="zh-CN" altLang="en-US" sz="2800" b="1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不提供实际参数值</a:t>
            </a:r>
            <a:endParaRPr lang="zh-CN" altLang="en-US" sz="2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>
              <a:spcBef>
                <a:spcPct val="25000"/>
              </a:spcBef>
            </a:pP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}</a:t>
            </a:r>
            <a:endParaRPr lang="zh-CN" altLang="en-US" sz="2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>
              <a:spcBef>
                <a:spcPct val="50000"/>
              </a:spcBef>
            </a:pPr>
            <a:endParaRPr lang="zh-CN" altLang="en-US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36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36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36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2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362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2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0362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2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362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2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362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日期占位符 1">
            <a:extLst>
              <a:ext uri="{FF2B5EF4-FFF2-40B4-BE49-F238E27FC236}">
                <a16:creationId xmlns:a16="http://schemas.microsoft.com/office/drawing/2014/main" id="{B0043AAE-647A-EF50-EC02-7EB9A925C4A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47F4A803-1EC9-8044-80E0-E1B5F0867942}" type="datetime1">
              <a:rPr lang="zh-CN" altLang="en-US" sz="1400"/>
              <a:t>2024/1/9</a:t>
            </a:fld>
            <a:endParaRPr lang="en-US" altLang="zh-CN" sz="1400"/>
          </a:p>
        </p:txBody>
      </p:sp>
      <p:sp>
        <p:nvSpPr>
          <p:cNvPr id="103428" name="灯片编号占位符 3">
            <a:extLst>
              <a:ext uri="{FF2B5EF4-FFF2-40B4-BE49-F238E27FC236}">
                <a16:creationId xmlns:a16="http://schemas.microsoft.com/office/drawing/2014/main" id="{AD744F49-6B54-77E5-575F-16DC0AC7C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zh-CN" sz="1400"/>
              <a:t>-</a:t>
            </a:r>
            <a:fld id="{C4B116E2-0C2D-B147-BEB7-F0F8C25B22D7}" type="slidenum">
              <a:rPr lang="en-US" altLang="zh-CN" sz="1400"/>
              <a:pPr eaLnBrk="1" hangingPunct="1"/>
              <a:t>9</a:t>
            </a:fld>
            <a:r>
              <a:rPr lang="en-US" altLang="zh-CN" sz="1400"/>
              <a:t>-</a:t>
            </a:r>
          </a:p>
        </p:txBody>
      </p:sp>
      <p:sp>
        <p:nvSpPr>
          <p:cNvPr id="103429" name="Text Box 2">
            <a:extLst>
              <a:ext uri="{FF2B5EF4-FFF2-40B4-BE49-F238E27FC236}">
                <a16:creationId xmlns:a16="http://schemas.microsoft.com/office/drawing/2014/main" id="{D19CA5A2-5080-4743-3A1C-C8882DFCFF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9288" y="765176"/>
            <a:ext cx="8208962" cy="2227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tx2"/>
                </a:solidFill>
                <a:latin typeface="宋体" panose="02010600030101010101" pitchFamily="2" charset="-122"/>
                <a:ea typeface="楷体_GB2312" pitchFamily="49" charset="-122"/>
              </a:rPr>
              <a:t>默认参数值函数</a:t>
            </a:r>
            <a:r>
              <a:rPr lang="zh-CN" altLang="en-US" sz="2800" b="1">
                <a:solidFill>
                  <a:srgbClr val="000066"/>
                </a:solidFill>
                <a:latin typeface="宋体" panose="02010600030101010101" pitchFamily="2" charset="-122"/>
                <a:ea typeface="楷体_GB2312" pitchFamily="49" charset="-122"/>
              </a:rPr>
              <a:t>如果有</a:t>
            </a:r>
            <a:r>
              <a:rPr lang="zh-CN" altLang="en-US" sz="2800" b="1">
                <a:solidFill>
                  <a:srgbClr val="FF0000"/>
                </a:solidFill>
                <a:latin typeface="宋体" panose="02010600030101010101" pitchFamily="2" charset="-122"/>
                <a:ea typeface="楷体_GB2312" pitchFamily="49" charset="-122"/>
              </a:rPr>
              <a:t>多个参数</a:t>
            </a:r>
            <a:r>
              <a:rPr lang="zh-CN" altLang="en-US" sz="2800" b="1">
                <a:solidFill>
                  <a:srgbClr val="000066"/>
                </a:solidFill>
                <a:latin typeface="宋体" panose="02010600030101010101" pitchFamily="2" charset="-122"/>
                <a:ea typeface="楷体_GB2312" pitchFamily="49" charset="-122"/>
              </a:rPr>
              <a:t>，而其中</a:t>
            </a:r>
            <a:r>
              <a:rPr lang="zh-CN" altLang="en-US" sz="2800" b="1">
                <a:solidFill>
                  <a:srgbClr val="FF0000"/>
                </a:solidFill>
                <a:latin typeface="宋体" panose="02010600030101010101" pitchFamily="2" charset="-122"/>
                <a:ea typeface="楷体_GB2312" pitchFamily="49" charset="-122"/>
              </a:rPr>
              <a:t>只有部分参数具有默认值</a:t>
            </a:r>
            <a:r>
              <a:rPr lang="zh-CN" altLang="en-US" sz="2800" b="1">
                <a:solidFill>
                  <a:srgbClr val="000066"/>
                </a:solidFill>
                <a:latin typeface="宋体" panose="02010600030101010101" pitchFamily="2" charset="-122"/>
                <a:ea typeface="楷体_GB2312" pitchFamily="49" charset="-122"/>
              </a:rPr>
              <a:t>，则这些具有默认值的参数值应该位于形参表的</a:t>
            </a:r>
            <a:r>
              <a:rPr lang="zh-CN" altLang="en-US" sz="2800" b="1">
                <a:solidFill>
                  <a:srgbClr val="FF0000"/>
                </a:solidFill>
                <a:latin typeface="宋体" panose="02010600030101010101" pitchFamily="2" charset="-122"/>
                <a:ea typeface="楷体_GB2312" pitchFamily="49" charset="-122"/>
              </a:rPr>
              <a:t>最右端</a:t>
            </a:r>
            <a:r>
              <a:rPr lang="zh-CN" altLang="en-US" sz="2800" b="1">
                <a:solidFill>
                  <a:srgbClr val="000066"/>
                </a:solidFill>
                <a:latin typeface="宋体" panose="02010600030101010101" pitchFamily="2" charset="-122"/>
                <a:ea typeface="楷体_GB2312" pitchFamily="49" charset="-122"/>
              </a:rPr>
              <a:t>。或者说，</a:t>
            </a:r>
            <a:r>
              <a:rPr lang="zh-CN" altLang="en-US" sz="2800" b="1">
                <a:solidFill>
                  <a:srgbClr val="0033CC"/>
                </a:solidFill>
                <a:latin typeface="宋体" panose="02010600030101010101" pitchFamily="2" charset="-122"/>
                <a:ea typeface="楷体_GB2312" pitchFamily="49" charset="-122"/>
              </a:rPr>
              <a:t>形参表中具有默认参数值的参数的右边，不能出现没有默认值的参数。</a:t>
            </a:r>
            <a:r>
              <a:rPr lang="zh-CN" altLang="en-US" sz="2800" b="1">
                <a:solidFill>
                  <a:srgbClr val="000066"/>
                </a:solidFill>
                <a:latin typeface="宋体" panose="02010600030101010101" pitchFamily="2" charset="-122"/>
                <a:ea typeface="楷体_GB2312" pitchFamily="49" charset="-122"/>
              </a:rPr>
              <a:t>例如：</a:t>
            </a:r>
            <a:endParaRPr lang="zh-CN" altLang="en-US" sz="2800" b="1">
              <a:solidFill>
                <a:srgbClr val="000066"/>
              </a:solidFill>
              <a:latin typeface="Arial Unicode MS" panose="020B0604020202020204" pitchFamily="34" charset="-128"/>
              <a:ea typeface="楷体_GB2312" pitchFamily="49" charset="-122"/>
            </a:endParaRPr>
          </a:p>
        </p:txBody>
      </p:sp>
      <p:sp>
        <p:nvSpPr>
          <p:cNvPr id="103430" name="Text Box 4">
            <a:extLst>
              <a:ext uri="{FF2B5EF4-FFF2-40B4-BE49-F238E27FC236}">
                <a16:creationId xmlns:a16="http://schemas.microsoft.com/office/drawing/2014/main" id="{B78FBD13-A4C9-28DF-72A6-8BBEE57ED0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3388" y="3141663"/>
            <a:ext cx="8812212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/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int CuboidVolume(int length=1, int width=1, int height=1); //</a:t>
            </a: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正确</a:t>
            </a:r>
            <a:endParaRPr lang="zh-CN" altLang="en-US" b="1">
              <a:solidFill>
                <a:schemeClr val="tx2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just" eaLnBrk="1" hangingPunct="1"/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int CuboidVolume(int length, int width=1, int height=1);  //</a:t>
            </a: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正确</a:t>
            </a:r>
            <a:endParaRPr lang="zh-CN" altLang="en-US" b="1">
              <a:solidFill>
                <a:schemeClr val="tx2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just" eaLnBrk="1" hangingPunct="1"/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int CuboidVolume(int length, int width, int height=1);  //</a:t>
            </a: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正确</a:t>
            </a:r>
            <a:endParaRPr lang="zh-CN" altLang="en-US" b="1">
              <a:solidFill>
                <a:schemeClr val="tx2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just" eaLnBrk="1" hangingPunct="1"/>
            <a:r>
              <a:rPr lang="zh-CN" altLang="en-US" b="1">
                <a:solidFill>
                  <a:srgbClr val="000066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 </a:t>
            </a:r>
            <a:r>
              <a:rPr lang="en-US" altLang="zh-CN" b="1">
                <a:solidFill>
                  <a:srgbClr val="0066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int CuboidVolume(int length=1, int width, int height=1);  //</a:t>
            </a:r>
            <a:r>
              <a:rPr lang="zh-CN" altLang="en-US" b="1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错误</a:t>
            </a:r>
            <a:endParaRPr lang="zh-CN" altLang="en-US" b="1">
              <a:solidFill>
                <a:srgbClr val="0066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just" eaLnBrk="1" hangingPunct="1"/>
            <a:r>
              <a:rPr lang="en-US" altLang="zh-CN" b="1">
                <a:solidFill>
                  <a:srgbClr val="0066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int CuboidVolume(int length, int width=1, int height);  //</a:t>
            </a:r>
            <a:r>
              <a:rPr lang="zh-CN" altLang="en-US" b="1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错误</a:t>
            </a:r>
            <a:endParaRPr lang="zh-CN" altLang="en-US" b="1">
              <a:solidFill>
                <a:srgbClr val="0066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just" eaLnBrk="1" hangingPunct="1"/>
            <a:r>
              <a:rPr lang="en-US" altLang="zh-CN" b="1">
                <a:solidFill>
                  <a:srgbClr val="0066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int CuboidVolume(int length=1, int width=1, int height);  //</a:t>
            </a:r>
            <a:r>
              <a:rPr lang="zh-CN" altLang="en-US" b="1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错误</a:t>
            </a:r>
            <a:endParaRPr lang="zh-CN" altLang="en-US">
              <a:solidFill>
                <a:srgbClr val="0066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6178</Words>
  <Application>Microsoft Macintosh PowerPoint</Application>
  <PresentationFormat>宽屏</PresentationFormat>
  <Paragraphs>783</Paragraphs>
  <Slides>71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71</vt:i4>
      </vt:variant>
    </vt:vector>
  </HeadingPairs>
  <TitlesOfParts>
    <vt:vector size="88" baseType="lpstr">
      <vt:lpstr>等线</vt:lpstr>
      <vt:lpstr>等线 Light</vt:lpstr>
      <vt:lpstr>仿宋_GB2312</vt:lpstr>
      <vt:lpstr>黑体</vt:lpstr>
      <vt:lpstr>华文楷体</vt:lpstr>
      <vt:lpstr>楷体_GB2312</vt:lpstr>
      <vt:lpstr>隶书</vt:lpstr>
      <vt:lpstr>宋体</vt:lpstr>
      <vt:lpstr>Arial Unicode MS</vt:lpstr>
      <vt:lpstr>Arial</vt:lpstr>
      <vt:lpstr>Franklin Gothic Book</vt:lpstr>
      <vt:lpstr>Franklin Gothic Medium</vt:lpstr>
      <vt:lpstr>Symbol</vt:lpstr>
      <vt:lpstr>Times New Roman</vt:lpstr>
      <vt:lpstr>Wingdings</vt:lpstr>
      <vt:lpstr>Office 主题​​</vt:lpstr>
      <vt:lpstr>位图图像</vt:lpstr>
      <vt:lpstr>5.6  重 载 函 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5.7  默认参数值的函数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5.8  全局变量与局部变量</vt:lpstr>
      <vt:lpstr>5.8  全局变量与局部变量</vt:lpstr>
      <vt:lpstr>5.8.1  局部变量</vt:lpstr>
      <vt:lpstr>PowerPoint 演示文稿</vt:lpstr>
      <vt:lpstr>PowerPoint 演示文稿</vt:lpstr>
      <vt:lpstr>5.8.2  全局变量</vt:lpstr>
      <vt:lpstr>PowerPoint 演示文稿</vt:lpstr>
      <vt:lpstr>PowerPoint 演示文稿</vt:lpstr>
      <vt:lpstr>PowerPoint 演示文稿</vt:lpstr>
      <vt:lpstr>5.8.3  作用域</vt:lpstr>
      <vt:lpstr>5.8.3  作用域</vt:lpstr>
      <vt:lpstr>PowerPoint 演示文稿</vt:lpstr>
      <vt:lpstr>PowerPoint 演示文稿</vt:lpstr>
      <vt:lpstr>5.8.3  作用域</vt:lpstr>
      <vt:lpstr>5.8.3  作用域</vt:lpstr>
      <vt:lpstr>PowerPoint 演示文稿</vt:lpstr>
      <vt:lpstr>PowerPoint 演示文稿</vt:lpstr>
      <vt:lpstr>PowerPoint 演示文稿</vt:lpstr>
      <vt:lpstr>5.8.3  作用域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5.9  变量的存储类型和生存期</vt:lpstr>
      <vt:lpstr>5.9.1  变量的存储类型</vt:lpstr>
      <vt:lpstr>auto型变量</vt:lpstr>
      <vt:lpstr>PowerPoint 演示文稿</vt:lpstr>
      <vt:lpstr>register型变量</vt:lpstr>
      <vt:lpstr>extern关键字 </vt:lpstr>
      <vt:lpstr>extern关键字 </vt:lpstr>
      <vt:lpstr>静态变量 </vt:lpstr>
      <vt:lpstr>静态变量 </vt:lpstr>
      <vt:lpstr>PowerPoint 演示文稿</vt:lpstr>
      <vt:lpstr>PowerPoint 演示文稿</vt:lpstr>
      <vt:lpstr>5.9.2  生存期</vt:lpstr>
      <vt:lpstr>5.9.2  生存期</vt:lpstr>
      <vt:lpstr>5.9.3  多文件结构</vt:lpstr>
      <vt:lpstr>多文件结构 </vt:lpstr>
      <vt:lpstr>PowerPoint 演示文稿</vt:lpstr>
      <vt:lpstr>5.9.3  多文件结构</vt:lpstr>
      <vt:lpstr>PowerPoint 演示文稿</vt:lpstr>
      <vt:lpstr>PowerPoint 演示文稿</vt:lpstr>
      <vt:lpstr>5.10  编译预处理</vt:lpstr>
      <vt:lpstr>预处理命令  #include</vt:lpstr>
      <vt:lpstr>预处理命令 #define</vt:lpstr>
      <vt:lpstr>预处理命令   #undef</vt:lpstr>
      <vt:lpstr>预处理命令   #ifdef</vt:lpstr>
      <vt:lpstr>预处理命令   #ifndef </vt:lpstr>
      <vt:lpstr>预处理命令    #if     #elif     #else  #endif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总结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5.6  重 载 函 数</dc:title>
  <dc:creator>gswu</dc:creator>
  <cp:lastModifiedBy>gswu</cp:lastModifiedBy>
  <cp:revision>1</cp:revision>
  <dcterms:created xsi:type="dcterms:W3CDTF">2024-01-09T03:43:58Z</dcterms:created>
  <dcterms:modified xsi:type="dcterms:W3CDTF">2024-01-09T03:44:27Z</dcterms:modified>
</cp:coreProperties>
</file>