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1"/>
  </p:notesMasterIdLst>
  <p:sldIdLst>
    <p:sldId id="436" r:id="rId2"/>
    <p:sldId id="258" r:id="rId3"/>
    <p:sldId id="423" r:id="rId4"/>
    <p:sldId id="362" r:id="rId5"/>
    <p:sldId id="334" r:id="rId6"/>
    <p:sldId id="433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475" r:id="rId46"/>
    <p:sldId id="476" r:id="rId47"/>
    <p:sldId id="477" r:id="rId48"/>
    <p:sldId id="478" r:id="rId49"/>
    <p:sldId id="479" r:id="rId50"/>
    <p:sldId id="480" r:id="rId51"/>
    <p:sldId id="481" r:id="rId52"/>
    <p:sldId id="482" r:id="rId53"/>
    <p:sldId id="483" r:id="rId54"/>
    <p:sldId id="484" r:id="rId55"/>
    <p:sldId id="485" r:id="rId56"/>
    <p:sldId id="486" r:id="rId57"/>
    <p:sldId id="487" r:id="rId58"/>
    <p:sldId id="488" r:id="rId59"/>
    <p:sldId id="489" r:id="rId60"/>
    <p:sldId id="490" r:id="rId61"/>
    <p:sldId id="491" r:id="rId62"/>
    <p:sldId id="492" r:id="rId63"/>
    <p:sldId id="493" r:id="rId64"/>
    <p:sldId id="494" r:id="rId65"/>
    <p:sldId id="495" r:id="rId66"/>
    <p:sldId id="496" r:id="rId67"/>
    <p:sldId id="497" r:id="rId68"/>
    <p:sldId id="498" r:id="rId69"/>
    <p:sldId id="499" r:id="rId70"/>
    <p:sldId id="500" r:id="rId71"/>
    <p:sldId id="501" r:id="rId72"/>
    <p:sldId id="502" r:id="rId73"/>
    <p:sldId id="503" r:id="rId74"/>
    <p:sldId id="504" r:id="rId75"/>
    <p:sldId id="505" r:id="rId76"/>
    <p:sldId id="506" r:id="rId77"/>
    <p:sldId id="507" r:id="rId78"/>
    <p:sldId id="508" r:id="rId79"/>
    <p:sldId id="509" r:id="rId80"/>
    <p:sldId id="510" r:id="rId81"/>
    <p:sldId id="511" r:id="rId82"/>
    <p:sldId id="512" r:id="rId83"/>
    <p:sldId id="513" r:id="rId84"/>
    <p:sldId id="514" r:id="rId85"/>
    <p:sldId id="515" r:id="rId86"/>
    <p:sldId id="516" r:id="rId87"/>
    <p:sldId id="517" r:id="rId88"/>
    <p:sldId id="518" r:id="rId89"/>
    <p:sldId id="519" r:id="rId9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660066"/>
    <a:srgbClr val="FF0000"/>
    <a:srgbClr val="666699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4694" autoAdjust="0"/>
  </p:normalViewPr>
  <p:slideViewPr>
    <p:cSldViewPr>
      <p:cViewPr varScale="1">
        <p:scale>
          <a:sx n="108" d="100"/>
          <a:sy n="108" d="100"/>
        </p:scale>
        <p:origin x="17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1928794" y="1857364"/>
            <a:ext cx="5000660" cy="2357454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928926" y="2285992"/>
            <a:ext cx="309403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  </a:t>
            </a:r>
            <a:r>
              <a:rPr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285984" y="642918"/>
            <a:ext cx="3857652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栈和队列</a:t>
            </a:r>
            <a:r>
              <a:rPr lang="zh-CN" altLang="en-US" sz="3200" b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28926" y="3191532"/>
            <a:ext cx="309403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  </a:t>
            </a:r>
            <a:r>
              <a:rPr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 dirty="0"/>
              <a:t>/91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32161" y="2357430"/>
            <a:ext cx="1482451" cy="1346106"/>
            <a:chOff x="552422" y="500043"/>
            <a:chExt cx="1482451" cy="1346106"/>
          </a:xfrm>
        </p:grpSpPr>
        <p:grpSp>
          <p:nvGrpSpPr>
            <p:cNvPr id="10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4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5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3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</a:p>
        </p:txBody>
      </p:sp>
      <p:grpSp>
        <p:nvGrpSpPr>
          <p:cNvPr id="2" name="组合 57"/>
          <p:cNvGrpSpPr/>
          <p:nvPr/>
        </p:nvGrpSpPr>
        <p:grpSpPr>
          <a:xfrm>
            <a:off x="34925" y="1041378"/>
            <a:ext cx="1978025" cy="2820478"/>
            <a:chOff x="34925" y="1041378"/>
            <a:chExt cx="1978025" cy="2820478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4744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26809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）空栈</a:t>
              </a: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309813" y="1765307"/>
            <a:ext cx="2003425" cy="1838705"/>
            <a:chOff x="2309813" y="1765307"/>
            <a:chExt cx="2003425" cy="1838705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9504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6545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grpSp>
        <p:nvGrpSpPr>
          <p:cNvPr id="4" name="组合 59"/>
          <p:cNvGrpSpPr/>
          <p:nvPr/>
        </p:nvGrpSpPr>
        <p:grpSpPr>
          <a:xfrm>
            <a:off x="4398963" y="1765307"/>
            <a:ext cx="2003425" cy="1838705"/>
            <a:chOff x="4398963" y="1765307"/>
            <a:chExt cx="2003425" cy="183870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6490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6545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grpSp>
        <p:nvGrpSpPr>
          <p:cNvPr id="5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7495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5541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  <p:grpSp>
        <p:nvGrpSpPr>
          <p:cNvPr id="6" name="组合 61"/>
          <p:cNvGrpSpPr/>
          <p:nvPr/>
        </p:nvGrpSpPr>
        <p:grpSpPr>
          <a:xfrm>
            <a:off x="714348" y="4143380"/>
            <a:ext cx="6072230" cy="2020720"/>
            <a:chOff x="714348" y="4143380"/>
            <a:chExt cx="5728868" cy="2020720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58744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180000" tIns="108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5371678" cy="1449216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80000" tIns="108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约定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总是指向栈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顶元素，初始值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当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时不能再进栈－</a:t>
              </a:r>
              <a:r>
                <a:rPr lang="zh-CN" altLang="en-US" sz="20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进栈时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，出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栈时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减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428596" y="3900494"/>
            <a:ext cx="6143668" cy="2518886"/>
            <a:chOff x="428596" y="3900494"/>
            <a:chExt cx="6143668" cy="2518886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25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顺序栈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4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  <a:scene3d>
              <a:camera prst="orthographicFront"/>
              <a:lightRig rig="threePt" dir="t"/>
            </a:scene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top=-1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highlight>
                    <a:srgbClr val="FFFF00"/>
                  </a:highlight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</a:t>
              </a:r>
              <a:r>
                <a:rPr lang="en-US" altLang="zh-CN" sz="2000" dirty="0">
                  <a:solidFill>
                    <a:srgbClr val="0000FF"/>
                  </a:solidFill>
                  <a:highlight>
                    <a:srgbClr val="FFFF00"/>
                  </a:highlight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top--;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栈的各种状态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20657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566932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8384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54420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9388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554251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73792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534155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72834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建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立一个新的空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，实际上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是将栈顶指针指向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即可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b="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542718"/>
            <a:ext cx="5643602" cy="160053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r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*&amp;s)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s-&gt;top=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75928" y="4073528"/>
            <a:ext cx="50323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90175" y="3786190"/>
            <a:ext cx="3603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818985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429000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3143272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注意：</a:t>
            </a:r>
            <a:r>
              <a:rPr lang="en-US" altLang="zh-CN" sz="2000" i="1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栈指针，</a:t>
            </a:r>
            <a:r>
              <a:rPr kumimoji="1" lang="en-US" altLang="zh-CN" sz="20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top</a:t>
            </a:r>
            <a:r>
              <a:rPr kumimoji="1" lang="zh-CN" altLang="en-US" sz="20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1" lang="en-US" altLang="zh-CN" sz="2000" i="1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所指栈的栈顶指针</a:t>
            </a:r>
            <a:endParaRPr lang="zh-CN" altLang="en-US" sz="20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12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95314" y="428604"/>
            <a:ext cx="54768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释放栈</a:t>
            </a:r>
            <a:r>
              <a:rPr kumimoji="1"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占用的存储空间。</a:t>
            </a:r>
            <a:endParaRPr kumimoji="1" lang="en-US" altLang="zh-CN" sz="2000" dirty="0">
              <a:solidFill>
                <a:srgbClr val="FF3300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285852" y="1643050"/>
            <a:ext cx="4786346" cy="132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orthographic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(SqStack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free(s);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13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653258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）判断栈是否为空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s-&gt;top==-1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071678"/>
            <a:ext cx="5040313" cy="132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orthographic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return(s-&gt;top==-1);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14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Push(&amp;s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e)</a:t>
            </a: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在栈不满的条件下，先将栈指针增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，然后在该位置上插入元素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6952" y="1571612"/>
            <a:ext cx="7632700" cy="226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orthographic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bIns="180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s-&gt;top==MaxSize-1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栈满的情况，即栈上溢出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s-&gt;top++;		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s-&gt;data[s-&gt;top]=e;	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放在栈顶指针处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214414" y="4286256"/>
            <a:ext cx="4929222" cy="1857388"/>
            <a:chOff x="1214414" y="4286256"/>
            <a:chExt cx="4929222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Consolas" pitchFamily="49" charset="0"/>
                    <a:cs typeface="Consolas" pitchFamily="49" charset="0"/>
                  </a:rPr>
                  <a:t>e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214414" y="4286256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Push</a:t>
              </a:r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(&amp;s</a:t>
              </a:r>
              <a:r>
                <a:rPr kumimoji="1" lang="zh-CN" altLang="en-US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15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443914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栈不为空的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条件下，先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将栈顶元素赋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将栈指针减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793723" y="1500174"/>
            <a:ext cx="7064426" cy="226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orthographic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s-&gt;top==-1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栈下溢出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&gt;data[s-&gt;top];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取栈顶指针元素的元素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&gt;top--;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104876" y="4214818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>
              <a:headEnd type="triangle" w="med" len="lg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86050" y="421481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Pop</a:t>
              </a:r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(&amp;s</a:t>
              </a:r>
              <a:r>
                <a:rPr kumimoji="1" lang="zh-CN" altLang="en-US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</a:t>
              </a:r>
              <a:r>
                <a:rPr kumimoji="1" lang="en-US" altLang="zh-CN" sz="2000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）取栈顶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GetTop(s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在栈不为空的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条件下，将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栈顶元素赋给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7000924" cy="2141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(s-&gt;top==-1)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栈下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溢出  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&gt;data[s-&gt;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top];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取栈顶指针元素的元素</a:t>
            </a: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104876" y="4286256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GetTop(s</a:t>
              </a:r>
              <a:r>
                <a:rPr kumimoji="1" lang="zh-CN" altLang="en-US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</a:t>
              </a:r>
              <a:r>
                <a:rPr kumimoji="1" lang="en-US" altLang="zh-CN" sz="2000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Consolas" pitchFamily="49" charset="0"/>
                    <a:cs typeface="Consolas" pitchFamily="49" charset="0"/>
                  </a:rPr>
                  <a:t>e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17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50825" y="1178635"/>
            <a:ext cx="84978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3.4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0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设计一个算法利用顺序栈判断一个字符串是否是对称串。所谓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是指从左向右读和从右向左读的序列相同。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785786" y="3214686"/>
            <a:ext cx="7715304" cy="144908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的所有元素依次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进栈，产生的连续出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栈序列正好与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与连续出栈序列相同，则是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486724"/>
            <a:ext cx="192882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算法设计思路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357166"/>
            <a:ext cx="3500462" cy="514738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顺序栈的应用算法设计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18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642918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str="abcba"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571612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进栈并连续出栈序列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str'="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abcba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57422" y="257174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str=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str',str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endParaRPr lang="zh-CN" altLang="en-US" sz="2000" dirty="0"/>
          </a:p>
        </p:txBody>
      </p:sp>
      <p:sp>
        <p:nvSpPr>
          <p:cNvPr id="6" name="下箭头 5"/>
          <p:cNvSpPr/>
          <p:nvPr/>
        </p:nvSpPr>
        <p:spPr>
          <a:xfrm>
            <a:off x="3571868" y="1142984"/>
            <a:ext cx="214314" cy="357190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下箭头 6"/>
          <p:cNvSpPr/>
          <p:nvPr/>
        </p:nvSpPr>
        <p:spPr>
          <a:xfrm>
            <a:off x="3571868" y="2071678"/>
            <a:ext cx="214314" cy="357190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19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14348" y="2500306"/>
            <a:ext cx="6215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是一种只能在一端进行插入或删除操作的线性表。</a:t>
            </a: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428596" y="1571612"/>
            <a:ext cx="2786082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3.1.1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栈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的定义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628985"/>
            <a:ext cx="4824412" cy="5048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4276685"/>
            <a:ext cx="5832475" cy="764611"/>
            <a:chOff x="1476375" y="3890977"/>
            <a:chExt cx="5832475" cy="764611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857356" y="5286388"/>
            <a:ext cx="53578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栈只能选取同一个端点进行插入和删除操作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3171766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4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857488" y="428604"/>
            <a:ext cx="235745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 </a:t>
            </a:r>
            <a:r>
              <a:rPr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/>
              <a:t>/91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B72A347-730F-462B-8B1C-BC9EDD81A93A}"/>
              </a:ext>
            </a:extLst>
          </p:cNvPr>
          <p:cNvSpPr txBox="1"/>
          <p:nvPr/>
        </p:nvSpPr>
        <p:spPr>
          <a:xfrm>
            <a:off x="7092280" y="2961971"/>
            <a:ext cx="159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后进先出</a:t>
            </a:r>
            <a:endParaRPr lang="zh-MO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14282" y="571480"/>
            <a:ext cx="8858312" cy="5481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symmetry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e;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=0;str[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]!='\0';i++)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将串所有元素进栈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元素进栈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=0;str[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]!='\0';i++)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Pop(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退栈元素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(str[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]!=e)	 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与当前串元素不同则不是对称串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 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20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57290" y="714356"/>
            <a:ext cx="7643866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设计一个算法，利用栈将一个正十进制整数转换为二进制数并输出。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1538" y="192880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Consolas" pitchFamily="49" charset="0"/>
                <a:ea typeface="华文中宋" pitchFamily="2" charset="-122"/>
                <a:cs typeface="Consolas" pitchFamily="49" charset="0"/>
              </a:rPr>
              <a:t>十进制 </a:t>
            </a:r>
            <a:r>
              <a:rPr lang="zh-CN" altLang="en-US" sz="180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二进制：</a:t>
            </a:r>
            <a:r>
              <a:rPr lang="en-US" altLang="zh-CN" sz="1800" i="1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=10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4" name="组合 48"/>
          <p:cNvGrpSpPr/>
          <p:nvPr/>
        </p:nvGrpSpPr>
        <p:grpSpPr>
          <a:xfrm>
            <a:off x="1142976" y="2786058"/>
            <a:ext cx="4857784" cy="2100277"/>
            <a:chOff x="1142976" y="2786058"/>
            <a:chExt cx="4857784" cy="2100277"/>
          </a:xfrm>
        </p:grpSpPr>
        <p:sp>
          <p:nvSpPr>
            <p:cNvPr id="10" name="TextBox 9"/>
            <p:cNvSpPr txBox="1"/>
            <p:nvPr/>
          </p:nvSpPr>
          <p:spPr>
            <a:xfrm>
              <a:off x="2357422" y="278605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571604" y="3214686"/>
              <a:ext cx="1584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1373604" y="3017396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42976" y="281457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00298" y="321468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rot="10800000">
              <a:off x="3286115" y="3424180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86248" y="3209866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10 % 2 = 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714480" y="3614796"/>
              <a:ext cx="1440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1516480" y="3417506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85852" y="321468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rot="10800000">
              <a:off x="3286116" y="3852808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86248" y="3638494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5 % 2  = 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919269" y="4052182"/>
              <a:ext cx="1242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721269" y="3845367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90641" y="3642547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0298" y="3662307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143108" y="4462527"/>
              <a:ext cx="102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945108" y="4265237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14480" y="4062417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0298" y="41004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357422" y="4838767"/>
              <a:ext cx="828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2159422" y="4651002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28794" y="444818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00298" y="4486225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rot="10800000">
              <a:off x="3286116" y="4286256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86248" y="407194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2 % 2  = 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10800000">
              <a:off x="3286116" y="4671964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286248" y="4457650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1 % 2  = 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49"/>
          <p:cNvGrpSpPr/>
          <p:nvPr/>
        </p:nvGrpSpPr>
        <p:grpSpPr>
          <a:xfrm>
            <a:off x="6285718" y="3143248"/>
            <a:ext cx="858050" cy="1726654"/>
            <a:chOff x="6285718" y="3143248"/>
            <a:chExt cx="858050" cy="1726654"/>
          </a:xfrm>
        </p:grpSpPr>
        <p:cxnSp>
          <p:nvCxnSpPr>
            <p:cNvPr id="44" name="直接箭头连接符 43"/>
            <p:cNvCxnSpPr/>
            <p:nvPr/>
          </p:nvCxnSpPr>
          <p:spPr>
            <a:xfrm rot="5400000" flipH="1" flipV="1">
              <a:off x="5464975" y="4035429"/>
              <a:ext cx="1643074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429388" y="314324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低位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29388" y="450057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</a:rPr>
                <a:t>高位</a:t>
              </a:r>
            </a:p>
          </p:txBody>
        </p:sp>
      </p:grpSp>
      <p:grpSp>
        <p:nvGrpSpPr>
          <p:cNvPr id="14" name="组合 50"/>
          <p:cNvGrpSpPr/>
          <p:nvPr/>
        </p:nvGrpSpPr>
        <p:grpSpPr>
          <a:xfrm>
            <a:off x="7143768" y="3357562"/>
            <a:ext cx="1593936" cy="1357322"/>
            <a:chOff x="7143768" y="3357562"/>
            <a:chExt cx="1593936" cy="1357322"/>
          </a:xfrm>
        </p:grpSpPr>
        <p:sp>
          <p:nvSpPr>
            <p:cNvPr id="47" name="右大括号 46"/>
            <p:cNvSpPr/>
            <p:nvPr/>
          </p:nvSpPr>
          <p:spPr>
            <a:xfrm>
              <a:off x="7143768" y="3357562"/>
              <a:ext cx="214314" cy="135732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80382" y="382638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用栈保存</a:t>
              </a: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21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7286676" cy="541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"sqstack1.cpp" 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包含整数栈的基本运算函数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(n&gt;0)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Push(st,n%2);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n=n/2;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输出对应的二进制数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Pop(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d",e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22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57190" y="357167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5786" y="1071546"/>
            <a:ext cx="7858180" cy="8617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假设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输入序列是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zh-CN" sz="200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。设计一个算法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判断通过一个栈能否得到由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zh-CN" sz="200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的某个排列）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指定出栈序列。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2571744"/>
            <a:ext cx="421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a[]={2,3,1}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是合法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出栈序列</a:t>
            </a:r>
            <a:endParaRPr lang="en-US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a[]={3,1,2}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不是合法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出栈序列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23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2910" y="313110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a[]={2,3,1}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43042" y="3948170"/>
            <a:ext cx="725530" cy="1641649"/>
            <a:chOff x="1285852" y="3103056"/>
            <a:chExt cx="725530" cy="1641649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285852" y="3113104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011382" y="3103056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285852" y="4362915"/>
              <a:ext cx="720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448824" y="4467706"/>
              <a:ext cx="4318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85918" y="4731260"/>
            <a:ext cx="428628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4345552"/>
            <a:ext cx="428628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4876" y="313110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a[]={3,1,2}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1"/>
          <p:cNvGrpSpPr/>
          <p:nvPr/>
        </p:nvGrpSpPr>
        <p:grpSpPr>
          <a:xfrm>
            <a:off x="5715008" y="3948170"/>
            <a:ext cx="725530" cy="1641649"/>
            <a:chOff x="1285852" y="3103056"/>
            <a:chExt cx="725530" cy="1641649"/>
          </a:xfrm>
        </p:grpSpPr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1285852" y="3113104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2011382" y="3103056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1285852" y="4362915"/>
              <a:ext cx="720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1448824" y="4467706"/>
              <a:ext cx="4318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857884" y="473126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57884" y="434555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7884" y="3957116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连接符 29"/>
          <p:cNvCxnSpPr>
            <a:endCxn id="29" idx="3"/>
          </p:cNvCxnSpPr>
          <p:nvPr/>
        </p:nvCxnSpPr>
        <p:spPr>
          <a:xfrm rot="10800000" flipV="1">
            <a:off x="6286512" y="3528487"/>
            <a:ext cx="714380" cy="6286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2035951" y="3595453"/>
            <a:ext cx="1000132" cy="785818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85918" y="4274114"/>
            <a:ext cx="428628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直接连接符 34"/>
          <p:cNvCxnSpPr>
            <a:endCxn id="33" idx="3"/>
          </p:cNvCxnSpPr>
          <p:nvPr/>
        </p:nvCxnSpPr>
        <p:spPr>
          <a:xfrm rot="5400000">
            <a:off x="2185957" y="3516885"/>
            <a:ext cx="985873" cy="928694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2143108" y="3488296"/>
            <a:ext cx="1357322" cy="13573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2976" y="5917188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栈空，是</a:t>
            </a:r>
            <a:r>
              <a:rPr lang="zh-CN" altLang="zh-CN" sz="200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出栈序列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2066" y="5845750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栈不空，不是</a:t>
            </a:r>
            <a:r>
              <a:rPr lang="zh-CN" altLang="zh-CN" sz="200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出栈序列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00166" y="571480"/>
            <a:ext cx="4071966" cy="1880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开始），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循环：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while(a[k]=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若栈空返回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   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24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5" grpId="1" animBg="1"/>
      <p:bldP spid="16" grpId="0" animBg="1"/>
      <p:bldP spid="16" grpId="1" animBg="1"/>
      <p:bldP spid="21" grpId="0"/>
      <p:bldP spid="27" grpId="0"/>
      <p:bldP spid="28" grpId="0"/>
      <p:bldP spid="29" grpId="0"/>
      <p:bldP spid="29" grpId="1"/>
      <p:bldP spid="33" grpId="0" animBg="1"/>
      <p:bldP spid="33" grpId="1" animBg="1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83107"/>
            <a:ext cx="8286808" cy="6246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Validseq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n)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i,e,k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处理输入序列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Push(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	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a[k]==e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匹配的情况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Pop(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k++;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else break;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不匹配时退出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flag=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flag;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25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296463"/>
            <a:ext cx="857256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若需要用到两个相同类型的栈，可用一个数组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data[0..MaxSize-1]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来实现这两个栈，这称为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共享栈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357290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8794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0298" y="2890124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7554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1758" y="2890124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94518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11978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70518" y="2890124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7774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728" y="24614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0232" y="24614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1736" y="24614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+mn-ea"/>
              <a:ea typeface="+mn-ea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438" y="243947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5316" y="2461496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72" y="289012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571480"/>
            <a:ext cx="1643074" cy="48396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共享栈</a:t>
            </a:r>
            <a:endParaRPr lang="zh-CN" altLang="en-US" sz="220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26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9990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1494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2998" y="215186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70254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4458" y="215186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7218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4678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83218" y="215186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0474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1428" y="172324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12932" y="172324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4436" y="172324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+mn-ea"/>
              <a:ea typeface="+mn-ea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0254" y="1723242"/>
            <a:ext cx="5715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6138" y="170121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+mn-ea"/>
              <a:ea typeface="+mn-ea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16" y="1723241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10" y="218044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3441692" y="2652729"/>
            <a:ext cx="571504" cy="633396"/>
            <a:chOff x="3428992" y="2094497"/>
            <a:chExt cx="571504" cy="633396"/>
          </a:xfrm>
        </p:grpSpPr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3501224" y="223657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28992" y="245089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7"/>
          <p:cNvGrpSpPr/>
          <p:nvPr/>
        </p:nvGrpSpPr>
        <p:grpSpPr>
          <a:xfrm>
            <a:off x="4799014" y="2651935"/>
            <a:ext cx="571504" cy="633396"/>
            <a:chOff x="4786314" y="2093703"/>
            <a:chExt cx="571504" cy="633396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887121" y="223578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6314" y="24501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34"/>
          <p:cNvGrpSpPr/>
          <p:nvPr/>
        </p:nvGrpSpPr>
        <p:grpSpPr>
          <a:xfrm>
            <a:off x="1584304" y="3366315"/>
            <a:ext cx="2016000" cy="634189"/>
            <a:chOff x="1571604" y="2808083"/>
            <a:chExt cx="2016000" cy="634189"/>
          </a:xfrm>
        </p:grpSpPr>
        <p:sp>
          <p:nvSpPr>
            <p:cNvPr id="25" name="右大括号 24"/>
            <p:cNvSpPr/>
            <p:nvPr/>
          </p:nvSpPr>
          <p:spPr>
            <a:xfrm rot="5400000">
              <a:off x="2471604" y="1908083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4546" y="316527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9" name="组合 35"/>
          <p:cNvGrpSpPr/>
          <p:nvPr/>
        </p:nvGrpSpPr>
        <p:grpSpPr>
          <a:xfrm>
            <a:off x="5140468" y="3344290"/>
            <a:ext cx="2016000" cy="634189"/>
            <a:chOff x="5127768" y="2786058"/>
            <a:chExt cx="2016000" cy="634189"/>
          </a:xfrm>
        </p:grpSpPr>
        <p:sp>
          <p:nvSpPr>
            <p:cNvPr id="27" name="右大括号 26"/>
            <p:cNvSpPr/>
            <p:nvPr/>
          </p:nvSpPr>
          <p:spPr>
            <a:xfrm rot="5400000">
              <a:off x="6027768" y="1886058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0710" y="3143248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85786" y="785794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方正启体简体" pitchFamily="65" charset="-122"/>
                <a:ea typeface="方正启体简体" pitchFamily="65" charset="-122"/>
              </a:rPr>
              <a:t>栈的一端不动，元素向另外一端伸展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27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57290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2879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0029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5755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4175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451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1197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7051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2777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8728" y="37919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0232" y="37919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1736" y="37919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7554" y="379192"/>
            <a:ext cx="5715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i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3438" y="35716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5316" y="379191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0" y="83639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8"/>
          <p:cNvGrpSpPr/>
          <p:nvPr/>
        </p:nvGrpSpPr>
        <p:grpSpPr>
          <a:xfrm>
            <a:off x="3428992" y="1308679"/>
            <a:ext cx="571504" cy="633396"/>
            <a:chOff x="3428992" y="2094497"/>
            <a:chExt cx="571504" cy="633396"/>
          </a:xfrm>
        </p:grpSpPr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501224" y="223657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428992" y="245089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4786314" y="1307885"/>
            <a:ext cx="571504" cy="633396"/>
            <a:chOff x="4786314" y="2093703"/>
            <a:chExt cx="571504" cy="633396"/>
          </a:xfrm>
        </p:grpSpPr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4887121" y="223578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86314" y="24501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54"/>
          <p:cNvGrpSpPr/>
          <p:nvPr/>
        </p:nvGrpSpPr>
        <p:grpSpPr>
          <a:xfrm>
            <a:off x="1571604" y="2022265"/>
            <a:ext cx="2016000" cy="634189"/>
            <a:chOff x="1571604" y="2808083"/>
            <a:chExt cx="2016000" cy="634189"/>
          </a:xfrm>
        </p:grpSpPr>
        <p:sp>
          <p:nvSpPr>
            <p:cNvPr id="56" name="右大括号 55"/>
            <p:cNvSpPr/>
            <p:nvPr/>
          </p:nvSpPr>
          <p:spPr>
            <a:xfrm rot="5400000">
              <a:off x="2471604" y="1908083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4546" y="316527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57"/>
          <p:cNvGrpSpPr/>
          <p:nvPr/>
        </p:nvGrpSpPr>
        <p:grpSpPr>
          <a:xfrm>
            <a:off x="5127768" y="2000240"/>
            <a:ext cx="2016000" cy="634189"/>
            <a:chOff x="5127768" y="2786058"/>
            <a:chExt cx="2016000" cy="634189"/>
          </a:xfrm>
        </p:grpSpPr>
        <p:sp>
          <p:nvSpPr>
            <p:cNvPr id="59" name="右大括号 58"/>
            <p:cNvSpPr/>
            <p:nvPr/>
          </p:nvSpPr>
          <p:spPr>
            <a:xfrm rot="5400000">
              <a:off x="6027768" y="1886058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70710" y="3143248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31"/>
          <p:cNvGrpSpPr/>
          <p:nvPr/>
        </p:nvGrpSpPr>
        <p:grpSpPr>
          <a:xfrm>
            <a:off x="1000100" y="3000372"/>
            <a:ext cx="7000924" cy="2219995"/>
            <a:chOff x="857224" y="3929066"/>
            <a:chExt cx="7000924" cy="2219995"/>
          </a:xfrm>
        </p:grpSpPr>
        <p:sp>
          <p:nvSpPr>
            <p:cNvPr id="62" name="TextBox 61"/>
            <p:cNvSpPr txBox="1"/>
            <p:nvPr/>
          </p:nvSpPr>
          <p:spPr>
            <a:xfrm>
              <a:off x="1357290" y="4572008"/>
              <a:ext cx="6500858" cy="15770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80000" bIns="180000" rtlCol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typedef struct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400"/>
                </a:lnSpc>
              </a:pPr>
              <a:r>
                <a:rPr 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ElemType data[MaxSize];	</a:t>
              </a:r>
              <a:r>
                <a:rPr lang="en-US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存放共享栈中元素</a:t>
              </a:r>
            </a:p>
            <a:p>
              <a:pPr algn="l">
                <a:lnSpc>
                  <a:spcPts val="2400"/>
                </a:lnSpc>
              </a:pPr>
              <a:r>
                <a:rPr 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int top1，top2;		</a:t>
              </a:r>
              <a:r>
                <a:rPr lang="en-US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两个栈的栈顶指针</a:t>
              </a:r>
            </a:p>
            <a:p>
              <a:pPr algn="l">
                <a:lnSpc>
                  <a:spcPts val="2400"/>
                </a:lnSpc>
              </a:pPr>
              <a:r>
                <a:rPr 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 </a:t>
              </a:r>
              <a:r>
                <a:rPr lang="en-US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DStack</a:t>
              </a:r>
              <a:r>
                <a:rPr 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	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7224" y="3929066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共享栈类型：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28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57290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2879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0029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5755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4175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451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1197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7051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2777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8728" y="379191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0232" y="379191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1736" y="37919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7554" y="379192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3438" y="35716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5316" y="379191"/>
            <a:ext cx="12144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0" y="83639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8"/>
          <p:cNvGrpSpPr/>
          <p:nvPr/>
        </p:nvGrpSpPr>
        <p:grpSpPr>
          <a:xfrm>
            <a:off x="3428992" y="1308679"/>
            <a:ext cx="571504" cy="633396"/>
            <a:chOff x="3428992" y="2094497"/>
            <a:chExt cx="571504" cy="633396"/>
          </a:xfrm>
        </p:grpSpPr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501224" y="223657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428992" y="245089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4786314" y="1307885"/>
            <a:ext cx="571504" cy="633396"/>
            <a:chOff x="4786314" y="2093703"/>
            <a:chExt cx="571504" cy="633396"/>
          </a:xfrm>
        </p:grpSpPr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4887121" y="223578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86314" y="24501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54"/>
          <p:cNvGrpSpPr/>
          <p:nvPr/>
        </p:nvGrpSpPr>
        <p:grpSpPr>
          <a:xfrm>
            <a:off x="1571604" y="2022265"/>
            <a:ext cx="2016000" cy="634189"/>
            <a:chOff x="1571604" y="2808083"/>
            <a:chExt cx="2016000" cy="634189"/>
          </a:xfrm>
        </p:grpSpPr>
        <p:sp>
          <p:nvSpPr>
            <p:cNvPr id="56" name="右大括号 55"/>
            <p:cNvSpPr/>
            <p:nvPr/>
          </p:nvSpPr>
          <p:spPr>
            <a:xfrm rot="5400000">
              <a:off x="2471604" y="1908083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4546" y="316527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57"/>
          <p:cNvGrpSpPr/>
          <p:nvPr/>
        </p:nvGrpSpPr>
        <p:grpSpPr>
          <a:xfrm>
            <a:off x="5127768" y="2000240"/>
            <a:ext cx="2016000" cy="634189"/>
            <a:chOff x="5127768" y="2786058"/>
            <a:chExt cx="2016000" cy="634189"/>
          </a:xfrm>
        </p:grpSpPr>
        <p:sp>
          <p:nvSpPr>
            <p:cNvPr id="59" name="右大括号 58"/>
            <p:cNvSpPr/>
            <p:nvPr/>
          </p:nvSpPr>
          <p:spPr>
            <a:xfrm rot="5400000">
              <a:off x="6027768" y="1886058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70710" y="3143248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14348" y="3071810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共享栈的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要素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1538" y="3643314"/>
            <a:ext cx="7429552" cy="26033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栈空条件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top1==-1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；栈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top2==MaxSize</a:t>
            </a:r>
            <a:endParaRPr lang="zh-CN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栈满条件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top1==top2-1</a:t>
            </a:r>
            <a:endParaRPr lang="zh-CN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元素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进栈操</a:t>
            </a:r>
            <a:r>
              <a:rPr lang="zh-CN" altLang="zh-CN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作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，进栈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top1++;data[top1]=x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；进栈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top2--;data[top2]=x;</a:t>
            </a:r>
            <a:endParaRPr lang="zh-CN" altLang="zh-CN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出栈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操作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，出栈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操作，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x=data[top1];top1--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；出栈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操作，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x=data[top2];top2++</a:t>
            </a:r>
            <a:r>
              <a:rPr lang="zh-CN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29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7000924" cy="2417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允许进行插入、删除操作的一端称为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表的另一端称为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栈底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当栈中没有数据元素时，称为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栈的插入操作通常称为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栈的删除操作通常称为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571736" y="3443310"/>
            <a:ext cx="2857520" cy="2914648"/>
            <a:chOff x="2571736" y="3300434"/>
            <a:chExt cx="2857520" cy="2914648"/>
          </a:xfrm>
        </p:grpSpPr>
        <p:sp>
          <p:nvSpPr>
            <p:cNvPr id="201733" name="Rectangle 5"/>
            <p:cNvSpPr>
              <a:spLocks noChangeArrowheads="1"/>
            </p:cNvSpPr>
            <p:nvPr/>
          </p:nvSpPr>
          <p:spPr bwMode="auto">
            <a:xfrm>
              <a:off x="3886200" y="4519634"/>
              <a:ext cx="685800" cy="16954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6" name="Text Box 8"/>
            <p:cNvSpPr txBox="1">
              <a:spLocks noChangeArrowheads="1"/>
            </p:cNvSpPr>
            <p:nvPr/>
          </p:nvSpPr>
          <p:spPr bwMode="auto">
            <a:xfrm>
              <a:off x="4716463" y="4414859"/>
              <a:ext cx="7127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</a:rPr>
                <a:t>栈顶</a:t>
              </a:r>
            </a:p>
          </p:txBody>
        </p:sp>
        <p:sp>
          <p:nvSpPr>
            <p:cNvPr id="201737" name="Text Box 9"/>
            <p:cNvSpPr txBox="1">
              <a:spLocks noChangeArrowheads="1"/>
            </p:cNvSpPr>
            <p:nvPr/>
          </p:nvSpPr>
          <p:spPr bwMode="auto">
            <a:xfrm>
              <a:off x="4716463" y="5786454"/>
              <a:ext cx="7127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</a:rPr>
                <a:t>栈底</a:t>
              </a:r>
            </a:p>
          </p:txBody>
        </p:sp>
        <p:sp>
          <p:nvSpPr>
            <p:cNvPr id="201740" name="Text Box 12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13573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</a:rPr>
                <a:t>栈示意图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275014" y="3300434"/>
              <a:ext cx="763586" cy="1223962"/>
              <a:chOff x="3275014" y="3300434"/>
              <a:chExt cx="763586" cy="1223962"/>
            </a:xfrm>
          </p:grpSpPr>
          <p:sp>
            <p:nvSpPr>
              <p:cNvPr id="201739" name="Text Box 11"/>
              <p:cNvSpPr txBox="1">
                <a:spLocks noChangeArrowheads="1"/>
              </p:cNvSpPr>
              <p:nvPr/>
            </p:nvSpPr>
            <p:spPr bwMode="auto">
              <a:xfrm>
                <a:off x="3275014" y="3300434"/>
                <a:ext cx="6540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1800" dirty="0">
                    <a:solidFill>
                      <a:srgbClr val="008000"/>
                    </a:solidFill>
                    <a:latin typeface="仿宋" pitchFamily="49" charset="-122"/>
                    <a:ea typeface="仿宋" pitchFamily="49" charset="-122"/>
                  </a:rPr>
                  <a:t>进栈</a:t>
                </a: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3594100" y="3711596"/>
                <a:ext cx="444500" cy="812800"/>
              </a:xfrm>
              <a:custGeom>
                <a:avLst/>
                <a:gdLst>
                  <a:gd name="connsiteX0" fmla="*/ 0 w 444500"/>
                  <a:gd name="connsiteY0" fmla="*/ 0 h 812800"/>
                  <a:gd name="connsiteX1" fmla="*/ 266700 w 444500"/>
                  <a:gd name="connsiteY1" fmla="*/ 241300 h 812800"/>
                  <a:gd name="connsiteX2" fmla="*/ 444500 w 444500"/>
                  <a:gd name="connsiteY2" fmla="*/ 81280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" h="812800">
                    <a:moveTo>
                      <a:pt x="0" y="0"/>
                    </a:moveTo>
                    <a:cubicBezTo>
                      <a:pt x="96308" y="52916"/>
                      <a:pt x="192617" y="105833"/>
                      <a:pt x="266700" y="241300"/>
                    </a:cubicBezTo>
                    <a:cubicBezTo>
                      <a:pt x="340783" y="376767"/>
                      <a:pt x="392641" y="594783"/>
                      <a:pt x="444500" y="812800"/>
                    </a:cubicBezTo>
                  </a:path>
                </a:pathLst>
              </a:custGeom>
              <a:ln>
                <a:tailEnd type="arrow" w="med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94200" y="3300434"/>
              <a:ext cx="892180" cy="1223962"/>
              <a:chOff x="4394200" y="3300434"/>
              <a:chExt cx="892180" cy="1223962"/>
            </a:xfrm>
          </p:grpSpPr>
          <p:sp>
            <p:nvSpPr>
              <p:cNvPr id="201738" name="Text Box 10"/>
              <p:cNvSpPr txBox="1">
                <a:spLocks noChangeArrowheads="1"/>
              </p:cNvSpPr>
              <p:nvPr/>
            </p:nvSpPr>
            <p:spPr bwMode="auto">
              <a:xfrm>
                <a:off x="4500562" y="3300434"/>
                <a:ext cx="78581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1800" dirty="0">
                    <a:solidFill>
                      <a:srgbClr val="008000"/>
                    </a:solidFill>
                    <a:latin typeface="仿宋" pitchFamily="49" charset="-122"/>
                    <a:ea typeface="仿宋" pitchFamily="49" charset="-122"/>
                  </a:rPr>
                  <a:t>出栈</a:t>
                </a: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4394200" y="3695720"/>
                <a:ext cx="392114" cy="828676"/>
              </a:xfrm>
              <a:custGeom>
                <a:avLst/>
                <a:gdLst>
                  <a:gd name="connsiteX0" fmla="*/ 0 w 266700"/>
                  <a:gd name="connsiteY0" fmla="*/ 825500 h 825500"/>
                  <a:gd name="connsiteX1" fmla="*/ 63500 w 266700"/>
                  <a:gd name="connsiteY1" fmla="*/ 482600 h 825500"/>
                  <a:gd name="connsiteX2" fmla="*/ 266700 w 266700"/>
                  <a:gd name="connsiteY2" fmla="*/ 0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825500">
                    <a:moveTo>
                      <a:pt x="0" y="825500"/>
                    </a:moveTo>
                    <a:cubicBezTo>
                      <a:pt x="9525" y="722841"/>
                      <a:pt x="19050" y="620183"/>
                      <a:pt x="63500" y="482600"/>
                    </a:cubicBezTo>
                    <a:cubicBezTo>
                      <a:pt x="107950" y="345017"/>
                      <a:pt x="187325" y="172508"/>
                      <a:pt x="266700" y="0"/>
                    </a:cubicBezTo>
                  </a:path>
                </a:pathLst>
              </a:custGeom>
              <a:ln>
                <a:tailEnd type="arrow" w="med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仿宋" pitchFamily="49" charset="-122"/>
                  <a:ea typeface="仿宋" pitchFamily="49" charset="-122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571472" y="31424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栈的几个概念</a:t>
            </a:r>
            <a:endParaRPr lang="zh-CN" altLang="en-US" sz="2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284196" y="2285992"/>
            <a:ext cx="8475627" cy="4065653"/>
            <a:chOff x="284196" y="2285992"/>
            <a:chExt cx="8475627" cy="4065653"/>
          </a:xfrm>
        </p:grpSpPr>
        <p:sp>
          <p:nvSpPr>
            <p:cNvPr id="199683" name="Rectangle 3"/>
            <p:cNvSpPr>
              <a:spLocks noChangeArrowheads="1"/>
            </p:cNvSpPr>
            <p:nvPr/>
          </p:nvSpPr>
          <p:spPr bwMode="auto">
            <a:xfrm>
              <a:off x="3357554" y="2285992"/>
              <a:ext cx="3044809" cy="936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</a:p>
            <a:p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 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9684" name="AutoShape 4"/>
            <p:cNvSpPr>
              <a:spLocks noChangeArrowheads="1"/>
            </p:cNvSpPr>
            <p:nvPr/>
          </p:nvSpPr>
          <p:spPr bwMode="auto">
            <a:xfrm>
              <a:off x="4894295" y="3438517"/>
              <a:ext cx="320648" cy="990615"/>
            </a:xfrm>
            <a:prstGeom prst="downArrow">
              <a:avLst>
                <a:gd name="adj1" fmla="val 50000"/>
                <a:gd name="adj2" fmla="val 59912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685" name="Text Box 5"/>
            <p:cNvSpPr txBox="1">
              <a:spLocks noChangeArrowheads="1"/>
            </p:cNvSpPr>
            <p:nvPr/>
          </p:nvSpPr>
          <p:spPr bwMode="auto">
            <a:xfrm>
              <a:off x="5214942" y="3774048"/>
              <a:ext cx="92238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映射</a:t>
              </a:r>
            </a:p>
          </p:txBody>
        </p:sp>
        <p:sp>
          <p:nvSpPr>
            <p:cNvPr id="199705" name="Text Box 25"/>
            <p:cNvSpPr txBox="1">
              <a:spLocks noChangeArrowheads="1"/>
            </p:cNvSpPr>
            <p:nvPr/>
          </p:nvSpPr>
          <p:spPr bwMode="auto">
            <a:xfrm>
              <a:off x="357158" y="2879701"/>
              <a:ext cx="135732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逻辑结构</a:t>
              </a:r>
            </a:p>
          </p:txBody>
        </p:sp>
        <p:sp>
          <p:nvSpPr>
            <p:cNvPr id="199706" name="Text Box 26"/>
            <p:cNvSpPr txBox="1">
              <a:spLocks noChangeArrowheads="1"/>
            </p:cNvSpPr>
            <p:nvPr/>
          </p:nvSpPr>
          <p:spPr bwMode="auto">
            <a:xfrm>
              <a:off x="284196" y="4973650"/>
              <a:ext cx="157316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存储结构</a:t>
              </a:r>
            </a:p>
          </p:txBody>
        </p:sp>
        <p:sp>
          <p:nvSpPr>
            <p:cNvPr id="199707" name="AutoShape 27"/>
            <p:cNvSpPr>
              <a:spLocks noChangeArrowheads="1"/>
            </p:cNvSpPr>
            <p:nvPr/>
          </p:nvSpPr>
          <p:spPr bwMode="auto">
            <a:xfrm>
              <a:off x="785786" y="3629017"/>
              <a:ext cx="215900" cy="935037"/>
            </a:xfrm>
            <a:prstGeom prst="downArrow">
              <a:avLst>
                <a:gd name="adj1" fmla="val 50000"/>
                <a:gd name="adj2" fmla="val 108272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6600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686" name="Rectangle 6"/>
            <p:cNvSpPr>
              <a:spLocks noChangeArrowheads="1"/>
            </p:cNvSpPr>
            <p:nvPr/>
          </p:nvSpPr>
          <p:spPr bwMode="auto">
            <a:xfrm>
              <a:off x="1846294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04" name="Text Box 24"/>
            <p:cNvSpPr txBox="1">
              <a:spLocks noChangeArrowheads="1"/>
            </p:cNvSpPr>
            <p:nvPr/>
          </p:nvSpPr>
          <p:spPr bwMode="auto">
            <a:xfrm>
              <a:off x="3892577" y="5951535"/>
              <a:ext cx="235745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链栈</a:t>
              </a: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的示意图</a:t>
              </a:r>
            </a:p>
          </p:txBody>
        </p:sp>
        <p:sp>
          <p:nvSpPr>
            <p:cNvPr id="199708" name="Rectangle 28"/>
            <p:cNvSpPr>
              <a:spLocks noChangeArrowheads="1"/>
            </p:cNvSpPr>
            <p:nvPr/>
          </p:nvSpPr>
          <p:spPr bwMode="auto">
            <a:xfrm>
              <a:off x="2376519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09" name="Rectangle 29"/>
            <p:cNvSpPr>
              <a:spLocks noChangeArrowheads="1"/>
            </p:cNvSpPr>
            <p:nvPr/>
          </p:nvSpPr>
          <p:spPr bwMode="auto">
            <a:xfrm>
              <a:off x="3346482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0" name="Rectangle 30"/>
            <p:cNvSpPr>
              <a:spLocks noChangeArrowheads="1"/>
            </p:cNvSpPr>
            <p:nvPr/>
          </p:nvSpPr>
          <p:spPr bwMode="auto">
            <a:xfrm>
              <a:off x="3851307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1" name="Line 31"/>
            <p:cNvSpPr>
              <a:spLocks noChangeShapeType="1"/>
            </p:cNvSpPr>
            <p:nvPr/>
          </p:nvSpPr>
          <p:spPr bwMode="auto">
            <a:xfrm>
              <a:off x="2590832" y="5167304"/>
              <a:ext cx="7921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2" name="Rectangle 32"/>
            <p:cNvSpPr>
              <a:spLocks noChangeArrowheads="1"/>
            </p:cNvSpPr>
            <p:nvPr/>
          </p:nvSpPr>
          <p:spPr bwMode="auto">
            <a:xfrm>
              <a:off x="4859369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99713" name="Rectangle 33"/>
            <p:cNvSpPr>
              <a:spLocks noChangeArrowheads="1"/>
            </p:cNvSpPr>
            <p:nvPr/>
          </p:nvSpPr>
          <p:spPr bwMode="auto">
            <a:xfrm>
              <a:off x="5364194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4" name="Line 34"/>
            <p:cNvSpPr>
              <a:spLocks noChangeShapeType="1"/>
            </p:cNvSpPr>
            <p:nvPr/>
          </p:nvSpPr>
          <p:spPr bwMode="auto">
            <a:xfrm>
              <a:off x="4103719" y="5167304"/>
              <a:ext cx="7921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5" name="Rectangle 35"/>
            <p:cNvSpPr>
              <a:spLocks noChangeArrowheads="1"/>
            </p:cNvSpPr>
            <p:nvPr/>
          </p:nvSpPr>
          <p:spPr bwMode="auto">
            <a:xfrm>
              <a:off x="7715248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99716" name="Rectangle 36"/>
            <p:cNvSpPr>
              <a:spLocks noChangeArrowheads="1"/>
            </p:cNvSpPr>
            <p:nvPr/>
          </p:nvSpPr>
          <p:spPr bwMode="auto">
            <a:xfrm>
              <a:off x="8220073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99717" name="Line 37"/>
            <p:cNvSpPr>
              <a:spLocks noChangeShapeType="1"/>
            </p:cNvSpPr>
            <p:nvPr/>
          </p:nvSpPr>
          <p:spPr bwMode="auto">
            <a:xfrm>
              <a:off x="6929454" y="5167304"/>
              <a:ext cx="7921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8" name="Line 38"/>
            <p:cNvSpPr>
              <a:spLocks noChangeShapeType="1"/>
            </p:cNvSpPr>
            <p:nvPr/>
          </p:nvSpPr>
          <p:spPr bwMode="auto">
            <a:xfrm>
              <a:off x="5615019" y="5167304"/>
              <a:ext cx="7921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9" name="Text Box 39"/>
            <p:cNvSpPr txBox="1">
              <a:spLocks noChangeArrowheads="1"/>
            </p:cNvSpPr>
            <p:nvPr/>
          </p:nvSpPr>
          <p:spPr bwMode="auto">
            <a:xfrm>
              <a:off x="6417772" y="4845620"/>
              <a:ext cx="502158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99720" name="Arc 40"/>
            <p:cNvSpPr>
              <a:spLocks/>
            </p:cNvSpPr>
            <p:nvPr/>
          </p:nvSpPr>
          <p:spPr bwMode="auto">
            <a:xfrm>
              <a:off x="1943132" y="4591042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21" name="Text Box 41"/>
            <p:cNvSpPr txBox="1">
              <a:spLocks noChangeArrowheads="1"/>
            </p:cNvSpPr>
            <p:nvPr/>
          </p:nvSpPr>
          <p:spPr bwMode="auto">
            <a:xfrm>
              <a:off x="1571604" y="4303704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99722" name="Text Box 42"/>
            <p:cNvSpPr txBox="1">
              <a:spLocks noChangeArrowheads="1"/>
            </p:cNvSpPr>
            <p:nvPr/>
          </p:nvSpPr>
          <p:spPr bwMode="auto">
            <a:xfrm>
              <a:off x="3321105" y="4408417"/>
              <a:ext cx="10080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栈顶</a:t>
              </a:r>
            </a:p>
          </p:txBody>
        </p:sp>
        <p:sp>
          <p:nvSpPr>
            <p:cNvPr id="199723" name="Text Box 43"/>
            <p:cNvSpPr txBox="1">
              <a:spLocks noChangeArrowheads="1"/>
            </p:cNvSpPr>
            <p:nvPr/>
          </p:nvSpPr>
          <p:spPr bwMode="auto">
            <a:xfrm>
              <a:off x="7715312" y="4408417"/>
              <a:ext cx="10080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栈底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035353" y="4308461"/>
              <a:ext cx="1571636" cy="1357322"/>
            </a:xfrm>
            <a:prstGeom prst="round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6677042" cy="55103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3.1.3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的链式存储结构及其基本运算的实现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383557"/>
            <a:ext cx="7500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采用链表存储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的栈称为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链栈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，这里采用带头结点的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实现。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30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链栈的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91088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s-&gt;next=NULL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将存放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的结点插入到头结点之后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取出头结点之后结点的元素并删除之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675641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26123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000760" y="1792270"/>
            <a:ext cx="792162" cy="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3" y="1550970"/>
            <a:ext cx="49211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7" name="Arc 40"/>
          <p:cNvSpPr>
            <a:spLocks/>
          </p:cNvSpPr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620688" y="928670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7030A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756474" y="1033383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7030A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栈底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31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38240" y="1106463"/>
            <a:ext cx="6105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链栈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中数据结点的类型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00100" y="1741549"/>
            <a:ext cx="6029342" cy="1830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LinkStNode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32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42844" y="571480"/>
            <a:ext cx="8229600" cy="160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在链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栈中，栈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的基本运算算法如下。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一个空栈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。实际上是创建链栈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的头结点，并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将其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57224" y="2428868"/>
            <a:ext cx="6624637" cy="1596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s=(LinkStNode *)malloc(sizeof(LinkStNode));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s-&gt;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c 40"/>
            <p:cNvSpPr>
              <a:spLocks/>
            </p:cNvSpPr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33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928662" y="1357298"/>
            <a:ext cx="7786742" cy="9286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85786" y="142852"/>
            <a:ext cx="44291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释放栈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占用的全部存储空间。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7224" y="2571744"/>
            <a:ext cx="6215106" cy="3318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16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*&amp;s)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*p=s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*q=s-&gt;next;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(q!=NULL)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free(p);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free(p);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指向尾结点，释放其空间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9065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73357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2703540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208365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1947890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21642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72125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346077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738507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788990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662942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497207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5794402" y="154304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2" name="左弧形箭头 21"/>
          <p:cNvSpPr/>
          <p:nvPr/>
        </p:nvSpPr>
        <p:spPr>
          <a:xfrm>
            <a:off x="571472" y="1142984"/>
            <a:ext cx="357190" cy="862876"/>
          </a:xfrm>
          <a:prstGeom prst="curvedRightArrow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34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）判断栈是否为空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s-&gt;next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==NULL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单链表中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没有数据结点。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1928802"/>
            <a:ext cx="4967287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orthographic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rIns="288000" bIns="180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return(s-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&gt;next==NULL);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2000232" y="3629039"/>
            <a:ext cx="1857388" cy="1630385"/>
            <a:chOff x="1928794" y="4227507"/>
            <a:chExt cx="1857388" cy="163038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Arc 40"/>
            <p:cNvSpPr>
              <a:spLocks/>
            </p:cNvSpPr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空栈的情况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35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434816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将新数据结点插入到头结点之后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309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(LinkStNode *&amp;s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p=(LinkStNode *)malloc(sizeof(LinkStNode));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新建元素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&gt;next=s-&gt;next;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结点作为开始结点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000100" y="1928802"/>
            <a:ext cx="6011896" cy="4286280"/>
            <a:chOff x="1142976" y="2071678"/>
            <a:chExt cx="6011896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541463" y="4244975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28968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6794510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5929322" y="4479925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429256" y="4173538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89196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1893075" y="3821909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36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19076" y="511289"/>
            <a:ext cx="8782080" cy="77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60000"/>
              </a:lnSpc>
              <a:spcBef>
                <a:spcPts val="1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栈非空时，将头结点后继数据结点的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数据域赋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将其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删除。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409686"/>
            <a:ext cx="7104084" cy="350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(LinkStNode *&amp;s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s-&gt;next==NULL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指向开始结点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s-&gt;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next=p-&gt;next;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000100" y="2857496"/>
            <a:ext cx="5940458" cy="3655480"/>
            <a:chOff x="1000100" y="2928934"/>
            <a:chExt cx="5940458" cy="3655480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346180" y="5305425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075371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6580196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5715008" y="5559425"/>
              <a:ext cx="360363" cy="0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191129" y="5253038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828913" y="4786322"/>
              <a:ext cx="1171583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删除</a:t>
              </a: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2250265" y="4607727"/>
              <a:ext cx="928694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37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915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）取栈顶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GetTop(</a:t>
            </a:r>
            <a:r>
              <a:rPr kumimoji="1" lang="en-US" altLang="zh-CN" sz="2000" i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栈不为空的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条件下，将头结点后继数据结点的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数据域赋给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71472" y="1500174"/>
            <a:ext cx="6121400" cy="2259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*s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(s-&gt;next==NULL)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&gt;next-&gt;data;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928662" y="2586032"/>
            <a:ext cx="5511830" cy="3183989"/>
            <a:chOff x="928662" y="2614607"/>
            <a:chExt cx="5511830" cy="3183989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960415" y="450057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5575305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080130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214942" y="4773607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4786314" y="448152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00299" y="4071942"/>
              <a:ext cx="1071569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1736" y="5429264"/>
              <a:ext cx="1330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取结点值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14607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5400000">
              <a:off x="1178695" y="3679033"/>
              <a:ext cx="121444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38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将字符栈类型声明及其基本运算函数存放在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sqstack.cpp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文件中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010992"/>
            <a:ext cx="6000792" cy="5240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sqstack.cpp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包含栈的基本运算函数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,'a');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,'b');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,'c');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出栈顺序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("%c ",e);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2643182"/>
            <a:ext cx="24860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39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8135938" cy="81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栈的主要特点是“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后进先出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”，即后进栈的元素先出栈。栈也称为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后进先出表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52610" y="1759120"/>
            <a:ext cx="4819654" cy="3713064"/>
            <a:chOff x="1395420" y="1759120"/>
            <a:chExt cx="4819654" cy="3713064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3929058" y="3071810"/>
              <a:ext cx="2286016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走进死胡同的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人要按相反次序退出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395420" y="3071810"/>
              <a:ext cx="2390762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假设死胡同的宽度恰好只够正一个人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死胡同就是一个栈！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7696200" cy="80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3.5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500034" y="2357430"/>
            <a:ext cx="7981950" cy="1371595"/>
            <a:chOff x="785786" y="2357430"/>
            <a:chExt cx="7981950" cy="1371595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800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一个表达式中的左右括号是按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最近位置配对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的。所以利用一个栈来进行求解。这里采用链栈。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算法设计思路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1472" y="357166"/>
            <a:ext cx="3500462" cy="46166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链栈的应用算法设计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40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539940" y="1357298"/>
            <a:ext cx="360343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exp=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 ( ) ) 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1" y="3034787"/>
            <a:ext cx="215424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② ‘(‘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3547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088"/>
            <a:ext cx="450852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⑤ 遇到’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，栈为空，返回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95289" y="620713"/>
            <a:ext cx="3962397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表达式括号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不配对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情况的演示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1" y="2509838"/>
            <a:ext cx="165417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① ‘(‘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43"/>
            <a:ext cx="64770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8956"/>
            <a:ext cx="4248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③ 遇到’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，栈顶为’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，退栈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367"/>
            <a:ext cx="4248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④ 遇到’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，栈顶为’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，退栈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2127233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416160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2662333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940038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3216047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41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928662" y="1355039"/>
            <a:ext cx="3143271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exp=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 ( ) )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② ‘(‘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① ‘(‘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③ 遇到’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④ 遇到’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393860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栈空且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扫描完，返回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353376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表达式括号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配对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情况的演示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2511411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2809754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3051055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3319235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42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7" grpId="1"/>
      <p:bldP spid="203784" grpId="0"/>
      <p:bldP spid="203784" grpId="1"/>
      <p:bldP spid="203783" grpId="0"/>
      <p:bldP spid="203788" grpId="0"/>
      <p:bldP spid="203789" grpId="0"/>
      <p:bldP spid="2038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8596" y="632299"/>
            <a:ext cx="7643866" cy="4260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(char exp[]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=0; char e;  </a:t>
            </a:r>
          </a:p>
          <a:p>
            <a:pPr algn="l">
              <a:lnSpc>
                <a:spcPts val="25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bool match=true; </a:t>
            </a:r>
          </a:p>
          <a:p>
            <a:pPr algn="l">
              <a:lnSpc>
                <a:spcPts val="25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  <a:r>
              <a:rPr kumimoji="1" lang="en-US" altLang="zh-CN" sz="18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初始化栈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&lt;n &amp;&amp; match)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中所有字符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(exp[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]=='(')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Push(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43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7195" y="592937"/>
            <a:ext cx="7915267" cy="403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>
              <a:lnSpc>
                <a:spcPts val="22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(exp[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]==')')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当前字符为右括号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e)==true)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if (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e!='('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栈顶元素不为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时不匹配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match=false;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else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Pop(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e);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将栈顶元素出栈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else match=false;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无法取栈顶元素时不匹配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44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6500858" cy="2441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bIns="144000">
            <a:spAutoFit/>
          </a:bodyPr>
          <a:lstStyle/>
          <a:p>
            <a:pPr algn="l">
              <a:lnSpc>
                <a:spcPts val="25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if (!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	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match=false;</a:t>
            </a:r>
          </a:p>
          <a:p>
            <a:pPr algn="l">
              <a:lnSpc>
                <a:spcPts val="25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match;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3929066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只有在表达式扫描完毕且栈空时返回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true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45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785926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栈和队列都是存放多个数据的容器。通常用于</a:t>
            </a:r>
            <a:r>
              <a:rPr kumimoji="1"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楷体" pitchFamily="49" charset="-122"/>
                <a:ea typeface="楷体" pitchFamily="49" charset="-122"/>
                <a:cs typeface="Times New Roman" pitchFamily="18" charset="0"/>
              </a:rPr>
              <a:t>存放临时数据</a:t>
            </a:r>
            <a:r>
              <a:rPr kumimoji="1"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2428868"/>
            <a:ext cx="5214974" cy="11029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如果后放入的数据先处理，则使用</a:t>
            </a:r>
            <a:r>
              <a:rPr lang="zh-CN" altLang="en-US" sz="20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rPr>
              <a:t>栈</a:t>
            </a:r>
            <a:r>
              <a:rPr lang="zh-CN" altLang="en-US" sz="2000">
                <a:latin typeface="仿宋" pitchFamily="49" charset="-122"/>
                <a:ea typeface="仿宋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如果先放入的数据先处理，则使用</a:t>
            </a:r>
            <a:r>
              <a:rPr lang="zh-CN" altLang="en-US" sz="20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rPr>
              <a:t>队列</a:t>
            </a:r>
            <a:r>
              <a:rPr lang="zh-CN" altLang="en-US" sz="2000">
                <a:latin typeface="仿宋" pitchFamily="49" charset="-122"/>
                <a:ea typeface="仿宋" pitchFamily="49" charset="-122"/>
              </a:rPr>
              <a:t>。</a:t>
            </a:r>
          </a:p>
        </p:txBody>
      </p:sp>
      <p:sp>
        <p:nvSpPr>
          <p:cNvPr id="6" name="Rectangle 3" descr="蓝色面巾纸"/>
          <p:cNvSpPr>
            <a:spLocks noChangeArrowheads="1"/>
          </p:cNvSpPr>
          <p:nvPr/>
        </p:nvSpPr>
        <p:spPr bwMode="auto">
          <a:xfrm>
            <a:off x="428596" y="714356"/>
            <a:ext cx="3000396" cy="46166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3.1.4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栈的应用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92-3379-4E90-97D3-07C5AA45976A}" type="slidenum">
              <a:rPr lang="en-US" altLang="zh-CN" smtClean="0"/>
              <a:pPr/>
              <a:t>46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问题描述       </a:t>
            </a: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143272" cy="4616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简单表达式求值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214554"/>
            <a:ext cx="7643866" cy="15491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这里限定的</a:t>
            </a:r>
            <a:r>
              <a: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简单表达式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求值问题是：用户输入一个包含“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”、正整数和圆括号的合法算术表达式，计算该表达式的运算结果。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47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　数据组织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25243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简单表达式采用字符数组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表示，其中只含有“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”、正整数和圆括号。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为了方便，假设是合法的算术表达式，例如，</a:t>
            </a:r>
            <a:r>
              <a:rPr lang="en-US" sz="20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1+2*(4+12)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在设计相关算法中用到栈，这里采用</a:t>
            </a:r>
            <a:r>
              <a: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顺序栈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存储结构。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48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7643866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运算符位于两个操作数中间的表达式称为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中缀表达式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。例如，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1+2*3"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就是一个中缀表达式。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3128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运算算法</a:t>
            </a: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设计  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472" y="2500306"/>
            <a:ext cx="8115328" cy="15491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中缀表达式的运算规则：“先乘除，后加减，从左到右计算，先括号内，后括号外”。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因此，中缀表达式不仅要依赖运算符优先级，而且还要处理括号。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49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95394" y="817794"/>
            <a:ext cx="7648572" cy="168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设一个栈的输入序列为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，则借助一个栈所得到的输出序列不可能是（  ）。</a:t>
            </a:r>
          </a:p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B.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</a:p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C. 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D. 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4012430"/>
            <a:ext cx="0" cy="18002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4012430"/>
            <a:ext cx="0" cy="18002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833292"/>
            <a:ext cx="93662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3478413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3478413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3478413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3478413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285852" y="2814576"/>
            <a:ext cx="345916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选项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不可能的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938083"/>
            <a:ext cx="4318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3" y="4005263"/>
            <a:ext cx="31686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下一步不可能出栈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</p:txBody>
      </p:sp>
      <p:grpSp>
        <p:nvGrpSpPr>
          <p:cNvPr id="15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57818" y="485776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0034" y="500042"/>
            <a:ext cx="8072494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算术表达式的另一种形式是</a:t>
            </a:r>
            <a:r>
              <a:rPr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后缀表达式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逆波兰表达式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，就是在算术表达式中，运算符在操作数的后面。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1+2*3"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的后缀表达式为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* +"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07167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后缀表达式特点：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2714620"/>
            <a:ext cx="7215238" cy="1549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没有括号，已考虑了运算符的优先级。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只有操作数和运算符，而且越放在前面的运算符来越优先执行。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50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642918"/>
            <a:ext cx="8643998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在算术表达式中，如果运算符在操作数的前面，称为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前缀表达式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1+2*3"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的前缀表达式为</a:t>
            </a:r>
            <a:r>
              <a:rPr lang="en-US" altLang="zh-CN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+ 1 * 2 3"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1"/>
          <p:cNvGrpSpPr/>
          <p:nvPr/>
        </p:nvGrpSpPr>
        <p:grpSpPr>
          <a:xfrm>
            <a:off x="1000100" y="2285992"/>
            <a:ext cx="7028284" cy="1423338"/>
            <a:chOff x="1000100" y="2285992"/>
            <a:chExt cx="7028284" cy="1423338"/>
          </a:xfrm>
        </p:grpSpPr>
        <p:sp>
          <p:nvSpPr>
            <p:cNvPr id="38" name="TextBox 37"/>
            <p:cNvSpPr txBox="1"/>
            <p:nvPr/>
          </p:nvSpPr>
          <p:spPr>
            <a:xfrm>
              <a:off x="1000100" y="2285992"/>
              <a:ext cx="4071966" cy="1423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中缀表达式：</a:t>
              </a:r>
              <a:r>
                <a:rPr lang="en-US" altLang="zh-CN" sz="20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 +  </a:t>
              </a:r>
              <a:r>
                <a:rPr lang="en-US" altLang="zh-CN" sz="20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* </a:t>
              </a:r>
              <a:r>
                <a:rPr lang="en-US" altLang="zh-CN" sz="20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后缀表达式：</a:t>
              </a:r>
              <a:r>
                <a:rPr lang="en-US" altLang="zh-CN" sz="20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1  2  3 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前缀表达式：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  </a:t>
              </a:r>
              <a:r>
                <a:rPr lang="en-US" altLang="zh-CN" sz="20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* </a:t>
              </a:r>
              <a:r>
                <a:rPr lang="en-US" altLang="zh-CN" sz="20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2  3</a:t>
              </a:r>
              <a:endPara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4714876" y="2383876"/>
              <a:ext cx="214314" cy="118800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628" y="2803558"/>
              <a:ext cx="30277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运算数的相对次序相同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51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785794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中缀表达式的求值过程：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4348" y="1428736"/>
            <a:ext cx="5572164" cy="1159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将中缀算术表达式转换成后缀表达式。</a:t>
            </a:r>
            <a:endParaRPr lang="en-US" altLang="zh-CN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对该后缀表达式求值。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52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457203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）将算术表达式转换成后缀表达式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000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1571604" y="3786190"/>
            <a:ext cx="1357322" cy="1898048"/>
            <a:chOff x="1571604" y="3786190"/>
            <a:chExt cx="1357322" cy="1898048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运算符栈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1051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数字字符直接放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highlight>
                  <a:srgbClr val="00FFFF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运算符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通过一个</a:t>
            </a:r>
            <a:r>
              <a:rPr lang="zh-CN" altLang="en-US" sz="2000" dirty="0">
                <a:highlight>
                  <a:srgbClr val="00FFFF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栈来处理优先级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53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57158" y="28572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exp 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20" y="895633"/>
            <a:ext cx="235745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（没有括号）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=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运算符栈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29058" y="292893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357562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zh-CN" altLang="en-US" sz="200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+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>
                <a:latin typeface="Consolas" pitchFamily="49" charset="0"/>
                <a:cs typeface="Consolas" pitchFamily="49" charset="0"/>
              </a:rPr>
              <a:t>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优先级比较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优先级相同：先进栈的先退栈即先执行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只有大于栈顶优先级才能直接进栈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9"/>
          <p:cNvGrpSpPr/>
          <p:nvPr/>
        </p:nvGrpSpPr>
        <p:grpSpPr>
          <a:xfrm>
            <a:off x="4572000" y="3571876"/>
            <a:ext cx="4214842" cy="900176"/>
            <a:chOff x="4857752" y="3929066"/>
            <a:chExt cx="4214842" cy="900176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3929066"/>
              <a:ext cx="216000" cy="43200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52" y="4429132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1+2+3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”</a:t>
              </a:r>
              <a:r>
                <a:rPr lang="zh-CN" altLang="en-US" sz="20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 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  <a:sym typeface="Symbol"/>
                </a:rPr>
                <a:t> 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200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 3 +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”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en-US" altLang="zh-CN" sz="1800" i="1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扫描完毕，所有运算符退栈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54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357158" y="14285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0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257176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（带有括号）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=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*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(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>
                <a:latin typeface="Consolas" pitchFamily="49" charset="0"/>
                <a:cs typeface="Consolas" pitchFamily="49" charset="0"/>
              </a:rPr>
              <a:t>“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+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endParaRPr lang="zh-CN" altLang="en-US" sz="2000"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运算符栈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：一个子表达式开始，进栈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开始时，任何运算符都进栈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栈顶为</a:t>
            </a: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：任何运算符进栈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：退栈到（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只有大于栈顶的优先级，才进栈；否则退栈</a:t>
            </a:r>
          </a:p>
        </p:txBody>
      </p:sp>
      <p:grpSp>
        <p:nvGrpSpPr>
          <p:cNvPr id="2" name="组合 132"/>
          <p:cNvGrpSpPr/>
          <p:nvPr/>
        </p:nvGrpSpPr>
        <p:grpSpPr>
          <a:xfrm>
            <a:off x="4286248" y="3286124"/>
            <a:ext cx="4071966" cy="828738"/>
            <a:chOff x="4286248" y="3286124"/>
            <a:chExt cx="4071966" cy="828738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86248" y="3714752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>
                  <a:latin typeface="Consolas" pitchFamily="49" charset="0"/>
                  <a:cs typeface="Consolas" pitchFamily="49" charset="0"/>
                </a:rPr>
                <a:t>postexp =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 1 3 + * 4 </a:t>
              </a:r>
              <a:r>
                <a:rPr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”</a:t>
              </a: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55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14282" y="571480"/>
            <a:ext cx="8715436" cy="53731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216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!='\0')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为数字：将后续的所有数字均依次存放到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并以字符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'#'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标志数值串结束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为左括号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：将此括号进栈到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出栈时遇到的第一个左括号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以前的运算符依次出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栈并存放到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中，然后将左括号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为其他运算符：</a:t>
            </a: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栈空或者栈顶运算符为</a:t>
            </a: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 直接将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 if 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的优先级高于栈顶运算符的优先级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直接将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依次出栈并存入到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中，直到栈顶运算符优先级小于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优先级，然后将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则将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中所有运算符依次出栈并存放到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56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57158" y="1000108"/>
            <a:ext cx="8572560" cy="43646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!='\0')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为数字：将后续的所有数字均依次存放到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并以字符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'#'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标志数值串结束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为左括号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：将此括号进栈到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中出栈时遇到的第一个左括号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依次出栈并存放到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中，然后将左括号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：出栈运算符并存放到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直到栈空或者栈顶为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然后将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：出栈运算符并存放到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直到栈空或者栈顶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，然后将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则将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中所有运算符依次出栈并存放到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8596" y="500042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针对简单表达式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57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285860"/>
            <a:ext cx="8143932" cy="4189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exp，char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[])		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e;  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定义运算符栈指针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初始化运算符栈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(*exp!='\0')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表达式未扫描完时循环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witch(*exp)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case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判定为左括号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，'(');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左括号进栈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exp++;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642918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将算术表达式</a:t>
            </a:r>
            <a:r>
              <a:rPr 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转换成后缀表达式</a:t>
            </a:r>
            <a:r>
              <a:rPr lang="en-US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58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642918"/>
            <a:ext cx="8286808" cy="3477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case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   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判定为右括号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Pop(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Optr，e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    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while (e!='(')	    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++]=e;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Optr，e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   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继续出栈元素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exp++;		     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break;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59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001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3.3】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一个栈的入栈序列为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，其出栈序列是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可能取值的个数是多少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      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C.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   D.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43042" y="2571744"/>
            <a:ext cx="4975260" cy="3367469"/>
            <a:chOff x="2000232" y="2643182"/>
            <a:chExt cx="4975260" cy="3367469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357562"/>
              <a:ext cx="114300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  <a:sym typeface="Symbol"/>
                </a:rPr>
                <a:t>  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  <a:cs typeface="Consolas" pitchFamily="49" charset="0"/>
                  <a:sym typeface="Symbol"/>
                </a:rPr>
                <a:t>…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  <a:sym typeface="Symbol"/>
                </a:rPr>
                <a:t>   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0914" y="3929066"/>
              <a:ext cx="2214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不可能是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共有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可能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5694291" y="3745788"/>
              <a:ext cx="357190" cy="936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、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3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出栈的结果：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929190" y="485776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8286808" cy="451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80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case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'+':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判定为加或减号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case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(!StackEmpty(Optr))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{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GetTop(Optr，e);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if (e!='(')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{  postexp[i++]=e;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else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时退出循环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Push(Optr，*exp);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exp++;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60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572560" cy="4277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case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case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‘/’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(!StackEmpty(Optr))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GetTop(Optr，e);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(e=='*' || e=='/')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 postexp[i++]=e;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else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为非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‘*’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‘/’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时退出循环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Push(Optr，*exp);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exp++;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61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572560" cy="5676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default:	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处理数字字符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while (*exp&gt;='0' &amp;&amp; *exp&lt;='9')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判定为数字字符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postexp[i++]=*exp;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exp++;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postexp[i++]='#';	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标识一个数值串结束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(!StackEmpty(Optr))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	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	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postexp[i++]=e;	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postexp[i]='\0';		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表达式添加结束标识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DestroyStack(Optr);	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62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300039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）后缀表达式求值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postexp</a:t>
            </a:r>
            <a:r>
              <a:rPr lang="en-US" sz="2000" i="1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值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571604" y="3786190"/>
            <a:ext cx="1357322" cy="1898048"/>
            <a:chOff x="1571604" y="3786190"/>
            <a:chExt cx="1357322" cy="1898048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操作数栈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200024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2976" y="2571744"/>
            <a:ext cx="6215106" cy="1141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数字字符：转换为数值并进栈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运算符：退栈两个操作数，计算，将结果进栈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63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429684" cy="36875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!='\0')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b+a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c=b-a;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c=b*a;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不零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c=b/a;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为数字字符：将连续的数字串转换成数值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栈的栈顶操作数即后缀表达式的值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64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28670"/>
            <a:ext cx="8501122" cy="5328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compvalue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*postexp)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double d， a， b， c， 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SqStack1 *Opnd;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定义操作数栈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InitStack1(Opnd);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初始化操作数栈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(*postexp!='\0')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//postexp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字符串未扫描完时循环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switch (*postexp)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case '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Pop1(Opnd，b);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c=b+a;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计算后缀表达式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的值。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65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8143932" cy="4672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'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Pop1(Opnd，b);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c=b-a;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'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Pop1(Opnd，b);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c=b*a;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66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01056" cy="5328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'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Pop1(Opnd，b);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(a!=0)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c=b/a;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else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 printf("\n\t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除零错误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exit(0);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异常退出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67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929618" cy="5151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default:	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处理数字字符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d=0;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转换成对应的数值存放到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while (*postexp&gt;='0' &amp;&amp; *postexp&lt;='9')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{	d=10*d+*postexp-'0';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postexp++;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Push1(Opnd，d);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将数值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postexp++;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GetTop1(Opnd，e);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DestroyStack1(Opnd);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68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28596" y="714356"/>
            <a:ext cx="331945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8143932" cy="308274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char exp[]="(56-20)/(4+2)";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改为键盘输入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char postexp[MaxSize];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trans(exp，postexp);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中缀表达式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:%s\n"，exp);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后缀表达式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:%s\n"，postexp);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表达式的值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:%g\n"，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compvalue(postexp)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0;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643050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69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6686568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3.1.2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栈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的顺序存储结构及其基本运算实现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1500174"/>
            <a:ext cx="86439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中元素逻辑关系与线性表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的相同，栈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000628" y="2500306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7592" y="3651243"/>
            <a:ext cx="1439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603854" y="293210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579667" y="2571744"/>
            <a:ext cx="106363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2444729" y="3010560"/>
            <a:ext cx="484197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357554" y="3010560"/>
            <a:ext cx="428627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643043" y="3722681"/>
            <a:ext cx="121444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514704" y="3722681"/>
            <a:ext cx="98585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0166" y="465363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方正启体简体" pitchFamily="65" charset="-122"/>
                <a:ea typeface="方正启体简体" pitchFamily="65" charset="-122"/>
              </a:rPr>
              <a:t>顺序栈</a:t>
            </a:r>
          </a:p>
        </p:txBody>
      </p:sp>
      <p:sp>
        <p:nvSpPr>
          <p:cNvPr id="22" name="下箭头 21"/>
          <p:cNvSpPr/>
          <p:nvPr/>
        </p:nvSpPr>
        <p:spPr>
          <a:xfrm>
            <a:off x="2214546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3214678" y="465363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方正启体简体" pitchFamily="65" charset="-122"/>
                <a:ea typeface="方正启体简体" pitchFamily="65" charset="-122"/>
              </a:rPr>
              <a:t>链栈</a:t>
            </a:r>
          </a:p>
        </p:txBody>
      </p:sp>
      <p:sp>
        <p:nvSpPr>
          <p:cNvPr id="24" name="下箭头 23"/>
          <p:cNvSpPr/>
          <p:nvPr/>
        </p:nvSpPr>
        <p:spPr>
          <a:xfrm>
            <a:off x="3929058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214422"/>
            <a:ext cx="4357718" cy="1621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中缀表达式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:(56-20)/(4+2)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后缀表达式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:56#20#-4#2#+/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表达式的值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70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       </a:t>
            </a: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214710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、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用栈求解迷宫问题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143116"/>
            <a:ext cx="8072526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</a:t>
            </a:r>
            <a:r>
              <a:rPr lang="en-US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迷宫图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入口与出口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行走规则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。求一条从指定入口到出口的路径。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所求路径必须是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，即路径不重复。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71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0042"/>
            <a:ext cx="842968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  行走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规则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上、下、左、右相邻方块行走。其中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）表示一个方块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500174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529220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500438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500438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42422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951963"/>
            <a:ext cx="938182" cy="63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667117"/>
            <a:ext cx="939800" cy="793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69504" y="4450547"/>
            <a:ext cx="957262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0428" y="3667117"/>
            <a:ext cx="915988" cy="793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95737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414703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42422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929198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72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0   1    2    3    4   5    6    7   8    9</a:t>
            </a: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每个方块，用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空白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表示通道，用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阴影表示障碍物。为了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算法方便，一般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在迷宫外围加上了一条围墙。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3" name="组合 122"/>
          <p:cNvGrpSpPr/>
          <p:nvPr/>
        </p:nvGrpSpPr>
        <p:grpSpPr>
          <a:xfrm>
            <a:off x="4681538" y="4786322"/>
            <a:ext cx="2143140" cy="1226588"/>
            <a:chOff x="3929058" y="4857760"/>
            <a:chExt cx="2143140" cy="1226588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一条迷宫路径</a:t>
              </a: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 Box 103"/>
          <p:cNvSpPr txBox="1">
            <a:spLocks noChangeArrowheads="1"/>
          </p:cNvSpPr>
          <p:nvPr/>
        </p:nvSpPr>
        <p:spPr bwMode="auto">
          <a:xfrm>
            <a:off x="2857488" y="1285860"/>
            <a:ext cx="371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0  1  2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4  5 </a:t>
            </a:r>
            <a:r>
              <a:rPr lang="en-US" altLang="zh-CN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6  7  8  9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6" name="灯片编号占位符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73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214422"/>
            <a:ext cx="807249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设置一个迷宫数组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，其中每个元素表示一个方块的状态，为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时表示对应方块是通道，为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时表示对应方块不可走。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74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mg[</a:t>
            </a:r>
            <a:r>
              <a:rPr lang="en-US" sz="1600" i="1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+2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16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+2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]=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1,1,1,1,1,1,1,1,1,1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0,0,1,0,0,0,1,0,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0,0,1,0,0,0,1,0,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0,0,0,0,1,1,0,0,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0,1,1,1,0,0,0,0,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0,0,0,1,0,0,0,0,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0,1,0,0,0,1,0,0,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0,1,1,1,0,1,1,0,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1,0,0,0,0,0,0,0,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1,1,1,1,1,1,1,1,1,1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/>
            <a:r>
              <a:rPr lang="en-US" sz="1600" dirty="0">
                <a:latin typeface="Consolas" pitchFamily="49" charset="0"/>
                <a:cs typeface="Consolas" pitchFamily="49" charset="0"/>
              </a:rPr>
              <a:t>};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603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0  1  2  3  4  5  6  7 8  9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0   1    2    3    4   5    6    7   8    9</a:t>
            </a:r>
          </a:p>
        </p:txBody>
      </p:sp>
      <p:grpSp>
        <p:nvGrpSpPr>
          <p:cNvPr id="103" name="组合 114"/>
          <p:cNvGrpSpPr/>
          <p:nvPr/>
        </p:nvGrpSpPr>
        <p:grpSpPr>
          <a:xfrm>
            <a:off x="5548319" y="2050010"/>
            <a:ext cx="1809763" cy="2967531"/>
            <a:chOff x="5464181" y="1400160"/>
            <a:chExt cx="1809763" cy="2967531"/>
          </a:xfrm>
        </p:grpSpPr>
        <p:sp>
          <p:nvSpPr>
            <p:cNvPr id="111" name="矩形 110"/>
            <p:cNvSpPr/>
            <p:nvPr/>
          </p:nvSpPr>
          <p:spPr bwMode="auto">
            <a:xfrm>
              <a:off x="5464181" y="1400160"/>
              <a:ext cx="1809763" cy="1950494"/>
            </a:xfrm>
            <a:prstGeom prst="rect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  <a:endCxn id="114" idx="0"/>
            </p:cNvCxnSpPr>
            <p:nvPr/>
          </p:nvCxnSpPr>
          <p:spPr>
            <a:xfrm rot="16200000" flipH="1">
              <a:off x="6047592" y="3672125"/>
              <a:ext cx="647705" cy="476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945197" y="3998359"/>
              <a:ext cx="85725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sz="18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  <a:r>
                <a:rPr lang="en-US" sz="18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75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35716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在算法中用到的栈采用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顺序栈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存储结构，即将栈声明为：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4054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当前方块的行号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当前方块的列号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di;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是下一可走相邻方位的方位号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定义方块类型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data[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top;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声明顺序栈类型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1785918" y="2662232"/>
            <a:ext cx="3786214" cy="3359477"/>
            <a:chOff x="1714480" y="2876546"/>
            <a:chExt cx="3786214" cy="3359477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x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y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126579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76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试探顺序：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从方位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开始，顺时针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方向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673828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702874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674092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674092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59788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213103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58835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59788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5102852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638241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4317034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4317034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2557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算法设计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77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1714480" y="2214554"/>
            <a:ext cx="4857784" cy="2479435"/>
            <a:chOff x="2000232" y="2500306"/>
            <a:chExt cx="4857784" cy="2479435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000232" y="378619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初始时，入口（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）作为当前方块。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00298" y="500063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所有</a:t>
            </a:r>
            <a:r>
              <a:rPr lang="zh-CN" altLang="en-US" sz="2000" dirty="0">
                <a:solidFill>
                  <a:srgbClr val="FF00FF"/>
                </a:solidFill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走过的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方块都会进栈！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78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85728"/>
            <a:ext cx="8643998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找到一个相邻可走方块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）走下去。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y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</a:p>
        </p:txBody>
      </p:sp>
      <p:grpSp>
        <p:nvGrpSpPr>
          <p:cNvPr id="2" name="组合 38"/>
          <p:cNvGrpSpPr/>
          <p:nvPr/>
        </p:nvGrpSpPr>
        <p:grpSpPr>
          <a:xfrm>
            <a:off x="1785918" y="2500306"/>
            <a:ext cx="5357850" cy="2510213"/>
            <a:chOff x="1785918" y="2500306"/>
            <a:chExt cx="5357850" cy="2510213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79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51837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假设栈的元素个数最大不超过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正整数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，所有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的元素都具有同一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数据类型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可用下列方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式来声明</a:t>
            </a:r>
            <a:r>
              <a:rPr kumimoji="1" lang="zh-CN" altLang="en-US" sz="20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顺</a:t>
            </a: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序栈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en-US" altLang="zh-CN" sz="20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285852" y="1928802"/>
            <a:ext cx="5241937" cy="159257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357166"/>
            <a:ext cx="8643998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如果一个当前方块（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）没有找到任何相邻可走方块，表示此时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无路可走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，将其退栈。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3143240" y="1071546"/>
            <a:ext cx="5715040" cy="2724527"/>
            <a:chOff x="3143240" y="1071546"/>
            <a:chExt cx="5715040" cy="2724527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）退栈</a:t>
              </a: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000760" y="1071546"/>
              <a:ext cx="285752" cy="857256"/>
            </a:xfrm>
            <a:prstGeom prst="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  <a:sym typeface="Symbol"/>
                </a:rPr>
                <a:t>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80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00034" y="714356"/>
            <a:ext cx="338613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求解迷宫路径的过程：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前一方块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>
              <a:spLocks/>
            </p:cNvSpPr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当前方块</a:t>
              </a:r>
            </a:p>
          </p:txBody>
        </p:sp>
        <p:sp>
          <p:nvSpPr>
            <p:cNvPr id="156685" name="Freeform 13"/>
            <p:cNvSpPr>
              <a:spLocks/>
            </p:cNvSpPr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3119438" y="2428868"/>
            <a:ext cx="1809752" cy="900176"/>
            <a:chOff x="3119438" y="2428868"/>
            <a:chExt cx="1809752" cy="900176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2040892" y="2349499"/>
            <a:ext cx="430846" cy="3008327"/>
            <a:chOff x="2040892" y="2349499"/>
            <a:chExt cx="430846" cy="3008327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2040892" y="2349499"/>
              <a:ext cx="307777" cy="3008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vert="eaVert"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spc="3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找其他可能的相邻方块</a:t>
              </a: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所有相邻方块都不能走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81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610727"/>
            <a:ext cx="8572560" cy="240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ye)</a:t>
            </a: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path[MaxSize], e;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  bool find;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StType *st;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定义栈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初始化栈顶指针</a:t>
            </a: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e.i=xi; e.j=yi; e.di=-1;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为入口</a:t>
            </a: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Push(st,e);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3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入口的迷宫值置为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</a:t>
            </a: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62015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用栈求一条迷宫路径的算法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：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yi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ye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5"/>
          <p:cNvGrpSpPr/>
          <p:nvPr/>
        </p:nvGrpSpPr>
        <p:grpSpPr>
          <a:xfrm>
            <a:off x="900113" y="3183496"/>
            <a:ext cx="4814895" cy="3289537"/>
            <a:chOff x="900113" y="2916792"/>
            <a:chExt cx="4814895" cy="3289537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2858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0  1  2  3  4  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0   1    2    3    4   5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一个栈</a:t>
              </a:r>
            </a:p>
          </p:txBody>
        </p:sp>
      </p:grpSp>
      <p:grpSp>
        <p:nvGrpSpPr>
          <p:cNvPr id="4" name="组合 106"/>
          <p:cNvGrpSpPr/>
          <p:nvPr/>
        </p:nvGrpSpPr>
        <p:grpSpPr>
          <a:xfrm>
            <a:off x="4774036" y="2809323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334538"/>
              <a:ext cx="2571768" cy="94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为了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避免重复，当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一个方块进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栈时，将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迷宫值改为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82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4149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取栈顶方块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j=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e.j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di=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e.di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j==ye)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输出该路径</a:t>
            </a: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一条迷宫路径如下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k=0;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Pop(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st,e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出栈方块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path[k++]=e;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数组中</a:t>
            </a:r>
          </a:p>
          <a:p>
            <a:pPr algn="l">
              <a:lnSpc>
                <a:spcPts val="2800"/>
              </a:lnSpc>
            </a:pP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83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1406" y="280926"/>
            <a:ext cx="7286676" cy="2988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(k&gt;=1)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k--;				         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printf("\t(%d,%d)",path[k].i,path[k].j);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((k+2)%5==0)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每输出每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个方块后换一行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printf("\n");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DestroyStack(st); 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true;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输出一条迷宫路径后返回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488269" y="1230042"/>
            <a:ext cx="1584325" cy="3333213"/>
            <a:chOff x="7202517" y="1230042"/>
            <a:chExt cx="1584325" cy="3333213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202517" y="4286256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di</a:t>
              </a: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95"/>
            <p:cNvGrpSpPr>
              <a:grpSpLocks/>
            </p:cNvGrpSpPr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97"/>
            <p:cNvGrpSpPr>
              <a:grpSpLocks/>
            </p:cNvGrpSpPr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96"/>
            <p:cNvGrpSpPr>
              <a:grpSpLocks/>
            </p:cNvGrpSpPr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5" name="Group 203"/>
            <p:cNvGrpSpPr>
              <a:grpSpLocks/>
            </p:cNvGrpSpPr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3" name="Group 208"/>
            <p:cNvGrpSpPr>
              <a:grpSpLocks/>
            </p:cNvGrpSpPr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8" name="Group 212"/>
            <p:cNvGrpSpPr>
              <a:grpSpLocks/>
            </p:cNvGrpSpPr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3929066"/>
            <a:ext cx="4005283" cy="2671208"/>
            <a:chOff x="3209923" y="3929066"/>
            <a:chExt cx="4005283" cy="2671208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643570" y="3929066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84</a:t>
            </a:fld>
            <a:r>
              <a:rPr lang="en-US" altLang="zh-CN"/>
              <a:t>/91</a:t>
            </a:r>
          </a:p>
        </p:txBody>
      </p:sp>
      <p:sp>
        <p:nvSpPr>
          <p:cNvPr id="47" name="Text Box 135">
            <a:extLst>
              <a:ext uri="{FF2B5EF4-FFF2-40B4-BE49-F238E27FC236}">
                <a16:creationId xmlns:a16="http://schemas.microsoft.com/office/drawing/2014/main" id="{02CBBDA5-CE8E-664F-8D83-5C604347F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2415" y="4441274"/>
            <a:ext cx="43338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</a:t>
            </a:r>
          </a:p>
        </p:txBody>
      </p:sp>
      <p:sp>
        <p:nvSpPr>
          <p:cNvPr id="48" name="Text Box 135">
            <a:extLst>
              <a:ext uri="{FF2B5EF4-FFF2-40B4-BE49-F238E27FC236}">
                <a16:creationId xmlns:a16="http://schemas.microsoft.com/office/drawing/2014/main" id="{FE1AF60A-BB97-86D2-7266-199F73FDF7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16380" y="3106186"/>
            <a:ext cx="43338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714356"/>
            <a:ext cx="6491302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find=false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(di&lt;4 &amp;&amp; !find)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找相邻可走方块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(i1,j1)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di++;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switch(di)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0:i1=i-1; j1=j;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1:i1=i;   j1=j+1;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2:i1=i+1; j1=j;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3:i1=i;   j1=j-1;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(mg[i1][j1]==0)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find=true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找到一个相邻可走方块，设置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6781823" y="2698760"/>
            <a:ext cx="2147895" cy="2159000"/>
            <a:chOff x="6445271" y="2698760"/>
            <a:chExt cx="2147895" cy="2159000"/>
          </a:xfrm>
        </p:grpSpPr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644527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644527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644527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644527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644527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83"/>
            <p:cNvSpPr>
              <a:spLocks noChangeArrowheads="1"/>
            </p:cNvSpPr>
            <p:nvPr/>
          </p:nvSpPr>
          <p:spPr bwMode="auto">
            <a:xfrm>
              <a:off x="644527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680404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680404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680404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680404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680404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/>
          </p:nvSpPr>
          <p:spPr bwMode="auto">
            <a:xfrm>
              <a:off x="680404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716123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16123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716123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63"/>
            <p:cNvSpPr>
              <a:spLocks noChangeArrowheads="1"/>
            </p:cNvSpPr>
            <p:nvPr/>
          </p:nvSpPr>
          <p:spPr bwMode="auto">
            <a:xfrm>
              <a:off x="716123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716123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716123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752001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752001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752001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752001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752001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83"/>
            <p:cNvSpPr>
              <a:spLocks noChangeArrowheads="1"/>
            </p:cNvSpPr>
            <p:nvPr/>
          </p:nvSpPr>
          <p:spPr bwMode="auto">
            <a:xfrm>
              <a:off x="752001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787561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787561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53"/>
            <p:cNvSpPr>
              <a:spLocks noChangeArrowheads="1"/>
            </p:cNvSpPr>
            <p:nvPr/>
          </p:nvSpPr>
          <p:spPr bwMode="auto">
            <a:xfrm>
              <a:off x="787561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787561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73"/>
            <p:cNvSpPr>
              <a:spLocks noChangeArrowheads="1"/>
            </p:cNvSpPr>
            <p:nvPr/>
          </p:nvSpPr>
          <p:spPr bwMode="auto">
            <a:xfrm>
              <a:off x="787561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83"/>
            <p:cNvSpPr>
              <a:spLocks noChangeArrowheads="1"/>
            </p:cNvSpPr>
            <p:nvPr/>
          </p:nvSpPr>
          <p:spPr bwMode="auto">
            <a:xfrm>
              <a:off x="787561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23439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23439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823439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823439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73"/>
            <p:cNvSpPr>
              <a:spLocks noChangeArrowheads="1"/>
            </p:cNvSpPr>
            <p:nvPr/>
          </p:nvSpPr>
          <p:spPr bwMode="auto">
            <a:xfrm>
              <a:off x="823439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823439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Text Box 182"/>
            <p:cNvSpPr txBox="1">
              <a:spLocks noChangeArrowheads="1"/>
            </p:cNvSpPr>
            <p:nvPr/>
          </p:nvSpPr>
          <p:spPr bwMode="auto">
            <a:xfrm>
              <a:off x="6840561" y="3081908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715140" y="1214422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从入口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1,1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）出发找到一个可走方块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7266103" y="2586924"/>
            <a:ext cx="1076936" cy="17859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85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572560" cy="2302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(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		  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找到了一个相邻可走方块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(i1,j1)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st-&gt;data[st-&gt;top].di=di;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修改原栈顶元素的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e.i=i1; e.j=j1; e.di=-1;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Push(st,e);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相邻可走方块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mg[i1][j1]=-1;	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//(i1,j1)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迷宫值置为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558783" y="3071810"/>
            <a:ext cx="6227795" cy="3420271"/>
            <a:chOff x="428596" y="2928934"/>
            <a:chExt cx="6227795" cy="3420271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从入口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1,1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）出发找到一个可走方块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: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5" name="Group 193"/>
            <p:cNvGrpSpPr>
              <a:grpSpLocks/>
            </p:cNvGrpSpPr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072206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86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357982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没有路径可走退栈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Pop(st,e);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将栈顶方块退栈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mg[e.i][e.j]=0;	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让退栈方块变为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DestroyStack(st);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false;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表示没有可走路径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8"/>
          <p:cNvGrpSpPr/>
          <p:nvPr/>
        </p:nvGrpSpPr>
        <p:grpSpPr>
          <a:xfrm>
            <a:off x="785786" y="3429000"/>
            <a:ext cx="7286676" cy="3098989"/>
            <a:chOff x="785786" y="3429000"/>
            <a:chExt cx="7286676" cy="3098989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2,4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）方块没有通路</a:t>
              </a: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… 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仿宋" pitchFamily="49" charset="-122"/>
                  <a:ea typeface="仿宋" pitchFamily="49" charset="-122"/>
                </a:rPr>
                <a:t>退栈</a:t>
              </a: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73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疑难解答：</a:t>
            </a:r>
            <a:endParaRPr lang="en-US" altLang="zh-CN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这里不将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mg[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栈顶方块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，程序执行也是正确的，但从原理上应该这样做，</a:t>
            </a:r>
            <a:r>
              <a:rPr lang="zh-CN" altLang="en-US" sz="2000">
                <a:solidFill>
                  <a:srgbClr val="00206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回退后需要恢复环境！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87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14348" y="571480"/>
            <a:ext cx="331945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928662" y="2071678"/>
            <a:ext cx="5472112" cy="198795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main()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(!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(1,1,M,N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该迷宫问题没有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!");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1;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88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319198"/>
            <a:ext cx="5173671" cy="1754326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(5,3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(6,3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(6,4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(6,5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(5,5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(4,5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(4,6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(4,7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(3,7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(7,8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(8,8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747694"/>
            <a:ext cx="210976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求解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结果如下：</a:t>
            </a:r>
          </a:p>
        </p:txBody>
      </p:sp>
      <p:grpSp>
        <p:nvGrpSpPr>
          <p:cNvPr id="2" name="组合 6"/>
          <p:cNvGrpSpPr>
            <a:grpSpLocks noChangeAspect="1"/>
          </p:cNvGrpSpPr>
          <p:nvPr/>
        </p:nvGrpSpPr>
        <p:grpSpPr>
          <a:xfrm>
            <a:off x="1357290" y="3455690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显然，这个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不是最优解，即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不是最短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路径。为什么？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071810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89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620713"/>
            <a:ext cx="2865452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1916113"/>
            <a:ext cx="13684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2773916"/>
            <a:ext cx="151288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773916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773916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2773916"/>
            <a:ext cx="57309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773916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643438" y="4071942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239000" y="4181475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929058" y="4786322"/>
            <a:ext cx="2357454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顺序栈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的示意图</a:t>
            </a: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r>
              <a:rPr lang="en-US" altLang="zh-CN"/>
              <a:t>/91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8876</Words>
  <Application>Microsoft Office PowerPoint</Application>
  <PresentationFormat>如螢幕大小 (4:3)</PresentationFormat>
  <Paragraphs>1243</Paragraphs>
  <Slides>89</Slides>
  <Notes>29</Notes>
  <HiddenSlides>2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89</vt:i4>
      </vt:variant>
    </vt:vector>
  </HeadingPairs>
  <TitlesOfParts>
    <vt:vector size="104" baseType="lpstr">
      <vt:lpstr>仿宋</vt:lpstr>
      <vt:lpstr>楷体</vt:lpstr>
      <vt:lpstr>楷体_GB2312</vt:lpstr>
      <vt:lpstr>微软雅黑</vt:lpstr>
      <vt:lpstr>黑体</vt:lpstr>
      <vt:lpstr>宋体</vt:lpstr>
      <vt:lpstr>华文中宋</vt:lpstr>
      <vt:lpstr>方正兰亭超细黑简体</vt:lpstr>
      <vt:lpstr>方正启体简体</vt:lpstr>
      <vt:lpstr>Arial</vt:lpstr>
      <vt:lpstr>Calibri</vt:lpstr>
      <vt:lpstr>Consolas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krystalsun</cp:lastModifiedBy>
  <cp:revision>859</cp:revision>
  <dcterms:created xsi:type="dcterms:W3CDTF">2004-04-04T02:09:16Z</dcterms:created>
  <dcterms:modified xsi:type="dcterms:W3CDTF">2024-09-11T07:13:02Z</dcterms:modified>
</cp:coreProperties>
</file>