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29" r:id="rId3"/>
    <p:sldId id="530" r:id="rId4"/>
    <p:sldId id="531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28" r:id="rId24"/>
    <p:sldId id="419" r:id="rId25"/>
    <p:sldId id="398" r:id="rId26"/>
    <p:sldId id="405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83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448" r:id="rId57"/>
    <p:sldId id="449" r:id="rId58"/>
    <p:sldId id="450" r:id="rId59"/>
    <p:sldId id="451" r:id="rId60"/>
    <p:sldId id="452" r:id="rId61"/>
    <p:sldId id="453" r:id="rId62"/>
    <p:sldId id="454" r:id="rId63"/>
    <p:sldId id="455" r:id="rId64"/>
    <p:sldId id="456" r:id="rId65"/>
    <p:sldId id="457" r:id="rId66"/>
    <p:sldId id="458" r:id="rId67"/>
    <p:sldId id="459" r:id="rId68"/>
    <p:sldId id="460" r:id="rId69"/>
    <p:sldId id="461" r:id="rId70"/>
    <p:sldId id="468" r:id="rId71"/>
    <p:sldId id="469" r:id="rId72"/>
    <p:sldId id="470" r:id="rId73"/>
    <p:sldId id="471" r:id="rId74"/>
    <p:sldId id="472" r:id="rId75"/>
    <p:sldId id="473" r:id="rId76"/>
    <p:sldId id="474" r:id="rId77"/>
    <p:sldId id="475" r:id="rId78"/>
    <p:sldId id="476" r:id="rId79"/>
    <p:sldId id="477" r:id="rId80"/>
    <p:sldId id="478" r:id="rId81"/>
    <p:sldId id="479" r:id="rId82"/>
    <p:sldId id="480" r:id="rId83"/>
    <p:sldId id="481" r:id="rId84"/>
    <p:sldId id="482" r:id="rId8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FF"/>
    <a:srgbClr val="FF0000"/>
    <a:srgbClr val="666699"/>
    <a:srgbClr val="660066"/>
    <a:srgbClr val="F8BFBE"/>
    <a:srgbClr val="ED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b="0" smtClean="0">
                <a:solidFill>
                  <a:schemeClr val="tx1"/>
                </a:solidFill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 smtClean="0">
                <a:solidFill>
                  <a:schemeClr val="tx1"/>
                </a:solidFill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b="0" smtClean="0">
                <a:solidFill>
                  <a:schemeClr val="tx1"/>
                </a:solidFill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 smtClean="0">
                <a:solidFill>
                  <a:schemeClr val="tx1"/>
                </a:solidFill>
                <a:ea typeface="SimSun" pitchFamily="2" charset="-122"/>
              </a:defRPr>
            </a:lvl1pPr>
          </a:lstStyle>
          <a:p>
            <a:pPr>
              <a:defRPr/>
            </a:pPr>
            <a:fld id="{4BB9B88E-0645-4F60-BCC3-CFB9FB14D07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9B88E-0645-4F60-BCC3-CFB9FB14D07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9B88E-0645-4F60-BCC3-CFB9FB14D07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/>
              <a:t>/68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E7B9BC-3EFE-4280-B633-2F4EDD8B433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GIF"/><Relationship Id="rId1" Type="http://schemas.openxmlformats.org/officeDocument/2006/relationships/image" Target="../media/image12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GI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GI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5.GI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-41275" y="1196340"/>
            <a:ext cx="9097645" cy="637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000" dirty="0">
                <a:ea typeface="楷体" pitchFamily="49" charset="-122"/>
                <a:cs typeface="Times New Roman" panose="02020603050405020304" pitchFamily="18" charset="0"/>
              </a:rPr>
              <a:t>是一种只能在一端进行插入或删除操作的线性表。</a:t>
            </a:r>
            <a:endParaRPr kumimoji="1" lang="zh-CN" altLang="en-US" sz="2000" dirty="0">
              <a:ea typeface="楷体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  <a:sym typeface="+mn-ea"/>
              </a:rPr>
              <a:t>栈的主要特点是“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anose="02020603050405020304" pitchFamily="18" charset="0"/>
                <a:sym typeface="+mn-ea"/>
              </a:rPr>
              <a:t>后进先出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  <a:sym typeface="+mn-ea"/>
              </a:rPr>
              <a:t>”，即后进栈的元素先出栈。栈也称为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anose="02020603050405020304" pitchFamily="18" charset="0"/>
                <a:sym typeface="+mn-ea"/>
              </a:rPr>
              <a:t>后进先出表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anose="02020603050405020304" pitchFamily="18" charset="0"/>
              <a:sym typeface="+mn-ea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初始化栈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InitStack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(&amp;s)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：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建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立一个新的空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栈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s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，实际上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是将栈顶指针指向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-1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即可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  <a:sym typeface="+mn-ea"/>
              </a:rPr>
              <a:t>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  <a:sym typeface="+mn-ea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销毁栈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DestroyStack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(&amp;s)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：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  <a:sym typeface="+mn-ea"/>
              </a:rPr>
              <a:t>释放栈</a:t>
            </a:r>
            <a:r>
              <a:rPr kumimoji="1" lang="en-US" altLang="zh-CN" sz="2000" dirty="0">
                <a:latin typeface="仿宋" pitchFamily="49" charset="-122"/>
                <a:ea typeface="仿宋" pitchFamily="49" charset="-122"/>
                <a:cs typeface="Consolas" pitchFamily="49" charset="0"/>
                <a:sym typeface="+mn-ea"/>
              </a:rPr>
              <a:t>s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  <a:sym typeface="+mn-ea"/>
              </a:rPr>
              <a:t>占用的存储空间。</a:t>
            </a:r>
            <a:endParaRPr kumimoji="1" lang="zh-CN" altLang="en-US" sz="2000" dirty="0">
              <a:latin typeface="仿宋" pitchFamily="49" charset="-122"/>
              <a:ea typeface="仿宋" pitchFamily="49" charset="-122"/>
              <a:cs typeface="Consolas" pitchFamily="49" charset="0"/>
              <a:sym typeface="+mn-ea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判断栈是否为空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StackEmpty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(s)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：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栈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为空的条件是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s-&gt;top==-1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。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  <a:sym typeface="+mn-ea"/>
            </a:endParaRPr>
          </a:p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进栈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Push(&amp;s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，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e)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在栈不满的条件下，先将栈指针增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，然后在该位置上插入元素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e</a:t>
            </a:r>
            <a:r>
              <a:rPr kumimoji="1" lang="zh-CN" altLang="en-US" sz="2000" i="1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；</a:t>
            </a:r>
            <a:endParaRPr kumimoji="1" lang="zh-CN" altLang="en-US" sz="2000" i="1" dirty="0">
              <a:latin typeface="Consolas" pitchFamily="49" charset="0"/>
              <a:ea typeface="仿宋" pitchFamily="49" charset="-122"/>
              <a:cs typeface="Consolas" pitchFamily="49" charset="0"/>
              <a:sym typeface="+mn-ea"/>
            </a:endParaRPr>
          </a:p>
          <a:p>
            <a:pPr algn="just">
              <a:lnSpc>
                <a:spcPct val="800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出栈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Pop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(&amp;s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，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&amp;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：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在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栈不为空的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条件下，先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将栈顶元素赋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给</a:t>
            </a:r>
            <a:r>
              <a:rPr kumimoji="1"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e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，然后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将栈指针减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。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  <a:sym typeface="+mn-ea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取栈顶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元素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GetTop(s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，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&amp;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  <a:sym typeface="+mn-ea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在栈不为空的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条件下，将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栈顶元素赋给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e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+mn-ea"/>
              </a:rPr>
              <a:t>。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600"/>
              </a:spcBef>
            </a:pPr>
            <a:endParaRPr kumimoji="1" lang="zh-CN" altLang="en-US" sz="2000" i="1" dirty="0">
              <a:latin typeface="Consolas" pitchFamily="49" charset="0"/>
              <a:ea typeface="仿宋" pitchFamily="49" charset="-122"/>
              <a:cs typeface="Consolas" pitchFamily="49" charset="0"/>
              <a:sym typeface="+mn-ea"/>
            </a:endParaRPr>
          </a:p>
          <a:p>
            <a:pPr algn="just">
              <a:lnSpc>
                <a:spcPts val="2800"/>
              </a:lnSpc>
              <a:spcBef>
                <a:spcPts val="600"/>
              </a:spcBef>
            </a:pP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  <a:sym typeface="+mn-ea"/>
            </a:endParaRPr>
          </a:p>
          <a:p>
            <a:pPr algn="just">
              <a:spcBef>
                <a:spcPct val="50000"/>
              </a:spcBef>
            </a:pP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2000" dirty="0">
              <a:latin typeface="仿宋" pitchFamily="49" charset="-122"/>
              <a:ea typeface="仿宋" pitchFamily="49" charset="-122"/>
              <a:cs typeface="Consolas" pitchFamily="49" charset="0"/>
              <a:sym typeface="+mn-ea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2000" dirty="0"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 descr="蓝色面巾纸"/>
          <p:cNvSpPr>
            <a:spLocks noChangeArrowheads="1"/>
          </p:cNvSpPr>
          <p:nvPr/>
        </p:nvSpPr>
        <p:spPr bwMode="auto">
          <a:xfrm>
            <a:off x="179676" y="476237"/>
            <a:ext cx="2786082" cy="4603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知识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回顾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</p:spTree>
  </p:cSld>
  <p:clrMapOvr>
    <a:masterClrMapping/>
  </p:clrMapOvr>
  <p:transition advTm="124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285728"/>
            <a:ext cx="8643998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如果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当前方块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找到一个相邻可走方块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），就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）走下去。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2656604" y="1795451"/>
            <a:ext cx="72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>
            <a:cxnSpLocks noChangeShapeType="1"/>
            <a:endCxn id="18" idx="1"/>
          </p:cNvCxnSpPr>
          <p:nvPr/>
        </p:nvCxnSpPr>
        <p:spPr bwMode="auto">
          <a:xfrm>
            <a:off x="3394807" y="2046278"/>
            <a:ext cx="1743077" cy="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tailEnd type="triangle" w="med" len="med"/>
          </a:ln>
        </p:spPr>
      </p:cxn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137884" y="1785926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y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9" name="Text Box 112"/>
          <p:cNvSpPr txBox="1">
            <a:spLocks noChangeArrowheads="1"/>
          </p:cNvSpPr>
          <p:nvPr/>
        </p:nvSpPr>
        <p:spPr bwMode="auto">
          <a:xfrm>
            <a:off x="3786182" y="1600130"/>
            <a:ext cx="857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8"/>
          <p:cNvGrpSpPr/>
          <p:nvPr/>
        </p:nvGrpSpPr>
        <p:grpSpPr>
          <a:xfrm>
            <a:off x="1785918" y="2500306"/>
            <a:ext cx="5357850" cy="2510213"/>
            <a:chOff x="1785918" y="2500306"/>
            <a:chExt cx="5357850" cy="2510213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85918" y="378619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）进栈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14678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0496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14876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357166"/>
            <a:ext cx="8643998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如果一个当前方块（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）没有找到任何相邻可走方块，表示此时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无路可走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，将其退栈。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1066780" y="2171634"/>
            <a:ext cx="72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cxnSp>
        <p:nvCxnSpPr>
          <p:cNvPr id="30" name="直接箭头连接符 29"/>
          <p:cNvCxnSpPr>
            <a:stCxn id="16" idx="3"/>
          </p:cNvCxnSpPr>
          <p:nvPr/>
        </p:nvCxnSpPr>
        <p:spPr>
          <a:xfrm>
            <a:off x="1786780" y="2441634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6" idx="2"/>
          </p:cNvCxnSpPr>
          <p:nvPr/>
        </p:nvCxnSpPr>
        <p:spPr>
          <a:xfrm rot="5400000">
            <a:off x="1231028" y="2904576"/>
            <a:ext cx="388694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1"/>
          </p:cNvCxnSpPr>
          <p:nvPr/>
        </p:nvCxnSpPr>
        <p:spPr>
          <a:xfrm rot="10800000" flipV="1">
            <a:off x="562780" y="2457386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0"/>
          </p:cNvCxnSpPr>
          <p:nvPr/>
        </p:nvCxnSpPr>
        <p:spPr>
          <a:xfrm rot="16200000" flipV="1">
            <a:off x="1282499" y="2027353"/>
            <a:ext cx="285752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352664" y="22430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133460" y="14857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138218" y="3100328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1406" y="2100196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3"/>
          <p:cNvGrpSpPr/>
          <p:nvPr/>
        </p:nvGrpSpPr>
        <p:grpSpPr>
          <a:xfrm>
            <a:off x="3143240" y="1071546"/>
            <a:ext cx="5715040" cy="2724527"/>
            <a:chOff x="3143240" y="1071546"/>
            <a:chExt cx="5715040" cy="2724527"/>
          </a:xfrm>
        </p:grpSpPr>
        <p:sp>
          <p:nvSpPr>
            <p:cNvPr id="22" name="TextBox 21"/>
            <p:cNvSpPr txBox="1"/>
            <p:nvPr/>
          </p:nvSpPr>
          <p:spPr>
            <a:xfrm>
              <a:off x="5213354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9172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13552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3354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99172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3552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4356098" y="2786058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927602" y="3357562"/>
              <a:ext cx="2714644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7071536" y="2785264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40990" y="2571744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9388" y="1385816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）退栈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上箭头 20"/>
            <p:cNvSpPr/>
            <p:nvPr/>
          </p:nvSpPr>
          <p:spPr bwMode="auto">
            <a:xfrm>
              <a:off x="6000760" y="1071546"/>
              <a:ext cx="285752" cy="857256"/>
            </a:xfrm>
            <a:prstGeom prst="upArrow">
              <a:avLst/>
            </a:prstGeom>
            <a:ln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右箭头 46"/>
            <p:cNvSpPr/>
            <p:nvPr/>
          </p:nvSpPr>
          <p:spPr bwMode="auto">
            <a:xfrm>
              <a:off x="3143240" y="2143116"/>
              <a:ext cx="785818" cy="500066"/>
            </a:xfrm>
            <a:prstGeom prst="rightArrow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5143504" y="2681583"/>
              <a:ext cx="1293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  <a:sym typeface="Symbol"/>
                </a:rPr>
                <a:t>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500034" y="714356"/>
            <a:ext cx="3386135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求解迷宫路径的过程：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979613" y="1714488"/>
            <a:ext cx="1368425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前一方块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5989647" y="1285860"/>
            <a:ext cx="1149363" cy="561989"/>
            <a:chOff x="5989647" y="1285860"/>
            <a:chExt cx="1149363" cy="561989"/>
          </a:xfrm>
        </p:grpSpPr>
        <p:sp>
          <p:nvSpPr>
            <p:cNvPr id="156681" name="Freeform 9"/>
            <p:cNvSpPr/>
            <p:nvPr/>
          </p:nvSpPr>
          <p:spPr bwMode="auto">
            <a:xfrm>
              <a:off x="5989647" y="1500174"/>
              <a:ext cx="649297" cy="347675"/>
            </a:xfrm>
            <a:custGeom>
              <a:avLst/>
              <a:gdLst/>
              <a:ahLst/>
              <a:cxnLst>
                <a:cxn ang="0">
                  <a:pos x="0" y="262"/>
                </a:cxn>
                <a:cxn ang="0">
                  <a:pos x="405" y="0"/>
                </a:cxn>
              </a:cxnLst>
              <a:rect l="0" t="0" r="r" b="b"/>
              <a:pathLst>
                <a:path w="405" h="262">
                  <a:moveTo>
                    <a:pt x="0" y="262"/>
                  </a:moveTo>
                  <a:lnTo>
                    <a:pt x="405" y="0"/>
                  </a:lnTo>
                </a:path>
              </a:pathLst>
            </a:custGeom>
            <a:ln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3" name="Text Box 11"/>
            <p:cNvSpPr txBox="1">
              <a:spLocks noChangeArrowheads="1"/>
            </p:cNvSpPr>
            <p:nvPr/>
          </p:nvSpPr>
          <p:spPr bwMode="auto">
            <a:xfrm>
              <a:off x="6562748" y="128586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  <a:endPara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5989647" y="2206624"/>
            <a:ext cx="1154121" cy="507996"/>
            <a:chOff x="5989647" y="2206624"/>
            <a:chExt cx="1154121" cy="507996"/>
          </a:xfrm>
        </p:grpSpPr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5989647" y="2206624"/>
              <a:ext cx="647700" cy="287338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4" name="Text Box 12"/>
            <p:cNvSpPr txBox="1">
              <a:spLocks noChangeArrowheads="1"/>
            </p:cNvSpPr>
            <p:nvPr/>
          </p:nvSpPr>
          <p:spPr bwMode="auto">
            <a:xfrm>
              <a:off x="6567506" y="231451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  <a:endPara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17"/>
          <p:cNvGrpSpPr/>
          <p:nvPr/>
        </p:nvGrpSpPr>
        <p:grpSpPr>
          <a:xfrm>
            <a:off x="3348038" y="1714488"/>
            <a:ext cx="2641609" cy="648000"/>
            <a:chOff x="3348038" y="1714488"/>
            <a:chExt cx="2641609" cy="648000"/>
          </a:xfrm>
        </p:grpSpPr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4621222" y="1714488"/>
              <a:ext cx="1368425" cy="64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当前方块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6685" name="Freeform 13"/>
            <p:cNvSpPr/>
            <p:nvPr/>
          </p:nvSpPr>
          <p:spPr bwMode="auto">
            <a:xfrm>
              <a:off x="3348038" y="2071678"/>
              <a:ext cx="1295400" cy="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00" y="0"/>
                </a:cxn>
              </a:cxnLst>
              <a:rect l="0" t="0" r="r" b="b"/>
              <a:pathLst>
                <a:path w="400" h="3">
                  <a:moveTo>
                    <a:pt x="0" y="3"/>
                  </a:moveTo>
                  <a:lnTo>
                    <a:pt x="400" y="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0"/>
          <p:cNvGrpSpPr/>
          <p:nvPr/>
        </p:nvGrpSpPr>
        <p:grpSpPr>
          <a:xfrm>
            <a:off x="3119438" y="2428868"/>
            <a:ext cx="1809752" cy="900176"/>
            <a:chOff x="3119438" y="2428868"/>
            <a:chExt cx="1809752" cy="900176"/>
          </a:xfrm>
        </p:grpSpPr>
        <p:sp>
          <p:nvSpPr>
            <p:cNvPr id="156686" name="AutoShape 14"/>
            <p:cNvSpPr>
              <a:spLocks noChangeArrowheads="1"/>
            </p:cNvSpPr>
            <p:nvPr/>
          </p:nvSpPr>
          <p:spPr bwMode="auto">
            <a:xfrm rot="5400000">
              <a:off x="3811585" y="1736721"/>
              <a:ext cx="425457" cy="1809752"/>
            </a:xfrm>
            <a:prstGeom prst="curvedLeftArrow">
              <a:avLst>
                <a:gd name="adj1" fmla="val 59912"/>
                <a:gd name="adj2" fmla="val 119824"/>
                <a:gd name="adj3" fmla="val 33333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3708400" y="2928934"/>
              <a:ext cx="8636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回溯</a:t>
              </a:r>
              <a:endParaRPr lang="zh-CN" altLang="en-US" sz="2000" dirty="0"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6" name="组合 21"/>
          <p:cNvGrpSpPr/>
          <p:nvPr/>
        </p:nvGrpSpPr>
        <p:grpSpPr>
          <a:xfrm>
            <a:off x="2040892" y="2349499"/>
            <a:ext cx="430846" cy="3008327"/>
            <a:chOff x="2040892" y="2349499"/>
            <a:chExt cx="430846" cy="3008327"/>
          </a:xfrm>
        </p:grpSpPr>
        <p:sp>
          <p:nvSpPr>
            <p:cNvPr id="156688" name="Line 16"/>
            <p:cNvSpPr>
              <a:spLocks noChangeShapeType="1"/>
            </p:cNvSpPr>
            <p:nvPr/>
          </p:nvSpPr>
          <p:spPr bwMode="auto">
            <a:xfrm>
              <a:off x="2471738" y="2349500"/>
              <a:ext cx="0" cy="2879725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9" name="Text Box 17"/>
            <p:cNvSpPr txBox="1">
              <a:spLocks noChangeArrowheads="1"/>
            </p:cNvSpPr>
            <p:nvPr/>
          </p:nvSpPr>
          <p:spPr bwMode="auto">
            <a:xfrm>
              <a:off x="2040892" y="2349499"/>
              <a:ext cx="307777" cy="3008327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vert="eaVert"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spc="3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找其他可能的相邻方块</a:t>
              </a:r>
              <a:endParaRPr lang="zh-CN" altLang="en-US" sz="2000" spc="3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86314" y="2928934"/>
            <a:ext cx="285752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所有相邻方块都不能走</a:t>
            </a:r>
            <a:endParaRPr kumimoji="1" lang="zh-CN" altLang="en-US" sz="20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3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85720" y="610727"/>
            <a:ext cx="8572560" cy="2403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xi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ye)</a:t>
            </a:r>
            <a:endParaRPr 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Box path[MaxSize], e; int 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  bool find;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StType *st;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定义栈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InitStack(st);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初始化栈顶指针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e.i=xi; e.j=yi; e.di=-1;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为入口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Push(st,e);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mg[xi][yi]=-1;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入口的迷宫值置为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214282" y="142852"/>
            <a:ext cx="8620154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用栈求一条迷宫路径的算法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 pitchFamily="2" charset="2"/>
              </a:rPr>
              <a:t>：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 pitchFamily="2" charset="2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 pitchFamily="2" charset="2"/>
              </a:rPr>
              <a:t>xi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 pitchFamily="2" charset="2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 pitchFamily="2" charset="2"/>
              </a:rPr>
              <a:t>yi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 pitchFamily="2" charset="2"/>
              </a:rPr>
              <a:t>）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/>
              </a:rPr>
              <a:t>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/>
              </a:rPr>
              <a:t>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/>
              </a:rPr>
              <a:t>xe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/>
              </a:rPr>
              <a:t>ye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/>
              </a:rPr>
              <a:t>）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 pitchFamily="2" charset="2"/>
              </a:rPr>
              <a:t> 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05"/>
          <p:cNvGrpSpPr/>
          <p:nvPr/>
        </p:nvGrpSpPr>
        <p:grpSpPr>
          <a:xfrm>
            <a:off x="900113" y="3183496"/>
            <a:ext cx="4814895" cy="3289537"/>
            <a:chOff x="900113" y="2916792"/>
            <a:chExt cx="4814895" cy="3289537"/>
          </a:xfrm>
        </p:grpSpPr>
        <p:sp>
          <p:nvSpPr>
            <p:cNvPr id="38" name="Text Box 134"/>
            <p:cNvSpPr txBox="1">
              <a:spLocks noChangeArrowheads="1"/>
            </p:cNvSpPr>
            <p:nvPr/>
          </p:nvSpPr>
          <p:spPr bwMode="auto">
            <a:xfrm>
              <a:off x="1285874" y="2916792"/>
              <a:ext cx="226059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SimSun" pitchFamily="2" charset="-122"/>
                  <a:cs typeface="Consolas" pitchFamily="49" charset="0"/>
                </a:rPr>
                <a:t>0  1  2  3  4  </a:t>
              </a: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SimSun" pitchFamily="2" charset="-122"/>
                  <a:cs typeface="Consolas" pitchFamily="49" charset="0"/>
                </a:rPr>
                <a:t>5</a:t>
              </a:r>
              <a:endParaRPr lang="en-US" altLang="zh-CN" sz="1800" dirty="0">
                <a:solidFill>
                  <a:srgbClr val="00B0F0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39" name="Text Box 135"/>
            <p:cNvSpPr txBox="1">
              <a:spLocks noChangeArrowheads="1"/>
            </p:cNvSpPr>
            <p:nvPr/>
          </p:nvSpPr>
          <p:spPr bwMode="auto">
            <a:xfrm>
              <a:off x="900113" y="3309934"/>
              <a:ext cx="433387" cy="2235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SimSun" pitchFamily="2" charset="-122"/>
                  <a:cs typeface="Consolas" pitchFamily="49" charset="0"/>
                </a:rPr>
                <a:t>0   1    2    3    4   5</a:t>
              </a:r>
              <a:endParaRPr lang="en-US" altLang="zh-CN" sz="1800" dirty="0">
                <a:solidFill>
                  <a:srgbClr val="00B0F0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1285852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1285852" y="371633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285852" y="40766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1285852" y="44370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5" name="Rectangle 73"/>
            <p:cNvSpPr>
              <a:spLocks noChangeArrowheads="1"/>
            </p:cNvSpPr>
            <p:nvPr/>
          </p:nvSpPr>
          <p:spPr bwMode="auto">
            <a:xfrm>
              <a:off x="1285852" y="479742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6" name="Rectangle 83"/>
            <p:cNvSpPr>
              <a:spLocks noChangeArrowheads="1"/>
            </p:cNvSpPr>
            <p:nvPr/>
          </p:nvSpPr>
          <p:spPr bwMode="auto">
            <a:xfrm>
              <a:off x="1285852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7" name="Rectangle 33"/>
            <p:cNvSpPr>
              <a:spLocks noChangeArrowheads="1"/>
            </p:cNvSpPr>
            <p:nvPr/>
          </p:nvSpPr>
          <p:spPr bwMode="auto">
            <a:xfrm>
              <a:off x="1644627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1644627" y="371633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644627" y="407669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1644627" y="443706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1" name="Rectangle 73"/>
            <p:cNvSpPr>
              <a:spLocks noChangeArrowheads="1"/>
            </p:cNvSpPr>
            <p:nvPr/>
          </p:nvSpPr>
          <p:spPr bwMode="auto">
            <a:xfrm>
              <a:off x="1644627" y="479742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2" name="Rectangle 83"/>
            <p:cNvSpPr>
              <a:spLocks noChangeArrowheads="1"/>
            </p:cNvSpPr>
            <p:nvPr/>
          </p:nvSpPr>
          <p:spPr bwMode="auto">
            <a:xfrm>
              <a:off x="1644627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3" name="Rectangle 33"/>
            <p:cNvSpPr>
              <a:spLocks noChangeArrowheads="1"/>
            </p:cNvSpPr>
            <p:nvPr/>
          </p:nvSpPr>
          <p:spPr bwMode="auto">
            <a:xfrm>
              <a:off x="2001817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4" name="Rectangle 43"/>
            <p:cNvSpPr>
              <a:spLocks noChangeArrowheads="1"/>
            </p:cNvSpPr>
            <p:nvPr/>
          </p:nvSpPr>
          <p:spPr bwMode="auto">
            <a:xfrm>
              <a:off x="2001817" y="371633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2001817" y="40766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001817" y="443706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2001817" y="479742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8" name="Rectangle 83"/>
            <p:cNvSpPr>
              <a:spLocks noChangeArrowheads="1"/>
            </p:cNvSpPr>
            <p:nvPr/>
          </p:nvSpPr>
          <p:spPr bwMode="auto">
            <a:xfrm>
              <a:off x="2001817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2360592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2360592" y="371633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2360592" y="407669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2" name="Rectangle 63"/>
            <p:cNvSpPr>
              <a:spLocks noChangeArrowheads="1"/>
            </p:cNvSpPr>
            <p:nvPr/>
          </p:nvSpPr>
          <p:spPr bwMode="auto">
            <a:xfrm>
              <a:off x="2360592" y="443706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2360592" y="479742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4" name="Rectangle 83"/>
            <p:cNvSpPr>
              <a:spLocks noChangeArrowheads="1"/>
            </p:cNvSpPr>
            <p:nvPr/>
          </p:nvSpPr>
          <p:spPr bwMode="auto">
            <a:xfrm>
              <a:off x="2360592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716197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2716197" y="371633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2716197" y="407669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8" name="Rectangle 63"/>
            <p:cNvSpPr>
              <a:spLocks noChangeArrowheads="1"/>
            </p:cNvSpPr>
            <p:nvPr/>
          </p:nvSpPr>
          <p:spPr bwMode="auto">
            <a:xfrm>
              <a:off x="2716197" y="44370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2716197" y="479742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2716197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3074972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3074972" y="371633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83" name="Rectangle 53"/>
            <p:cNvSpPr>
              <a:spLocks noChangeArrowheads="1"/>
            </p:cNvSpPr>
            <p:nvPr/>
          </p:nvSpPr>
          <p:spPr bwMode="auto">
            <a:xfrm>
              <a:off x="3074972" y="40766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84" name="Rectangle 63"/>
            <p:cNvSpPr>
              <a:spLocks noChangeArrowheads="1"/>
            </p:cNvSpPr>
            <p:nvPr/>
          </p:nvSpPr>
          <p:spPr bwMode="auto">
            <a:xfrm>
              <a:off x="3074972" y="44370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3074972" y="479742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074972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42" name="Text Box 184"/>
            <p:cNvSpPr txBox="1">
              <a:spLocks noChangeArrowheads="1"/>
            </p:cNvSpPr>
            <p:nvPr/>
          </p:nvSpPr>
          <p:spPr bwMode="auto">
            <a:xfrm>
              <a:off x="1687494" y="373855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Text Box 184"/>
            <p:cNvSpPr txBox="1">
              <a:spLocks noChangeArrowheads="1"/>
            </p:cNvSpPr>
            <p:nvPr/>
          </p:nvSpPr>
          <p:spPr bwMode="auto">
            <a:xfrm>
              <a:off x="2751126" y="481331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Line 151"/>
            <p:cNvSpPr>
              <a:spLocks noChangeShapeType="1"/>
            </p:cNvSpPr>
            <p:nvPr/>
          </p:nvSpPr>
          <p:spPr bwMode="auto">
            <a:xfrm>
              <a:off x="4143372" y="3178778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52"/>
            <p:cNvSpPr>
              <a:spLocks noChangeShapeType="1"/>
            </p:cNvSpPr>
            <p:nvPr/>
          </p:nvSpPr>
          <p:spPr bwMode="auto">
            <a:xfrm>
              <a:off x="5656259" y="3178778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Line 153"/>
            <p:cNvSpPr>
              <a:spLocks noChangeShapeType="1"/>
            </p:cNvSpPr>
            <p:nvPr/>
          </p:nvSpPr>
          <p:spPr bwMode="auto">
            <a:xfrm>
              <a:off x="4143372" y="5354627"/>
              <a:ext cx="1512887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Text Box 154"/>
            <p:cNvSpPr txBox="1">
              <a:spLocks noChangeArrowheads="1"/>
            </p:cNvSpPr>
            <p:nvPr/>
          </p:nvSpPr>
          <p:spPr bwMode="auto">
            <a:xfrm>
              <a:off x="4130683" y="5429264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zh-CN" altLang="en-US" sz="1800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Group 193"/>
            <p:cNvGrpSpPr/>
            <p:nvPr/>
          </p:nvGrpSpPr>
          <p:grpSpPr bwMode="auto">
            <a:xfrm>
              <a:off x="4287834" y="4929177"/>
              <a:ext cx="1131888" cy="311150"/>
              <a:chOff x="3651" y="2927"/>
              <a:chExt cx="713" cy="196"/>
            </a:xfrm>
          </p:grpSpPr>
          <p:sp>
            <p:nvSpPr>
              <p:cNvPr id="93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4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5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SimSun" pitchFamily="2" charset="-122"/>
                    <a:cs typeface="Consolas" pitchFamily="49" charset="0"/>
                  </a:rPr>
                  <a:t>-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96" name="Text Box 170"/>
            <p:cNvSpPr txBox="1">
              <a:spLocks noChangeArrowheads="1"/>
            </p:cNvSpPr>
            <p:nvPr/>
          </p:nvSpPr>
          <p:spPr bwMode="auto">
            <a:xfrm>
              <a:off x="4429124" y="5929330"/>
              <a:ext cx="1008063" cy="276999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7030A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一个栈</a:t>
              </a:r>
              <a:endParaRPr lang="zh-CN" altLang="en-US" sz="1800" dirty="0">
                <a:solidFill>
                  <a:srgbClr val="7030A0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106"/>
          <p:cNvGrpSpPr/>
          <p:nvPr/>
        </p:nvGrpSpPr>
        <p:grpSpPr>
          <a:xfrm>
            <a:off x="4774036" y="2809323"/>
            <a:ext cx="3941367" cy="2685548"/>
            <a:chOff x="4290009" y="2473616"/>
            <a:chExt cx="4425395" cy="2754551"/>
          </a:xfrm>
        </p:grpSpPr>
        <p:sp>
          <p:nvSpPr>
            <p:cNvPr id="97" name="TextBox 96"/>
            <p:cNvSpPr txBox="1"/>
            <p:nvPr/>
          </p:nvSpPr>
          <p:spPr>
            <a:xfrm>
              <a:off x="6143636" y="3334538"/>
              <a:ext cx="2571768" cy="94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为了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避免重复，当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一个方块进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栈时，将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迷宫值改为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8" name="Rectangle 33"/>
            <p:cNvSpPr>
              <a:spLocks noChangeArrowheads="1"/>
            </p:cNvSpPr>
            <p:nvPr/>
          </p:nvSpPr>
          <p:spPr bwMode="auto">
            <a:xfrm>
              <a:off x="6572264" y="4498985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7573981" y="4498985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cxnSp>
          <p:nvCxnSpPr>
            <p:cNvPr id="101" name="直接箭头连接符 100"/>
            <p:cNvCxnSpPr>
              <a:stCxn id="98" idx="3"/>
              <a:endCxn id="99" idx="1"/>
            </p:cNvCxnSpPr>
            <p:nvPr/>
          </p:nvCxnSpPr>
          <p:spPr>
            <a:xfrm>
              <a:off x="6931039" y="4678373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2" name="任意多边形 101"/>
            <p:cNvSpPr/>
            <p:nvPr/>
          </p:nvSpPr>
          <p:spPr>
            <a:xfrm>
              <a:off x="6794500" y="4876800"/>
              <a:ext cx="1022350" cy="351367"/>
            </a:xfrm>
            <a:custGeom>
              <a:avLst/>
              <a:gdLst>
                <a:gd name="connsiteX0" fmla="*/ 990600 w 1022350"/>
                <a:gd name="connsiteY0" fmla="*/ 0 h 351367"/>
                <a:gd name="connsiteX1" fmla="*/ 939800 w 1022350"/>
                <a:gd name="connsiteY1" fmla="*/ 139700 h 351367"/>
                <a:gd name="connsiteX2" fmla="*/ 495300 w 1022350"/>
                <a:gd name="connsiteY2" fmla="*/ 330200 h 351367"/>
                <a:gd name="connsiteX3" fmla="*/ 0 w 1022350"/>
                <a:gd name="connsiteY3" fmla="*/ 12700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350" h="351367">
                  <a:moveTo>
                    <a:pt x="990600" y="0"/>
                  </a:moveTo>
                  <a:cubicBezTo>
                    <a:pt x="1006475" y="42333"/>
                    <a:pt x="1022350" y="84667"/>
                    <a:pt x="939800" y="139700"/>
                  </a:cubicBezTo>
                  <a:cubicBezTo>
                    <a:pt x="857250" y="194733"/>
                    <a:pt x="651933" y="351367"/>
                    <a:pt x="495300" y="330200"/>
                  </a:cubicBezTo>
                  <a:cubicBezTo>
                    <a:pt x="338667" y="309033"/>
                    <a:pt x="0" y="12700"/>
                    <a:pt x="0" y="127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16200000" flipV="1">
              <a:off x="5075827" y="1687798"/>
              <a:ext cx="928693" cy="250033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28596" y="642918"/>
            <a:ext cx="8072493" cy="4149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栈不空时循环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st,e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取栈顶方块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j=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e.j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di=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e.di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xe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j==ye)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找到了出口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输出该路径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一条迷宫路径如下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k=0;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(!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Pop(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st,e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出栈方块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path[k++]=e;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数组中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71406" y="280926"/>
            <a:ext cx="7286676" cy="29880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 (k&gt;=1)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k--;				         </a:t>
            </a:r>
            <a:endParaRPr 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printf("\t(%d,%d)",path[k].i,path[k].j);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if ((k+2)%5==0)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每输出每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个方块后换一行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printf("\n");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printf("\n");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DestroyStack(st);  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true;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输出一条迷宫路径后返回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94"/>
          <p:cNvGrpSpPr/>
          <p:nvPr/>
        </p:nvGrpSpPr>
        <p:grpSpPr>
          <a:xfrm>
            <a:off x="7488269" y="1230042"/>
            <a:ext cx="1584325" cy="3333213"/>
            <a:chOff x="7202517" y="1230042"/>
            <a:chExt cx="1584325" cy="3333213"/>
          </a:xfrm>
        </p:grpSpPr>
        <p:sp>
          <p:nvSpPr>
            <p:cNvPr id="4" name="Line 151"/>
            <p:cNvSpPr>
              <a:spLocks noChangeShapeType="1"/>
            </p:cNvSpPr>
            <p:nvPr/>
          </p:nvSpPr>
          <p:spPr bwMode="auto">
            <a:xfrm>
              <a:off x="7202517" y="1230042"/>
              <a:ext cx="0" cy="288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Line 152"/>
            <p:cNvSpPr>
              <a:spLocks noChangeShapeType="1"/>
            </p:cNvSpPr>
            <p:nvPr/>
          </p:nvSpPr>
          <p:spPr bwMode="auto">
            <a:xfrm>
              <a:off x="8715404" y="1250680"/>
              <a:ext cx="0" cy="288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Line 153"/>
            <p:cNvSpPr>
              <a:spLocks noChangeShapeType="1"/>
            </p:cNvSpPr>
            <p:nvPr/>
          </p:nvSpPr>
          <p:spPr bwMode="auto">
            <a:xfrm>
              <a:off x="7202517" y="4122746"/>
              <a:ext cx="1512887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154"/>
            <p:cNvSpPr txBox="1">
              <a:spLocks noChangeArrowheads="1"/>
            </p:cNvSpPr>
            <p:nvPr/>
          </p:nvSpPr>
          <p:spPr bwMode="auto">
            <a:xfrm>
              <a:off x="7202517" y="4286256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zh-CN" altLang="en-US" sz="180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di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Group 193"/>
            <p:cNvGrpSpPr/>
            <p:nvPr/>
          </p:nvGrpSpPr>
          <p:grpSpPr bwMode="auto">
            <a:xfrm>
              <a:off x="7346979" y="3684596"/>
              <a:ext cx="1131888" cy="311150"/>
              <a:chOff x="3651" y="2927"/>
              <a:chExt cx="713" cy="196"/>
            </a:xfrm>
          </p:grpSpPr>
          <p:sp>
            <p:nvSpPr>
              <p:cNvPr id="9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SimSun" pitchFamily="2" charset="-122"/>
                    <a:cs typeface="Consolas" pitchFamily="49" charset="0"/>
                  </a:rPr>
                  <a:t>-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2" name="Text Box 158"/>
            <p:cNvSpPr txBox="1">
              <a:spLocks noChangeArrowheads="1"/>
            </p:cNvSpPr>
            <p:nvPr/>
          </p:nvSpPr>
          <p:spPr bwMode="auto">
            <a:xfrm>
              <a:off x="8210579" y="369094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SimSun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8" name="Group 194"/>
            <p:cNvGrpSpPr/>
            <p:nvPr/>
          </p:nvGrpSpPr>
          <p:grpSpPr bwMode="auto">
            <a:xfrm>
              <a:off x="7346979" y="3330584"/>
              <a:ext cx="1133475" cy="304800"/>
              <a:chOff x="3651" y="2704"/>
              <a:chExt cx="714" cy="192"/>
            </a:xfrm>
          </p:grpSpPr>
          <p:sp>
            <p:nvSpPr>
              <p:cNvPr id="14" name="Text Box 164"/>
              <p:cNvSpPr txBox="1">
                <a:spLocks noChangeArrowheads="1"/>
              </p:cNvSpPr>
              <p:nvPr/>
            </p:nvSpPr>
            <p:spPr bwMode="auto">
              <a:xfrm>
                <a:off x="3651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Text Box 165"/>
              <p:cNvSpPr txBox="1">
                <a:spLocks noChangeArrowheads="1"/>
              </p:cNvSpPr>
              <p:nvPr/>
            </p:nvSpPr>
            <p:spPr bwMode="auto">
              <a:xfrm>
                <a:off x="3923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Text Box 166"/>
              <p:cNvSpPr txBox="1">
                <a:spLocks noChangeArrowheads="1"/>
              </p:cNvSpPr>
              <p:nvPr/>
            </p:nvSpPr>
            <p:spPr bwMode="auto">
              <a:xfrm>
                <a:off x="4184" y="270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SimSun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" name="Group 195"/>
            <p:cNvGrpSpPr/>
            <p:nvPr/>
          </p:nvGrpSpPr>
          <p:grpSpPr bwMode="auto">
            <a:xfrm>
              <a:off x="7346979" y="2971809"/>
              <a:ext cx="1133475" cy="304800"/>
              <a:chOff x="3651" y="2478"/>
              <a:chExt cx="714" cy="192"/>
            </a:xfrm>
          </p:grpSpPr>
          <p:sp>
            <p:nvSpPr>
              <p:cNvPr id="18" name="Text Box 167"/>
              <p:cNvSpPr txBox="1">
                <a:spLocks noChangeArrowheads="1"/>
              </p:cNvSpPr>
              <p:nvPr/>
            </p:nvSpPr>
            <p:spPr bwMode="auto">
              <a:xfrm>
                <a:off x="3651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Text Box 168"/>
              <p:cNvSpPr txBox="1">
                <a:spLocks noChangeArrowheads="1"/>
              </p:cNvSpPr>
              <p:nvPr/>
            </p:nvSpPr>
            <p:spPr bwMode="auto">
              <a:xfrm>
                <a:off x="3923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2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Text Box 169"/>
              <p:cNvSpPr txBox="1">
                <a:spLocks noChangeArrowheads="1"/>
              </p:cNvSpPr>
              <p:nvPr/>
            </p:nvSpPr>
            <p:spPr bwMode="auto">
              <a:xfrm>
                <a:off x="4184" y="24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SimSun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Group 197"/>
            <p:cNvGrpSpPr/>
            <p:nvPr/>
          </p:nvGrpSpPr>
          <p:grpSpPr bwMode="auto">
            <a:xfrm>
              <a:off x="7346979" y="2179646"/>
              <a:ext cx="1143000" cy="304800"/>
              <a:chOff x="3651" y="1979"/>
              <a:chExt cx="720" cy="192"/>
            </a:xfrm>
          </p:grpSpPr>
          <p:sp>
            <p:nvSpPr>
              <p:cNvPr id="22" name="Text Box 176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Text Box 177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Text Box 178"/>
              <p:cNvSpPr txBox="1">
                <a:spLocks noChangeArrowheads="1"/>
              </p:cNvSpPr>
              <p:nvPr/>
            </p:nvSpPr>
            <p:spPr bwMode="auto">
              <a:xfrm>
                <a:off x="4190" y="1979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SimSun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Group 196"/>
            <p:cNvGrpSpPr/>
            <p:nvPr/>
          </p:nvGrpSpPr>
          <p:grpSpPr bwMode="auto">
            <a:xfrm>
              <a:off x="7345392" y="2584459"/>
              <a:ext cx="1141412" cy="312737"/>
              <a:chOff x="3651" y="2234"/>
              <a:chExt cx="719" cy="197"/>
            </a:xfrm>
          </p:grpSpPr>
          <p:sp>
            <p:nvSpPr>
              <p:cNvPr id="26" name="Text Box 173"/>
              <p:cNvSpPr txBox="1">
                <a:spLocks noChangeArrowheads="1"/>
              </p:cNvSpPr>
              <p:nvPr/>
            </p:nvSpPr>
            <p:spPr bwMode="auto">
              <a:xfrm>
                <a:off x="3651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Text Box 174"/>
              <p:cNvSpPr txBox="1">
                <a:spLocks noChangeArrowheads="1"/>
              </p:cNvSpPr>
              <p:nvPr/>
            </p:nvSpPr>
            <p:spPr bwMode="auto">
              <a:xfrm>
                <a:off x="3923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Text Box 179"/>
              <p:cNvSpPr txBox="1">
                <a:spLocks noChangeArrowheads="1"/>
              </p:cNvSpPr>
              <p:nvPr/>
            </p:nvSpPr>
            <p:spPr bwMode="auto">
              <a:xfrm>
                <a:off x="4189" y="223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SimSun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9" name="Text Box 190"/>
            <p:cNvSpPr txBox="1">
              <a:spLocks noChangeArrowheads="1"/>
            </p:cNvSpPr>
            <p:nvPr/>
          </p:nvSpPr>
          <p:spPr bwMode="auto">
            <a:xfrm>
              <a:off x="8210579" y="332740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SimSun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 Box 191"/>
            <p:cNvSpPr txBox="1">
              <a:spLocks noChangeArrowheads="1"/>
            </p:cNvSpPr>
            <p:nvPr/>
          </p:nvSpPr>
          <p:spPr bwMode="auto">
            <a:xfrm>
              <a:off x="8210579" y="296863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SimSun" pitchFamily="2" charset="-122"/>
                  <a:cs typeface="Consolas" pitchFamily="49" charset="0"/>
                </a:rPr>
                <a:t>2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 Box 192"/>
            <p:cNvSpPr txBox="1">
              <a:spLocks noChangeArrowheads="1"/>
            </p:cNvSpPr>
            <p:nvPr/>
          </p:nvSpPr>
          <p:spPr bwMode="auto">
            <a:xfrm>
              <a:off x="8197879" y="256699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SimSun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198"/>
            <p:cNvSpPr txBox="1">
              <a:spLocks noChangeArrowheads="1"/>
            </p:cNvSpPr>
            <p:nvPr/>
          </p:nvSpPr>
          <p:spPr bwMode="auto">
            <a:xfrm>
              <a:off x="8210579" y="259398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SimSun" pitchFamily="2" charset="-122"/>
                  <a:cs typeface="Consolas" pitchFamily="49" charset="0"/>
                </a:rPr>
                <a:t>2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5" name="Group 203"/>
            <p:cNvGrpSpPr/>
            <p:nvPr/>
          </p:nvGrpSpPr>
          <p:grpSpPr bwMode="auto">
            <a:xfrm>
              <a:off x="7348567" y="2149484"/>
              <a:ext cx="1152525" cy="304800"/>
              <a:chOff x="2336" y="3430"/>
              <a:chExt cx="726" cy="192"/>
            </a:xfrm>
          </p:grpSpPr>
          <p:sp>
            <p:nvSpPr>
              <p:cNvPr id="34" name="Text Box 199"/>
              <p:cNvSpPr txBox="1">
                <a:spLocks noChangeArrowheads="1"/>
              </p:cNvSpPr>
              <p:nvPr/>
            </p:nvSpPr>
            <p:spPr bwMode="auto">
              <a:xfrm>
                <a:off x="2336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Text Box 200"/>
              <p:cNvSpPr txBox="1">
                <a:spLocks noChangeArrowheads="1"/>
              </p:cNvSpPr>
              <p:nvPr/>
            </p:nvSpPr>
            <p:spPr bwMode="auto">
              <a:xfrm>
                <a:off x="2608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Text Box 201"/>
              <p:cNvSpPr txBox="1">
                <a:spLocks noChangeArrowheads="1"/>
              </p:cNvSpPr>
              <p:nvPr/>
            </p:nvSpPr>
            <p:spPr bwMode="auto">
              <a:xfrm>
                <a:off x="2881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SimSun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7" name="Text Box 202"/>
            <p:cNvSpPr txBox="1">
              <a:spLocks noChangeArrowheads="1"/>
            </p:cNvSpPr>
            <p:nvPr/>
          </p:nvSpPr>
          <p:spPr bwMode="auto">
            <a:xfrm>
              <a:off x="8224867" y="2149484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SimSun" pitchFamily="2" charset="-122"/>
                  <a:cs typeface="Consolas" pitchFamily="49" charset="0"/>
                </a:rPr>
                <a:t>1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3" name="Group 208"/>
            <p:cNvGrpSpPr/>
            <p:nvPr/>
          </p:nvGrpSpPr>
          <p:grpSpPr bwMode="auto">
            <a:xfrm>
              <a:off x="7346979" y="1695459"/>
              <a:ext cx="1152525" cy="304800"/>
              <a:chOff x="3651" y="1674"/>
              <a:chExt cx="726" cy="192"/>
            </a:xfrm>
          </p:grpSpPr>
          <p:sp>
            <p:nvSpPr>
              <p:cNvPr id="39" name="Text Box 204"/>
              <p:cNvSpPr txBox="1">
                <a:spLocks noChangeArrowheads="1"/>
              </p:cNvSpPr>
              <p:nvPr/>
            </p:nvSpPr>
            <p:spPr bwMode="auto">
              <a:xfrm>
                <a:off x="3651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Text Box 205"/>
              <p:cNvSpPr txBox="1">
                <a:spLocks noChangeArrowheads="1"/>
              </p:cNvSpPr>
              <p:nvPr/>
            </p:nvSpPr>
            <p:spPr bwMode="auto">
              <a:xfrm>
                <a:off x="3923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Text Box 206"/>
              <p:cNvSpPr txBox="1">
                <a:spLocks noChangeArrowheads="1"/>
              </p:cNvSpPr>
              <p:nvPr/>
            </p:nvSpPr>
            <p:spPr bwMode="auto">
              <a:xfrm>
                <a:off x="4196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SimSun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2" name="Text Box 207"/>
            <p:cNvSpPr txBox="1">
              <a:spLocks noChangeArrowheads="1"/>
            </p:cNvSpPr>
            <p:nvPr/>
          </p:nvSpPr>
          <p:spPr bwMode="auto">
            <a:xfrm>
              <a:off x="8223279" y="1700221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SimSun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8" name="Group 212"/>
            <p:cNvGrpSpPr/>
            <p:nvPr/>
          </p:nvGrpSpPr>
          <p:grpSpPr bwMode="auto">
            <a:xfrm>
              <a:off x="7346979" y="1250959"/>
              <a:ext cx="1152525" cy="304800"/>
              <a:chOff x="3651" y="1378"/>
              <a:chExt cx="726" cy="192"/>
            </a:xfrm>
          </p:grpSpPr>
          <p:sp>
            <p:nvSpPr>
              <p:cNvPr id="44" name="Text Box 209"/>
              <p:cNvSpPr txBox="1">
                <a:spLocks noChangeArrowheads="1"/>
              </p:cNvSpPr>
              <p:nvPr/>
            </p:nvSpPr>
            <p:spPr bwMode="auto">
              <a:xfrm>
                <a:off x="3651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Text Box 210"/>
              <p:cNvSpPr txBox="1">
                <a:spLocks noChangeArrowheads="1"/>
              </p:cNvSpPr>
              <p:nvPr/>
            </p:nvSpPr>
            <p:spPr bwMode="auto">
              <a:xfrm>
                <a:off x="3923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Text Box 211"/>
              <p:cNvSpPr txBox="1">
                <a:spLocks noChangeArrowheads="1"/>
              </p:cNvSpPr>
              <p:nvPr/>
            </p:nvSpPr>
            <p:spPr bwMode="auto">
              <a:xfrm>
                <a:off x="4196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SimSun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43" name="组合 95"/>
          <p:cNvGrpSpPr/>
          <p:nvPr/>
        </p:nvGrpSpPr>
        <p:grpSpPr>
          <a:xfrm>
            <a:off x="3209923" y="3929066"/>
            <a:ext cx="4005283" cy="2671208"/>
            <a:chOff x="3209923" y="3929066"/>
            <a:chExt cx="4005283" cy="2671208"/>
          </a:xfrm>
        </p:grpSpPr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3209923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209923" y="480004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3209923" y="516041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3209923" y="55207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3" name="Rectangle 73"/>
            <p:cNvSpPr>
              <a:spLocks noChangeArrowheads="1"/>
            </p:cNvSpPr>
            <p:nvPr/>
          </p:nvSpPr>
          <p:spPr bwMode="auto">
            <a:xfrm>
              <a:off x="3209923" y="588113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4" name="Rectangle 83"/>
            <p:cNvSpPr>
              <a:spLocks noChangeArrowheads="1"/>
            </p:cNvSpPr>
            <p:nvPr/>
          </p:nvSpPr>
          <p:spPr bwMode="auto">
            <a:xfrm>
              <a:off x="3209923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3568698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3568698" y="480004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568698" y="516041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568698" y="552077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9" name="Rectangle 73"/>
            <p:cNvSpPr>
              <a:spLocks noChangeArrowheads="1"/>
            </p:cNvSpPr>
            <p:nvPr/>
          </p:nvSpPr>
          <p:spPr bwMode="auto">
            <a:xfrm>
              <a:off x="3568698" y="588113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0" name="Rectangle 83"/>
            <p:cNvSpPr>
              <a:spLocks noChangeArrowheads="1"/>
            </p:cNvSpPr>
            <p:nvPr/>
          </p:nvSpPr>
          <p:spPr bwMode="auto">
            <a:xfrm>
              <a:off x="3568698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3925888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2" name="Rectangle 43"/>
            <p:cNvSpPr>
              <a:spLocks noChangeArrowheads="1"/>
            </p:cNvSpPr>
            <p:nvPr/>
          </p:nvSpPr>
          <p:spPr bwMode="auto">
            <a:xfrm>
              <a:off x="3925888" y="480004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3925888" y="516041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925888" y="552077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5" name="Rectangle 73"/>
            <p:cNvSpPr>
              <a:spLocks noChangeArrowheads="1"/>
            </p:cNvSpPr>
            <p:nvPr/>
          </p:nvSpPr>
          <p:spPr bwMode="auto">
            <a:xfrm>
              <a:off x="3925888" y="588113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6" name="Rectangle 83"/>
            <p:cNvSpPr>
              <a:spLocks noChangeArrowheads="1"/>
            </p:cNvSpPr>
            <p:nvPr/>
          </p:nvSpPr>
          <p:spPr bwMode="auto">
            <a:xfrm>
              <a:off x="3925888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4284663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4284663" y="480004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4284663" y="516041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4284663" y="552077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1" name="Rectangle 73"/>
            <p:cNvSpPr>
              <a:spLocks noChangeArrowheads="1"/>
            </p:cNvSpPr>
            <p:nvPr/>
          </p:nvSpPr>
          <p:spPr bwMode="auto">
            <a:xfrm>
              <a:off x="4284663" y="588113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4284663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4640268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4" name="Rectangle 43"/>
            <p:cNvSpPr>
              <a:spLocks noChangeArrowheads="1"/>
            </p:cNvSpPr>
            <p:nvPr/>
          </p:nvSpPr>
          <p:spPr bwMode="auto">
            <a:xfrm>
              <a:off x="4640268" y="480004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5" name="Rectangle 53"/>
            <p:cNvSpPr>
              <a:spLocks noChangeArrowheads="1"/>
            </p:cNvSpPr>
            <p:nvPr/>
          </p:nvSpPr>
          <p:spPr bwMode="auto">
            <a:xfrm>
              <a:off x="4640268" y="516041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6" name="Rectangle 63"/>
            <p:cNvSpPr>
              <a:spLocks noChangeArrowheads="1"/>
            </p:cNvSpPr>
            <p:nvPr/>
          </p:nvSpPr>
          <p:spPr bwMode="auto">
            <a:xfrm>
              <a:off x="4640268" y="55207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4640268" y="588113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8" name="Rectangle 83"/>
            <p:cNvSpPr>
              <a:spLocks noChangeArrowheads="1"/>
            </p:cNvSpPr>
            <p:nvPr/>
          </p:nvSpPr>
          <p:spPr bwMode="auto">
            <a:xfrm>
              <a:off x="4640268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4999043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4999043" y="480004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81" name="Rectangle 53"/>
            <p:cNvSpPr>
              <a:spLocks noChangeArrowheads="1"/>
            </p:cNvSpPr>
            <p:nvPr/>
          </p:nvSpPr>
          <p:spPr bwMode="auto">
            <a:xfrm>
              <a:off x="4999043" y="516041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82" name="Rectangle 63"/>
            <p:cNvSpPr>
              <a:spLocks noChangeArrowheads="1"/>
            </p:cNvSpPr>
            <p:nvPr/>
          </p:nvSpPr>
          <p:spPr bwMode="auto">
            <a:xfrm>
              <a:off x="4999043" y="55207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4999043" y="588113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999043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87" name="Text Box 180"/>
            <p:cNvSpPr txBox="1">
              <a:spLocks noChangeArrowheads="1"/>
            </p:cNvSpPr>
            <p:nvPr/>
          </p:nvSpPr>
          <p:spPr bwMode="auto">
            <a:xfrm>
              <a:off x="4316413" y="48196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Text Box 182"/>
            <p:cNvSpPr txBox="1">
              <a:spLocks noChangeArrowheads="1"/>
            </p:cNvSpPr>
            <p:nvPr/>
          </p:nvSpPr>
          <p:spPr bwMode="auto">
            <a:xfrm>
              <a:off x="3605213" y="48244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 Box 184"/>
            <p:cNvSpPr txBox="1">
              <a:spLocks noChangeArrowheads="1"/>
            </p:cNvSpPr>
            <p:nvPr/>
          </p:nvSpPr>
          <p:spPr bwMode="auto">
            <a:xfrm>
              <a:off x="3962400" y="4816485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Text Box 187"/>
            <p:cNvSpPr txBox="1">
              <a:spLocks noChangeArrowheads="1"/>
            </p:cNvSpPr>
            <p:nvPr/>
          </p:nvSpPr>
          <p:spPr bwMode="auto">
            <a:xfrm>
              <a:off x="4322763" y="553721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Text Box 188"/>
            <p:cNvSpPr txBox="1">
              <a:spLocks noChangeArrowheads="1"/>
            </p:cNvSpPr>
            <p:nvPr/>
          </p:nvSpPr>
          <p:spPr bwMode="auto">
            <a:xfrm>
              <a:off x="4313238" y="58991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 Box 183"/>
            <p:cNvSpPr txBox="1">
              <a:spLocks noChangeArrowheads="1"/>
            </p:cNvSpPr>
            <p:nvPr/>
          </p:nvSpPr>
          <p:spPr bwMode="auto">
            <a:xfrm>
              <a:off x="4329113" y="51800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4" name="直接箭头连接符 93"/>
            <p:cNvCxnSpPr/>
            <p:nvPr/>
          </p:nvCxnSpPr>
          <p:spPr>
            <a:xfrm rot="10800000" flipV="1">
              <a:off x="5643570" y="3929066"/>
              <a:ext cx="1571636" cy="857256"/>
            </a:xfrm>
            <a:prstGeom prst="straightConnector1">
              <a:avLst/>
            </a:prstGeom>
            <a:ln w="571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 Box 135"/>
          <p:cNvSpPr txBox="1">
            <a:spLocks noChangeArrowheads="1"/>
          </p:cNvSpPr>
          <p:nvPr/>
        </p:nvSpPr>
        <p:spPr bwMode="auto">
          <a:xfrm>
            <a:off x="2842415" y="4441274"/>
            <a:ext cx="433387" cy="2235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0   1    2    3    4   5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48" name="Text Box 135"/>
          <p:cNvSpPr txBox="1">
            <a:spLocks noChangeArrowheads="1"/>
          </p:cNvSpPr>
          <p:nvPr/>
        </p:nvSpPr>
        <p:spPr bwMode="auto">
          <a:xfrm rot="16200000">
            <a:off x="4016380" y="3106186"/>
            <a:ext cx="433387" cy="2235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0   1    2    3    4   5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52400" y="714356"/>
            <a:ext cx="6491302" cy="3964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find=false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(di&lt;4 &amp;&amp; !find)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找相邻可走方块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(i1,j1)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di++;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switch(di)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0:i1=i-1; j1=j;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1:i1=i;   j1=j+1;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2:i1=i+1; j1=j;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3:i1=i;   j1=j-1;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(mg[i1][j1]==0)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find=true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endParaRPr 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找到一个相邻可走方块，设置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为真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45"/>
          <p:cNvGrpSpPr/>
          <p:nvPr/>
        </p:nvGrpSpPr>
        <p:grpSpPr>
          <a:xfrm>
            <a:off x="6781823" y="2698760"/>
            <a:ext cx="2147895" cy="2159000"/>
            <a:chOff x="6445271" y="2698760"/>
            <a:chExt cx="2147895" cy="2159000"/>
          </a:xfrm>
        </p:grpSpPr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6445271" y="2698760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" name="Rectangle 43"/>
            <p:cNvSpPr>
              <a:spLocks noChangeArrowheads="1"/>
            </p:cNvSpPr>
            <p:nvPr/>
          </p:nvSpPr>
          <p:spPr bwMode="auto">
            <a:xfrm>
              <a:off x="6445271" y="3057535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" name="Rectangle 53"/>
            <p:cNvSpPr>
              <a:spLocks noChangeArrowheads="1"/>
            </p:cNvSpPr>
            <p:nvPr/>
          </p:nvSpPr>
          <p:spPr bwMode="auto">
            <a:xfrm>
              <a:off x="6445271" y="341789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" name="Rectangle 63"/>
            <p:cNvSpPr>
              <a:spLocks noChangeArrowheads="1"/>
            </p:cNvSpPr>
            <p:nvPr/>
          </p:nvSpPr>
          <p:spPr bwMode="auto">
            <a:xfrm>
              <a:off x="6445271" y="3778260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" name="Rectangle 73"/>
            <p:cNvSpPr>
              <a:spLocks noChangeArrowheads="1"/>
            </p:cNvSpPr>
            <p:nvPr/>
          </p:nvSpPr>
          <p:spPr bwMode="auto">
            <a:xfrm>
              <a:off x="6445271" y="413862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" name="Rectangle 83"/>
            <p:cNvSpPr>
              <a:spLocks noChangeArrowheads="1"/>
            </p:cNvSpPr>
            <p:nvPr/>
          </p:nvSpPr>
          <p:spPr bwMode="auto">
            <a:xfrm>
              <a:off x="6445271" y="4498985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6804046" y="2698760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6804046" y="3057535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6804046" y="341789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3" name="Rectangle 63"/>
            <p:cNvSpPr>
              <a:spLocks noChangeArrowheads="1"/>
            </p:cNvSpPr>
            <p:nvPr/>
          </p:nvSpPr>
          <p:spPr bwMode="auto">
            <a:xfrm>
              <a:off x="6804046" y="3778260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4" name="Rectangle 73"/>
            <p:cNvSpPr>
              <a:spLocks noChangeArrowheads="1"/>
            </p:cNvSpPr>
            <p:nvPr/>
          </p:nvSpPr>
          <p:spPr bwMode="auto">
            <a:xfrm>
              <a:off x="6804046" y="413862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5" name="Rectangle 83"/>
            <p:cNvSpPr>
              <a:spLocks noChangeArrowheads="1"/>
            </p:cNvSpPr>
            <p:nvPr/>
          </p:nvSpPr>
          <p:spPr bwMode="auto">
            <a:xfrm>
              <a:off x="6804046" y="4498985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7161236" y="2698760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7161236" y="3057535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8" name="Rectangle 53"/>
            <p:cNvSpPr>
              <a:spLocks noChangeArrowheads="1"/>
            </p:cNvSpPr>
            <p:nvPr/>
          </p:nvSpPr>
          <p:spPr bwMode="auto">
            <a:xfrm>
              <a:off x="7161236" y="341789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9" name="Rectangle 63"/>
            <p:cNvSpPr>
              <a:spLocks noChangeArrowheads="1"/>
            </p:cNvSpPr>
            <p:nvPr/>
          </p:nvSpPr>
          <p:spPr bwMode="auto">
            <a:xfrm>
              <a:off x="7161236" y="3778260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0" name="Rectangle 73"/>
            <p:cNvSpPr>
              <a:spLocks noChangeArrowheads="1"/>
            </p:cNvSpPr>
            <p:nvPr/>
          </p:nvSpPr>
          <p:spPr bwMode="auto">
            <a:xfrm>
              <a:off x="7161236" y="413862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1" name="Rectangle 83"/>
            <p:cNvSpPr>
              <a:spLocks noChangeArrowheads="1"/>
            </p:cNvSpPr>
            <p:nvPr/>
          </p:nvSpPr>
          <p:spPr bwMode="auto">
            <a:xfrm>
              <a:off x="7161236" y="4498985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7520011" y="2698760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7520011" y="3057535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4" name="Rectangle 53"/>
            <p:cNvSpPr>
              <a:spLocks noChangeArrowheads="1"/>
            </p:cNvSpPr>
            <p:nvPr/>
          </p:nvSpPr>
          <p:spPr bwMode="auto">
            <a:xfrm>
              <a:off x="7520011" y="341789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5" name="Rectangle 63"/>
            <p:cNvSpPr>
              <a:spLocks noChangeArrowheads="1"/>
            </p:cNvSpPr>
            <p:nvPr/>
          </p:nvSpPr>
          <p:spPr bwMode="auto">
            <a:xfrm>
              <a:off x="7520011" y="3778260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7520011" y="413862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7" name="Rectangle 83"/>
            <p:cNvSpPr>
              <a:spLocks noChangeArrowheads="1"/>
            </p:cNvSpPr>
            <p:nvPr/>
          </p:nvSpPr>
          <p:spPr bwMode="auto">
            <a:xfrm>
              <a:off x="7520011" y="4498985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7875616" y="2698760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7875616" y="3057535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0" name="Rectangle 53"/>
            <p:cNvSpPr>
              <a:spLocks noChangeArrowheads="1"/>
            </p:cNvSpPr>
            <p:nvPr/>
          </p:nvSpPr>
          <p:spPr bwMode="auto">
            <a:xfrm>
              <a:off x="7875616" y="341789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1" name="Rectangle 63"/>
            <p:cNvSpPr>
              <a:spLocks noChangeArrowheads="1"/>
            </p:cNvSpPr>
            <p:nvPr/>
          </p:nvSpPr>
          <p:spPr bwMode="auto">
            <a:xfrm>
              <a:off x="7875616" y="3778260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2" name="Rectangle 73"/>
            <p:cNvSpPr>
              <a:spLocks noChangeArrowheads="1"/>
            </p:cNvSpPr>
            <p:nvPr/>
          </p:nvSpPr>
          <p:spPr bwMode="auto">
            <a:xfrm>
              <a:off x="7875616" y="413862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3" name="Rectangle 83"/>
            <p:cNvSpPr>
              <a:spLocks noChangeArrowheads="1"/>
            </p:cNvSpPr>
            <p:nvPr/>
          </p:nvSpPr>
          <p:spPr bwMode="auto">
            <a:xfrm>
              <a:off x="7875616" y="4498985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234391" y="2698760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8234391" y="3057535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6" name="Rectangle 53"/>
            <p:cNvSpPr>
              <a:spLocks noChangeArrowheads="1"/>
            </p:cNvSpPr>
            <p:nvPr/>
          </p:nvSpPr>
          <p:spPr bwMode="auto">
            <a:xfrm>
              <a:off x="8234391" y="341789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7" name="Rectangle 63"/>
            <p:cNvSpPr>
              <a:spLocks noChangeArrowheads="1"/>
            </p:cNvSpPr>
            <p:nvPr/>
          </p:nvSpPr>
          <p:spPr bwMode="auto">
            <a:xfrm>
              <a:off x="8234391" y="3778260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8" name="Rectangle 73"/>
            <p:cNvSpPr>
              <a:spLocks noChangeArrowheads="1"/>
            </p:cNvSpPr>
            <p:nvPr/>
          </p:nvSpPr>
          <p:spPr bwMode="auto">
            <a:xfrm>
              <a:off x="8234391" y="413862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9" name="Rectangle 83"/>
            <p:cNvSpPr>
              <a:spLocks noChangeArrowheads="1"/>
            </p:cNvSpPr>
            <p:nvPr/>
          </p:nvSpPr>
          <p:spPr bwMode="auto">
            <a:xfrm>
              <a:off x="8234391" y="4498985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1" name="Text Box 182"/>
            <p:cNvSpPr txBox="1">
              <a:spLocks noChangeArrowheads="1"/>
            </p:cNvSpPr>
            <p:nvPr/>
          </p:nvSpPr>
          <p:spPr bwMode="auto">
            <a:xfrm>
              <a:off x="6840561" y="3081908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  <a:endParaRPr lang="en-US" altLang="zh-CN" sz="2000" dirty="0">
                <a:latin typeface="楷体_GB2312" pitchFamily="49" charset="-122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715140" y="1214422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从入口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1,1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）出发找到一个可走方块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49" name="直接箭头连接符 48"/>
          <p:cNvCxnSpPr>
            <a:stCxn id="47" idx="2"/>
          </p:cNvCxnSpPr>
          <p:nvPr/>
        </p:nvCxnSpPr>
        <p:spPr>
          <a:xfrm rot="5400000">
            <a:off x="7266103" y="2586924"/>
            <a:ext cx="1076936" cy="178593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57158" y="285728"/>
            <a:ext cx="8572560" cy="2302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 (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		   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找到了一个相邻可走方块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(i1,j1)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st-&gt;data[st-&gt;top].di=di;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修改原栈顶元素的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e.i=i1; e.j=j1; e.di=-1;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Push(st,e);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相邻可走方块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mg[i1][j1]=-1;	</a:t>
            </a:r>
            <a:endParaRPr 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//(i1,j1)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迷宫值置为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3"/>
          <p:cNvGrpSpPr/>
          <p:nvPr/>
        </p:nvGrpSpPr>
        <p:grpSpPr>
          <a:xfrm>
            <a:off x="558783" y="3071810"/>
            <a:ext cx="6227795" cy="3420271"/>
            <a:chOff x="428596" y="2928934"/>
            <a:chExt cx="6227795" cy="3420271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780999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780999" y="407352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780999" y="443388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780999" y="47942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780999" y="515461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780999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139774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139774" y="407352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139774" y="443388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139774" y="479425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139774" y="515461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139774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496964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1496964" y="4073527"/>
              <a:ext cx="358775" cy="3587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496964" y="443388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496964" y="479425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496964" y="515461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496964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1855739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1855739" y="407352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1855739" y="443388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1855739" y="479425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1855739" y="515461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1855739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211344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211344" y="407352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211344" y="443388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211344" y="47942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211344" y="515461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211344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570119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570119" y="407352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570119" y="443388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570119" y="47942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570119" y="515461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570119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39" name="Text Box 182"/>
            <p:cNvSpPr txBox="1">
              <a:spLocks noChangeArrowheads="1"/>
            </p:cNvSpPr>
            <p:nvPr/>
          </p:nvSpPr>
          <p:spPr bwMode="auto">
            <a:xfrm>
              <a:off x="1176289" y="409790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8596" y="2928934"/>
              <a:ext cx="4214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从入口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1,1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）出发找到一个可走方块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: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）进栈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084755" y="3445482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6597642" y="3445482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084755" y="5634031"/>
              <a:ext cx="1512887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072066" y="5695968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5" name="Group 193"/>
            <p:cNvGrpSpPr/>
            <p:nvPr/>
          </p:nvGrpSpPr>
          <p:grpSpPr bwMode="auto">
            <a:xfrm>
              <a:off x="5229228" y="5195881"/>
              <a:ext cx="1131890" cy="311150"/>
              <a:chOff x="3651" y="2927"/>
              <a:chExt cx="713" cy="196"/>
            </a:xfrm>
          </p:grpSpPr>
          <p:sp>
            <p:nvSpPr>
              <p:cNvPr id="46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 dirty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5370507" y="6072206"/>
              <a:ext cx="1008063" cy="276999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一个栈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2197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56515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083301" y="47863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SimSun" pitchFamily="2" charset="-122"/>
                  <a:cs typeface="Consolas" pitchFamily="49" charset="0"/>
                </a:rPr>
                <a:t>-1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右箭头 52"/>
            <p:cNvSpPr/>
            <p:nvPr/>
          </p:nvSpPr>
          <p:spPr bwMode="auto">
            <a:xfrm>
              <a:off x="3571868" y="4500570"/>
              <a:ext cx="1071570" cy="285752"/>
            </a:xfrm>
            <a:prstGeom prst="rightArrow">
              <a:avLst/>
            </a:prstGeom>
            <a:ln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14282" y="285728"/>
            <a:ext cx="6357982" cy="2856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没有路径可走退栈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Pop(st,e);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将栈顶方块退栈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mg[e.i][e.j]=0;	</a:t>
            </a:r>
            <a:endParaRPr 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让退栈方块变为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DestroyStack(st);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false;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表示没有可走路径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8"/>
          <p:cNvGrpSpPr/>
          <p:nvPr/>
        </p:nvGrpSpPr>
        <p:grpSpPr>
          <a:xfrm>
            <a:off x="785786" y="3429000"/>
            <a:ext cx="7286676" cy="3098989"/>
            <a:chOff x="785786" y="3429000"/>
            <a:chExt cx="7286676" cy="3098989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1138189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1138189" y="435927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1138189" y="471964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1138189" y="50800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1138189" y="544036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1138189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496964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496964" y="435927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496964" y="471964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496964" y="508000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496964" y="544036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496964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854154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854154" y="471964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854154" y="508000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854154" y="544036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854154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2212929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2212929" y="435927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2212929" y="471964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2212929" y="508000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2212929" y="544036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2212929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568534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568534" y="435927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568534" y="471964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568534" y="50800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568534" y="544036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568534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927309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927309" y="435927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927309" y="471964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927309" y="50800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927309" y="544036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927309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3429000"/>
              <a:ext cx="2928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2,4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）方块没有通路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715008" y="3500438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7227895" y="3500438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715008" y="5688987"/>
              <a:ext cx="1512887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702319" y="5750924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6000760" y="6250990"/>
              <a:ext cx="1008063" cy="276999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</a:rPr>
                <a:t>一个栈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8499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62817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713554" y="455552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SimSun" pitchFamily="2" charset="-122"/>
                  <a:cs typeface="Consolas" pitchFamily="49" charset="0"/>
                </a:rPr>
                <a:t>-1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 Box 186"/>
            <p:cNvSpPr txBox="1">
              <a:spLocks noChangeArrowheads="1"/>
            </p:cNvSpPr>
            <p:nvPr/>
          </p:nvSpPr>
          <p:spPr bwMode="auto">
            <a:xfrm>
              <a:off x="2603488" y="47609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ym typeface="Wingdings" panose="05000000000000000000" pitchFamily="2" charset="2"/>
                </a:rPr>
                <a:t></a:t>
              </a:r>
              <a:endParaRPr lang="en-US" altLang="zh-CN" sz="2000" dirty="0">
                <a:sym typeface="Wingdings" panose="05000000000000000000" pitchFamily="2" charset="2"/>
              </a:endParaRPr>
            </a:p>
          </p:txBody>
        </p:sp>
        <p:sp>
          <p:nvSpPr>
            <p:cNvPr id="54" name="Text Box 164"/>
            <p:cNvSpPr txBox="1">
              <a:spLocks noChangeArrowheads="1"/>
            </p:cNvSpPr>
            <p:nvPr/>
          </p:nvSpPr>
          <p:spPr bwMode="auto">
            <a:xfrm>
              <a:off x="5929322" y="4912716"/>
              <a:ext cx="714380" cy="430887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/>
                <a:t>… </a:t>
              </a:r>
              <a:endParaRPr lang="en-US" altLang="zh-CN" sz="2800" dirty="0"/>
            </a:p>
          </p:txBody>
        </p:sp>
        <p:cxnSp>
          <p:nvCxnSpPr>
            <p:cNvPr id="56" name="直接箭头连接符 55"/>
            <p:cNvCxnSpPr/>
            <p:nvPr/>
          </p:nvCxnSpPr>
          <p:spPr>
            <a:xfrm rot="10800000">
              <a:off x="7059630" y="471964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715272" y="4357694"/>
              <a:ext cx="357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仿宋" pitchFamily="49" charset="-122"/>
                  <a:ea typeface="仿宋" pitchFamily="49" charset="-122"/>
                </a:rPr>
                <a:t>退栈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58" name="右箭头 57"/>
            <p:cNvSpPr/>
            <p:nvPr/>
          </p:nvSpPr>
          <p:spPr bwMode="auto">
            <a:xfrm>
              <a:off x="3929058" y="4429132"/>
              <a:ext cx="1143008" cy="500066"/>
            </a:xfrm>
            <a:prstGeom prst="rightArrow">
              <a:avLst/>
            </a:prstGeom>
            <a:ln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715140" y="214290"/>
            <a:ext cx="2143140" cy="273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疑难解答：</a:t>
            </a:r>
            <a:endParaRPr lang="en-US" altLang="zh-CN" sz="2000">
              <a:solidFill>
                <a:srgbClr val="FF0000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这里不将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mg[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栈顶方块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，程序执行也是正确的，但从原理上应该这样做，</a:t>
            </a:r>
            <a:r>
              <a:rPr lang="zh-CN" altLang="en-US" sz="2000">
                <a:solidFill>
                  <a:srgbClr val="00206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回退后需要恢复环境！</a:t>
            </a:r>
            <a:endParaRPr lang="zh-CN" altLang="en-US" sz="2000">
              <a:solidFill>
                <a:srgbClr val="00206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rot="10800000">
            <a:off x="5715008" y="11413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14348" y="571480"/>
            <a:ext cx="3319456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1"/>
              </a:buBlip>
            </a:pP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设计求解程序</a:t>
            </a:r>
            <a:endParaRPr lang="zh-CN" altLang="en-US" sz="2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928662" y="2071678"/>
            <a:ext cx="5472112" cy="198795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main()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(!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(1,1,M,N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该迷宫问题没有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!");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1;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</a:rPr>
              <a:t>建立如下主函数调用上述算法：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sz="2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问题描述       </a:t>
            </a:r>
            <a:endParaRPr kumimoji="1" lang="zh-CN" altLang="en-US" sz="2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214710" cy="51473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2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、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用栈求解迷宫问题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143116"/>
            <a:ext cx="8072526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</a:t>
            </a:r>
            <a:r>
              <a:rPr lang="en-US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迷宫图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入口与出口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行走规则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。求一条从指定入口到出口的路径。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所求路径必须是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，即路径不重复。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395289" y="142852"/>
            <a:ext cx="274795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1"/>
              </a:buBlip>
            </a:pP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  <a:endParaRPr lang="zh-CN" altLang="en-US" sz="2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84213" y="1319198"/>
            <a:ext cx="5173671" cy="1754326"/>
          </a:xfrm>
          <a:prstGeom prst="rect">
            <a:avLst/>
          </a:prstGeom>
          <a:scene3d>
            <a:camera prst="orthographic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迷宫路径如下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  <a:endParaRPr lang="en-US" altLang="zh-CN" sz="1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(1,1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(1,2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(2,2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(3,2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(3,1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endParaRPr lang="en-US" altLang="zh-CN" sz="1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(4,1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(5,1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(5,2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(5,3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(6,3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endParaRPr lang="en-US" altLang="zh-CN" sz="1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(6,4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(6,5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(5,5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(4,5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(4,6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endParaRPr lang="en-US" altLang="zh-CN" sz="1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(4,7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(3,7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endParaRPr lang="en-US" altLang="zh-CN" sz="1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(7,8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(8,8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endParaRPr lang="en-US" altLang="zh-CN" sz="1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604844" y="747694"/>
            <a:ext cx="2109768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anose="02020603050405020304" pitchFamily="18" charset="0"/>
              </a:rPr>
              <a:t>求解</a:t>
            </a:r>
            <a:r>
              <a:rPr lang="zh-CN" altLang="en-US" sz="2000" dirty="0">
                <a:ea typeface="楷体" pitchFamily="49" charset="-122"/>
                <a:cs typeface="Times New Roman" panose="02020603050405020304" pitchFamily="18" charset="0"/>
              </a:rPr>
              <a:t>结果如下：</a:t>
            </a:r>
            <a:endParaRPr lang="zh-CN" altLang="en-US" sz="2000" dirty="0">
              <a:ea typeface="楷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6"/>
          <p:cNvGrpSpPr>
            <a:grpSpLocks noChangeAspect="1"/>
          </p:cNvGrpSpPr>
          <p:nvPr/>
        </p:nvGrpSpPr>
        <p:grpSpPr>
          <a:xfrm>
            <a:off x="1357290" y="3455690"/>
            <a:ext cx="2858770" cy="2868930"/>
            <a:chOff x="741365" y="1430063"/>
            <a:chExt cx="3573463" cy="3586163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741365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100140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47803" y="1430063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809753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168528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16190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874965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597278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235328" y="1430063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956053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41365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100140" y="178883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447803" y="1788838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809753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16852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516190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874965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59727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235328" y="1788838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956053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741365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10014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447803" y="2149201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809753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16852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51619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874965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359727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3235328" y="214920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3956053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741365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1100140" y="2509563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447803" y="2509563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1809753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2168528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516190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74965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597278" y="2509563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3235328" y="2509563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3956053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741365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1100140" y="2862560"/>
              <a:ext cx="358775" cy="39154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1447803" y="28572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1809753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168528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2516190" y="2857226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2874965" y="2857226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3597278" y="2857226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3235328" y="2857226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956053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741365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100140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1447803" y="3217588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809753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2168528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516190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2874965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597278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3235328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3956053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741365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1100140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1447803" y="35779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1809753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168528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516190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2874965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3597278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3235328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3956053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41365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1100140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1447803" y="39367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1809753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2168528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2516190" y="393672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874965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3597278" y="3936726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235328" y="39367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3956053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741365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1100140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1447803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1809753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2" name="Rectangle 86"/>
            <p:cNvSpPr>
              <a:spLocks noChangeArrowheads="1"/>
            </p:cNvSpPr>
            <p:nvPr/>
          </p:nvSpPr>
          <p:spPr bwMode="auto">
            <a:xfrm>
              <a:off x="2168528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2516190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4" name="Rectangle 88"/>
            <p:cNvSpPr>
              <a:spLocks noChangeArrowheads="1"/>
            </p:cNvSpPr>
            <p:nvPr/>
          </p:nvSpPr>
          <p:spPr bwMode="auto">
            <a:xfrm>
              <a:off x="2874965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3597278" y="42970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3235328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3956053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741365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1100140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1447803" y="46574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1809753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2168528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2516190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4" name="Rectangle 98"/>
            <p:cNvSpPr>
              <a:spLocks noChangeArrowheads="1"/>
            </p:cNvSpPr>
            <p:nvPr/>
          </p:nvSpPr>
          <p:spPr bwMode="auto">
            <a:xfrm>
              <a:off x="2874965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5" name="Rectangle 99"/>
            <p:cNvSpPr>
              <a:spLocks noChangeArrowheads="1"/>
            </p:cNvSpPr>
            <p:nvPr/>
          </p:nvSpPr>
          <p:spPr bwMode="auto">
            <a:xfrm>
              <a:off x="3597278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235328" y="46574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3956053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1247752" y="2000240"/>
              <a:ext cx="35719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5400000">
              <a:off x="1262942" y="2342240"/>
              <a:ext cx="68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290614" y="2689220"/>
              <a:ext cx="32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>
              <a:off x="933424" y="305911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277914" y="3429000"/>
              <a:ext cx="720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000232" y="3425827"/>
              <a:ext cx="1588" cy="36036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2000232" y="378619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5400000">
              <a:off x="2318612" y="3396372"/>
              <a:ext cx="792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714612" y="3000372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3414704" y="2714620"/>
              <a:ext cx="1588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419478" y="2727051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5400000">
              <a:off x="2893207" y="3607595"/>
              <a:ext cx="178595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 Box 134"/>
          <p:cNvSpPr txBox="1">
            <a:spLocks noChangeArrowheads="1"/>
          </p:cNvSpPr>
          <p:nvPr/>
        </p:nvSpPr>
        <p:spPr bwMode="auto">
          <a:xfrm>
            <a:off x="4643438" y="4714884"/>
            <a:ext cx="3384550" cy="707886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显然，这个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解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不是最优解，即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不是最短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路径。为什么？</a:t>
            </a:r>
            <a:endParaRPr lang="zh-CN" altLang="en-US" sz="2000" dirty="0">
              <a:solidFill>
                <a:srgbClr val="FF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21" name="下箭头 120"/>
          <p:cNvSpPr/>
          <p:nvPr/>
        </p:nvSpPr>
        <p:spPr bwMode="auto">
          <a:xfrm>
            <a:off x="2786050" y="3071810"/>
            <a:ext cx="214314" cy="357190"/>
          </a:xfrm>
          <a:prstGeom prst="downArrow">
            <a:avLst/>
          </a:prstGeom>
          <a:ln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4348" y="1996993"/>
            <a:ext cx="571504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solidFill>
                  <a:srgbClr val="C00000"/>
                </a:solidFill>
                <a:latin typeface="方正硬笔楷书简体" pitchFamily="65" charset="-122"/>
                <a:ea typeface="方正硬笔楷书简体" pitchFamily="65" charset="-122"/>
                <a:cs typeface="Times New Roman" panose="02020603050405020304" pitchFamily="18" charset="0"/>
              </a:rPr>
              <a:t>队列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</a:rPr>
              <a:t>简称</a:t>
            </a:r>
            <a:r>
              <a:rPr kumimoji="1" lang="zh-CN" altLang="en-US" sz="20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</a:rPr>
              <a:t>，它也是一种</a:t>
            </a:r>
            <a:r>
              <a:rPr kumimoji="1"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anose="02020603050405020304" pitchFamily="18" charset="0"/>
              </a:rPr>
              <a:t>运算受限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</a:rPr>
              <a:t>的线性表。       </a:t>
            </a:r>
            <a:endParaRPr kumimoji="1" lang="zh-CN" altLang="en-US" sz="2000" dirty="0">
              <a:solidFill>
                <a:srgbClr val="0000FF"/>
              </a:solidFill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500034" y="1142984"/>
            <a:ext cx="3071834" cy="514738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3.2.1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队列的定义</a:t>
            </a:r>
            <a:r>
              <a:rPr kumimoji="1" lang="zh-CN" altLang="en-US" b="0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</a:t>
            </a:r>
            <a:endParaRPr kumimoji="1" lang="zh-CN" altLang="en-US" b="0" dirty="0">
              <a:solidFill>
                <a:srgbClr val="FF33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500034" y="4952210"/>
            <a:ext cx="7715304" cy="44178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 队列只能选取</a:t>
            </a:r>
            <a:r>
              <a:rPr kumimoji="1"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一个</a:t>
            </a:r>
            <a:r>
              <a:rPr kumimoji="1"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端点进行插入操作，</a:t>
            </a:r>
            <a:r>
              <a:rPr kumimoji="1"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另一个</a:t>
            </a:r>
            <a:r>
              <a:rPr kumimoji="1"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端点进行删除操作</a:t>
            </a:r>
            <a:endParaRPr kumimoji="1" lang="zh-CN" altLang="en-US" sz="20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79613" y="3151931"/>
            <a:ext cx="4824412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500166" y="3711505"/>
            <a:ext cx="5832475" cy="795389"/>
            <a:chOff x="1476375" y="3890977"/>
            <a:chExt cx="5832475" cy="795389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57554" y="2711373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线性表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000364" y="214290"/>
            <a:ext cx="250033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Microsoft YaHei" pitchFamily="34" charset="-122"/>
                <a:cs typeface="Consolas" pitchFamily="49" charset="0"/>
              </a:rPr>
              <a:t>3.2 </a:t>
            </a:r>
            <a:r>
              <a:rPr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Microsoft YaHei" pitchFamily="34" charset="-122"/>
                <a:cs typeface="Consolas" pitchFamily="49" charset="0"/>
              </a:rPr>
              <a:t>队 列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Microsoft YaHei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639206" cy="27225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进行插入的一端称做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进行删除的一端称做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队首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向队列中插入新元素称为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入队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，新元素进队后就成为新的队尾元素。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从队列中删除元素称为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离队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，元素出队后，其后继元素就成为队首元素。 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28662" y="4374070"/>
            <a:ext cx="7000924" cy="1443162"/>
            <a:chOff x="928662" y="4374070"/>
            <a:chExt cx="7000924" cy="1443162"/>
          </a:xfrm>
        </p:grpSpPr>
        <p:sp>
          <p:nvSpPr>
            <p:cNvPr id="3075" name="Rectangle 4"/>
            <p:cNvSpPr>
              <a:spLocks noChangeArrowheads="1"/>
            </p:cNvSpPr>
            <p:nvPr/>
          </p:nvSpPr>
          <p:spPr bwMode="auto">
            <a:xfrm>
              <a:off x="2027258" y="4655065"/>
              <a:ext cx="4824413" cy="5048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078" name="Text Box 7"/>
            <p:cNvSpPr txBox="1">
              <a:spLocks noChangeArrowheads="1"/>
            </p:cNvSpPr>
            <p:nvPr/>
          </p:nvSpPr>
          <p:spPr bwMode="auto">
            <a:xfrm>
              <a:off x="6419871" y="5231326"/>
              <a:ext cx="865187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队尾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79" name="Text Box 8"/>
            <p:cNvSpPr txBox="1">
              <a:spLocks noChangeArrowheads="1"/>
            </p:cNvSpPr>
            <p:nvPr/>
          </p:nvSpPr>
          <p:spPr bwMode="auto">
            <a:xfrm>
              <a:off x="1668483" y="5231326"/>
              <a:ext cx="865188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队头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57554" y="5417122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队列示意图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28662" y="4374070"/>
              <a:ext cx="950959" cy="534995"/>
              <a:chOff x="928662" y="3671832"/>
              <a:chExt cx="950959" cy="534995"/>
            </a:xfrm>
          </p:grpSpPr>
          <p:sp>
            <p:nvSpPr>
              <p:cNvPr id="3077" name="Line 6"/>
              <p:cNvSpPr>
                <a:spLocks noChangeShapeType="1"/>
              </p:cNvSpPr>
              <p:nvPr/>
            </p:nvSpPr>
            <p:spPr bwMode="auto">
              <a:xfrm flipH="1">
                <a:off x="1303358" y="4206827"/>
                <a:ext cx="576263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28662" y="3671832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出队</a:t>
                </a:r>
                <a:endPara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996133" y="4416990"/>
              <a:ext cx="933453" cy="525412"/>
              <a:chOff x="6996133" y="3714752"/>
              <a:chExt cx="933453" cy="525412"/>
            </a:xfrm>
          </p:grpSpPr>
          <p:sp>
            <p:nvSpPr>
              <p:cNvPr id="3076" name="Line 5"/>
              <p:cNvSpPr>
                <a:spLocks noChangeShapeType="1"/>
              </p:cNvSpPr>
              <p:nvPr/>
            </p:nvSpPr>
            <p:spPr bwMode="auto">
              <a:xfrm flipH="1">
                <a:off x="6996133" y="4240164"/>
                <a:ext cx="576263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72330" y="3714752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进队</a:t>
                </a:r>
                <a:endPara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85720" y="428604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队列的几个概念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465139" y="404813"/>
            <a:ext cx="739300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</a:rPr>
              <a:t> 队列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</a:rPr>
              <a:t>的主要特点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anose="02020603050405020304" pitchFamily="18" charset="0"/>
              </a:rPr>
              <a:t>先进先出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</a:rPr>
              <a:t>，所以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</a:rPr>
              <a:t>又把队列称为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anose="02020603050405020304" pitchFamily="18" charset="0"/>
              </a:rPr>
              <a:t>先进先出表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357422" y="1855105"/>
            <a:ext cx="4286280" cy="3757696"/>
            <a:chOff x="2357422" y="1855105"/>
            <a:chExt cx="4286280" cy="3757696"/>
          </a:xfrm>
        </p:grpSpPr>
        <p:sp>
          <p:nvSpPr>
            <p:cNvPr id="4101" name="Text Box 9"/>
            <p:cNvSpPr txBox="1">
              <a:spLocks noChangeArrowheads="1"/>
            </p:cNvSpPr>
            <p:nvPr/>
          </p:nvSpPr>
          <p:spPr bwMode="auto">
            <a:xfrm>
              <a:off x="2643174" y="3263215"/>
              <a:ext cx="1368425" cy="70788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假如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个人过独木桥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pic>
          <p:nvPicPr>
            <p:cNvPr id="4103" name="Picture 5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357422" y="1855105"/>
              <a:ext cx="3913334" cy="953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488" y="4212559"/>
              <a:ext cx="3526667" cy="933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Text Box 10"/>
            <p:cNvSpPr txBox="1">
              <a:spLocks noChangeArrowheads="1"/>
            </p:cNvSpPr>
            <p:nvPr/>
          </p:nvSpPr>
          <p:spPr bwMode="auto">
            <a:xfrm>
              <a:off x="4857752" y="3191777"/>
              <a:ext cx="1785950" cy="70788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只能按上桥的次序过桥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3067" name="Text Box 11"/>
            <p:cNvSpPr txBox="1">
              <a:spLocks noChangeArrowheads="1"/>
            </p:cNvSpPr>
            <p:nvPr/>
          </p:nvSpPr>
          <p:spPr bwMode="auto">
            <a:xfrm>
              <a:off x="2786050" y="5212691"/>
              <a:ext cx="3500462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这里独木桥就是一个队列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4214810" y="3191777"/>
              <a:ext cx="216000" cy="7143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0100" y="1571612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" pitchFamily="49" charset="-122"/>
                <a:cs typeface="Consolas" pitchFamily="49" charset="0"/>
              </a:rPr>
              <a:t>例如：</a:t>
            </a:r>
            <a:endParaRPr lang="zh-CN" altLang="en-US" sz="2000"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398601" y="1425531"/>
            <a:ext cx="2673201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队列的基本运算如下：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750" y="2101837"/>
            <a:ext cx="8280400" cy="3269998"/>
          </a:xfrm>
          <a:prstGeom prst="rect">
            <a:avLst/>
          </a:prstGeom>
          <a:scene3d>
            <a:camera prst="orthographicFron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 panose="05000000000000000000"/>
              </a:rPr>
              <a:t> 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(&amp;q)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初始化队列。构造一个空队列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 panose="05000000000000000000"/>
              </a:rPr>
              <a:t> 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(&amp;q)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销毁队列。释放队列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占用的存储空间。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 panose="05000000000000000000"/>
              </a:rPr>
              <a:t> 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判断队列是否为空。若队列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为空，则返回真；否则返回假。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 panose="05000000000000000000"/>
              </a:rPr>
              <a:t> 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(&amp;q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进队列。将元素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进队作为队尾元素。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 panose="05000000000000000000"/>
              </a:rPr>
              <a:t> 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(&amp;q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出队列。从队列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中出队一个元素，并将其值赋给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642910" y="500042"/>
            <a:ext cx="6572296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队列抽象数据类型＝逻辑结构＋基本运算（运算描述）</a:t>
            </a:r>
            <a:endParaRPr lang="zh-CN" altLang="en-US" sz="20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00034" y="1428736"/>
            <a:ext cx="8077200" cy="8225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sz="2000" dirty="0">
                <a:ea typeface="楷体" pitchFamily="49" charset="-122"/>
                <a:cs typeface="Times New Roman" panose="02020603050405020304" pitchFamily="18" charset="0"/>
              </a:rPr>
              <a:t>列中元素逻辑关系与线性表</a:t>
            </a:r>
            <a:r>
              <a:rPr kumimoji="1" lang="zh-CN" altLang="en-US" sz="2000">
                <a:ea typeface="楷体" pitchFamily="49" charset="-122"/>
                <a:cs typeface="Times New Roman" panose="02020603050405020304" pitchFamily="18" charset="0"/>
              </a:rPr>
              <a:t>的相同，队列</a:t>
            </a:r>
            <a:r>
              <a:rPr kumimoji="1" lang="zh-CN" altLang="en-US" sz="2000" dirty="0">
                <a:ea typeface="楷体" pitchFamily="49" charset="-122"/>
                <a:cs typeface="Times New Roman" panose="02020603050405020304" pitchFamily="18" charset="0"/>
              </a:rPr>
              <a:t>可以采用与线性表相同的存储结构。</a:t>
            </a:r>
            <a:endParaRPr kumimoji="1" lang="zh-CN" altLang="en-US" sz="2000" dirty="0"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000628" y="2500306"/>
            <a:ext cx="135732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逻辑结构</a:t>
            </a:r>
            <a:endParaRPr lang="zh-CN" altLang="en-US" sz="2000" dirty="0">
              <a:solidFill>
                <a:srgbClr val="339933"/>
              </a:solidFill>
              <a:latin typeface="华文中宋" pitchFamily="2" charset="-122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027592" y="3651243"/>
            <a:ext cx="143986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存储结构</a:t>
            </a:r>
            <a:endParaRPr lang="zh-CN" altLang="en-US" sz="2000">
              <a:solidFill>
                <a:srgbClr val="339933"/>
              </a:solidFill>
              <a:latin typeface="华文中宋" pitchFamily="2" charset="-122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603854" y="2932106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579667" y="2571744"/>
            <a:ext cx="106363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</a:rPr>
              <a:t>队列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Freeform 6"/>
          <p:cNvSpPr/>
          <p:nvPr/>
        </p:nvSpPr>
        <p:spPr bwMode="auto">
          <a:xfrm>
            <a:off x="2444729" y="3010560"/>
            <a:ext cx="484197" cy="724821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8" name="Freeform 7"/>
          <p:cNvSpPr/>
          <p:nvPr/>
        </p:nvSpPr>
        <p:spPr bwMode="auto">
          <a:xfrm>
            <a:off x="3357554" y="3010560"/>
            <a:ext cx="428627" cy="7143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643043" y="3722681"/>
            <a:ext cx="1214446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顺序表</a:t>
            </a:r>
            <a:endParaRPr lang="zh-CN" altLang="en-US" sz="2000">
              <a:solidFill>
                <a:srgbClr val="0000FF"/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514704" y="3722681"/>
            <a:ext cx="98585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链 表</a:t>
            </a:r>
            <a:endParaRPr lang="zh-CN" altLang="en-US" sz="2000">
              <a:solidFill>
                <a:srgbClr val="0000FF"/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0166" y="465363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方正启体简体" pitchFamily="65" charset="-122"/>
                <a:ea typeface="方正启体简体" pitchFamily="65" charset="-122"/>
              </a:rPr>
              <a:t>顺序队</a:t>
            </a:r>
            <a:endParaRPr lang="zh-CN" altLang="en-US" sz="20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2214546" y="4296444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14678" y="465363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方正启体简体" pitchFamily="65" charset="-122"/>
                <a:ea typeface="方正启体简体" pitchFamily="65" charset="-122"/>
              </a:rPr>
              <a:t>链队</a:t>
            </a:r>
            <a:endParaRPr lang="zh-CN" altLang="en-US" sz="20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3929058" y="4296444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 Box 2" descr="蓝色面巾纸"/>
          <p:cNvSpPr txBox="1">
            <a:spLocks noChangeArrowheads="1"/>
          </p:cNvSpPr>
          <p:nvPr/>
        </p:nvSpPr>
        <p:spPr bwMode="auto">
          <a:xfrm>
            <a:off x="457200" y="563563"/>
            <a:ext cx="6686568" cy="51473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3.2.2 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队列的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顺序存储结构及其基本运算实现</a:t>
            </a:r>
            <a:r>
              <a:rPr kumimoji="1" lang="zh-CN" altLang="en-US" dirty="0">
                <a:solidFill>
                  <a:schemeClr val="tx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 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71538" y="1857364"/>
            <a:ext cx="5786478" cy="1835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rIns="180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front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队首和队尾指针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kumimoji="1"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000100" y="1142984"/>
            <a:ext cx="3786214" cy="407676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顺序队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42910" y="4214818"/>
            <a:ext cx="7215238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因为队列</a:t>
            </a:r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两端都在变化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，所以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需要两个指针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来标识队列的状态。</a:t>
            </a:r>
            <a:endParaRPr lang="zh-CN" altLang="en-US" sz="20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778250" y="620713"/>
            <a:ext cx="2665413" cy="9366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286380" y="2031993"/>
            <a:ext cx="13684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直接映射</a:t>
            </a:r>
            <a:endParaRPr lang="zh-CN" altLang="en-US" sz="20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384425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SimSun" pitchFamily="2" charset="-122"/>
                <a:ea typeface="SimSun" pitchFamily="2" charset="-122"/>
                <a:cs typeface="Consolas" pitchFamily="49" charset="0"/>
              </a:rPr>
              <a:t>…</a:t>
            </a:r>
            <a:endParaRPr lang="en-US" altLang="zh-CN" sz="1800">
              <a:solidFill>
                <a:srgbClr val="0000FF"/>
              </a:solidFill>
              <a:latin typeface="SimSun" pitchFamily="2" charset="-122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925763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465513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006850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SimSun" pitchFamily="2" charset="-122"/>
                <a:ea typeface="SimSun" pitchFamily="2" charset="-122"/>
                <a:cs typeface="Consolas" pitchFamily="49" charset="0"/>
              </a:rPr>
              <a:t>…</a:t>
            </a:r>
            <a:endParaRPr lang="en-US" altLang="zh-CN" sz="1800">
              <a:solidFill>
                <a:srgbClr val="0000FF"/>
              </a:solidFill>
              <a:latin typeface="SimSun" pitchFamily="2" charset="-122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545013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1800" baseline="-2500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086350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SimSun" pitchFamily="2" charset="-122"/>
                <a:ea typeface="SimSun" pitchFamily="2" charset="-122"/>
                <a:cs typeface="Consolas" pitchFamily="49" charset="0"/>
              </a:rPr>
              <a:t>…</a:t>
            </a:r>
            <a:endParaRPr lang="en-US" altLang="zh-CN" sz="1800">
              <a:solidFill>
                <a:srgbClr val="0000FF"/>
              </a:solidFill>
              <a:latin typeface="SimSun" pitchFamily="2" charset="-122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624513" y="3317875"/>
            <a:ext cx="1368425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SimSun" pitchFamily="2" charset="-122"/>
                <a:ea typeface="SimSun" pitchFamily="2" charset="-122"/>
                <a:cs typeface="Consolas" pitchFamily="49" charset="0"/>
              </a:rPr>
              <a:t>… </a:t>
            </a:r>
            <a:endParaRPr lang="en-US" altLang="zh-CN" sz="1800" baseline="-25000">
              <a:solidFill>
                <a:srgbClr val="0000FF"/>
              </a:solidFill>
              <a:latin typeface="SimSun" pitchFamily="2" charset="-122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992938" y="3317875"/>
            <a:ext cx="684212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f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6019800" y="2847557"/>
            <a:ext cx="1512888" cy="33855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MaxSize-1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777038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2843213" y="2847557"/>
            <a:ext cx="503237" cy="33855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en-US" altLang="zh-CN" sz="1600" i="1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3395663" y="2847557"/>
            <a:ext cx="719137" cy="33855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+1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4473575" y="2847557"/>
            <a:ext cx="647700" cy="33855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5" name="AutoShape 20"/>
          <p:cNvSpPr/>
          <p:nvPr/>
        </p:nvSpPr>
        <p:spPr bwMode="auto">
          <a:xfrm rot="5400000">
            <a:off x="4370380" y="1487480"/>
            <a:ext cx="109534" cy="4992706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3929058" y="4071942"/>
            <a:ext cx="1008063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data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6643702" y="4181475"/>
            <a:ext cx="1001698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 flipV="1">
            <a:off x="7281863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9" name="Text Box 24"/>
          <p:cNvSpPr txBox="1">
            <a:spLocks noChangeArrowheads="1"/>
          </p:cNvSpPr>
          <p:nvPr/>
        </p:nvSpPr>
        <p:spPr bwMode="auto">
          <a:xfrm>
            <a:off x="3428992" y="4714884"/>
            <a:ext cx="231617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顺序队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的示意图</a:t>
            </a:r>
            <a:endParaRPr kumimoji="1" lang="zh-CN" altLang="en-US" sz="20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240" name="Text Box 25"/>
          <p:cNvSpPr txBox="1">
            <a:spLocks noChangeArrowheads="1"/>
          </p:cNvSpPr>
          <p:nvPr/>
        </p:nvSpPr>
        <p:spPr bwMode="auto">
          <a:xfrm>
            <a:off x="179388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逻辑结构</a:t>
            </a:r>
            <a:endParaRPr kumimoji="1" lang="zh-CN" altLang="en-US" sz="2000" dirty="0"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179388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存储结构</a:t>
            </a:r>
            <a:endParaRPr kumimoji="1" lang="zh-CN" altLang="en-US" sz="2000"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242" name="AutoShape 27"/>
          <p:cNvSpPr>
            <a:spLocks noChangeArrowheads="1"/>
          </p:cNvSpPr>
          <p:nvPr/>
        </p:nvSpPr>
        <p:spPr bwMode="auto">
          <a:xfrm>
            <a:off x="898525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>
            <a:off x="1835150" y="3319463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44" name="Text Box 29"/>
          <p:cNvSpPr txBox="1">
            <a:spLocks noChangeArrowheads="1"/>
          </p:cNvSpPr>
          <p:nvPr/>
        </p:nvSpPr>
        <p:spPr bwMode="auto">
          <a:xfrm>
            <a:off x="1882775" y="2847557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>
            <a:off x="7664450" y="3322638"/>
            <a:ext cx="684213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r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246" name="Text Box 31"/>
          <p:cNvSpPr txBox="1">
            <a:spLocks noChangeArrowheads="1"/>
          </p:cNvSpPr>
          <p:nvPr/>
        </p:nvSpPr>
        <p:spPr bwMode="auto">
          <a:xfrm>
            <a:off x="7613650" y="4186238"/>
            <a:ext cx="792163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47" name="Line 32"/>
          <p:cNvSpPr>
            <a:spLocks noChangeShapeType="1"/>
          </p:cNvSpPr>
          <p:nvPr/>
        </p:nvSpPr>
        <p:spPr bwMode="auto">
          <a:xfrm flipV="1">
            <a:off x="7953375" y="3754438"/>
            <a:ext cx="0" cy="360362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303529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85850" y="160971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628775" y="1622412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085850" y="197007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628775" y="1982774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85850" y="2328849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628775" y="2341549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085850" y="268921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628775" y="2730084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085850" y="304957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628775" y="3090446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814388" y="3554399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158750" y="3351199"/>
            <a:ext cx="720725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73088" y="841355"/>
            <a:ext cx="1439862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）空队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2662238" y="858818"/>
            <a:ext cx="1731962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78" name="Text Box 42"/>
          <p:cNvSpPr txBox="1">
            <a:spLocks noChangeArrowheads="1"/>
          </p:cNvSpPr>
          <p:nvPr/>
        </p:nvSpPr>
        <p:spPr bwMode="auto">
          <a:xfrm>
            <a:off x="4754563" y="642918"/>
            <a:ext cx="1617662" cy="646331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89" name="Text Box 55"/>
          <p:cNvSpPr txBox="1">
            <a:spLocks noChangeArrowheads="1"/>
          </p:cNvSpPr>
          <p:nvPr/>
        </p:nvSpPr>
        <p:spPr bwMode="auto">
          <a:xfrm>
            <a:off x="6740525" y="773089"/>
            <a:ext cx="1863725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）全部出队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68"/>
          <p:cNvGrpSpPr/>
          <p:nvPr/>
        </p:nvGrpSpPr>
        <p:grpSpPr>
          <a:xfrm>
            <a:off x="1214414" y="3929066"/>
            <a:ext cx="6929486" cy="2445248"/>
            <a:chOff x="1214414" y="4071942"/>
            <a:chExt cx="6106181" cy="2445248"/>
          </a:xfrm>
          <a:scene3d>
            <a:camera prst="orthographicFront"/>
            <a:lightRig rig="contrasting" dir="t">
              <a:rot lat="0" lon="0" rev="1500000"/>
            </a:lightRig>
          </a:scene3d>
        </p:grpSpPr>
        <p:sp>
          <p:nvSpPr>
            <p:cNvPr id="10290" name="Text Box 56"/>
            <p:cNvSpPr txBox="1">
              <a:spLocks noChangeArrowheads="1"/>
            </p:cNvSpPr>
            <p:nvPr/>
          </p:nvSpPr>
          <p:spPr bwMode="auto">
            <a:xfrm>
              <a:off x="1214414" y="4214818"/>
              <a:ext cx="642942" cy="78483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00"/>
                  </a:solidFill>
                  <a:latin typeface="Microsoft YaHei" pitchFamily="34" charset="-122"/>
                  <a:ea typeface="Microsoft YaHei" pitchFamily="34" charset="-122"/>
                  <a:cs typeface="Consolas" pitchFamily="49" charset="0"/>
                </a:rPr>
                <a:t>总</a:t>
              </a:r>
              <a:endParaRPr lang="en-US" altLang="zh-CN" sz="1800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onsolas" pitchFamily="49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00"/>
                  </a:solidFill>
                  <a:latin typeface="Microsoft YaHei" pitchFamily="34" charset="-122"/>
                  <a:ea typeface="Microsoft YaHei" pitchFamily="34" charset="-122"/>
                  <a:cs typeface="Consolas" pitchFamily="49" charset="0"/>
                </a:rPr>
                <a:t>结</a:t>
              </a:r>
              <a:endParaRPr lang="zh-CN" altLang="en-US" sz="1800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onsolas" pitchFamily="49" charset="0"/>
              </a:endParaRPr>
            </a:p>
          </p:txBody>
        </p:sp>
        <p:sp>
          <p:nvSpPr>
            <p:cNvPr id="10291" name="Text Box 57"/>
            <p:cNvSpPr txBox="1">
              <a:spLocks noChangeArrowheads="1"/>
            </p:cNvSpPr>
            <p:nvPr/>
          </p:nvSpPr>
          <p:spPr bwMode="auto">
            <a:xfrm>
              <a:off x="1676993" y="4071942"/>
              <a:ext cx="5643602" cy="244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44000" bIns="144000">
              <a:spAutoFit/>
            </a:bodyPr>
            <a:lstStyle/>
            <a:p>
              <a:pPr marL="457200" indent="-457200" algn="l">
                <a:spcBef>
                  <a:spcPct val="50000"/>
                </a:spcBef>
                <a:buBlip>
                  <a:blip r:embed="rId1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约定</a:t>
              </a:r>
              <a:r>
                <a:rPr lang="en-US" altLang="zh-CN" sz="2000" dirty="0">
                  <a:solidFill>
                    <a:srgbClr val="0000FF"/>
                  </a:solidFill>
                  <a:highlight>
                    <a:srgbClr val="FFFF00"/>
                  </a:highlight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highlight>
                    <a:srgbClr val="FFFF00"/>
                  </a:highlight>
                  <a:latin typeface="Consolas" pitchFamily="49" charset="0"/>
                  <a:ea typeface="仿宋" pitchFamily="49" charset="-122"/>
                  <a:cs typeface="Consolas" pitchFamily="49" charset="0"/>
                </a:rPr>
                <a:t>总是指向队尾元素</a:t>
              </a:r>
              <a:endPara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spcBef>
                  <a:spcPct val="50000"/>
                </a:spcBef>
                <a:buBlip>
                  <a:blip r:embed="rId1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元素进队，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spcBef>
                  <a:spcPct val="50000"/>
                </a:spcBef>
                <a:buBlip>
                  <a:blip r:embed="rId1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约定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指向当前队中</a:t>
              </a:r>
              <a:r>
                <a:rPr lang="zh-CN" altLang="en-US" sz="2000" dirty="0">
                  <a:solidFill>
                    <a:srgbClr val="0000FF"/>
                  </a:solidFill>
                  <a:highlight>
                    <a:srgbClr val="FFFF00"/>
                  </a:highlight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队头元素的前一位置 </a:t>
              </a:r>
              <a:endPara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spcBef>
                  <a:spcPct val="50000"/>
                </a:spcBef>
                <a:buBlip>
                  <a:blip r:embed="rId1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元素出队，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spcBef>
                  <a:spcPct val="50000"/>
                </a:spcBef>
                <a:buBlip>
                  <a:blip r:embed="rId1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rear=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时不能再进队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0292" name="Line 58"/>
          <p:cNvSpPr>
            <a:spLocks noChangeShapeType="1"/>
          </p:cNvSpPr>
          <p:nvPr/>
        </p:nvSpPr>
        <p:spPr bwMode="auto">
          <a:xfrm>
            <a:off x="814388" y="3841737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93" name="Text Box 59"/>
          <p:cNvSpPr txBox="1">
            <a:spLocks noChangeArrowheads="1"/>
          </p:cNvSpPr>
          <p:nvPr/>
        </p:nvSpPr>
        <p:spPr bwMode="auto">
          <a:xfrm>
            <a:off x="57150" y="3643314"/>
            <a:ext cx="865188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front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65"/>
          <p:cNvGrpSpPr/>
          <p:nvPr/>
        </p:nvGrpSpPr>
        <p:grpSpPr>
          <a:xfrm>
            <a:off x="2171700" y="1589074"/>
            <a:ext cx="2001838" cy="2167970"/>
            <a:chOff x="2171700" y="1589074"/>
            <a:chExt cx="2001838" cy="2167970"/>
          </a:xfrm>
        </p:grpSpPr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3741738" y="1589074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741738" y="194943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741738" y="230821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741738" y="273008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3741738" y="3090446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4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5" name="Text Box 61"/>
            <p:cNvSpPr txBox="1">
              <a:spLocks noChangeArrowheads="1"/>
            </p:cNvSpPr>
            <p:nvPr/>
          </p:nvSpPr>
          <p:spPr bwMode="auto">
            <a:xfrm>
              <a:off x="2171700" y="3387712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6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7" name="Text Box 63"/>
            <p:cNvSpPr txBox="1">
              <a:spLocks noChangeArrowheads="1"/>
            </p:cNvSpPr>
            <p:nvPr/>
          </p:nvSpPr>
          <p:spPr bwMode="auto">
            <a:xfrm>
              <a:off x="2247900" y="3062274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66"/>
          <p:cNvGrpSpPr/>
          <p:nvPr/>
        </p:nvGrpSpPr>
        <p:grpSpPr>
          <a:xfrm>
            <a:off x="4248150" y="1589074"/>
            <a:ext cx="2014538" cy="2131457"/>
            <a:chOff x="4248150" y="1589074"/>
            <a:chExt cx="2014538" cy="2131457"/>
          </a:xfrm>
        </p:grpSpPr>
        <p:sp>
          <p:nvSpPr>
            <p:cNvPr id="1026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5830888" y="1589074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7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830888" y="194943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7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5830888" y="230821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7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830888" y="273008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7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5830888" y="3090446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9" name="Text Box 65"/>
            <p:cNvSpPr txBox="1">
              <a:spLocks noChangeArrowheads="1"/>
            </p:cNvSpPr>
            <p:nvPr/>
          </p:nvSpPr>
          <p:spPr bwMode="auto">
            <a:xfrm>
              <a:off x="4248150" y="3351199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2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3" name="Text Box 69"/>
            <p:cNvSpPr txBox="1">
              <a:spLocks noChangeArrowheads="1"/>
            </p:cNvSpPr>
            <p:nvPr/>
          </p:nvSpPr>
          <p:spPr bwMode="auto">
            <a:xfrm>
              <a:off x="4324350" y="1625587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67"/>
          <p:cNvGrpSpPr/>
          <p:nvPr/>
        </p:nvGrpSpPr>
        <p:grpSpPr>
          <a:xfrm>
            <a:off x="6758018" y="1474774"/>
            <a:ext cx="2044700" cy="1954226"/>
            <a:chOff x="6216650" y="1474774"/>
            <a:chExt cx="2044700" cy="1954226"/>
          </a:xfrm>
        </p:grpSpPr>
        <p:sp>
          <p:nvSpPr>
            <p:cNvPr id="10279" name="Rectangle 43"/>
            <p:cNvSpPr>
              <a:spLocks noChangeArrowheads="1"/>
            </p:cNvSpPr>
            <p:nvPr/>
          </p:nvSpPr>
          <p:spPr bwMode="auto">
            <a:xfrm>
              <a:off x="7286625" y="1627174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0" name="Text Box 44"/>
            <p:cNvSpPr txBox="1">
              <a:spLocks noChangeArrowheads="1"/>
            </p:cNvSpPr>
            <p:nvPr/>
          </p:nvSpPr>
          <p:spPr bwMode="auto">
            <a:xfrm>
              <a:off x="7829550" y="1589074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1" name="Rectangle 45"/>
            <p:cNvSpPr>
              <a:spLocks noChangeArrowheads="1"/>
            </p:cNvSpPr>
            <p:nvPr/>
          </p:nvSpPr>
          <p:spPr bwMode="auto">
            <a:xfrm>
              <a:off x="7286625" y="1987537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2" name="Text Box 46"/>
            <p:cNvSpPr txBox="1">
              <a:spLocks noChangeArrowheads="1"/>
            </p:cNvSpPr>
            <p:nvPr/>
          </p:nvSpPr>
          <p:spPr bwMode="auto">
            <a:xfrm>
              <a:off x="7829550" y="194943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3" name="Rectangle 47"/>
            <p:cNvSpPr>
              <a:spLocks noChangeArrowheads="1"/>
            </p:cNvSpPr>
            <p:nvPr/>
          </p:nvSpPr>
          <p:spPr bwMode="auto">
            <a:xfrm>
              <a:off x="7286625" y="2346312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4" name="Text Box 48"/>
            <p:cNvSpPr txBox="1">
              <a:spLocks noChangeArrowheads="1"/>
            </p:cNvSpPr>
            <p:nvPr/>
          </p:nvSpPr>
          <p:spPr bwMode="auto">
            <a:xfrm>
              <a:off x="7829550" y="230821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5" name="Rectangle 49"/>
            <p:cNvSpPr>
              <a:spLocks noChangeArrowheads="1"/>
            </p:cNvSpPr>
            <p:nvPr/>
          </p:nvSpPr>
          <p:spPr bwMode="auto">
            <a:xfrm>
              <a:off x="7286625" y="2706674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6" name="Text Box 50"/>
            <p:cNvSpPr txBox="1">
              <a:spLocks noChangeArrowheads="1"/>
            </p:cNvSpPr>
            <p:nvPr/>
          </p:nvSpPr>
          <p:spPr bwMode="auto">
            <a:xfrm>
              <a:off x="7829550" y="273008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7" name="Rectangle 51"/>
            <p:cNvSpPr>
              <a:spLocks noChangeArrowheads="1"/>
            </p:cNvSpPr>
            <p:nvPr/>
          </p:nvSpPr>
          <p:spPr bwMode="auto">
            <a:xfrm>
              <a:off x="7286625" y="3067037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8" name="Text Box 52"/>
            <p:cNvSpPr txBox="1">
              <a:spLocks noChangeArrowheads="1"/>
            </p:cNvSpPr>
            <p:nvPr/>
          </p:nvSpPr>
          <p:spPr bwMode="auto">
            <a:xfrm>
              <a:off x="7829550" y="3090446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0" name="Line 66"/>
            <p:cNvSpPr>
              <a:spLocks noChangeShapeType="1"/>
            </p:cNvSpPr>
            <p:nvPr/>
          </p:nvSpPr>
          <p:spPr bwMode="auto">
            <a:xfrm>
              <a:off x="6973888" y="1878003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1" name="Text Box 67"/>
            <p:cNvSpPr txBox="1">
              <a:spLocks noChangeArrowheads="1"/>
            </p:cNvSpPr>
            <p:nvPr/>
          </p:nvSpPr>
          <p:spPr bwMode="auto">
            <a:xfrm>
              <a:off x="6216650" y="1674803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4" name="Line 70"/>
            <p:cNvSpPr>
              <a:spLocks noChangeShapeType="1"/>
            </p:cNvSpPr>
            <p:nvPr/>
          </p:nvSpPr>
          <p:spPr bwMode="auto">
            <a:xfrm>
              <a:off x="6977063" y="16779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5" name="Text Box 71"/>
            <p:cNvSpPr txBox="1">
              <a:spLocks noChangeArrowheads="1"/>
            </p:cNvSpPr>
            <p:nvPr/>
          </p:nvSpPr>
          <p:spPr bwMode="auto">
            <a:xfrm>
              <a:off x="6321425" y="1474774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7" grpId="0"/>
      <p:bldP spid="10278" grpId="0"/>
      <p:bldP spid="1028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214282" y="4000504"/>
            <a:ext cx="5500726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顺序队的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要素（</a:t>
            </a:r>
            <a:r>
              <a:rPr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初始时</a:t>
            </a:r>
            <a:r>
              <a:rPr lang="en-US" altLang="zh-CN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front=rear=</a:t>
            </a:r>
            <a:r>
              <a:rPr lang="en-US" altLang="zh-CN" sz="2000" dirty="0">
                <a:highlight>
                  <a:srgbClr val="FFFF00"/>
                </a:highlight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14282" y="4652963"/>
            <a:ext cx="5429288" cy="191088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l"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队空条件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 = rear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队满条件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 = MaxSize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rear++; data[rear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front++;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=data[front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5786446" y="5072074"/>
            <a:ext cx="2997223" cy="1015663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注意：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指向队尾元素；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指向队头元素的前一个位置。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50825" y="134938"/>
            <a:ext cx="282097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队列的各种状态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6"/>
          <p:cNvGrpSpPr/>
          <p:nvPr/>
        </p:nvGrpSpPr>
        <p:grpSpPr>
          <a:xfrm>
            <a:off x="44450" y="727061"/>
            <a:ext cx="2143125" cy="2441034"/>
            <a:chOff x="44450" y="727061"/>
            <a:chExt cx="2143125" cy="2441034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92286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25264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146050" y="2506648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44450" y="2798763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81"/>
          <p:cNvGrpSpPr/>
          <p:nvPr/>
        </p:nvGrpSpPr>
        <p:grpSpPr>
          <a:xfrm>
            <a:off x="2159000" y="744523"/>
            <a:ext cx="2154238" cy="2167970"/>
            <a:chOff x="2159000" y="1589074"/>
            <a:chExt cx="2154238" cy="2167970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71737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7774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159000" y="3387712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35200" y="3062274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96"/>
          <p:cNvGrpSpPr/>
          <p:nvPr/>
        </p:nvGrpSpPr>
        <p:grpSpPr>
          <a:xfrm>
            <a:off x="4418026" y="744523"/>
            <a:ext cx="2154238" cy="2131457"/>
            <a:chOff x="4248150" y="1589074"/>
            <a:chExt cx="2154238" cy="2131457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71737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7774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48150" y="3351199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24350" y="1625587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77"/>
          <p:cNvGrpSpPr/>
          <p:nvPr/>
        </p:nvGrpSpPr>
        <p:grpSpPr>
          <a:xfrm>
            <a:off x="6640542" y="663561"/>
            <a:ext cx="2146300" cy="1919287"/>
            <a:chOff x="6242050" y="663561"/>
            <a:chExt cx="21463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7282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23319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42050" y="877870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21425" y="663561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573088" y="3211514"/>
            <a:ext cx="1439862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）空队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2662238" y="3228977"/>
            <a:ext cx="1731962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4754563" y="3013077"/>
            <a:ext cx="1617662" cy="646331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6740525" y="3143248"/>
            <a:ext cx="1863725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）全部出队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00042"/>
            <a:ext cx="842968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  行走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规则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上、下、左、右相邻方块行走。其中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）表示一个方块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714744" y="1500174"/>
            <a:ext cx="857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3714744" y="5529220"/>
            <a:ext cx="92869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286512" y="3500438"/>
            <a:ext cx="857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142976" y="3500438"/>
            <a:ext cx="92869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3786182" y="3424228"/>
            <a:ext cx="72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6200000" flipV="1">
            <a:off x="3674281" y="2951963"/>
            <a:ext cx="938182" cy="635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4524385" y="3667117"/>
            <a:ext cx="939800" cy="7937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rot="5400000">
            <a:off x="3669504" y="4450547"/>
            <a:ext cx="957262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10800000">
            <a:off x="2851063" y="3667117"/>
            <a:ext cx="915988" cy="7937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786182" y="1957377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-1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481644" y="3414703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j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+1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137488" y="3424228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j-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786182" y="4929198"/>
            <a:ext cx="756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+1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j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642910" y="428604"/>
            <a:ext cx="5000660" cy="483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、顺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序队中实现队列的基本</a:t>
            </a:r>
            <a:r>
              <a:rPr lang="zh-CN" altLang="en-US" sz="22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运算算法</a:t>
            </a:r>
            <a:endParaRPr lang="zh-CN" altLang="en-US" sz="2200" dirty="0">
              <a:solidFill>
                <a:srgbClr val="FF3300"/>
              </a:solidFill>
              <a:latin typeface="Consolas" pitchFamily="49" charset="0"/>
              <a:ea typeface="Microsoft YaHei" pitchFamily="34" charset="-122"/>
              <a:cs typeface="Consolas" pitchFamily="49" charset="0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357158" y="1129882"/>
            <a:ext cx="8358246" cy="90396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）初始化队列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InitQueue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(q)</a:t>
            </a:r>
            <a:endParaRPr lang="en-US" altLang="zh-CN" sz="2000" dirty="0">
              <a:solidFill>
                <a:srgbClr val="FF3300"/>
              </a:solidFill>
              <a:latin typeface="Consolas" pitchFamily="49" charset="0"/>
              <a:ea typeface="Microsoft YaHei" pitchFamily="34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   构造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一个空队列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。将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指针均设置成初始状态即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值。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571472" y="2334715"/>
            <a:ext cx="5715040" cy="18356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*&amp;q)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q=(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*)malloc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q-&gt;front=q-&gt;rear=-1;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6429388" y="2460621"/>
            <a:ext cx="2428892" cy="2441034"/>
            <a:chOff x="6429388" y="2460621"/>
            <a:chExt cx="2428892" cy="2441034"/>
          </a:xfrm>
        </p:grpSpPr>
        <p:grpSp>
          <p:nvGrpSpPr>
            <p:cNvPr id="3" name="组合 4"/>
            <p:cNvGrpSpPr/>
            <p:nvPr/>
          </p:nvGrpSpPr>
          <p:grpSpPr>
            <a:xfrm>
              <a:off x="6643702" y="2460621"/>
              <a:ext cx="2214578" cy="2441034"/>
              <a:chOff x="-27003" y="727061"/>
              <a:chExt cx="2214578" cy="2441034"/>
            </a:xfrm>
          </p:grpSpPr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sz="16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53780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16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214142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74597" y="2506648"/>
                <a:ext cx="720725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rear</a:t>
                </a:r>
                <a:endParaRPr lang="en-US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Text Box 59"/>
              <p:cNvSpPr txBox="1">
                <a:spLocks noChangeArrowheads="1"/>
              </p:cNvSpPr>
              <p:nvPr/>
            </p:nvSpPr>
            <p:spPr bwMode="auto">
              <a:xfrm>
                <a:off x="-27003" y="2798763"/>
                <a:ext cx="865188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front</a:t>
                </a:r>
                <a:endParaRPr lang="en-US" altLang="zh-CN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6429388" y="3286124"/>
              <a:ext cx="857256" cy="35719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4960943" cy="969496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）销毁队列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DestroyQueue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(q)</a:t>
            </a:r>
            <a:endParaRPr lang="en-US" altLang="zh-CN" sz="2000" dirty="0">
              <a:solidFill>
                <a:srgbClr val="FF3300"/>
              </a:solidFill>
              <a:latin typeface="Consolas" pitchFamily="49" charset="0"/>
              <a:ea typeface="Microsoft YaHei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释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占用的存储空间。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785786" y="1857364"/>
            <a:ext cx="5030795" cy="1523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*&amp;q)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free(q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96167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）判断队列是否为空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QueueEmpty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(q)</a:t>
            </a:r>
            <a:endParaRPr lang="en-US" altLang="zh-CN" sz="2000" dirty="0">
              <a:solidFill>
                <a:srgbClr val="FF3300"/>
              </a:solidFill>
              <a:latin typeface="Consolas" pitchFamily="49" charset="0"/>
              <a:ea typeface="Microsoft YaHei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q-&gt;front==q-&gt;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条件，则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71538" y="2000240"/>
            <a:ext cx="4786346" cy="139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*q)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return(q-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&gt;front==q-&gt;rear);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4282" y="142852"/>
            <a:ext cx="8569325" cy="1288686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   （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）进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队列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enQueue(q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) </a:t>
            </a:r>
            <a:endParaRPr lang="en-US" altLang="zh-CN" sz="2000" dirty="0">
              <a:solidFill>
                <a:srgbClr val="FF3300"/>
              </a:solidFill>
              <a:latin typeface="Consolas" pitchFamily="49" charset="0"/>
              <a:ea typeface="Microsoft YaHei" pitchFamily="34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队列不满的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条件下，先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将队尾指针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，然后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将元素添加到该位置。</a:t>
            </a:r>
            <a:endParaRPr lang="zh-CN" altLang="pt-BR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4213" y="1595818"/>
            <a:ext cx="6530993" cy="2261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3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(SqQueue *&amp;</a:t>
            </a:r>
            <a:r>
              <a:rPr lang="pt-BR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if (q-&gt;rear==MaxSize-1)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队满上溢出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false;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q-&gt;rear++;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q-&gt;data[q-&gt;rear]=e;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true;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6"/>
          <p:cNvGrpSpPr/>
          <p:nvPr/>
        </p:nvGrpSpPr>
        <p:grpSpPr>
          <a:xfrm>
            <a:off x="1000100" y="4175133"/>
            <a:ext cx="5657268" cy="2441034"/>
            <a:chOff x="1071538" y="4000504"/>
            <a:chExt cx="5908702" cy="2441034"/>
          </a:xfrm>
        </p:grpSpPr>
        <p:grpSp>
          <p:nvGrpSpPr>
            <p:cNvPr id="3" name="组合 3"/>
            <p:cNvGrpSpPr/>
            <p:nvPr/>
          </p:nvGrpSpPr>
          <p:grpSpPr>
            <a:xfrm>
              <a:off x="4797216" y="4091007"/>
              <a:ext cx="2183024" cy="2167970"/>
              <a:chOff x="1323744" y="1589074"/>
              <a:chExt cx="2183024" cy="2167970"/>
            </a:xfrm>
          </p:grpSpPr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2405043" y="1627174"/>
                <a:ext cx="576262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Text Box 18"/>
              <p:cNvSpPr txBox="1">
                <a:spLocks noChangeArrowheads="1"/>
              </p:cNvSpPr>
              <p:nvPr/>
            </p:nvSpPr>
            <p:spPr bwMode="auto">
              <a:xfrm>
                <a:off x="3074968" y="1589074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Rectangle 19"/>
              <p:cNvSpPr>
                <a:spLocks noChangeArrowheads="1"/>
              </p:cNvSpPr>
              <p:nvPr/>
            </p:nvSpPr>
            <p:spPr bwMode="auto">
              <a:xfrm>
                <a:off x="2405043" y="1987537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Text Box 20"/>
              <p:cNvSpPr txBox="1">
                <a:spLocks noChangeArrowheads="1"/>
              </p:cNvSpPr>
              <p:nvPr/>
            </p:nvSpPr>
            <p:spPr bwMode="auto">
              <a:xfrm>
                <a:off x="3074968" y="1949437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16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/>
            </p:nvSpPr>
            <p:spPr bwMode="auto">
              <a:xfrm>
                <a:off x="2405043" y="2346312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Text Box 22"/>
              <p:cNvSpPr txBox="1">
                <a:spLocks noChangeArrowheads="1"/>
              </p:cNvSpPr>
              <p:nvPr/>
            </p:nvSpPr>
            <p:spPr bwMode="auto">
              <a:xfrm>
                <a:off x="3074968" y="2308212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/>
            </p:nvSpPr>
            <p:spPr bwMode="auto">
              <a:xfrm>
                <a:off x="2405043" y="2706674"/>
                <a:ext cx="576262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Text Box 24"/>
              <p:cNvSpPr txBox="1">
                <a:spLocks noChangeArrowheads="1"/>
              </p:cNvSpPr>
              <p:nvPr/>
            </p:nvSpPr>
            <p:spPr bwMode="auto">
              <a:xfrm>
                <a:off x="3074968" y="2668574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/>
            </p:nvSpPr>
            <p:spPr bwMode="auto">
              <a:xfrm>
                <a:off x="2405043" y="3067037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Text Box 26"/>
              <p:cNvSpPr txBox="1">
                <a:spLocks noChangeArrowheads="1"/>
              </p:cNvSpPr>
              <p:nvPr/>
            </p:nvSpPr>
            <p:spPr bwMode="auto">
              <a:xfrm>
                <a:off x="3074968" y="3028937"/>
                <a:ext cx="431800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>
                <a:off x="2109768" y="3590912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323744" y="3387712"/>
                <a:ext cx="865187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front</a:t>
                </a:r>
                <a:endParaRPr lang="en-US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Line 62"/>
              <p:cNvSpPr>
                <a:spLocks noChangeShapeType="1"/>
              </p:cNvSpPr>
              <p:nvPr/>
            </p:nvSpPr>
            <p:spPr bwMode="auto">
              <a:xfrm>
                <a:off x="2084368" y="3265474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Text Box 63"/>
              <p:cNvSpPr txBox="1">
                <a:spLocks noChangeArrowheads="1"/>
              </p:cNvSpPr>
              <p:nvPr/>
            </p:nvSpPr>
            <p:spPr bwMode="auto">
              <a:xfrm>
                <a:off x="1399943" y="3062274"/>
                <a:ext cx="720725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rear</a:t>
                </a:r>
                <a:endParaRPr lang="en-US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组合 4"/>
            <p:cNvGrpSpPr/>
            <p:nvPr/>
          </p:nvGrpSpPr>
          <p:grpSpPr>
            <a:xfrm>
              <a:off x="1751376" y="4000504"/>
              <a:ext cx="2145946" cy="2441034"/>
              <a:chOff x="41629" y="727061"/>
              <a:chExt cx="2145946" cy="2441034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1755774" y="727061"/>
                <a:ext cx="431801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sz="16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1755774" y="1087423"/>
                <a:ext cx="431801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1755774" y="1446198"/>
                <a:ext cx="431801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1755774" y="1806561"/>
                <a:ext cx="431801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1755774" y="2166923"/>
                <a:ext cx="431801" cy="338554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143228" y="2506648"/>
                <a:ext cx="720725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rear</a:t>
                </a:r>
                <a:endParaRPr lang="en-US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Text Box 59"/>
              <p:cNvSpPr txBox="1">
                <a:spLocks noChangeArrowheads="1"/>
              </p:cNvSpPr>
              <p:nvPr/>
            </p:nvSpPr>
            <p:spPr bwMode="auto">
              <a:xfrm>
                <a:off x="41629" y="2798763"/>
                <a:ext cx="865187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front</a:t>
                </a:r>
                <a:endParaRPr lang="en-US" altLang="zh-CN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4214810" y="4786322"/>
              <a:ext cx="857256" cy="35719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71538" y="4721378"/>
              <a:ext cx="1428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空队时元素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进队：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8677306" cy="124649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  （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）出队列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deQueue(q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e)</a:t>
            </a:r>
            <a:endParaRPr lang="en-US" altLang="zh-CN" sz="2000" dirty="0">
              <a:solidFill>
                <a:srgbClr val="FF3300"/>
              </a:solidFill>
              <a:latin typeface="Consolas" pitchFamily="49" charset="0"/>
              <a:ea typeface="Microsoft YaHei" pitchFamily="34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不为空的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条件下，将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队首指针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将该位置的元素值赋给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pt-BR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85786" y="1580693"/>
            <a:ext cx="6929486" cy="23725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4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(SqQueue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*&amp;q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(q-&gt;front==q-&gt;rear)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false;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&gt;front++;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e=q-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&gt;data[q-&gt;front];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4"/>
          <p:cNvGrpSpPr/>
          <p:nvPr/>
        </p:nvGrpSpPr>
        <p:grpSpPr>
          <a:xfrm>
            <a:off x="1000100" y="4071942"/>
            <a:ext cx="6746908" cy="1838325"/>
            <a:chOff x="1000100" y="4071942"/>
            <a:chExt cx="6746908" cy="1838325"/>
          </a:xfrm>
        </p:grpSpPr>
        <p:sp>
          <p:nvSpPr>
            <p:cNvPr id="5" name="Rectangle 30"/>
            <p:cNvSpPr>
              <a:spLocks noChangeArrowheads="1"/>
            </p:cNvSpPr>
            <p:nvPr/>
          </p:nvSpPr>
          <p:spPr bwMode="auto">
            <a:xfrm>
              <a:off x="3287697" y="4110042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3957622" y="407194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3287697" y="4470405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3957622" y="443230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3287697" y="482918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3957622" y="479108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287697" y="5189542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3957622" y="515144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3287697" y="5549905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3957622" y="551180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64"/>
            <p:cNvSpPr>
              <a:spLocks noChangeShapeType="1"/>
            </p:cNvSpPr>
            <p:nvPr/>
          </p:nvSpPr>
          <p:spPr bwMode="auto">
            <a:xfrm>
              <a:off x="3011472" y="573565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2285984" y="5532455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2986072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69"/>
            <p:cNvSpPr txBox="1">
              <a:spLocks noChangeArrowheads="1"/>
            </p:cNvSpPr>
            <p:nvPr/>
          </p:nvSpPr>
          <p:spPr bwMode="auto">
            <a:xfrm>
              <a:off x="2362184" y="4460885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0100" y="4500570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出队一个元素：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572000" y="4857760"/>
              <a:ext cx="857256" cy="35719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6645283" y="4110042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7315208" y="407194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6645283" y="4470405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7315208" y="443230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6645283" y="482918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7315208" y="479108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6645283" y="5189542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7315208" y="515144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645283" y="5549905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7315208" y="551180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6378583" y="538005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5643570" y="5176850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6353183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 Box 69"/>
            <p:cNvSpPr txBox="1">
              <a:spLocks noChangeArrowheads="1"/>
            </p:cNvSpPr>
            <p:nvPr/>
          </p:nvSpPr>
          <p:spPr bwMode="auto">
            <a:xfrm>
              <a:off x="5719770" y="4460885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79388" y="333375"/>
            <a:ext cx="6607190" cy="483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2</a:t>
            </a:r>
            <a:r>
              <a:rPr lang="zh-CN" altLang="en-US" sz="22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、环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形队列（或循环队列）中实现队列的基本运算</a:t>
            </a:r>
            <a:endParaRPr lang="zh-CN" altLang="en-US" sz="2200" dirty="0">
              <a:solidFill>
                <a:srgbClr val="FF3300"/>
              </a:solidFill>
              <a:latin typeface="Consolas" pitchFamily="49" charset="0"/>
              <a:ea typeface="Microsoft YaHei" pitchFamily="34" charset="-122"/>
              <a:cs typeface="Consolas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501650" y="1208088"/>
            <a:ext cx="2133600" cy="1838325"/>
            <a:chOff x="501650" y="1208088"/>
            <a:chExt cx="2133600" cy="1838325"/>
          </a:xfrm>
        </p:grpSpPr>
        <p:sp>
          <p:nvSpPr>
            <p:cNvPr id="17411" name="Rectangle 4"/>
            <p:cNvSpPr>
              <a:spLocks noChangeArrowheads="1"/>
            </p:cNvSpPr>
            <p:nvPr/>
          </p:nvSpPr>
          <p:spPr bwMode="auto">
            <a:xfrm>
              <a:off x="1533525" y="1246188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12" name="Text Box 5"/>
            <p:cNvSpPr txBox="1">
              <a:spLocks noChangeArrowheads="1"/>
            </p:cNvSpPr>
            <p:nvPr/>
          </p:nvSpPr>
          <p:spPr bwMode="auto">
            <a:xfrm>
              <a:off x="2203450" y="120808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13" name="Rectangle 6"/>
            <p:cNvSpPr>
              <a:spLocks noChangeArrowheads="1"/>
            </p:cNvSpPr>
            <p:nvPr/>
          </p:nvSpPr>
          <p:spPr bwMode="auto">
            <a:xfrm>
              <a:off x="1533525" y="1606550"/>
              <a:ext cx="5762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14" name="Text Box 7"/>
            <p:cNvSpPr txBox="1">
              <a:spLocks noChangeArrowheads="1"/>
            </p:cNvSpPr>
            <p:nvPr/>
          </p:nvSpPr>
          <p:spPr bwMode="auto">
            <a:xfrm>
              <a:off x="2203450" y="156845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15" name="Rectangle 8"/>
            <p:cNvSpPr>
              <a:spLocks noChangeArrowheads="1"/>
            </p:cNvSpPr>
            <p:nvPr/>
          </p:nvSpPr>
          <p:spPr bwMode="auto">
            <a:xfrm>
              <a:off x="1533525" y="1965325"/>
              <a:ext cx="5762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16" name="Text Box 9"/>
            <p:cNvSpPr txBox="1">
              <a:spLocks noChangeArrowheads="1"/>
            </p:cNvSpPr>
            <p:nvPr/>
          </p:nvSpPr>
          <p:spPr bwMode="auto">
            <a:xfrm>
              <a:off x="2203450" y="192722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17" name="Rectangle 10"/>
            <p:cNvSpPr>
              <a:spLocks noChangeArrowheads="1"/>
            </p:cNvSpPr>
            <p:nvPr/>
          </p:nvSpPr>
          <p:spPr bwMode="auto">
            <a:xfrm>
              <a:off x="1533525" y="2325688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18" name="Text Box 11"/>
            <p:cNvSpPr txBox="1">
              <a:spLocks noChangeArrowheads="1"/>
            </p:cNvSpPr>
            <p:nvPr/>
          </p:nvSpPr>
          <p:spPr bwMode="auto">
            <a:xfrm>
              <a:off x="2203450" y="228758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19" name="Rectangle 12"/>
            <p:cNvSpPr>
              <a:spLocks noChangeArrowheads="1"/>
            </p:cNvSpPr>
            <p:nvPr/>
          </p:nvSpPr>
          <p:spPr bwMode="auto">
            <a:xfrm>
              <a:off x="1533525" y="2686050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0" name="Text Box 13"/>
            <p:cNvSpPr txBox="1">
              <a:spLocks noChangeArrowheads="1"/>
            </p:cNvSpPr>
            <p:nvPr/>
          </p:nvSpPr>
          <p:spPr bwMode="auto">
            <a:xfrm>
              <a:off x="2203450" y="264795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1" name="Line 14"/>
            <p:cNvSpPr>
              <a:spLocks noChangeShapeType="1"/>
            </p:cNvSpPr>
            <p:nvPr/>
          </p:nvSpPr>
          <p:spPr bwMode="auto">
            <a:xfrm>
              <a:off x="1246188" y="251460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2" name="Text Box 15"/>
            <p:cNvSpPr txBox="1">
              <a:spLocks noChangeArrowheads="1"/>
            </p:cNvSpPr>
            <p:nvPr/>
          </p:nvSpPr>
          <p:spPr bwMode="auto">
            <a:xfrm>
              <a:off x="501650" y="2311400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3" name="Line 16"/>
            <p:cNvSpPr>
              <a:spLocks noChangeShapeType="1"/>
            </p:cNvSpPr>
            <p:nvPr/>
          </p:nvSpPr>
          <p:spPr bwMode="auto">
            <a:xfrm>
              <a:off x="1223963" y="143192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4" name="Text Box 17"/>
            <p:cNvSpPr txBox="1">
              <a:spLocks noChangeArrowheads="1"/>
            </p:cNvSpPr>
            <p:nvPr/>
          </p:nvSpPr>
          <p:spPr bwMode="auto">
            <a:xfrm>
              <a:off x="581025" y="1228725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611188" y="3716338"/>
            <a:ext cx="7921625" cy="125418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是因为采用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rear==</a:t>
            </a:r>
            <a:r>
              <a:rPr kumimoji="1"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作为队满条件的缺陷。当队满条件为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真时，队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中可能还有若干空位置。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这种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溢出并不是真正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的溢出，称为</a:t>
            </a:r>
            <a:r>
              <a:rPr kumimoji="1"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假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溢出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7426" name="Picture 20" descr="u=2526405664,2876647245&amp;fm=23&amp;gp=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76825" y="836613"/>
            <a:ext cx="33337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7" name="AutoShape 21"/>
          <p:cNvSpPr>
            <a:spLocks noChangeArrowheads="1"/>
          </p:cNvSpPr>
          <p:nvPr/>
        </p:nvSpPr>
        <p:spPr bwMode="auto">
          <a:xfrm>
            <a:off x="3357553" y="1268413"/>
            <a:ext cx="2071703" cy="1160455"/>
          </a:xfrm>
          <a:prstGeom prst="wedgeEllipseCallout">
            <a:avLst>
              <a:gd name="adj1" fmla="val 82620"/>
              <a:gd name="adj2" fmla="val 1381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还有两</a:t>
            </a: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个位置，为何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不能进队？</a:t>
            </a:r>
            <a:endParaRPr lang="zh-CN" altLang="en-US" sz="2000" dirty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28596" y="785794"/>
            <a:ext cx="8286750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把数组的前端和后端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连接起来，形成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一个环形的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顺序表，即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把存储队列元素的表从逻辑上看成一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个环，称为</a:t>
            </a:r>
            <a:r>
              <a:rPr kumimoji="1" lang="zh-CN" altLang="en-US" sz="20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环形队列</a:t>
            </a:r>
            <a:r>
              <a:rPr kumimoji="1"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循环队列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Group 63"/>
          <p:cNvGrpSpPr/>
          <p:nvPr/>
        </p:nvGrpSpPr>
        <p:grpSpPr bwMode="auto">
          <a:xfrm>
            <a:off x="2195513" y="4799034"/>
            <a:ext cx="3305175" cy="1701800"/>
            <a:chOff x="1383" y="2931"/>
            <a:chExt cx="2082" cy="1072"/>
          </a:xfrm>
        </p:grpSpPr>
        <p:pic>
          <p:nvPicPr>
            <p:cNvPr id="18473" name="Picture 4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383" y="3067"/>
              <a:ext cx="870" cy="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74" name="AutoShape 45"/>
            <p:cNvSpPr>
              <a:spLocks noChangeArrowheads="1"/>
            </p:cNvSpPr>
            <p:nvPr/>
          </p:nvSpPr>
          <p:spPr bwMode="auto">
            <a:xfrm>
              <a:off x="2199" y="2931"/>
              <a:ext cx="1266" cy="532"/>
            </a:xfrm>
            <a:prstGeom prst="wedgeEllipseCallout">
              <a:avLst>
                <a:gd name="adj1" fmla="val -56236"/>
                <a:gd name="adj2" fmla="val 2003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r>
                <a:rPr lang="zh-CN" altLang="en-US" sz="1800">
                  <a:solidFill>
                    <a:srgbClr val="0080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原来如此，简单</a:t>
              </a:r>
              <a:r>
                <a:rPr lang="zh-CN" altLang="en-US" sz="1800" dirty="0">
                  <a:solidFill>
                    <a:srgbClr val="0080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！</a:t>
              </a:r>
              <a:endParaRPr lang="zh-CN" altLang="en-US" sz="1800" dirty="0">
                <a:solidFill>
                  <a:srgbClr val="008000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Group 60"/>
          <p:cNvGrpSpPr/>
          <p:nvPr/>
        </p:nvGrpSpPr>
        <p:grpSpPr bwMode="auto">
          <a:xfrm>
            <a:off x="1055689" y="2313009"/>
            <a:ext cx="2152650" cy="1838325"/>
            <a:chOff x="304" y="1229"/>
            <a:chExt cx="1356" cy="1158"/>
          </a:xfrm>
        </p:grpSpPr>
        <p:sp>
          <p:nvSpPr>
            <p:cNvPr id="18459" name="Rectangle 46"/>
            <p:cNvSpPr>
              <a:spLocks noChangeArrowheads="1"/>
            </p:cNvSpPr>
            <p:nvPr/>
          </p:nvSpPr>
          <p:spPr bwMode="auto">
            <a:xfrm>
              <a:off x="966" y="1253"/>
              <a:ext cx="363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0" name="Text Box 47"/>
            <p:cNvSpPr txBox="1">
              <a:spLocks noChangeArrowheads="1"/>
            </p:cNvSpPr>
            <p:nvPr/>
          </p:nvSpPr>
          <p:spPr bwMode="auto">
            <a:xfrm>
              <a:off x="1388" y="1229"/>
              <a:ext cx="272" cy="213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1" name="Rectangle 48"/>
            <p:cNvSpPr>
              <a:spLocks noChangeArrowheads="1"/>
            </p:cNvSpPr>
            <p:nvPr/>
          </p:nvSpPr>
          <p:spPr bwMode="auto">
            <a:xfrm>
              <a:off x="966" y="1480"/>
              <a:ext cx="363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2" name="Text Box 49"/>
            <p:cNvSpPr txBox="1">
              <a:spLocks noChangeArrowheads="1"/>
            </p:cNvSpPr>
            <p:nvPr/>
          </p:nvSpPr>
          <p:spPr bwMode="auto">
            <a:xfrm>
              <a:off x="1388" y="1456"/>
              <a:ext cx="272" cy="213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3" name="Rectangle 50"/>
            <p:cNvSpPr>
              <a:spLocks noChangeArrowheads="1"/>
            </p:cNvSpPr>
            <p:nvPr/>
          </p:nvSpPr>
          <p:spPr bwMode="auto">
            <a:xfrm>
              <a:off x="966" y="1706"/>
              <a:ext cx="363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4" name="Text Box 51"/>
            <p:cNvSpPr txBox="1">
              <a:spLocks noChangeArrowheads="1"/>
            </p:cNvSpPr>
            <p:nvPr/>
          </p:nvSpPr>
          <p:spPr bwMode="auto">
            <a:xfrm>
              <a:off x="1388" y="1682"/>
              <a:ext cx="272" cy="213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5" name="Rectangle 52"/>
            <p:cNvSpPr>
              <a:spLocks noChangeArrowheads="1"/>
            </p:cNvSpPr>
            <p:nvPr/>
          </p:nvSpPr>
          <p:spPr bwMode="auto">
            <a:xfrm>
              <a:off x="966" y="1933"/>
              <a:ext cx="363" cy="2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6" name="Text Box 53"/>
            <p:cNvSpPr txBox="1">
              <a:spLocks noChangeArrowheads="1"/>
            </p:cNvSpPr>
            <p:nvPr/>
          </p:nvSpPr>
          <p:spPr bwMode="auto">
            <a:xfrm>
              <a:off x="1388" y="1909"/>
              <a:ext cx="272" cy="213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7" name="Rectangle 54"/>
            <p:cNvSpPr>
              <a:spLocks noChangeArrowheads="1"/>
            </p:cNvSpPr>
            <p:nvPr/>
          </p:nvSpPr>
          <p:spPr bwMode="auto">
            <a:xfrm>
              <a:off x="966" y="2160"/>
              <a:ext cx="363" cy="2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8" name="Text Box 55"/>
            <p:cNvSpPr txBox="1">
              <a:spLocks noChangeArrowheads="1"/>
            </p:cNvSpPr>
            <p:nvPr/>
          </p:nvSpPr>
          <p:spPr bwMode="auto">
            <a:xfrm>
              <a:off x="1388" y="2136"/>
              <a:ext cx="272" cy="213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9" name="Line 56"/>
            <p:cNvSpPr>
              <a:spLocks noChangeShapeType="1"/>
            </p:cNvSpPr>
            <p:nvPr/>
          </p:nvSpPr>
          <p:spPr bwMode="auto">
            <a:xfrm>
              <a:off x="785" y="2052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70" name="Text Box 57"/>
            <p:cNvSpPr txBox="1">
              <a:spLocks noChangeArrowheads="1"/>
            </p:cNvSpPr>
            <p:nvPr/>
          </p:nvSpPr>
          <p:spPr bwMode="auto">
            <a:xfrm>
              <a:off x="304" y="1924"/>
              <a:ext cx="545" cy="233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71" name="Line 58"/>
            <p:cNvSpPr>
              <a:spLocks noChangeShapeType="1"/>
            </p:cNvSpPr>
            <p:nvPr/>
          </p:nvSpPr>
          <p:spPr bwMode="auto">
            <a:xfrm>
              <a:off x="771" y="1370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72" name="Text Box 59"/>
            <p:cNvSpPr txBox="1">
              <a:spLocks noChangeArrowheads="1"/>
            </p:cNvSpPr>
            <p:nvPr/>
          </p:nvSpPr>
          <p:spPr bwMode="auto">
            <a:xfrm>
              <a:off x="390" y="1242"/>
              <a:ext cx="454" cy="233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62"/>
          <p:cNvGrpSpPr/>
          <p:nvPr/>
        </p:nvGrpSpPr>
        <p:grpSpPr bwMode="auto">
          <a:xfrm>
            <a:off x="4883150" y="2135209"/>
            <a:ext cx="3576638" cy="2387600"/>
            <a:chOff x="1353" y="2482"/>
            <a:chExt cx="2253" cy="1504"/>
          </a:xfrm>
        </p:grpSpPr>
        <p:sp>
          <p:nvSpPr>
            <p:cNvPr id="18440" name="Oval 19"/>
            <p:cNvSpPr>
              <a:spLocks noChangeArrowheads="1"/>
            </p:cNvSpPr>
            <p:nvPr/>
          </p:nvSpPr>
          <p:spPr bwMode="auto">
            <a:xfrm>
              <a:off x="1791" y="2784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1" name="Oval 21"/>
            <p:cNvSpPr>
              <a:spLocks noChangeArrowheads="1"/>
            </p:cNvSpPr>
            <p:nvPr/>
          </p:nvSpPr>
          <p:spPr bwMode="auto">
            <a:xfrm>
              <a:off x="1440" y="2482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2" name="Freeform 22"/>
            <p:cNvSpPr/>
            <p:nvPr/>
          </p:nvSpPr>
          <p:spPr bwMode="auto">
            <a:xfrm>
              <a:off x="2517" y="3329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3" name="Freeform 23"/>
            <p:cNvSpPr/>
            <p:nvPr/>
          </p:nvSpPr>
          <p:spPr bwMode="auto">
            <a:xfrm>
              <a:off x="2465" y="2669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4" name="Freeform 24"/>
            <p:cNvSpPr/>
            <p:nvPr/>
          </p:nvSpPr>
          <p:spPr bwMode="auto">
            <a:xfrm>
              <a:off x="1836" y="2558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5" name="Line 25"/>
            <p:cNvSpPr>
              <a:spLocks noChangeShapeType="1"/>
            </p:cNvSpPr>
            <p:nvPr/>
          </p:nvSpPr>
          <p:spPr bwMode="auto">
            <a:xfrm flipH="1">
              <a:off x="2063" y="3510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6" name="Freeform 26"/>
            <p:cNvSpPr/>
            <p:nvPr/>
          </p:nvSpPr>
          <p:spPr bwMode="auto">
            <a:xfrm>
              <a:off x="1445" y="3193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7" name="Text Box 20"/>
            <p:cNvSpPr txBox="1">
              <a:spLocks noChangeArrowheads="1"/>
            </p:cNvSpPr>
            <p:nvPr/>
          </p:nvSpPr>
          <p:spPr bwMode="auto">
            <a:xfrm>
              <a:off x="2233" y="3254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8" name="Text Box 27"/>
            <p:cNvSpPr txBox="1">
              <a:spLocks noChangeArrowheads="1"/>
            </p:cNvSpPr>
            <p:nvPr/>
          </p:nvSpPr>
          <p:spPr bwMode="auto">
            <a:xfrm>
              <a:off x="2351" y="2987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9" name="Text Box 28"/>
            <p:cNvSpPr txBox="1">
              <a:spLocks noChangeArrowheads="1"/>
            </p:cNvSpPr>
            <p:nvPr/>
          </p:nvSpPr>
          <p:spPr bwMode="auto">
            <a:xfrm>
              <a:off x="2109" y="2800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0" name="Text Box 29"/>
            <p:cNvSpPr txBox="1">
              <a:spLocks noChangeArrowheads="1"/>
            </p:cNvSpPr>
            <p:nvPr/>
          </p:nvSpPr>
          <p:spPr bwMode="auto">
            <a:xfrm>
              <a:off x="1836" y="2921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1" name="Text Box 30"/>
            <p:cNvSpPr txBox="1">
              <a:spLocks noChangeArrowheads="1"/>
            </p:cNvSpPr>
            <p:nvPr/>
          </p:nvSpPr>
          <p:spPr bwMode="auto">
            <a:xfrm>
              <a:off x="1882" y="3207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2" name="Text Box 32"/>
            <p:cNvSpPr txBox="1">
              <a:spLocks noChangeArrowheads="1"/>
            </p:cNvSpPr>
            <p:nvPr/>
          </p:nvSpPr>
          <p:spPr bwMode="auto">
            <a:xfrm>
              <a:off x="3152" y="2795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3" name="Text Box 34"/>
            <p:cNvSpPr txBox="1">
              <a:spLocks noChangeArrowheads="1"/>
            </p:cNvSpPr>
            <p:nvPr/>
          </p:nvSpPr>
          <p:spPr bwMode="auto">
            <a:xfrm>
              <a:off x="2150" y="253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4" name="Text Box 35"/>
            <p:cNvSpPr txBox="1">
              <a:spLocks noChangeArrowheads="1"/>
            </p:cNvSpPr>
            <p:nvPr/>
          </p:nvSpPr>
          <p:spPr bwMode="auto">
            <a:xfrm>
              <a:off x="1564" y="2875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5" name="Text Box 36"/>
            <p:cNvSpPr txBox="1">
              <a:spLocks noChangeArrowheads="1"/>
            </p:cNvSpPr>
            <p:nvPr/>
          </p:nvSpPr>
          <p:spPr bwMode="auto">
            <a:xfrm>
              <a:off x="1700" y="3419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 flipV="1">
              <a:off x="1534" y="3631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7" name="Text Box 38"/>
            <p:cNvSpPr txBox="1">
              <a:spLocks noChangeArrowheads="1"/>
            </p:cNvSpPr>
            <p:nvPr/>
          </p:nvSpPr>
          <p:spPr bwMode="auto">
            <a:xfrm>
              <a:off x="1353" y="3812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8" name="Line 61"/>
            <p:cNvSpPr>
              <a:spLocks noChangeShapeType="1"/>
            </p:cNvSpPr>
            <p:nvPr/>
          </p:nvSpPr>
          <p:spPr bwMode="auto">
            <a:xfrm flipH="1">
              <a:off x="2880" y="2931"/>
              <a:ext cx="272" cy="4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2816" name="AutoShape 64"/>
          <p:cNvSpPr>
            <a:spLocks noChangeArrowheads="1"/>
          </p:cNvSpPr>
          <p:nvPr/>
        </p:nvSpPr>
        <p:spPr bwMode="auto">
          <a:xfrm>
            <a:off x="3705227" y="2998809"/>
            <a:ext cx="936000" cy="288000"/>
          </a:xfrm>
          <a:prstGeom prst="rightArrow">
            <a:avLst>
              <a:gd name="adj1" fmla="val 50000"/>
              <a:gd name="adj2" fmla="val 6672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6084888" y="4367234"/>
            <a:ext cx="2701954" cy="707886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时，下一步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，可以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596" y="142852"/>
            <a:ext cx="1643074" cy="40011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解决方案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Microsoft YaHei" pitchFamily="34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4784" y="2428868"/>
            <a:ext cx="492443" cy="928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 Box 65"/>
          <p:cNvSpPr txBox="1">
            <a:spLocks noChangeArrowheads="1"/>
          </p:cNvSpPr>
          <p:nvPr/>
        </p:nvSpPr>
        <p:spPr bwMode="auto">
          <a:xfrm>
            <a:off x="928662" y="4214818"/>
            <a:ext cx="2447925" cy="707886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时，不能再进队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6" grpId="0" animBg="1"/>
      <p:bldP spid="2028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2195513" y="692150"/>
            <a:ext cx="3024187" cy="2339975"/>
            <a:chOff x="2018" y="1116"/>
            <a:chExt cx="1905" cy="1474"/>
          </a:xfrm>
        </p:grpSpPr>
        <p:sp>
          <p:nvSpPr>
            <p:cNvPr id="19462" name="Oval 4"/>
            <p:cNvSpPr>
              <a:spLocks noChangeArrowheads="1"/>
            </p:cNvSpPr>
            <p:nvPr/>
          </p:nvSpPr>
          <p:spPr bwMode="auto">
            <a:xfrm>
              <a:off x="2471" y="1418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2120" y="1116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4" name="Freeform 6"/>
            <p:cNvSpPr/>
            <p:nvPr/>
          </p:nvSpPr>
          <p:spPr bwMode="auto">
            <a:xfrm>
              <a:off x="3197" y="1963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5" name="Freeform 7"/>
            <p:cNvSpPr/>
            <p:nvPr/>
          </p:nvSpPr>
          <p:spPr bwMode="auto">
            <a:xfrm>
              <a:off x="3145" y="1303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6" name="Freeform 8"/>
            <p:cNvSpPr/>
            <p:nvPr/>
          </p:nvSpPr>
          <p:spPr bwMode="auto">
            <a:xfrm>
              <a:off x="2516" y="1192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 flipH="1">
              <a:off x="2743" y="2144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8" name="Freeform 10"/>
            <p:cNvSpPr/>
            <p:nvPr/>
          </p:nvSpPr>
          <p:spPr bwMode="auto">
            <a:xfrm>
              <a:off x="2137" y="1827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2913" y="1888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3031" y="1621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2789" y="1434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2516" y="1555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2562" y="1827"/>
              <a:ext cx="181" cy="15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 flipH="1" flipV="1">
              <a:off x="3288" y="2280"/>
              <a:ext cx="136" cy="13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3469" y="2326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288" y="1600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2830" y="1168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2244" y="1509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2380" y="2053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d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 flipV="1">
              <a:off x="2199" y="2235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2018" y="2416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459" name="Text Box 24"/>
          <p:cNvSpPr txBox="1">
            <a:spLocks noChangeArrowheads="1"/>
          </p:cNvSpPr>
          <p:nvPr/>
        </p:nvSpPr>
        <p:spPr bwMode="auto">
          <a:xfrm>
            <a:off x="500034" y="3357562"/>
            <a:ext cx="7959754" cy="96167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实际上内存地址一定是连续的，不可能是环形的，这里是通过逻辑方式实现环形队列，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也就是将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rear++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front++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改为：</a:t>
            </a:r>
            <a:endParaRPr lang="zh-CN" altLang="en-US" sz="2000" dirty="0">
              <a:solidFill>
                <a:srgbClr val="0000FF"/>
              </a:solidFill>
              <a:highlight>
                <a:srgbClr val="FFFF00"/>
              </a:highlight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460" name="Text Box 25"/>
          <p:cNvSpPr txBox="1">
            <a:spLocks noChangeArrowheads="1"/>
          </p:cNvSpPr>
          <p:nvPr/>
        </p:nvSpPr>
        <p:spPr bwMode="auto">
          <a:xfrm>
            <a:off x="2071670" y="4643446"/>
            <a:ext cx="4143404" cy="9875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rear=(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rear+1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front=(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front+1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461" name="Text Box 28"/>
          <p:cNvSpPr txBox="1">
            <a:spLocks noChangeArrowheads="1"/>
          </p:cNvSpPr>
          <p:nvPr/>
        </p:nvSpPr>
        <p:spPr bwMode="auto">
          <a:xfrm>
            <a:off x="428596" y="181253"/>
            <a:ext cx="3675059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环形队列（循环队列）：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Microsoft YaHei" pitchFamily="34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703263" y="122238"/>
            <a:ext cx="2862262" cy="2930585"/>
            <a:chOff x="703263" y="122238"/>
            <a:chExt cx="2862262" cy="2930585"/>
          </a:xfrm>
        </p:grpSpPr>
        <p:sp>
          <p:nvSpPr>
            <p:cNvPr id="20482" name="Oval 4"/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3" name="Oval 5"/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4" name="Freeform 6"/>
            <p:cNvSpPr/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5" name="Freeform 7"/>
            <p:cNvSpPr/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6" name="Freeform 8"/>
            <p:cNvSpPr/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7" name="Line 9"/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8" name="Freeform 10"/>
            <p:cNvSpPr/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1331913" y="819150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3" name="Text Box 15"/>
            <p:cNvSpPr txBox="1">
              <a:spLocks noChangeArrowheads="1"/>
            </p:cNvSpPr>
            <p:nvPr/>
          </p:nvSpPr>
          <p:spPr bwMode="auto">
            <a:xfrm>
              <a:off x="1404938" y="1250950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4" name="Line 16"/>
            <p:cNvSpPr>
              <a:spLocks noChangeShapeType="1"/>
            </p:cNvSpPr>
            <p:nvPr/>
          </p:nvSpPr>
          <p:spPr bwMode="auto">
            <a:xfrm flipH="1" flipV="1">
              <a:off x="2557463" y="197008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2844800" y="204311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6" name="Freeform 22"/>
            <p:cNvSpPr/>
            <p:nvPr/>
          </p:nvSpPr>
          <p:spPr bwMode="auto">
            <a:xfrm>
              <a:off x="2333625" y="2106613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7" name="Text Box 23"/>
            <p:cNvSpPr txBox="1">
              <a:spLocks noChangeArrowheads="1"/>
            </p:cNvSpPr>
            <p:nvPr/>
          </p:nvSpPr>
          <p:spPr bwMode="auto">
            <a:xfrm>
              <a:off x="2197100" y="234791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16" name="Text Box 44"/>
            <p:cNvSpPr txBox="1">
              <a:spLocks noChangeArrowheads="1"/>
            </p:cNvSpPr>
            <p:nvPr/>
          </p:nvSpPr>
          <p:spPr bwMode="auto">
            <a:xfrm>
              <a:off x="973138" y="2652713"/>
              <a:ext cx="17272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）空队</a:t>
              </a:r>
              <a:endPara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4067175" y="115888"/>
            <a:ext cx="3529013" cy="2936935"/>
            <a:chOff x="4067175" y="115888"/>
            <a:chExt cx="3529013" cy="2936935"/>
          </a:xfrm>
        </p:grpSpPr>
        <p:sp>
          <p:nvSpPr>
            <p:cNvPr id="20498" name="Oval 24"/>
            <p:cNvSpPr>
              <a:spLocks noChangeArrowheads="1"/>
            </p:cNvSpPr>
            <p:nvPr/>
          </p:nvSpPr>
          <p:spPr bwMode="auto">
            <a:xfrm>
              <a:off x="5291138" y="595313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9" name="Oval 25"/>
            <p:cNvSpPr>
              <a:spLocks noChangeArrowheads="1"/>
            </p:cNvSpPr>
            <p:nvPr/>
          </p:nvSpPr>
          <p:spPr bwMode="auto">
            <a:xfrm>
              <a:off x="4733925" y="115888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0" name="Freeform 26"/>
            <p:cNvSpPr/>
            <p:nvPr/>
          </p:nvSpPr>
          <p:spPr bwMode="auto">
            <a:xfrm>
              <a:off x="6443663" y="146050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1" name="Freeform 27"/>
            <p:cNvSpPr/>
            <p:nvPr/>
          </p:nvSpPr>
          <p:spPr bwMode="auto">
            <a:xfrm>
              <a:off x="6361113" y="41275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2" name="Freeform 28"/>
            <p:cNvSpPr/>
            <p:nvPr/>
          </p:nvSpPr>
          <p:spPr bwMode="auto">
            <a:xfrm>
              <a:off x="5362575" y="236538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3" name="Line 29"/>
            <p:cNvSpPr>
              <a:spLocks noChangeShapeType="1"/>
            </p:cNvSpPr>
            <p:nvPr/>
          </p:nvSpPr>
          <p:spPr bwMode="auto">
            <a:xfrm flipH="1">
              <a:off x="5722938" y="174783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4" name="Freeform 30"/>
            <p:cNvSpPr/>
            <p:nvPr/>
          </p:nvSpPr>
          <p:spPr bwMode="auto">
            <a:xfrm>
              <a:off x="4741863" y="124460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5" name="Text Box 31"/>
            <p:cNvSpPr txBox="1">
              <a:spLocks noChangeArrowheads="1"/>
            </p:cNvSpPr>
            <p:nvPr/>
          </p:nvSpPr>
          <p:spPr bwMode="auto">
            <a:xfrm>
              <a:off x="5992813" y="1341438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6" name="Text Box 32"/>
            <p:cNvSpPr txBox="1">
              <a:spLocks noChangeArrowheads="1"/>
            </p:cNvSpPr>
            <p:nvPr/>
          </p:nvSpPr>
          <p:spPr bwMode="auto">
            <a:xfrm>
              <a:off x="6180138" y="917575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7" name="Text Box 33"/>
            <p:cNvSpPr txBox="1">
              <a:spLocks noChangeArrowheads="1"/>
            </p:cNvSpPr>
            <p:nvPr/>
          </p:nvSpPr>
          <p:spPr bwMode="auto">
            <a:xfrm>
              <a:off x="5795963" y="595313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8" name="Text Box 34"/>
            <p:cNvSpPr txBox="1">
              <a:spLocks noChangeArrowheads="1"/>
            </p:cNvSpPr>
            <p:nvPr/>
          </p:nvSpPr>
          <p:spPr bwMode="auto">
            <a:xfrm>
              <a:off x="5362575" y="812800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9" name="Text Box 35"/>
            <p:cNvSpPr txBox="1">
              <a:spLocks noChangeArrowheads="1"/>
            </p:cNvSpPr>
            <p:nvPr/>
          </p:nvSpPr>
          <p:spPr bwMode="auto">
            <a:xfrm>
              <a:off x="5435600" y="1282700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10" name="Line 36"/>
            <p:cNvSpPr>
              <a:spLocks noChangeShapeType="1"/>
            </p:cNvSpPr>
            <p:nvPr/>
          </p:nvSpPr>
          <p:spPr bwMode="auto">
            <a:xfrm flipH="1" flipV="1">
              <a:off x="6588125" y="196373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11" name="Text Box 37"/>
            <p:cNvSpPr txBox="1">
              <a:spLocks noChangeArrowheads="1"/>
            </p:cNvSpPr>
            <p:nvPr/>
          </p:nvSpPr>
          <p:spPr bwMode="auto">
            <a:xfrm>
              <a:off x="6875463" y="203676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12" name="Text Box 38"/>
            <p:cNvSpPr txBox="1">
              <a:spLocks noChangeArrowheads="1"/>
            </p:cNvSpPr>
            <p:nvPr/>
          </p:nvSpPr>
          <p:spPr bwMode="auto">
            <a:xfrm>
              <a:off x="6588125" y="88423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13" name="Text Box 39"/>
            <p:cNvSpPr txBox="1">
              <a:spLocks noChangeArrowheads="1"/>
            </p:cNvSpPr>
            <p:nvPr/>
          </p:nvSpPr>
          <p:spPr bwMode="auto">
            <a:xfrm>
              <a:off x="5861050" y="19843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14" name="Text Box 40"/>
            <p:cNvSpPr txBox="1">
              <a:spLocks noChangeArrowheads="1"/>
            </p:cNvSpPr>
            <p:nvPr/>
          </p:nvSpPr>
          <p:spPr bwMode="auto">
            <a:xfrm>
              <a:off x="4930775" y="73977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15" name="Text Box 43"/>
            <p:cNvSpPr txBox="1">
              <a:spLocks noChangeArrowheads="1"/>
            </p:cNvSpPr>
            <p:nvPr/>
          </p:nvSpPr>
          <p:spPr bwMode="auto">
            <a:xfrm>
              <a:off x="4067175" y="403225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17" name="Text Box 45"/>
            <p:cNvSpPr txBox="1">
              <a:spLocks noChangeArrowheads="1"/>
            </p:cNvSpPr>
            <p:nvPr/>
          </p:nvSpPr>
          <p:spPr bwMode="auto">
            <a:xfrm>
              <a:off x="4140200" y="2652713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en-US" altLang="zh-CN" sz="2000" i="1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000" i="1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000" i="1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进队</a:t>
              </a:r>
              <a:endPara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518" name="Freeform 46"/>
            <p:cNvSpPr/>
            <p:nvPr/>
          </p:nvSpPr>
          <p:spPr bwMode="auto">
            <a:xfrm>
              <a:off x="4521200" y="836613"/>
              <a:ext cx="193675" cy="214312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76"/>
          <p:cNvGrpSpPr/>
          <p:nvPr/>
        </p:nvGrpSpPr>
        <p:grpSpPr>
          <a:xfrm>
            <a:off x="179388" y="3429000"/>
            <a:ext cx="3817937" cy="2776598"/>
            <a:chOff x="179388" y="3429000"/>
            <a:chExt cx="3817937" cy="2776598"/>
          </a:xfrm>
        </p:grpSpPr>
        <p:sp>
          <p:nvSpPr>
            <p:cNvPr id="20519" name="Oval 47"/>
            <p:cNvSpPr>
              <a:spLocks noChangeArrowheads="1"/>
            </p:cNvSpPr>
            <p:nvPr/>
          </p:nvSpPr>
          <p:spPr bwMode="auto">
            <a:xfrm>
              <a:off x="1403350" y="3908425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0" name="Oval 48"/>
            <p:cNvSpPr>
              <a:spLocks noChangeArrowheads="1"/>
            </p:cNvSpPr>
            <p:nvPr/>
          </p:nvSpPr>
          <p:spPr bwMode="auto">
            <a:xfrm>
              <a:off x="846138" y="3429000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1" name="Freeform 49"/>
            <p:cNvSpPr/>
            <p:nvPr/>
          </p:nvSpPr>
          <p:spPr bwMode="auto">
            <a:xfrm>
              <a:off x="2555875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2" name="Freeform 50"/>
            <p:cNvSpPr/>
            <p:nvPr/>
          </p:nvSpPr>
          <p:spPr bwMode="auto">
            <a:xfrm>
              <a:off x="2473325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3" name="Freeform 51"/>
            <p:cNvSpPr/>
            <p:nvPr/>
          </p:nvSpPr>
          <p:spPr bwMode="auto">
            <a:xfrm>
              <a:off x="1474788" y="3549650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4" name="Line 52"/>
            <p:cNvSpPr>
              <a:spLocks noChangeShapeType="1"/>
            </p:cNvSpPr>
            <p:nvPr/>
          </p:nvSpPr>
          <p:spPr bwMode="auto">
            <a:xfrm flipH="1">
              <a:off x="1835150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5" name="Freeform 53"/>
            <p:cNvSpPr/>
            <p:nvPr/>
          </p:nvSpPr>
          <p:spPr bwMode="auto">
            <a:xfrm>
              <a:off x="854075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6" name="Text Box 54"/>
            <p:cNvSpPr txBox="1">
              <a:spLocks noChangeArrowheads="1"/>
            </p:cNvSpPr>
            <p:nvPr/>
          </p:nvSpPr>
          <p:spPr bwMode="auto">
            <a:xfrm>
              <a:off x="2105025" y="4654550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7" name="Text Box 55"/>
            <p:cNvSpPr txBox="1">
              <a:spLocks noChangeArrowheads="1"/>
            </p:cNvSpPr>
            <p:nvPr/>
          </p:nvSpPr>
          <p:spPr bwMode="auto">
            <a:xfrm>
              <a:off x="2292350" y="4230688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8" name="Text Box 56"/>
            <p:cNvSpPr txBox="1">
              <a:spLocks noChangeArrowheads="1"/>
            </p:cNvSpPr>
            <p:nvPr/>
          </p:nvSpPr>
          <p:spPr bwMode="auto">
            <a:xfrm>
              <a:off x="1908175" y="3908425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9" name="Text Box 57"/>
            <p:cNvSpPr txBox="1">
              <a:spLocks noChangeArrowheads="1"/>
            </p:cNvSpPr>
            <p:nvPr/>
          </p:nvSpPr>
          <p:spPr bwMode="auto">
            <a:xfrm>
              <a:off x="1474788" y="4125913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30" name="Text Box 58"/>
            <p:cNvSpPr txBox="1">
              <a:spLocks noChangeArrowheads="1"/>
            </p:cNvSpPr>
            <p:nvPr/>
          </p:nvSpPr>
          <p:spPr bwMode="auto">
            <a:xfrm>
              <a:off x="1547813" y="4595813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31" name="Freeform 59"/>
            <p:cNvSpPr/>
            <p:nvPr/>
          </p:nvSpPr>
          <p:spPr bwMode="auto">
            <a:xfrm>
              <a:off x="3132138" y="4564063"/>
              <a:ext cx="322262" cy="58737"/>
            </a:xfrm>
            <a:custGeom>
              <a:avLst/>
              <a:gdLst>
                <a:gd name="T0" fmla="*/ 203 w 203"/>
                <a:gd name="T1" fmla="*/ 37 h 37"/>
                <a:gd name="T2" fmla="*/ 0 w 203"/>
                <a:gd name="T3" fmla="*/ 0 h 37"/>
                <a:gd name="T4" fmla="*/ 0 60000 65536"/>
                <a:gd name="T5" fmla="*/ 0 60000 65536"/>
                <a:gd name="T6" fmla="*/ 0 w 203"/>
                <a:gd name="T7" fmla="*/ 0 h 37"/>
                <a:gd name="T8" fmla="*/ 203 w 203"/>
                <a:gd name="T9" fmla="*/ 37 h 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37">
                  <a:moveTo>
                    <a:pt x="203" y="3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32" name="Text Box 60"/>
            <p:cNvSpPr txBox="1">
              <a:spLocks noChangeArrowheads="1"/>
            </p:cNvSpPr>
            <p:nvPr/>
          </p:nvSpPr>
          <p:spPr bwMode="auto">
            <a:xfrm>
              <a:off x="3276600" y="465296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33" name="Text Box 62"/>
            <p:cNvSpPr txBox="1">
              <a:spLocks noChangeArrowheads="1"/>
            </p:cNvSpPr>
            <p:nvPr/>
          </p:nvSpPr>
          <p:spPr bwMode="auto">
            <a:xfrm>
              <a:off x="2046288" y="350043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34" name="Text Box 63"/>
            <p:cNvSpPr txBox="1">
              <a:spLocks noChangeArrowheads="1"/>
            </p:cNvSpPr>
            <p:nvPr/>
          </p:nvSpPr>
          <p:spPr bwMode="auto">
            <a:xfrm>
              <a:off x="1042988" y="405288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35" name="Text Box 64"/>
            <p:cNvSpPr txBox="1">
              <a:spLocks noChangeArrowheads="1"/>
            </p:cNvSpPr>
            <p:nvPr/>
          </p:nvSpPr>
          <p:spPr bwMode="auto">
            <a:xfrm>
              <a:off x="179388" y="3716338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36" name="Text Box 65"/>
            <p:cNvSpPr txBox="1">
              <a:spLocks noChangeArrowheads="1"/>
            </p:cNvSpPr>
            <p:nvPr/>
          </p:nvSpPr>
          <p:spPr bwMode="auto">
            <a:xfrm>
              <a:off x="539750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zh-CN" altLang="en-US" sz="200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）出队一次</a:t>
              </a:r>
              <a:endParaRPr lang="zh-CN" altLang="en-US" sz="20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537" name="Freeform 66"/>
            <p:cNvSpPr/>
            <p:nvPr/>
          </p:nvSpPr>
          <p:spPr bwMode="auto">
            <a:xfrm>
              <a:off x="685800" y="4013200"/>
              <a:ext cx="203200" cy="127000"/>
            </a:xfrm>
            <a:custGeom>
              <a:avLst/>
              <a:gdLst>
                <a:gd name="T0" fmla="*/ 0 w 128"/>
                <a:gd name="T1" fmla="*/ 0 h 80"/>
                <a:gd name="T2" fmla="*/ 128 w 128"/>
                <a:gd name="T3" fmla="*/ 80 h 80"/>
                <a:gd name="T4" fmla="*/ 0 60000 65536"/>
                <a:gd name="T5" fmla="*/ 0 60000 65536"/>
                <a:gd name="T6" fmla="*/ 0 w 128"/>
                <a:gd name="T7" fmla="*/ 0 h 80"/>
                <a:gd name="T8" fmla="*/ 128 w 128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80">
                  <a:moveTo>
                    <a:pt x="0" y="0"/>
                  </a:moveTo>
                  <a:lnTo>
                    <a:pt x="128" y="8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77"/>
          <p:cNvGrpSpPr/>
          <p:nvPr/>
        </p:nvGrpSpPr>
        <p:grpSpPr>
          <a:xfrm>
            <a:off x="4029075" y="3429000"/>
            <a:ext cx="3567113" cy="2776598"/>
            <a:chOff x="4029075" y="3429000"/>
            <a:chExt cx="3567113" cy="2776598"/>
          </a:xfrm>
        </p:grpSpPr>
        <p:sp>
          <p:nvSpPr>
            <p:cNvPr id="20538" name="Oval 67"/>
            <p:cNvSpPr>
              <a:spLocks noChangeArrowheads="1"/>
            </p:cNvSpPr>
            <p:nvPr/>
          </p:nvSpPr>
          <p:spPr bwMode="auto">
            <a:xfrm>
              <a:off x="5434013" y="390842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39" name="Oval 68"/>
            <p:cNvSpPr>
              <a:spLocks noChangeArrowheads="1"/>
            </p:cNvSpPr>
            <p:nvPr/>
          </p:nvSpPr>
          <p:spPr bwMode="auto">
            <a:xfrm>
              <a:off x="4876800" y="3429000"/>
              <a:ext cx="2303463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0" name="Freeform 69"/>
            <p:cNvSpPr/>
            <p:nvPr/>
          </p:nvSpPr>
          <p:spPr bwMode="auto">
            <a:xfrm>
              <a:off x="6586538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1" name="Freeform 70"/>
            <p:cNvSpPr/>
            <p:nvPr/>
          </p:nvSpPr>
          <p:spPr bwMode="auto">
            <a:xfrm>
              <a:off x="6503988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2" name="Freeform 71"/>
            <p:cNvSpPr/>
            <p:nvPr/>
          </p:nvSpPr>
          <p:spPr bwMode="auto">
            <a:xfrm>
              <a:off x="5505450" y="3549650"/>
              <a:ext cx="261938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3" name="Line 72"/>
            <p:cNvSpPr>
              <a:spLocks noChangeShapeType="1"/>
            </p:cNvSpPr>
            <p:nvPr/>
          </p:nvSpPr>
          <p:spPr bwMode="auto">
            <a:xfrm flipH="1">
              <a:off x="5865813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4" name="Freeform 73"/>
            <p:cNvSpPr/>
            <p:nvPr/>
          </p:nvSpPr>
          <p:spPr bwMode="auto">
            <a:xfrm>
              <a:off x="4884738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5" name="Text Box 74"/>
            <p:cNvSpPr txBox="1">
              <a:spLocks noChangeArrowheads="1"/>
            </p:cNvSpPr>
            <p:nvPr/>
          </p:nvSpPr>
          <p:spPr bwMode="auto">
            <a:xfrm>
              <a:off x="6135688" y="4654550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6" name="Text Box 75"/>
            <p:cNvSpPr txBox="1">
              <a:spLocks noChangeArrowheads="1"/>
            </p:cNvSpPr>
            <p:nvPr/>
          </p:nvSpPr>
          <p:spPr bwMode="auto">
            <a:xfrm>
              <a:off x="6323013" y="4230688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7" name="Text Box 76"/>
            <p:cNvSpPr txBox="1">
              <a:spLocks noChangeArrowheads="1"/>
            </p:cNvSpPr>
            <p:nvPr/>
          </p:nvSpPr>
          <p:spPr bwMode="auto">
            <a:xfrm>
              <a:off x="5938838" y="3908425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8" name="Text Box 77"/>
            <p:cNvSpPr txBox="1">
              <a:spLocks noChangeArrowheads="1"/>
            </p:cNvSpPr>
            <p:nvPr/>
          </p:nvSpPr>
          <p:spPr bwMode="auto">
            <a:xfrm>
              <a:off x="5505450" y="4125913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9" name="Text Box 78"/>
            <p:cNvSpPr txBox="1">
              <a:spLocks noChangeArrowheads="1"/>
            </p:cNvSpPr>
            <p:nvPr/>
          </p:nvSpPr>
          <p:spPr bwMode="auto">
            <a:xfrm>
              <a:off x="5591175" y="4583113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50" name="Text Box 80"/>
            <p:cNvSpPr txBox="1">
              <a:spLocks noChangeArrowheads="1"/>
            </p:cNvSpPr>
            <p:nvPr/>
          </p:nvSpPr>
          <p:spPr bwMode="auto">
            <a:xfrm>
              <a:off x="4356100" y="3429000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51" name="Freeform 83"/>
            <p:cNvSpPr/>
            <p:nvPr/>
          </p:nvSpPr>
          <p:spPr bwMode="auto">
            <a:xfrm>
              <a:off x="4664075" y="4149725"/>
              <a:ext cx="238125" cy="142875"/>
            </a:xfrm>
            <a:custGeom>
              <a:avLst/>
              <a:gdLst>
                <a:gd name="T0" fmla="*/ 0 w 150"/>
                <a:gd name="T1" fmla="*/ 0 h 90"/>
                <a:gd name="T2" fmla="*/ 150 w 150"/>
                <a:gd name="T3" fmla="*/ 90 h 90"/>
                <a:gd name="T4" fmla="*/ 0 60000 65536"/>
                <a:gd name="T5" fmla="*/ 0 60000 65536"/>
                <a:gd name="T6" fmla="*/ 0 w 150"/>
                <a:gd name="T7" fmla="*/ 0 h 90"/>
                <a:gd name="T8" fmla="*/ 150 w 15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90">
                  <a:moveTo>
                    <a:pt x="0" y="0"/>
                  </a:moveTo>
                  <a:lnTo>
                    <a:pt x="150" y="9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52" name="Freeform 84"/>
            <p:cNvSpPr/>
            <p:nvPr/>
          </p:nvSpPr>
          <p:spPr bwMode="auto">
            <a:xfrm>
              <a:off x="4914900" y="3695700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53" name="Text Box 85"/>
            <p:cNvSpPr txBox="1">
              <a:spLocks noChangeArrowheads="1"/>
            </p:cNvSpPr>
            <p:nvPr/>
          </p:nvSpPr>
          <p:spPr bwMode="auto">
            <a:xfrm>
              <a:off x="4029075" y="399256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54" name="Text Box 86"/>
            <p:cNvSpPr txBox="1">
              <a:spLocks noChangeArrowheads="1"/>
            </p:cNvSpPr>
            <p:nvPr/>
          </p:nvSpPr>
          <p:spPr bwMode="auto">
            <a:xfrm>
              <a:off x="4427538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）出队</a:t>
              </a:r>
              <a:r>
                <a:rPr lang="en-US" altLang="zh-CN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</a:t>
              </a:r>
              <a:endPara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7993063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现在约定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队空，以下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两种情况都满足该条件：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1260475" y="1387475"/>
            <a:ext cx="1223963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703263" y="908050"/>
            <a:ext cx="2303462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2413000" y="225266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reeform 9"/>
          <p:cNvSpPr/>
          <p:nvPr/>
        </p:nvSpPr>
        <p:spPr bwMode="auto">
          <a:xfrm>
            <a:off x="2330450" y="120491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reeform 10"/>
          <p:cNvSpPr/>
          <p:nvPr/>
        </p:nvSpPr>
        <p:spPr bwMode="auto">
          <a:xfrm>
            <a:off x="1331913" y="1028700"/>
            <a:ext cx="261937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>
            <a:off x="1692275" y="254000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reeform 12"/>
          <p:cNvSpPr/>
          <p:nvPr/>
        </p:nvSpPr>
        <p:spPr bwMode="auto">
          <a:xfrm>
            <a:off x="711200" y="203676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962150" y="2133600"/>
            <a:ext cx="287338" cy="246221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149475" y="1709738"/>
            <a:ext cx="287338" cy="246221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765300" y="1387475"/>
            <a:ext cx="287338" cy="246221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31913" y="1604963"/>
            <a:ext cx="287337" cy="246221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404938" y="2087563"/>
            <a:ext cx="287337" cy="246221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2557463" y="2755900"/>
            <a:ext cx="215900" cy="2159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844800" y="2828925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Freeform 20"/>
          <p:cNvSpPr/>
          <p:nvPr/>
        </p:nvSpPr>
        <p:spPr bwMode="auto">
          <a:xfrm>
            <a:off x="2333625" y="2892425"/>
            <a:ext cx="203200" cy="317500"/>
          </a:xfrm>
          <a:custGeom>
            <a:avLst/>
            <a:gdLst>
              <a:gd name="T0" fmla="*/ 128 w 128"/>
              <a:gd name="T1" fmla="*/ 200 h 200"/>
              <a:gd name="T2" fmla="*/ 0 w 128"/>
              <a:gd name="T3" fmla="*/ 0 h 200"/>
              <a:gd name="T4" fmla="*/ 0 60000 65536"/>
              <a:gd name="T5" fmla="*/ 0 60000 65536"/>
              <a:gd name="T6" fmla="*/ 0 w 128"/>
              <a:gd name="T7" fmla="*/ 0 h 200"/>
              <a:gd name="T8" fmla="*/ 128 w 128"/>
              <a:gd name="T9" fmla="*/ 200 h 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200">
                <a:moveTo>
                  <a:pt x="128" y="2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197100" y="3133725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329238" y="1533525"/>
            <a:ext cx="1223962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4772025" y="1054100"/>
            <a:ext cx="2303463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Freeform 24"/>
          <p:cNvSpPr/>
          <p:nvPr/>
        </p:nvSpPr>
        <p:spPr bwMode="auto">
          <a:xfrm>
            <a:off x="6481763" y="239871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Freeform 25"/>
          <p:cNvSpPr/>
          <p:nvPr/>
        </p:nvSpPr>
        <p:spPr bwMode="auto">
          <a:xfrm>
            <a:off x="6399213" y="135096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Freeform 26"/>
          <p:cNvSpPr/>
          <p:nvPr/>
        </p:nvSpPr>
        <p:spPr bwMode="auto">
          <a:xfrm>
            <a:off x="5400675" y="1174750"/>
            <a:ext cx="261938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5761038" y="268605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Freeform 28"/>
          <p:cNvSpPr/>
          <p:nvPr/>
        </p:nvSpPr>
        <p:spPr bwMode="auto">
          <a:xfrm>
            <a:off x="4779963" y="218281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6030913" y="2279650"/>
            <a:ext cx="287337" cy="246221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218238" y="1855788"/>
            <a:ext cx="287337" cy="246221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5834063" y="1533525"/>
            <a:ext cx="287337" cy="246221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400675" y="1751013"/>
            <a:ext cx="287338" cy="246221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5461000" y="2220913"/>
            <a:ext cx="287338" cy="246221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16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4251325" y="1054100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Freeform 35"/>
          <p:cNvSpPr/>
          <p:nvPr/>
        </p:nvSpPr>
        <p:spPr bwMode="auto">
          <a:xfrm>
            <a:off x="4559300" y="1774825"/>
            <a:ext cx="238125" cy="142875"/>
          </a:xfrm>
          <a:custGeom>
            <a:avLst/>
            <a:gdLst>
              <a:gd name="T0" fmla="*/ 0 w 150"/>
              <a:gd name="T1" fmla="*/ 0 h 90"/>
              <a:gd name="T2" fmla="*/ 150 w 150"/>
              <a:gd name="T3" fmla="*/ 90 h 90"/>
              <a:gd name="T4" fmla="*/ 0 60000 65536"/>
              <a:gd name="T5" fmla="*/ 0 60000 65536"/>
              <a:gd name="T6" fmla="*/ 0 w 150"/>
              <a:gd name="T7" fmla="*/ 0 h 90"/>
              <a:gd name="T8" fmla="*/ 150 w 150"/>
              <a:gd name="T9" fmla="*/ 90 h 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" h="90">
                <a:moveTo>
                  <a:pt x="0" y="0"/>
                </a:moveTo>
                <a:lnTo>
                  <a:pt x="150" y="9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Freeform 36"/>
          <p:cNvSpPr/>
          <p:nvPr/>
        </p:nvSpPr>
        <p:spPr bwMode="auto">
          <a:xfrm>
            <a:off x="4810125" y="1320800"/>
            <a:ext cx="161925" cy="165100"/>
          </a:xfrm>
          <a:custGeom>
            <a:avLst/>
            <a:gdLst>
              <a:gd name="T0" fmla="*/ 0 w 102"/>
              <a:gd name="T1" fmla="*/ 0 h 104"/>
              <a:gd name="T2" fmla="*/ 102 w 102"/>
              <a:gd name="T3" fmla="*/ 104 h 104"/>
              <a:gd name="T4" fmla="*/ 0 60000 65536"/>
              <a:gd name="T5" fmla="*/ 0 60000 65536"/>
              <a:gd name="T6" fmla="*/ 0 w 102"/>
              <a:gd name="T7" fmla="*/ 0 h 104"/>
              <a:gd name="T8" fmla="*/ 102 w 102"/>
              <a:gd name="T9" fmla="*/ 104 h 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104">
                <a:moveTo>
                  <a:pt x="0" y="0"/>
                </a:moveTo>
                <a:lnTo>
                  <a:pt x="102" y="104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924300" y="1617663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827088" y="3429000"/>
            <a:ext cx="20161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初始状态</a:t>
            </a:r>
            <a:endParaRPr lang="zh-CN" altLang="en-US" sz="2000" dirty="0">
              <a:solidFill>
                <a:srgbClr val="008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427538" y="3429000"/>
            <a:ext cx="367347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进队的所有元素均出队</a:t>
            </a:r>
            <a:endParaRPr lang="zh-CN" altLang="en-US" sz="2000" dirty="0">
              <a:solidFill>
                <a:srgbClr val="008000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539750" y="4149725"/>
            <a:ext cx="4319588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那么如何设置</a:t>
            </a:r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队满的条件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呢？</a:t>
            </a:r>
            <a:endParaRPr lang="zh-CN" altLang="en-US" sz="20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pic>
        <p:nvPicPr>
          <p:cNvPr id="38" name="Picture 42" descr="u=3506748198,3700090080&amp;fm=23&amp;gp=0"/>
          <p:cNvPicPr>
            <a:picLocks noChangeAspect="1" noChangeArrowheads="1"/>
          </p:cNvPicPr>
          <p:nvPr/>
        </p:nvPicPr>
        <p:blipFill rotWithShape="1">
          <a:blip r:embed="rId1" cstate="print"/>
          <a:srcRect b="5685"/>
          <a:stretch>
            <a:fillRect/>
          </a:stretch>
        </p:blipFill>
        <p:spPr bwMode="auto">
          <a:xfrm>
            <a:off x="2555875" y="4508500"/>
            <a:ext cx="2095500" cy="19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97204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155979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03642" y="1748852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65592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24367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29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30804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53117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291167" y="1748852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11892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797204" y="210762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15597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03642" y="210762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865592" y="210762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22436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7202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930804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65311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91167" y="2107627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011892" y="210762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797204" y="246799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15597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503642" y="246799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865592" y="246799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22436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57202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930804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5311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291167" y="2467990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6011892" y="246799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797204" y="28283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155979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503642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865592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22436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572029" y="28283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4930804" y="28283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65311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291167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6011892" y="28283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2797204" y="31760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3155979" y="3181349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3503642" y="3176015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865592" y="31760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4224367" y="31760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572029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4930804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5653117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291167" y="3176015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011892" y="31760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2797204" y="353637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315597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3503642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3865592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4224367" y="353637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457202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4930804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5653117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5291167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6011892" y="353637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2797204" y="38967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315597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3503642" y="3896740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3865592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422436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57202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30804" y="38967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565311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70" name="Rectangle 70"/>
          <p:cNvSpPr>
            <a:spLocks noChangeArrowheads="1"/>
          </p:cNvSpPr>
          <p:nvPr/>
        </p:nvSpPr>
        <p:spPr bwMode="auto">
          <a:xfrm>
            <a:off x="5291167" y="389674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6011892" y="38967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2797204" y="42555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3155979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3503642" y="4255515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3865592" y="42555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4224367" y="42555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4572029" y="4255515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4930804" y="42555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79" name="Rectangle 79"/>
          <p:cNvSpPr>
            <a:spLocks noChangeArrowheads="1"/>
          </p:cNvSpPr>
          <p:nvPr/>
        </p:nvSpPr>
        <p:spPr bwMode="auto">
          <a:xfrm>
            <a:off x="5653117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5291167" y="4255515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81" name="Rectangle 81"/>
          <p:cNvSpPr>
            <a:spLocks noChangeArrowheads="1"/>
          </p:cNvSpPr>
          <p:nvPr/>
        </p:nvSpPr>
        <p:spPr bwMode="auto">
          <a:xfrm>
            <a:off x="6011892" y="42555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2797204" y="461587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3155979" y="4615877"/>
            <a:ext cx="358775" cy="358775"/>
          </a:xfrm>
          <a:prstGeom prst="rect">
            <a:avLst/>
          </a:prstGeom>
          <a:solidFill>
            <a:srgbClr val="F8BFBE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3503642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3865592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422436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4572029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auto">
          <a:xfrm>
            <a:off x="4930804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65311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0" name="Rectangle 90"/>
          <p:cNvSpPr>
            <a:spLocks noChangeArrowheads="1"/>
          </p:cNvSpPr>
          <p:nvPr/>
        </p:nvSpPr>
        <p:spPr bwMode="auto">
          <a:xfrm>
            <a:off x="5291167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6011892" y="461587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2" name="Rectangle 92"/>
          <p:cNvSpPr>
            <a:spLocks noChangeArrowheads="1"/>
          </p:cNvSpPr>
          <p:nvPr/>
        </p:nvSpPr>
        <p:spPr bwMode="auto">
          <a:xfrm>
            <a:off x="2797204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3155979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4" name="Rectangle 94"/>
          <p:cNvSpPr>
            <a:spLocks noChangeArrowheads="1"/>
          </p:cNvSpPr>
          <p:nvPr/>
        </p:nvSpPr>
        <p:spPr bwMode="auto">
          <a:xfrm>
            <a:off x="3503642" y="4976240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5" name="Rectangle 95"/>
          <p:cNvSpPr>
            <a:spLocks noChangeArrowheads="1"/>
          </p:cNvSpPr>
          <p:nvPr/>
        </p:nvSpPr>
        <p:spPr bwMode="auto">
          <a:xfrm>
            <a:off x="3865592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6" name="Rectangle 96"/>
          <p:cNvSpPr>
            <a:spLocks noChangeArrowheads="1"/>
          </p:cNvSpPr>
          <p:nvPr/>
        </p:nvSpPr>
        <p:spPr bwMode="auto">
          <a:xfrm>
            <a:off x="4224367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7" name="Rectangle 97"/>
          <p:cNvSpPr>
            <a:spLocks noChangeArrowheads="1"/>
          </p:cNvSpPr>
          <p:nvPr/>
        </p:nvSpPr>
        <p:spPr bwMode="auto">
          <a:xfrm>
            <a:off x="4572029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8" name="Rectangle 98"/>
          <p:cNvSpPr>
            <a:spLocks noChangeArrowheads="1"/>
          </p:cNvSpPr>
          <p:nvPr/>
        </p:nvSpPr>
        <p:spPr bwMode="auto">
          <a:xfrm>
            <a:off x="4930804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99" name="Rectangle 99"/>
          <p:cNvSpPr>
            <a:spLocks noChangeArrowheads="1"/>
          </p:cNvSpPr>
          <p:nvPr/>
        </p:nvSpPr>
        <p:spPr bwMode="auto">
          <a:xfrm>
            <a:off x="5653117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00" name="Rectangle 100"/>
          <p:cNvSpPr>
            <a:spLocks noChangeArrowheads="1"/>
          </p:cNvSpPr>
          <p:nvPr/>
        </p:nvSpPr>
        <p:spPr bwMode="auto">
          <a:xfrm>
            <a:off x="5291167" y="4976240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01" name="Rectangle 101"/>
          <p:cNvSpPr>
            <a:spLocks noChangeArrowheads="1"/>
          </p:cNvSpPr>
          <p:nvPr/>
        </p:nvSpPr>
        <p:spPr bwMode="auto">
          <a:xfrm>
            <a:off x="6011892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2063750" y="2239954"/>
            <a:ext cx="12239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2341559" y="1744118"/>
            <a:ext cx="433388" cy="3646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0   1    2    3    4   5    6    7   8    9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05" name="Text Box 116"/>
          <p:cNvSpPr txBox="1">
            <a:spLocks noChangeArrowheads="1"/>
          </p:cNvSpPr>
          <p:nvPr/>
        </p:nvSpPr>
        <p:spPr bwMode="auto">
          <a:xfrm>
            <a:off x="1628767" y="1895469"/>
            <a:ext cx="4318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6" name="Line 117"/>
          <p:cNvSpPr>
            <a:spLocks noChangeShapeType="1"/>
          </p:cNvSpPr>
          <p:nvPr/>
        </p:nvSpPr>
        <p:spPr bwMode="auto">
          <a:xfrm flipH="1">
            <a:off x="5921391" y="4786322"/>
            <a:ext cx="10080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 Box 118"/>
          <p:cNvSpPr txBox="1">
            <a:spLocks noChangeArrowheads="1"/>
          </p:cNvSpPr>
          <p:nvPr/>
        </p:nvSpPr>
        <p:spPr bwMode="auto">
          <a:xfrm>
            <a:off x="6783406" y="4429132"/>
            <a:ext cx="50323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出口</a:t>
            </a:r>
            <a:endParaRPr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0034" y="285728"/>
            <a:ext cx="8286808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，图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每个方块，用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空白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表示通道，用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阴影表示障碍物。为了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算法方便，一般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在迷宫外围加上了一条围墙。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3" name="组合 122"/>
          <p:cNvGrpSpPr/>
          <p:nvPr/>
        </p:nvGrpSpPr>
        <p:grpSpPr>
          <a:xfrm>
            <a:off x="4681538" y="4786322"/>
            <a:ext cx="2143140" cy="1226588"/>
            <a:chOff x="3929058" y="4857760"/>
            <a:chExt cx="2143140" cy="1226588"/>
          </a:xfrm>
        </p:grpSpPr>
        <p:sp>
          <p:nvSpPr>
            <p:cNvPr id="120" name="TextBox 119"/>
            <p:cNvSpPr txBox="1"/>
            <p:nvPr/>
          </p:nvSpPr>
          <p:spPr>
            <a:xfrm>
              <a:off x="3929058" y="5715016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一条迷宫路径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22" name="直接箭头连接符 121"/>
            <p:cNvCxnSpPr>
              <a:stCxn id="120" idx="0"/>
            </p:cNvCxnSpPr>
            <p:nvPr/>
          </p:nvCxnSpPr>
          <p:spPr>
            <a:xfrm rot="5400000" flipH="1" flipV="1">
              <a:off x="4607719" y="5250669"/>
              <a:ext cx="857256" cy="714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任意多边形 120"/>
          <p:cNvSpPr/>
          <p:nvPr/>
        </p:nvSpPr>
        <p:spPr>
          <a:xfrm>
            <a:off x="3158067" y="2167467"/>
            <a:ext cx="2861733" cy="2633133"/>
          </a:xfrm>
          <a:custGeom>
            <a:avLst/>
            <a:gdLst>
              <a:gd name="connsiteX0" fmla="*/ 207433 w 2861733"/>
              <a:gd name="connsiteY0" fmla="*/ 118533 h 2633133"/>
              <a:gd name="connsiteX1" fmla="*/ 474133 w 2861733"/>
              <a:gd name="connsiteY1" fmla="*/ 118533 h 2633133"/>
              <a:gd name="connsiteX2" fmla="*/ 537633 w 2861733"/>
              <a:gd name="connsiteY2" fmla="*/ 829733 h 2633133"/>
              <a:gd name="connsiteX3" fmla="*/ 118533 w 2861733"/>
              <a:gd name="connsiteY3" fmla="*/ 829733 h 2633133"/>
              <a:gd name="connsiteX4" fmla="*/ 131233 w 2861733"/>
              <a:gd name="connsiteY4" fmla="*/ 1540933 h 2633133"/>
              <a:gd name="connsiteX5" fmla="*/ 905933 w 2861733"/>
              <a:gd name="connsiteY5" fmla="*/ 1579033 h 2633133"/>
              <a:gd name="connsiteX6" fmla="*/ 931333 w 2861733"/>
              <a:gd name="connsiteY6" fmla="*/ 1960033 h 2633133"/>
              <a:gd name="connsiteX7" fmla="*/ 1566333 w 2861733"/>
              <a:gd name="connsiteY7" fmla="*/ 1947333 h 2633133"/>
              <a:gd name="connsiteX8" fmla="*/ 1604433 w 2861733"/>
              <a:gd name="connsiteY8" fmla="*/ 1223433 h 2633133"/>
              <a:gd name="connsiteX9" fmla="*/ 2683933 w 2861733"/>
              <a:gd name="connsiteY9" fmla="*/ 1185333 h 2633133"/>
              <a:gd name="connsiteX10" fmla="*/ 2671233 w 2861733"/>
              <a:gd name="connsiteY10" fmla="*/ 2633133 h 263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1733" h="2633133">
                <a:moveTo>
                  <a:pt x="207433" y="118533"/>
                </a:moveTo>
                <a:cubicBezTo>
                  <a:pt x="313266" y="59266"/>
                  <a:pt x="419100" y="0"/>
                  <a:pt x="474133" y="118533"/>
                </a:cubicBezTo>
                <a:cubicBezTo>
                  <a:pt x="529166" y="237066"/>
                  <a:pt x="596900" y="711200"/>
                  <a:pt x="537633" y="829733"/>
                </a:cubicBezTo>
                <a:cubicBezTo>
                  <a:pt x="478366" y="948266"/>
                  <a:pt x="186266" y="711200"/>
                  <a:pt x="118533" y="829733"/>
                </a:cubicBezTo>
                <a:cubicBezTo>
                  <a:pt x="50800" y="948266"/>
                  <a:pt x="0" y="1416050"/>
                  <a:pt x="131233" y="1540933"/>
                </a:cubicBezTo>
                <a:cubicBezTo>
                  <a:pt x="262466" y="1665816"/>
                  <a:pt x="772583" y="1509183"/>
                  <a:pt x="905933" y="1579033"/>
                </a:cubicBezTo>
                <a:cubicBezTo>
                  <a:pt x="1039283" y="1648883"/>
                  <a:pt x="821266" y="1898650"/>
                  <a:pt x="931333" y="1960033"/>
                </a:cubicBezTo>
                <a:cubicBezTo>
                  <a:pt x="1041400" y="2021416"/>
                  <a:pt x="1454150" y="2070100"/>
                  <a:pt x="1566333" y="1947333"/>
                </a:cubicBezTo>
                <a:cubicBezTo>
                  <a:pt x="1678516" y="1824566"/>
                  <a:pt x="1418166" y="1350433"/>
                  <a:pt x="1604433" y="1223433"/>
                </a:cubicBezTo>
                <a:cubicBezTo>
                  <a:pt x="1790700" y="1096433"/>
                  <a:pt x="2506133" y="950383"/>
                  <a:pt x="2683933" y="1185333"/>
                </a:cubicBezTo>
                <a:cubicBezTo>
                  <a:pt x="2861733" y="1420283"/>
                  <a:pt x="2766483" y="2026708"/>
                  <a:pt x="2671233" y="2633133"/>
                </a:cubicBezTo>
              </a:path>
            </a:pathLst>
          </a:custGeom>
          <a:ln w="285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 Box 103"/>
          <p:cNvSpPr txBox="1">
            <a:spLocks noChangeArrowheads="1"/>
          </p:cNvSpPr>
          <p:nvPr/>
        </p:nvSpPr>
        <p:spPr bwMode="auto">
          <a:xfrm>
            <a:off x="2857488" y="1285860"/>
            <a:ext cx="371477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0  1  2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3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4  5 </a:t>
            </a:r>
            <a:r>
              <a:rPr lang="en-US" altLang="zh-CN">
                <a:solidFill>
                  <a:srgbClr val="00B0F0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6  7  8  9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5318133" cy="86177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让</a:t>
            </a:r>
            <a:r>
              <a:rPr lang="en-US" altLang="zh-CN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rear=front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队空条件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并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约定</a:t>
            </a:r>
            <a:r>
              <a:rPr lang="en-US" altLang="zh-CN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(rear+1)%</a:t>
            </a:r>
            <a:r>
              <a:rPr lang="en-US" altLang="zh-CN" sz="2000" dirty="0" err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=front</a:t>
            </a:r>
            <a:endParaRPr lang="en-US" altLang="zh-CN" sz="2000" dirty="0">
              <a:solidFill>
                <a:srgbClr val="008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4429124" y="866477"/>
            <a:ext cx="2519362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队满条件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2532" name="Picture 9" descr="u=191871640,556965238&amp;fm=21&amp;gp=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24300" y="1341438"/>
            <a:ext cx="1943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AutoShape 10"/>
          <p:cNvSpPr/>
          <p:nvPr/>
        </p:nvSpPr>
        <p:spPr bwMode="auto">
          <a:xfrm>
            <a:off x="6357951" y="1370013"/>
            <a:ext cx="2462200" cy="1701797"/>
          </a:xfrm>
          <a:prstGeom prst="borderCallout1">
            <a:avLst>
              <a:gd name="adj1" fmla="val 5551"/>
              <a:gd name="adj2" fmla="val -3657"/>
              <a:gd name="adj3" fmla="val 13954"/>
              <a:gd name="adj4" fmla="val -4181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>
                <a:solidFill>
                  <a:srgbClr val="008000"/>
                </a:solidFill>
                <a:latin typeface="仿宋" pitchFamily="49" charset="-122"/>
                <a:ea typeface="仿宋" pitchFamily="49" charset="-122"/>
                <a:cs typeface="Times New Roman" panose="02020603050405020304" pitchFamily="18" charset="0"/>
              </a:rPr>
              <a:t>进队一个元素时到达队头，就认为队满了。这样做会少放一个元素，牺牲一个元素没关系的</a:t>
            </a:r>
            <a:endParaRPr lang="zh-CN" altLang="en-US" sz="2000" dirty="0">
              <a:solidFill>
                <a:srgbClr val="008000"/>
              </a:solidFill>
              <a:latin typeface="仿宋" pitchFamily="49" charset="-122"/>
              <a:ea typeface="仿宋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5720" y="1511393"/>
            <a:ext cx="8286808" cy="4489375"/>
            <a:chOff x="285720" y="1511393"/>
            <a:chExt cx="8286808" cy="4489375"/>
          </a:xfrm>
        </p:grpSpPr>
        <p:sp>
          <p:nvSpPr>
            <p:cNvPr id="7" name="TextBox 6"/>
            <p:cNvSpPr txBox="1"/>
            <p:nvPr/>
          </p:nvSpPr>
          <p:spPr>
            <a:xfrm>
              <a:off x="285720" y="3756463"/>
              <a:ext cx="8286808" cy="2244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342900" indent="-342900" algn="l">
                <a:lnSpc>
                  <a:spcPts val="28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通过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相对值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|front-rear|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标识不同的队列状态。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ts val="28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若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data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数组的容量为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，则队列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种状态，分别是队空、队中有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个元素、队中有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个元素、</a:t>
              </a:r>
              <a:r>
                <a:rPr lang="zh-CN" altLang="zh-CN" sz="2000" dirty="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、队中有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个元素（队满）。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ts val="28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的取值为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，这样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|front-rear|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只有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个值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ts val="28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队列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种状态不能用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|front-rear|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区分，有两种状态不能区分。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1331531" y="1511393"/>
              <a:ext cx="285752" cy="100013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1966" y="2701427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原因说明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7"/>
          <p:cNvSpPr txBox="1">
            <a:spLocks noChangeArrowheads="1"/>
          </p:cNvSpPr>
          <p:nvPr/>
        </p:nvSpPr>
        <p:spPr bwMode="auto">
          <a:xfrm>
            <a:off x="798538" y="1500174"/>
            <a:ext cx="7702552" cy="200041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队空条件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 = rear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队满条件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  <a:sym typeface="Wingdings" panose="05000000000000000000" pitchFamily="2" charset="2"/>
              </a:rPr>
              <a:t>rear+1)%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  <a:sym typeface="Wingdings" panose="05000000000000000000" pitchFamily="2" charset="2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  <a:sym typeface="Wingdings" panose="05000000000000000000" pitchFamily="2" charset="2"/>
              </a:rPr>
              <a:t> = front</a:t>
            </a:r>
            <a:endParaRPr lang="en-US" altLang="zh-CN" sz="2000" dirty="0">
              <a:solidFill>
                <a:srgbClr val="0000FF"/>
              </a:solidFill>
              <a:highlight>
                <a:srgbClr val="FFFF00"/>
              </a:highlight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lang="en-US" altLang="zh-CN" sz="2000" i="1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rear=(rear+1)%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i="1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放在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  <a:endParaRPr lang="zh-CN" altLang="en-US" sz="2000" dirty="0">
              <a:solidFill>
                <a:srgbClr val="0000FF"/>
              </a:solidFill>
              <a:highlight>
                <a:srgbClr val="FFFF00"/>
              </a:highlight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出队操作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front=(front+1)%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取出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处元素</a:t>
            </a:r>
            <a:r>
              <a:rPr lang="en-US" altLang="zh-CN" sz="2000" i="1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endParaRPr lang="en-US" altLang="zh-CN" sz="2000" dirty="0">
              <a:solidFill>
                <a:srgbClr val="0000FF"/>
              </a:solidFill>
              <a:highlight>
                <a:srgbClr val="FFFF00"/>
              </a:highlight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555" name="Text Box 1028"/>
          <p:cNvSpPr txBox="1">
            <a:spLocks noChangeArrowheads="1"/>
          </p:cNvSpPr>
          <p:nvPr/>
        </p:nvSpPr>
        <p:spPr bwMode="auto">
          <a:xfrm>
            <a:off x="642910" y="765175"/>
            <a:ext cx="540067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环形队列的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0034" y="3786190"/>
            <a:ext cx="7572428" cy="9616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环形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队列中，实现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基本运算算法与非环形队列类似，只是改为上述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要素即可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611188" y="620713"/>
            <a:ext cx="7850187" cy="2092881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3.7】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对于环形队列来说，如果知道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队头指针和队列中元素个数，则可以计算出队尾指针。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也就是说，可以用队列中元素个数代替队尾指针。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设计出这种环形队列的初始化、入队、出队和判空算法。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7"/>
          <p:cNvSpPr txBox="1">
            <a:spLocks noChangeArrowheads="1"/>
          </p:cNvSpPr>
          <p:nvPr/>
        </p:nvSpPr>
        <p:spPr bwMode="auto">
          <a:xfrm>
            <a:off x="895354" y="3526259"/>
            <a:ext cx="2390762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0)=3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6"/>
          <p:cNvGrpSpPr/>
          <p:nvPr/>
        </p:nvGrpSpPr>
        <p:grpSpPr>
          <a:xfrm>
            <a:off x="539750" y="741745"/>
            <a:ext cx="3384550" cy="2750363"/>
            <a:chOff x="539750" y="71414"/>
            <a:chExt cx="3384550" cy="2750363"/>
          </a:xfrm>
        </p:grpSpPr>
        <p:sp>
          <p:nvSpPr>
            <p:cNvPr id="30724" name="Text Box 10"/>
            <p:cNvSpPr txBox="1">
              <a:spLocks noChangeArrowheads="1"/>
            </p:cNvSpPr>
            <p:nvPr/>
          </p:nvSpPr>
          <p:spPr bwMode="auto">
            <a:xfrm>
              <a:off x="642910" y="71414"/>
              <a:ext cx="1677969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MaxSize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＝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5" name="Oval 12"/>
            <p:cNvSpPr>
              <a:spLocks noChangeArrowheads="1"/>
            </p:cNvSpPr>
            <p:nvPr/>
          </p:nvSpPr>
          <p:spPr bwMode="auto">
            <a:xfrm>
              <a:off x="161925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6" name="Oval 13"/>
            <p:cNvSpPr>
              <a:spLocks noChangeArrowheads="1"/>
            </p:cNvSpPr>
            <p:nvPr/>
          </p:nvSpPr>
          <p:spPr bwMode="auto">
            <a:xfrm>
              <a:off x="106203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7" name="Freeform 14"/>
            <p:cNvSpPr/>
            <p:nvPr/>
          </p:nvSpPr>
          <p:spPr bwMode="auto">
            <a:xfrm>
              <a:off x="277177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8" name="Freeform 15"/>
            <p:cNvSpPr/>
            <p:nvPr/>
          </p:nvSpPr>
          <p:spPr bwMode="auto">
            <a:xfrm>
              <a:off x="268922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9" name="Freeform 16"/>
            <p:cNvSpPr/>
            <p:nvPr/>
          </p:nvSpPr>
          <p:spPr bwMode="auto">
            <a:xfrm>
              <a:off x="169068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0" name="Line 17"/>
            <p:cNvSpPr>
              <a:spLocks noChangeShapeType="1"/>
            </p:cNvSpPr>
            <p:nvPr/>
          </p:nvSpPr>
          <p:spPr bwMode="auto">
            <a:xfrm flipH="1">
              <a:off x="205105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1" name="Freeform 18"/>
            <p:cNvSpPr/>
            <p:nvPr/>
          </p:nvSpPr>
          <p:spPr bwMode="auto">
            <a:xfrm>
              <a:off x="106997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2" name="Text Box 19"/>
            <p:cNvSpPr txBox="1">
              <a:spLocks noChangeArrowheads="1"/>
            </p:cNvSpPr>
            <p:nvPr/>
          </p:nvSpPr>
          <p:spPr bwMode="auto">
            <a:xfrm>
              <a:off x="2320925" y="1849453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3" name="Text Box 20"/>
            <p:cNvSpPr txBox="1">
              <a:spLocks noChangeArrowheads="1"/>
            </p:cNvSpPr>
            <p:nvPr/>
          </p:nvSpPr>
          <p:spPr bwMode="auto">
            <a:xfrm>
              <a:off x="2508250" y="1425591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4" name="Text Box 21"/>
            <p:cNvSpPr txBox="1">
              <a:spLocks noChangeArrowheads="1"/>
            </p:cNvSpPr>
            <p:nvPr/>
          </p:nvSpPr>
          <p:spPr bwMode="auto">
            <a:xfrm>
              <a:off x="2124075" y="1103328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5" name="Text Box 22"/>
            <p:cNvSpPr txBox="1">
              <a:spLocks noChangeArrowheads="1"/>
            </p:cNvSpPr>
            <p:nvPr/>
          </p:nvSpPr>
          <p:spPr bwMode="auto">
            <a:xfrm>
              <a:off x="1690688" y="1320816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6" name="Text Box 23"/>
            <p:cNvSpPr txBox="1">
              <a:spLocks noChangeArrowheads="1"/>
            </p:cNvSpPr>
            <p:nvPr/>
          </p:nvSpPr>
          <p:spPr bwMode="auto">
            <a:xfrm>
              <a:off x="1763713" y="1790716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7" name="Line 24"/>
            <p:cNvSpPr>
              <a:spLocks noChangeShapeType="1"/>
            </p:cNvSpPr>
            <p:nvPr/>
          </p:nvSpPr>
          <p:spPr bwMode="auto">
            <a:xfrm flipH="1" flipV="1">
              <a:off x="2916238" y="2471753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8" name="Text Box 25"/>
            <p:cNvSpPr txBox="1">
              <a:spLocks noChangeArrowheads="1"/>
            </p:cNvSpPr>
            <p:nvPr/>
          </p:nvSpPr>
          <p:spPr bwMode="auto">
            <a:xfrm>
              <a:off x="3203575" y="2544778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9" name="Text Box 27"/>
            <p:cNvSpPr txBox="1">
              <a:spLocks noChangeArrowheads="1"/>
            </p:cNvSpPr>
            <p:nvPr/>
          </p:nvSpPr>
          <p:spPr bwMode="auto">
            <a:xfrm>
              <a:off x="539750" y="83980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2987675" y="14001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2266950" y="6969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57" name="Text Box 46"/>
            <p:cNvSpPr txBox="1">
              <a:spLocks noChangeArrowheads="1"/>
            </p:cNvSpPr>
            <p:nvPr/>
          </p:nvSpPr>
          <p:spPr bwMode="auto">
            <a:xfrm>
              <a:off x="1330325" y="11842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61" name="Line 50"/>
            <p:cNvSpPr>
              <a:spLocks noChangeShapeType="1"/>
            </p:cNvSpPr>
            <p:nvPr/>
          </p:nvSpPr>
          <p:spPr bwMode="auto">
            <a:xfrm>
              <a:off x="900113" y="1200166"/>
              <a:ext cx="215900" cy="14287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47"/>
          <p:cNvGrpSpPr/>
          <p:nvPr/>
        </p:nvGrpSpPr>
        <p:grpSpPr>
          <a:xfrm>
            <a:off x="4268788" y="1294234"/>
            <a:ext cx="3687762" cy="2087563"/>
            <a:chOff x="4268788" y="623903"/>
            <a:chExt cx="3687762" cy="2087563"/>
          </a:xfrm>
        </p:grpSpPr>
        <p:sp>
          <p:nvSpPr>
            <p:cNvPr id="30740" name="Oval 28"/>
            <p:cNvSpPr>
              <a:spLocks noChangeArrowheads="1"/>
            </p:cNvSpPr>
            <p:nvPr/>
          </p:nvSpPr>
          <p:spPr bwMode="auto">
            <a:xfrm>
              <a:off x="534670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1" name="Oval 29"/>
            <p:cNvSpPr>
              <a:spLocks noChangeArrowheads="1"/>
            </p:cNvSpPr>
            <p:nvPr/>
          </p:nvSpPr>
          <p:spPr bwMode="auto">
            <a:xfrm>
              <a:off x="478948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2" name="Freeform 30"/>
            <p:cNvSpPr/>
            <p:nvPr/>
          </p:nvSpPr>
          <p:spPr bwMode="auto">
            <a:xfrm>
              <a:off x="649922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3" name="Freeform 31"/>
            <p:cNvSpPr/>
            <p:nvPr/>
          </p:nvSpPr>
          <p:spPr bwMode="auto">
            <a:xfrm>
              <a:off x="641667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4" name="Freeform 32"/>
            <p:cNvSpPr/>
            <p:nvPr/>
          </p:nvSpPr>
          <p:spPr bwMode="auto">
            <a:xfrm>
              <a:off x="541813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5" name="Line 33"/>
            <p:cNvSpPr>
              <a:spLocks noChangeShapeType="1"/>
            </p:cNvSpPr>
            <p:nvPr/>
          </p:nvSpPr>
          <p:spPr bwMode="auto">
            <a:xfrm flipH="1">
              <a:off x="577850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6" name="Freeform 34"/>
            <p:cNvSpPr/>
            <p:nvPr/>
          </p:nvSpPr>
          <p:spPr bwMode="auto">
            <a:xfrm>
              <a:off x="479742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7" name="Text Box 35"/>
            <p:cNvSpPr txBox="1">
              <a:spLocks noChangeArrowheads="1"/>
            </p:cNvSpPr>
            <p:nvPr/>
          </p:nvSpPr>
          <p:spPr bwMode="auto">
            <a:xfrm>
              <a:off x="6048375" y="1849453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8" name="Text Box 36"/>
            <p:cNvSpPr txBox="1">
              <a:spLocks noChangeArrowheads="1"/>
            </p:cNvSpPr>
            <p:nvPr/>
          </p:nvSpPr>
          <p:spPr bwMode="auto">
            <a:xfrm>
              <a:off x="6235700" y="1425591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9" name="Text Box 37"/>
            <p:cNvSpPr txBox="1">
              <a:spLocks noChangeArrowheads="1"/>
            </p:cNvSpPr>
            <p:nvPr/>
          </p:nvSpPr>
          <p:spPr bwMode="auto">
            <a:xfrm>
              <a:off x="5851525" y="1103328"/>
              <a:ext cx="287338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50" name="Text Box 38"/>
            <p:cNvSpPr txBox="1">
              <a:spLocks noChangeArrowheads="1"/>
            </p:cNvSpPr>
            <p:nvPr/>
          </p:nvSpPr>
          <p:spPr bwMode="auto">
            <a:xfrm>
              <a:off x="5418138" y="1320816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51" name="Text Box 39"/>
            <p:cNvSpPr txBox="1">
              <a:spLocks noChangeArrowheads="1"/>
            </p:cNvSpPr>
            <p:nvPr/>
          </p:nvSpPr>
          <p:spPr bwMode="auto">
            <a:xfrm>
              <a:off x="5491163" y="1790716"/>
              <a:ext cx="287337" cy="246221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6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52" name="Text Box 40"/>
            <p:cNvSpPr txBox="1">
              <a:spLocks noChangeArrowheads="1"/>
            </p:cNvSpPr>
            <p:nvPr/>
          </p:nvSpPr>
          <p:spPr bwMode="auto">
            <a:xfrm>
              <a:off x="4268788" y="62390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53" name="Freeform 42"/>
            <p:cNvSpPr/>
            <p:nvPr/>
          </p:nvSpPr>
          <p:spPr bwMode="auto">
            <a:xfrm>
              <a:off x="4827588" y="890603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7235825" y="1127141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58" name="Text Box 47"/>
            <p:cNvSpPr txBox="1">
              <a:spLocks noChangeArrowheads="1"/>
            </p:cNvSpPr>
            <p:nvPr/>
          </p:nvSpPr>
          <p:spPr bwMode="auto">
            <a:xfrm>
              <a:off x="5221288" y="206376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59" name="Text Box 48"/>
            <p:cNvSpPr txBox="1">
              <a:spLocks noChangeArrowheads="1"/>
            </p:cNvSpPr>
            <p:nvPr/>
          </p:nvSpPr>
          <p:spPr bwMode="auto">
            <a:xfrm>
              <a:off x="6156325" y="22082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60" name="Text Box 49"/>
            <p:cNvSpPr txBox="1">
              <a:spLocks noChangeArrowheads="1"/>
            </p:cNvSpPr>
            <p:nvPr/>
          </p:nvSpPr>
          <p:spPr bwMode="auto">
            <a:xfrm>
              <a:off x="6661150" y="14716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62" name="Line 51"/>
            <p:cNvSpPr>
              <a:spLocks noChangeShapeType="1"/>
            </p:cNvSpPr>
            <p:nvPr/>
          </p:nvSpPr>
          <p:spPr bwMode="auto">
            <a:xfrm flipH="1">
              <a:off x="7092950" y="1343041"/>
              <a:ext cx="215900" cy="7302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763" name="Text Box 52"/>
          <p:cNvSpPr txBox="1">
            <a:spLocks noChangeArrowheads="1"/>
          </p:cNvSpPr>
          <p:nvPr/>
        </p:nvSpPr>
        <p:spPr bwMode="auto">
          <a:xfrm>
            <a:off x="4714876" y="3415729"/>
            <a:ext cx="2879725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3)=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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58"/>
          <p:cNvGrpSpPr/>
          <p:nvPr/>
        </p:nvGrpSpPr>
        <p:grpSpPr>
          <a:xfrm>
            <a:off x="1000100" y="4071942"/>
            <a:ext cx="2714644" cy="655084"/>
            <a:chOff x="1000100" y="4357694"/>
            <a:chExt cx="2714644" cy="655084"/>
          </a:xfrm>
        </p:grpSpPr>
        <p:sp>
          <p:nvSpPr>
            <p:cNvPr id="49" name="下箭头 48"/>
            <p:cNvSpPr/>
            <p:nvPr/>
          </p:nvSpPr>
          <p:spPr>
            <a:xfrm>
              <a:off x="2000232" y="4357694"/>
              <a:ext cx="214314" cy="28575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00100" y="4643446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count=rear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?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0034" y="242808"/>
            <a:ext cx="63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，求队中元素个数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 = ?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4429124" y="4460885"/>
            <a:ext cx="3429024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+MaxSize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)=3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下箭头 52"/>
          <p:cNvSpPr/>
          <p:nvPr/>
        </p:nvSpPr>
        <p:spPr>
          <a:xfrm>
            <a:off x="6000760" y="4071942"/>
            <a:ext cx="214314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642910" y="4987365"/>
            <a:ext cx="3429024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0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+MaxSize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)=8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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组合 59"/>
          <p:cNvGrpSpPr/>
          <p:nvPr/>
        </p:nvGrpSpPr>
        <p:grpSpPr>
          <a:xfrm>
            <a:off x="214282" y="5572140"/>
            <a:ext cx="4857784" cy="685862"/>
            <a:chOff x="71406" y="5786454"/>
            <a:chExt cx="4857784" cy="685862"/>
          </a:xfrm>
        </p:grpSpPr>
        <p:sp>
          <p:nvSpPr>
            <p:cNvPr id="55" name="下箭头 54"/>
            <p:cNvSpPr/>
            <p:nvPr/>
          </p:nvSpPr>
          <p:spPr>
            <a:xfrm>
              <a:off x="2000232" y="5786454"/>
              <a:ext cx="214314" cy="28575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71406" y="6072206"/>
              <a:ext cx="4857784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count=(3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0</a:t>
              </a:r>
              <a:r>
                <a:rPr lang="en-US" altLang="zh-CN" sz="2000" dirty="0" err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+MaxSize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altLang="zh-CN" sz="2000" dirty="0" err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</a:t>
              </a:r>
              <a:endPara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60"/>
          <p:cNvGrpSpPr/>
          <p:nvPr/>
        </p:nvGrpSpPr>
        <p:grpSpPr>
          <a:xfrm>
            <a:off x="4071934" y="5000636"/>
            <a:ext cx="4857784" cy="655084"/>
            <a:chOff x="4071934" y="5286388"/>
            <a:chExt cx="4857784" cy="655084"/>
          </a:xfrm>
        </p:grpSpPr>
        <p:sp>
          <p:nvSpPr>
            <p:cNvPr id="57" name="下箭头 56"/>
            <p:cNvSpPr/>
            <p:nvPr/>
          </p:nvSpPr>
          <p:spPr>
            <a:xfrm>
              <a:off x="6000760" y="5286388"/>
              <a:ext cx="214314" cy="28575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>
              <a:off x="4071934" y="5572140"/>
              <a:ext cx="4857784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count=(1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err="1">
                  <a:latin typeface="Consolas" pitchFamily="49" charset="0"/>
                  <a:ea typeface="+mn-ea"/>
                  <a:cs typeface="Consolas" pitchFamily="49" charset="0"/>
                </a:rPr>
                <a:t>3</a:t>
              </a:r>
              <a:r>
                <a:rPr lang="en-US" altLang="zh-CN" sz="1800" dirty="0" err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+MaxSize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altLang="zh-CN" sz="1800" dirty="0" err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MaxSize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=3  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</a:t>
              </a:r>
              <a:endPara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63" grpId="0"/>
      <p:bldP spid="52" grpId="0"/>
      <p:bldP spid="53" grpId="0" animBg="1"/>
      <p:bldP spid="5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642910" y="1214422"/>
            <a:ext cx="7286676" cy="111556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队中元素个数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count=(rear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front+MaxSize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64" name="AutoShape 53"/>
          <p:cNvSpPr>
            <a:spLocks noChangeArrowheads="1"/>
          </p:cNvSpPr>
          <p:nvPr/>
        </p:nvSpPr>
        <p:spPr bwMode="auto">
          <a:xfrm>
            <a:off x="3500430" y="566721"/>
            <a:ext cx="365121" cy="504825"/>
          </a:xfrm>
          <a:prstGeom prst="downArrow">
            <a:avLst>
              <a:gd name="adj1" fmla="val 50000"/>
              <a:gd name="adj2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2910" y="2714620"/>
            <a:ext cx="6000792" cy="234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rear=(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front+count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front=(rear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count+MaxSize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1571604" y="1142984"/>
            <a:ext cx="4357718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依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题意设计的环形队列类型如下：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928662" y="2214554"/>
            <a:ext cx="6357982" cy="20014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front;		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</a:t>
            </a:r>
            <a:endParaRPr lang="zh-CN" altLang="en-US" sz="20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count;		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队列中元素个数</a:t>
            </a:r>
            <a:endParaRPr lang="zh-CN" altLang="en-US" sz="20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7853" y="1060437"/>
            <a:ext cx="722313" cy="582613"/>
            <a:chOff x="1774825" y="5489593"/>
            <a:chExt cx="722313" cy="582613"/>
          </a:xfrm>
        </p:grpSpPr>
        <p:sp>
          <p:nvSpPr>
            <p:cNvPr id="14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Microsoft YaHei" pitchFamily="34" charset="-122"/>
                  <a:ea typeface="Microsoft YaHei" pitchFamily="34" charset="-122"/>
                </a:rPr>
                <a:t>1</a:t>
              </a:r>
              <a:endParaRPr lang="ru-RU" altLang="zh-CN" sz="2400" b="1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</a:endParaRPr>
            </a:p>
          </p:txBody>
        </p:sp>
        <p:grpSp>
          <p:nvGrpSpPr>
            <p:cNvPr id="15" name="Group 8"/>
            <p:cNvGrpSpPr/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6" name="Picture 49" descr="阴影5"/>
              <p:cNvPicPr preferRelativeResize="0">
                <a:picLocks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anose="05000000000000000000" pitchFamily="2" charset="2"/>
                  <a:buNone/>
                </a:pPr>
                <a:r>
                  <a:rPr lang="zh-CN" altLang="en-US" sz="2200" b="1">
                    <a:solidFill>
                      <a:schemeClr val="bg1"/>
                    </a:solidFill>
                    <a:latin typeface="Microsoft YaHei" pitchFamily="34" charset="-122"/>
                    <a:ea typeface="Microsoft YaHei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Microsoft YaHei" pitchFamily="34" charset="-122"/>
                  <a:ea typeface="Microsoft YaHei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584224" y="785794"/>
            <a:ext cx="7588176" cy="2755592"/>
            <a:chOff x="468313" y="2614610"/>
            <a:chExt cx="7588176" cy="2755592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31748" name="Text Box 6"/>
            <p:cNvSpPr txBox="1">
              <a:spLocks noChangeArrowheads="1"/>
            </p:cNvSpPr>
            <p:nvPr/>
          </p:nvSpPr>
          <p:spPr bwMode="auto">
            <a:xfrm>
              <a:off x="468313" y="2614610"/>
              <a:ext cx="324643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该环形队列的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要素：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749" name="Text Box 7"/>
            <p:cNvSpPr txBox="1">
              <a:spLocks noChangeArrowheads="1"/>
            </p:cNvSpPr>
            <p:nvPr/>
          </p:nvSpPr>
          <p:spPr bwMode="auto">
            <a:xfrm>
              <a:off x="539750" y="3213100"/>
              <a:ext cx="7516739" cy="2157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80000" tIns="108000" bIns="1080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队空条件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count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＝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队满条件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count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＝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  <a:r>
                <a:rPr lang="en-US" altLang="zh-CN" sz="2000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操作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rear=(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rear+1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)%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 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放在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出队操作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front=(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front+1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)%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取出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处元素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 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714348" y="4071942"/>
            <a:ext cx="7175522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注意：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这样的环形队列中最多可放置</a:t>
            </a:r>
            <a:r>
              <a:rPr lang="en-US" altLang="zh-CN" sz="2000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MaxSize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个元素。</a:t>
            </a:r>
            <a:endParaRPr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3" name="组合 8"/>
          <p:cNvGrpSpPr/>
          <p:nvPr/>
        </p:nvGrpSpPr>
        <p:grpSpPr>
          <a:xfrm>
            <a:off x="3857620" y="885804"/>
            <a:ext cx="3143272" cy="1685940"/>
            <a:chOff x="2916175" y="2928934"/>
            <a:chExt cx="3143272" cy="1685940"/>
          </a:xfrm>
        </p:grpSpPr>
        <p:sp>
          <p:nvSpPr>
            <p:cNvPr id="31751" name="Line 9"/>
            <p:cNvSpPr>
              <a:spLocks noChangeShapeType="1"/>
            </p:cNvSpPr>
            <p:nvPr/>
          </p:nvSpPr>
          <p:spPr bwMode="auto">
            <a:xfrm flipH="1">
              <a:off x="2916175" y="3286124"/>
              <a:ext cx="1330356" cy="1328750"/>
            </a:xfrm>
            <a:prstGeom prst="line">
              <a:avLst/>
            </a:prstGeom>
            <a:ln w="19050">
              <a:solidFill>
                <a:srgbClr val="FF00FF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52" name="Text Box 10"/>
            <p:cNvSpPr txBox="1">
              <a:spLocks noChangeArrowheads="1"/>
            </p:cNvSpPr>
            <p:nvPr/>
          </p:nvSpPr>
          <p:spPr bwMode="auto">
            <a:xfrm>
              <a:off x="3246400" y="2928934"/>
              <a:ext cx="2813047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由</a:t>
              </a:r>
              <a:r>
                <a:rPr lang="en-US" altLang="zh-CN" sz="2000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front</a:t>
              </a:r>
              <a:r>
                <a:rPr lang="zh-CN" altLang="en-US" sz="2000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和</a:t>
              </a:r>
              <a:r>
                <a:rPr lang="en-US" altLang="zh-CN" sz="2000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count</a:t>
              </a:r>
              <a:r>
                <a:rPr lang="zh-CN" altLang="en-US" sz="2000" dirty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求出</a:t>
              </a:r>
              <a:endPara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9751" y="1285860"/>
            <a:ext cx="7032645" cy="185637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216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</a:t>
            </a:r>
            <a:r>
              <a:rPr kumimoji="1"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(QuType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初始化队运算算法</a:t>
            </a:r>
            <a:endParaRPr kumimoji="1"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&gt;front=0;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&gt;count=0;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3311525" cy="42633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</a:rPr>
              <a:t>对应的算法如下：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05868" cy="37365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ts val="23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x)   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进队运算算法</a:t>
            </a:r>
            <a:endParaRPr kumimoji="1"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u="sng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      	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临时队尾指针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-&gt;count==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队满上溢出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rear=(</a:t>
            </a:r>
            <a:r>
              <a:rPr kumimoji="1" lang="en-US" altLang="zh-CN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front+qu</a:t>
            </a:r>
            <a:r>
              <a:rPr kumimoji="1" lang="en-US" altLang="zh-CN" sz="18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-&gt;count)%</a:t>
            </a:r>
            <a:r>
              <a:rPr kumimoji="1" lang="en-US" altLang="zh-CN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求队尾位置</a:t>
            </a:r>
            <a:endParaRPr kumimoji="1" lang="zh-CN" altLang="en-US" sz="1800" dirty="0">
              <a:solidFill>
                <a:srgbClr val="00B0F0"/>
              </a:solidFill>
              <a:highlight>
                <a:srgbClr val="FFFF00"/>
              </a:highlight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rear=(rear+1)%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队尾循环增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-&gt;data[rear]=x;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-&gt;count++;		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元素个数增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899592" y="1039914"/>
            <a:ext cx="8150222" cy="1380974"/>
            <a:chOff x="357158" y="1112838"/>
            <a:chExt cx="3535356" cy="1380974"/>
          </a:xfrm>
        </p:grpSpPr>
        <p:sp>
          <p:nvSpPr>
            <p:cNvPr id="33796" name="Line 2"/>
            <p:cNvSpPr>
              <a:spLocks noChangeShapeType="1"/>
            </p:cNvSpPr>
            <p:nvPr/>
          </p:nvSpPr>
          <p:spPr bwMode="auto">
            <a:xfrm>
              <a:off x="1428728" y="1112838"/>
              <a:ext cx="0" cy="7200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olid"/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797" name="Text Box 3"/>
            <p:cNvSpPr txBox="1">
              <a:spLocks noChangeArrowheads="1"/>
            </p:cNvSpPr>
            <p:nvPr/>
          </p:nvSpPr>
          <p:spPr bwMode="auto">
            <a:xfrm>
              <a:off x="357158" y="1785926"/>
              <a:ext cx="3535356" cy="70788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它是一个局部变量，队列</a:t>
              </a:r>
              <a:r>
                <a:rPr lang="en-US" altLang="zh-CN" sz="2000" dirty="0" err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qu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中不保存该值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71472" y="928670"/>
            <a:ext cx="7848624" cy="32717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4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*&amp;qu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&amp;x)  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出队运算算法</a:t>
            </a:r>
            <a:endParaRPr kumimoji="1"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-&gt;count==0)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false;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front+1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队头循环增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x=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-&gt;front];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-&gt;count--;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元素个数减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Blip>
                <a:blip r:embed="rId1"/>
              </a:buBlip>
            </a:pP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　数据组织       </a:t>
            </a:r>
            <a:endParaRPr kumimoji="1" lang="zh-CN" altLang="en-US" sz="2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214422"/>
            <a:ext cx="8072494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设置一个迷宫数组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，其中每个元素表示一个方块的状态，为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时表示对应方块是通道，为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时表示对应方块不可走。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28662" y="785794"/>
            <a:ext cx="6848492" cy="13988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判队空运算算法</a:t>
            </a:r>
            <a:endParaRPr kumimoji="1"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return(qu-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&gt;count==0);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3024188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786182" y="1925599"/>
            <a:ext cx="2905116" cy="9366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176863" y="3078124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572132" y="3233688"/>
            <a:ext cx="850912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映射</a:t>
            </a:r>
            <a:endParaRPr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1808" y="2405024"/>
            <a:ext cx="1682738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逻辑结构</a:t>
            </a:r>
            <a:endParaRPr kumimoji="1" lang="zh-CN" altLang="en-US" sz="20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66765" y="4564024"/>
            <a:ext cx="1682738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存储结构</a:t>
            </a:r>
            <a:endParaRPr kumimoji="1"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1000151" y="3268624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3857620" y="5500702"/>
            <a:ext cx="20034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链队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示意图</a:t>
            </a:r>
            <a:endParaRPr kumimoji="1" lang="zh-CN" altLang="en-US" sz="20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2489226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2994051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6" name="Rectangle 16"/>
          <p:cNvSpPr>
            <a:spLocks noChangeArrowheads="1"/>
          </p:cNvSpPr>
          <p:nvPr/>
        </p:nvSpPr>
        <p:spPr bwMode="auto">
          <a:xfrm>
            <a:off x="4002113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en-US" altLang="zh-CN" sz="1800" baseline="-25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7" name="Rectangle 17"/>
          <p:cNvSpPr>
            <a:spLocks noChangeArrowheads="1"/>
          </p:cNvSpPr>
          <p:nvPr/>
        </p:nvSpPr>
        <p:spPr bwMode="auto">
          <a:xfrm>
            <a:off x="4506938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8" name="Line 18"/>
          <p:cNvSpPr>
            <a:spLocks noChangeShapeType="1"/>
          </p:cNvSpPr>
          <p:nvPr/>
        </p:nvSpPr>
        <p:spPr bwMode="auto">
          <a:xfrm>
            <a:off x="3246463" y="4806911"/>
            <a:ext cx="792163" cy="0"/>
          </a:xfrm>
          <a:prstGeom prst="line">
            <a:avLst/>
          </a:prstGeom>
          <a:noFill/>
          <a:ln w="19050">
            <a:solidFill>
              <a:srgbClr val="660066"/>
            </a:solidFill>
            <a:rou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7170763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en-US" altLang="zh-CN" sz="1800" i="1" baseline="-25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7675588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∧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81" name="Line 21"/>
          <p:cNvSpPr>
            <a:spLocks noChangeShapeType="1"/>
          </p:cNvSpPr>
          <p:nvPr/>
        </p:nvSpPr>
        <p:spPr bwMode="auto">
          <a:xfrm>
            <a:off x="6362563" y="4806911"/>
            <a:ext cx="792163" cy="0"/>
          </a:xfrm>
          <a:prstGeom prst="line">
            <a:avLst/>
          </a:prstGeom>
          <a:noFill/>
          <a:ln w="19050">
            <a:solidFill>
              <a:srgbClr val="660066"/>
            </a:solidFill>
            <a:rou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>
            <a:off x="4757763" y="4806911"/>
            <a:ext cx="792163" cy="0"/>
          </a:xfrm>
          <a:prstGeom prst="line">
            <a:avLst/>
          </a:prstGeom>
          <a:noFill/>
          <a:ln w="19050">
            <a:solidFill>
              <a:srgbClr val="660066"/>
            </a:solidFill>
            <a:rou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3" name="Text Box 23"/>
          <p:cNvSpPr txBox="1">
            <a:spLocks noChangeArrowheads="1"/>
          </p:cNvSpPr>
          <p:nvPr/>
        </p:nvSpPr>
        <p:spPr bwMode="auto">
          <a:xfrm>
            <a:off x="5580088" y="4565611"/>
            <a:ext cx="865188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SimSun" pitchFamily="2" charset="-122"/>
                <a:ea typeface="SimSun" pitchFamily="2" charset="-122"/>
                <a:cs typeface="Consolas" pitchFamily="49" charset="0"/>
              </a:rPr>
              <a:t>…</a:t>
            </a:r>
            <a:endParaRPr lang="en-US" altLang="zh-CN">
              <a:latin typeface="SimSun" pitchFamily="2" charset="-122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36884" name="Text Box 26"/>
          <p:cNvSpPr txBox="1">
            <a:spLocks noChangeArrowheads="1"/>
          </p:cNvSpPr>
          <p:nvPr/>
        </p:nvSpPr>
        <p:spPr bwMode="auto">
          <a:xfrm>
            <a:off x="241622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队头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885" name="Text Box 27"/>
          <p:cNvSpPr txBox="1">
            <a:spLocks noChangeArrowheads="1"/>
          </p:cNvSpPr>
          <p:nvPr/>
        </p:nvSpPr>
        <p:spPr bwMode="auto">
          <a:xfrm>
            <a:off x="709617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队尾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886" name="Line 28"/>
          <p:cNvSpPr>
            <a:spLocks noChangeShapeType="1"/>
          </p:cNvSpPr>
          <p:nvPr/>
        </p:nvSpPr>
        <p:spPr bwMode="auto">
          <a:xfrm flipV="1">
            <a:off x="2886101" y="5021224"/>
            <a:ext cx="0" cy="3603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7" name="Text Box 29"/>
          <p:cNvSpPr txBox="1">
            <a:spLocks noChangeArrowheads="1"/>
          </p:cNvSpPr>
          <p:nvPr/>
        </p:nvSpPr>
        <p:spPr bwMode="auto">
          <a:xfrm>
            <a:off x="2081238" y="54546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队头指针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888" name="Line 30"/>
          <p:cNvSpPr>
            <a:spLocks noChangeShapeType="1"/>
          </p:cNvSpPr>
          <p:nvPr/>
        </p:nvSpPr>
        <p:spPr bwMode="auto">
          <a:xfrm flipV="1">
            <a:off x="7435876" y="49958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9" name="Text Box 31"/>
          <p:cNvSpPr txBox="1">
            <a:spLocks noChangeArrowheads="1"/>
          </p:cNvSpPr>
          <p:nvPr/>
        </p:nvSpPr>
        <p:spPr bwMode="auto">
          <a:xfrm>
            <a:off x="6631013" y="54292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队尾指针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85720" y="1212163"/>
            <a:ext cx="771530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采用链表存储的队列称为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onsolas" pitchFamily="49" charset="0"/>
              </a:rPr>
              <a:t>链队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，这里采用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不带头结点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的单链表实现。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 Box 4" descr="新闻纸"/>
          <p:cNvSpPr txBox="1">
            <a:spLocks noChangeArrowheads="1"/>
          </p:cNvSpPr>
          <p:nvPr/>
        </p:nvSpPr>
        <p:spPr bwMode="auto">
          <a:xfrm>
            <a:off x="142844" y="214290"/>
            <a:ext cx="7429552" cy="51473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3.2.3 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队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列的链式存储结构及其基本运算的实现</a:t>
            </a:r>
            <a:endParaRPr kumimoji="1" lang="zh-CN" altLang="en-US" b="0" dirty="0">
              <a:solidFill>
                <a:schemeClr val="tx1"/>
              </a:solidFill>
              <a:latin typeface="Consolas" pitchFamily="49" charset="0"/>
              <a:ea typeface="Microsoft YaHei" pitchFamily="34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3024188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357158" y="714356"/>
            <a:ext cx="5286412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通常将队头和队尾两个指针合起来：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1260475" y="1989138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2590800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4" name="Rectangle 13"/>
          <p:cNvSpPr>
            <a:spLocks noChangeArrowheads="1"/>
          </p:cNvSpPr>
          <p:nvPr/>
        </p:nvSpPr>
        <p:spPr bwMode="auto">
          <a:xfrm>
            <a:off x="3095625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5" name="Line 14"/>
          <p:cNvSpPr>
            <a:spLocks noChangeShapeType="1"/>
          </p:cNvSpPr>
          <p:nvPr/>
        </p:nvSpPr>
        <p:spPr bwMode="auto">
          <a:xfrm>
            <a:off x="1806575" y="2205038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6" name="Rectangle 15"/>
          <p:cNvSpPr>
            <a:spLocks noChangeArrowheads="1"/>
          </p:cNvSpPr>
          <p:nvPr/>
        </p:nvSpPr>
        <p:spPr bwMode="auto">
          <a:xfrm>
            <a:off x="4103688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7" name="Rectangle 16"/>
          <p:cNvSpPr>
            <a:spLocks noChangeArrowheads="1"/>
          </p:cNvSpPr>
          <p:nvPr/>
        </p:nvSpPr>
        <p:spPr bwMode="auto">
          <a:xfrm>
            <a:off x="4608513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8" name="Line 17"/>
          <p:cNvSpPr>
            <a:spLocks noChangeShapeType="1"/>
          </p:cNvSpPr>
          <p:nvPr/>
        </p:nvSpPr>
        <p:spPr bwMode="auto">
          <a:xfrm>
            <a:off x="33099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9" name="Rectangle 18"/>
          <p:cNvSpPr>
            <a:spLocks noChangeArrowheads="1"/>
          </p:cNvSpPr>
          <p:nvPr/>
        </p:nvSpPr>
        <p:spPr bwMode="auto">
          <a:xfrm>
            <a:off x="7272338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0" name="Rectangle 19"/>
          <p:cNvSpPr>
            <a:spLocks noChangeArrowheads="1"/>
          </p:cNvSpPr>
          <p:nvPr/>
        </p:nvSpPr>
        <p:spPr bwMode="auto">
          <a:xfrm>
            <a:off x="7777163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1" name="Line 20"/>
          <p:cNvSpPr>
            <a:spLocks noChangeShapeType="1"/>
          </p:cNvSpPr>
          <p:nvPr/>
        </p:nvSpPr>
        <p:spPr bwMode="auto">
          <a:xfrm>
            <a:off x="64976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2" name="Line 21"/>
          <p:cNvSpPr>
            <a:spLocks noChangeShapeType="1"/>
          </p:cNvSpPr>
          <p:nvPr/>
        </p:nvSpPr>
        <p:spPr bwMode="auto">
          <a:xfrm>
            <a:off x="48593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3" name="Text Box 22"/>
          <p:cNvSpPr txBox="1">
            <a:spLocks noChangeArrowheads="1"/>
          </p:cNvSpPr>
          <p:nvPr/>
        </p:nvSpPr>
        <p:spPr bwMode="auto">
          <a:xfrm>
            <a:off x="5681663" y="1897063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ea typeface="SimSun" pitchFamily="2" charset="-122"/>
                <a:cs typeface="Consolas" pitchFamily="49" charset="0"/>
              </a:rPr>
              <a:t>…</a:t>
            </a:r>
            <a:endParaRPr lang="en-US" altLang="zh-CN" dirty="0"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37904" name="Arc 23"/>
          <p:cNvSpPr/>
          <p:nvPr/>
        </p:nvSpPr>
        <p:spPr bwMode="auto">
          <a:xfrm>
            <a:off x="1187450" y="16287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5" name="Text Box 24"/>
          <p:cNvSpPr txBox="1">
            <a:spLocks noChangeArrowheads="1"/>
          </p:cNvSpPr>
          <p:nvPr/>
        </p:nvSpPr>
        <p:spPr bwMode="auto">
          <a:xfrm>
            <a:off x="755650" y="1341438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q</a:t>
            </a:r>
            <a:endParaRPr lang="en-US" altLang="zh-CN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6" name="Text Box 25"/>
          <p:cNvSpPr txBox="1">
            <a:spLocks noChangeArrowheads="1"/>
          </p:cNvSpPr>
          <p:nvPr/>
        </p:nvSpPr>
        <p:spPr bwMode="auto">
          <a:xfrm>
            <a:off x="248443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907" name="Text Box 26"/>
          <p:cNvSpPr txBox="1">
            <a:spLocks noChangeArrowheads="1"/>
          </p:cNvSpPr>
          <p:nvPr/>
        </p:nvSpPr>
        <p:spPr bwMode="auto">
          <a:xfrm>
            <a:off x="716438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队尾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908" name="Line 29"/>
          <p:cNvSpPr>
            <a:spLocks noChangeShapeType="1"/>
          </p:cNvSpPr>
          <p:nvPr/>
        </p:nvSpPr>
        <p:spPr bwMode="auto">
          <a:xfrm flipV="1">
            <a:off x="7537450" y="2393950"/>
            <a:ext cx="0" cy="25241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arrow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9" name="Rectangle 31"/>
          <p:cNvSpPr>
            <a:spLocks noChangeArrowheads="1"/>
          </p:cNvSpPr>
          <p:nvPr/>
        </p:nvSpPr>
        <p:spPr bwMode="auto">
          <a:xfrm>
            <a:off x="1260475" y="2420938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10" name="Text Box 32"/>
          <p:cNvSpPr txBox="1">
            <a:spLocks noChangeArrowheads="1"/>
          </p:cNvSpPr>
          <p:nvPr/>
        </p:nvSpPr>
        <p:spPr bwMode="auto">
          <a:xfrm>
            <a:off x="384122" y="1989138"/>
            <a:ext cx="963644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11" name="Text Box 33"/>
          <p:cNvSpPr txBox="1">
            <a:spLocks noChangeArrowheads="1"/>
          </p:cNvSpPr>
          <p:nvPr/>
        </p:nvSpPr>
        <p:spPr bwMode="auto">
          <a:xfrm>
            <a:off x="514327" y="2455863"/>
            <a:ext cx="792163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12" name="Line 34"/>
          <p:cNvSpPr>
            <a:spLocks noChangeShapeType="1"/>
          </p:cNvSpPr>
          <p:nvPr/>
        </p:nvSpPr>
        <p:spPr bwMode="auto">
          <a:xfrm>
            <a:off x="1835150" y="2636838"/>
            <a:ext cx="5689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14" name="Text Box 35"/>
          <p:cNvSpPr txBox="1">
            <a:spLocks noChangeArrowheads="1"/>
          </p:cNvSpPr>
          <p:nvPr/>
        </p:nvSpPr>
        <p:spPr bwMode="auto">
          <a:xfrm>
            <a:off x="896940" y="3644901"/>
            <a:ext cx="5103820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队组成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）存储队列元素的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单链表结点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）指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向队头和队尾指针的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链队结点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4476750" y="2435445"/>
            <a:ext cx="400050" cy="1781175"/>
          </a:xfrm>
          <a:custGeom>
            <a:avLst/>
            <a:gdLst>
              <a:gd name="connsiteX0" fmla="*/ 28575 w 400050"/>
              <a:gd name="connsiteY0" fmla="*/ 1781175 h 1781175"/>
              <a:gd name="connsiteX1" fmla="*/ 285750 w 400050"/>
              <a:gd name="connsiteY1" fmla="*/ 1466850 h 1781175"/>
              <a:gd name="connsiteX2" fmla="*/ 352425 w 400050"/>
              <a:gd name="connsiteY2" fmla="*/ 723900 h 1781175"/>
              <a:gd name="connsiteX3" fmla="*/ 0 w 400050"/>
              <a:gd name="connsiteY3" fmla="*/ 0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1781175">
                <a:moveTo>
                  <a:pt x="28575" y="1781175"/>
                </a:moveTo>
                <a:cubicBezTo>
                  <a:pt x="130175" y="1712119"/>
                  <a:pt x="231775" y="1643063"/>
                  <a:pt x="285750" y="1466850"/>
                </a:cubicBezTo>
                <a:cubicBezTo>
                  <a:pt x="339725" y="1290638"/>
                  <a:pt x="400050" y="968375"/>
                  <a:pt x="352425" y="723900"/>
                </a:cubicBezTo>
                <a:cubicBezTo>
                  <a:pt x="304800" y="479425"/>
                  <a:pt x="152400" y="239712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587375" y="2857500"/>
            <a:ext cx="3822700" cy="2578100"/>
          </a:xfrm>
          <a:custGeom>
            <a:avLst/>
            <a:gdLst>
              <a:gd name="connsiteX0" fmla="*/ 3822700 w 3822700"/>
              <a:gd name="connsiteY0" fmla="*/ 2038350 h 2578100"/>
              <a:gd name="connsiteX1" fmla="*/ 3641725 w 3822700"/>
              <a:gd name="connsiteY1" fmla="*/ 2305050 h 2578100"/>
              <a:gd name="connsiteX2" fmla="*/ 2755900 w 3822700"/>
              <a:gd name="connsiteY2" fmla="*/ 2400300 h 2578100"/>
              <a:gd name="connsiteX3" fmla="*/ 650875 w 3822700"/>
              <a:gd name="connsiteY3" fmla="*/ 2362200 h 2578100"/>
              <a:gd name="connsiteX4" fmla="*/ 3175 w 3822700"/>
              <a:gd name="connsiteY4" fmla="*/ 1104900 h 2578100"/>
              <a:gd name="connsiteX5" fmla="*/ 669925 w 3822700"/>
              <a:gd name="connsiteY5" fmla="*/ 0 h 257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2700" h="2578100">
                <a:moveTo>
                  <a:pt x="3822700" y="2038350"/>
                </a:moveTo>
                <a:cubicBezTo>
                  <a:pt x="3821112" y="2141537"/>
                  <a:pt x="3819525" y="2244725"/>
                  <a:pt x="3641725" y="2305050"/>
                </a:cubicBezTo>
                <a:cubicBezTo>
                  <a:pt x="3463925" y="2365375"/>
                  <a:pt x="2755900" y="2400300"/>
                  <a:pt x="2755900" y="2400300"/>
                </a:cubicBezTo>
                <a:cubicBezTo>
                  <a:pt x="2257425" y="2409825"/>
                  <a:pt x="1109662" y="2578100"/>
                  <a:pt x="650875" y="2362200"/>
                </a:cubicBezTo>
                <a:cubicBezTo>
                  <a:pt x="192088" y="2146300"/>
                  <a:pt x="0" y="1498600"/>
                  <a:pt x="3175" y="1104900"/>
                </a:cubicBezTo>
                <a:cubicBezTo>
                  <a:pt x="6350" y="711200"/>
                  <a:pt x="338137" y="355600"/>
                  <a:pt x="669925" y="0"/>
                </a:cubicBezTo>
              </a:path>
            </a:pathLst>
          </a:cu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4" grpId="0"/>
      <p:bldP spid="34" grpId="0" animBg="1"/>
      <p:bldP spid="3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357158" y="285728"/>
            <a:ext cx="335758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链队的进队和出队操作演示</a:t>
            </a:r>
            <a:endParaRPr kumimoji="1" lang="zh-CN" altLang="en-US" sz="2000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206717" y="1565268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∧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916" name="Arc 15"/>
          <p:cNvSpPr/>
          <p:nvPr/>
        </p:nvSpPr>
        <p:spPr bwMode="auto">
          <a:xfrm>
            <a:off x="3133692" y="120490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917" name="Text Box 16"/>
          <p:cNvSpPr txBox="1">
            <a:spLocks noChangeArrowheads="1"/>
          </p:cNvSpPr>
          <p:nvPr/>
        </p:nvSpPr>
        <p:spPr bwMode="auto">
          <a:xfrm>
            <a:off x="2786050" y="884238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q</a:t>
            </a:r>
            <a:endParaRPr lang="en-US" altLang="zh-CN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918" name="Rectangle 20"/>
          <p:cNvSpPr>
            <a:spLocks noChangeArrowheads="1"/>
          </p:cNvSpPr>
          <p:nvPr/>
        </p:nvSpPr>
        <p:spPr bwMode="auto">
          <a:xfrm>
            <a:off x="3206717" y="1997068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∧</a:t>
            </a:r>
            <a:endParaRPr lang="en-US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919" name="Text Box 21"/>
          <p:cNvSpPr txBox="1">
            <a:spLocks noChangeArrowheads="1"/>
          </p:cNvSpPr>
          <p:nvPr/>
        </p:nvSpPr>
        <p:spPr bwMode="auto">
          <a:xfrm>
            <a:off x="2357422" y="1565268"/>
            <a:ext cx="985834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920" name="Text Box 22"/>
          <p:cNvSpPr txBox="1">
            <a:spLocks noChangeArrowheads="1"/>
          </p:cNvSpPr>
          <p:nvPr/>
        </p:nvSpPr>
        <p:spPr bwMode="auto">
          <a:xfrm>
            <a:off x="2560617" y="2031993"/>
            <a:ext cx="792163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921" name="Text Box 45"/>
          <p:cNvSpPr txBox="1">
            <a:spLocks noChangeArrowheads="1"/>
          </p:cNvSpPr>
          <p:nvPr/>
        </p:nvSpPr>
        <p:spPr bwMode="auto">
          <a:xfrm>
            <a:off x="272999" y="1714488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）空队</a:t>
            </a:r>
            <a:endParaRPr lang="zh-CN" altLang="en-US" sz="2000" dirty="0">
              <a:solidFill>
                <a:srgbClr val="008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959" name="Text Box 65"/>
          <p:cNvSpPr txBox="1">
            <a:spLocks noChangeArrowheads="1"/>
          </p:cNvSpPr>
          <p:nvPr/>
        </p:nvSpPr>
        <p:spPr bwMode="auto">
          <a:xfrm>
            <a:off x="71406" y="5072074"/>
            <a:ext cx="2160588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）出队一次</a:t>
            </a:r>
            <a:endParaRPr lang="zh-CN" altLang="en-US" sz="2000" dirty="0">
              <a:solidFill>
                <a:srgbClr val="008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943" name="Text Box 46"/>
          <p:cNvSpPr txBox="1">
            <a:spLocks noChangeArrowheads="1"/>
          </p:cNvSpPr>
          <p:nvPr/>
        </p:nvSpPr>
        <p:spPr bwMode="auto">
          <a:xfrm>
            <a:off x="357126" y="3357562"/>
            <a:ext cx="1584325" cy="707886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i="1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  <a:endParaRPr lang="zh-CN" altLang="en-US" sz="2000" dirty="0">
              <a:solidFill>
                <a:srgbClr val="008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54"/>
          <p:cNvGrpSpPr/>
          <p:nvPr/>
        </p:nvGrpSpPr>
        <p:grpSpPr>
          <a:xfrm>
            <a:off x="2373306" y="1886100"/>
            <a:ext cx="6299187" cy="2311250"/>
            <a:chOff x="2373306" y="1886100"/>
            <a:chExt cx="6299187" cy="2311250"/>
          </a:xfrm>
        </p:grpSpPr>
        <p:sp>
          <p:nvSpPr>
            <p:cNvPr id="38924" name="Rectangle 24"/>
            <p:cNvSpPr>
              <a:spLocks noChangeArrowheads="1"/>
            </p:cNvSpPr>
            <p:nvPr/>
          </p:nvSpPr>
          <p:spPr bwMode="auto">
            <a:xfrm>
              <a:off x="3200380" y="3333750"/>
              <a:ext cx="86360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5" name="Rectangle 25"/>
            <p:cNvSpPr>
              <a:spLocks noChangeArrowheads="1"/>
            </p:cNvSpPr>
            <p:nvPr/>
          </p:nvSpPr>
          <p:spPr bwMode="auto">
            <a:xfrm>
              <a:off x="4530705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6" name="Rectangle 26"/>
            <p:cNvSpPr>
              <a:spLocks noChangeArrowheads="1"/>
            </p:cNvSpPr>
            <p:nvPr/>
          </p:nvSpPr>
          <p:spPr bwMode="auto">
            <a:xfrm>
              <a:off x="5035530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7" name="Line 27"/>
            <p:cNvSpPr>
              <a:spLocks noChangeShapeType="1"/>
            </p:cNvSpPr>
            <p:nvPr/>
          </p:nvSpPr>
          <p:spPr bwMode="auto">
            <a:xfrm>
              <a:off x="3775055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8" name="Rectangle 28"/>
            <p:cNvSpPr>
              <a:spLocks noChangeArrowheads="1"/>
            </p:cNvSpPr>
            <p:nvPr/>
          </p:nvSpPr>
          <p:spPr bwMode="auto">
            <a:xfrm>
              <a:off x="6043593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9" name="Rectangle 29"/>
            <p:cNvSpPr>
              <a:spLocks noChangeArrowheads="1"/>
            </p:cNvSpPr>
            <p:nvPr/>
          </p:nvSpPr>
          <p:spPr bwMode="auto">
            <a:xfrm>
              <a:off x="6548418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0" name="Line 30"/>
            <p:cNvSpPr>
              <a:spLocks noChangeShapeType="1"/>
            </p:cNvSpPr>
            <p:nvPr/>
          </p:nvSpPr>
          <p:spPr bwMode="auto">
            <a:xfrm>
              <a:off x="52879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1" name="Rectangle 31"/>
            <p:cNvSpPr>
              <a:spLocks noChangeArrowheads="1"/>
            </p:cNvSpPr>
            <p:nvPr/>
          </p:nvSpPr>
          <p:spPr bwMode="auto">
            <a:xfrm>
              <a:off x="7627918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2" name="Rectangle 32"/>
            <p:cNvSpPr>
              <a:spLocks noChangeArrowheads="1"/>
            </p:cNvSpPr>
            <p:nvPr/>
          </p:nvSpPr>
          <p:spPr bwMode="auto">
            <a:xfrm>
              <a:off x="8132743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3" name="Line 34"/>
            <p:cNvSpPr>
              <a:spLocks noChangeShapeType="1"/>
            </p:cNvSpPr>
            <p:nvPr/>
          </p:nvSpPr>
          <p:spPr bwMode="auto">
            <a:xfrm>
              <a:off x="67992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4" name="Arc 36"/>
            <p:cNvSpPr/>
            <p:nvPr/>
          </p:nvSpPr>
          <p:spPr bwMode="auto">
            <a:xfrm>
              <a:off x="3127355" y="2973388"/>
              <a:ext cx="360363" cy="360363"/>
            </a:xfrm>
            <a:custGeom>
              <a:avLst/>
              <a:gdLst>
                <a:gd name="T0" fmla="*/ 0 w 21600"/>
                <a:gd name="T1" fmla="*/ 0 h 21600"/>
                <a:gd name="T2" fmla="*/ 227 w 21600"/>
                <a:gd name="T3" fmla="*/ 227 h 21600"/>
                <a:gd name="T4" fmla="*/ 0 w 21600"/>
                <a:gd name="T5" fmla="*/ 2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5" name="Text Box 37"/>
            <p:cNvSpPr txBox="1">
              <a:spLocks noChangeArrowheads="1"/>
            </p:cNvSpPr>
            <p:nvPr/>
          </p:nvSpPr>
          <p:spPr bwMode="auto">
            <a:xfrm>
              <a:off x="2782878" y="2686050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q</a:t>
              </a:r>
              <a:endParaRPr lang="en-US" altLang="zh-CN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6" name="Text Box 38"/>
            <p:cNvSpPr txBox="1">
              <a:spLocks noChangeArrowheads="1"/>
            </p:cNvSpPr>
            <p:nvPr/>
          </p:nvSpPr>
          <p:spPr bwMode="auto">
            <a:xfrm>
              <a:off x="4572000" y="2846388"/>
              <a:ext cx="1008063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队头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937" name="Text Box 39"/>
            <p:cNvSpPr txBox="1">
              <a:spLocks noChangeArrowheads="1"/>
            </p:cNvSpPr>
            <p:nvPr/>
          </p:nvSpPr>
          <p:spPr bwMode="auto">
            <a:xfrm>
              <a:off x="7519968" y="2846388"/>
              <a:ext cx="1008063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队尾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938" name="Line 40"/>
            <p:cNvSpPr>
              <a:spLocks noChangeShapeType="1"/>
            </p:cNvSpPr>
            <p:nvPr/>
          </p:nvSpPr>
          <p:spPr bwMode="auto">
            <a:xfrm flipV="1">
              <a:off x="7905730" y="3738563"/>
              <a:ext cx="0" cy="252413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3200380" y="3765550"/>
              <a:ext cx="86360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40" name="Text Box 42"/>
            <p:cNvSpPr txBox="1">
              <a:spLocks noChangeArrowheads="1"/>
            </p:cNvSpPr>
            <p:nvPr/>
          </p:nvSpPr>
          <p:spPr bwMode="auto">
            <a:xfrm>
              <a:off x="2373306" y="3333750"/>
              <a:ext cx="903285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41" name="Text Box 43"/>
            <p:cNvSpPr txBox="1">
              <a:spLocks noChangeArrowheads="1"/>
            </p:cNvSpPr>
            <p:nvPr/>
          </p:nvSpPr>
          <p:spPr bwMode="auto">
            <a:xfrm>
              <a:off x="2493953" y="3800475"/>
              <a:ext cx="792163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42" name="Freeform 44"/>
            <p:cNvSpPr/>
            <p:nvPr/>
          </p:nvSpPr>
          <p:spPr bwMode="auto">
            <a:xfrm>
              <a:off x="3775055" y="3968750"/>
              <a:ext cx="4133850" cy="1588"/>
            </a:xfrm>
            <a:custGeom>
              <a:avLst/>
              <a:gdLst>
                <a:gd name="T0" fmla="*/ 0 w 2604"/>
                <a:gd name="T1" fmla="*/ 8 h 8"/>
                <a:gd name="T2" fmla="*/ 2604 w 2604"/>
                <a:gd name="T3" fmla="*/ 0 h 8"/>
                <a:gd name="T4" fmla="*/ 0 60000 65536"/>
                <a:gd name="T5" fmla="*/ 0 60000 65536"/>
                <a:gd name="T6" fmla="*/ 0 w 2604"/>
                <a:gd name="T7" fmla="*/ 0 h 8"/>
                <a:gd name="T8" fmla="*/ 2604 w 2604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4" h="8">
                  <a:moveTo>
                    <a:pt x="0" y="8"/>
                  </a:moveTo>
                  <a:lnTo>
                    <a:pt x="2604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右弧形箭头 47"/>
            <p:cNvSpPr/>
            <p:nvPr/>
          </p:nvSpPr>
          <p:spPr>
            <a:xfrm rot="19663757">
              <a:off x="5142997" y="1886100"/>
              <a:ext cx="428628" cy="928694"/>
            </a:xfrm>
            <a:prstGeom prst="curvedLeftArrow">
              <a:avLst>
                <a:gd name="adj1" fmla="val 25000"/>
                <a:gd name="adj2" fmla="val 50000"/>
                <a:gd name="adj3" fmla="val 6838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2"/>
          <p:cNvGrpSpPr/>
          <p:nvPr/>
        </p:nvGrpSpPr>
        <p:grpSpPr>
          <a:xfrm>
            <a:off x="2357422" y="4143380"/>
            <a:ext cx="4740271" cy="1612895"/>
            <a:chOff x="2357422" y="4143380"/>
            <a:chExt cx="4740271" cy="1612895"/>
          </a:xfrm>
        </p:grpSpPr>
        <p:grpSp>
          <p:nvGrpSpPr>
            <p:cNvPr id="4" name="组合 50"/>
            <p:cNvGrpSpPr/>
            <p:nvPr/>
          </p:nvGrpSpPr>
          <p:grpSpPr>
            <a:xfrm>
              <a:off x="2357422" y="4244975"/>
              <a:ext cx="4740271" cy="1511300"/>
              <a:chOff x="2357422" y="4244975"/>
              <a:chExt cx="4740271" cy="1511300"/>
            </a:xfrm>
          </p:grpSpPr>
          <p:sp>
            <p:nvSpPr>
              <p:cNvPr id="38945" name="Text Box 58"/>
              <p:cNvSpPr txBox="1">
                <a:spLocks noChangeArrowheads="1"/>
              </p:cNvSpPr>
              <p:nvPr/>
            </p:nvSpPr>
            <p:spPr bwMode="auto">
              <a:xfrm>
                <a:off x="2786050" y="4244975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i="1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q</a:t>
                </a:r>
                <a:endPara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46" name="Rectangle 47"/>
              <p:cNvSpPr>
                <a:spLocks noChangeArrowheads="1"/>
              </p:cNvSpPr>
              <p:nvPr/>
            </p:nvSpPr>
            <p:spPr bwMode="auto">
              <a:xfrm>
                <a:off x="3209905" y="4892675"/>
                <a:ext cx="863600" cy="431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47" name="Rectangle 48"/>
              <p:cNvSpPr>
                <a:spLocks noChangeArrowheads="1"/>
              </p:cNvSpPr>
              <p:nvPr/>
            </p:nvSpPr>
            <p:spPr bwMode="auto">
              <a:xfrm>
                <a:off x="4540230" y="4892675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48" name="Rectangle 49"/>
              <p:cNvSpPr>
                <a:spLocks noChangeArrowheads="1"/>
              </p:cNvSpPr>
              <p:nvPr/>
            </p:nvSpPr>
            <p:spPr bwMode="auto">
              <a:xfrm>
                <a:off x="5045055" y="4892675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49" name="Line 50"/>
              <p:cNvSpPr>
                <a:spLocks noChangeShapeType="1"/>
              </p:cNvSpPr>
              <p:nvPr/>
            </p:nvSpPr>
            <p:spPr bwMode="auto">
              <a:xfrm>
                <a:off x="3784580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0" name="Rectangle 51"/>
              <p:cNvSpPr>
                <a:spLocks noChangeArrowheads="1"/>
              </p:cNvSpPr>
              <p:nvPr/>
            </p:nvSpPr>
            <p:spPr bwMode="auto">
              <a:xfrm>
                <a:off x="6053118" y="4892675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c</a:t>
                </a:r>
                <a:endPara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1" name="Rectangle 52"/>
              <p:cNvSpPr>
                <a:spLocks noChangeArrowheads="1"/>
              </p:cNvSpPr>
              <p:nvPr/>
            </p:nvSpPr>
            <p:spPr bwMode="auto">
              <a:xfrm>
                <a:off x="6557943" y="4892675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18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  <a:endParaRPr lang="zh-CN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2" name="Line 53"/>
              <p:cNvSpPr>
                <a:spLocks noChangeShapeType="1"/>
              </p:cNvSpPr>
              <p:nvPr/>
            </p:nvSpPr>
            <p:spPr bwMode="auto">
              <a:xfrm>
                <a:off x="5297468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3" name="Arc 57"/>
              <p:cNvSpPr/>
              <p:nvPr/>
            </p:nvSpPr>
            <p:spPr bwMode="auto">
              <a:xfrm>
                <a:off x="3136880" y="4532313"/>
                <a:ext cx="360363" cy="360363"/>
              </a:xfrm>
              <a:custGeom>
                <a:avLst/>
                <a:gdLst>
                  <a:gd name="T0" fmla="*/ 0 w 21600"/>
                  <a:gd name="T1" fmla="*/ 0 h 21600"/>
                  <a:gd name="T2" fmla="*/ 227 w 21600"/>
                  <a:gd name="T3" fmla="*/ 227 h 21600"/>
                  <a:gd name="T4" fmla="*/ 0 w 21600"/>
                  <a:gd name="T5" fmla="*/ 22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4" name="Line 60"/>
              <p:cNvSpPr>
                <a:spLocks noChangeShapeType="1"/>
              </p:cNvSpPr>
              <p:nvPr/>
            </p:nvSpPr>
            <p:spPr bwMode="auto">
              <a:xfrm flipV="1">
                <a:off x="6440468" y="5297488"/>
                <a:ext cx="0" cy="252413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5" name="Rectangle 61"/>
              <p:cNvSpPr>
                <a:spLocks noChangeArrowheads="1"/>
              </p:cNvSpPr>
              <p:nvPr/>
            </p:nvSpPr>
            <p:spPr bwMode="auto">
              <a:xfrm>
                <a:off x="3209905" y="5324475"/>
                <a:ext cx="863600" cy="431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6" name="Text Box 62"/>
              <p:cNvSpPr txBox="1">
                <a:spLocks noChangeArrowheads="1"/>
              </p:cNvSpPr>
              <p:nvPr/>
            </p:nvSpPr>
            <p:spPr bwMode="auto">
              <a:xfrm>
                <a:off x="2357422" y="4892675"/>
                <a:ext cx="91281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front</a:t>
                </a:r>
                <a:endPara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7" name="Text Box 63"/>
              <p:cNvSpPr txBox="1">
                <a:spLocks noChangeArrowheads="1"/>
              </p:cNvSpPr>
              <p:nvPr/>
            </p:nvSpPr>
            <p:spPr bwMode="auto">
              <a:xfrm>
                <a:off x="2487593" y="5359400"/>
                <a:ext cx="792163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rear</a:t>
                </a:r>
                <a:endPara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8" name="Freeform 64"/>
              <p:cNvSpPr/>
              <p:nvPr/>
            </p:nvSpPr>
            <p:spPr bwMode="auto">
              <a:xfrm>
                <a:off x="3784580" y="5543550"/>
                <a:ext cx="2651125" cy="1588"/>
              </a:xfrm>
              <a:custGeom>
                <a:avLst/>
                <a:gdLst>
                  <a:gd name="T0" fmla="*/ 0 w 1670"/>
                  <a:gd name="T1" fmla="*/ 7 h 7"/>
                  <a:gd name="T2" fmla="*/ 1670 w 1670"/>
                  <a:gd name="T3" fmla="*/ 0 h 7"/>
                  <a:gd name="T4" fmla="*/ 0 60000 65536"/>
                  <a:gd name="T5" fmla="*/ 0 60000 65536"/>
                  <a:gd name="T6" fmla="*/ 0 w 1670"/>
                  <a:gd name="T7" fmla="*/ 0 h 7"/>
                  <a:gd name="T8" fmla="*/ 1670 w 167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70" h="7">
                    <a:moveTo>
                      <a:pt x="0" y="7"/>
                    </a:moveTo>
                    <a:lnTo>
                      <a:pt x="1670" y="0"/>
                    </a:lnTo>
                  </a:path>
                </a:pathLst>
              </a:custGeom>
              <a:noFill/>
              <a:ln w="38100">
                <a:solidFill>
                  <a:srgbClr val="660066"/>
                </a:solidFill>
                <a:round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49" name="下箭头 48"/>
            <p:cNvSpPr/>
            <p:nvPr/>
          </p:nvSpPr>
          <p:spPr>
            <a:xfrm>
              <a:off x="5143504" y="4143380"/>
              <a:ext cx="285752" cy="57150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9" grpId="0"/>
      <p:bldP spid="3894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55650" y="981075"/>
            <a:ext cx="6316680" cy="1741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data;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数据元素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*next;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469898" y="3644900"/>
            <a:ext cx="6316680" cy="165850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*front;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指向单链表队头结点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*rear;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指向单链表队尾结点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827088" y="3202544"/>
            <a:ext cx="5976937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链队结点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LinkQuNode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声明如下：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684213" y="465149"/>
            <a:ext cx="626427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数据结点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DataNode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00113" y="4005263"/>
            <a:ext cx="5886465" cy="191088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队空条件：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front=rear=NULL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队满条件：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不考虑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进队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将包含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的结点插入到单链表表尾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出队操作：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删除单链表首数据结点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900113" y="3403600"/>
            <a:ext cx="181449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链队的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1333500" y="188913"/>
            <a:ext cx="792163" cy="4333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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1333500" y="622300"/>
            <a:ext cx="792163" cy="433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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>
            <a:off x="901700" y="33337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495275" y="14285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q</a:t>
            </a:r>
            <a:endParaRPr lang="en-US" altLang="zh-CN" sz="18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2197100" y="200025"/>
            <a:ext cx="1368425" cy="78483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front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rear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3214678" y="416462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初始时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1333500" y="1914525"/>
            <a:ext cx="792163" cy="433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1333500" y="2347913"/>
            <a:ext cx="792163" cy="4333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>
            <a:off x="901700" y="205898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468313" y="1857364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q</a:t>
            </a:r>
            <a:endParaRPr lang="en-US" altLang="zh-CN" sz="18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2627313" y="1916113"/>
            <a:ext cx="431800" cy="433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1800" baseline="-25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3060700" y="1917700"/>
            <a:ext cx="431800" cy="4333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835150" y="2133600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6011863" y="1917700"/>
            <a:ext cx="431800" cy="4333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en-US" altLang="zh-CN" sz="1800" i="1" baseline="-25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>
            <a:off x="6445250" y="1919288"/>
            <a:ext cx="431800" cy="433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79" name="Line 21"/>
          <p:cNvSpPr>
            <a:spLocks noChangeShapeType="1"/>
          </p:cNvSpPr>
          <p:nvPr/>
        </p:nvSpPr>
        <p:spPr bwMode="auto">
          <a:xfrm>
            <a:off x="5219700" y="2135188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>
            <a:off x="3275013" y="2133600"/>
            <a:ext cx="7921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>
            <a:off x="1835150" y="2636838"/>
            <a:ext cx="45370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 flipV="1">
            <a:off x="6372225" y="2349500"/>
            <a:ext cx="0" cy="287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4286248" y="1940473"/>
            <a:ext cx="792162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SimSun" pitchFamily="2" charset="-122"/>
                <a:ea typeface="SimSun" pitchFamily="2" charset="-122"/>
                <a:cs typeface="Consolas" pitchFamily="49" charset="0"/>
              </a:rPr>
              <a:t>…</a:t>
            </a:r>
            <a:endParaRPr lang="en-US" altLang="zh-CN" sz="1800" dirty="0">
              <a:latin typeface="SimSun" pitchFamily="2" charset="-122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2627313" y="1341438"/>
            <a:ext cx="720725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队头</a:t>
            </a:r>
            <a:endParaRPr lang="zh-CN" altLang="en-US" sz="1800">
              <a:solidFill>
                <a:srgbClr val="FF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6083300" y="1341438"/>
            <a:ext cx="720725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队尾</a:t>
            </a:r>
            <a:endParaRPr lang="zh-CN" altLang="en-US" sz="1800">
              <a:solidFill>
                <a:srgbClr val="FF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3571868" y="1000108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8143932" cy="17503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链队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存储中，队列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的基本运算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算法。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  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）初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始化队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列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InitQueue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(q)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Microsoft YaHei" pitchFamily="34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构造一个空队列，即只创建一个链队头结点，其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域均置为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，不创建数据元素结点。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42976" y="2500306"/>
            <a:ext cx="6286544" cy="152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InitQueue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(LinkQuNode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*&amp;q)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q=(LinkQuNode *)malloc(sizeof(LinkQuNode));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&gt;front=q-&gt;rear=NULL;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2501882" y="4255080"/>
            <a:ext cx="3070250" cy="2174316"/>
            <a:chOff x="2501882" y="4000504"/>
            <a:chExt cx="3070250" cy="2174316"/>
          </a:xfrm>
        </p:grpSpPr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276600" y="5805488"/>
              <a:ext cx="2087563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链队结点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40107" y="4776803"/>
              <a:ext cx="792163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40107" y="5210190"/>
              <a:ext cx="792163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908307" y="49212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501882" y="4730742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q</a:t>
              </a:r>
              <a:endParaRPr lang="en-US" altLang="zh-CN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203707" y="4787915"/>
              <a:ext cx="1368425" cy="8540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3571868" y="4000504"/>
              <a:ext cx="285752" cy="57150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66682" y="357166"/>
            <a:ext cx="8563036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）销毁队列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DestroyQueue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(q)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Microsoft YaHei" pitchFamily="34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释放队列占用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的存储空间，包括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队头结点和所有数据结点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存储空间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52491" y="1504125"/>
            <a:ext cx="7991475" cy="3303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08000" bIns="10800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</a:t>
            </a:r>
            <a:r>
              <a:rPr lang="en-US" altLang="zh-CN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*&amp;q)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pt-BR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DataNode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*p=q-&gt;front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*r;  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指向队头数据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pt-BR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 (p!=NULL)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释放数据结点占用空间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r=p-&gt;next;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(r!=NULL)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free(p);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=p-&gt;next;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free(p);  free(q);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释放链队结点占用空间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638151" y="5013325"/>
            <a:ext cx="6958037" cy="1368425"/>
            <a:chOff x="638151" y="5013325"/>
            <a:chExt cx="6958037" cy="1368425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1476375" y="5514975"/>
              <a:ext cx="792163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476375" y="5948363"/>
              <a:ext cx="792163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044575" y="565943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638151" y="5429264"/>
              <a:ext cx="433387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q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2770188" y="551656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3203575" y="551656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1978025" y="5734050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6731000" y="551656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7164388" y="551656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1" name="Freeform 13"/>
            <p:cNvSpPr/>
            <p:nvPr/>
          </p:nvSpPr>
          <p:spPr bwMode="auto">
            <a:xfrm>
              <a:off x="6324600" y="573722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2" name="Freeform 14"/>
            <p:cNvSpPr/>
            <p:nvPr/>
          </p:nvSpPr>
          <p:spPr bwMode="auto">
            <a:xfrm>
              <a:off x="3417888" y="5715000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3" name="Freeform 15"/>
            <p:cNvSpPr/>
            <p:nvPr/>
          </p:nvSpPr>
          <p:spPr bwMode="auto">
            <a:xfrm>
              <a:off x="1978025" y="6223000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019925" y="59499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5357818" y="5429264"/>
              <a:ext cx="792163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+mj-ea"/>
                  <a:ea typeface="+mj-ea"/>
                  <a:cs typeface="Consolas" pitchFamily="49" charset="0"/>
                </a:rPr>
                <a:t>…</a:t>
              </a:r>
              <a:endParaRPr lang="en-US" altLang="zh-CN" sz="1800" dirty="0">
                <a:latin typeface="+mj-ea"/>
                <a:ea typeface="+mj-ea"/>
                <a:cs typeface="Consolas" pitchFamily="49" charset="0"/>
              </a:endParaRPr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2987675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3994150" y="551656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4427538" y="551656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9" name="Freeform 21"/>
            <p:cNvSpPr/>
            <p:nvPr/>
          </p:nvSpPr>
          <p:spPr bwMode="auto">
            <a:xfrm>
              <a:off x="4641850" y="571500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4211638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31" name="Text Box 23"/>
            <p:cNvSpPr txBox="1">
              <a:spLocks noChangeArrowheads="1"/>
            </p:cNvSpPr>
            <p:nvPr/>
          </p:nvSpPr>
          <p:spPr bwMode="auto">
            <a:xfrm>
              <a:off x="2916238" y="5013325"/>
              <a:ext cx="504825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4140200" y="5013325"/>
              <a:ext cx="504825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391554" cy="1169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   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）判断队列是否为空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QueueEmpty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(q)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Microsoft YaHei" pitchFamily="34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若链队结点的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域值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，表示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为空，返回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；否则返回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00113" y="2205038"/>
            <a:ext cx="5314961" cy="132610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LinkQuNode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*q)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return(q-&gt;rear==NULL);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2501882" y="4071942"/>
            <a:ext cx="3070250" cy="1503433"/>
            <a:chOff x="2501882" y="4071942"/>
            <a:chExt cx="3070250" cy="1503433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3143240" y="5175265"/>
              <a:ext cx="1438276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空链队</a:t>
              </a:r>
              <a:endPara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340107" y="4118003"/>
              <a:ext cx="792163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340107" y="4551390"/>
              <a:ext cx="792163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908307" y="42624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01882" y="4071942"/>
              <a:ext cx="433387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q</a:t>
              </a:r>
              <a:endParaRPr lang="en-US" altLang="zh-CN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203707" y="4129115"/>
              <a:ext cx="1368425" cy="78483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front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467836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（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4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）进队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enQueue(q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)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Microsoft YaHei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157161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考虑情况：</a:t>
            </a:r>
            <a:endParaRPr kumimoji="1"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2214554"/>
            <a:ext cx="2928958" cy="14029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bIns="216000" rtlCol="0">
            <a:spAutoFit/>
          </a:bodyPr>
          <a:lstStyle/>
          <a:p>
            <a:pPr marL="457200" indent="-457200" algn="l">
              <a:lnSpc>
                <a:spcPct val="200000"/>
              </a:lnSpc>
              <a:buBlip>
                <a:blip r:embed="rId1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原队列为空</a:t>
            </a:r>
            <a:endParaRPr kumimoji="1"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buBlip>
                <a:blip r:embed="rId1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原队列非空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876" y="1252823"/>
            <a:ext cx="37147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mg[</a:t>
            </a:r>
            <a:r>
              <a:rPr lang="en-US" sz="1600" i="1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+2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US" sz="1600" i="1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+2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]=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1,1,1,1,1,1,1,1,1,1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0,0,1,0,0,0,1,0,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0,0,1,0,0,0,1,0,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0,0,0,0,1,1,0,0,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0,1,1,1,0,0,0,0,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0,0,0,1,0,0,0,0,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0,1,0,0,0,1,0,0,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0,1,1,1,0,1,1,0,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1,0,0,0,0,0,0,0,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1,1,1,1,1,1,1,1,1,1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};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1365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0140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3" y="1430063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53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68528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6190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74965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97278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35328" y="1430063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56053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365" y="178883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014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3" y="178883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09753" y="178883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6852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619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74965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9727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35328" y="1788838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56053" y="178883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41365" y="214920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0014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47803" y="214920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09753" y="214920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16852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1619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74965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59727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235328" y="2149201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956053" y="214920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41365" y="25095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100140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447803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809753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16852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16190" y="25095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74965" y="25095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9727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235328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956053" y="25095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41365" y="28572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100140" y="2862560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447803" y="2857226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809753" y="28572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168528" y="28572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516190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874965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597278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235328" y="2857226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956053" y="28572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41365" y="32175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10014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447803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809753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168528" y="32175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51619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874965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597278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235328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956053" y="32175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41365" y="35779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10014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447803" y="3577951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809753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16852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51619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874965" y="35779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9727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235328" y="357795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956053" y="35779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41365" y="39367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100140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447803" y="3936726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809753" y="39367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168528" y="39367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516190" y="3936726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874965" y="39367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597278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35328" y="3936726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956053" y="39367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741365" y="42970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00140" y="42970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447803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809753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16852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516190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874965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59727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235328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3956053" y="42970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741365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00140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447803" y="4657451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809753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2168528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516190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874965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597278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235328" y="4657451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3956053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04" name="Text Box 103"/>
          <p:cNvSpPr txBox="1">
            <a:spLocks noChangeArrowheads="1"/>
          </p:cNvSpPr>
          <p:nvPr/>
        </p:nvSpPr>
        <p:spPr bwMode="auto">
          <a:xfrm>
            <a:off x="774683" y="1038509"/>
            <a:ext cx="360387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0  1  2  3  4  5  6  7 8  9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05" name="Text Box 104"/>
          <p:cNvSpPr txBox="1">
            <a:spLocks noChangeArrowheads="1"/>
          </p:cNvSpPr>
          <p:nvPr/>
        </p:nvSpPr>
        <p:spPr bwMode="auto">
          <a:xfrm>
            <a:off x="285720" y="1425329"/>
            <a:ext cx="433388" cy="3663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0   1    2    3    4   5    6    7   8    9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grpSp>
        <p:nvGrpSpPr>
          <p:cNvPr id="103" name="组合 114"/>
          <p:cNvGrpSpPr/>
          <p:nvPr/>
        </p:nvGrpSpPr>
        <p:grpSpPr>
          <a:xfrm>
            <a:off x="5548319" y="2050010"/>
            <a:ext cx="1809763" cy="2967531"/>
            <a:chOff x="5464181" y="1400160"/>
            <a:chExt cx="1809763" cy="2967531"/>
          </a:xfrm>
        </p:grpSpPr>
        <p:sp>
          <p:nvSpPr>
            <p:cNvPr id="111" name="矩形 110"/>
            <p:cNvSpPr/>
            <p:nvPr/>
          </p:nvSpPr>
          <p:spPr bwMode="auto">
            <a:xfrm>
              <a:off x="5464181" y="1400160"/>
              <a:ext cx="1809763" cy="1950494"/>
            </a:xfrm>
            <a:prstGeom prst="rect">
              <a:avLst/>
            </a:prstGeom>
            <a:noFill/>
            <a:ln w="19050">
              <a:solidFill>
                <a:srgbClr val="FF00FF"/>
              </a:solidFill>
              <a:miter lim="800000"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/>
            <p:cNvCxnSpPr>
              <a:stCxn id="111" idx="2"/>
              <a:endCxn id="114" idx="0"/>
            </p:cNvCxnSpPr>
            <p:nvPr/>
          </p:nvCxnSpPr>
          <p:spPr>
            <a:xfrm rot="16200000" flipH="1">
              <a:off x="6047592" y="3672125"/>
              <a:ext cx="647705" cy="476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945197" y="3998359"/>
              <a:ext cx="85725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sz="18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  <a:r>
                <a:rPr lang="en-US" sz="18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6" name="上弧形箭头 115"/>
          <p:cNvSpPr/>
          <p:nvPr/>
        </p:nvSpPr>
        <p:spPr bwMode="auto">
          <a:xfrm>
            <a:off x="3000364" y="280108"/>
            <a:ext cx="2500330" cy="720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026"/>
          <p:cNvSpPr txBox="1">
            <a:spLocks noChangeArrowheads="1"/>
          </p:cNvSpPr>
          <p:nvPr/>
        </p:nvSpPr>
        <p:spPr bwMode="auto">
          <a:xfrm>
            <a:off x="228600" y="452438"/>
            <a:ext cx="8415366" cy="3466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rIns="144000">
            <a:spAutoFit/>
          </a:bodyPr>
          <a:lstStyle/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*&amp;q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e)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*)malloc(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p-&gt;data=e;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p-&gt;next=NULL;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q-&gt;rear==NULL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若链队为空，新结点是队首结点又是队尾结点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q-&gt;front=q-&gt;rear=p;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q-&gt;rear-&gt;next=p;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结点链到队尾，并将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指向它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q-&gt;rear=p;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71406" y="2678117"/>
            <a:ext cx="7940748" cy="3036899"/>
            <a:chOff x="214282" y="2928934"/>
            <a:chExt cx="7940748" cy="3036899"/>
          </a:xfrm>
        </p:grpSpPr>
        <p:sp>
          <p:nvSpPr>
            <p:cNvPr id="46104" name="Oval 26"/>
            <p:cNvSpPr>
              <a:spLocks noChangeArrowheads="1"/>
            </p:cNvSpPr>
            <p:nvPr/>
          </p:nvSpPr>
          <p:spPr bwMode="auto">
            <a:xfrm>
              <a:off x="6931067" y="4597408"/>
              <a:ext cx="1223963" cy="136842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00FF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3" name="Rectangle 3"/>
            <p:cNvSpPr>
              <a:spLocks noChangeArrowheads="1"/>
            </p:cNvSpPr>
            <p:nvPr/>
          </p:nvSpPr>
          <p:spPr bwMode="auto">
            <a:xfrm>
              <a:off x="827088" y="4794250"/>
              <a:ext cx="792162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827088" y="5227638"/>
              <a:ext cx="792162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395288" y="4938713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214282" y="4508508"/>
              <a:ext cx="433388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q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2120900" y="4795838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2554288" y="4797425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1328738" y="5013325"/>
              <a:ext cx="79216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5715008" y="4797425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6148395" y="479901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2" name="Freeform 12"/>
            <p:cNvSpPr/>
            <p:nvPr/>
          </p:nvSpPr>
          <p:spPr bwMode="auto">
            <a:xfrm>
              <a:off x="5319118" y="5016500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3" name="Freeform 13"/>
            <p:cNvSpPr/>
            <p:nvPr/>
          </p:nvSpPr>
          <p:spPr bwMode="auto">
            <a:xfrm>
              <a:off x="2768600" y="4994275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4" name="Freeform 14"/>
            <p:cNvSpPr/>
            <p:nvPr/>
          </p:nvSpPr>
          <p:spPr bwMode="auto">
            <a:xfrm>
              <a:off x="1328738" y="5502275"/>
              <a:ext cx="4680000" cy="0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 flipV="1">
              <a:off x="6003933" y="5229225"/>
              <a:ext cx="0" cy="28733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4536206" y="4814447"/>
              <a:ext cx="642942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+mj-ea"/>
                  <a:ea typeface="+mj-ea"/>
                  <a:cs typeface="Consolas" pitchFamily="49" charset="0"/>
                </a:rPr>
                <a:t>…</a:t>
              </a:r>
              <a:endParaRPr lang="en-US" altLang="zh-CN" sz="1800" dirty="0">
                <a:latin typeface="+mj-ea"/>
                <a:ea typeface="+mj-ea"/>
                <a:cs typeface="Consolas" pitchFamily="49" charset="0"/>
              </a:endParaRP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7394590" y="4797425"/>
              <a:ext cx="0" cy="3603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3344863" y="4795838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3778250" y="4797425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0" name="Freeform 20"/>
            <p:cNvSpPr/>
            <p:nvPr/>
          </p:nvSpPr>
          <p:spPr bwMode="auto">
            <a:xfrm>
              <a:off x="3992563" y="4994275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1" name="Text Box 22"/>
            <p:cNvSpPr txBox="1">
              <a:spLocks noChangeArrowheads="1"/>
            </p:cNvSpPr>
            <p:nvPr/>
          </p:nvSpPr>
          <p:spPr bwMode="auto">
            <a:xfrm>
              <a:off x="7356490" y="4652963"/>
              <a:ext cx="504825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2" name="Rectangle 24"/>
            <p:cNvSpPr>
              <a:spLocks noChangeArrowheads="1"/>
            </p:cNvSpPr>
            <p:nvPr/>
          </p:nvSpPr>
          <p:spPr bwMode="auto">
            <a:xfrm>
              <a:off x="7177102" y="515461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3" name="Rectangle 25"/>
            <p:cNvSpPr>
              <a:spLocks noChangeArrowheads="1"/>
            </p:cNvSpPr>
            <p:nvPr/>
          </p:nvSpPr>
          <p:spPr bwMode="auto">
            <a:xfrm>
              <a:off x="7610490" y="51562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5" name="Freeform 27"/>
            <p:cNvSpPr/>
            <p:nvPr/>
          </p:nvSpPr>
          <p:spPr bwMode="auto">
            <a:xfrm>
              <a:off x="6643702" y="4510087"/>
              <a:ext cx="525462" cy="455613"/>
            </a:xfrm>
            <a:custGeom>
              <a:avLst/>
              <a:gdLst>
                <a:gd name="T0" fmla="*/ 376 w 376"/>
                <a:gd name="T1" fmla="*/ 143 h 263"/>
                <a:gd name="T2" fmla="*/ 328 w 376"/>
                <a:gd name="T3" fmla="*/ 59 h 263"/>
                <a:gd name="T4" fmla="*/ 284 w 376"/>
                <a:gd name="T5" fmla="*/ 27 h 263"/>
                <a:gd name="T6" fmla="*/ 200 w 376"/>
                <a:gd name="T7" fmla="*/ 3 h 263"/>
                <a:gd name="T8" fmla="*/ 92 w 376"/>
                <a:gd name="T9" fmla="*/ 43 h 263"/>
                <a:gd name="T10" fmla="*/ 32 w 376"/>
                <a:gd name="T11" fmla="*/ 151 h 263"/>
                <a:gd name="T12" fmla="*/ 0 w 376"/>
                <a:gd name="T13" fmla="*/ 263 h 2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6"/>
                <a:gd name="T22" fmla="*/ 0 h 263"/>
                <a:gd name="T23" fmla="*/ 376 w 376"/>
                <a:gd name="T24" fmla="*/ 263 h 2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6" h="263">
                  <a:moveTo>
                    <a:pt x="376" y="143"/>
                  </a:moveTo>
                  <a:cubicBezTo>
                    <a:pt x="368" y="129"/>
                    <a:pt x="343" y="78"/>
                    <a:pt x="328" y="59"/>
                  </a:cubicBezTo>
                  <a:lnTo>
                    <a:pt x="284" y="27"/>
                  </a:lnTo>
                  <a:cubicBezTo>
                    <a:pt x="263" y="18"/>
                    <a:pt x="232" y="0"/>
                    <a:pt x="200" y="3"/>
                  </a:cubicBezTo>
                  <a:cubicBezTo>
                    <a:pt x="168" y="6"/>
                    <a:pt x="120" y="18"/>
                    <a:pt x="92" y="43"/>
                  </a:cubicBezTo>
                  <a:cubicBezTo>
                    <a:pt x="64" y="68"/>
                    <a:pt x="47" y="114"/>
                    <a:pt x="32" y="151"/>
                  </a:cubicBezTo>
                  <a:cubicBezTo>
                    <a:pt x="24" y="187"/>
                    <a:pt x="7" y="240"/>
                    <a:pt x="0" y="263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42976" y="2928934"/>
              <a:ext cx="6500858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6200000" flipH="1">
              <a:off x="3964777" y="4107661"/>
              <a:ext cx="785820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28596" y="785794"/>
            <a:ext cx="4071966" cy="4112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5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）出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队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deQueue(q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)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Microsoft YaHei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67331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考虑情况：</a:t>
            </a:r>
            <a:endParaRPr kumimoji="1"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316260"/>
            <a:ext cx="4357718" cy="171215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80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原队列为空</a:t>
            </a:r>
            <a:endParaRPr kumimoji="1" lang="en-US" altLang="zh-CN" sz="20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原队列只有一个结点</a:t>
            </a:r>
            <a:endParaRPr kumimoji="1" lang="en-US" altLang="zh-CN" sz="20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其他情况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8001000" cy="37312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algn="l">
              <a:lnSpc>
                <a:spcPts val="2200"/>
              </a:lnSpc>
            </a:pPr>
            <a:r>
              <a:rPr kumimoji="1" lang="pt-BR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pt-BR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pt-BR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LinkQuNode</a:t>
            </a:r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kumimoji="1" lang="pt-BR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pt-BR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&amp;e)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*t;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(q-&gt;rear==NULL) return false;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队列为空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t=q-&gt;front;		 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指向第一个数据结点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q-&gt;front==q-&gt;rear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队列中只有一个结点时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q-&gt;front=q-&gt;rear=NULL;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 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队列中有多个结点时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q-&gt;front=q-&gt;front-&gt;next;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e=t-&gt;data;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free(t);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6"/>
          <p:cNvGrpSpPr/>
          <p:nvPr/>
        </p:nvGrpSpPr>
        <p:grpSpPr>
          <a:xfrm>
            <a:off x="1000100" y="2500306"/>
            <a:ext cx="6272248" cy="3357586"/>
            <a:chOff x="1000100" y="2357430"/>
            <a:chExt cx="6272248" cy="3357586"/>
          </a:xfrm>
        </p:grpSpPr>
        <p:sp>
          <p:nvSpPr>
            <p:cNvPr id="48131" name="Rectangle 4"/>
            <p:cNvSpPr>
              <a:spLocks noChangeArrowheads="1"/>
            </p:cNvSpPr>
            <p:nvPr/>
          </p:nvSpPr>
          <p:spPr bwMode="auto">
            <a:xfrm>
              <a:off x="1790676" y="4848241"/>
              <a:ext cx="792163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8132" name="Rectangle 5"/>
            <p:cNvSpPr>
              <a:spLocks noChangeArrowheads="1"/>
            </p:cNvSpPr>
            <p:nvPr/>
          </p:nvSpPr>
          <p:spPr bwMode="auto">
            <a:xfrm>
              <a:off x="1790676" y="5281628"/>
              <a:ext cx="792163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8133" name="Line 6"/>
            <p:cNvSpPr>
              <a:spLocks noChangeShapeType="1"/>
            </p:cNvSpPr>
            <p:nvPr/>
          </p:nvSpPr>
          <p:spPr bwMode="auto">
            <a:xfrm>
              <a:off x="1358876" y="4992703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4" name="Text Box 7"/>
            <p:cNvSpPr txBox="1">
              <a:spLocks noChangeArrowheads="1"/>
            </p:cNvSpPr>
            <p:nvPr/>
          </p:nvSpPr>
          <p:spPr bwMode="auto">
            <a:xfrm>
              <a:off x="1000100" y="4572008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q</a:t>
              </a:r>
              <a:endParaRPr lang="en-US" altLang="zh-CN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5" name="Rectangle 8"/>
            <p:cNvSpPr>
              <a:spLocks noChangeArrowheads="1"/>
            </p:cNvSpPr>
            <p:nvPr/>
          </p:nvSpPr>
          <p:spPr bwMode="auto">
            <a:xfrm>
              <a:off x="3084489" y="4849828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6" name="Rectangle 9"/>
            <p:cNvSpPr>
              <a:spLocks noChangeArrowheads="1"/>
            </p:cNvSpPr>
            <p:nvPr/>
          </p:nvSpPr>
          <p:spPr bwMode="auto">
            <a:xfrm>
              <a:off x="3517876" y="4851416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7" name="Line 10"/>
            <p:cNvSpPr>
              <a:spLocks noChangeShapeType="1"/>
            </p:cNvSpPr>
            <p:nvPr/>
          </p:nvSpPr>
          <p:spPr bwMode="auto">
            <a:xfrm>
              <a:off x="2292326" y="5067316"/>
              <a:ext cx="79216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8" name="Rectangle 11"/>
            <p:cNvSpPr>
              <a:spLocks noChangeArrowheads="1"/>
            </p:cNvSpPr>
            <p:nvPr/>
          </p:nvSpPr>
          <p:spPr bwMode="auto">
            <a:xfrm>
              <a:off x="6407160" y="4853004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9" name="Rectangle 12"/>
            <p:cNvSpPr>
              <a:spLocks noChangeArrowheads="1"/>
            </p:cNvSpPr>
            <p:nvPr/>
          </p:nvSpPr>
          <p:spPr bwMode="auto">
            <a:xfrm>
              <a:off x="6840548" y="485300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0" name="Freeform 13"/>
            <p:cNvSpPr/>
            <p:nvPr/>
          </p:nvSpPr>
          <p:spPr bwMode="auto">
            <a:xfrm>
              <a:off x="6000760" y="5070491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1" name="Freeform 14"/>
            <p:cNvSpPr/>
            <p:nvPr/>
          </p:nvSpPr>
          <p:spPr bwMode="auto">
            <a:xfrm>
              <a:off x="3808389" y="5048266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2" name="Freeform 15"/>
            <p:cNvSpPr/>
            <p:nvPr/>
          </p:nvSpPr>
          <p:spPr bwMode="auto">
            <a:xfrm>
              <a:off x="2292326" y="5556266"/>
              <a:ext cx="4680000" cy="0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 flipV="1">
              <a:off x="6958852" y="5283216"/>
              <a:ext cx="0" cy="2873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5469164" y="4757750"/>
              <a:ext cx="571504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…</a:t>
              </a:r>
              <a:endParaRPr lang="en-US" altLang="zh-CN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4308451" y="4849828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4741839" y="4851416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7" name="Freeform 20"/>
            <p:cNvSpPr/>
            <p:nvPr/>
          </p:nvSpPr>
          <p:spPr bwMode="auto">
            <a:xfrm>
              <a:off x="4956151" y="5048266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8" name="Oval 21"/>
            <p:cNvSpPr>
              <a:spLocks noChangeArrowheads="1"/>
            </p:cNvSpPr>
            <p:nvPr/>
          </p:nvSpPr>
          <p:spPr bwMode="auto">
            <a:xfrm>
              <a:off x="2844788" y="4240218"/>
              <a:ext cx="1296988" cy="12255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00FF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3301976" y="4491053"/>
              <a:ext cx="0" cy="35877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50" name="Text Box 23"/>
            <p:cNvSpPr txBox="1">
              <a:spLocks noChangeArrowheads="1"/>
            </p:cNvSpPr>
            <p:nvPr/>
          </p:nvSpPr>
          <p:spPr bwMode="auto">
            <a:xfrm>
              <a:off x="3000364" y="4311666"/>
              <a:ext cx="360362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428728" y="2357430"/>
              <a:ext cx="3214710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stCxn id="23" idx="2"/>
            </p:cNvCxnSpPr>
            <p:nvPr/>
          </p:nvCxnSpPr>
          <p:spPr>
            <a:xfrm rot="16200000" flipH="1">
              <a:off x="2482438" y="3339702"/>
              <a:ext cx="1428760" cy="32147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71934" y="428625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删除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285720" y="785794"/>
            <a:ext cx="8643998" cy="800091"/>
          </a:xfrm>
          <a:prstGeom prst="rect">
            <a:avLst/>
          </a:prstGeom>
          <a:noFill/>
          <a:ln w="38100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3.8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 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采用一个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不带头结点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只有一个尾结点指针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循环单链表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存储队列，设计队列的初始化、进队和出队等算法。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1071538" y="2263775"/>
            <a:ext cx="6480175" cy="2065401"/>
            <a:chOff x="1071538" y="2263775"/>
            <a:chExt cx="6480175" cy="2065401"/>
          </a:xfrm>
        </p:grpSpPr>
        <p:sp>
          <p:nvSpPr>
            <p:cNvPr id="49157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58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59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0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1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2" name="Freeform 39"/>
            <p:cNvSpPr/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3" name="Freeform 40"/>
            <p:cNvSpPr/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4" name="Text Box 41"/>
            <p:cNvSpPr txBox="1">
              <a:spLocks noChangeArrowheads="1"/>
            </p:cNvSpPr>
            <p:nvPr/>
          </p:nvSpPr>
          <p:spPr bwMode="auto">
            <a:xfrm>
              <a:off x="4572000" y="272513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+mj-ea"/>
                  <a:ea typeface="+mj-ea"/>
                  <a:cs typeface="Consolas" pitchFamily="49" charset="0"/>
                </a:rPr>
                <a:t>…</a:t>
              </a:r>
              <a:endParaRPr lang="en-US" altLang="zh-CN" dirty="0">
                <a:latin typeface="+mj-ea"/>
                <a:ea typeface="+mj-ea"/>
                <a:cs typeface="Consolas" pitchFamily="49" charset="0"/>
              </a:endParaRPr>
            </a:p>
          </p:txBody>
        </p:sp>
        <p:sp>
          <p:nvSpPr>
            <p:cNvPr id="49165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6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7" name="Freeform 44"/>
            <p:cNvSpPr/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8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9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0" name="Freeform 47"/>
            <p:cNvSpPr/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1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2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3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队头</a:t>
              </a:r>
              <a:endParaRPr lang="zh-CN" altLang="en-US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9174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队尾</a:t>
              </a:r>
              <a:endParaRPr lang="zh-CN" altLang="en-US" sz="200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9175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这样的链队通过尾结点指针</a:t>
              </a:r>
              <a:r>
                <a:rPr lang="en-US" altLang="zh-CN" sz="2000" dirty="0">
                  <a:solidFill>
                    <a:srgbClr val="FF00FF"/>
                  </a:solidFill>
                  <a:highlight>
                    <a:srgbClr val="FFFF00"/>
                  </a:highlight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solidFill>
                    <a:srgbClr val="FF00FF"/>
                  </a:solidFill>
                  <a:highlight>
                    <a:srgbClr val="FFFF00"/>
                  </a:highlight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唯一标识</a:t>
              </a:r>
              <a:r>
                <a:rPr lang="zh-CN" altLang="en-US" sz="2000" dirty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。</a:t>
              </a:r>
              <a:endParaRPr lang="zh-CN" altLang="en-US" sz="2000" dirty="0"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8" name="Text Box 23"/>
          <p:cNvSpPr txBox="1">
            <a:spLocks noChangeArrowheads="1"/>
          </p:cNvSpPr>
          <p:nvPr/>
        </p:nvSpPr>
        <p:spPr bwMode="auto">
          <a:xfrm>
            <a:off x="971551" y="3429000"/>
            <a:ext cx="6100780" cy="191088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队空条件：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rear=NULL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队满条件：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不考虑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进队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将包含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的结点插入到单链表表尾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出队操作：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删除单链表首结点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0199" name="Text Box 24"/>
          <p:cNvSpPr txBox="1">
            <a:spLocks noChangeArrowheads="1"/>
          </p:cNvSpPr>
          <p:nvPr/>
        </p:nvSpPr>
        <p:spPr bwMode="auto">
          <a:xfrm>
            <a:off x="785786" y="2857496"/>
            <a:ext cx="260190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链队的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要素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1163659" y="377815"/>
            <a:ext cx="6480175" cy="2065401"/>
            <a:chOff x="1071538" y="2263775"/>
            <a:chExt cx="6480175" cy="2065401"/>
          </a:xfrm>
        </p:grpSpPr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Freeform 39"/>
            <p:cNvSpPr/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Freeform 40"/>
            <p:cNvSpPr/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4498430" y="274615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+mj-ea"/>
                  <a:ea typeface="+mj-ea"/>
                  <a:cs typeface="Consolas" pitchFamily="49" charset="0"/>
                </a:rPr>
                <a:t>…</a:t>
              </a:r>
              <a:endParaRPr lang="en-US" altLang="zh-CN" dirty="0">
                <a:latin typeface="+mj-ea"/>
                <a:ea typeface="+mj-ea"/>
                <a:cs typeface="Consolas" pitchFamily="49" charset="0"/>
              </a:endParaRPr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44"/>
            <p:cNvSpPr/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Freeform 47"/>
            <p:cNvSpPr/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队头</a:t>
              </a:r>
              <a:endParaRPr lang="zh-CN" altLang="en-US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队尾</a:t>
              </a:r>
              <a:endParaRPr lang="zh-CN" altLang="en-US" sz="200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这样的链队</a:t>
              </a:r>
              <a:r>
                <a:rPr lang="zh-CN" altLang="en-US" sz="200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通过尾结点指针</a:t>
              </a:r>
              <a:r>
                <a:rPr lang="en-US" altLang="zh-CN" sz="2000" dirty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唯一标识。</a:t>
              </a:r>
              <a:endParaRPr lang="zh-CN" altLang="en-US" sz="2000" dirty="0"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7786742" cy="3265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(LinkList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*&amp;rear)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初始化队运算算法</a:t>
            </a:r>
            <a:endParaRPr lang="zh-CN" altLang="en-US" sz="20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rear=NULL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*rear)   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判队空运算算法</a:t>
            </a:r>
            <a:endParaRPr lang="zh-CN" altLang="en-US" sz="20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return(rear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==NULL);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87368" y="284171"/>
            <a:ext cx="8713788" cy="4383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*&amp;rear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x)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进队运算算法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*)malloc(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创建新结点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p-&gt;data=x;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(rear==NULL)				</a:t>
            </a:r>
            <a:r>
              <a:rPr lang="en-US" altLang="zh-CN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原链队为空</a:t>
            </a:r>
            <a:endParaRPr lang="zh-CN" altLang="en-US" sz="1800" dirty="0">
              <a:solidFill>
                <a:srgbClr val="00B0F0"/>
              </a:solidFill>
              <a:highlight>
                <a:srgbClr val="FFFF00"/>
              </a:highlight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p-&gt;next=p;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构成循环链表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rear=p;</a:t>
            </a:r>
            <a:endParaRPr lang="en-US" altLang="zh-CN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p-&gt;next=rear-&gt;next;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结点插入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结点之后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rear-&gt;next=p;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rear=p;	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让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指向新插入的结点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928662" y="3080188"/>
            <a:ext cx="7072362" cy="3143272"/>
            <a:chOff x="357158" y="3286124"/>
            <a:chExt cx="7072362" cy="3143272"/>
          </a:xfrm>
        </p:grpSpPr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5137160" y="4787919"/>
              <a:ext cx="792162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1047774" y="5291157"/>
              <a:ext cx="431800" cy="4333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1481162" y="5292744"/>
              <a:ext cx="431800" cy="4333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4378335" y="5292744"/>
              <a:ext cx="431800" cy="4333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Rectangle 7"/>
            <p:cNvSpPr>
              <a:spLocks noChangeArrowheads="1"/>
            </p:cNvSpPr>
            <p:nvPr/>
          </p:nvSpPr>
          <p:spPr bwMode="auto">
            <a:xfrm>
              <a:off x="4811722" y="5294332"/>
              <a:ext cx="431800" cy="4333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>
              <a:off x="3971935" y="5511819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Freeform 9"/>
            <p:cNvSpPr/>
            <p:nvPr/>
          </p:nvSpPr>
          <p:spPr bwMode="auto">
            <a:xfrm>
              <a:off x="1746274" y="5489594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 Box 10"/>
            <p:cNvSpPr txBox="1">
              <a:spLocks noChangeArrowheads="1"/>
            </p:cNvSpPr>
            <p:nvPr/>
          </p:nvSpPr>
          <p:spPr bwMode="auto">
            <a:xfrm>
              <a:off x="3286116" y="5242841"/>
              <a:ext cx="792162" cy="46166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j-ea"/>
                  <a:ea typeface="+mj-ea"/>
                  <a:cs typeface="Consolas" pitchFamily="49" charset="0"/>
                </a:rPr>
                <a:t>…</a:t>
              </a:r>
              <a:endParaRPr lang="en-US" altLang="zh-CN">
                <a:latin typeface="+mj-ea"/>
                <a:ea typeface="+mj-ea"/>
                <a:cs typeface="Consolas" pitchFamily="49" charset="0"/>
              </a:endParaRPr>
            </a:p>
          </p:txBody>
        </p:sp>
        <p:sp>
          <p:nvSpPr>
            <p:cNvPr id="66" name="Rectangle 11"/>
            <p:cNvSpPr>
              <a:spLocks noChangeArrowheads="1"/>
            </p:cNvSpPr>
            <p:nvPr/>
          </p:nvSpPr>
          <p:spPr bwMode="auto">
            <a:xfrm>
              <a:off x="2271737" y="5291157"/>
              <a:ext cx="431800" cy="4333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705124" y="5292744"/>
              <a:ext cx="431800" cy="4333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Freeform 13"/>
            <p:cNvSpPr/>
            <p:nvPr/>
          </p:nvSpPr>
          <p:spPr bwMode="auto">
            <a:xfrm>
              <a:off x="2919437" y="5489594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4"/>
            <p:cNvSpPr>
              <a:spLocks noChangeShapeType="1"/>
            </p:cNvSpPr>
            <p:nvPr/>
          </p:nvSpPr>
          <p:spPr bwMode="auto">
            <a:xfrm>
              <a:off x="4980762" y="5554682"/>
              <a:ext cx="0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>
              <a:off x="600099" y="6207144"/>
              <a:ext cx="439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Freeform 16"/>
            <p:cNvSpPr/>
            <p:nvPr/>
          </p:nvSpPr>
          <p:spPr bwMode="auto">
            <a:xfrm>
              <a:off x="619149" y="5486419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Line 17"/>
            <p:cNvSpPr>
              <a:spLocks noChangeShapeType="1"/>
            </p:cNvSpPr>
            <p:nvPr/>
          </p:nvSpPr>
          <p:spPr bwMode="auto">
            <a:xfrm>
              <a:off x="617562" y="5496547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8"/>
            <p:cNvSpPr>
              <a:spLocks noChangeShapeType="1"/>
            </p:cNvSpPr>
            <p:nvPr/>
          </p:nvSpPr>
          <p:spPr bwMode="auto">
            <a:xfrm flipH="1">
              <a:off x="4956185" y="4932382"/>
              <a:ext cx="287337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1120799" y="4882509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队头</a:t>
              </a:r>
              <a:endParaRPr lang="zh-CN" altLang="en-US" sz="18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5" name="Text Box 20"/>
            <p:cNvSpPr txBox="1">
              <a:spLocks noChangeArrowheads="1"/>
            </p:cNvSpPr>
            <p:nvPr/>
          </p:nvSpPr>
          <p:spPr bwMode="auto">
            <a:xfrm>
              <a:off x="4164022" y="4882509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队尾</a:t>
              </a:r>
              <a:endParaRPr lang="zh-CN" altLang="en-US" sz="180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6" name="Text Box 21"/>
            <p:cNvSpPr txBox="1">
              <a:spLocks noChangeArrowheads="1"/>
            </p:cNvSpPr>
            <p:nvPr/>
          </p:nvSpPr>
          <p:spPr bwMode="auto">
            <a:xfrm>
              <a:off x="6072198" y="5059932"/>
              <a:ext cx="433388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Rectangle 22"/>
            <p:cNvSpPr>
              <a:spLocks noChangeArrowheads="1"/>
            </p:cNvSpPr>
            <p:nvPr/>
          </p:nvSpPr>
          <p:spPr bwMode="auto">
            <a:xfrm>
              <a:off x="6010280" y="5721369"/>
              <a:ext cx="431800" cy="4333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Rectangle 23"/>
            <p:cNvSpPr>
              <a:spLocks noChangeArrowheads="1"/>
            </p:cNvSpPr>
            <p:nvPr/>
          </p:nvSpPr>
          <p:spPr bwMode="auto">
            <a:xfrm>
              <a:off x="6443668" y="5722957"/>
              <a:ext cx="431800" cy="4333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>
              <a:off x="6286512" y="5429263"/>
              <a:ext cx="87304" cy="29051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arrow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57158" y="3286124"/>
              <a:ext cx="7072362" cy="92869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>
            <a:xfrm rot="5400000">
              <a:off x="3143240" y="4643446"/>
              <a:ext cx="857256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椭圆 81"/>
            <p:cNvSpPr/>
            <p:nvPr/>
          </p:nvSpPr>
          <p:spPr>
            <a:xfrm>
              <a:off x="5857884" y="5072074"/>
              <a:ext cx="1285884" cy="135732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5423338" y="5058980"/>
              <a:ext cx="777765" cy="616606"/>
            </a:xfrm>
            <a:custGeom>
              <a:avLst/>
              <a:gdLst>
                <a:gd name="connsiteX0" fmla="*/ 777765 w 777765"/>
                <a:gd name="connsiteY0" fmla="*/ 80579 h 616606"/>
                <a:gd name="connsiteX1" fmla="*/ 420414 w 777765"/>
                <a:gd name="connsiteY1" fmla="*/ 17517 h 616606"/>
                <a:gd name="connsiteX2" fmla="*/ 199696 w 777765"/>
                <a:gd name="connsiteY2" fmla="*/ 185682 h 616606"/>
                <a:gd name="connsiteX3" fmla="*/ 0 w 777765"/>
                <a:gd name="connsiteY3" fmla="*/ 616606 h 61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65" h="616606">
                  <a:moveTo>
                    <a:pt x="777765" y="80579"/>
                  </a:moveTo>
                  <a:cubicBezTo>
                    <a:pt x="647262" y="40289"/>
                    <a:pt x="516759" y="0"/>
                    <a:pt x="420414" y="17517"/>
                  </a:cubicBezTo>
                  <a:cubicBezTo>
                    <a:pt x="324069" y="35034"/>
                    <a:pt x="269765" y="85834"/>
                    <a:pt x="199696" y="185682"/>
                  </a:cubicBezTo>
                  <a:cubicBezTo>
                    <a:pt x="129627" y="285530"/>
                    <a:pt x="0" y="616606"/>
                    <a:pt x="0" y="616606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0825" y="262934"/>
            <a:ext cx="8713788" cy="4739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*&amp;rear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&amp;x)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出队运算算法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*q;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(rear==NULL) return false;  	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if (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rear-&gt;next==rear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  	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原队只有一个结点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x=rear-&gt;data;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free(rear);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rear=NULL;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     	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  	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原队有两个或以上的结点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q=rear-&gt;next;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x=q-&gt;data;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rear-&gt;next=q-&gt;next;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free(q);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071538" y="2928934"/>
            <a:ext cx="6143668" cy="3778277"/>
            <a:chOff x="1071538" y="2928934"/>
            <a:chExt cx="6143668" cy="3778277"/>
          </a:xfrm>
        </p:grpSpPr>
        <p:sp>
          <p:nvSpPr>
            <p:cNvPr id="30" name="矩形 29"/>
            <p:cNvSpPr/>
            <p:nvPr/>
          </p:nvSpPr>
          <p:spPr>
            <a:xfrm>
              <a:off x="1071538" y="2928934"/>
              <a:ext cx="2714644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811318" y="5143512"/>
              <a:ext cx="5403888" cy="1563699"/>
              <a:chOff x="1571604" y="3929066"/>
              <a:chExt cx="5403888" cy="1563699"/>
            </a:xfrm>
          </p:grpSpPr>
          <p:sp>
            <p:nvSpPr>
              <p:cNvPr id="33" name="Text Box 3"/>
              <p:cNvSpPr txBox="1">
                <a:spLocks noChangeArrowheads="1"/>
              </p:cNvSpPr>
              <p:nvPr/>
            </p:nvSpPr>
            <p:spPr bwMode="auto">
              <a:xfrm>
                <a:off x="6183330" y="4000504"/>
                <a:ext cx="792162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rear</a:t>
                </a:r>
                <a:endParaRPr lang="en-US" altLang="zh-CN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Rectangle 4"/>
              <p:cNvSpPr>
                <a:spLocks noChangeArrowheads="1"/>
              </p:cNvSpPr>
              <p:nvPr/>
            </p:nvSpPr>
            <p:spPr bwMode="auto">
              <a:xfrm>
                <a:off x="1978025" y="4576777"/>
                <a:ext cx="431800" cy="43338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Rectangle 5"/>
              <p:cNvSpPr>
                <a:spLocks noChangeArrowheads="1"/>
              </p:cNvSpPr>
              <p:nvPr/>
            </p:nvSpPr>
            <p:spPr bwMode="auto">
              <a:xfrm>
                <a:off x="2411413" y="4578365"/>
                <a:ext cx="431800" cy="4333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Rectangle 6"/>
              <p:cNvSpPr>
                <a:spLocks noChangeArrowheads="1"/>
              </p:cNvSpPr>
              <p:nvPr/>
            </p:nvSpPr>
            <p:spPr bwMode="auto">
              <a:xfrm>
                <a:off x="5407028" y="4578365"/>
                <a:ext cx="431800" cy="4333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i="1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n</a:t>
                </a:r>
                <a:endPara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840415" y="4579952"/>
                <a:ext cx="431800" cy="43338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Freeform 8"/>
              <p:cNvSpPr/>
              <p:nvPr/>
            </p:nvSpPr>
            <p:spPr bwMode="auto">
              <a:xfrm>
                <a:off x="5000628" y="4797440"/>
                <a:ext cx="406400" cy="0"/>
              </a:xfrm>
              <a:custGeom>
                <a:avLst/>
                <a:gdLst>
                  <a:gd name="T0" fmla="*/ 0 w 256"/>
                  <a:gd name="T1" fmla="*/ 10 h 10"/>
                  <a:gd name="T2" fmla="*/ 256 w 256"/>
                  <a:gd name="T3" fmla="*/ 0 h 10"/>
                  <a:gd name="T4" fmla="*/ 0 60000 65536"/>
                  <a:gd name="T5" fmla="*/ 0 60000 65536"/>
                  <a:gd name="T6" fmla="*/ 0 w 256"/>
                  <a:gd name="T7" fmla="*/ 0 h 10"/>
                  <a:gd name="T8" fmla="*/ 256 w 256"/>
                  <a:gd name="T9" fmla="*/ 10 h 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6" h="10">
                    <a:moveTo>
                      <a:pt x="0" y="10"/>
                    </a:moveTo>
                    <a:lnTo>
                      <a:pt x="25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Freeform 9"/>
              <p:cNvSpPr/>
              <p:nvPr/>
            </p:nvSpPr>
            <p:spPr bwMode="auto">
              <a:xfrm>
                <a:off x="2701925" y="4775215"/>
                <a:ext cx="506413" cy="1587"/>
              </a:xfrm>
              <a:custGeom>
                <a:avLst/>
                <a:gdLst>
                  <a:gd name="T0" fmla="*/ 0 w 319"/>
                  <a:gd name="T1" fmla="*/ 12 h 12"/>
                  <a:gd name="T2" fmla="*/ 319 w 319"/>
                  <a:gd name="T3" fmla="*/ 0 h 12"/>
                  <a:gd name="T4" fmla="*/ 0 60000 65536"/>
                  <a:gd name="T5" fmla="*/ 0 60000 65536"/>
                  <a:gd name="T6" fmla="*/ 0 w 319"/>
                  <a:gd name="T7" fmla="*/ 0 h 12"/>
                  <a:gd name="T8" fmla="*/ 319 w 319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9" h="12">
                    <a:moveTo>
                      <a:pt x="0" y="12"/>
                    </a:moveTo>
                    <a:lnTo>
                      <a:pt x="31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Text Box 10"/>
              <p:cNvSpPr txBox="1">
                <a:spLocks noChangeArrowheads="1"/>
              </p:cNvSpPr>
              <p:nvPr/>
            </p:nvSpPr>
            <p:spPr bwMode="auto">
              <a:xfrm>
                <a:off x="4275738" y="4603538"/>
                <a:ext cx="792162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SimSun" pitchFamily="2" charset="-122"/>
                    <a:ea typeface="SimSun" pitchFamily="2" charset="-122"/>
                    <a:cs typeface="Consolas" pitchFamily="49" charset="0"/>
                  </a:rPr>
                  <a:t>…</a:t>
                </a:r>
                <a:endParaRPr lang="en-US" altLang="zh-CN" sz="1800">
                  <a:latin typeface="SimSun" pitchFamily="2" charset="-122"/>
                  <a:ea typeface="SimSun" pitchFamily="2" charset="-122"/>
                  <a:cs typeface="Consolas" pitchFamily="49" charset="0"/>
                </a:endParaRP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3201988" y="4576777"/>
                <a:ext cx="431800" cy="43338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3635375" y="4578365"/>
                <a:ext cx="431800" cy="4333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Freeform 13"/>
              <p:cNvSpPr/>
              <p:nvPr/>
            </p:nvSpPr>
            <p:spPr bwMode="auto">
              <a:xfrm>
                <a:off x="3849688" y="4775215"/>
                <a:ext cx="506412" cy="1587"/>
              </a:xfrm>
              <a:custGeom>
                <a:avLst/>
                <a:gdLst>
                  <a:gd name="T0" fmla="*/ 0 w 319"/>
                  <a:gd name="T1" fmla="*/ 12 h 12"/>
                  <a:gd name="T2" fmla="*/ 319 w 319"/>
                  <a:gd name="T3" fmla="*/ 0 h 12"/>
                  <a:gd name="T4" fmla="*/ 0 60000 65536"/>
                  <a:gd name="T5" fmla="*/ 0 60000 65536"/>
                  <a:gd name="T6" fmla="*/ 0 w 319"/>
                  <a:gd name="T7" fmla="*/ 0 h 12"/>
                  <a:gd name="T8" fmla="*/ 319 w 319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9" h="12">
                    <a:moveTo>
                      <a:pt x="0" y="12"/>
                    </a:moveTo>
                    <a:lnTo>
                      <a:pt x="31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Line 14"/>
              <p:cNvSpPr>
                <a:spLocks noChangeShapeType="1"/>
              </p:cNvSpPr>
              <p:nvPr/>
            </p:nvSpPr>
            <p:spPr bwMode="auto">
              <a:xfrm>
                <a:off x="6011270" y="4840302"/>
                <a:ext cx="0" cy="647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>
                <a:off x="1579982" y="5492765"/>
                <a:ext cx="442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Freeform 16"/>
              <p:cNvSpPr/>
              <p:nvPr/>
            </p:nvSpPr>
            <p:spPr bwMode="auto">
              <a:xfrm>
                <a:off x="1580930" y="4772040"/>
                <a:ext cx="1588" cy="720000"/>
              </a:xfrm>
              <a:custGeom>
                <a:avLst/>
                <a:gdLst>
                  <a:gd name="T0" fmla="*/ 9 w 9"/>
                  <a:gd name="T1" fmla="*/ 0 h 459"/>
                  <a:gd name="T2" fmla="*/ 0 w 9"/>
                  <a:gd name="T3" fmla="*/ 459 h 459"/>
                  <a:gd name="T4" fmla="*/ 0 60000 65536"/>
                  <a:gd name="T5" fmla="*/ 0 60000 65536"/>
                  <a:gd name="T6" fmla="*/ 0 w 9"/>
                  <a:gd name="T7" fmla="*/ 0 h 459"/>
                  <a:gd name="T8" fmla="*/ 9 w 9"/>
                  <a:gd name="T9" fmla="*/ 459 h 45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" h="459">
                    <a:moveTo>
                      <a:pt x="9" y="0"/>
                    </a:moveTo>
                    <a:lnTo>
                      <a:pt x="0" y="459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>
                <a:off x="1571604" y="4786322"/>
                <a:ext cx="431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Line 18"/>
              <p:cNvSpPr>
                <a:spLocks noChangeShapeType="1"/>
              </p:cNvSpPr>
              <p:nvPr/>
            </p:nvSpPr>
            <p:spPr bwMode="auto">
              <a:xfrm flipH="1">
                <a:off x="5984878" y="4218002"/>
                <a:ext cx="287337" cy="3587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Text Box 19"/>
              <p:cNvSpPr txBox="1">
                <a:spLocks noChangeArrowheads="1"/>
              </p:cNvSpPr>
              <p:nvPr/>
            </p:nvSpPr>
            <p:spPr bwMode="auto">
              <a:xfrm>
                <a:off x="2051050" y="5032388"/>
                <a:ext cx="865188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 dirty="0">
                    <a:solidFill>
                      <a:srgbClr val="FF00FF"/>
                    </a:solidFill>
                    <a:latin typeface="仿宋" pitchFamily="49" charset="-122"/>
                    <a:ea typeface="仿宋" pitchFamily="49" charset="-122"/>
                    <a:cs typeface="Consolas" pitchFamily="49" charset="0"/>
                  </a:rPr>
                  <a:t>队头</a:t>
                </a:r>
                <a:endParaRPr lang="zh-CN" altLang="en-US" sz="1800" dirty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0" name="Text Box 20"/>
              <p:cNvSpPr txBox="1">
                <a:spLocks noChangeArrowheads="1"/>
              </p:cNvSpPr>
              <p:nvPr/>
            </p:nvSpPr>
            <p:spPr bwMode="auto">
              <a:xfrm>
                <a:off x="5192715" y="4073539"/>
                <a:ext cx="865188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>
                    <a:solidFill>
                      <a:srgbClr val="FF00FF"/>
                    </a:solidFill>
                    <a:latin typeface="仿宋" pitchFamily="49" charset="-122"/>
                    <a:ea typeface="仿宋" pitchFamily="49" charset="-122"/>
                    <a:cs typeface="Consolas" pitchFamily="49" charset="0"/>
                  </a:rPr>
                  <a:t>队尾</a:t>
                </a:r>
                <a:endParaRPr lang="zh-CN" altLang="en-US" sz="18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1" name="Oval 21"/>
              <p:cNvSpPr>
                <a:spLocks noChangeArrowheads="1"/>
              </p:cNvSpPr>
              <p:nvPr/>
            </p:nvSpPr>
            <p:spPr bwMode="auto">
              <a:xfrm>
                <a:off x="1785918" y="3929066"/>
                <a:ext cx="1214446" cy="1500198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 cap="rnd" algn="ctr">
                <a:solidFill>
                  <a:srgbClr val="FF00FF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000364" y="4214818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800" dirty="0">
                    <a:latin typeface="仿宋" pitchFamily="49" charset="-122"/>
                    <a:ea typeface="仿宋" pitchFamily="49" charset="-122"/>
                    <a:cs typeface="Consolas" pitchFamily="49" charset="0"/>
                  </a:rPr>
                  <a:t>删除</a:t>
                </a:r>
                <a:endPara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3" name="Text Box 3"/>
              <p:cNvSpPr txBox="1">
                <a:spLocks noChangeArrowheads="1"/>
              </p:cNvSpPr>
              <p:nvPr/>
            </p:nvSpPr>
            <p:spPr bwMode="auto">
              <a:xfrm>
                <a:off x="2000232" y="3995735"/>
                <a:ext cx="301614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i="1" dirty="0">
                    <a:latin typeface="Consolas" pitchFamily="49" charset="0"/>
                    <a:cs typeface="Consolas" pitchFamily="49" charset="0"/>
                  </a:rPr>
                  <a:t>q</a:t>
                </a:r>
                <a:endParaRPr lang="en-US" altLang="zh-CN" sz="1800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Line 18"/>
              <p:cNvSpPr>
                <a:spLocks noChangeShapeType="1"/>
              </p:cNvSpPr>
              <p:nvPr/>
            </p:nvSpPr>
            <p:spPr bwMode="auto">
              <a:xfrm>
                <a:off x="2269228" y="4286256"/>
                <a:ext cx="71438" cy="2857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6" name="直接箭头连接符 55"/>
            <p:cNvCxnSpPr>
              <a:endCxn id="51" idx="0"/>
            </p:cNvCxnSpPr>
            <p:nvPr/>
          </p:nvCxnSpPr>
          <p:spPr>
            <a:xfrm rot="5400000">
              <a:off x="2137949" y="4638287"/>
              <a:ext cx="1000132" cy="1031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472" y="1761315"/>
            <a:ext cx="6643734" cy="45384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使用一个队列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记录试探的方块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，该队列的结构如下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     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642910" y="2476655"/>
            <a:ext cx="7286676" cy="1669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方块的位置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pre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本路径中</a:t>
            </a:r>
            <a:r>
              <a:rPr kumimoji="1" lang="zh-CN" altLang="en-US" sz="18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上一方块</a:t>
            </a:r>
            <a:r>
              <a:rPr kumimoji="1" lang="zh-CN" alt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在队列中</a:t>
            </a:r>
            <a:r>
              <a:rPr kumimoji="1" lang="zh-CN" altLang="en-US" sz="18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的下标</a:t>
            </a:r>
            <a:endParaRPr kumimoji="1" lang="zh-CN" altLang="en-US" sz="1800" dirty="0">
              <a:solidFill>
                <a:srgbClr val="FF0000"/>
              </a:solidFill>
              <a:highlight>
                <a:srgbClr val="FFFF00"/>
              </a:highlight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方块类型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71472" y="1142984"/>
            <a:ext cx="257176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Blip>
                <a:blip r:embed="rId1"/>
              </a:buBlip>
            </a:pPr>
            <a:r>
              <a:rPr kumimoji="1"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　数据组织       </a:t>
            </a:r>
            <a:endParaRPr kumimoji="1" lang="zh-CN" altLang="en-US" sz="2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方正细珊瑚简体" pitchFamily="65" charset="-122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8" name="Text Box 4" descr="羊皮纸"/>
          <p:cNvSpPr txBox="1">
            <a:spLocks noChangeArrowheads="1"/>
          </p:cNvSpPr>
          <p:nvPr/>
        </p:nvSpPr>
        <p:spPr bwMode="auto">
          <a:xfrm>
            <a:off x="642910" y="357166"/>
            <a:ext cx="3143272" cy="461665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onsolas" pitchFamily="49" charset="0"/>
              </a:rPr>
              <a:t>2. </a:t>
            </a:r>
            <a:r>
              <a:rPr kumimoji="1" lang="zh-CN" altLang="en-US">
                <a:solidFill>
                  <a:srgbClr val="FF3300"/>
                </a:solidFill>
                <a:latin typeface="Microsoft YaHei" pitchFamily="34" charset="-122"/>
                <a:ea typeface="Microsoft YaHei" pitchFamily="34" charset="-122"/>
                <a:cs typeface="Times New Roman" panose="02020603050405020304" pitchFamily="18" charset="0"/>
              </a:rPr>
              <a:t>求解迷宫问题</a:t>
            </a:r>
            <a:endParaRPr kumimoji="1" lang="zh-CN" altLang="en-US" dirty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  <a:cs typeface="Consolas" pitchFamily="49" charset="0"/>
            </a:endParaRP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1785918" y="4938723"/>
            <a:ext cx="791438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3552818" y="4929198"/>
            <a:ext cx="804868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+1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cxnSp>
        <p:nvCxnSpPr>
          <p:cNvPr id="13" name="直接箭头连接符 12"/>
          <p:cNvCxnSpPr>
            <a:stCxn id="10" idx="3"/>
            <a:endCxn id="11" idx="1"/>
          </p:cNvCxnSpPr>
          <p:nvPr/>
        </p:nvCxnSpPr>
        <p:spPr>
          <a:xfrm flipV="1">
            <a:off x="2577356" y="5199198"/>
            <a:ext cx="975462" cy="95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5786" y="507207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front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14678" y="5662214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pre=front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5918" y="450057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0430" y="450057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642910" y="1000108"/>
            <a:ext cx="7286676" cy="1748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front,rear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队头指针和队尾指针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定义顺序队类型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357158" y="3286124"/>
            <a:ext cx="8569325" cy="827021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ts val="3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使用的队列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qu</a:t>
            </a:r>
            <a:r>
              <a:rPr kumimoji="1"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华文中宋" pitchFamily="2" charset="-122"/>
                <a:cs typeface="Consolas" pitchFamily="49" charset="0"/>
              </a:rPr>
              <a:t>不是</a:t>
            </a:r>
            <a:r>
              <a:rPr kumimoji="1"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华文中宋" pitchFamily="2" charset="-122"/>
                <a:cs typeface="Consolas" pitchFamily="49" charset="0"/>
              </a:rPr>
              <a:t>环形队列（因为要利用出队的元素找路径）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，因此在出队时，不会将出队元素真正从队列中删除，因为要利用它输出路径。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357166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在算法中用到的栈采用</a:t>
            </a:r>
            <a:r>
              <a: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顺序栈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存储结构，即将栈声明为：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928670"/>
            <a:ext cx="7786742" cy="4054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当前方块的行号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当前方块的列号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di;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是下一可走相邻方位的方位号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定义方块类型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data[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top;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StType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声明顺序栈类型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1785918" y="2662232"/>
            <a:ext cx="3786214" cy="3359477"/>
            <a:chOff x="1714480" y="2876546"/>
            <a:chExt cx="3786214" cy="3359477"/>
          </a:xfrm>
        </p:grpSpPr>
        <p:sp>
          <p:nvSpPr>
            <p:cNvPr id="4" name="Rectangle 36"/>
            <p:cNvSpPr>
              <a:spLocks noChangeArrowheads="1"/>
            </p:cNvSpPr>
            <p:nvPr/>
          </p:nvSpPr>
          <p:spPr bwMode="auto">
            <a:xfrm>
              <a:off x="2643174" y="5696023"/>
              <a:ext cx="7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SimSun" pitchFamily="2" charset="-122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SimSun" pitchFamily="2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SimSun" pitchFamily="2" charset="-122"/>
                  <a:cs typeface="Consolas" pitchFamily="49" charset="0"/>
                </a:rPr>
                <a:t>j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auto">
            <a:xfrm>
              <a:off x="4780694" y="5686498"/>
              <a:ext cx="720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SimSun" pitchFamily="2" charset="-122"/>
                  <a:cs typeface="Consolas" pitchFamily="49" charset="0"/>
                </a:rPr>
                <a:t>x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SimSun" pitchFamily="2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SimSun" pitchFamily="2" charset="-122"/>
                  <a:cs typeface="Consolas" pitchFamily="49" charset="0"/>
                </a:rPr>
                <a:t>y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3363174" y="5956498"/>
              <a:ext cx="1417520" cy="95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86182" y="550070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6200000" flipH="1">
              <a:off x="1464447" y="3126579"/>
              <a:ext cx="2714644" cy="22145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2655863" y="2011374"/>
            <a:ext cx="1365252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当前方块</a:t>
            </a:r>
            <a:endParaRPr lang="zh-CN" altLang="en-US" sz="18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4179852" y="2151054"/>
            <a:ext cx="439267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当前方块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在队列中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的下标</a:t>
            </a:r>
            <a:endParaRPr lang="en-US" altLang="zh-CN" sz="2000" dirty="0">
              <a:solidFill>
                <a:srgbClr val="0000FF"/>
              </a:solidFill>
              <a:highlight>
                <a:srgbClr val="FFFF00"/>
              </a:highlight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1284266" y="2647961"/>
            <a:ext cx="1709735" cy="1739900"/>
            <a:chOff x="1284266" y="2647961"/>
            <a:chExt cx="1709735" cy="1739900"/>
          </a:xfrm>
        </p:grpSpPr>
        <p:sp>
          <p:nvSpPr>
            <p:cNvPr id="210950" name="Freeform 6"/>
            <p:cNvSpPr/>
            <p:nvPr/>
          </p:nvSpPr>
          <p:spPr bwMode="auto">
            <a:xfrm>
              <a:off x="2359001" y="2647961"/>
              <a:ext cx="635000" cy="11049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696"/>
                </a:cxn>
              </a:cxnLst>
              <a:rect l="0" t="0" r="r" b="b"/>
              <a:pathLst>
                <a:path w="400" h="696">
                  <a:moveTo>
                    <a:pt x="400" y="0"/>
                  </a:moveTo>
                  <a:lnTo>
                    <a:pt x="0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1574776" y="3740161"/>
              <a:ext cx="1368425" cy="647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1800" dirty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相邻方块</a:t>
              </a:r>
              <a:r>
                <a:rPr lang="en-US" altLang="zh-CN" sz="1800" dirty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1</a:t>
              </a:r>
              <a:endParaRPr lang="en-US" altLang="zh-CN" sz="1800" dirty="0"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1284266" y="3883036"/>
              <a:ext cx="287338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3301976" y="2647961"/>
            <a:ext cx="1944688" cy="1739900"/>
            <a:chOff x="3301976" y="2647961"/>
            <a:chExt cx="1944688" cy="1739900"/>
          </a:xfrm>
        </p:grpSpPr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3878239" y="3740161"/>
              <a:ext cx="1368425" cy="647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180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相邻方块</a:t>
              </a:r>
              <a:r>
                <a:rPr lang="en-US" altLang="zh-CN" sz="180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2</a:t>
              </a:r>
              <a:endParaRPr lang="en-US" altLang="zh-CN" sz="1800"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10954" name="Freeform 10"/>
            <p:cNvSpPr/>
            <p:nvPr/>
          </p:nvSpPr>
          <p:spPr bwMode="auto">
            <a:xfrm>
              <a:off x="3692501" y="2647961"/>
              <a:ext cx="622300" cy="1104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2" y="696"/>
                </a:cxn>
              </a:cxnLst>
              <a:rect l="0" t="0" r="r" b="b"/>
              <a:pathLst>
                <a:path w="392" h="696">
                  <a:moveTo>
                    <a:pt x="0" y="0"/>
                  </a:moveTo>
                  <a:lnTo>
                    <a:pt x="392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0956" name="Text Box 12"/>
            <p:cNvSpPr txBox="1">
              <a:spLocks noChangeArrowheads="1"/>
            </p:cNvSpPr>
            <p:nvPr/>
          </p:nvSpPr>
          <p:spPr bwMode="auto">
            <a:xfrm>
              <a:off x="3301976" y="3883036"/>
              <a:ext cx="576263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928662" y="2647961"/>
            <a:ext cx="2301877" cy="2321957"/>
            <a:chOff x="928662" y="2647961"/>
            <a:chExt cx="2301877" cy="2321957"/>
          </a:xfrm>
        </p:grpSpPr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928662" y="4600586"/>
              <a:ext cx="2301877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Qu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en-US" altLang="zh-CN" sz="1800" dirty="0">
                  <a:solidFill>
                    <a:srgbClr val="0000FF"/>
                  </a:solidFill>
                  <a:highlight>
                    <a:srgbClr val="FFFF00"/>
                  </a:highlight>
                  <a:latin typeface="Consolas" pitchFamily="49" charset="0"/>
                  <a:cs typeface="Consolas" pitchFamily="49" charset="0"/>
                </a:rPr>
                <a:t>.pre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=front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0959" name="Freeform 15"/>
            <p:cNvSpPr/>
            <p:nvPr/>
          </p:nvSpPr>
          <p:spPr bwMode="auto">
            <a:xfrm>
              <a:off x="2587602" y="2647961"/>
              <a:ext cx="5715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360" y="0"/>
                </a:cxn>
              </a:cxnLst>
              <a:rect l="0" t="0" r="r" b="b"/>
              <a:pathLst>
                <a:path w="360" h="672">
                  <a:moveTo>
                    <a:pt x="0" y="672"/>
                  </a:moveTo>
                  <a:lnTo>
                    <a:pt x="36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3446438" y="2659074"/>
            <a:ext cx="2697197" cy="2314019"/>
            <a:chOff x="3446438" y="2659074"/>
            <a:chExt cx="2697197" cy="2314019"/>
          </a:xfrm>
        </p:grpSpPr>
        <p:sp>
          <p:nvSpPr>
            <p:cNvPr id="210958" name="Text Box 14"/>
            <p:cNvSpPr txBox="1">
              <a:spLocks noChangeArrowheads="1"/>
            </p:cNvSpPr>
            <p:nvPr/>
          </p:nvSpPr>
          <p:spPr bwMode="auto">
            <a:xfrm>
              <a:off x="3446438" y="4603761"/>
              <a:ext cx="2697197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Qu[i+1]</a:t>
              </a:r>
              <a:r>
                <a:rPr lang="en-US" altLang="zh-CN" sz="1800" dirty="0">
                  <a:solidFill>
                    <a:srgbClr val="0000FF"/>
                  </a:solidFill>
                  <a:highlight>
                    <a:srgbClr val="FFFF00"/>
                  </a:highlight>
                  <a:latin typeface="Consolas" pitchFamily="49" charset="0"/>
                  <a:cs typeface="Consolas" pitchFamily="49" charset="0"/>
                </a:rPr>
                <a:t>.pre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=front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 flipH="1" flipV="1">
              <a:off x="3519464" y="2659074"/>
              <a:ext cx="574675" cy="1081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2557450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  </a:t>
            </a:r>
            <a:r>
              <a:rPr kumimoji="1"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算法设计      </a:t>
            </a:r>
            <a:endParaRPr kumimoji="1" lang="zh-CN" altLang="en-US" sz="2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方正细珊瑚简体" pitchFamily="65" charset="-122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1000108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首先将入口进队。出队一个方块，一次性考察如下：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18"/>
          <p:cNvGrpSpPr/>
          <p:nvPr/>
        </p:nvGrpSpPr>
        <p:grpSpPr>
          <a:xfrm>
            <a:off x="1822399" y="2814576"/>
            <a:ext cx="5857916" cy="614424"/>
            <a:chOff x="1822399" y="2814576"/>
            <a:chExt cx="5857916" cy="614424"/>
          </a:xfrm>
        </p:grpSpPr>
        <p:sp>
          <p:nvSpPr>
            <p:cNvPr id="17" name="下弧形箭头 16"/>
            <p:cNvSpPr/>
            <p:nvPr/>
          </p:nvSpPr>
          <p:spPr bwMode="auto">
            <a:xfrm>
              <a:off x="1822399" y="2928934"/>
              <a:ext cx="3000396" cy="500066"/>
            </a:xfrm>
            <a:prstGeom prst="curvedUpArrow">
              <a:avLst/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2795" y="2814576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考察所有相邻可走方块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3584575" y="620713"/>
            <a:ext cx="755650" cy="468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282944" y="620713"/>
            <a:ext cx="360362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2411413" y="1447800"/>
            <a:ext cx="755650" cy="46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716463" y="148431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763713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132138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1978" name="Freeform 10"/>
          <p:cNvSpPr/>
          <p:nvPr/>
        </p:nvSpPr>
        <p:spPr bwMode="auto">
          <a:xfrm>
            <a:off x="3132138" y="1085850"/>
            <a:ext cx="512762" cy="398463"/>
          </a:xfrm>
          <a:custGeom>
            <a:avLst/>
            <a:gdLst/>
            <a:ahLst/>
            <a:cxnLst>
              <a:cxn ang="0">
                <a:pos x="0" y="251"/>
              </a:cxn>
              <a:cxn ang="0">
                <a:pos x="323" y="0"/>
              </a:cxn>
            </a:cxnLst>
            <a:rect l="0" t="0" r="r" b="b"/>
            <a:pathLst>
              <a:path w="323" h="251">
                <a:moveTo>
                  <a:pt x="0" y="251"/>
                </a:moveTo>
                <a:lnTo>
                  <a:pt x="323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80" name="Freeform 12"/>
          <p:cNvSpPr/>
          <p:nvPr/>
        </p:nvSpPr>
        <p:spPr bwMode="auto">
          <a:xfrm>
            <a:off x="2184400" y="1916113"/>
            <a:ext cx="371475" cy="528637"/>
          </a:xfrm>
          <a:custGeom>
            <a:avLst/>
            <a:gdLst/>
            <a:ahLst/>
            <a:cxnLst>
              <a:cxn ang="0">
                <a:pos x="0" y="333"/>
              </a:cxn>
              <a:cxn ang="0">
                <a:pos x="234" y="0"/>
              </a:cxn>
            </a:cxnLst>
            <a:rect l="0" t="0" r="r" b="b"/>
            <a:pathLst>
              <a:path w="234" h="333">
                <a:moveTo>
                  <a:pt x="0" y="333"/>
                </a:moveTo>
                <a:lnTo>
                  <a:pt x="23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81" name="Freeform 13"/>
          <p:cNvSpPr/>
          <p:nvPr/>
        </p:nvSpPr>
        <p:spPr bwMode="auto">
          <a:xfrm>
            <a:off x="2987675" y="1916113"/>
            <a:ext cx="434975" cy="541337"/>
          </a:xfrm>
          <a:custGeom>
            <a:avLst/>
            <a:gdLst/>
            <a:ahLst/>
            <a:cxnLst>
              <a:cxn ang="0">
                <a:pos x="274" y="341"/>
              </a:cxn>
              <a:cxn ang="0">
                <a:pos x="0" y="0"/>
              </a:cxn>
            </a:cxnLst>
            <a:rect l="0" t="0" r="r" b="b"/>
            <a:pathLst>
              <a:path w="274" h="341">
                <a:moveTo>
                  <a:pt x="274" y="341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1403350" y="328453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SimSun" pitchFamily="2" charset="-122"/>
                <a:cs typeface="Consolas" pitchFamily="49" charset="0"/>
              </a:rPr>
              <a:t>……</a:t>
            </a:r>
            <a:endParaRPr lang="en-US" altLang="zh-CN"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211983" name="Rectangle 15"/>
          <p:cNvSpPr>
            <a:spLocks noChangeArrowheads="1"/>
          </p:cNvSpPr>
          <p:nvPr/>
        </p:nvSpPr>
        <p:spPr bwMode="auto">
          <a:xfrm>
            <a:off x="4067175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5435600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3276600" y="3608388"/>
            <a:ext cx="719138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4645025" y="3608388"/>
            <a:ext cx="755650" cy="4683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出口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1987" name="Freeform 19"/>
          <p:cNvSpPr/>
          <p:nvPr/>
        </p:nvSpPr>
        <p:spPr bwMode="auto">
          <a:xfrm>
            <a:off x="3740150" y="2924175"/>
            <a:ext cx="544513" cy="676275"/>
          </a:xfrm>
          <a:custGeom>
            <a:avLst/>
            <a:gdLst/>
            <a:ahLst/>
            <a:cxnLst>
              <a:cxn ang="0">
                <a:pos x="0" y="426"/>
              </a:cxn>
              <a:cxn ang="0">
                <a:pos x="343" y="0"/>
              </a:cxn>
            </a:cxnLst>
            <a:rect l="0" t="0" r="r" b="b"/>
            <a:pathLst>
              <a:path w="343" h="426">
                <a:moveTo>
                  <a:pt x="0" y="426"/>
                </a:moveTo>
                <a:lnTo>
                  <a:pt x="343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4267200" y="1098550"/>
            <a:ext cx="736600" cy="2501900"/>
            <a:chOff x="4267200" y="1098550"/>
            <a:chExt cx="736600" cy="2501900"/>
          </a:xfrm>
        </p:grpSpPr>
        <p:sp>
          <p:nvSpPr>
            <p:cNvPr id="211979" name="Freeform 11"/>
            <p:cNvSpPr/>
            <p:nvPr/>
          </p:nvSpPr>
          <p:spPr bwMode="auto">
            <a:xfrm>
              <a:off x="4267200" y="1098550"/>
              <a:ext cx="450850" cy="387350"/>
            </a:xfrm>
            <a:custGeom>
              <a:avLst/>
              <a:gdLst/>
              <a:ahLst/>
              <a:cxnLst>
                <a:cxn ang="0">
                  <a:pos x="284" y="244"/>
                </a:cxn>
                <a:cxn ang="0">
                  <a:pos x="0" y="0"/>
                </a:cxn>
              </a:cxnLst>
              <a:rect l="0" t="0" r="r" b="b"/>
              <a:pathLst>
                <a:path w="284" h="244">
                  <a:moveTo>
                    <a:pt x="284" y="24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1988" name="Freeform 20"/>
            <p:cNvSpPr/>
            <p:nvPr/>
          </p:nvSpPr>
          <p:spPr bwMode="auto">
            <a:xfrm>
              <a:off x="4502150" y="2924175"/>
              <a:ext cx="501650" cy="676275"/>
            </a:xfrm>
            <a:custGeom>
              <a:avLst/>
              <a:gdLst/>
              <a:ahLst/>
              <a:cxnLst>
                <a:cxn ang="0">
                  <a:pos x="316" y="426"/>
                </a:cxn>
                <a:cxn ang="0">
                  <a:pos x="0" y="0"/>
                </a:cxn>
              </a:cxnLst>
              <a:rect l="0" t="0" r="r" b="b"/>
              <a:pathLst>
                <a:path w="316" h="426">
                  <a:moveTo>
                    <a:pt x="316" y="426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1989" name="Freeform 21"/>
            <p:cNvSpPr/>
            <p:nvPr/>
          </p:nvSpPr>
          <p:spPr bwMode="auto">
            <a:xfrm>
              <a:off x="4457700" y="1949450"/>
              <a:ext cx="419100" cy="50165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264" y="0"/>
                </a:cxn>
              </a:cxnLst>
              <a:rect l="0" t="0" r="r" b="b"/>
              <a:pathLst>
                <a:path w="264" h="316">
                  <a:moveTo>
                    <a:pt x="0" y="316"/>
                  </a:moveTo>
                  <a:lnTo>
                    <a:pt x="264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1990" name="Freeform 22"/>
          <p:cNvSpPr/>
          <p:nvPr/>
        </p:nvSpPr>
        <p:spPr bwMode="auto">
          <a:xfrm>
            <a:off x="5295900" y="1955800"/>
            <a:ext cx="482600" cy="495300"/>
          </a:xfrm>
          <a:custGeom>
            <a:avLst/>
            <a:gdLst/>
            <a:ahLst/>
            <a:cxnLst>
              <a:cxn ang="0">
                <a:pos x="304" y="312"/>
              </a:cxn>
              <a:cxn ang="0">
                <a:pos x="0" y="0"/>
              </a:cxn>
            </a:cxnLst>
            <a:rect l="0" t="0" r="r" b="b"/>
            <a:pathLst>
              <a:path w="304" h="312">
                <a:moveTo>
                  <a:pt x="304" y="312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827088" y="4652963"/>
            <a:ext cx="7416800" cy="861774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所有搜索过的方块都在队列中。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最后通过队列找出从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出口 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/>
              </a:rPr>
              <a:t> 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的一条迷宫路径。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1428728" y="1643050"/>
            <a:ext cx="5357850" cy="142876"/>
          </a:xfrm>
          <a:prstGeom prst="rightArrow">
            <a:avLst/>
          </a:prstGeom>
          <a:ln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1428728" y="2643182"/>
            <a:ext cx="5357850" cy="142876"/>
          </a:xfrm>
          <a:prstGeom prst="rightArrow">
            <a:avLst/>
          </a:prstGeom>
          <a:ln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1500166" y="3786190"/>
            <a:ext cx="5357850" cy="142876"/>
          </a:xfrm>
          <a:prstGeom prst="rightArrow">
            <a:avLst/>
          </a:prstGeom>
          <a:ln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19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6" grpId="0" animBg="1"/>
      <p:bldP spid="211991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14763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18351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21955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25939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29527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33131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547813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1908176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2268538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2628901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2987676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3348038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1042988" y="2587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1547813" y="5953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1908176" y="59531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 panose="05000000000000000000"/>
              </a:rPr>
              <a:t></a:t>
            </a:r>
            <a:endParaRPr lang="zh-CN" altLang="zh-CN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2268538" y="59531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2628901" y="59531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2987676" y="5953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3348038" y="5953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1042988" y="6191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1547813" y="9556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1908176" y="95567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2268538" y="9556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2628901" y="95567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2987676" y="95567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3348038" y="9556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1042988" y="9794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1547813" y="13144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1908176" y="131445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2268538" y="131445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2628901" y="131445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2987676" y="13144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3348038" y="13144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1042988" y="13382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1547813" y="16748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1908176" y="16748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2268538" y="167481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2628901" y="167481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2987676" y="1674813"/>
            <a:ext cx="369878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anose="05000000000000000000"/>
              </a:rPr>
              <a:t></a:t>
            </a:r>
            <a:endParaRPr lang="zh-CN" altLang="zh-CN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3348038" y="16748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1042988" y="16986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1547813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1908176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2268538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2628901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2987676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3348038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1042988" y="20589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0" name="Text Box 52"/>
          <p:cNvSpPr txBox="1">
            <a:spLocks noChangeArrowheads="1"/>
          </p:cNvSpPr>
          <p:nvPr/>
        </p:nvSpPr>
        <p:spPr bwMode="auto">
          <a:xfrm>
            <a:off x="4356100" y="90488"/>
            <a:ext cx="4573617" cy="203132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mg[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M+2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N+2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]=     //M=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=4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{1, 1, 1, 1, 1, 1},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{1, 0, 0, 0, 1, 1},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{1, 0, 1, 0, 0, 1},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{1, 0, 0, 0, 1, 1},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{1, 1, 0, 0, 0, 1},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{1, 1, 1, 1, 1, 1}  };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2" name="Line 54"/>
          <p:cNvSpPr>
            <a:spLocks noChangeShapeType="1"/>
          </p:cNvSpPr>
          <p:nvPr/>
        </p:nvSpPr>
        <p:spPr bwMode="auto">
          <a:xfrm>
            <a:off x="1550958" y="2738438"/>
            <a:ext cx="6477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2227232" y="2549525"/>
            <a:ext cx="1487511" cy="3693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0:(1,1) -1</a:t>
            </a:r>
            <a:endParaRPr lang="en-US" altLang="zh-CN" sz="18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573058" y="2527300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入口</a:t>
            </a:r>
            <a:endParaRPr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3000364" y="3197225"/>
            <a:ext cx="1409729" cy="3693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2:(2,1) 0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933419" y="3197225"/>
            <a:ext cx="1424003" cy="3693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1:(1,2) 0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7" name="Line 59"/>
          <p:cNvSpPr>
            <a:spLocks noChangeShapeType="1"/>
          </p:cNvSpPr>
          <p:nvPr/>
        </p:nvSpPr>
        <p:spPr bwMode="auto">
          <a:xfrm flipH="1">
            <a:off x="2011333" y="2909888"/>
            <a:ext cx="360362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2947958" y="2909888"/>
            <a:ext cx="287337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9" name="Text Box 61"/>
          <p:cNvSpPr txBox="1">
            <a:spLocks noChangeArrowheads="1"/>
          </p:cNvSpPr>
          <p:nvPr/>
        </p:nvSpPr>
        <p:spPr bwMode="auto">
          <a:xfrm>
            <a:off x="931831" y="3773488"/>
            <a:ext cx="1425591" cy="3693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3:(1,3) 1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0" name="Line 62"/>
          <p:cNvSpPr>
            <a:spLocks noChangeShapeType="1"/>
          </p:cNvSpPr>
          <p:nvPr/>
        </p:nvSpPr>
        <p:spPr bwMode="auto">
          <a:xfrm>
            <a:off x="1579533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2" name="Text Box 64"/>
          <p:cNvSpPr txBox="1">
            <a:spLocks noChangeArrowheads="1"/>
          </p:cNvSpPr>
          <p:nvPr/>
        </p:nvSpPr>
        <p:spPr bwMode="auto">
          <a:xfrm>
            <a:off x="933419" y="4344988"/>
            <a:ext cx="1495441" cy="3693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5:(2,3) 3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5" name="Line 67"/>
          <p:cNvSpPr>
            <a:spLocks noChangeShapeType="1"/>
          </p:cNvSpPr>
          <p:nvPr/>
        </p:nvSpPr>
        <p:spPr bwMode="auto">
          <a:xfrm>
            <a:off x="1579533" y="41290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>
            <a:off x="3000364" y="3773488"/>
            <a:ext cx="1409729" cy="3693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4:(3,1) 2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3524220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3" name="Text Box 65"/>
          <p:cNvSpPr txBox="1">
            <a:spLocks noChangeArrowheads="1"/>
          </p:cNvSpPr>
          <p:nvPr/>
        </p:nvSpPr>
        <p:spPr bwMode="auto">
          <a:xfrm>
            <a:off x="3000364" y="4338638"/>
            <a:ext cx="1409729" cy="3693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6:(3,2) 4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3524220" y="4133850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4" name="Text Box 66"/>
          <p:cNvSpPr txBox="1">
            <a:spLocks noChangeArrowheads="1"/>
          </p:cNvSpPr>
          <p:nvPr/>
        </p:nvSpPr>
        <p:spPr bwMode="auto">
          <a:xfrm>
            <a:off x="427008" y="4919663"/>
            <a:ext cx="1358910" cy="3693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7:(2,4) 5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8" name="Text Box 70"/>
          <p:cNvSpPr txBox="1">
            <a:spLocks noChangeArrowheads="1"/>
          </p:cNvSpPr>
          <p:nvPr/>
        </p:nvSpPr>
        <p:spPr bwMode="auto">
          <a:xfrm>
            <a:off x="1714480" y="4900613"/>
            <a:ext cx="1347808" cy="3693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8:(3,3) 5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 flipH="1">
            <a:off x="1147733" y="4710113"/>
            <a:ext cx="288925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0" name="Freeform 72"/>
          <p:cNvSpPr/>
          <p:nvPr/>
        </p:nvSpPr>
        <p:spPr bwMode="auto">
          <a:xfrm>
            <a:off x="1795433" y="4710113"/>
            <a:ext cx="2682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154"/>
              </a:cxn>
            </a:cxnLst>
            <a:rect l="0" t="0" r="r" b="b"/>
            <a:pathLst>
              <a:path w="169" h="154">
                <a:moveTo>
                  <a:pt x="0" y="0"/>
                </a:moveTo>
                <a:lnTo>
                  <a:pt x="169" y="15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1" name="Text Box 73"/>
          <p:cNvSpPr txBox="1">
            <a:spLocks noChangeArrowheads="1"/>
          </p:cNvSpPr>
          <p:nvPr/>
        </p:nvSpPr>
        <p:spPr bwMode="auto">
          <a:xfrm>
            <a:off x="3000364" y="4875213"/>
            <a:ext cx="1481167" cy="3693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9:(4,2) 6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2" name="Line 74"/>
          <p:cNvSpPr>
            <a:spLocks noChangeShapeType="1"/>
          </p:cNvSpPr>
          <p:nvPr/>
        </p:nvSpPr>
        <p:spPr bwMode="auto">
          <a:xfrm>
            <a:off x="3541683" y="468471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3" name="Line 75"/>
          <p:cNvSpPr>
            <a:spLocks noChangeShapeType="1"/>
          </p:cNvSpPr>
          <p:nvPr/>
        </p:nvSpPr>
        <p:spPr bwMode="auto">
          <a:xfrm>
            <a:off x="2300258" y="5240338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4" name="Text Box 76"/>
          <p:cNvSpPr txBox="1">
            <a:spLocks noChangeArrowheads="1"/>
          </p:cNvSpPr>
          <p:nvPr/>
        </p:nvSpPr>
        <p:spPr bwMode="auto">
          <a:xfrm>
            <a:off x="1868458" y="5456238"/>
            <a:ext cx="1560534" cy="3693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10:(4,3) 8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5" name="Line 77"/>
          <p:cNvSpPr>
            <a:spLocks noChangeShapeType="1"/>
          </p:cNvSpPr>
          <p:nvPr/>
        </p:nvSpPr>
        <p:spPr bwMode="auto">
          <a:xfrm>
            <a:off x="2300258" y="577056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1741458" y="5986463"/>
            <a:ext cx="1616096" cy="3693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11:(4,4) 10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9" name="Text Box 81"/>
          <p:cNvSpPr txBox="1">
            <a:spLocks noChangeArrowheads="1"/>
          </p:cNvSpPr>
          <p:nvPr/>
        </p:nvSpPr>
        <p:spPr bwMode="auto">
          <a:xfrm>
            <a:off x="357158" y="5984875"/>
            <a:ext cx="1152525" cy="36933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出口</a:t>
            </a:r>
            <a:endParaRPr lang="zh-CN" altLang="en-US" sz="1800" dirty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7650" name="Line 82"/>
          <p:cNvSpPr>
            <a:spLocks noChangeShapeType="1"/>
          </p:cNvSpPr>
          <p:nvPr/>
        </p:nvSpPr>
        <p:spPr bwMode="auto">
          <a:xfrm>
            <a:off x="1339820" y="6188075"/>
            <a:ext cx="431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51" name="Text Box 83"/>
          <p:cNvSpPr txBox="1">
            <a:spLocks noChangeArrowheads="1"/>
          </p:cNvSpPr>
          <p:nvPr/>
        </p:nvSpPr>
        <p:spPr bwMode="auto">
          <a:xfrm>
            <a:off x="4845062" y="2781300"/>
            <a:ext cx="1441450" cy="35972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迷宫路径</a:t>
            </a:r>
            <a:r>
              <a:rPr lang="en-US" altLang="zh-CN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:</a:t>
            </a:r>
            <a:endParaRPr lang="en-US" altLang="zh-CN" sz="20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(4,4)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(4,3)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(3,3)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(2,3)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(1,3)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(1,2)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(1,1)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40"/>
          <p:cNvGrpSpPr/>
          <p:nvPr/>
        </p:nvGrpSpPr>
        <p:grpSpPr>
          <a:xfrm>
            <a:off x="6069027" y="3573463"/>
            <a:ext cx="2503502" cy="1998677"/>
            <a:chOff x="6069026" y="3573463"/>
            <a:chExt cx="2681275" cy="2160587"/>
          </a:xfrm>
        </p:grpSpPr>
        <p:sp>
          <p:nvSpPr>
            <p:cNvPr id="237676" name="Rectangle 108"/>
            <p:cNvSpPr>
              <a:spLocks noChangeArrowheads="1"/>
            </p:cNvSpPr>
            <p:nvPr/>
          </p:nvSpPr>
          <p:spPr bwMode="auto">
            <a:xfrm>
              <a:off x="7310438" y="4652962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4" name="Rectangle 96"/>
            <p:cNvSpPr>
              <a:spLocks noChangeArrowheads="1"/>
            </p:cNvSpPr>
            <p:nvPr/>
          </p:nvSpPr>
          <p:spPr bwMode="auto">
            <a:xfrm>
              <a:off x="8029575" y="39338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8" name="Rectangle 110"/>
            <p:cNvSpPr>
              <a:spLocks noChangeArrowheads="1"/>
            </p:cNvSpPr>
            <p:nvPr/>
          </p:nvSpPr>
          <p:spPr bwMode="auto">
            <a:xfrm>
              <a:off x="8029575" y="46529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1" name="Rectangle 103"/>
            <p:cNvSpPr>
              <a:spLocks noChangeArrowheads="1"/>
            </p:cNvSpPr>
            <p:nvPr/>
          </p:nvSpPr>
          <p:spPr bwMode="auto">
            <a:xfrm>
              <a:off x="8029575" y="4294188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2" name="AutoShape 84"/>
            <p:cNvSpPr>
              <a:spLocks noChangeArrowheads="1"/>
            </p:cNvSpPr>
            <p:nvPr/>
          </p:nvSpPr>
          <p:spPr bwMode="auto">
            <a:xfrm>
              <a:off x="6069026" y="4437063"/>
              <a:ext cx="431800" cy="360362"/>
            </a:xfrm>
            <a:prstGeom prst="rightArrow">
              <a:avLst>
                <a:gd name="adj1" fmla="val 50000"/>
                <a:gd name="adj2" fmla="val 2995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53" name="Rectangle 85"/>
            <p:cNvSpPr>
              <a:spLocks noChangeArrowheads="1"/>
            </p:cNvSpPr>
            <p:nvPr/>
          </p:nvSpPr>
          <p:spPr bwMode="auto">
            <a:xfrm>
              <a:off x="6589713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4" name="Rectangle 86"/>
            <p:cNvSpPr>
              <a:spLocks noChangeArrowheads="1"/>
            </p:cNvSpPr>
            <p:nvPr/>
          </p:nvSpPr>
          <p:spPr bwMode="auto">
            <a:xfrm>
              <a:off x="6950075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5" name="Rectangle 87"/>
            <p:cNvSpPr>
              <a:spLocks noChangeArrowheads="1"/>
            </p:cNvSpPr>
            <p:nvPr/>
          </p:nvSpPr>
          <p:spPr bwMode="auto">
            <a:xfrm>
              <a:off x="7310438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6" name="Rectangle 88"/>
            <p:cNvSpPr>
              <a:spLocks noChangeArrowheads="1"/>
            </p:cNvSpPr>
            <p:nvPr/>
          </p:nvSpPr>
          <p:spPr bwMode="auto">
            <a:xfrm>
              <a:off x="7670800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7" name="Rectangle 89"/>
            <p:cNvSpPr>
              <a:spLocks noChangeArrowheads="1"/>
            </p:cNvSpPr>
            <p:nvPr/>
          </p:nvSpPr>
          <p:spPr bwMode="auto">
            <a:xfrm>
              <a:off x="8029575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8" name="Rectangle 90"/>
            <p:cNvSpPr>
              <a:spLocks noChangeArrowheads="1"/>
            </p:cNvSpPr>
            <p:nvPr/>
          </p:nvSpPr>
          <p:spPr bwMode="auto">
            <a:xfrm>
              <a:off x="8389938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0" name="Rectangle 92"/>
            <p:cNvSpPr>
              <a:spLocks noChangeArrowheads="1"/>
            </p:cNvSpPr>
            <p:nvPr/>
          </p:nvSpPr>
          <p:spPr bwMode="auto">
            <a:xfrm>
              <a:off x="6589713" y="39338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5" name="Rectangle 97"/>
            <p:cNvSpPr>
              <a:spLocks noChangeArrowheads="1"/>
            </p:cNvSpPr>
            <p:nvPr/>
          </p:nvSpPr>
          <p:spPr bwMode="auto">
            <a:xfrm>
              <a:off x="8389938" y="39338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7" name="Rectangle 99"/>
            <p:cNvSpPr>
              <a:spLocks noChangeArrowheads="1"/>
            </p:cNvSpPr>
            <p:nvPr/>
          </p:nvSpPr>
          <p:spPr bwMode="auto">
            <a:xfrm>
              <a:off x="6589713" y="42941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8" name="Rectangle 100"/>
            <p:cNvSpPr>
              <a:spLocks noChangeArrowheads="1"/>
            </p:cNvSpPr>
            <p:nvPr/>
          </p:nvSpPr>
          <p:spPr bwMode="auto">
            <a:xfrm>
              <a:off x="6950075" y="4294188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2" name="Rectangle 104"/>
            <p:cNvSpPr>
              <a:spLocks noChangeArrowheads="1"/>
            </p:cNvSpPr>
            <p:nvPr/>
          </p:nvSpPr>
          <p:spPr bwMode="auto">
            <a:xfrm>
              <a:off x="8389938" y="42941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4" name="Rectangle 106"/>
            <p:cNvSpPr>
              <a:spLocks noChangeArrowheads="1"/>
            </p:cNvSpPr>
            <p:nvPr/>
          </p:nvSpPr>
          <p:spPr bwMode="auto">
            <a:xfrm>
              <a:off x="6589713" y="46529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5" name="Rectangle 107"/>
            <p:cNvSpPr>
              <a:spLocks noChangeArrowheads="1"/>
            </p:cNvSpPr>
            <p:nvPr/>
          </p:nvSpPr>
          <p:spPr bwMode="auto">
            <a:xfrm>
              <a:off x="6950075" y="4652963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9" name="Rectangle 111"/>
            <p:cNvSpPr>
              <a:spLocks noChangeArrowheads="1"/>
            </p:cNvSpPr>
            <p:nvPr/>
          </p:nvSpPr>
          <p:spPr bwMode="auto">
            <a:xfrm>
              <a:off x="8389938" y="46529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1" name="Rectangle 113"/>
            <p:cNvSpPr>
              <a:spLocks noChangeArrowheads="1"/>
            </p:cNvSpPr>
            <p:nvPr/>
          </p:nvSpPr>
          <p:spPr bwMode="auto">
            <a:xfrm>
              <a:off x="6589713" y="50133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2" name="Rectangle 114"/>
            <p:cNvSpPr>
              <a:spLocks noChangeArrowheads="1"/>
            </p:cNvSpPr>
            <p:nvPr/>
          </p:nvSpPr>
          <p:spPr bwMode="auto">
            <a:xfrm>
              <a:off x="6950075" y="50133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3" name="Rectangle 115"/>
            <p:cNvSpPr>
              <a:spLocks noChangeArrowheads="1"/>
            </p:cNvSpPr>
            <p:nvPr/>
          </p:nvSpPr>
          <p:spPr bwMode="auto">
            <a:xfrm>
              <a:off x="7310438" y="5013325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6" name="Rectangle 118"/>
            <p:cNvSpPr>
              <a:spLocks noChangeArrowheads="1"/>
            </p:cNvSpPr>
            <p:nvPr/>
          </p:nvSpPr>
          <p:spPr bwMode="auto">
            <a:xfrm>
              <a:off x="8389938" y="50133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8" name="Rectangle 120"/>
            <p:cNvSpPr>
              <a:spLocks noChangeArrowheads="1"/>
            </p:cNvSpPr>
            <p:nvPr/>
          </p:nvSpPr>
          <p:spPr bwMode="auto">
            <a:xfrm>
              <a:off x="6589713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9" name="Rectangle 121"/>
            <p:cNvSpPr>
              <a:spLocks noChangeArrowheads="1"/>
            </p:cNvSpPr>
            <p:nvPr/>
          </p:nvSpPr>
          <p:spPr bwMode="auto">
            <a:xfrm>
              <a:off x="6950075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0" name="Rectangle 122"/>
            <p:cNvSpPr>
              <a:spLocks noChangeArrowheads="1"/>
            </p:cNvSpPr>
            <p:nvPr/>
          </p:nvSpPr>
          <p:spPr bwMode="auto">
            <a:xfrm>
              <a:off x="7310438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1" name="Rectangle 123"/>
            <p:cNvSpPr>
              <a:spLocks noChangeArrowheads="1"/>
            </p:cNvSpPr>
            <p:nvPr/>
          </p:nvSpPr>
          <p:spPr bwMode="auto">
            <a:xfrm>
              <a:off x="7670800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2" name="Rectangle 124"/>
            <p:cNvSpPr>
              <a:spLocks noChangeArrowheads="1"/>
            </p:cNvSpPr>
            <p:nvPr/>
          </p:nvSpPr>
          <p:spPr bwMode="auto">
            <a:xfrm>
              <a:off x="8029575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3" name="Rectangle 125"/>
            <p:cNvSpPr>
              <a:spLocks noChangeArrowheads="1"/>
            </p:cNvSpPr>
            <p:nvPr/>
          </p:nvSpPr>
          <p:spPr bwMode="auto">
            <a:xfrm>
              <a:off x="8389938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9" name="Rectangle 101"/>
            <p:cNvSpPr>
              <a:spLocks noChangeArrowheads="1"/>
            </p:cNvSpPr>
            <p:nvPr/>
          </p:nvSpPr>
          <p:spPr bwMode="auto">
            <a:xfrm>
              <a:off x="7310438" y="42941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1" name="Rectangle 93"/>
            <p:cNvSpPr>
              <a:spLocks noChangeArrowheads="1"/>
            </p:cNvSpPr>
            <p:nvPr/>
          </p:nvSpPr>
          <p:spPr bwMode="auto">
            <a:xfrm>
              <a:off x="6950075" y="3933825"/>
              <a:ext cx="360363" cy="3603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2" name="Rectangle 94"/>
            <p:cNvSpPr>
              <a:spLocks noChangeArrowheads="1"/>
            </p:cNvSpPr>
            <p:nvPr/>
          </p:nvSpPr>
          <p:spPr bwMode="auto">
            <a:xfrm>
              <a:off x="7310438" y="3933825"/>
              <a:ext cx="360363" cy="3603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3" name="Rectangle 95"/>
            <p:cNvSpPr>
              <a:spLocks noChangeArrowheads="1"/>
            </p:cNvSpPr>
            <p:nvPr/>
          </p:nvSpPr>
          <p:spPr bwMode="auto">
            <a:xfrm>
              <a:off x="7670800" y="3933825"/>
              <a:ext cx="360363" cy="3603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7" name="Rectangle 109"/>
            <p:cNvSpPr>
              <a:spLocks noChangeArrowheads="1"/>
            </p:cNvSpPr>
            <p:nvPr/>
          </p:nvSpPr>
          <p:spPr bwMode="auto">
            <a:xfrm>
              <a:off x="7670800" y="4652962"/>
              <a:ext cx="360363" cy="3603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4" name="Rectangle 116"/>
            <p:cNvSpPr>
              <a:spLocks noChangeArrowheads="1"/>
            </p:cNvSpPr>
            <p:nvPr/>
          </p:nvSpPr>
          <p:spPr bwMode="auto">
            <a:xfrm>
              <a:off x="7670800" y="5013325"/>
              <a:ext cx="360363" cy="3603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5" name="Rectangle 117"/>
            <p:cNvSpPr>
              <a:spLocks noChangeArrowheads="1"/>
            </p:cNvSpPr>
            <p:nvPr/>
          </p:nvSpPr>
          <p:spPr bwMode="auto">
            <a:xfrm>
              <a:off x="8029575" y="5013325"/>
              <a:ext cx="360363" cy="3603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0" name="Rectangle 102"/>
            <p:cNvSpPr>
              <a:spLocks noChangeArrowheads="1"/>
            </p:cNvSpPr>
            <p:nvPr/>
          </p:nvSpPr>
          <p:spPr bwMode="auto">
            <a:xfrm>
              <a:off x="7670800" y="4294188"/>
              <a:ext cx="360363" cy="3603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</p:grpSp>
      <p:cxnSp>
        <p:nvCxnSpPr>
          <p:cNvPr id="130" name="直接箭头连接符 129"/>
          <p:cNvCxnSpPr/>
          <p:nvPr/>
        </p:nvCxnSpPr>
        <p:spPr>
          <a:xfrm rot="5400000" flipH="1" flipV="1">
            <a:off x="2374298" y="5912454"/>
            <a:ext cx="252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16200000" flipV="1">
            <a:off x="2366898" y="5367302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rot="16200000" flipV="1">
            <a:off x="1627118" y="4251380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16200000" flipV="1">
            <a:off x="1619180" y="3679876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5400000" flipH="1" flipV="1">
            <a:off x="2104860" y="2928934"/>
            <a:ext cx="395438" cy="3954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rot="10800000">
            <a:off x="1928794" y="4714884"/>
            <a:ext cx="428628" cy="28575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76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76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2376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2376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376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376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37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37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376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376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376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376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376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376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22" grpId="0" animBg="1"/>
      <p:bldP spid="237621" grpId="0"/>
      <p:bldP spid="237621" grpId="1"/>
      <p:bldP spid="237624" grpId="0"/>
      <p:bldP spid="237626" grpId="0"/>
      <p:bldP spid="237625" grpId="0"/>
      <p:bldP spid="237625" grpId="1"/>
      <p:bldP spid="237627" grpId="0" animBg="1"/>
      <p:bldP spid="237628" grpId="0" animBg="1"/>
      <p:bldP spid="237629" grpId="0"/>
      <p:bldP spid="237629" grpId="1"/>
      <p:bldP spid="237630" grpId="0" animBg="1"/>
      <p:bldP spid="237632" grpId="0"/>
      <p:bldP spid="237632" grpId="1"/>
      <p:bldP spid="237635" grpId="0" animBg="1"/>
      <p:bldP spid="237631" grpId="0"/>
      <p:bldP spid="237636" grpId="0" animBg="1"/>
      <p:bldP spid="237633" grpId="0"/>
      <p:bldP spid="237637" grpId="0" animBg="1"/>
      <p:bldP spid="237634" grpId="0"/>
      <p:bldP spid="237638" grpId="0"/>
      <p:bldP spid="237638" grpId="1"/>
      <p:bldP spid="237639" grpId="0" animBg="1"/>
      <p:bldP spid="237640" grpId="0" animBg="1"/>
      <p:bldP spid="237641" grpId="0"/>
      <p:bldP spid="237642" grpId="0" animBg="1"/>
      <p:bldP spid="237643" grpId="0" animBg="1"/>
      <p:bldP spid="237644" grpId="0"/>
      <p:bldP spid="237644" grpId="1"/>
      <p:bldP spid="237645" grpId="0" animBg="1"/>
      <p:bldP spid="237646" grpId="0"/>
      <p:bldP spid="237646" grpId="1"/>
      <p:bldP spid="237649" grpId="0"/>
      <p:bldP spid="23765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026"/>
          <p:cNvSpPr txBox="1">
            <a:spLocks noChangeArrowheads="1"/>
          </p:cNvSpPr>
          <p:nvPr/>
        </p:nvSpPr>
        <p:spPr bwMode="auto">
          <a:xfrm>
            <a:off x="666752" y="1142984"/>
            <a:ext cx="8120090" cy="352116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mgpath1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xi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ye)</a:t>
            </a:r>
            <a:endParaRPr 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搜索路径为</a:t>
            </a:r>
            <a:r>
              <a:rPr lang="en-US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:(xi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yi) </a:t>
            </a:r>
            <a:r>
              <a:rPr lang="en-US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 panose="05000000000000000000"/>
              </a:rPr>
              <a:t> </a:t>
            </a:r>
            <a:r>
              <a:rPr lang="en-US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(xe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ye)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Box 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j1;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QuType *qu;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定义顺序队指针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e.i=xi; e.j=yi; e.pre=-1;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enQueue(qu,e);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//(xi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yi)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mg[xi][yi]=-1;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将其赋值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-1,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以避免回过来重复搜索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71472" y="500042"/>
            <a:ext cx="70723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用队列求一条迷宫路径的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 pitchFamily="2" charset="2"/>
              </a:rPr>
              <a:t>：（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 pitchFamily="2" charset="2"/>
              </a:rPr>
              <a:t>xi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 pitchFamily="2" charset="2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 pitchFamily="2" charset="2"/>
              </a:rPr>
              <a:t>yi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/>
              </a:rPr>
              <a:t>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/>
              </a:rPr>
              <a:t>xe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/>
              </a:rPr>
              <a:t>ye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 pitchFamily="2" charset="2"/>
              </a:rPr>
              <a:t>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28596" y="857232"/>
            <a:ext cx="8215370" cy="35420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(!QueueEmpty(qu))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deQueue(qu,e);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出队方块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i=e.i;   j=e.j;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(i==xe &amp;&amp; j==ye)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找到了出口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输出路径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dispapath(qu,qu-&gt;front);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dispapath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函数输出路径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DestroyQueue(qu);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return true;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找到一条路径时返回真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42911" y="450907"/>
            <a:ext cx="6429420" cy="572864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(di=0;di&lt;4;di++)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循环扫描每个方位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switch(di)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0:i1=i-1; j1=j;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1:i1=i;   j1=j+1;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2:i1=i+1; j1=j;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3:i1=i;   j1=j-1;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(mg[i1][j1]==0)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  e.i=i1;  e.j=j1;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e.pre=qu-&gt;front;	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enQueue(qu,e);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//(i1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j1)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方块进队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mg[i1][j1]=-1;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将其赋值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DestroyQueue(qu);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false;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7222826" y="285728"/>
            <a:ext cx="778198" cy="4214842"/>
            <a:chOff x="7572396" y="500042"/>
            <a:chExt cx="778198" cy="4214842"/>
          </a:xfrm>
        </p:grpSpPr>
        <p:sp>
          <p:nvSpPr>
            <p:cNvPr id="3" name="TextBox 2"/>
            <p:cNvSpPr txBox="1"/>
            <p:nvPr/>
          </p:nvSpPr>
          <p:spPr>
            <a:xfrm>
              <a:off x="7858148" y="500042"/>
              <a:ext cx="492446" cy="4214842"/>
            </a:xfrm>
            <a:prstGeom prst="rect">
              <a:avLst/>
            </a:prstGeom>
            <a:noFill/>
            <a:scene3d>
              <a:camera prst="perspectiveRight"/>
              <a:lightRig rig="threePt" dir="t"/>
            </a:scene3d>
          </p:spPr>
          <p:txBody>
            <a:bodyPr vert="eaVert" wrap="square" rtlCol="0">
              <a:noAutofit/>
            </a:bodyPr>
            <a:lstStyle/>
            <a:p>
              <a:pPr algn="l"/>
              <a:r>
                <a:rPr kumimoji="1" lang="zh-CN" altLang="en-US" sz="1800" spc="600" dirty="0">
                  <a:solidFill>
                    <a:srgbClr val="0000FF"/>
                  </a:solidFill>
                  <a:latin typeface="Microsoft YaHei" pitchFamily="34" charset="-122"/>
                  <a:ea typeface="Microsoft YaHei" pitchFamily="34" charset="-122"/>
                  <a:cs typeface="Times New Roman" panose="02020603050405020304" pitchFamily="18" charset="0"/>
                </a:rPr>
                <a:t>把每个可走的</a:t>
              </a:r>
              <a:r>
                <a:rPr kumimoji="1" lang="zh-CN" altLang="en-US" sz="1800" spc="600">
                  <a:solidFill>
                    <a:srgbClr val="0000FF"/>
                  </a:solidFill>
                  <a:latin typeface="Microsoft YaHei" pitchFamily="34" charset="-122"/>
                  <a:ea typeface="Microsoft YaHei" pitchFamily="34" charset="-122"/>
                  <a:cs typeface="Times New Roman" panose="02020603050405020304" pitchFamily="18" charset="0"/>
                </a:rPr>
                <a:t>方块插入队列</a:t>
              </a:r>
              <a:r>
                <a:rPr kumimoji="1" lang="zh-CN" altLang="en-US" sz="1800" spc="600" dirty="0">
                  <a:solidFill>
                    <a:srgbClr val="0000FF"/>
                  </a:solidFill>
                  <a:latin typeface="Microsoft YaHei" pitchFamily="34" charset="-122"/>
                  <a:ea typeface="Microsoft YaHei" pitchFamily="34" charset="-122"/>
                  <a:cs typeface="Times New Roman" panose="02020603050405020304" pitchFamily="18" charset="0"/>
                </a:rPr>
                <a:t>中</a:t>
              </a:r>
              <a:endParaRPr lang="zh-CN" altLang="en-US" sz="1800" spc="6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7572396" y="750950"/>
              <a:ext cx="214314" cy="3678182"/>
            </a:xfrm>
            <a:prstGeom prst="rightBrace">
              <a:avLst/>
            </a:prstGeom>
            <a:ln w="28575">
              <a:solidFill>
                <a:srgbClr val="FF0000"/>
              </a:solidFill>
              <a:tailEnd type="none"/>
            </a:ln>
            <a:scene3d>
              <a:camera prst="perspective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8497887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迷宫，求解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(1,1)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(8,8)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时队列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中结果如下：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90498" name="Group 1058"/>
          <p:cNvGraphicFramePr>
            <a:graphicFrameLocks noGrp="1"/>
          </p:cNvGraphicFramePr>
          <p:nvPr/>
        </p:nvGraphicFramePr>
        <p:xfrm>
          <a:off x="373056" y="908050"/>
          <a:ext cx="2484432" cy="5364480"/>
        </p:xfrm>
        <a:graphic>
          <a:graphicData uri="http://schemas.openxmlformats.org/drawingml/2006/table">
            <a:tbl>
              <a:tblPr/>
              <a:tblGrid>
                <a:gridCol w="621108"/>
                <a:gridCol w="621108"/>
                <a:gridCol w="621108"/>
                <a:gridCol w="62110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kumimoji="1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pre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-1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546"/>
          <p:cNvGraphicFramePr>
            <a:graphicFrameLocks noGrp="1"/>
          </p:cNvGraphicFramePr>
          <p:nvPr/>
        </p:nvGraphicFramePr>
        <p:xfrm>
          <a:off x="3143240" y="922040"/>
          <a:ext cx="2522536" cy="5364480"/>
        </p:xfrm>
        <a:graphic>
          <a:graphicData uri="http://schemas.openxmlformats.org/drawingml/2006/table">
            <a:tbl>
              <a:tblPr/>
              <a:tblGrid>
                <a:gridCol w="630634"/>
                <a:gridCol w="630634"/>
                <a:gridCol w="630634"/>
                <a:gridCol w="630634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kumimoji="1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pre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23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24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25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23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23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27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24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28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25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04"/>
          <p:cNvGraphicFramePr>
            <a:graphicFrameLocks noGrp="1"/>
          </p:cNvGraphicFramePr>
          <p:nvPr/>
        </p:nvGraphicFramePr>
        <p:xfrm>
          <a:off x="6000760" y="928670"/>
          <a:ext cx="2643208" cy="4023360"/>
        </p:xfrm>
        <a:graphic>
          <a:graphicData uri="http://schemas.openxmlformats.org/drawingml/2006/table">
            <a:tbl>
              <a:tblPr/>
              <a:tblGrid>
                <a:gridCol w="660802"/>
                <a:gridCol w="660802"/>
                <a:gridCol w="660802"/>
                <a:gridCol w="66080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kumimoji="1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pre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30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27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27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28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33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35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30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36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37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38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39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33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40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35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46798" y="458470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046798" y="292893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046798" y="125951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09902" y="527273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36520" y="191515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109902" y="428625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109902" y="357187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09902" y="288988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109902" y="190340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36520" y="555944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36520" y="457105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36520" y="390271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36520" y="324707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36520" y="257174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36520" y="121442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rot="10800000">
            <a:off x="6572264" y="3143248"/>
            <a:ext cx="1928826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6597664" y="1474774"/>
            <a:ext cx="1857388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 flipV="1">
            <a:off x="3643306" y="1500174"/>
            <a:ext cx="4429156" cy="40005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>
            <a:off x="3571868" y="4500570"/>
            <a:ext cx="2000264" cy="1000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>
            <a:off x="3597268" y="3773490"/>
            <a:ext cx="1928826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>
            <a:off x="3571868" y="3071810"/>
            <a:ext cx="1928826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3571868" y="2143116"/>
            <a:ext cx="2000264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857224" y="2143116"/>
            <a:ext cx="4643470" cy="3643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0800000">
            <a:off x="857224" y="4786322"/>
            <a:ext cx="1928826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0800000">
            <a:off x="785786" y="4071942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10800000">
            <a:off x="785786" y="3500438"/>
            <a:ext cx="2000264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>
            <a:off x="785786" y="2786058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10800000">
            <a:off x="785786" y="2143116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>
            <a:off x="857224" y="1428736"/>
            <a:ext cx="185738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48" name="Text Box 279"/>
          <p:cNvSpPr txBox="1">
            <a:spLocks noChangeArrowheads="1"/>
          </p:cNvSpPr>
          <p:nvPr/>
        </p:nvSpPr>
        <p:spPr bwMode="auto">
          <a:xfrm>
            <a:off x="714348" y="1571612"/>
            <a:ext cx="4857784" cy="1323439"/>
          </a:xfrm>
          <a:prstGeom prst="rect">
            <a:avLst/>
          </a:prstGeom>
          <a:scene3d>
            <a:camera prst="orthographicFron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迷宫路径如下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  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(1,1) (2,1) (3,1) (4,1) (5,1)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(5,2) (5,3) (6,3) (6,4) (6,5)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(7,5) (8,5) (8,6) (8,7) (8,8)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289" y="285728"/>
            <a:ext cx="2747952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1"/>
              </a:buBlip>
            </a:pPr>
            <a:r>
              <a:rPr lang="en-US" altLang="zh-CN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</a:rPr>
              <a:t>  </a:t>
            </a:r>
            <a:r>
              <a:rPr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</a:rPr>
              <a:t>运行结果</a:t>
            </a:r>
            <a:endParaRPr lang="zh-CN" altLang="en-US" sz="2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方正细珊瑚简体" pitchFamily="65" charset="-122"/>
              <a:ea typeface="方正细珊瑚简体" pitchFamily="65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4844" y="928670"/>
            <a:ext cx="489585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迷宫，求解结果如下：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8"/>
          <p:cNvGrpSpPr>
            <a:grpSpLocks noChangeAspect="1"/>
          </p:cNvGrpSpPr>
          <p:nvPr/>
        </p:nvGrpSpPr>
        <p:grpSpPr>
          <a:xfrm>
            <a:off x="1356040" y="3631904"/>
            <a:ext cx="2858770" cy="2868930"/>
            <a:chOff x="1212851" y="1430063"/>
            <a:chExt cx="3573463" cy="3586163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1212851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571626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919289" y="1430063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281239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640014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987676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346451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4068764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706814" y="1430063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4427539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212851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571626" y="178883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919289" y="1788838"/>
              <a:ext cx="361950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2281239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264001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2987676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3346451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406876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706814" y="1788838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4427539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212851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571626" y="214920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1919289" y="2149201"/>
              <a:ext cx="361950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2281239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264001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987676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3346451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406876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3706814" y="214920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4427539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1212851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1571626" y="2509563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1919289" y="2509563"/>
              <a:ext cx="361950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2281239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2640014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2987676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3346451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4068764" y="2509563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3706814" y="2509563"/>
              <a:ext cx="361950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4427539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0" name="Rectangle 42"/>
            <p:cNvSpPr>
              <a:spLocks noChangeArrowheads="1"/>
            </p:cNvSpPr>
            <p:nvPr/>
          </p:nvSpPr>
          <p:spPr bwMode="auto">
            <a:xfrm>
              <a:off x="1212851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1571626" y="2862560"/>
              <a:ext cx="358775" cy="39154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1919289" y="28572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2281239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4" name="Rectangle 46"/>
            <p:cNvSpPr>
              <a:spLocks noChangeArrowheads="1"/>
            </p:cNvSpPr>
            <p:nvPr/>
          </p:nvSpPr>
          <p:spPr bwMode="auto">
            <a:xfrm>
              <a:off x="2640014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2987676" y="285722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3346451" y="285722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4068764" y="285722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3706814" y="2857226"/>
              <a:ext cx="361950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59" name="Rectangle 51"/>
            <p:cNvSpPr>
              <a:spLocks noChangeArrowheads="1"/>
            </p:cNvSpPr>
            <p:nvPr/>
          </p:nvSpPr>
          <p:spPr bwMode="auto">
            <a:xfrm>
              <a:off x="4427539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1212851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1571626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1919289" y="3217588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2281239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4" name="Rectangle 56"/>
            <p:cNvSpPr>
              <a:spLocks noChangeArrowheads="1"/>
            </p:cNvSpPr>
            <p:nvPr/>
          </p:nvSpPr>
          <p:spPr bwMode="auto">
            <a:xfrm>
              <a:off x="2640014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5" name="Rectangle 57"/>
            <p:cNvSpPr>
              <a:spLocks noChangeArrowheads="1"/>
            </p:cNvSpPr>
            <p:nvPr/>
          </p:nvSpPr>
          <p:spPr bwMode="auto">
            <a:xfrm>
              <a:off x="2987676" y="3217588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6" name="Rectangle 58"/>
            <p:cNvSpPr>
              <a:spLocks noChangeArrowheads="1"/>
            </p:cNvSpPr>
            <p:nvPr/>
          </p:nvSpPr>
          <p:spPr bwMode="auto">
            <a:xfrm>
              <a:off x="3346451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4068764" y="3217588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3706814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69" name="Rectangle 61"/>
            <p:cNvSpPr>
              <a:spLocks noChangeArrowheads="1"/>
            </p:cNvSpPr>
            <p:nvPr/>
          </p:nvSpPr>
          <p:spPr bwMode="auto">
            <a:xfrm>
              <a:off x="4427539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0" name="Rectangle 62"/>
            <p:cNvSpPr>
              <a:spLocks noChangeArrowheads="1"/>
            </p:cNvSpPr>
            <p:nvPr/>
          </p:nvSpPr>
          <p:spPr bwMode="auto">
            <a:xfrm>
              <a:off x="1212851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1" name="Rectangle 63"/>
            <p:cNvSpPr>
              <a:spLocks noChangeArrowheads="1"/>
            </p:cNvSpPr>
            <p:nvPr/>
          </p:nvSpPr>
          <p:spPr bwMode="auto">
            <a:xfrm>
              <a:off x="1571626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2" name="Rectangle 64"/>
            <p:cNvSpPr>
              <a:spLocks noChangeArrowheads="1"/>
            </p:cNvSpPr>
            <p:nvPr/>
          </p:nvSpPr>
          <p:spPr bwMode="auto">
            <a:xfrm>
              <a:off x="1919289" y="35779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3" name="Rectangle 65"/>
            <p:cNvSpPr>
              <a:spLocks noChangeArrowheads="1"/>
            </p:cNvSpPr>
            <p:nvPr/>
          </p:nvSpPr>
          <p:spPr bwMode="auto">
            <a:xfrm>
              <a:off x="2281239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4" name="Rectangle 66"/>
            <p:cNvSpPr>
              <a:spLocks noChangeArrowheads="1"/>
            </p:cNvSpPr>
            <p:nvPr/>
          </p:nvSpPr>
          <p:spPr bwMode="auto">
            <a:xfrm>
              <a:off x="2640014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5" name="Rectangle 67"/>
            <p:cNvSpPr>
              <a:spLocks noChangeArrowheads="1"/>
            </p:cNvSpPr>
            <p:nvPr/>
          </p:nvSpPr>
          <p:spPr bwMode="auto">
            <a:xfrm>
              <a:off x="2987676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6" name="Rectangle 68"/>
            <p:cNvSpPr>
              <a:spLocks noChangeArrowheads="1"/>
            </p:cNvSpPr>
            <p:nvPr/>
          </p:nvSpPr>
          <p:spPr bwMode="auto">
            <a:xfrm>
              <a:off x="3346451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4068764" y="357795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3706814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4427539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0" name="Rectangle 72"/>
            <p:cNvSpPr>
              <a:spLocks noChangeArrowheads="1"/>
            </p:cNvSpPr>
            <p:nvPr/>
          </p:nvSpPr>
          <p:spPr bwMode="auto">
            <a:xfrm>
              <a:off x="1212851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1" name="Rectangle 73"/>
            <p:cNvSpPr>
              <a:spLocks noChangeArrowheads="1"/>
            </p:cNvSpPr>
            <p:nvPr/>
          </p:nvSpPr>
          <p:spPr bwMode="auto">
            <a:xfrm>
              <a:off x="1571626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2" name="Rectangle 74"/>
            <p:cNvSpPr>
              <a:spLocks noChangeArrowheads="1"/>
            </p:cNvSpPr>
            <p:nvPr/>
          </p:nvSpPr>
          <p:spPr bwMode="auto">
            <a:xfrm>
              <a:off x="1919289" y="39367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3" name="Rectangle 75"/>
            <p:cNvSpPr>
              <a:spLocks noChangeArrowheads="1"/>
            </p:cNvSpPr>
            <p:nvPr/>
          </p:nvSpPr>
          <p:spPr bwMode="auto">
            <a:xfrm>
              <a:off x="2281239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4" name="Rectangle 76"/>
            <p:cNvSpPr>
              <a:spLocks noChangeArrowheads="1"/>
            </p:cNvSpPr>
            <p:nvPr/>
          </p:nvSpPr>
          <p:spPr bwMode="auto">
            <a:xfrm>
              <a:off x="2640014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2987676" y="3936726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3346451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4068764" y="393672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706814" y="39367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4427539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1212851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1" name="Rectangle 83"/>
            <p:cNvSpPr>
              <a:spLocks noChangeArrowheads="1"/>
            </p:cNvSpPr>
            <p:nvPr/>
          </p:nvSpPr>
          <p:spPr bwMode="auto">
            <a:xfrm>
              <a:off x="1571626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1919289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3" name="Rectangle 85"/>
            <p:cNvSpPr>
              <a:spLocks noChangeArrowheads="1"/>
            </p:cNvSpPr>
            <p:nvPr/>
          </p:nvSpPr>
          <p:spPr bwMode="auto">
            <a:xfrm>
              <a:off x="2281239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2640014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2987676" y="42970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3346451" y="42970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4068764" y="42970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706814" y="4297088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4427539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1212851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1571626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1919289" y="46574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2281239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4" name="Rectangle 96"/>
            <p:cNvSpPr>
              <a:spLocks noChangeArrowheads="1"/>
            </p:cNvSpPr>
            <p:nvPr/>
          </p:nvSpPr>
          <p:spPr bwMode="auto">
            <a:xfrm>
              <a:off x="2640014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2987676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3346451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4068764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3706814" y="46574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4427539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 rot="5400000">
              <a:off x="986710" y="2658372"/>
              <a:ext cx="1541256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1757338" y="342900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5400000">
              <a:off x="2291718" y="3609000"/>
              <a:ext cx="36000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471718" y="378619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5400000">
              <a:off x="2828908" y="414338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3186098" y="4500570"/>
              <a:ext cx="107157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 Box 117"/>
          <p:cNvSpPr txBox="1">
            <a:spLocks noChangeArrowheads="1"/>
          </p:cNvSpPr>
          <p:nvPr/>
        </p:nvSpPr>
        <p:spPr bwMode="auto">
          <a:xfrm>
            <a:off x="4500562" y="4500570"/>
            <a:ext cx="3714776" cy="707886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显然，这个解是最优解，即是最短</a:t>
            </a:r>
            <a:r>
              <a:rPr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路径。为什么？</a:t>
            </a:r>
            <a:endParaRPr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下箭头 116"/>
          <p:cNvSpPr/>
          <p:nvPr/>
        </p:nvSpPr>
        <p:spPr bwMode="auto">
          <a:xfrm>
            <a:off x="2500298" y="3000372"/>
            <a:ext cx="214314" cy="357190"/>
          </a:xfrm>
          <a:prstGeom prst="downArrow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lang="zh-CN" altLang="en-US" sz="20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 descr="蓝色面巾纸"/>
          <p:cNvSpPr txBox="1">
            <a:spLocks noChangeArrowheads="1"/>
          </p:cNvSpPr>
          <p:nvPr/>
        </p:nvSpPr>
        <p:spPr bwMode="auto">
          <a:xfrm>
            <a:off x="457200" y="563563"/>
            <a:ext cx="3186106" cy="51473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3.2.5 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双端队列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Microsoft YaHei" pitchFamily="34" charset="-122"/>
              <a:cs typeface="Consolas" pitchFamily="49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42910" y="1428736"/>
            <a:ext cx="8064500" cy="1323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所谓</a:t>
            </a:r>
            <a:r>
              <a:rPr lang="zh-CN" altLang="en-US" sz="200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onsolas" pitchFamily="49" charset="0"/>
              </a:rPr>
              <a:t>双端队列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是指两端都可以进行进队和出队操作的队列，将队列的两端分别称为前端和后端，两端都可以入队和出队。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其元素的逻辑结构仍是线性结构。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857224" y="3059668"/>
            <a:ext cx="5857916" cy="1798092"/>
            <a:chOff x="1113574" y="3643314"/>
            <a:chExt cx="5857916" cy="1798092"/>
          </a:xfrm>
        </p:grpSpPr>
        <p:sp>
          <p:nvSpPr>
            <p:cNvPr id="12" name="矩形 11"/>
            <p:cNvSpPr/>
            <p:nvPr/>
          </p:nvSpPr>
          <p:spPr bwMode="auto">
            <a:xfrm>
              <a:off x="2571736" y="4071942"/>
              <a:ext cx="2928958" cy="642942"/>
            </a:xfrm>
            <a:prstGeom prst="rect">
              <a:avLst/>
            </a:prstGeom>
            <a:blipFill>
              <a:blip r:embed="rId1" cstate="print"/>
              <a:tile tx="0" ty="0" sx="100000" sy="100000" flip="none" algn="tl"/>
            </a:blipFill>
            <a:ln w="38100">
              <a:noFill/>
              <a:miter lim="800000"/>
              <a:tailEnd type="triangl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0430" y="364331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线性表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28847" y="507207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前端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2507442" y="489347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72066" y="507128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后端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5250661" y="489268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0800000" flipV="1">
              <a:off x="5496760" y="4214818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67423" y="40074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后端进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10800000" flipV="1">
              <a:off x="5500695" y="4552958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71358" y="434555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后端出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2067736" y="4257681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13574" y="4050275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前端出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10800000" flipV="1">
              <a:off x="2067736" y="4643446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117509" y="441699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前端进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42844" y="714356"/>
            <a:ext cx="87868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例如，有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元素进队，能否产生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dcab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的出队序列呢？答案是肯定的。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00166" y="2214554"/>
            <a:ext cx="2928958" cy="642942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38100">
            <a:noFill/>
            <a:miter lim="800000"/>
            <a:tailEnd type="triangl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7277" y="177378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latin typeface="仿宋" pitchFamily="49" charset="-122"/>
                <a:ea typeface="仿宋" pitchFamily="49" charset="-122"/>
              </a:rPr>
              <a:t>前端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496" y="177299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latin typeface="仿宋" pitchFamily="49" charset="-122"/>
                <a:ea typeface="仿宋" pitchFamily="49" charset="-122"/>
              </a:rPr>
              <a:t>后端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3174" y="328612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a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3240" y="32739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06" y="328612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c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3372" y="32739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d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628" y="228599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出队序列</a:t>
            </a:r>
            <a:endParaRPr lang="zh-CN" altLang="en-US" sz="180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2976" y="328612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进队序列</a:t>
            </a:r>
            <a:endParaRPr lang="zh-CN" altLang="en-US" sz="180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6232E-6 C 0.01736 -0.01087 0.0349 -0.02151 0.06268 -0.03239 C 0.09045 -0.04326 0.14688 -0.0495 0.16702 -0.06593 C 0.18715 -0.08235 0.19323 -0.11797 0.18351 -0.13047 C 0.17379 -0.14296 0.14479 -0.13972 0.10886 -0.14064 C 0.07292 -0.14157 0.02049 -0.13902 -0.03177 -0.13625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82905E-6 C 0.03975 -0.0111 0.07968 -0.02198 0.10208 -0.03956 C 0.12447 -0.05714 0.13906 -0.0886 0.13402 -0.10548 C 0.12899 -0.12237 0.10191 -0.13602 0.07135 -0.14064 C 0.04079 -0.14527 -0.00434 -0.13926 -0.04948 -0.13324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63937E-6 C -0.00503 -0.02406 -0.01006 -0.04789 -0.05278 -0.05691 C -0.09548 -0.06593 -0.21615 -0.04303 -0.25608 -0.05413 C -0.29601 -0.06524 -0.29688 -0.10965 -0.29219 -0.12283 C -0.2875 -0.13602 -0.2474 -0.13116 -0.22744 -0.13324 C -0.20747 -0.13533 -0.18386 -0.13486 -0.1724 -0.13533 " pathEditMode="relative" rAng="0" ptsTypes="aaaa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20611E-6 C -0.01666 -0.02429 -0.03333 -0.04835 -0.07691 -0.05714 C -0.12048 -0.06593 -0.21805 -0.04904 -0.26146 -0.05274 C -0.30486 -0.05645 -0.32621 -0.06547 -0.33732 -0.07911 C -0.34843 -0.09276 -0.3401 -0.1263 -0.32847 -0.13486 C -0.31684 -0.14342 -0.28038 -0.13139 -0.26771 -0.13047 " pathEditMode="relative" rAng="0" ptsTypes="aaaa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00" y="-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64 -0.13278 C -0.31232 -0.12422 -0.346 -0.11566 -0.35885 -0.13718 C -0.3717 -0.15869 -0.38611 -0.23688 -0.35555 -0.26163 C -0.325 -0.28638 -0.24323 -0.28522 -0.17534 -0.28638 C -0.10746 -0.28754 -0.01163 -0.27944 0.05209 -0.2688 C 0.1158 -0.25816 0.17813 -0.24289 0.20712 -0.22207 C 0.23611 -0.20125 0.23073 -0.1728 0.22552 -0.14435 " pathEditMode="relative" rAng="0" ptsTypes="aaaaa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0" y="-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79 -0.1307 C -0.22726 -0.12607 -0.28056 -0.12145 -0.30122 -0.14388 C -0.32188 -0.16632 -0.33143 -0.24173 -0.29792 -0.26556 C -0.26441 -0.28939 -0.19757 -0.29124 -0.09999 -0.28753 C -0.00243 -0.28383 0.21737 -0.26648 0.28785 -0.24358 C 0.35834 -0.22068 0.34063 -0.18529 0.3231 -0.1499 " pathEditMode="relative" rAng="0" ptsTypes="aaaa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00" y="-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4 -0.12399 C -0.07674 -0.12075 -0.12986 -0.11728 -0.15972 -0.13116 C -0.18958 -0.14504 -0.20087 -0.18506 -0.2026 -0.20727 C -0.20434 -0.22947 -0.26233 -0.25469 -0.17066 -0.2644 C -0.07899 -0.27412 0.23611 -0.27204 0.34792 -0.26602 C 0.45972 -0.26001 0.47847 -0.24705 0.50069 -0.22785 C 0.52292 -0.20865 0.48507 -0.16748 0.4809 -0.15152 " pathEditMode="relative" rAng="0" ptsTypes="aaaaa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0" y="-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27 -0.12931 C -0.02587 -0.13371 -0.00347 -0.1381 0.0342 -0.13671 C 0.07187 -0.13533 0.13524 -0.13787 0.17812 -0.12052 C 0.221 -0.10317 0.24462 -0.04072 0.29132 -0.03262 C 0.33802 -0.02452 0.4283 -0.05298 0.45833 -0.07218 C 0.48837 -0.09137 0.47986 -0.11983 0.47153 -0.14828 " pathEditMode="relative" rAng="0" ptsTypes="aaaa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00" y="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07154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Microsoft YaHei" pitchFamily="34" charset="-122"/>
                <a:cs typeface="Consolas" pitchFamily="49" charset="0"/>
              </a:rPr>
              <a:t>试探顺序：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从方位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开始，顺时针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方向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929058" y="1673828"/>
            <a:ext cx="857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4000496" y="5702874"/>
            <a:ext cx="92869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500826" y="3674092"/>
            <a:ext cx="857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357290" y="3674092"/>
            <a:ext cx="92869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000496" y="3597882"/>
            <a:ext cx="72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4000496" y="2131031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1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695958" y="3588357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j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+1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351802" y="3597882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j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4000496" y="5102852"/>
            <a:ext cx="756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+1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j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4964909" y="2638241"/>
            <a:ext cx="857256" cy="78581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 flipV="1">
            <a:off x="4929190" y="4317034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2786050" y="4317034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255745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Blip>
                <a:blip r:embed="rId1"/>
              </a:buBlip>
            </a:pPr>
            <a:r>
              <a:rPr kumimoji="1"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</a:t>
            </a: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算法设计      </a:t>
            </a:r>
            <a:endParaRPr kumimoji="1" lang="zh-CN" altLang="en-US" sz="2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18" grpId="0" bldLvl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22342" y="676836"/>
            <a:ext cx="8064500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Consolas" pitchFamily="49" charset="0"/>
              </a:rPr>
              <a:t>输出受限的双端队列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，即一个端点允许插入和删除，另一个端点只允许插入的双端队列。 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1397006" y="1988098"/>
            <a:ext cx="5853981" cy="1798092"/>
            <a:chOff x="1113574" y="3643314"/>
            <a:chExt cx="5853981" cy="1798092"/>
          </a:xfrm>
        </p:grpSpPr>
        <p:sp>
          <p:nvSpPr>
            <p:cNvPr id="5" name="矩形 4"/>
            <p:cNvSpPr/>
            <p:nvPr/>
          </p:nvSpPr>
          <p:spPr bwMode="auto">
            <a:xfrm>
              <a:off x="2571736" y="4071942"/>
              <a:ext cx="2928958" cy="642942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38100">
              <a:noFill/>
              <a:miter lim="800000"/>
              <a:tailEnd type="triangl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00430" y="364331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线性表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28847" y="507207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前端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2507442" y="489347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2066" y="507128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后端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5250661" y="489268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10800000" flipV="1">
              <a:off x="5496760" y="4422224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67423" y="421481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后端进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 flipV="1">
              <a:off x="2067736" y="4257681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13574" y="4050275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前端出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0800000" flipV="1">
              <a:off x="2067736" y="4643446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17509" y="441699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前端进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68313" y="214290"/>
            <a:ext cx="8280400" cy="14278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3.10】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某队列允许在两端进行入队操作，但仅允许在一端进行出队操作，若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元素进队，则不可能得到的顺序是（   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bacde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B.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dbace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C.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dbcae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D.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ecbad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5497313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后端进，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前端进，因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未出，此时只能进队，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怎么进都不可能在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00166" y="3581423"/>
            <a:ext cx="2928958" cy="642942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38100">
            <a:noFill/>
            <a:miter lim="800000"/>
            <a:tailEnd type="triangl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7277" y="314065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latin typeface="仿宋" pitchFamily="49" charset="-122"/>
                <a:ea typeface="仿宋" pitchFamily="49" charset="-122"/>
              </a:rPr>
              <a:t>前端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0496" y="3139859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latin typeface="仿宋" pitchFamily="49" charset="-122"/>
                <a:ea typeface="仿宋" pitchFamily="49" charset="-122"/>
              </a:rPr>
              <a:t>后端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36" y="465299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a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8926" y="465299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6116" y="465299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c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3306" y="465299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d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628" y="3652861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出队序列</a:t>
            </a:r>
            <a:endParaRPr lang="zh-CN" altLang="en-US" sz="180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0166" y="4640057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进队序列</a:t>
            </a:r>
            <a:endParaRPr lang="zh-CN" altLang="en-US" sz="180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496" y="465299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e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100" y="250030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184 -0.02082 -0.08351 -0.04163 -0.11094 -0.05991 C -0.13837 -0.07818 -0.16753 -0.09692 -0.16476 -0.10987 C -0.16198 -0.12283 -0.13108 -0.1337 -0.09444 -0.13763 C -0.05781 -0.14157 -0.00139 -0.1374 0.05504 -0.13324 " pathEditMode="relative" ptsTypes="aaa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545 -0.01828 -0.0309 -0.03632 -0.06267 -0.04534 C -0.09444 -0.05436 -0.16788 -0.04233 -0.19114 -0.05413 C -0.21441 -0.06593 -0.22795 -0.10294 -0.20225 -0.11566 C -0.17656 -0.12839 -0.10694 -0.12931 -0.03732 -0.13024 " pathEditMode="relative" ptsTypes="aaa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9" grpId="1"/>
      <p:bldP spid="10" grpId="0"/>
      <p:bldP spid="10" grpId="1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8135937" cy="8000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zh-CN" altLang="en-US" sz="2000">
                <a:solidFill>
                  <a:srgbClr val="FF0000"/>
                </a:solidFill>
                <a:latin typeface="方正粗黑宋简体" pitchFamily="2" charset="-122"/>
                <a:ea typeface="方正粗黑宋简体" pitchFamily="2" charset="-122"/>
                <a:cs typeface="Consolas" pitchFamily="49" charset="0"/>
              </a:rPr>
              <a:t>输入受限的双端队列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，即一个端点允许插入和删除，另一个端点只允许删除的双端队列。 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1428728" y="1643050"/>
            <a:ext cx="5857916" cy="1798092"/>
            <a:chOff x="1113574" y="3643314"/>
            <a:chExt cx="5857916" cy="1798092"/>
          </a:xfrm>
        </p:grpSpPr>
        <p:sp>
          <p:nvSpPr>
            <p:cNvPr id="5" name="矩形 4"/>
            <p:cNvSpPr/>
            <p:nvPr/>
          </p:nvSpPr>
          <p:spPr bwMode="auto">
            <a:xfrm>
              <a:off x="2571736" y="4071942"/>
              <a:ext cx="2928958" cy="642942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38100">
              <a:noFill/>
              <a:miter lim="800000"/>
              <a:tailEnd type="triangl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00430" y="364331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线性表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28847" y="507207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前端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2507442" y="489347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2066" y="507128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后端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5250661" y="489268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0800000" flipV="1">
              <a:off x="5500695" y="4389986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71358" y="418258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后端出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 flipV="1">
              <a:off x="2067736" y="4257681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13574" y="4050275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前端出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0800000" flipV="1">
              <a:off x="2067736" y="4643446"/>
              <a:ext cx="504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17509" y="441699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前端进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3500430" y="1285860"/>
            <a:ext cx="72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SimSun" pitchFamily="2" charset="-122"/>
              <a:cs typeface="Consolas" pitchFamily="49" charset="0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1714480" y="2214554"/>
            <a:ext cx="4857784" cy="2479435"/>
            <a:chOff x="2000232" y="2500306"/>
            <a:chExt cx="4857784" cy="2479435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000232" y="378619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  <a:endParaRPr lang="zh-CN" altLang="en-US" sz="18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）进栈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57224" y="467005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初始时，入口（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）作为当前方块。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00298" y="5000636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所有</a:t>
            </a:r>
            <a:r>
              <a:rPr lang="zh-CN" altLang="en-US" sz="2000" dirty="0">
                <a:solidFill>
                  <a:srgbClr val="FF00FF"/>
                </a:solidFill>
                <a:highlight>
                  <a:srgbClr val="FFFF00"/>
                </a:highlight>
                <a:latin typeface="Consolas" pitchFamily="49" charset="0"/>
                <a:ea typeface="华文中宋" pitchFamily="2" charset="-122"/>
                <a:cs typeface="Consolas" pitchFamily="49" charset="0"/>
              </a:rPr>
              <a:t>走过的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方块都会进栈！</a:t>
            </a:r>
            <a:endParaRPr lang="zh-CN" altLang="en-US" sz="2000" dirty="0">
              <a:solidFill>
                <a:srgbClr val="FF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13763</Words>
  <Application>WPS Presentation</Application>
  <PresentationFormat>On-screen Show (4:3)</PresentationFormat>
  <Paragraphs>2434</Paragraphs>
  <Slides>82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115" baseType="lpstr">
      <vt:lpstr>Arial</vt:lpstr>
      <vt:lpstr>SimSun</vt:lpstr>
      <vt:lpstr>Wingdings</vt:lpstr>
      <vt:lpstr>Times New Roman</vt:lpstr>
      <vt:lpstr>楷体_GB2312</vt:lpstr>
      <vt:lpstr>汉仪楷体简</vt:lpstr>
      <vt:lpstr>Calibri</vt:lpstr>
      <vt:lpstr>Helvetica Neue</vt:lpstr>
      <vt:lpstr>宋体-简</vt:lpstr>
      <vt:lpstr>Consolas</vt:lpstr>
      <vt:lpstr>苹方-简</vt:lpstr>
      <vt:lpstr>方正启体简体</vt:lpstr>
      <vt:lpstr>楷体</vt:lpstr>
      <vt:lpstr>Microsoft YaHei</vt:lpstr>
      <vt:lpstr>仿宋</vt:lpstr>
      <vt:lpstr>方正细珊瑚简体</vt:lpstr>
      <vt:lpstr>黑体</vt:lpstr>
      <vt:lpstr>黑体-简</vt:lpstr>
      <vt:lpstr>楷体-简</vt:lpstr>
      <vt:lpstr>华文中宋</vt:lpstr>
      <vt:lpstr>Symbol</vt:lpstr>
      <vt:lpstr>Wingdings</vt:lpstr>
      <vt:lpstr>方正硬笔楷书简体</vt:lpstr>
      <vt:lpstr>方正兰亭超细黑简体</vt:lpstr>
      <vt:lpstr>Symbol</vt:lpstr>
      <vt:lpstr>方正粗黑宋简体</vt:lpstr>
      <vt:lpstr>汉仪旗黑</vt:lpstr>
      <vt:lpstr>方正仿宋_GBK</vt:lpstr>
      <vt:lpstr>Microsoft YaHei</vt:lpstr>
      <vt:lpstr>Arial Unicode MS</vt:lpstr>
      <vt:lpstr>Kingsoft Sign</vt:lpstr>
      <vt:lpstr>SimSun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WPS_1723616991</cp:lastModifiedBy>
  <cp:revision>782</cp:revision>
  <dcterms:created xsi:type="dcterms:W3CDTF">2024-09-23T02:53:39Z</dcterms:created>
  <dcterms:modified xsi:type="dcterms:W3CDTF">2024-09-23T02:53:39Z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1033-5.7.3.8096</vt:lpwstr>
  </property>
</Properties>
</file>