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2" r:id="rId3"/>
    <p:sldId id="257" r:id="rId4"/>
    <p:sldId id="258" r:id="rId5"/>
    <p:sldId id="265" r:id="rId6"/>
    <p:sldId id="264" r:id="rId7"/>
    <p:sldId id="259" r:id="rId8"/>
    <p:sldId id="260" r:id="rId9"/>
    <p:sldId id="261" r:id="rId10"/>
    <p:sldId id="262" r:id="rId11"/>
    <p:sldId id="263" r:id="rId12"/>
    <p:sldId id="267" r:id="rId13"/>
    <p:sldId id="274"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208A6-7D32-4651-9AF9-0CF9274DD469}" type="datetimeFigureOut">
              <a:rPr lang="zh-HK" altLang="en-US" smtClean="0"/>
              <a:t>30/10/2023</a:t>
            </a:fld>
            <a:endParaRPr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B476E-FC91-4C60-9323-A5B35F7F4287}" type="slidenum">
              <a:rPr lang="zh-HK" altLang="en-US" smtClean="0"/>
              <a:t>‹#›</a:t>
            </a:fld>
            <a:endParaRPr lang="zh-HK" altLang="en-US"/>
          </a:p>
        </p:txBody>
      </p:sp>
    </p:spTree>
    <p:extLst>
      <p:ext uri="{BB962C8B-B14F-4D97-AF65-F5344CB8AC3E}">
        <p14:creationId xmlns:p14="http://schemas.microsoft.com/office/powerpoint/2010/main" val="322716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https://www.menti.com/al9z4jupmbcx</a:t>
            </a:r>
            <a:endParaRPr lang="zh-HK" altLang="en-US" dirty="0"/>
          </a:p>
        </p:txBody>
      </p:sp>
      <p:sp>
        <p:nvSpPr>
          <p:cNvPr id="4" name="投影片編號版面配置區 3"/>
          <p:cNvSpPr>
            <a:spLocks noGrp="1"/>
          </p:cNvSpPr>
          <p:nvPr>
            <p:ph type="sldNum" sz="quarter" idx="5"/>
          </p:nvPr>
        </p:nvSpPr>
        <p:spPr/>
        <p:txBody>
          <a:bodyPr/>
          <a:lstStyle/>
          <a:p>
            <a:fld id="{697B476E-FC91-4C60-9323-A5B35F7F4287}" type="slidenum">
              <a:rPr lang="zh-HK" altLang="en-US" smtClean="0"/>
              <a:t>2</a:t>
            </a:fld>
            <a:endParaRPr lang="zh-HK" altLang="en-US"/>
          </a:p>
        </p:txBody>
      </p:sp>
    </p:spTree>
    <p:extLst>
      <p:ext uri="{BB962C8B-B14F-4D97-AF65-F5344CB8AC3E}">
        <p14:creationId xmlns:p14="http://schemas.microsoft.com/office/powerpoint/2010/main" val="83170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97B476E-FC91-4C60-9323-A5B35F7F4287}" type="slidenum">
              <a:rPr lang="zh-HK" altLang="en-US" smtClean="0"/>
              <a:t>3</a:t>
            </a:fld>
            <a:endParaRPr lang="zh-HK" altLang="en-US"/>
          </a:p>
        </p:txBody>
      </p:sp>
    </p:spTree>
    <p:extLst>
      <p:ext uri="{BB962C8B-B14F-4D97-AF65-F5344CB8AC3E}">
        <p14:creationId xmlns:p14="http://schemas.microsoft.com/office/powerpoint/2010/main" val="424498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97B476E-FC91-4C60-9323-A5B35F7F4287}" type="slidenum">
              <a:rPr lang="zh-HK" altLang="en-US" smtClean="0"/>
              <a:t>14</a:t>
            </a:fld>
            <a:endParaRPr lang="zh-HK" altLang="en-US"/>
          </a:p>
        </p:txBody>
      </p:sp>
    </p:spTree>
    <p:extLst>
      <p:ext uri="{BB962C8B-B14F-4D97-AF65-F5344CB8AC3E}">
        <p14:creationId xmlns:p14="http://schemas.microsoft.com/office/powerpoint/2010/main" val="372383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5249BD-8448-43DF-9AAA-B1E91A8317D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95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63641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358339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197591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5249BD-8448-43DF-9AAA-B1E91A8317D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3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346171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77365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361322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250229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F860F7-A3C9-4BD9-AD6A-1565D2B22B6E}" type="datetimeFigureOut">
              <a:rPr lang="zh-CN" altLang="en-US" smtClean="0"/>
              <a:t>2023/10/30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66250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2F860F7-A3C9-4BD9-AD6A-1565D2B22B6E}" type="datetimeFigureOut">
              <a:rPr lang="zh-CN" altLang="en-US" smtClean="0"/>
              <a:t>2023/10/30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5249BD-8448-43DF-9AAA-B1E91A8317D4}" type="slidenum">
              <a:rPr lang="zh-CN" altLang="en-US" smtClean="0"/>
              <a:t>‹#›</a:t>
            </a:fld>
            <a:endParaRPr lang="zh-CN" altLang="en-US"/>
          </a:p>
        </p:txBody>
      </p:sp>
    </p:spTree>
    <p:extLst>
      <p:ext uri="{BB962C8B-B14F-4D97-AF65-F5344CB8AC3E}">
        <p14:creationId xmlns:p14="http://schemas.microsoft.com/office/powerpoint/2010/main" val="233468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F860F7-A3C9-4BD9-AD6A-1565D2B22B6E}" type="datetimeFigureOut">
              <a:rPr lang="zh-CN" altLang="en-US" smtClean="0"/>
              <a:t>2023/10/30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5249BD-8448-43DF-9AAA-B1E91A8317D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952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cwenLWoeItQ&amp;ab_channel=Citiesin4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53045-0BE7-6EEF-0FAC-08206D45EF40}"/>
              </a:ext>
            </a:extLst>
          </p:cNvPr>
          <p:cNvSpPr>
            <a:spLocks noGrp="1"/>
          </p:cNvSpPr>
          <p:nvPr>
            <p:ph type="ctrTitle"/>
          </p:nvPr>
        </p:nvSpPr>
        <p:spPr/>
        <p:txBody>
          <a:bodyPr/>
          <a:lstStyle/>
          <a:p>
            <a:r>
              <a:rPr lang="en-US" altLang="zh-CN" dirty="0"/>
              <a:t>Where the heart is</a:t>
            </a:r>
            <a:endParaRPr lang="zh-CN" altLang="en-US" dirty="0"/>
          </a:p>
        </p:txBody>
      </p:sp>
      <p:sp>
        <p:nvSpPr>
          <p:cNvPr id="3" name="副标题 2">
            <a:extLst>
              <a:ext uri="{FF2B5EF4-FFF2-40B4-BE49-F238E27FC236}">
                <a16:creationId xmlns:a16="http://schemas.microsoft.com/office/drawing/2014/main" id="{DDD9B07C-11C4-A36A-F1CD-EFED8E8E99A2}"/>
              </a:ext>
            </a:extLst>
          </p:cNvPr>
          <p:cNvSpPr>
            <a:spLocks noGrp="1"/>
          </p:cNvSpPr>
          <p:nvPr>
            <p:ph type="subTitle" idx="1"/>
          </p:nvPr>
        </p:nvSpPr>
        <p:spPr/>
        <p:txBody>
          <a:bodyPr/>
          <a:lstStyle/>
          <a:p>
            <a:r>
              <a:rPr lang="en-US" altLang="zh-CN" dirty="0"/>
              <a:t>Week 4</a:t>
            </a:r>
            <a:endParaRPr lang="zh-CN" altLang="en-US" dirty="0"/>
          </a:p>
        </p:txBody>
      </p:sp>
    </p:spTree>
    <p:extLst>
      <p:ext uri="{BB962C8B-B14F-4D97-AF65-F5344CB8AC3E}">
        <p14:creationId xmlns:p14="http://schemas.microsoft.com/office/powerpoint/2010/main" val="169497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E9393-7DD8-E779-D8B5-155786E2BD7D}"/>
              </a:ext>
            </a:extLst>
          </p:cNvPr>
          <p:cNvSpPr>
            <a:spLocks noGrp="1"/>
          </p:cNvSpPr>
          <p:nvPr>
            <p:ph type="title"/>
          </p:nvPr>
        </p:nvSpPr>
        <p:spPr/>
        <p:txBody>
          <a:bodyPr/>
          <a:lstStyle/>
          <a:p>
            <a:r>
              <a:rPr lang="en-US" altLang="zh-CN" dirty="0"/>
              <a:t>Past simple</a:t>
            </a:r>
            <a:endParaRPr lang="zh-CN" altLang="en-US" dirty="0"/>
          </a:p>
        </p:txBody>
      </p:sp>
      <p:sp>
        <p:nvSpPr>
          <p:cNvPr id="3" name="内容占位符 2">
            <a:extLst>
              <a:ext uri="{FF2B5EF4-FFF2-40B4-BE49-F238E27FC236}">
                <a16:creationId xmlns:a16="http://schemas.microsoft.com/office/drawing/2014/main" id="{C543DB46-63E5-6C1F-4E72-2345F4441454}"/>
              </a:ext>
            </a:extLst>
          </p:cNvPr>
          <p:cNvSpPr>
            <a:spLocks noGrp="1"/>
          </p:cNvSpPr>
          <p:nvPr>
            <p:ph idx="1"/>
          </p:nvPr>
        </p:nvSpPr>
        <p:spPr>
          <a:xfrm>
            <a:off x="1097279" y="1845734"/>
            <a:ext cx="11094721" cy="4504266"/>
          </a:xfrm>
        </p:spPr>
        <p:txBody>
          <a:bodyPr>
            <a:normAutofit fontScale="92500"/>
          </a:bodyPr>
          <a:lstStyle/>
          <a:p>
            <a:r>
              <a:rPr lang="en-US" altLang="zh-CN" b="1" dirty="0"/>
              <a:t> Complete the sentences with some of the verbs from Exercise 9.</a:t>
            </a:r>
          </a:p>
          <a:p>
            <a:endParaRPr lang="en-US" altLang="zh-CN" dirty="0"/>
          </a:p>
          <a:p>
            <a:endParaRPr lang="en-US" altLang="zh-CN" dirty="0"/>
          </a:p>
          <a:p>
            <a:endParaRPr lang="en-US" altLang="zh-CN" sz="2400" dirty="0"/>
          </a:p>
          <a:p>
            <a:r>
              <a:rPr lang="en-US" altLang="zh-CN" sz="2200" dirty="0"/>
              <a:t>1. When I was twelve, my family  </a:t>
            </a:r>
            <a:r>
              <a:rPr lang="en-US" altLang="zh-CN" sz="2200" u="sng" dirty="0"/>
              <a:t>                                      </a:t>
            </a:r>
            <a:r>
              <a:rPr lang="en-US" altLang="zh-CN" sz="2200" dirty="0"/>
              <a:t> to Hong Kong.</a:t>
            </a:r>
          </a:p>
          <a:p>
            <a:r>
              <a:rPr lang="en-US" altLang="zh-CN" sz="2200" dirty="0"/>
              <a:t>2. At first, my brother and I  </a:t>
            </a:r>
            <a:r>
              <a:rPr lang="en-US" altLang="zh-CN" sz="2200" u="sng" dirty="0"/>
              <a:t>                               </a:t>
            </a:r>
            <a:r>
              <a:rPr lang="en-US" altLang="zh-CN" sz="2200" dirty="0"/>
              <a:t>it was a wonderful place to live – so busy and lively.</a:t>
            </a:r>
          </a:p>
          <a:p>
            <a:r>
              <a:rPr lang="en-US" altLang="zh-CN" sz="2200" dirty="0"/>
              <a:t>3. We </a:t>
            </a:r>
            <a:r>
              <a:rPr lang="en-US" altLang="zh-CN" sz="2200" u="sng" dirty="0"/>
              <a:t>                        </a:t>
            </a:r>
            <a:r>
              <a:rPr lang="en-US" altLang="zh-CN" sz="2200" dirty="0"/>
              <a:t> in an apartment near the business district, and we </a:t>
            </a:r>
            <a:r>
              <a:rPr lang="en-US" altLang="zh-CN" sz="2200" u="sng" dirty="0"/>
              <a:t>                         </a:t>
            </a:r>
            <a:r>
              <a:rPr lang="en-US" altLang="zh-CN" sz="2200" dirty="0"/>
              <a:t> a lot of new people.</a:t>
            </a:r>
          </a:p>
          <a:p>
            <a:r>
              <a:rPr lang="en-US" altLang="zh-CN" sz="2200" dirty="0"/>
              <a:t>4. But our father and mother both </a:t>
            </a:r>
            <a:r>
              <a:rPr lang="en-US" altLang="zh-CN" sz="2200" u="sng" dirty="0"/>
              <a:t>                    </a:t>
            </a:r>
            <a:r>
              <a:rPr lang="en-US" altLang="zh-CN" sz="2200" dirty="0"/>
              <a:t> very hard in their new jobs and they were never at home.</a:t>
            </a:r>
          </a:p>
          <a:p>
            <a:r>
              <a:rPr lang="en-US" altLang="zh-CN" sz="2200" dirty="0"/>
              <a:t>5. We soon </a:t>
            </a:r>
            <a:r>
              <a:rPr lang="en-US" altLang="zh-CN" sz="2200" u="sng" dirty="0"/>
              <a:t>                                 </a:t>
            </a:r>
            <a:r>
              <a:rPr lang="en-US" altLang="zh-CN" sz="2200" dirty="0"/>
              <a:t> bored with our life there and </a:t>
            </a:r>
            <a:r>
              <a:rPr lang="en-US" altLang="zh-CN" sz="2200" u="sng" dirty="0"/>
              <a:t>                                     </a:t>
            </a:r>
            <a:r>
              <a:rPr lang="en-US" altLang="zh-CN" sz="2200" dirty="0"/>
              <a:t>to move back home.</a:t>
            </a:r>
          </a:p>
          <a:p>
            <a:pPr marL="0" indent="0">
              <a:buNone/>
            </a:pPr>
            <a:endParaRPr lang="zh-CN" altLang="en-US" dirty="0"/>
          </a:p>
        </p:txBody>
      </p:sp>
      <p:pic>
        <p:nvPicPr>
          <p:cNvPr id="4" name="圖片 3">
            <a:extLst>
              <a:ext uri="{FF2B5EF4-FFF2-40B4-BE49-F238E27FC236}">
                <a16:creationId xmlns:a16="http://schemas.microsoft.com/office/drawing/2014/main" id="{28AE3680-0F94-487A-B289-257B8FCA88CA}"/>
              </a:ext>
            </a:extLst>
          </p:cNvPr>
          <p:cNvPicPr>
            <a:picLocks noChangeAspect="1"/>
          </p:cNvPicPr>
          <p:nvPr/>
        </p:nvPicPr>
        <p:blipFill>
          <a:blip r:embed="rId2"/>
          <a:stretch>
            <a:fillRect/>
          </a:stretch>
        </p:blipFill>
        <p:spPr>
          <a:xfrm>
            <a:off x="2953429" y="2235200"/>
            <a:ext cx="6285142" cy="987474"/>
          </a:xfrm>
          <a:prstGeom prst="rect">
            <a:avLst/>
          </a:prstGeom>
        </p:spPr>
      </p:pic>
      <p:sp>
        <p:nvSpPr>
          <p:cNvPr id="5" name="矩形 4">
            <a:extLst>
              <a:ext uri="{FF2B5EF4-FFF2-40B4-BE49-F238E27FC236}">
                <a16:creationId xmlns:a16="http://schemas.microsoft.com/office/drawing/2014/main" id="{CB301A0A-819C-44A1-BB77-8CBA13F3561F}"/>
              </a:ext>
            </a:extLst>
          </p:cNvPr>
          <p:cNvSpPr/>
          <p:nvPr/>
        </p:nvSpPr>
        <p:spPr>
          <a:xfrm>
            <a:off x="5196843" y="3435272"/>
            <a:ext cx="899157" cy="400110"/>
          </a:xfrm>
          <a:prstGeom prst="rect">
            <a:avLst/>
          </a:prstGeom>
        </p:spPr>
        <p:txBody>
          <a:bodyPr wrap="none">
            <a:spAutoFit/>
          </a:bodyPr>
          <a:lstStyle/>
          <a:p>
            <a:r>
              <a:rPr lang="en-US" altLang="zh-CN" sz="2000" dirty="0"/>
              <a:t>moved</a:t>
            </a:r>
            <a:endParaRPr lang="zh-HK" altLang="en-US" sz="2000" dirty="0"/>
          </a:p>
        </p:txBody>
      </p:sp>
      <p:sp>
        <p:nvSpPr>
          <p:cNvPr id="6" name="矩形 5">
            <a:extLst>
              <a:ext uri="{FF2B5EF4-FFF2-40B4-BE49-F238E27FC236}">
                <a16:creationId xmlns:a16="http://schemas.microsoft.com/office/drawing/2014/main" id="{85AF0497-22F1-4A45-BA16-606BDFCBC13B}"/>
              </a:ext>
            </a:extLst>
          </p:cNvPr>
          <p:cNvSpPr/>
          <p:nvPr/>
        </p:nvSpPr>
        <p:spPr>
          <a:xfrm>
            <a:off x="4412425" y="3951753"/>
            <a:ext cx="1014252" cy="400110"/>
          </a:xfrm>
          <a:prstGeom prst="rect">
            <a:avLst/>
          </a:prstGeom>
        </p:spPr>
        <p:txBody>
          <a:bodyPr wrap="none">
            <a:spAutoFit/>
          </a:bodyPr>
          <a:lstStyle/>
          <a:p>
            <a:r>
              <a:rPr lang="en-US" altLang="zh-CN" sz="2000" dirty="0"/>
              <a:t>thought</a:t>
            </a:r>
            <a:endParaRPr lang="zh-HK" altLang="en-US" sz="2000" dirty="0"/>
          </a:p>
        </p:txBody>
      </p:sp>
      <p:sp>
        <p:nvSpPr>
          <p:cNvPr id="7" name="矩形 6">
            <a:extLst>
              <a:ext uri="{FF2B5EF4-FFF2-40B4-BE49-F238E27FC236}">
                <a16:creationId xmlns:a16="http://schemas.microsoft.com/office/drawing/2014/main" id="{30A6CD99-B8FA-417A-B248-4FCBB9E412E7}"/>
              </a:ext>
            </a:extLst>
          </p:cNvPr>
          <p:cNvSpPr/>
          <p:nvPr/>
        </p:nvSpPr>
        <p:spPr>
          <a:xfrm>
            <a:off x="2181568" y="4428942"/>
            <a:ext cx="679097" cy="400110"/>
          </a:xfrm>
          <a:prstGeom prst="rect">
            <a:avLst/>
          </a:prstGeom>
        </p:spPr>
        <p:txBody>
          <a:bodyPr wrap="none">
            <a:spAutoFit/>
          </a:bodyPr>
          <a:lstStyle/>
          <a:p>
            <a:r>
              <a:rPr lang="en-US" altLang="zh-CN" sz="2000" dirty="0"/>
              <a:t>lived</a:t>
            </a:r>
            <a:endParaRPr lang="zh-HK" altLang="en-US" sz="2000" dirty="0"/>
          </a:p>
        </p:txBody>
      </p:sp>
      <p:sp>
        <p:nvSpPr>
          <p:cNvPr id="8" name="矩形 7">
            <a:extLst>
              <a:ext uri="{FF2B5EF4-FFF2-40B4-BE49-F238E27FC236}">
                <a16:creationId xmlns:a16="http://schemas.microsoft.com/office/drawing/2014/main" id="{B581A7DC-5777-4D04-9AD8-DFA9BBD17B26}"/>
              </a:ext>
            </a:extLst>
          </p:cNvPr>
          <p:cNvSpPr/>
          <p:nvPr/>
        </p:nvSpPr>
        <p:spPr>
          <a:xfrm>
            <a:off x="8936917" y="4428942"/>
            <a:ext cx="603307" cy="400110"/>
          </a:xfrm>
          <a:prstGeom prst="rect">
            <a:avLst/>
          </a:prstGeom>
        </p:spPr>
        <p:txBody>
          <a:bodyPr wrap="none">
            <a:spAutoFit/>
          </a:bodyPr>
          <a:lstStyle/>
          <a:p>
            <a:r>
              <a:rPr lang="en-US" altLang="zh-CN" sz="2000" dirty="0"/>
              <a:t>met</a:t>
            </a:r>
            <a:endParaRPr lang="zh-HK" altLang="en-US" sz="2000" dirty="0"/>
          </a:p>
        </p:txBody>
      </p:sp>
      <p:sp>
        <p:nvSpPr>
          <p:cNvPr id="9" name="矩形 8">
            <a:extLst>
              <a:ext uri="{FF2B5EF4-FFF2-40B4-BE49-F238E27FC236}">
                <a16:creationId xmlns:a16="http://schemas.microsoft.com/office/drawing/2014/main" id="{432B194C-5FA9-4CF5-A292-BE0E151D2861}"/>
              </a:ext>
            </a:extLst>
          </p:cNvPr>
          <p:cNvSpPr/>
          <p:nvPr/>
        </p:nvSpPr>
        <p:spPr>
          <a:xfrm>
            <a:off x="4919551" y="4894711"/>
            <a:ext cx="961097" cy="400110"/>
          </a:xfrm>
          <a:prstGeom prst="rect">
            <a:avLst/>
          </a:prstGeom>
        </p:spPr>
        <p:txBody>
          <a:bodyPr wrap="none">
            <a:spAutoFit/>
          </a:bodyPr>
          <a:lstStyle/>
          <a:p>
            <a:r>
              <a:rPr lang="en-US" altLang="zh-CN" sz="2000" dirty="0"/>
              <a:t>worked</a:t>
            </a:r>
            <a:endParaRPr lang="zh-HK" altLang="en-US" sz="2000" dirty="0"/>
          </a:p>
        </p:txBody>
      </p:sp>
      <p:sp>
        <p:nvSpPr>
          <p:cNvPr id="10" name="矩形 9">
            <a:extLst>
              <a:ext uri="{FF2B5EF4-FFF2-40B4-BE49-F238E27FC236}">
                <a16:creationId xmlns:a16="http://schemas.microsoft.com/office/drawing/2014/main" id="{33A0E22F-70B9-4887-8ED8-74CBDEC1089A}"/>
              </a:ext>
            </a:extLst>
          </p:cNvPr>
          <p:cNvSpPr/>
          <p:nvPr/>
        </p:nvSpPr>
        <p:spPr>
          <a:xfrm>
            <a:off x="2860665" y="5416527"/>
            <a:ext cx="1011302" cy="400110"/>
          </a:xfrm>
          <a:prstGeom prst="rect">
            <a:avLst/>
          </a:prstGeom>
        </p:spPr>
        <p:txBody>
          <a:bodyPr wrap="none">
            <a:spAutoFit/>
          </a:bodyPr>
          <a:lstStyle/>
          <a:p>
            <a:r>
              <a:rPr lang="en-US" altLang="zh-CN" sz="2000" dirty="0"/>
              <a:t>became</a:t>
            </a:r>
            <a:endParaRPr lang="zh-HK" altLang="en-US" sz="2000" dirty="0"/>
          </a:p>
        </p:txBody>
      </p:sp>
      <p:sp>
        <p:nvSpPr>
          <p:cNvPr id="11" name="矩形 10">
            <a:extLst>
              <a:ext uri="{FF2B5EF4-FFF2-40B4-BE49-F238E27FC236}">
                <a16:creationId xmlns:a16="http://schemas.microsoft.com/office/drawing/2014/main" id="{B7E0576E-B77F-4969-B8B5-1A5611554E77}"/>
              </a:ext>
            </a:extLst>
          </p:cNvPr>
          <p:cNvSpPr/>
          <p:nvPr/>
        </p:nvSpPr>
        <p:spPr>
          <a:xfrm>
            <a:off x="8155125" y="5389471"/>
            <a:ext cx="966931" cy="400110"/>
          </a:xfrm>
          <a:prstGeom prst="rect">
            <a:avLst/>
          </a:prstGeom>
        </p:spPr>
        <p:txBody>
          <a:bodyPr wrap="none">
            <a:spAutoFit/>
          </a:bodyPr>
          <a:lstStyle/>
          <a:p>
            <a:r>
              <a:rPr lang="en-US" altLang="zh-CN" sz="2000" dirty="0"/>
              <a:t>wanted</a:t>
            </a:r>
            <a:endParaRPr lang="zh-HK" altLang="en-US" sz="2000" dirty="0"/>
          </a:p>
        </p:txBody>
      </p:sp>
    </p:spTree>
    <p:extLst>
      <p:ext uri="{BB962C8B-B14F-4D97-AF65-F5344CB8AC3E}">
        <p14:creationId xmlns:p14="http://schemas.microsoft.com/office/powerpoint/2010/main" val="381044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E9393-7DD8-E779-D8B5-155786E2BD7D}"/>
              </a:ext>
            </a:extLst>
          </p:cNvPr>
          <p:cNvSpPr>
            <a:spLocks noGrp="1"/>
          </p:cNvSpPr>
          <p:nvPr>
            <p:ph type="title"/>
          </p:nvPr>
        </p:nvSpPr>
        <p:spPr/>
        <p:txBody>
          <a:bodyPr/>
          <a:lstStyle/>
          <a:p>
            <a:r>
              <a:rPr lang="en-US" altLang="zh-CN" dirty="0"/>
              <a:t>Past simple</a:t>
            </a:r>
            <a:endParaRPr lang="zh-CN" altLang="en-US" dirty="0"/>
          </a:p>
        </p:txBody>
      </p:sp>
      <p:sp>
        <p:nvSpPr>
          <p:cNvPr id="3" name="内容占位符 2">
            <a:extLst>
              <a:ext uri="{FF2B5EF4-FFF2-40B4-BE49-F238E27FC236}">
                <a16:creationId xmlns:a16="http://schemas.microsoft.com/office/drawing/2014/main" id="{C543DB46-63E5-6C1F-4E72-2345F4441454}"/>
              </a:ext>
            </a:extLst>
          </p:cNvPr>
          <p:cNvSpPr>
            <a:spLocks noGrp="1"/>
          </p:cNvSpPr>
          <p:nvPr>
            <p:ph idx="1"/>
          </p:nvPr>
        </p:nvSpPr>
        <p:spPr/>
        <p:txBody>
          <a:bodyPr>
            <a:normAutofit/>
          </a:bodyPr>
          <a:lstStyle/>
          <a:p>
            <a:r>
              <a:rPr lang="en-US" altLang="zh-CN" sz="2200" b="1" dirty="0"/>
              <a:t> Use the past simple to complete the article about an interesting living situation.</a:t>
            </a:r>
          </a:p>
          <a:p>
            <a:r>
              <a:rPr lang="en-US" altLang="zh-CN" dirty="0"/>
              <a:t>When did Brenda Kelly (1) </a:t>
            </a:r>
            <a:r>
              <a:rPr lang="en-US" altLang="zh-CN" u="sng" dirty="0"/>
              <a:t>                   </a:t>
            </a:r>
            <a:r>
              <a:rPr lang="en-US" altLang="zh-CN" dirty="0"/>
              <a:t> (become) interested in very small houses? When she was just thirteen years old. She (2)  </a:t>
            </a:r>
            <a:r>
              <a:rPr lang="en-US" altLang="zh-CN" u="sng" dirty="0"/>
              <a:t>                  </a:t>
            </a:r>
            <a:r>
              <a:rPr lang="en-US" altLang="zh-CN" dirty="0"/>
              <a:t>   (draw) plans and pictures and (3)</a:t>
            </a:r>
            <a:r>
              <a:rPr lang="en-US" altLang="zh-CN" u="sng" dirty="0"/>
              <a:t>                        </a:t>
            </a:r>
            <a:r>
              <a:rPr lang="en-US" altLang="zh-CN" dirty="0"/>
              <a:t>(dream) of building her own small house.  </a:t>
            </a:r>
          </a:p>
          <a:p>
            <a:r>
              <a:rPr lang="en-US" altLang="zh-CN" dirty="0"/>
              <a:t>A few years later, she (4)   </a:t>
            </a:r>
            <a:r>
              <a:rPr lang="en-US" altLang="zh-CN" u="sng" dirty="0"/>
              <a:t>                      </a:t>
            </a:r>
            <a:r>
              <a:rPr lang="en-US" altLang="zh-CN" dirty="0"/>
              <a:t> (be) ready for a house, but she (5)</a:t>
            </a:r>
            <a:r>
              <a:rPr lang="en-US" altLang="zh-CN" u="sng" dirty="0"/>
              <a:t>                        </a:t>
            </a:r>
            <a:r>
              <a:rPr lang="en-US" altLang="zh-CN" dirty="0"/>
              <a:t>(not have) a lot of money to spend on it. One day, she (6)   </a:t>
            </a:r>
            <a:r>
              <a:rPr lang="en-US" altLang="zh-CN" u="sng" dirty="0"/>
              <a:t>               </a:t>
            </a:r>
            <a:r>
              <a:rPr lang="en-US" altLang="zh-CN" dirty="0"/>
              <a:t>  (see) some shipping containers at a container terminal* and she (7)</a:t>
            </a:r>
            <a:r>
              <a:rPr lang="en-US" altLang="zh-CN" u="sng" dirty="0"/>
              <a:t>                       </a:t>
            </a:r>
            <a:r>
              <a:rPr lang="en-US" altLang="zh-CN" dirty="0"/>
              <a:t>(think) it would be cool to live in one.  </a:t>
            </a:r>
          </a:p>
          <a:p>
            <a:r>
              <a:rPr lang="en-US" altLang="zh-CN" dirty="0"/>
              <a:t>Brenda (8) </a:t>
            </a:r>
            <a:r>
              <a:rPr lang="en-US" altLang="zh-CN" u="sng" dirty="0"/>
              <a:t>                 </a:t>
            </a:r>
            <a:r>
              <a:rPr lang="en-US" altLang="zh-CN" dirty="0"/>
              <a:t> (not be) sure it was possible to make a house from a container. She did research and found people who (9) </a:t>
            </a:r>
            <a:r>
              <a:rPr lang="en-US" altLang="zh-CN" u="sng" dirty="0"/>
              <a:t>                       </a:t>
            </a:r>
            <a:r>
              <a:rPr lang="en-US" altLang="zh-CN" dirty="0"/>
              <a:t>(make) houses with materials that used to be something else. It (10)</a:t>
            </a:r>
            <a:r>
              <a:rPr lang="en-US" altLang="zh-CN" b="1" u="sng" dirty="0"/>
              <a:t>                              </a:t>
            </a:r>
            <a:r>
              <a:rPr lang="en-US" altLang="zh-CN" b="1" dirty="0"/>
              <a:t> </a:t>
            </a:r>
            <a:r>
              <a:rPr lang="en-US" altLang="zh-CN" dirty="0"/>
              <a:t>(not take) long for her to find help and start building.  </a:t>
            </a:r>
          </a:p>
          <a:p>
            <a:endParaRPr lang="en-US" altLang="zh-CN" dirty="0"/>
          </a:p>
        </p:txBody>
      </p:sp>
      <p:sp>
        <p:nvSpPr>
          <p:cNvPr id="5" name="文本框 4">
            <a:extLst>
              <a:ext uri="{FF2B5EF4-FFF2-40B4-BE49-F238E27FC236}">
                <a16:creationId xmlns:a16="http://schemas.microsoft.com/office/drawing/2014/main" id="{3FB23177-4F4C-0E6B-E64E-BF52C0F3B58E}"/>
              </a:ext>
            </a:extLst>
          </p:cNvPr>
          <p:cNvSpPr txBox="1"/>
          <p:nvPr/>
        </p:nvSpPr>
        <p:spPr>
          <a:xfrm>
            <a:off x="1011936" y="5977468"/>
            <a:ext cx="6096000" cy="369332"/>
          </a:xfrm>
          <a:prstGeom prst="rect">
            <a:avLst/>
          </a:prstGeom>
          <a:noFill/>
        </p:spPr>
        <p:txBody>
          <a:bodyPr wrap="square">
            <a:spAutoFit/>
          </a:bodyPr>
          <a:lstStyle/>
          <a:p>
            <a:r>
              <a:rPr lang="en-US" altLang="zh-CN" b="1" i="1" dirty="0"/>
              <a:t>terminal</a:t>
            </a:r>
            <a:r>
              <a:rPr lang="en-US" altLang="zh-CN" i="1" dirty="0"/>
              <a:t> a dock or port where ships load and offload goods </a:t>
            </a:r>
          </a:p>
        </p:txBody>
      </p:sp>
      <p:sp>
        <p:nvSpPr>
          <p:cNvPr id="6" name="矩形 5">
            <a:extLst>
              <a:ext uri="{FF2B5EF4-FFF2-40B4-BE49-F238E27FC236}">
                <a16:creationId xmlns:a16="http://schemas.microsoft.com/office/drawing/2014/main" id="{FAFCCF1A-B6E7-4041-AB11-412154C37C4B}"/>
              </a:ext>
            </a:extLst>
          </p:cNvPr>
          <p:cNvSpPr/>
          <p:nvPr/>
        </p:nvSpPr>
        <p:spPr>
          <a:xfrm>
            <a:off x="4059936" y="2222950"/>
            <a:ext cx="1022524" cy="400110"/>
          </a:xfrm>
          <a:prstGeom prst="rect">
            <a:avLst/>
          </a:prstGeom>
        </p:spPr>
        <p:txBody>
          <a:bodyPr wrap="none">
            <a:spAutoFit/>
          </a:bodyPr>
          <a:lstStyle/>
          <a:p>
            <a:r>
              <a:rPr lang="en-US" altLang="zh-CN" sz="2000" dirty="0"/>
              <a:t>become</a:t>
            </a:r>
            <a:endParaRPr lang="zh-HK" altLang="en-US" sz="2000" dirty="0"/>
          </a:p>
        </p:txBody>
      </p:sp>
      <p:sp>
        <p:nvSpPr>
          <p:cNvPr id="7" name="矩形 6">
            <a:extLst>
              <a:ext uri="{FF2B5EF4-FFF2-40B4-BE49-F238E27FC236}">
                <a16:creationId xmlns:a16="http://schemas.microsoft.com/office/drawing/2014/main" id="{CD24F9B8-BC52-4A40-83DC-078ED71C7113}"/>
              </a:ext>
            </a:extLst>
          </p:cNvPr>
          <p:cNvSpPr/>
          <p:nvPr/>
        </p:nvSpPr>
        <p:spPr>
          <a:xfrm>
            <a:off x="4571198" y="2531379"/>
            <a:ext cx="715389" cy="400110"/>
          </a:xfrm>
          <a:prstGeom prst="rect">
            <a:avLst/>
          </a:prstGeom>
        </p:spPr>
        <p:txBody>
          <a:bodyPr wrap="none">
            <a:spAutoFit/>
          </a:bodyPr>
          <a:lstStyle/>
          <a:p>
            <a:r>
              <a:rPr lang="en-US" altLang="zh-HK" sz="2000" dirty="0"/>
              <a:t>drew</a:t>
            </a:r>
            <a:endParaRPr lang="zh-HK" altLang="en-US" sz="2000" dirty="0"/>
          </a:p>
        </p:txBody>
      </p:sp>
      <p:sp>
        <p:nvSpPr>
          <p:cNvPr id="8" name="矩形 7">
            <a:extLst>
              <a:ext uri="{FF2B5EF4-FFF2-40B4-BE49-F238E27FC236}">
                <a16:creationId xmlns:a16="http://schemas.microsoft.com/office/drawing/2014/main" id="{06D1A76E-1AA9-44D5-9C20-4DB788BE799C}"/>
              </a:ext>
            </a:extLst>
          </p:cNvPr>
          <p:cNvSpPr/>
          <p:nvPr/>
        </p:nvSpPr>
        <p:spPr>
          <a:xfrm>
            <a:off x="9131825" y="2531379"/>
            <a:ext cx="1125436" cy="400110"/>
          </a:xfrm>
          <a:prstGeom prst="rect">
            <a:avLst/>
          </a:prstGeom>
        </p:spPr>
        <p:txBody>
          <a:bodyPr wrap="none">
            <a:spAutoFit/>
          </a:bodyPr>
          <a:lstStyle/>
          <a:p>
            <a:r>
              <a:rPr lang="en-US" altLang="zh-HK" sz="2000" dirty="0"/>
              <a:t>dreamed</a:t>
            </a:r>
            <a:endParaRPr lang="zh-HK" altLang="en-US" sz="2000" dirty="0"/>
          </a:p>
        </p:txBody>
      </p:sp>
      <p:sp>
        <p:nvSpPr>
          <p:cNvPr id="9" name="矩形 8">
            <a:extLst>
              <a:ext uri="{FF2B5EF4-FFF2-40B4-BE49-F238E27FC236}">
                <a16:creationId xmlns:a16="http://schemas.microsoft.com/office/drawing/2014/main" id="{8F9C1325-1C84-4BC1-B22A-69D47186AC78}"/>
              </a:ext>
            </a:extLst>
          </p:cNvPr>
          <p:cNvSpPr/>
          <p:nvPr/>
        </p:nvSpPr>
        <p:spPr>
          <a:xfrm>
            <a:off x="4276726" y="3239918"/>
            <a:ext cx="588944" cy="400110"/>
          </a:xfrm>
          <a:prstGeom prst="rect">
            <a:avLst/>
          </a:prstGeom>
        </p:spPr>
        <p:txBody>
          <a:bodyPr wrap="none">
            <a:spAutoFit/>
          </a:bodyPr>
          <a:lstStyle/>
          <a:p>
            <a:r>
              <a:rPr lang="en-US" altLang="zh-HK" sz="2000" dirty="0"/>
              <a:t>was</a:t>
            </a:r>
            <a:endParaRPr lang="zh-HK" altLang="en-US" sz="2000" dirty="0"/>
          </a:p>
        </p:txBody>
      </p:sp>
      <p:sp>
        <p:nvSpPr>
          <p:cNvPr id="10" name="矩形 9">
            <a:extLst>
              <a:ext uri="{FF2B5EF4-FFF2-40B4-BE49-F238E27FC236}">
                <a16:creationId xmlns:a16="http://schemas.microsoft.com/office/drawing/2014/main" id="{9B1B2461-A869-4C7F-81B6-F72AFA2D5B0E}"/>
              </a:ext>
            </a:extLst>
          </p:cNvPr>
          <p:cNvSpPr/>
          <p:nvPr/>
        </p:nvSpPr>
        <p:spPr>
          <a:xfrm>
            <a:off x="8709012" y="3217024"/>
            <a:ext cx="1351332" cy="400110"/>
          </a:xfrm>
          <a:prstGeom prst="rect">
            <a:avLst/>
          </a:prstGeom>
        </p:spPr>
        <p:txBody>
          <a:bodyPr wrap="none">
            <a:spAutoFit/>
          </a:bodyPr>
          <a:lstStyle/>
          <a:p>
            <a:r>
              <a:rPr lang="en-US" altLang="zh-HK" sz="2000" dirty="0"/>
              <a:t>didn’t have</a:t>
            </a:r>
            <a:endParaRPr lang="zh-HK" altLang="en-US" sz="2000" dirty="0"/>
          </a:p>
        </p:txBody>
      </p:sp>
      <p:sp>
        <p:nvSpPr>
          <p:cNvPr id="11" name="矩形 10">
            <a:extLst>
              <a:ext uri="{FF2B5EF4-FFF2-40B4-BE49-F238E27FC236}">
                <a16:creationId xmlns:a16="http://schemas.microsoft.com/office/drawing/2014/main" id="{920A59AB-53F7-4A65-9BC1-AAD0DACBD5AC}"/>
              </a:ext>
            </a:extLst>
          </p:cNvPr>
          <p:cNvSpPr/>
          <p:nvPr/>
        </p:nvSpPr>
        <p:spPr>
          <a:xfrm>
            <a:off x="6197243" y="3617134"/>
            <a:ext cx="590098" cy="400110"/>
          </a:xfrm>
          <a:prstGeom prst="rect">
            <a:avLst/>
          </a:prstGeom>
        </p:spPr>
        <p:txBody>
          <a:bodyPr wrap="none">
            <a:spAutoFit/>
          </a:bodyPr>
          <a:lstStyle/>
          <a:p>
            <a:r>
              <a:rPr lang="en-US" altLang="zh-HK" sz="2000" dirty="0"/>
              <a:t>saw</a:t>
            </a:r>
            <a:endParaRPr lang="zh-HK" altLang="en-US" sz="2000" dirty="0"/>
          </a:p>
        </p:txBody>
      </p:sp>
      <p:sp>
        <p:nvSpPr>
          <p:cNvPr id="12" name="矩形 11">
            <a:extLst>
              <a:ext uri="{FF2B5EF4-FFF2-40B4-BE49-F238E27FC236}">
                <a16:creationId xmlns:a16="http://schemas.microsoft.com/office/drawing/2014/main" id="{A4E21C4C-0A11-4083-AE21-97ABB2DB877E}"/>
              </a:ext>
            </a:extLst>
          </p:cNvPr>
          <p:cNvSpPr/>
          <p:nvPr/>
        </p:nvSpPr>
        <p:spPr>
          <a:xfrm>
            <a:off x="4576101" y="3856776"/>
            <a:ext cx="1014252" cy="400110"/>
          </a:xfrm>
          <a:prstGeom prst="rect">
            <a:avLst/>
          </a:prstGeom>
        </p:spPr>
        <p:txBody>
          <a:bodyPr wrap="none">
            <a:spAutoFit/>
          </a:bodyPr>
          <a:lstStyle/>
          <a:p>
            <a:r>
              <a:rPr lang="en-US" altLang="zh-HK" sz="2000" dirty="0"/>
              <a:t>thought</a:t>
            </a:r>
            <a:endParaRPr lang="zh-HK" altLang="en-US" sz="2000" dirty="0"/>
          </a:p>
        </p:txBody>
      </p:sp>
      <p:sp>
        <p:nvSpPr>
          <p:cNvPr id="13" name="矩形 12">
            <a:extLst>
              <a:ext uri="{FF2B5EF4-FFF2-40B4-BE49-F238E27FC236}">
                <a16:creationId xmlns:a16="http://schemas.microsoft.com/office/drawing/2014/main" id="{0C9274E9-83DF-4AA2-A720-10B362D7907C}"/>
              </a:ext>
            </a:extLst>
          </p:cNvPr>
          <p:cNvSpPr/>
          <p:nvPr/>
        </p:nvSpPr>
        <p:spPr>
          <a:xfrm>
            <a:off x="2428898" y="4261688"/>
            <a:ext cx="874278" cy="400110"/>
          </a:xfrm>
          <a:prstGeom prst="rect">
            <a:avLst/>
          </a:prstGeom>
        </p:spPr>
        <p:txBody>
          <a:bodyPr wrap="none">
            <a:spAutoFit/>
          </a:bodyPr>
          <a:lstStyle/>
          <a:p>
            <a:r>
              <a:rPr lang="en-US" altLang="zh-HK" sz="2000" dirty="0"/>
              <a:t>wasn’t</a:t>
            </a:r>
            <a:endParaRPr lang="zh-HK" altLang="en-US" sz="2000" dirty="0"/>
          </a:p>
        </p:txBody>
      </p:sp>
      <p:sp>
        <p:nvSpPr>
          <p:cNvPr id="14" name="矩形 13">
            <a:extLst>
              <a:ext uri="{FF2B5EF4-FFF2-40B4-BE49-F238E27FC236}">
                <a16:creationId xmlns:a16="http://schemas.microsoft.com/office/drawing/2014/main" id="{A6876450-8E5F-4386-BB53-C11A559DF449}"/>
              </a:ext>
            </a:extLst>
          </p:cNvPr>
          <p:cNvSpPr/>
          <p:nvPr/>
        </p:nvSpPr>
        <p:spPr>
          <a:xfrm>
            <a:off x="5082460" y="4542421"/>
            <a:ext cx="776175" cy="400110"/>
          </a:xfrm>
          <a:prstGeom prst="rect">
            <a:avLst/>
          </a:prstGeom>
        </p:spPr>
        <p:txBody>
          <a:bodyPr wrap="none">
            <a:spAutoFit/>
          </a:bodyPr>
          <a:lstStyle/>
          <a:p>
            <a:r>
              <a:rPr lang="en-US" altLang="zh-HK" sz="2000" dirty="0"/>
              <a:t>made</a:t>
            </a:r>
            <a:endParaRPr lang="zh-HK" altLang="en-US" sz="2000" dirty="0"/>
          </a:p>
        </p:txBody>
      </p:sp>
      <p:sp>
        <p:nvSpPr>
          <p:cNvPr id="15" name="矩形 14">
            <a:extLst>
              <a:ext uri="{FF2B5EF4-FFF2-40B4-BE49-F238E27FC236}">
                <a16:creationId xmlns:a16="http://schemas.microsoft.com/office/drawing/2014/main" id="{90F2376F-42B1-47DA-903D-3B5FC6E3EE44}"/>
              </a:ext>
            </a:extLst>
          </p:cNvPr>
          <p:cNvSpPr/>
          <p:nvPr/>
        </p:nvSpPr>
        <p:spPr>
          <a:xfrm>
            <a:off x="3635279" y="4862935"/>
            <a:ext cx="1300164" cy="400110"/>
          </a:xfrm>
          <a:prstGeom prst="rect">
            <a:avLst/>
          </a:prstGeom>
        </p:spPr>
        <p:txBody>
          <a:bodyPr wrap="none">
            <a:spAutoFit/>
          </a:bodyPr>
          <a:lstStyle/>
          <a:p>
            <a:r>
              <a:rPr lang="en-US" altLang="zh-HK" sz="2000" dirty="0"/>
              <a:t>didn’t take</a:t>
            </a:r>
            <a:endParaRPr lang="zh-HK" altLang="en-US" sz="2000" dirty="0"/>
          </a:p>
        </p:txBody>
      </p:sp>
    </p:spTree>
    <p:extLst>
      <p:ext uri="{BB962C8B-B14F-4D97-AF65-F5344CB8AC3E}">
        <p14:creationId xmlns:p14="http://schemas.microsoft.com/office/powerpoint/2010/main" val="321024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43D65-47DC-3B65-181F-89B79B8D53AF}"/>
              </a:ext>
            </a:extLst>
          </p:cNvPr>
          <p:cNvSpPr>
            <a:spLocks noGrp="1"/>
          </p:cNvSpPr>
          <p:nvPr>
            <p:ph type="title"/>
          </p:nvPr>
        </p:nvSpPr>
        <p:spPr/>
        <p:txBody>
          <a:bodyPr/>
          <a:lstStyle/>
          <a:p>
            <a:r>
              <a:rPr lang="en-US" altLang="zh-CN" dirty="0"/>
              <a:t>Past continuous</a:t>
            </a:r>
            <a:endParaRPr lang="zh-CN" altLang="en-US" dirty="0"/>
          </a:p>
        </p:txBody>
      </p:sp>
      <p:sp>
        <p:nvSpPr>
          <p:cNvPr id="3" name="内容占位符 2">
            <a:extLst>
              <a:ext uri="{FF2B5EF4-FFF2-40B4-BE49-F238E27FC236}">
                <a16:creationId xmlns:a16="http://schemas.microsoft.com/office/drawing/2014/main" id="{4ACA0341-A856-8448-B7D6-76E064ED5228}"/>
              </a:ext>
            </a:extLst>
          </p:cNvPr>
          <p:cNvSpPr>
            <a:spLocks noGrp="1"/>
          </p:cNvSpPr>
          <p:nvPr>
            <p:ph idx="1"/>
          </p:nvPr>
        </p:nvSpPr>
        <p:spPr>
          <a:xfrm>
            <a:off x="1097280" y="1845734"/>
            <a:ext cx="9684451" cy="1583266"/>
          </a:xfrm>
        </p:spPr>
        <p:txBody>
          <a:bodyPr>
            <a:noAutofit/>
          </a:bodyPr>
          <a:lstStyle/>
          <a:p>
            <a:pPr marL="457200" indent="-457200">
              <a:buFont typeface="+mj-lt"/>
              <a:buAutoNum type="arabicPeriod"/>
            </a:pPr>
            <a:r>
              <a:rPr lang="en-US" altLang="zh-CN" sz="2400" dirty="0"/>
              <a:t>Compared to Past Simple tense, Past continuous describe </a:t>
            </a:r>
            <a:r>
              <a:rPr lang="en-US" altLang="zh-CN" sz="2400" b="1" i="1" dirty="0"/>
              <a:t>completed actions or events / general situations </a:t>
            </a:r>
            <a:r>
              <a:rPr lang="en-US" altLang="zh-CN" sz="2400" dirty="0"/>
              <a:t>in the past.</a:t>
            </a:r>
          </a:p>
          <a:p>
            <a:pPr marL="457200" indent="-457200">
              <a:buFont typeface="+mj-lt"/>
              <a:buAutoNum type="arabicPeriod"/>
            </a:pPr>
            <a:r>
              <a:rPr lang="en-US" altLang="zh-CN" sz="2400" dirty="0"/>
              <a:t>All of them are formed with the past simple of </a:t>
            </a:r>
            <a:r>
              <a:rPr lang="en-US" altLang="zh-CN" sz="2400" b="1" i="1" dirty="0"/>
              <a:t>be / have </a:t>
            </a:r>
            <a:r>
              <a:rPr lang="en-US" altLang="zh-CN" sz="2400" dirty="0"/>
              <a:t>and a verb in the </a:t>
            </a:r>
            <a:r>
              <a:rPr lang="en-US" altLang="zh-CN" sz="2400" b="1" i="1" dirty="0"/>
              <a:t>–ed / -</a:t>
            </a:r>
            <a:r>
              <a:rPr lang="en-US" altLang="zh-CN" sz="2400" b="1" i="1" dirty="0" err="1"/>
              <a:t>ing</a:t>
            </a:r>
            <a:r>
              <a:rPr lang="en-US" altLang="zh-CN" sz="2400" b="1" i="1" dirty="0"/>
              <a:t> </a:t>
            </a:r>
            <a:r>
              <a:rPr lang="en-US" altLang="zh-CN" sz="2400" dirty="0"/>
              <a:t>form.</a:t>
            </a:r>
          </a:p>
          <a:p>
            <a:pPr marL="457200" indent="-457200">
              <a:buFont typeface="+mj-lt"/>
              <a:buAutoNum type="arabicPeriod"/>
            </a:pPr>
            <a:endParaRPr lang="zh-CN" altLang="en-US" sz="2400" dirty="0"/>
          </a:p>
        </p:txBody>
      </p:sp>
      <p:sp>
        <p:nvSpPr>
          <p:cNvPr id="4" name="AutoShape 2" descr="15: Timeline: The Past Simple | Download Scientific Diagram">
            <a:extLst>
              <a:ext uri="{FF2B5EF4-FFF2-40B4-BE49-F238E27FC236}">
                <a16:creationId xmlns:a16="http://schemas.microsoft.com/office/drawing/2014/main" id="{51A1B256-29CE-47FB-8738-20CC002534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HK" altLang="en-US"/>
          </a:p>
        </p:txBody>
      </p:sp>
      <p:pic>
        <p:nvPicPr>
          <p:cNvPr id="5" name="圖片 4">
            <a:extLst>
              <a:ext uri="{FF2B5EF4-FFF2-40B4-BE49-F238E27FC236}">
                <a16:creationId xmlns:a16="http://schemas.microsoft.com/office/drawing/2014/main" id="{0945EA51-8528-46A6-ADDC-32D40F26FC6E}"/>
              </a:ext>
            </a:extLst>
          </p:cNvPr>
          <p:cNvPicPr>
            <a:picLocks noChangeAspect="1"/>
          </p:cNvPicPr>
          <p:nvPr/>
        </p:nvPicPr>
        <p:blipFill>
          <a:blip r:embed="rId2"/>
          <a:stretch>
            <a:fillRect/>
          </a:stretch>
        </p:blipFill>
        <p:spPr>
          <a:xfrm>
            <a:off x="215578" y="3703356"/>
            <a:ext cx="5723927" cy="2148156"/>
          </a:xfrm>
          <a:prstGeom prst="rect">
            <a:avLst/>
          </a:prstGeom>
        </p:spPr>
      </p:pic>
      <p:sp>
        <p:nvSpPr>
          <p:cNvPr id="6" name="AutoShape 4" descr="16: Timeline: The Past Continuous | Download Scientific Diagram">
            <a:extLst>
              <a:ext uri="{FF2B5EF4-FFF2-40B4-BE49-F238E27FC236}">
                <a16:creationId xmlns:a16="http://schemas.microsoft.com/office/drawing/2014/main" id="{34C294D4-9813-4581-8CA9-E67C307D6D4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HK" altLang="en-US"/>
          </a:p>
        </p:txBody>
      </p:sp>
      <p:pic>
        <p:nvPicPr>
          <p:cNvPr id="7" name="圖片 6">
            <a:extLst>
              <a:ext uri="{FF2B5EF4-FFF2-40B4-BE49-F238E27FC236}">
                <a16:creationId xmlns:a16="http://schemas.microsoft.com/office/drawing/2014/main" id="{F902D99E-4F18-4028-A447-5F6C0990D3DF}"/>
              </a:ext>
            </a:extLst>
          </p:cNvPr>
          <p:cNvPicPr>
            <a:picLocks noChangeAspect="1"/>
          </p:cNvPicPr>
          <p:nvPr/>
        </p:nvPicPr>
        <p:blipFill>
          <a:blip r:embed="rId3"/>
          <a:stretch>
            <a:fillRect/>
          </a:stretch>
        </p:blipFill>
        <p:spPr>
          <a:xfrm>
            <a:off x="6096000" y="3703356"/>
            <a:ext cx="5805047" cy="2178600"/>
          </a:xfrm>
          <a:prstGeom prst="rect">
            <a:avLst/>
          </a:prstGeom>
        </p:spPr>
      </p:pic>
    </p:spTree>
    <p:extLst>
      <p:ext uri="{BB962C8B-B14F-4D97-AF65-F5344CB8AC3E}">
        <p14:creationId xmlns:p14="http://schemas.microsoft.com/office/powerpoint/2010/main" val="408357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240DC-2276-9E74-121A-3C10EBCB1217}"/>
              </a:ext>
            </a:extLst>
          </p:cNvPr>
          <p:cNvSpPr>
            <a:spLocks noGrp="1"/>
          </p:cNvSpPr>
          <p:nvPr>
            <p:ph type="title"/>
          </p:nvPr>
        </p:nvSpPr>
        <p:spPr/>
        <p:txBody>
          <a:bodyPr/>
          <a:lstStyle/>
          <a:p>
            <a:r>
              <a:rPr lang="en-US" altLang="zh-CN" dirty="0"/>
              <a:t>Past continuous</a:t>
            </a:r>
            <a:endParaRPr lang="zh-CN" altLang="en-US" dirty="0"/>
          </a:p>
        </p:txBody>
      </p:sp>
      <p:pic>
        <p:nvPicPr>
          <p:cNvPr id="5" name="内容占位符 4">
            <a:extLst>
              <a:ext uri="{FF2B5EF4-FFF2-40B4-BE49-F238E27FC236}">
                <a16:creationId xmlns:a16="http://schemas.microsoft.com/office/drawing/2014/main" id="{B679173D-09F3-043A-C639-A0E920A8EA47}"/>
              </a:ext>
            </a:extLst>
          </p:cNvPr>
          <p:cNvPicPr>
            <a:picLocks noGrp="1" noChangeAspect="1"/>
          </p:cNvPicPr>
          <p:nvPr>
            <p:ph idx="1"/>
          </p:nvPr>
        </p:nvPicPr>
        <p:blipFill>
          <a:blip r:embed="rId2"/>
          <a:stretch>
            <a:fillRect/>
          </a:stretch>
        </p:blipFill>
        <p:spPr>
          <a:xfrm>
            <a:off x="1097280" y="2121821"/>
            <a:ext cx="6418131" cy="4079610"/>
          </a:xfrm>
        </p:spPr>
      </p:pic>
    </p:spTree>
    <p:extLst>
      <p:ext uri="{BB962C8B-B14F-4D97-AF65-F5344CB8AC3E}">
        <p14:creationId xmlns:p14="http://schemas.microsoft.com/office/powerpoint/2010/main" val="289046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43D65-47DC-3B65-181F-89B79B8D53AF}"/>
              </a:ext>
            </a:extLst>
          </p:cNvPr>
          <p:cNvSpPr>
            <a:spLocks noGrp="1"/>
          </p:cNvSpPr>
          <p:nvPr>
            <p:ph type="title"/>
          </p:nvPr>
        </p:nvSpPr>
        <p:spPr/>
        <p:txBody>
          <a:bodyPr/>
          <a:lstStyle/>
          <a:p>
            <a:r>
              <a:rPr lang="en-US" altLang="zh-CN" dirty="0"/>
              <a:t>Past continuous</a:t>
            </a:r>
            <a:endParaRPr lang="zh-CN" altLang="en-US" dirty="0"/>
          </a:p>
        </p:txBody>
      </p:sp>
      <p:sp>
        <p:nvSpPr>
          <p:cNvPr id="3" name="内容占位符 2">
            <a:extLst>
              <a:ext uri="{FF2B5EF4-FFF2-40B4-BE49-F238E27FC236}">
                <a16:creationId xmlns:a16="http://schemas.microsoft.com/office/drawing/2014/main" id="{4ACA0341-A856-8448-B7D6-76E064ED5228}"/>
              </a:ext>
            </a:extLst>
          </p:cNvPr>
          <p:cNvSpPr>
            <a:spLocks noGrp="1"/>
          </p:cNvSpPr>
          <p:nvPr>
            <p:ph idx="1"/>
          </p:nvPr>
        </p:nvSpPr>
        <p:spPr>
          <a:xfrm>
            <a:off x="1097280" y="1845734"/>
            <a:ext cx="10271306" cy="4457530"/>
          </a:xfrm>
        </p:spPr>
        <p:txBody>
          <a:bodyPr>
            <a:normAutofit/>
          </a:bodyPr>
          <a:lstStyle/>
          <a:p>
            <a:r>
              <a:rPr lang="en-US" altLang="zh-CN" sz="2400" dirty="0"/>
              <a:t>Complete the text with </a:t>
            </a:r>
            <a:r>
              <a:rPr lang="en-US" altLang="zh-CN" sz="2400" b="1" u="sng" dirty="0"/>
              <a:t>the past simple or past continuous </a:t>
            </a:r>
            <a:r>
              <a:rPr lang="en-US" altLang="zh-CN" sz="2400" dirty="0"/>
              <a:t>of the verbs in brackets.</a:t>
            </a:r>
          </a:p>
          <a:p>
            <a:pPr>
              <a:lnSpc>
                <a:spcPct val="100000"/>
              </a:lnSpc>
            </a:pPr>
            <a:r>
              <a:rPr lang="en-US" altLang="zh-CN" sz="2400" dirty="0"/>
              <a:t>When Yinka </a:t>
            </a:r>
            <a:r>
              <a:rPr lang="en-US" altLang="zh-CN" sz="2400" dirty="0" err="1"/>
              <a:t>llori</a:t>
            </a:r>
            <a:r>
              <a:rPr lang="en-US" altLang="zh-CN" sz="2400" dirty="0"/>
              <a:t> (1) </a:t>
            </a:r>
            <a:r>
              <a:rPr lang="en-US" altLang="zh-CN" sz="2400" u="sng" dirty="0"/>
              <a:t>was growing up</a:t>
            </a:r>
            <a:r>
              <a:rPr lang="en-US" altLang="zh-CN" sz="2400" dirty="0"/>
              <a:t> </a:t>
            </a:r>
            <a:r>
              <a:rPr lang="en-US" altLang="zh-CN" sz="2400" b="1" dirty="0"/>
              <a:t>(grow up), </a:t>
            </a:r>
            <a:r>
              <a:rPr lang="en-US" altLang="zh-CN" sz="2400" dirty="0"/>
              <a:t>his parents often (2) </a:t>
            </a:r>
            <a:r>
              <a:rPr lang="en-US" altLang="zh-CN" sz="2400" u="sng" dirty="0"/>
              <a:t>advised</a:t>
            </a:r>
            <a:r>
              <a:rPr lang="en-US" altLang="zh-CN" sz="2400" dirty="0"/>
              <a:t> </a:t>
            </a:r>
            <a:r>
              <a:rPr lang="en-US" altLang="zh-CN" sz="2400" b="1" dirty="0"/>
              <a:t>(advise) </a:t>
            </a:r>
            <a:r>
              <a:rPr lang="en-US" altLang="zh-CN" sz="2400" dirty="0"/>
              <a:t>him to think about becoming an engineer. Instead, when he finished high school, he (3) </a:t>
            </a:r>
            <a:r>
              <a:rPr lang="en-US" altLang="zh-CN" sz="2400" u="sng" dirty="0"/>
              <a:t>chose</a:t>
            </a:r>
            <a:r>
              <a:rPr lang="en-US" altLang="zh-CN" sz="2400" dirty="0"/>
              <a:t> </a:t>
            </a:r>
            <a:r>
              <a:rPr lang="en-US" altLang="zh-CN" sz="2400" b="1" dirty="0"/>
              <a:t>(choose) </a:t>
            </a:r>
            <a:r>
              <a:rPr lang="en-US" altLang="zh-CN" sz="2400" dirty="0"/>
              <a:t>to study furniture design. Three years after he (4) </a:t>
            </a:r>
            <a:r>
              <a:rPr lang="en-US" altLang="zh-CN" sz="2400" u="sng" dirty="0"/>
              <a:t>graduated</a:t>
            </a:r>
            <a:r>
              <a:rPr lang="en-US" altLang="zh-CN" sz="2400" dirty="0"/>
              <a:t> </a:t>
            </a:r>
            <a:r>
              <a:rPr lang="en-US" altLang="zh-CN" sz="2400" b="1" dirty="0"/>
              <a:t>(graduate), </a:t>
            </a:r>
            <a:r>
              <a:rPr lang="en-US" altLang="zh-CN" sz="2400" dirty="0"/>
              <a:t>while he (5) </a:t>
            </a:r>
            <a:r>
              <a:rPr lang="en-US" altLang="zh-CN" sz="2400" u="sng" dirty="0"/>
              <a:t>was trying </a:t>
            </a:r>
            <a:r>
              <a:rPr lang="en-US" altLang="zh-CN" sz="2400" b="1" dirty="0"/>
              <a:t>(try) </a:t>
            </a:r>
            <a:r>
              <a:rPr lang="en-US" altLang="zh-CN" sz="2400" dirty="0"/>
              <a:t>to develop his own style, he (6) </a:t>
            </a:r>
            <a:r>
              <a:rPr lang="en-US" altLang="zh-CN" sz="2400" u="sng" dirty="0"/>
              <a:t>did</a:t>
            </a:r>
            <a:r>
              <a:rPr lang="en-US" altLang="zh-CN" sz="2400" dirty="0"/>
              <a:t> </a:t>
            </a:r>
            <a:r>
              <a:rPr lang="en-US" altLang="zh-CN" sz="2400" b="1" dirty="0"/>
              <a:t>(do) </a:t>
            </a:r>
            <a:r>
              <a:rPr lang="en-US" altLang="zh-CN" sz="2400" dirty="0"/>
              <a:t>a project where he took two old chairs and made them into one new one. He then (7) </a:t>
            </a:r>
            <a:r>
              <a:rPr lang="en-US" altLang="zh-CN" sz="2400" u="sng" dirty="0"/>
              <a:t>realized</a:t>
            </a:r>
            <a:r>
              <a:rPr lang="en-US" altLang="zh-CN" sz="2400" dirty="0"/>
              <a:t> </a:t>
            </a:r>
            <a:r>
              <a:rPr lang="en-US" altLang="zh-CN" sz="2400" b="1" dirty="0"/>
              <a:t>(realize) </a:t>
            </a:r>
            <a:r>
              <a:rPr lang="en-US" altLang="zh-CN" sz="2400" dirty="0"/>
              <a:t>that his work was about storytelling and different cultures coming together and mixing. He (8) </a:t>
            </a:r>
            <a:r>
              <a:rPr lang="en-US" altLang="zh-CN" sz="2400" u="sng" dirty="0"/>
              <a:t>was developing </a:t>
            </a:r>
            <a:r>
              <a:rPr lang="en-US" altLang="zh-CN" sz="2400" b="1" dirty="0"/>
              <a:t>(develop) </a:t>
            </a:r>
            <a:r>
              <a:rPr lang="en-US" altLang="zh-CN" sz="2400" dirty="0"/>
              <a:t>these ideas when an art expert (9) </a:t>
            </a:r>
            <a:r>
              <a:rPr lang="en-US" altLang="zh-CN" sz="2400" u="sng" dirty="0"/>
              <a:t>found</a:t>
            </a:r>
            <a:r>
              <a:rPr lang="en-US" altLang="zh-CN" sz="2400" dirty="0"/>
              <a:t> </a:t>
            </a:r>
            <a:r>
              <a:rPr lang="en-US" altLang="zh-CN" sz="2400" b="1" dirty="0"/>
              <a:t>(find) </a:t>
            </a:r>
            <a:r>
              <a:rPr lang="en-US" altLang="zh-CN" sz="2400" dirty="0"/>
              <a:t>his work online and invited him to show it at Milan Design Week – the world's largest design fair.</a:t>
            </a:r>
          </a:p>
        </p:txBody>
      </p:sp>
      <p:sp>
        <p:nvSpPr>
          <p:cNvPr id="6" name="矩形 5">
            <a:extLst>
              <a:ext uri="{FF2B5EF4-FFF2-40B4-BE49-F238E27FC236}">
                <a16:creationId xmlns:a16="http://schemas.microsoft.com/office/drawing/2014/main" id="{2EF922E4-17F0-4DD5-85F4-FEF4737F04C0}"/>
              </a:ext>
            </a:extLst>
          </p:cNvPr>
          <p:cNvSpPr/>
          <p:nvPr/>
        </p:nvSpPr>
        <p:spPr>
          <a:xfrm>
            <a:off x="3646638" y="2725718"/>
            <a:ext cx="2003535" cy="454210"/>
          </a:xfrm>
          <a:prstGeom prst="rect">
            <a:avLst/>
          </a:prstGeom>
          <a:solidFill>
            <a:schemeClr val="bg1"/>
          </a:solidFill>
        </p:spPr>
        <p:txBody>
          <a:bodyPr wrap="square">
            <a:spAutoFit/>
          </a:bodyPr>
          <a:lstStyle/>
          <a:p>
            <a:endParaRPr lang="zh-HK" altLang="en-US" dirty="0"/>
          </a:p>
        </p:txBody>
      </p:sp>
      <p:sp>
        <p:nvSpPr>
          <p:cNvPr id="7" name="矩形 6">
            <a:extLst>
              <a:ext uri="{FF2B5EF4-FFF2-40B4-BE49-F238E27FC236}">
                <a16:creationId xmlns:a16="http://schemas.microsoft.com/office/drawing/2014/main" id="{22D37F94-59CD-4059-8F39-16116E93C22D}"/>
              </a:ext>
            </a:extLst>
          </p:cNvPr>
          <p:cNvSpPr/>
          <p:nvPr/>
        </p:nvSpPr>
        <p:spPr>
          <a:xfrm>
            <a:off x="9599337" y="2595220"/>
            <a:ext cx="2003535" cy="454210"/>
          </a:xfrm>
          <a:prstGeom prst="rect">
            <a:avLst/>
          </a:prstGeom>
          <a:solidFill>
            <a:schemeClr val="bg1"/>
          </a:solidFill>
        </p:spPr>
        <p:txBody>
          <a:bodyPr wrap="square">
            <a:spAutoFit/>
          </a:bodyPr>
          <a:lstStyle/>
          <a:p>
            <a:endParaRPr lang="zh-HK" altLang="en-US" dirty="0"/>
          </a:p>
        </p:txBody>
      </p:sp>
      <p:sp>
        <p:nvSpPr>
          <p:cNvPr id="8" name="矩形 7">
            <a:extLst>
              <a:ext uri="{FF2B5EF4-FFF2-40B4-BE49-F238E27FC236}">
                <a16:creationId xmlns:a16="http://schemas.microsoft.com/office/drawing/2014/main" id="{A00715AA-E4D0-410A-A209-2B7F1F5BEECB}"/>
              </a:ext>
            </a:extLst>
          </p:cNvPr>
          <p:cNvSpPr/>
          <p:nvPr/>
        </p:nvSpPr>
        <p:spPr>
          <a:xfrm>
            <a:off x="2875129" y="3435756"/>
            <a:ext cx="787020" cy="454210"/>
          </a:xfrm>
          <a:prstGeom prst="rect">
            <a:avLst/>
          </a:prstGeom>
          <a:solidFill>
            <a:schemeClr val="bg1"/>
          </a:solidFill>
        </p:spPr>
        <p:txBody>
          <a:bodyPr wrap="square">
            <a:spAutoFit/>
          </a:bodyPr>
          <a:lstStyle/>
          <a:p>
            <a:endParaRPr lang="zh-HK" altLang="en-US" dirty="0"/>
          </a:p>
        </p:txBody>
      </p:sp>
      <p:sp>
        <p:nvSpPr>
          <p:cNvPr id="9" name="矩形 8">
            <a:extLst>
              <a:ext uri="{FF2B5EF4-FFF2-40B4-BE49-F238E27FC236}">
                <a16:creationId xmlns:a16="http://schemas.microsoft.com/office/drawing/2014/main" id="{114FEA42-2AD3-45AD-B3D8-C408A37933EB}"/>
              </a:ext>
            </a:extLst>
          </p:cNvPr>
          <p:cNvSpPr/>
          <p:nvPr/>
        </p:nvSpPr>
        <p:spPr>
          <a:xfrm>
            <a:off x="1097279" y="3863381"/>
            <a:ext cx="1372965" cy="328821"/>
          </a:xfrm>
          <a:prstGeom prst="rect">
            <a:avLst/>
          </a:prstGeom>
          <a:solidFill>
            <a:schemeClr val="bg1"/>
          </a:solidFill>
        </p:spPr>
        <p:txBody>
          <a:bodyPr wrap="square">
            <a:spAutoFit/>
          </a:bodyPr>
          <a:lstStyle/>
          <a:p>
            <a:endParaRPr lang="zh-HK" altLang="en-US" dirty="0"/>
          </a:p>
        </p:txBody>
      </p:sp>
      <p:sp>
        <p:nvSpPr>
          <p:cNvPr id="10" name="矩形 9">
            <a:extLst>
              <a:ext uri="{FF2B5EF4-FFF2-40B4-BE49-F238E27FC236}">
                <a16:creationId xmlns:a16="http://schemas.microsoft.com/office/drawing/2014/main" id="{02D2F868-B36C-4982-92C5-C4F30F872C55}"/>
              </a:ext>
            </a:extLst>
          </p:cNvPr>
          <p:cNvSpPr/>
          <p:nvPr/>
        </p:nvSpPr>
        <p:spPr>
          <a:xfrm>
            <a:off x="5439997" y="3907352"/>
            <a:ext cx="1372965" cy="328821"/>
          </a:xfrm>
          <a:prstGeom prst="rect">
            <a:avLst/>
          </a:prstGeom>
          <a:solidFill>
            <a:schemeClr val="bg1"/>
          </a:solidFill>
        </p:spPr>
        <p:txBody>
          <a:bodyPr wrap="square">
            <a:spAutoFit/>
          </a:bodyPr>
          <a:lstStyle/>
          <a:p>
            <a:endParaRPr lang="zh-HK" altLang="en-US" dirty="0"/>
          </a:p>
        </p:txBody>
      </p:sp>
      <p:sp>
        <p:nvSpPr>
          <p:cNvPr id="11" name="矩形 10">
            <a:extLst>
              <a:ext uri="{FF2B5EF4-FFF2-40B4-BE49-F238E27FC236}">
                <a16:creationId xmlns:a16="http://schemas.microsoft.com/office/drawing/2014/main" id="{53E99642-223D-4192-9A9C-91C7B243B093}"/>
              </a:ext>
            </a:extLst>
          </p:cNvPr>
          <p:cNvSpPr/>
          <p:nvPr/>
        </p:nvSpPr>
        <p:spPr>
          <a:xfrm>
            <a:off x="1097278" y="4221322"/>
            <a:ext cx="485861" cy="328821"/>
          </a:xfrm>
          <a:prstGeom prst="rect">
            <a:avLst/>
          </a:prstGeom>
          <a:solidFill>
            <a:schemeClr val="bg1"/>
          </a:solidFill>
        </p:spPr>
        <p:txBody>
          <a:bodyPr wrap="square">
            <a:spAutoFit/>
          </a:bodyPr>
          <a:lstStyle/>
          <a:p>
            <a:endParaRPr lang="zh-HK" altLang="en-US" dirty="0"/>
          </a:p>
        </p:txBody>
      </p:sp>
      <p:sp>
        <p:nvSpPr>
          <p:cNvPr id="12" name="矩形 11">
            <a:extLst>
              <a:ext uri="{FF2B5EF4-FFF2-40B4-BE49-F238E27FC236}">
                <a16:creationId xmlns:a16="http://schemas.microsoft.com/office/drawing/2014/main" id="{F8D87242-533B-4D82-A279-71E8FC6C359C}"/>
              </a:ext>
            </a:extLst>
          </p:cNvPr>
          <p:cNvSpPr/>
          <p:nvPr/>
        </p:nvSpPr>
        <p:spPr>
          <a:xfrm>
            <a:off x="2616688" y="4582239"/>
            <a:ext cx="1029950" cy="313189"/>
          </a:xfrm>
          <a:prstGeom prst="rect">
            <a:avLst/>
          </a:prstGeom>
          <a:solidFill>
            <a:schemeClr val="bg1"/>
          </a:solidFill>
        </p:spPr>
        <p:txBody>
          <a:bodyPr wrap="square">
            <a:spAutoFit/>
          </a:bodyPr>
          <a:lstStyle/>
          <a:p>
            <a:endParaRPr lang="zh-HK" altLang="en-US" dirty="0"/>
          </a:p>
        </p:txBody>
      </p:sp>
      <p:sp>
        <p:nvSpPr>
          <p:cNvPr id="13" name="矩形 12">
            <a:extLst>
              <a:ext uri="{FF2B5EF4-FFF2-40B4-BE49-F238E27FC236}">
                <a16:creationId xmlns:a16="http://schemas.microsoft.com/office/drawing/2014/main" id="{BEB22CF2-BFC1-41BD-B7DC-53B9ACDA839D}"/>
              </a:ext>
            </a:extLst>
          </p:cNvPr>
          <p:cNvSpPr/>
          <p:nvPr/>
        </p:nvSpPr>
        <p:spPr>
          <a:xfrm>
            <a:off x="6633271" y="4963597"/>
            <a:ext cx="2007628" cy="328821"/>
          </a:xfrm>
          <a:prstGeom prst="rect">
            <a:avLst/>
          </a:prstGeom>
          <a:solidFill>
            <a:schemeClr val="bg1"/>
          </a:solidFill>
        </p:spPr>
        <p:txBody>
          <a:bodyPr wrap="square">
            <a:spAutoFit/>
          </a:bodyPr>
          <a:lstStyle/>
          <a:p>
            <a:endParaRPr lang="zh-HK" altLang="en-US" dirty="0"/>
          </a:p>
        </p:txBody>
      </p:sp>
      <p:sp>
        <p:nvSpPr>
          <p:cNvPr id="14" name="矩形 13">
            <a:extLst>
              <a:ext uri="{FF2B5EF4-FFF2-40B4-BE49-F238E27FC236}">
                <a16:creationId xmlns:a16="http://schemas.microsoft.com/office/drawing/2014/main" id="{0C8B932C-7443-41F9-84FD-F9DEA3FA2A27}"/>
              </a:ext>
            </a:extLst>
          </p:cNvPr>
          <p:cNvSpPr/>
          <p:nvPr/>
        </p:nvSpPr>
        <p:spPr>
          <a:xfrm>
            <a:off x="3960585" y="5343288"/>
            <a:ext cx="816131" cy="334181"/>
          </a:xfrm>
          <a:prstGeom prst="rect">
            <a:avLst/>
          </a:prstGeom>
          <a:solidFill>
            <a:schemeClr val="bg1"/>
          </a:solidFill>
        </p:spPr>
        <p:txBody>
          <a:bodyPr wrap="square">
            <a:spAutoFit/>
          </a:bodyPr>
          <a:lstStyle/>
          <a:p>
            <a:endParaRPr lang="zh-HK" altLang="en-US" dirty="0"/>
          </a:p>
        </p:txBody>
      </p:sp>
    </p:spTree>
    <p:extLst>
      <p:ext uri="{BB962C8B-B14F-4D97-AF65-F5344CB8AC3E}">
        <p14:creationId xmlns:p14="http://schemas.microsoft.com/office/powerpoint/2010/main" val="284318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0" nodeType="clickEffect">
                                  <p:stCondLst>
                                    <p:cond delay="0"/>
                                  </p:stCondLst>
                                  <p:childTnLst>
                                    <p:animEffect transition="out" filter="dissolv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08C62-BDF5-5F87-E896-813A6549F5FB}"/>
              </a:ext>
            </a:extLst>
          </p:cNvPr>
          <p:cNvSpPr>
            <a:spLocks noGrp="1"/>
          </p:cNvSpPr>
          <p:nvPr>
            <p:ph type="title"/>
          </p:nvPr>
        </p:nvSpPr>
        <p:spPr/>
        <p:txBody>
          <a:bodyPr/>
          <a:lstStyle/>
          <a:p>
            <a:r>
              <a:rPr lang="en-US" altLang="zh-CN" dirty="0"/>
              <a:t>Past simple and Past continuous </a:t>
            </a:r>
            <a:endParaRPr lang="zh-CN" altLang="en-US" dirty="0"/>
          </a:p>
        </p:txBody>
      </p:sp>
      <p:sp>
        <p:nvSpPr>
          <p:cNvPr id="3" name="内容占位符 2">
            <a:extLst>
              <a:ext uri="{FF2B5EF4-FFF2-40B4-BE49-F238E27FC236}">
                <a16:creationId xmlns:a16="http://schemas.microsoft.com/office/drawing/2014/main" id="{A324A0FB-E713-32D9-F713-93EDFF283E3A}"/>
              </a:ext>
            </a:extLst>
          </p:cNvPr>
          <p:cNvSpPr>
            <a:spLocks noGrp="1"/>
          </p:cNvSpPr>
          <p:nvPr>
            <p:ph idx="1"/>
          </p:nvPr>
        </p:nvSpPr>
        <p:spPr/>
        <p:txBody>
          <a:bodyPr>
            <a:normAutofit/>
          </a:bodyPr>
          <a:lstStyle/>
          <a:p>
            <a:r>
              <a:rPr lang="en-US" altLang="zh-CN" dirty="0"/>
              <a:t>Complete the conversation with the past simple or past continuous of the verbs in brackets.</a:t>
            </a:r>
          </a:p>
          <a:p>
            <a:endParaRPr lang="en-US" altLang="zh-CN" dirty="0"/>
          </a:p>
          <a:p>
            <a:r>
              <a:rPr lang="en-US" altLang="zh-CN" dirty="0"/>
              <a:t>A: How (1) did your parents find (your parents find) your new apartment? </a:t>
            </a:r>
          </a:p>
          <a:p>
            <a:r>
              <a:rPr lang="en-US" altLang="zh-CN" dirty="0"/>
              <a:t>B: My dad (2) was driving (drive) to work when he (3) saw (see) a man putting up a 'to let' sign. He (4) stopped (stop) the car right away. The man (5) was driving (drive) away, but my dad (6) shouted (shout), 'Hey, wait!', and the man (7) stopped (stop). </a:t>
            </a:r>
          </a:p>
          <a:p>
            <a:r>
              <a:rPr lang="en-US" altLang="zh-CN" dirty="0"/>
              <a:t>A: Was the man surprised? </a:t>
            </a:r>
          </a:p>
          <a:p>
            <a:r>
              <a:rPr lang="en-US" altLang="zh-CN" dirty="0"/>
              <a:t>B: Yes, but then my dad (8) asked (ask) to see the apartment. While he (9) was looking (look) around, he (10) called (call) my mum and (11) told (tell) her to come see it. She (12) loved (love) it, too. So they (13) rented (rent) it!</a:t>
            </a:r>
            <a:endParaRPr lang="zh-CN" altLang="en-US" dirty="0"/>
          </a:p>
        </p:txBody>
      </p:sp>
    </p:spTree>
    <p:extLst>
      <p:ext uri="{BB962C8B-B14F-4D97-AF65-F5344CB8AC3E}">
        <p14:creationId xmlns:p14="http://schemas.microsoft.com/office/powerpoint/2010/main" val="348075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6C55FBB-62E5-4A96-BB2F-46E98207762D}"/>
              </a:ext>
            </a:extLst>
          </p:cNvPr>
          <p:cNvPicPr>
            <a:picLocks noChangeAspect="1"/>
          </p:cNvPicPr>
          <p:nvPr/>
        </p:nvPicPr>
        <p:blipFill>
          <a:blip r:embed="rId3"/>
          <a:stretch>
            <a:fillRect/>
          </a:stretch>
        </p:blipFill>
        <p:spPr>
          <a:xfrm>
            <a:off x="189302" y="917713"/>
            <a:ext cx="11813395" cy="5022574"/>
          </a:xfrm>
          <a:prstGeom prst="rect">
            <a:avLst/>
          </a:prstGeom>
        </p:spPr>
      </p:pic>
    </p:spTree>
    <p:extLst>
      <p:ext uri="{BB962C8B-B14F-4D97-AF65-F5344CB8AC3E}">
        <p14:creationId xmlns:p14="http://schemas.microsoft.com/office/powerpoint/2010/main" val="259328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3DAA7-74FD-9A3D-C45F-7CBB8121D420}"/>
              </a:ext>
            </a:extLst>
          </p:cNvPr>
          <p:cNvSpPr>
            <a:spLocks noGrp="1"/>
          </p:cNvSpPr>
          <p:nvPr>
            <p:ph type="title"/>
          </p:nvPr>
        </p:nvSpPr>
        <p:spPr/>
        <p:txBody>
          <a:bodyPr/>
          <a:lstStyle/>
          <a:p>
            <a:r>
              <a:rPr lang="en-US" altLang="zh-CN" dirty="0"/>
              <a:t>Past simple</a:t>
            </a:r>
            <a:endParaRPr lang="zh-CN" altLang="en-US" dirty="0"/>
          </a:p>
        </p:txBody>
      </p:sp>
      <p:sp>
        <p:nvSpPr>
          <p:cNvPr id="3" name="内容占位符 2">
            <a:extLst>
              <a:ext uri="{FF2B5EF4-FFF2-40B4-BE49-F238E27FC236}">
                <a16:creationId xmlns:a16="http://schemas.microsoft.com/office/drawing/2014/main" id="{F99A3FC1-BC50-B05D-9AD1-444F30119952}"/>
              </a:ext>
            </a:extLst>
          </p:cNvPr>
          <p:cNvSpPr>
            <a:spLocks noGrp="1"/>
          </p:cNvSpPr>
          <p:nvPr>
            <p:ph idx="1"/>
          </p:nvPr>
        </p:nvSpPr>
        <p:spPr/>
        <p:txBody>
          <a:bodyPr/>
          <a:lstStyle/>
          <a:p>
            <a:r>
              <a:rPr lang="en-US" altLang="zh-CN" b="1" dirty="0"/>
              <a:t>Listen to the news report about living in </a:t>
            </a:r>
            <a:r>
              <a:rPr lang="en-US" altLang="zh-CN" b="1" dirty="0">
                <a:hlinkClick r:id="rId3"/>
              </a:rPr>
              <a:t>Vienna</a:t>
            </a:r>
            <a:r>
              <a:rPr lang="en-US" altLang="zh-CN" b="1" dirty="0"/>
              <a:t>, Austria. Choose the correct words to complete the sentences.</a:t>
            </a:r>
          </a:p>
          <a:p>
            <a:endParaRPr lang="en-US" altLang="zh-CN" dirty="0"/>
          </a:p>
          <a:p>
            <a:r>
              <a:rPr lang="en-US" altLang="zh-CN" dirty="0"/>
              <a:t>1. Vienna is one of the world's most </a:t>
            </a:r>
            <a:r>
              <a:rPr lang="en-US" altLang="zh-CN" b="1" i="1" dirty="0"/>
              <a:t>pleasant / expensive</a:t>
            </a:r>
            <a:r>
              <a:rPr lang="en-US" altLang="zh-CN" i="1" dirty="0"/>
              <a:t> </a:t>
            </a:r>
            <a:r>
              <a:rPr lang="en-US" altLang="zh-CN" dirty="0"/>
              <a:t>cities.  </a:t>
            </a:r>
          </a:p>
          <a:p>
            <a:r>
              <a:rPr lang="en-US" altLang="zh-CN" dirty="0"/>
              <a:t>2. The boy lives in a </a:t>
            </a:r>
            <a:r>
              <a:rPr lang="en-US" altLang="zh-CN" b="1" i="1" dirty="0"/>
              <a:t>modern / historic </a:t>
            </a:r>
            <a:r>
              <a:rPr lang="en-US" altLang="zh-CN" dirty="0"/>
              <a:t>area near the city </a:t>
            </a:r>
            <a:r>
              <a:rPr lang="en-US" altLang="zh-CN" dirty="0" err="1"/>
              <a:t>centre</a:t>
            </a:r>
            <a:r>
              <a:rPr lang="en-US" altLang="zh-CN" dirty="0"/>
              <a:t>.  </a:t>
            </a:r>
          </a:p>
          <a:p>
            <a:r>
              <a:rPr lang="en-US" altLang="zh-CN" dirty="0"/>
              <a:t>3. He says that people in New York pay </a:t>
            </a:r>
            <a:r>
              <a:rPr lang="en-US" altLang="zh-CN" b="1" i="1" dirty="0"/>
              <a:t>more / less </a:t>
            </a:r>
            <a:r>
              <a:rPr lang="en-US" altLang="zh-CN" dirty="0"/>
              <a:t>to go out with friends.  </a:t>
            </a:r>
          </a:p>
          <a:p>
            <a:r>
              <a:rPr lang="en-US" altLang="zh-CN" dirty="0"/>
              <a:t>4. The girl says that the </a:t>
            </a:r>
            <a:r>
              <a:rPr lang="en-US" altLang="zh-CN" b="1" i="1" dirty="0"/>
              <a:t>underground is / restaurants are </a:t>
            </a:r>
            <a:r>
              <a:rPr lang="en-US" altLang="zh-CN" dirty="0"/>
              <a:t>open 24 hours.  </a:t>
            </a:r>
          </a:p>
          <a:p>
            <a:r>
              <a:rPr lang="en-US" altLang="zh-CN" dirty="0"/>
              <a:t>5. She </a:t>
            </a:r>
            <a:r>
              <a:rPr lang="en-US" altLang="zh-CN" b="1" i="1" dirty="0"/>
              <a:t>lives / works </a:t>
            </a:r>
            <a:r>
              <a:rPr lang="en-US" altLang="zh-CN" dirty="0"/>
              <a:t>in the suburbs.  </a:t>
            </a:r>
          </a:p>
          <a:p>
            <a:r>
              <a:rPr lang="en-US" altLang="zh-CN" dirty="0"/>
              <a:t>6. She says the suburbs </a:t>
            </a:r>
            <a:r>
              <a:rPr lang="en-US" altLang="zh-CN" b="1" i="1" dirty="0"/>
              <a:t>are / aren’t </a:t>
            </a:r>
            <a:r>
              <a:rPr lang="en-US" altLang="zh-CN" dirty="0"/>
              <a:t>boring.</a:t>
            </a:r>
            <a:endParaRPr lang="zh-CN" altLang="en-US" dirty="0"/>
          </a:p>
        </p:txBody>
      </p:sp>
      <p:sp>
        <p:nvSpPr>
          <p:cNvPr id="4" name="矩形 3">
            <a:extLst>
              <a:ext uri="{FF2B5EF4-FFF2-40B4-BE49-F238E27FC236}">
                <a16:creationId xmlns:a16="http://schemas.microsoft.com/office/drawing/2014/main" id="{800DA28E-C64C-4891-97D5-60E88E6D85B5}"/>
              </a:ext>
            </a:extLst>
          </p:cNvPr>
          <p:cNvSpPr/>
          <p:nvPr/>
        </p:nvSpPr>
        <p:spPr>
          <a:xfrm>
            <a:off x="4889084" y="3033214"/>
            <a:ext cx="1102284" cy="39578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a:extLst>
              <a:ext uri="{FF2B5EF4-FFF2-40B4-BE49-F238E27FC236}">
                <a16:creationId xmlns:a16="http://schemas.microsoft.com/office/drawing/2014/main" id="{AC9A68D1-8F21-4756-B071-1871A375C996}"/>
              </a:ext>
            </a:extLst>
          </p:cNvPr>
          <p:cNvSpPr/>
          <p:nvPr/>
        </p:nvSpPr>
        <p:spPr>
          <a:xfrm>
            <a:off x="4127084" y="3475629"/>
            <a:ext cx="990826" cy="39578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a:extLst>
              <a:ext uri="{FF2B5EF4-FFF2-40B4-BE49-F238E27FC236}">
                <a16:creationId xmlns:a16="http://schemas.microsoft.com/office/drawing/2014/main" id="{682AE319-5EDA-452E-B53F-FB09EA80AD43}"/>
              </a:ext>
            </a:extLst>
          </p:cNvPr>
          <p:cNvSpPr/>
          <p:nvPr/>
        </p:nvSpPr>
        <p:spPr>
          <a:xfrm>
            <a:off x="5117910" y="3894161"/>
            <a:ext cx="705588" cy="39578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a:extLst>
              <a:ext uri="{FF2B5EF4-FFF2-40B4-BE49-F238E27FC236}">
                <a16:creationId xmlns:a16="http://schemas.microsoft.com/office/drawing/2014/main" id="{67D324DA-243C-4A21-8A2F-2A698B34EE7E}"/>
              </a:ext>
            </a:extLst>
          </p:cNvPr>
          <p:cNvSpPr/>
          <p:nvPr/>
        </p:nvSpPr>
        <p:spPr>
          <a:xfrm>
            <a:off x="3618931" y="4276574"/>
            <a:ext cx="1676400" cy="4785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a:extLst>
              <a:ext uri="{FF2B5EF4-FFF2-40B4-BE49-F238E27FC236}">
                <a16:creationId xmlns:a16="http://schemas.microsoft.com/office/drawing/2014/main" id="{F9B74E55-8661-45B4-B0CD-6DA8D00C96B2}"/>
              </a:ext>
            </a:extLst>
          </p:cNvPr>
          <p:cNvSpPr/>
          <p:nvPr/>
        </p:nvSpPr>
        <p:spPr>
          <a:xfrm>
            <a:off x="1819701" y="4755107"/>
            <a:ext cx="568657" cy="4785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8">
            <a:extLst>
              <a:ext uri="{FF2B5EF4-FFF2-40B4-BE49-F238E27FC236}">
                <a16:creationId xmlns:a16="http://schemas.microsoft.com/office/drawing/2014/main" id="{7A34F2B9-85A9-489B-A8FE-DAB6FD0478B6}"/>
              </a:ext>
            </a:extLst>
          </p:cNvPr>
          <p:cNvSpPr/>
          <p:nvPr/>
        </p:nvSpPr>
        <p:spPr>
          <a:xfrm>
            <a:off x="4127084" y="5233640"/>
            <a:ext cx="762000" cy="4785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27030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4204A-D3D9-B5D8-8ACC-69002C7D8251}"/>
              </a:ext>
            </a:extLst>
          </p:cNvPr>
          <p:cNvSpPr>
            <a:spLocks noGrp="1"/>
          </p:cNvSpPr>
          <p:nvPr>
            <p:ph type="title"/>
          </p:nvPr>
        </p:nvSpPr>
        <p:spPr/>
        <p:txBody>
          <a:bodyPr/>
          <a:lstStyle/>
          <a:p>
            <a:r>
              <a:rPr lang="en-US" altLang="zh-CN" dirty="0"/>
              <a:t>Past simple</a:t>
            </a:r>
            <a:endParaRPr lang="zh-CN" altLang="en-US" dirty="0"/>
          </a:p>
        </p:txBody>
      </p:sp>
      <p:sp>
        <p:nvSpPr>
          <p:cNvPr id="3" name="内容占位符 2">
            <a:extLst>
              <a:ext uri="{FF2B5EF4-FFF2-40B4-BE49-F238E27FC236}">
                <a16:creationId xmlns:a16="http://schemas.microsoft.com/office/drawing/2014/main" id="{D5F21B0A-F2D4-8D9B-A9CC-54FE11711F12}"/>
              </a:ext>
            </a:extLst>
          </p:cNvPr>
          <p:cNvSpPr>
            <a:spLocks noGrp="1"/>
          </p:cNvSpPr>
          <p:nvPr>
            <p:ph idx="1"/>
          </p:nvPr>
        </p:nvSpPr>
        <p:spPr>
          <a:xfrm>
            <a:off x="1097279" y="1845734"/>
            <a:ext cx="10174711" cy="4023360"/>
          </a:xfrm>
        </p:spPr>
        <p:txBody>
          <a:bodyPr>
            <a:noAutofit/>
          </a:bodyPr>
          <a:lstStyle/>
          <a:p>
            <a:r>
              <a:rPr lang="en-US" altLang="zh-CN" b="1" dirty="0"/>
              <a:t>Work in pairs. Answer the questions from the news report about Vienna. Listen again to check your answers.</a:t>
            </a:r>
          </a:p>
          <a:p>
            <a:endParaRPr lang="en-US" altLang="zh-CN" dirty="0"/>
          </a:p>
          <a:p>
            <a:r>
              <a:rPr lang="en-US" altLang="zh-CN" dirty="0"/>
              <a:t>When did the boy's family move to Vienna?</a:t>
            </a:r>
          </a:p>
          <a:p>
            <a:endParaRPr lang="en-US" altLang="zh-CN" dirty="0"/>
          </a:p>
          <a:p>
            <a:r>
              <a:rPr lang="en-US" altLang="zh-CN" dirty="0"/>
              <a:t>Why did they move to Vienna?</a:t>
            </a:r>
          </a:p>
          <a:p>
            <a:endParaRPr lang="en-US" altLang="zh-CN" dirty="0"/>
          </a:p>
          <a:p>
            <a:r>
              <a:rPr lang="en-US" altLang="zh-CN" dirty="0"/>
              <a:t>Where did they stay when they first arrived?</a:t>
            </a:r>
          </a:p>
          <a:p>
            <a:endParaRPr lang="en-US" altLang="zh-CN" dirty="0"/>
          </a:p>
          <a:p>
            <a:r>
              <a:rPr lang="en-US" altLang="zh-CN" dirty="0"/>
              <a:t>Why did the girl's family move to the suburbs?</a:t>
            </a:r>
          </a:p>
        </p:txBody>
      </p:sp>
      <p:sp>
        <p:nvSpPr>
          <p:cNvPr id="4" name="矩形 3">
            <a:extLst>
              <a:ext uri="{FF2B5EF4-FFF2-40B4-BE49-F238E27FC236}">
                <a16:creationId xmlns:a16="http://schemas.microsoft.com/office/drawing/2014/main" id="{55166BBF-19A7-4878-8E4A-A2233E4915BC}"/>
              </a:ext>
            </a:extLst>
          </p:cNvPr>
          <p:cNvSpPr/>
          <p:nvPr/>
        </p:nvSpPr>
        <p:spPr>
          <a:xfrm>
            <a:off x="6126480" y="3029234"/>
            <a:ext cx="3701783" cy="369332"/>
          </a:xfrm>
          <a:prstGeom prst="rect">
            <a:avLst/>
          </a:prstGeom>
        </p:spPr>
        <p:txBody>
          <a:bodyPr wrap="none">
            <a:spAutoFit/>
          </a:bodyPr>
          <a:lstStyle/>
          <a:p>
            <a:r>
              <a:rPr lang="en-US" altLang="zh-CN" dirty="0"/>
              <a:t>They moved to Vienna two years ago.</a:t>
            </a:r>
          </a:p>
        </p:txBody>
      </p:sp>
      <p:sp>
        <p:nvSpPr>
          <p:cNvPr id="5" name="矩形 4">
            <a:extLst>
              <a:ext uri="{FF2B5EF4-FFF2-40B4-BE49-F238E27FC236}">
                <a16:creationId xmlns:a16="http://schemas.microsoft.com/office/drawing/2014/main" id="{09EC3650-BD18-4E95-9D0E-4BEF2156DF3C}"/>
              </a:ext>
            </a:extLst>
          </p:cNvPr>
          <p:cNvSpPr/>
          <p:nvPr/>
        </p:nvSpPr>
        <p:spPr>
          <a:xfrm>
            <a:off x="6126480" y="3975854"/>
            <a:ext cx="4769960" cy="369332"/>
          </a:xfrm>
          <a:prstGeom prst="rect">
            <a:avLst/>
          </a:prstGeom>
        </p:spPr>
        <p:txBody>
          <a:bodyPr wrap="none">
            <a:spAutoFit/>
          </a:bodyPr>
          <a:lstStyle/>
          <a:p>
            <a:r>
              <a:rPr lang="en-US" altLang="zh-CN" dirty="0"/>
              <a:t>They moved to Vienna because of his mum's job.</a:t>
            </a:r>
          </a:p>
        </p:txBody>
      </p:sp>
      <p:sp>
        <p:nvSpPr>
          <p:cNvPr id="6" name="矩形 5">
            <a:extLst>
              <a:ext uri="{FF2B5EF4-FFF2-40B4-BE49-F238E27FC236}">
                <a16:creationId xmlns:a16="http://schemas.microsoft.com/office/drawing/2014/main" id="{1D0E1E39-B338-4BBE-95F2-8D9236881CF2}"/>
              </a:ext>
            </a:extLst>
          </p:cNvPr>
          <p:cNvSpPr/>
          <p:nvPr/>
        </p:nvSpPr>
        <p:spPr>
          <a:xfrm>
            <a:off x="6126480" y="4830141"/>
            <a:ext cx="2284151" cy="369332"/>
          </a:xfrm>
          <a:prstGeom prst="rect">
            <a:avLst/>
          </a:prstGeom>
        </p:spPr>
        <p:txBody>
          <a:bodyPr wrap="none">
            <a:spAutoFit/>
          </a:bodyPr>
          <a:lstStyle/>
          <a:p>
            <a:r>
              <a:rPr lang="en-US" altLang="zh-CN" dirty="0"/>
              <a:t>They stayed in a hotel.</a:t>
            </a:r>
          </a:p>
        </p:txBody>
      </p:sp>
      <p:sp>
        <p:nvSpPr>
          <p:cNvPr id="7" name="矩形 6">
            <a:extLst>
              <a:ext uri="{FF2B5EF4-FFF2-40B4-BE49-F238E27FC236}">
                <a16:creationId xmlns:a16="http://schemas.microsoft.com/office/drawing/2014/main" id="{F702D02A-0636-4935-866D-21275D74748A}"/>
              </a:ext>
            </a:extLst>
          </p:cNvPr>
          <p:cNvSpPr/>
          <p:nvPr/>
        </p:nvSpPr>
        <p:spPr>
          <a:xfrm>
            <a:off x="6126480" y="5684428"/>
            <a:ext cx="5145511" cy="369332"/>
          </a:xfrm>
          <a:prstGeom prst="rect">
            <a:avLst/>
          </a:prstGeom>
        </p:spPr>
        <p:txBody>
          <a:bodyPr wrap="none">
            <a:spAutoFit/>
          </a:bodyPr>
          <a:lstStyle/>
          <a:p>
            <a:r>
              <a:rPr lang="en-US" altLang="zh-CN" dirty="0"/>
              <a:t>They moved to the suburbs because of her dad's job.</a:t>
            </a:r>
            <a:endParaRPr lang="zh-CN" altLang="en-US" dirty="0"/>
          </a:p>
        </p:txBody>
      </p:sp>
    </p:spTree>
    <p:extLst>
      <p:ext uri="{BB962C8B-B14F-4D97-AF65-F5344CB8AC3E}">
        <p14:creationId xmlns:p14="http://schemas.microsoft.com/office/powerpoint/2010/main" val="26955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3FC67-7F9B-D1C9-09C7-7BDA052CDD45}"/>
              </a:ext>
            </a:extLst>
          </p:cNvPr>
          <p:cNvSpPr>
            <a:spLocks noGrp="1"/>
          </p:cNvSpPr>
          <p:nvPr>
            <p:ph type="title"/>
          </p:nvPr>
        </p:nvSpPr>
        <p:spPr/>
        <p:txBody>
          <a:bodyPr/>
          <a:lstStyle/>
          <a:p>
            <a:r>
              <a:rPr lang="en-US" altLang="zh-CN" dirty="0"/>
              <a:t>Pronunciation  /</a:t>
            </a:r>
            <a:r>
              <a:rPr lang="en-US" altLang="zh-CN" dirty="0" err="1"/>
              <a:t>zd</a:t>
            </a:r>
            <a:r>
              <a:rPr lang="en-US" altLang="zh-CN" dirty="0"/>
              <a:t>/ and /</a:t>
            </a:r>
            <a:r>
              <a:rPr lang="en-US" altLang="zh-CN" dirty="0" err="1"/>
              <a:t>st</a:t>
            </a:r>
            <a:r>
              <a:rPr lang="en-US" altLang="zh-CN" dirty="0"/>
              <a:t>/ in used</a:t>
            </a:r>
            <a:endParaRPr lang="zh-CN" altLang="en-US" dirty="0"/>
          </a:p>
        </p:txBody>
      </p:sp>
      <p:sp>
        <p:nvSpPr>
          <p:cNvPr id="3" name="内容占位符 2">
            <a:extLst>
              <a:ext uri="{FF2B5EF4-FFF2-40B4-BE49-F238E27FC236}">
                <a16:creationId xmlns:a16="http://schemas.microsoft.com/office/drawing/2014/main" id="{2124E80E-C054-12E4-A71C-38D57672634C}"/>
              </a:ext>
            </a:extLst>
          </p:cNvPr>
          <p:cNvSpPr>
            <a:spLocks noGrp="1"/>
          </p:cNvSpPr>
          <p:nvPr>
            <p:ph idx="1"/>
          </p:nvPr>
        </p:nvSpPr>
        <p:spPr/>
        <p:txBody>
          <a:bodyPr/>
          <a:lstStyle/>
          <a:p>
            <a:r>
              <a:rPr lang="en-US" altLang="zh-CN" dirty="0"/>
              <a:t> a. Look at the pronunciation box and listen to the examples.</a:t>
            </a:r>
          </a:p>
        </p:txBody>
      </p:sp>
      <p:pic>
        <p:nvPicPr>
          <p:cNvPr id="5" name="图片 4">
            <a:extLst>
              <a:ext uri="{FF2B5EF4-FFF2-40B4-BE49-F238E27FC236}">
                <a16:creationId xmlns:a16="http://schemas.microsoft.com/office/drawing/2014/main" id="{B622E27F-3359-1D54-F959-7E7A7B152173}"/>
              </a:ext>
            </a:extLst>
          </p:cNvPr>
          <p:cNvPicPr>
            <a:picLocks noChangeAspect="1"/>
          </p:cNvPicPr>
          <p:nvPr/>
        </p:nvPicPr>
        <p:blipFill>
          <a:blip r:embed="rId2"/>
          <a:stretch>
            <a:fillRect/>
          </a:stretch>
        </p:blipFill>
        <p:spPr>
          <a:xfrm>
            <a:off x="1097280" y="2606549"/>
            <a:ext cx="8278380" cy="3620005"/>
          </a:xfrm>
          <a:prstGeom prst="rect">
            <a:avLst/>
          </a:prstGeom>
        </p:spPr>
      </p:pic>
    </p:spTree>
    <p:extLst>
      <p:ext uri="{BB962C8B-B14F-4D97-AF65-F5344CB8AC3E}">
        <p14:creationId xmlns:p14="http://schemas.microsoft.com/office/powerpoint/2010/main" val="386559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3FC67-7F9B-D1C9-09C7-7BDA052CDD45}"/>
              </a:ext>
            </a:extLst>
          </p:cNvPr>
          <p:cNvSpPr>
            <a:spLocks noGrp="1"/>
          </p:cNvSpPr>
          <p:nvPr>
            <p:ph type="title"/>
          </p:nvPr>
        </p:nvSpPr>
        <p:spPr/>
        <p:txBody>
          <a:bodyPr/>
          <a:lstStyle/>
          <a:p>
            <a:r>
              <a:rPr lang="en-US" altLang="zh-CN" dirty="0"/>
              <a:t>Pronunciation  /</a:t>
            </a:r>
            <a:r>
              <a:rPr lang="en-US" altLang="zh-CN" dirty="0" err="1"/>
              <a:t>zd</a:t>
            </a:r>
            <a:r>
              <a:rPr lang="en-US" altLang="zh-CN" dirty="0"/>
              <a:t>/ and /</a:t>
            </a:r>
            <a:r>
              <a:rPr lang="en-US" altLang="zh-CN" dirty="0" err="1"/>
              <a:t>st</a:t>
            </a:r>
            <a:r>
              <a:rPr lang="en-US" altLang="zh-CN" dirty="0"/>
              <a:t>/ in used</a:t>
            </a:r>
            <a:endParaRPr lang="zh-CN" altLang="en-US" dirty="0"/>
          </a:p>
        </p:txBody>
      </p:sp>
      <p:sp>
        <p:nvSpPr>
          <p:cNvPr id="3" name="内容占位符 2">
            <a:extLst>
              <a:ext uri="{FF2B5EF4-FFF2-40B4-BE49-F238E27FC236}">
                <a16:creationId xmlns:a16="http://schemas.microsoft.com/office/drawing/2014/main" id="{2124E80E-C054-12E4-A71C-38D57672634C}"/>
              </a:ext>
            </a:extLst>
          </p:cNvPr>
          <p:cNvSpPr>
            <a:spLocks noGrp="1"/>
          </p:cNvSpPr>
          <p:nvPr>
            <p:ph idx="1"/>
          </p:nvPr>
        </p:nvSpPr>
        <p:spPr/>
        <p:txBody>
          <a:bodyPr/>
          <a:lstStyle/>
          <a:p>
            <a:r>
              <a:rPr lang="en-US" altLang="zh-CN" dirty="0"/>
              <a:t>b. Listen to the sentences and choose the sound you hear.</a:t>
            </a:r>
            <a:endParaRPr lang="zh-CN" altLang="en-US" dirty="0"/>
          </a:p>
        </p:txBody>
      </p:sp>
      <p:pic>
        <p:nvPicPr>
          <p:cNvPr id="7" name="图片 6">
            <a:extLst>
              <a:ext uri="{FF2B5EF4-FFF2-40B4-BE49-F238E27FC236}">
                <a16:creationId xmlns:a16="http://schemas.microsoft.com/office/drawing/2014/main" id="{E91A7F1C-59B3-BC65-80CD-D0D42BE23A68}"/>
              </a:ext>
            </a:extLst>
          </p:cNvPr>
          <p:cNvPicPr>
            <a:picLocks noChangeAspect="1"/>
          </p:cNvPicPr>
          <p:nvPr/>
        </p:nvPicPr>
        <p:blipFill>
          <a:blip r:embed="rId2"/>
          <a:stretch>
            <a:fillRect/>
          </a:stretch>
        </p:blipFill>
        <p:spPr>
          <a:xfrm>
            <a:off x="2651760" y="3366618"/>
            <a:ext cx="7449819" cy="2109082"/>
          </a:xfrm>
          <a:prstGeom prst="rect">
            <a:avLst/>
          </a:prstGeom>
        </p:spPr>
      </p:pic>
      <p:sp>
        <p:nvSpPr>
          <p:cNvPr id="4" name="矩形 3">
            <a:extLst>
              <a:ext uri="{FF2B5EF4-FFF2-40B4-BE49-F238E27FC236}">
                <a16:creationId xmlns:a16="http://schemas.microsoft.com/office/drawing/2014/main" id="{0CE4067A-8C19-4004-A638-5C905E678840}"/>
              </a:ext>
            </a:extLst>
          </p:cNvPr>
          <p:cNvSpPr/>
          <p:nvPr/>
        </p:nvSpPr>
        <p:spPr>
          <a:xfrm>
            <a:off x="172719" y="3168808"/>
            <a:ext cx="2814321" cy="923330"/>
          </a:xfrm>
          <a:prstGeom prst="rect">
            <a:avLst/>
          </a:prstGeom>
        </p:spPr>
        <p:txBody>
          <a:bodyPr wrap="square">
            <a:spAutoFit/>
          </a:bodyPr>
          <a:lstStyle/>
          <a:p>
            <a:r>
              <a:rPr lang="en-US" altLang="zh-HK" dirty="0">
                <a:highlight>
                  <a:srgbClr val="FFFF00"/>
                </a:highlight>
              </a:rPr>
              <a:t>1. I used to live in a normal house, but now I live in a shipping container.</a:t>
            </a:r>
            <a:endParaRPr lang="zh-HK" altLang="en-US" dirty="0">
              <a:highlight>
                <a:srgbClr val="FFFF00"/>
              </a:highlight>
            </a:endParaRPr>
          </a:p>
        </p:txBody>
      </p:sp>
      <p:sp>
        <p:nvSpPr>
          <p:cNvPr id="8" name="橢圓 7">
            <a:extLst>
              <a:ext uri="{FF2B5EF4-FFF2-40B4-BE49-F238E27FC236}">
                <a16:creationId xmlns:a16="http://schemas.microsoft.com/office/drawing/2014/main" id="{BF37E106-B99B-45B0-A9AE-2F683EEBA012}"/>
              </a:ext>
            </a:extLst>
          </p:cNvPr>
          <p:cNvSpPr/>
          <p:nvPr/>
        </p:nvSpPr>
        <p:spPr>
          <a:xfrm>
            <a:off x="5034280" y="4019318"/>
            <a:ext cx="355600" cy="26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8">
            <a:extLst>
              <a:ext uri="{FF2B5EF4-FFF2-40B4-BE49-F238E27FC236}">
                <a16:creationId xmlns:a16="http://schemas.microsoft.com/office/drawing/2014/main" id="{777CA4DB-E1B1-4D4C-B5EA-3272BC157CCD}"/>
              </a:ext>
            </a:extLst>
          </p:cNvPr>
          <p:cNvSpPr/>
          <p:nvPr/>
        </p:nvSpPr>
        <p:spPr>
          <a:xfrm>
            <a:off x="172719" y="4210402"/>
            <a:ext cx="2661920" cy="923330"/>
          </a:xfrm>
          <a:prstGeom prst="rect">
            <a:avLst/>
          </a:prstGeom>
        </p:spPr>
        <p:txBody>
          <a:bodyPr wrap="square">
            <a:spAutoFit/>
          </a:bodyPr>
          <a:lstStyle/>
          <a:p>
            <a:r>
              <a:rPr lang="en-US" altLang="zh-HK" dirty="0">
                <a:highlight>
                  <a:srgbClr val="FFFF00"/>
                </a:highlight>
              </a:rPr>
              <a:t>2. Some people in Mexico used shipping containers to build a school.</a:t>
            </a:r>
            <a:endParaRPr lang="zh-HK" altLang="en-US" dirty="0">
              <a:highlight>
                <a:srgbClr val="FFFF00"/>
              </a:highlight>
            </a:endParaRPr>
          </a:p>
        </p:txBody>
      </p:sp>
      <p:sp>
        <p:nvSpPr>
          <p:cNvPr id="10" name="橢圓 9">
            <a:extLst>
              <a:ext uri="{FF2B5EF4-FFF2-40B4-BE49-F238E27FC236}">
                <a16:creationId xmlns:a16="http://schemas.microsoft.com/office/drawing/2014/main" id="{CF5CF090-D4E0-4DD6-861D-9371B5B6C7A7}"/>
              </a:ext>
            </a:extLst>
          </p:cNvPr>
          <p:cNvSpPr/>
          <p:nvPr/>
        </p:nvSpPr>
        <p:spPr>
          <a:xfrm>
            <a:off x="3403600" y="4447115"/>
            <a:ext cx="355600" cy="26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矩形 10">
            <a:extLst>
              <a:ext uri="{FF2B5EF4-FFF2-40B4-BE49-F238E27FC236}">
                <a16:creationId xmlns:a16="http://schemas.microsoft.com/office/drawing/2014/main" id="{4695060B-DAB1-4F89-8574-D0A75CE0693B}"/>
              </a:ext>
            </a:extLst>
          </p:cNvPr>
          <p:cNvSpPr/>
          <p:nvPr/>
        </p:nvSpPr>
        <p:spPr>
          <a:xfrm>
            <a:off x="96519" y="5267278"/>
            <a:ext cx="2966720" cy="646331"/>
          </a:xfrm>
          <a:prstGeom prst="rect">
            <a:avLst/>
          </a:prstGeom>
        </p:spPr>
        <p:txBody>
          <a:bodyPr wrap="square">
            <a:spAutoFit/>
          </a:bodyPr>
          <a:lstStyle/>
          <a:p>
            <a:r>
              <a:rPr lang="en-US" altLang="zh-HK" dirty="0">
                <a:highlight>
                  <a:srgbClr val="FFFF00"/>
                </a:highlight>
              </a:rPr>
              <a:t>3. One man in Canada used old bottles to build a house.</a:t>
            </a:r>
            <a:endParaRPr lang="zh-HK" altLang="en-US" dirty="0">
              <a:highlight>
                <a:srgbClr val="FFFF00"/>
              </a:highlight>
            </a:endParaRPr>
          </a:p>
        </p:txBody>
      </p:sp>
      <p:sp>
        <p:nvSpPr>
          <p:cNvPr id="12" name="橢圓 11">
            <a:extLst>
              <a:ext uri="{FF2B5EF4-FFF2-40B4-BE49-F238E27FC236}">
                <a16:creationId xmlns:a16="http://schemas.microsoft.com/office/drawing/2014/main" id="{C0F93D60-FA2C-49CF-B101-A056544EEBA3}"/>
              </a:ext>
            </a:extLst>
          </p:cNvPr>
          <p:cNvSpPr/>
          <p:nvPr/>
        </p:nvSpPr>
        <p:spPr>
          <a:xfrm>
            <a:off x="3403600" y="4927433"/>
            <a:ext cx="355600" cy="26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矩形 12">
            <a:extLst>
              <a:ext uri="{FF2B5EF4-FFF2-40B4-BE49-F238E27FC236}">
                <a16:creationId xmlns:a16="http://schemas.microsoft.com/office/drawing/2014/main" id="{6D12B698-585B-496B-94AF-57CAE697A0F3}"/>
              </a:ext>
            </a:extLst>
          </p:cNvPr>
          <p:cNvSpPr/>
          <p:nvPr/>
        </p:nvSpPr>
        <p:spPr>
          <a:xfrm>
            <a:off x="9781540" y="3200535"/>
            <a:ext cx="2565401" cy="923330"/>
          </a:xfrm>
          <a:prstGeom prst="rect">
            <a:avLst/>
          </a:prstGeom>
        </p:spPr>
        <p:txBody>
          <a:bodyPr wrap="square">
            <a:spAutoFit/>
          </a:bodyPr>
          <a:lstStyle/>
          <a:p>
            <a:r>
              <a:rPr lang="en-US" altLang="zh-HK" dirty="0">
                <a:highlight>
                  <a:srgbClr val="FFFF00"/>
                </a:highlight>
              </a:rPr>
              <a:t>4. People used to throw away old bottles, but now we recycle them.</a:t>
            </a:r>
            <a:endParaRPr lang="zh-HK" altLang="en-US" dirty="0">
              <a:highlight>
                <a:srgbClr val="FFFF00"/>
              </a:highlight>
            </a:endParaRPr>
          </a:p>
        </p:txBody>
      </p:sp>
      <p:sp>
        <p:nvSpPr>
          <p:cNvPr id="14" name="橢圓 13">
            <a:extLst>
              <a:ext uri="{FF2B5EF4-FFF2-40B4-BE49-F238E27FC236}">
                <a16:creationId xmlns:a16="http://schemas.microsoft.com/office/drawing/2014/main" id="{660934FE-97A8-44BC-AD36-4E261D8FAAC5}"/>
              </a:ext>
            </a:extLst>
          </p:cNvPr>
          <p:cNvSpPr/>
          <p:nvPr/>
        </p:nvSpPr>
        <p:spPr>
          <a:xfrm>
            <a:off x="9184640" y="3961330"/>
            <a:ext cx="355600" cy="26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矩形 14">
            <a:extLst>
              <a:ext uri="{FF2B5EF4-FFF2-40B4-BE49-F238E27FC236}">
                <a16:creationId xmlns:a16="http://schemas.microsoft.com/office/drawing/2014/main" id="{F1BEEA00-1E35-4B41-9870-1ABEBF26E072}"/>
              </a:ext>
            </a:extLst>
          </p:cNvPr>
          <p:cNvSpPr/>
          <p:nvPr/>
        </p:nvSpPr>
        <p:spPr>
          <a:xfrm>
            <a:off x="9781540" y="4158037"/>
            <a:ext cx="2519680" cy="923330"/>
          </a:xfrm>
          <a:prstGeom prst="rect">
            <a:avLst/>
          </a:prstGeom>
        </p:spPr>
        <p:txBody>
          <a:bodyPr wrap="square">
            <a:spAutoFit/>
          </a:bodyPr>
          <a:lstStyle/>
          <a:p>
            <a:r>
              <a:rPr lang="en-US" altLang="zh-HK" dirty="0">
                <a:highlight>
                  <a:srgbClr val="FFFF00"/>
                </a:highlight>
              </a:rPr>
              <a:t>5. Some people in Brazil used shipping containers to make an art gallery.</a:t>
            </a:r>
            <a:endParaRPr lang="zh-HK" altLang="en-US" dirty="0">
              <a:highlight>
                <a:srgbClr val="FFFF00"/>
              </a:highlight>
            </a:endParaRPr>
          </a:p>
        </p:txBody>
      </p:sp>
      <p:sp>
        <p:nvSpPr>
          <p:cNvPr id="16" name="橢圓 15">
            <a:extLst>
              <a:ext uri="{FF2B5EF4-FFF2-40B4-BE49-F238E27FC236}">
                <a16:creationId xmlns:a16="http://schemas.microsoft.com/office/drawing/2014/main" id="{6ADF8B47-352E-443B-8636-A7035EA8C184}"/>
              </a:ext>
            </a:extLst>
          </p:cNvPr>
          <p:cNvSpPr/>
          <p:nvPr/>
        </p:nvSpPr>
        <p:spPr>
          <a:xfrm>
            <a:off x="7407910" y="4447115"/>
            <a:ext cx="355600" cy="26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矩形 16">
            <a:extLst>
              <a:ext uri="{FF2B5EF4-FFF2-40B4-BE49-F238E27FC236}">
                <a16:creationId xmlns:a16="http://schemas.microsoft.com/office/drawing/2014/main" id="{E01A7083-327C-4883-8D07-FA68AC64D94A}"/>
              </a:ext>
            </a:extLst>
          </p:cNvPr>
          <p:cNvSpPr/>
          <p:nvPr/>
        </p:nvSpPr>
        <p:spPr>
          <a:xfrm>
            <a:off x="9781540" y="5217274"/>
            <a:ext cx="2519680" cy="923330"/>
          </a:xfrm>
          <a:prstGeom prst="rect">
            <a:avLst/>
          </a:prstGeom>
        </p:spPr>
        <p:txBody>
          <a:bodyPr wrap="square">
            <a:spAutoFit/>
          </a:bodyPr>
          <a:lstStyle/>
          <a:p>
            <a:r>
              <a:rPr lang="en-US" altLang="zh-HK" dirty="0">
                <a:highlight>
                  <a:srgbClr val="FFFF00"/>
                </a:highlight>
              </a:rPr>
              <a:t>6. Of course, everything that’s made of wood used to be a tree.</a:t>
            </a:r>
            <a:endParaRPr lang="zh-HK" altLang="en-US" dirty="0">
              <a:highlight>
                <a:srgbClr val="FFFF00"/>
              </a:highlight>
            </a:endParaRPr>
          </a:p>
        </p:txBody>
      </p:sp>
      <p:sp>
        <p:nvSpPr>
          <p:cNvPr id="18" name="橢圓 17">
            <a:extLst>
              <a:ext uri="{FF2B5EF4-FFF2-40B4-BE49-F238E27FC236}">
                <a16:creationId xmlns:a16="http://schemas.microsoft.com/office/drawing/2014/main" id="{240A2715-9213-4BDC-B9DE-0DDD885658AD}"/>
              </a:ext>
            </a:extLst>
          </p:cNvPr>
          <p:cNvSpPr/>
          <p:nvPr/>
        </p:nvSpPr>
        <p:spPr>
          <a:xfrm>
            <a:off x="9141460" y="4862278"/>
            <a:ext cx="355600" cy="26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1572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p:bldP spid="10" grpId="0" animBg="1"/>
      <p:bldP spid="11" grpId="0"/>
      <p:bldP spid="12" grpId="0" animBg="1"/>
      <p:bldP spid="13" grpId="0"/>
      <p:bldP spid="14" grpId="0" animBg="1"/>
      <p:bldP spid="15" grpId="0"/>
      <p:bldP spid="16" grpId="0" animBg="1"/>
      <p:bldP spid="1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54C26-D2D7-ECC5-78AE-CA0C0494435B}"/>
              </a:ext>
            </a:extLst>
          </p:cNvPr>
          <p:cNvSpPr>
            <a:spLocks noGrp="1"/>
          </p:cNvSpPr>
          <p:nvPr>
            <p:ph type="title"/>
          </p:nvPr>
        </p:nvSpPr>
        <p:spPr/>
        <p:txBody>
          <a:bodyPr/>
          <a:lstStyle/>
          <a:p>
            <a:r>
              <a:rPr lang="en-US" altLang="zh-CN" dirty="0"/>
              <a:t>Past simple</a:t>
            </a:r>
            <a:endParaRPr lang="zh-CN" altLang="en-US" dirty="0"/>
          </a:p>
        </p:txBody>
      </p:sp>
      <p:pic>
        <p:nvPicPr>
          <p:cNvPr id="5" name="内容占位符 4">
            <a:extLst>
              <a:ext uri="{FF2B5EF4-FFF2-40B4-BE49-F238E27FC236}">
                <a16:creationId xmlns:a16="http://schemas.microsoft.com/office/drawing/2014/main" id="{3A1825B0-1314-623F-517E-D236F84638A7}"/>
              </a:ext>
            </a:extLst>
          </p:cNvPr>
          <p:cNvPicPr>
            <a:picLocks noGrp="1" noChangeAspect="1"/>
          </p:cNvPicPr>
          <p:nvPr>
            <p:ph idx="1"/>
          </p:nvPr>
        </p:nvPicPr>
        <p:blipFill>
          <a:blip r:embed="rId2"/>
          <a:stretch>
            <a:fillRect/>
          </a:stretch>
        </p:blipFill>
        <p:spPr>
          <a:xfrm>
            <a:off x="1097280" y="2041723"/>
            <a:ext cx="8811855" cy="3534268"/>
          </a:xfrm>
        </p:spPr>
      </p:pic>
    </p:spTree>
    <p:extLst>
      <p:ext uri="{BB962C8B-B14F-4D97-AF65-F5344CB8AC3E}">
        <p14:creationId xmlns:p14="http://schemas.microsoft.com/office/powerpoint/2010/main" val="339087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9DB43-B635-ABF2-0863-973F05EABCF2}"/>
              </a:ext>
            </a:extLst>
          </p:cNvPr>
          <p:cNvSpPr>
            <a:spLocks noGrp="1"/>
          </p:cNvSpPr>
          <p:nvPr>
            <p:ph type="title"/>
          </p:nvPr>
        </p:nvSpPr>
        <p:spPr/>
        <p:txBody>
          <a:bodyPr/>
          <a:lstStyle/>
          <a:p>
            <a:r>
              <a:rPr lang="en-US" altLang="zh-CN" dirty="0"/>
              <a:t>Past simple</a:t>
            </a:r>
            <a:endParaRPr lang="zh-CN" altLang="en-US" dirty="0"/>
          </a:p>
        </p:txBody>
      </p:sp>
      <p:sp>
        <p:nvSpPr>
          <p:cNvPr id="3" name="内容占位符 2">
            <a:extLst>
              <a:ext uri="{FF2B5EF4-FFF2-40B4-BE49-F238E27FC236}">
                <a16:creationId xmlns:a16="http://schemas.microsoft.com/office/drawing/2014/main" id="{7E2F1094-A858-39DA-17CE-98E8D26D3746}"/>
              </a:ext>
            </a:extLst>
          </p:cNvPr>
          <p:cNvSpPr>
            <a:spLocks noGrp="1"/>
          </p:cNvSpPr>
          <p:nvPr>
            <p:ph idx="1"/>
          </p:nvPr>
        </p:nvSpPr>
        <p:spPr>
          <a:xfrm>
            <a:off x="1097280" y="1845734"/>
            <a:ext cx="10058400" cy="4463626"/>
          </a:xfrm>
        </p:spPr>
        <p:txBody>
          <a:bodyPr>
            <a:normAutofit/>
          </a:bodyPr>
          <a:lstStyle/>
          <a:p>
            <a:r>
              <a:rPr lang="en-US" altLang="zh-CN" b="1" dirty="0"/>
              <a:t>Look at the Grammar box. Match the two parts of the sentences to make rules about the past simple. (Two sentences have the same ending.)</a:t>
            </a:r>
          </a:p>
          <a:p>
            <a:pPr marL="457200" indent="-457200">
              <a:buFont typeface="+mj-lt"/>
              <a:buAutoNum type="alphaLcPeriod"/>
            </a:pPr>
            <a:r>
              <a:rPr lang="en-US" altLang="zh-CN" dirty="0"/>
              <a:t>we use the past form of do and the infinitive.</a:t>
            </a:r>
          </a:p>
          <a:p>
            <a:pPr marL="457200" indent="-457200">
              <a:buFont typeface="+mj-lt"/>
              <a:buAutoNum type="alphaLcPeriod"/>
            </a:pPr>
            <a:r>
              <a:rPr lang="en-US" altLang="zh-CN" dirty="0"/>
              <a:t>actions completed before now.</a:t>
            </a:r>
          </a:p>
          <a:p>
            <a:pPr marL="457200" indent="-457200">
              <a:buFont typeface="+mj-lt"/>
              <a:buAutoNum type="alphaLcPeriod"/>
            </a:pPr>
            <a:r>
              <a:rPr lang="en-US" altLang="zh-CN" dirty="0"/>
              <a:t>the verb shows the past tense.</a:t>
            </a:r>
          </a:p>
          <a:p>
            <a:endParaRPr lang="en-US" altLang="zh-CN" dirty="0"/>
          </a:p>
          <a:p>
            <a:r>
              <a:rPr lang="en-US" altLang="zh-CN" dirty="0"/>
              <a:t>1. For affirmative statements about the past, </a:t>
            </a:r>
          </a:p>
          <a:p>
            <a:r>
              <a:rPr lang="en-US" altLang="zh-CN" dirty="0"/>
              <a:t>2. For negative statements about the past, </a:t>
            </a:r>
          </a:p>
          <a:p>
            <a:r>
              <a:rPr lang="en-US" altLang="zh-CN" dirty="0"/>
              <a:t>3. For questions about the past, </a:t>
            </a:r>
          </a:p>
          <a:p>
            <a:r>
              <a:rPr lang="en-US" altLang="zh-CN" dirty="0"/>
              <a:t>4. We use the past simple to talk about </a:t>
            </a:r>
            <a:endParaRPr lang="zh-CN" altLang="en-US" dirty="0"/>
          </a:p>
        </p:txBody>
      </p:sp>
      <p:sp>
        <p:nvSpPr>
          <p:cNvPr id="4" name="矩形 3">
            <a:extLst>
              <a:ext uri="{FF2B5EF4-FFF2-40B4-BE49-F238E27FC236}">
                <a16:creationId xmlns:a16="http://schemas.microsoft.com/office/drawing/2014/main" id="{96DA95B4-75FA-42E3-A71D-C92CE9C7789B}"/>
              </a:ext>
            </a:extLst>
          </p:cNvPr>
          <p:cNvSpPr/>
          <p:nvPr/>
        </p:nvSpPr>
        <p:spPr>
          <a:xfrm>
            <a:off x="753870" y="4351774"/>
            <a:ext cx="293670" cy="400110"/>
          </a:xfrm>
          <a:prstGeom prst="rect">
            <a:avLst/>
          </a:prstGeom>
        </p:spPr>
        <p:txBody>
          <a:bodyPr wrap="none">
            <a:spAutoFit/>
          </a:bodyPr>
          <a:lstStyle/>
          <a:p>
            <a:r>
              <a:rPr lang="en-US" altLang="zh-HK" sz="2000" dirty="0">
                <a:highlight>
                  <a:srgbClr val="FFFF00"/>
                </a:highlight>
              </a:rPr>
              <a:t>c</a:t>
            </a:r>
            <a:endParaRPr lang="zh-HK" altLang="en-US" sz="2000" dirty="0">
              <a:highlight>
                <a:srgbClr val="FFFF00"/>
              </a:highlight>
            </a:endParaRPr>
          </a:p>
        </p:txBody>
      </p:sp>
      <p:sp>
        <p:nvSpPr>
          <p:cNvPr id="5" name="矩形 4">
            <a:extLst>
              <a:ext uri="{FF2B5EF4-FFF2-40B4-BE49-F238E27FC236}">
                <a16:creationId xmlns:a16="http://schemas.microsoft.com/office/drawing/2014/main" id="{555AB18D-9AA4-4E8C-A6F7-1B4975C27CDA}"/>
              </a:ext>
            </a:extLst>
          </p:cNvPr>
          <p:cNvSpPr/>
          <p:nvPr/>
        </p:nvSpPr>
        <p:spPr>
          <a:xfrm>
            <a:off x="764312" y="4751884"/>
            <a:ext cx="308098" cy="400110"/>
          </a:xfrm>
          <a:prstGeom prst="rect">
            <a:avLst/>
          </a:prstGeom>
        </p:spPr>
        <p:txBody>
          <a:bodyPr wrap="none">
            <a:spAutoFit/>
          </a:bodyPr>
          <a:lstStyle/>
          <a:p>
            <a:r>
              <a:rPr lang="en-US" altLang="zh-HK" sz="2000" dirty="0">
                <a:highlight>
                  <a:srgbClr val="FFFF00"/>
                </a:highlight>
              </a:rPr>
              <a:t>a</a:t>
            </a:r>
            <a:endParaRPr lang="zh-HK" altLang="en-US" sz="2000" dirty="0">
              <a:highlight>
                <a:srgbClr val="FFFF00"/>
              </a:highlight>
            </a:endParaRPr>
          </a:p>
        </p:txBody>
      </p:sp>
      <p:sp>
        <p:nvSpPr>
          <p:cNvPr id="6" name="矩形 5">
            <a:extLst>
              <a:ext uri="{FF2B5EF4-FFF2-40B4-BE49-F238E27FC236}">
                <a16:creationId xmlns:a16="http://schemas.microsoft.com/office/drawing/2014/main" id="{243A4EB0-5E31-4C4A-96B3-3C4F6FE1A234}"/>
              </a:ext>
            </a:extLst>
          </p:cNvPr>
          <p:cNvSpPr/>
          <p:nvPr/>
        </p:nvSpPr>
        <p:spPr>
          <a:xfrm>
            <a:off x="764312" y="5229404"/>
            <a:ext cx="308098" cy="400110"/>
          </a:xfrm>
          <a:prstGeom prst="rect">
            <a:avLst/>
          </a:prstGeom>
        </p:spPr>
        <p:txBody>
          <a:bodyPr wrap="none">
            <a:spAutoFit/>
          </a:bodyPr>
          <a:lstStyle/>
          <a:p>
            <a:r>
              <a:rPr lang="en-US" altLang="zh-HK" sz="2000" dirty="0">
                <a:highlight>
                  <a:srgbClr val="FFFF00"/>
                </a:highlight>
              </a:rPr>
              <a:t>a</a:t>
            </a:r>
            <a:endParaRPr lang="zh-HK" altLang="en-US" sz="2000" dirty="0">
              <a:highlight>
                <a:srgbClr val="FFFF00"/>
              </a:highlight>
            </a:endParaRPr>
          </a:p>
        </p:txBody>
      </p:sp>
      <p:sp>
        <p:nvSpPr>
          <p:cNvPr id="7" name="矩形 6">
            <a:extLst>
              <a:ext uri="{FF2B5EF4-FFF2-40B4-BE49-F238E27FC236}">
                <a16:creationId xmlns:a16="http://schemas.microsoft.com/office/drawing/2014/main" id="{41AA4006-AB48-4841-8655-0F8537EC1EF3}"/>
              </a:ext>
            </a:extLst>
          </p:cNvPr>
          <p:cNvSpPr/>
          <p:nvPr/>
        </p:nvSpPr>
        <p:spPr>
          <a:xfrm>
            <a:off x="789182" y="5704022"/>
            <a:ext cx="319318" cy="400110"/>
          </a:xfrm>
          <a:prstGeom prst="rect">
            <a:avLst/>
          </a:prstGeom>
        </p:spPr>
        <p:txBody>
          <a:bodyPr wrap="none">
            <a:spAutoFit/>
          </a:bodyPr>
          <a:lstStyle/>
          <a:p>
            <a:r>
              <a:rPr lang="en-US" altLang="zh-HK" sz="2000" dirty="0">
                <a:highlight>
                  <a:srgbClr val="FFFF00"/>
                </a:highlight>
              </a:rPr>
              <a:t>b</a:t>
            </a:r>
            <a:endParaRPr lang="zh-HK" altLang="en-US" sz="2000" dirty="0">
              <a:highlight>
                <a:srgbClr val="FFFF00"/>
              </a:highlight>
            </a:endParaRPr>
          </a:p>
        </p:txBody>
      </p:sp>
    </p:spTree>
    <p:extLst>
      <p:ext uri="{BB962C8B-B14F-4D97-AF65-F5344CB8AC3E}">
        <p14:creationId xmlns:p14="http://schemas.microsoft.com/office/powerpoint/2010/main" val="100675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61508-72EC-AB49-6CC4-A9DA3790316B}"/>
              </a:ext>
            </a:extLst>
          </p:cNvPr>
          <p:cNvSpPr>
            <a:spLocks noGrp="1"/>
          </p:cNvSpPr>
          <p:nvPr>
            <p:ph type="title"/>
          </p:nvPr>
        </p:nvSpPr>
        <p:spPr/>
        <p:txBody>
          <a:bodyPr/>
          <a:lstStyle/>
          <a:p>
            <a:r>
              <a:rPr lang="en-US" altLang="zh-CN" dirty="0"/>
              <a:t>Past simple</a:t>
            </a:r>
            <a:endParaRPr lang="zh-CN" altLang="en-US" dirty="0"/>
          </a:p>
        </p:txBody>
      </p:sp>
      <p:sp>
        <p:nvSpPr>
          <p:cNvPr id="3" name="内容占位符 2">
            <a:extLst>
              <a:ext uri="{FF2B5EF4-FFF2-40B4-BE49-F238E27FC236}">
                <a16:creationId xmlns:a16="http://schemas.microsoft.com/office/drawing/2014/main" id="{FCD82903-4F0C-D11B-9123-81080CB94795}"/>
              </a:ext>
            </a:extLst>
          </p:cNvPr>
          <p:cNvSpPr>
            <a:spLocks noGrp="1"/>
          </p:cNvSpPr>
          <p:nvPr>
            <p:ph idx="1"/>
          </p:nvPr>
        </p:nvSpPr>
        <p:spPr/>
        <p:txBody>
          <a:bodyPr/>
          <a:lstStyle/>
          <a:p>
            <a:r>
              <a:rPr lang="en-US" altLang="zh-CN" b="1" dirty="0"/>
              <a:t>We add -(e)d to the infinitive to make the past simple of regular verbs, but many common verbs are irregular. Write the past simple form of these verbs and say whether they are regular or irregular.</a:t>
            </a:r>
          </a:p>
          <a:p>
            <a:endParaRPr lang="en-US" altLang="zh-CN" dirty="0"/>
          </a:p>
          <a:p>
            <a:endParaRPr lang="zh-CN" altLang="en-US" dirty="0"/>
          </a:p>
        </p:txBody>
      </p:sp>
      <p:pic>
        <p:nvPicPr>
          <p:cNvPr id="4" name="圖片 3">
            <a:extLst>
              <a:ext uri="{FF2B5EF4-FFF2-40B4-BE49-F238E27FC236}">
                <a16:creationId xmlns:a16="http://schemas.microsoft.com/office/drawing/2014/main" id="{919601EA-97DC-40E5-87DA-0B3A9264A4E2}"/>
              </a:ext>
            </a:extLst>
          </p:cNvPr>
          <p:cNvPicPr>
            <a:picLocks noChangeAspect="1"/>
          </p:cNvPicPr>
          <p:nvPr/>
        </p:nvPicPr>
        <p:blipFill>
          <a:blip r:embed="rId2"/>
          <a:stretch>
            <a:fillRect/>
          </a:stretch>
        </p:blipFill>
        <p:spPr>
          <a:xfrm>
            <a:off x="1209039" y="2918555"/>
            <a:ext cx="8831071" cy="3058913"/>
          </a:xfrm>
          <a:prstGeom prst="rect">
            <a:avLst/>
          </a:prstGeom>
        </p:spPr>
      </p:pic>
      <p:sp>
        <p:nvSpPr>
          <p:cNvPr id="6" name="矩形 5">
            <a:extLst>
              <a:ext uri="{FF2B5EF4-FFF2-40B4-BE49-F238E27FC236}">
                <a16:creationId xmlns:a16="http://schemas.microsoft.com/office/drawing/2014/main" id="{23F23A3F-1BFF-442C-81B9-EF91B5ED5602}"/>
              </a:ext>
            </a:extLst>
          </p:cNvPr>
          <p:cNvSpPr/>
          <p:nvPr/>
        </p:nvSpPr>
        <p:spPr>
          <a:xfrm>
            <a:off x="2318007" y="5012174"/>
            <a:ext cx="1013419" cy="400110"/>
          </a:xfrm>
          <a:prstGeom prst="rect">
            <a:avLst/>
          </a:prstGeom>
        </p:spPr>
        <p:txBody>
          <a:bodyPr wrap="none">
            <a:spAutoFit/>
          </a:bodyPr>
          <a:lstStyle/>
          <a:p>
            <a:r>
              <a:rPr lang="en-US" altLang="zh-CN" sz="2000" dirty="0"/>
              <a:t>decided</a:t>
            </a:r>
            <a:endParaRPr lang="zh-HK" altLang="en-US" sz="2000" dirty="0"/>
          </a:p>
        </p:txBody>
      </p:sp>
      <p:sp>
        <p:nvSpPr>
          <p:cNvPr id="7" name="矩形 6">
            <a:extLst>
              <a:ext uri="{FF2B5EF4-FFF2-40B4-BE49-F238E27FC236}">
                <a16:creationId xmlns:a16="http://schemas.microsoft.com/office/drawing/2014/main" id="{32E89981-B9EB-42F8-8FB2-90561B50BA17}"/>
              </a:ext>
            </a:extLst>
          </p:cNvPr>
          <p:cNvSpPr/>
          <p:nvPr/>
        </p:nvSpPr>
        <p:spPr>
          <a:xfrm>
            <a:off x="7391175" y="4941054"/>
            <a:ext cx="577402" cy="400110"/>
          </a:xfrm>
          <a:prstGeom prst="rect">
            <a:avLst/>
          </a:prstGeom>
        </p:spPr>
        <p:txBody>
          <a:bodyPr wrap="none">
            <a:spAutoFit/>
          </a:bodyPr>
          <a:lstStyle/>
          <a:p>
            <a:r>
              <a:rPr lang="en-US" altLang="zh-CN" sz="2000" dirty="0"/>
              <a:t>had</a:t>
            </a:r>
            <a:endParaRPr lang="zh-HK" altLang="en-US" sz="2000" dirty="0"/>
          </a:p>
        </p:txBody>
      </p:sp>
      <p:sp>
        <p:nvSpPr>
          <p:cNvPr id="8" name="矩形 7">
            <a:extLst>
              <a:ext uri="{FF2B5EF4-FFF2-40B4-BE49-F238E27FC236}">
                <a16:creationId xmlns:a16="http://schemas.microsoft.com/office/drawing/2014/main" id="{C68D79AA-A470-4B27-B87B-1A1490E29ACE}"/>
              </a:ext>
            </a:extLst>
          </p:cNvPr>
          <p:cNvSpPr/>
          <p:nvPr/>
        </p:nvSpPr>
        <p:spPr>
          <a:xfrm>
            <a:off x="3371981" y="5009919"/>
            <a:ext cx="679097" cy="400110"/>
          </a:xfrm>
          <a:prstGeom prst="rect">
            <a:avLst/>
          </a:prstGeom>
        </p:spPr>
        <p:txBody>
          <a:bodyPr wrap="none">
            <a:spAutoFit/>
          </a:bodyPr>
          <a:lstStyle/>
          <a:p>
            <a:r>
              <a:rPr lang="en-US" altLang="zh-CN" sz="2000" dirty="0"/>
              <a:t>lived</a:t>
            </a:r>
            <a:endParaRPr lang="zh-HK" altLang="en-US" sz="2000" dirty="0"/>
          </a:p>
        </p:txBody>
      </p:sp>
      <p:sp>
        <p:nvSpPr>
          <p:cNvPr id="9" name="矩形 8">
            <a:extLst>
              <a:ext uri="{FF2B5EF4-FFF2-40B4-BE49-F238E27FC236}">
                <a16:creationId xmlns:a16="http://schemas.microsoft.com/office/drawing/2014/main" id="{E2A84D7C-1FE4-4E26-99D0-02163CCA4469}"/>
              </a:ext>
            </a:extLst>
          </p:cNvPr>
          <p:cNvSpPr/>
          <p:nvPr/>
        </p:nvSpPr>
        <p:spPr>
          <a:xfrm>
            <a:off x="7998397" y="4941054"/>
            <a:ext cx="776175" cy="400110"/>
          </a:xfrm>
          <a:prstGeom prst="rect">
            <a:avLst/>
          </a:prstGeom>
        </p:spPr>
        <p:txBody>
          <a:bodyPr wrap="none">
            <a:spAutoFit/>
          </a:bodyPr>
          <a:lstStyle/>
          <a:p>
            <a:r>
              <a:rPr lang="en-US" altLang="zh-CN" sz="2000" dirty="0"/>
              <a:t>made</a:t>
            </a:r>
            <a:endParaRPr lang="zh-HK" altLang="en-US" sz="2000" dirty="0"/>
          </a:p>
        </p:txBody>
      </p:sp>
      <p:sp>
        <p:nvSpPr>
          <p:cNvPr id="10" name="矩形 9">
            <a:extLst>
              <a:ext uri="{FF2B5EF4-FFF2-40B4-BE49-F238E27FC236}">
                <a16:creationId xmlns:a16="http://schemas.microsoft.com/office/drawing/2014/main" id="{A6C3943C-6CC0-4FA9-A4A2-67E2B5018EAB}"/>
              </a:ext>
            </a:extLst>
          </p:cNvPr>
          <p:cNvSpPr/>
          <p:nvPr/>
        </p:nvSpPr>
        <p:spPr>
          <a:xfrm>
            <a:off x="8910255" y="4941054"/>
            <a:ext cx="603307" cy="400110"/>
          </a:xfrm>
          <a:prstGeom prst="rect">
            <a:avLst/>
          </a:prstGeom>
        </p:spPr>
        <p:txBody>
          <a:bodyPr wrap="none">
            <a:spAutoFit/>
          </a:bodyPr>
          <a:lstStyle/>
          <a:p>
            <a:r>
              <a:rPr lang="en-US" altLang="zh-CN" sz="2000" dirty="0"/>
              <a:t>met</a:t>
            </a:r>
            <a:endParaRPr lang="zh-HK" altLang="en-US" sz="2000" dirty="0"/>
          </a:p>
        </p:txBody>
      </p:sp>
      <p:sp>
        <p:nvSpPr>
          <p:cNvPr id="11" name="矩形 10">
            <a:extLst>
              <a:ext uri="{FF2B5EF4-FFF2-40B4-BE49-F238E27FC236}">
                <a16:creationId xmlns:a16="http://schemas.microsoft.com/office/drawing/2014/main" id="{81098696-A320-4A95-8B36-56C7168C4453}"/>
              </a:ext>
            </a:extLst>
          </p:cNvPr>
          <p:cNvSpPr/>
          <p:nvPr/>
        </p:nvSpPr>
        <p:spPr>
          <a:xfrm>
            <a:off x="4255729" y="5012174"/>
            <a:ext cx="899157" cy="400110"/>
          </a:xfrm>
          <a:prstGeom prst="rect">
            <a:avLst/>
          </a:prstGeom>
        </p:spPr>
        <p:txBody>
          <a:bodyPr wrap="none">
            <a:spAutoFit/>
          </a:bodyPr>
          <a:lstStyle/>
          <a:p>
            <a:r>
              <a:rPr lang="en-US" altLang="zh-CN" sz="2000" dirty="0"/>
              <a:t>moved</a:t>
            </a:r>
            <a:endParaRPr lang="zh-HK" altLang="en-US" sz="2000" dirty="0"/>
          </a:p>
        </p:txBody>
      </p:sp>
      <p:sp>
        <p:nvSpPr>
          <p:cNvPr id="12" name="矩形 11">
            <a:extLst>
              <a:ext uri="{FF2B5EF4-FFF2-40B4-BE49-F238E27FC236}">
                <a16:creationId xmlns:a16="http://schemas.microsoft.com/office/drawing/2014/main" id="{58C40BA9-FB73-431D-B7E0-F2C252DA2C5D}"/>
              </a:ext>
            </a:extLst>
          </p:cNvPr>
          <p:cNvSpPr/>
          <p:nvPr/>
        </p:nvSpPr>
        <p:spPr>
          <a:xfrm>
            <a:off x="7408299" y="5412284"/>
            <a:ext cx="590098" cy="400110"/>
          </a:xfrm>
          <a:prstGeom prst="rect">
            <a:avLst/>
          </a:prstGeom>
        </p:spPr>
        <p:txBody>
          <a:bodyPr wrap="none">
            <a:spAutoFit/>
          </a:bodyPr>
          <a:lstStyle/>
          <a:p>
            <a:r>
              <a:rPr lang="en-US" altLang="zh-CN" sz="2000" dirty="0"/>
              <a:t>saw</a:t>
            </a:r>
            <a:endParaRPr lang="zh-HK" altLang="en-US" sz="2000" dirty="0"/>
          </a:p>
        </p:txBody>
      </p:sp>
      <p:sp>
        <p:nvSpPr>
          <p:cNvPr id="13" name="矩形 12">
            <a:extLst>
              <a:ext uri="{FF2B5EF4-FFF2-40B4-BE49-F238E27FC236}">
                <a16:creationId xmlns:a16="http://schemas.microsoft.com/office/drawing/2014/main" id="{2E0ECDF9-3494-49EA-9048-066AE4203821}"/>
              </a:ext>
            </a:extLst>
          </p:cNvPr>
          <p:cNvSpPr/>
          <p:nvPr/>
        </p:nvSpPr>
        <p:spPr>
          <a:xfrm>
            <a:off x="8058958" y="5429475"/>
            <a:ext cx="655051" cy="400110"/>
          </a:xfrm>
          <a:prstGeom prst="rect">
            <a:avLst/>
          </a:prstGeom>
        </p:spPr>
        <p:txBody>
          <a:bodyPr wrap="none">
            <a:spAutoFit/>
          </a:bodyPr>
          <a:lstStyle/>
          <a:p>
            <a:r>
              <a:rPr lang="en-US" altLang="zh-CN" sz="2000" dirty="0"/>
              <a:t>took</a:t>
            </a:r>
            <a:endParaRPr lang="zh-HK" altLang="en-US" sz="2000" dirty="0"/>
          </a:p>
        </p:txBody>
      </p:sp>
      <p:sp>
        <p:nvSpPr>
          <p:cNvPr id="14" name="矩形 13">
            <a:extLst>
              <a:ext uri="{FF2B5EF4-FFF2-40B4-BE49-F238E27FC236}">
                <a16:creationId xmlns:a16="http://schemas.microsoft.com/office/drawing/2014/main" id="{E07FD979-F3F3-4AED-BF60-9BC711C0A4EF}"/>
              </a:ext>
            </a:extLst>
          </p:cNvPr>
          <p:cNvSpPr/>
          <p:nvPr/>
        </p:nvSpPr>
        <p:spPr>
          <a:xfrm>
            <a:off x="8714009" y="5410029"/>
            <a:ext cx="1014252" cy="400110"/>
          </a:xfrm>
          <a:prstGeom prst="rect">
            <a:avLst/>
          </a:prstGeom>
        </p:spPr>
        <p:txBody>
          <a:bodyPr wrap="none">
            <a:spAutoFit/>
          </a:bodyPr>
          <a:lstStyle/>
          <a:p>
            <a:r>
              <a:rPr lang="en-US" altLang="zh-CN" sz="2000" dirty="0"/>
              <a:t>thought</a:t>
            </a:r>
            <a:endParaRPr lang="zh-HK" altLang="en-US" sz="2000" dirty="0"/>
          </a:p>
        </p:txBody>
      </p:sp>
      <p:sp>
        <p:nvSpPr>
          <p:cNvPr id="15" name="矩形 14">
            <a:extLst>
              <a:ext uri="{FF2B5EF4-FFF2-40B4-BE49-F238E27FC236}">
                <a16:creationId xmlns:a16="http://schemas.microsoft.com/office/drawing/2014/main" id="{A3BCC797-4BA0-4910-AD51-A1DB09839563}"/>
              </a:ext>
            </a:extLst>
          </p:cNvPr>
          <p:cNvSpPr/>
          <p:nvPr/>
        </p:nvSpPr>
        <p:spPr>
          <a:xfrm>
            <a:off x="2318007" y="5410029"/>
            <a:ext cx="966931" cy="400110"/>
          </a:xfrm>
          <a:prstGeom prst="rect">
            <a:avLst/>
          </a:prstGeom>
        </p:spPr>
        <p:txBody>
          <a:bodyPr wrap="none">
            <a:spAutoFit/>
          </a:bodyPr>
          <a:lstStyle/>
          <a:p>
            <a:r>
              <a:rPr lang="en-US" altLang="zh-CN" sz="2000" dirty="0"/>
              <a:t>wanted</a:t>
            </a:r>
            <a:endParaRPr lang="zh-HK" altLang="en-US" sz="2000" dirty="0"/>
          </a:p>
        </p:txBody>
      </p:sp>
      <p:sp>
        <p:nvSpPr>
          <p:cNvPr id="16" name="矩形 15">
            <a:extLst>
              <a:ext uri="{FF2B5EF4-FFF2-40B4-BE49-F238E27FC236}">
                <a16:creationId xmlns:a16="http://schemas.microsoft.com/office/drawing/2014/main" id="{C3DEA121-4244-49D3-AAD5-1551545CB669}"/>
              </a:ext>
            </a:extLst>
          </p:cNvPr>
          <p:cNvSpPr/>
          <p:nvPr/>
        </p:nvSpPr>
        <p:spPr>
          <a:xfrm>
            <a:off x="3296953" y="5385816"/>
            <a:ext cx="961097" cy="400110"/>
          </a:xfrm>
          <a:prstGeom prst="rect">
            <a:avLst/>
          </a:prstGeom>
        </p:spPr>
        <p:txBody>
          <a:bodyPr wrap="none">
            <a:spAutoFit/>
          </a:bodyPr>
          <a:lstStyle/>
          <a:p>
            <a:r>
              <a:rPr lang="en-US" altLang="zh-CN" sz="2000" dirty="0"/>
              <a:t>worked</a:t>
            </a:r>
            <a:endParaRPr lang="zh-HK" altLang="en-US" sz="2000" dirty="0"/>
          </a:p>
        </p:txBody>
      </p:sp>
    </p:spTree>
    <p:extLst>
      <p:ext uri="{BB962C8B-B14F-4D97-AF65-F5344CB8AC3E}">
        <p14:creationId xmlns:p14="http://schemas.microsoft.com/office/powerpoint/2010/main" val="20045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328</TotalTime>
  <Words>1287</Words>
  <Application>Microsoft Office PowerPoint</Application>
  <PresentationFormat>寬螢幕</PresentationFormat>
  <Paragraphs>114</Paragraphs>
  <Slides>15</Slides>
  <Notes>3</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15</vt:i4>
      </vt:variant>
    </vt:vector>
  </HeadingPairs>
  <TitlesOfParts>
    <vt:vector size="18" baseType="lpstr">
      <vt:lpstr>Calibri</vt:lpstr>
      <vt:lpstr>Calibri Light</vt:lpstr>
      <vt:lpstr>回顾</vt:lpstr>
      <vt:lpstr>Where the heart is</vt:lpstr>
      <vt:lpstr>PowerPoint 簡報</vt:lpstr>
      <vt:lpstr>Past simple</vt:lpstr>
      <vt:lpstr>Past simple</vt:lpstr>
      <vt:lpstr>Pronunciation  /zd/ and /st/ in used</vt:lpstr>
      <vt:lpstr>Pronunciation  /zd/ and /st/ in used</vt:lpstr>
      <vt:lpstr>Past simple</vt:lpstr>
      <vt:lpstr>Past simple</vt:lpstr>
      <vt:lpstr>Past simple</vt:lpstr>
      <vt:lpstr>Past simple</vt:lpstr>
      <vt:lpstr>Past simple</vt:lpstr>
      <vt:lpstr>Past continuous</vt:lpstr>
      <vt:lpstr>Past continuous</vt:lpstr>
      <vt:lpstr>Past continuous</vt:lpstr>
      <vt:lpstr>Past simple and Past continuous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the heart is</dc:title>
  <dc:creator>tiantian</dc:creator>
  <cp:lastModifiedBy>chinese</cp:lastModifiedBy>
  <cp:revision>33</cp:revision>
  <dcterms:created xsi:type="dcterms:W3CDTF">2023-09-13T07:45:30Z</dcterms:created>
  <dcterms:modified xsi:type="dcterms:W3CDTF">2023-10-30T03:34:29Z</dcterms:modified>
</cp:coreProperties>
</file>