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3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70" r:id="rId14"/>
    <p:sldId id="277" r:id="rId15"/>
    <p:sldId id="271" r:id="rId16"/>
    <p:sldId id="278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76B77-2E34-40BB-8020-4408BDEB3BA3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4650D-87DE-4051-AD00-DD7D9F39D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99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Y04Zic1-r4&amp;ab_channel=TechVis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sz="1200" dirty="0">
                <a:hlinkClick r:id="rId3"/>
              </a:rPr>
              <a:t>https://www.youtube.com/watch?v=-Y04Zic1-r4&amp;ab_channel=TechVision</a:t>
            </a:r>
            <a:endParaRPr lang="en-US" altLang="zh-HK" sz="1200" dirty="0"/>
          </a:p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4650D-87DE-4051-AD00-DD7D9F39D4A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41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4650D-87DE-4051-AD00-DD7D9F39D4A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728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https://www.youtube.com/watch?v=kK_UjBmHqQw&amp;ab_channel=TED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4650D-87DE-4051-AD00-DD7D9F39D4A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833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4650D-87DE-4051-AD00-DD7D9F39D4A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9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5AA9-DF1C-4459-8469-C1948180E2F9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601F-CC8A-42FA-A004-00408494574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8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5AA9-DF1C-4459-8469-C1948180E2F9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601F-CC8A-42FA-A004-004084945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66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5AA9-DF1C-4459-8469-C1948180E2F9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601F-CC8A-42FA-A004-004084945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6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5AA9-DF1C-4459-8469-C1948180E2F9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601F-CC8A-42FA-A004-004084945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44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5AA9-DF1C-4459-8469-C1948180E2F9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601F-CC8A-42FA-A004-00408494574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03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5AA9-DF1C-4459-8469-C1948180E2F9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601F-CC8A-42FA-A004-004084945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8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5AA9-DF1C-4459-8469-C1948180E2F9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601F-CC8A-42FA-A004-004084945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73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5AA9-DF1C-4459-8469-C1948180E2F9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601F-CC8A-42FA-A004-004084945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2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5AA9-DF1C-4459-8469-C1948180E2F9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601F-CC8A-42FA-A004-004084945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46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15AA9-DF1C-4459-8469-C1948180E2F9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8B601F-CC8A-42FA-A004-004084945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6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5AA9-DF1C-4459-8469-C1948180E2F9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601F-CC8A-42FA-A004-004084945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51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015AA9-DF1C-4459-8469-C1948180E2F9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8B601F-CC8A-42FA-A004-00408494574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7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Y04Zic1-r4&amp;ab_channel=TechVis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6F314-F294-0822-9EF2-7B0F5869F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Where the heart 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CC1EAC-4DC8-2560-230F-1ADC82ED6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Week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40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C44CE-FFC7-9B3F-E643-A93BF419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Magical houses, made of bamboo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FF89F-76A3-BEF8-233A-4077C28D4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Listen to the extract from the TED Talk. Highlight the topics Elora talks about.</a:t>
            </a:r>
          </a:p>
          <a:p>
            <a:endParaRPr lang="en-US" altLang="zh-CN" sz="2800" dirty="0"/>
          </a:p>
          <a:p>
            <a:pPr marL="457200" indent="-457200">
              <a:buFont typeface="+mj-lt"/>
              <a:buAutoNum type="alphaLcParenR"/>
            </a:pPr>
            <a:r>
              <a:rPr lang="en-US" altLang="zh-CN" sz="2800" dirty="0"/>
              <a:t>doors 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sz="2800" dirty="0"/>
              <a:t>windows 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sz="2800" dirty="0"/>
              <a:t>shapes 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sz="2800" dirty="0"/>
              <a:t>construction materials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FDE8C8-395C-4AED-B83A-0E5C8D95D660}"/>
              </a:ext>
            </a:extLst>
          </p:cNvPr>
          <p:cNvSpPr/>
          <p:nvPr/>
        </p:nvSpPr>
        <p:spPr>
          <a:xfrm>
            <a:off x="1436052" y="3420602"/>
            <a:ext cx="1052186" cy="41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35B12F-3758-4F89-84B2-69FE4A480D4B}"/>
              </a:ext>
            </a:extLst>
          </p:cNvPr>
          <p:cNvSpPr/>
          <p:nvPr/>
        </p:nvSpPr>
        <p:spPr>
          <a:xfrm>
            <a:off x="1525822" y="4503059"/>
            <a:ext cx="1052186" cy="41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219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9111E-0B31-2B02-2D6A-6892BF34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Magical houses, made of bamboo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76E9B-6CAE-2538-7C01-063E23762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66400" cy="4402666"/>
          </a:xfrm>
        </p:spPr>
        <p:txBody>
          <a:bodyPr numCol="2">
            <a:normAutofit fontScale="92500" lnSpcReduction="10000"/>
          </a:bodyPr>
          <a:lstStyle/>
          <a:p>
            <a:r>
              <a:rPr lang="en-US" altLang="zh-CN" sz="2400" b="1" dirty="0"/>
              <a:t>Watch Part 1 of the talk. Choose the correct option to complete each sentence.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_______ drew a fairy mushroom house.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dirty="0"/>
              <a:t>When </a:t>
            </a:r>
            <a:r>
              <a:rPr lang="en-US" altLang="zh-CN" dirty="0" err="1"/>
              <a:t>Elora</a:t>
            </a:r>
            <a:r>
              <a:rPr lang="en-US" altLang="zh-CN" dirty="0"/>
              <a:t> was a child, her mother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dirty="0"/>
              <a:t>Last year, Elora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dirty="0"/>
              <a:t>When she was a child, </a:t>
            </a:r>
            <a:r>
              <a:rPr lang="en-US" altLang="zh-CN" dirty="0" err="1"/>
              <a:t>Elora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curved roof helps keep the house _______.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dirty="0"/>
              <a:t>dry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dirty="0"/>
              <a:t>cool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dirty="0"/>
              <a:t>warm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It's easy to _______ a person who is using the bathroom.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dirty="0"/>
              <a:t>hear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dirty="0"/>
              <a:t>see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dirty="0"/>
              <a:t>avoid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421501-F97D-4083-B725-49210C4AA745}"/>
              </a:ext>
            </a:extLst>
          </p:cNvPr>
          <p:cNvSpPr/>
          <p:nvPr/>
        </p:nvSpPr>
        <p:spPr>
          <a:xfrm>
            <a:off x="1525822" y="4899299"/>
            <a:ext cx="2903938" cy="41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3D79AF-4634-43FD-9A52-BE5F69CC0FCC}"/>
              </a:ext>
            </a:extLst>
          </p:cNvPr>
          <p:cNvSpPr/>
          <p:nvPr/>
        </p:nvSpPr>
        <p:spPr>
          <a:xfrm>
            <a:off x="6707422" y="2623459"/>
            <a:ext cx="1052186" cy="41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CA35C0-56E5-4997-8077-F0A121508CB6}"/>
              </a:ext>
            </a:extLst>
          </p:cNvPr>
          <p:cNvSpPr/>
          <p:nvPr/>
        </p:nvSpPr>
        <p:spPr>
          <a:xfrm>
            <a:off x="6707422" y="4435929"/>
            <a:ext cx="1052186" cy="41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44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5965E-8067-49F8-9C8C-3F04A138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Part 1- Vocabulary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C63848-8320-4FE1-91FC-7667297A6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HK" dirty="0"/>
              <a:t>Bespoke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bɪˈspoʊk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  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adjective  </a:t>
            </a:r>
            <a:r>
              <a:rPr lang="en-US" altLang="zh-HK" dirty="0"/>
              <a:t>specially made for a particular person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HK" dirty="0"/>
              <a:t>The tropics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/ˈ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trɑ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ː.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pɪk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zh-HK" dirty="0"/>
              <a:t> 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noun </a:t>
            </a:r>
            <a:r>
              <a:rPr lang="en-US" altLang="zh-HK" dirty="0"/>
              <a:t>the hottest area of the earth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HK" dirty="0"/>
              <a:t>Breeze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briːz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noun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[C]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dirty="0"/>
              <a:t>a light and pleasant wind</a:t>
            </a:r>
            <a:endParaRPr lang="en-US" altLang="zh-HK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HK" dirty="0"/>
              <a:t>Hesitate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/ˈ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hez.ə.teɪt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verb</a:t>
            </a:r>
            <a:r>
              <a:rPr lang="en-US" altLang="zh-HK" dirty="0"/>
              <a:t> to pause before you do or say something (to do something)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HK" dirty="0"/>
              <a:t>Acoustic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əˈku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ː.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stɪk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adjective </a:t>
            </a:r>
            <a:r>
              <a:rPr lang="en-US" altLang="zh-HK" dirty="0"/>
              <a:t>relating to sound or hearing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HK" dirty="0"/>
              <a:t>Insulation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/ˌ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ɪn.səˈleɪ.ʃən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 noun [U]</a:t>
            </a:r>
            <a:r>
              <a:rPr lang="en-US" altLang="zh-HK" dirty="0"/>
              <a:t> the act of covering something to stop heat, sound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HK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4E5A6D4-E2BB-54FD-78EA-A56F1D8EB26F}"/>
              </a:ext>
            </a:extLst>
          </p:cNvPr>
          <p:cNvSpPr txBox="1">
            <a:spLocks/>
          </p:cNvSpPr>
          <p:nvPr/>
        </p:nvSpPr>
        <p:spPr>
          <a:xfrm>
            <a:off x="1450848" y="1845734"/>
            <a:ext cx="10058400" cy="402336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HK" dirty="0"/>
              <a:t>Bespoke   </a:t>
            </a:r>
          </a:p>
          <a:p>
            <a:pPr>
              <a:lnSpc>
                <a:spcPct val="150000"/>
              </a:lnSpc>
            </a:pPr>
            <a:r>
              <a:rPr lang="en-US" altLang="zh-HK" dirty="0"/>
              <a:t>The tropics</a:t>
            </a:r>
          </a:p>
          <a:p>
            <a:pPr>
              <a:lnSpc>
                <a:spcPct val="150000"/>
              </a:lnSpc>
            </a:pPr>
            <a:r>
              <a:rPr lang="en-US" altLang="zh-HK" dirty="0"/>
              <a:t>Breeze</a:t>
            </a:r>
          </a:p>
          <a:p>
            <a:pPr>
              <a:lnSpc>
                <a:spcPct val="150000"/>
              </a:lnSpc>
            </a:pPr>
            <a:r>
              <a:rPr lang="en-US" altLang="zh-HK" dirty="0"/>
              <a:t>Hesitate</a:t>
            </a:r>
          </a:p>
          <a:p>
            <a:pPr>
              <a:lnSpc>
                <a:spcPct val="150000"/>
              </a:lnSpc>
            </a:pPr>
            <a:r>
              <a:rPr lang="en-US" altLang="zh-HK" dirty="0"/>
              <a:t>Acoustic</a:t>
            </a:r>
          </a:p>
          <a:p>
            <a:pPr>
              <a:lnSpc>
                <a:spcPct val="150000"/>
              </a:lnSpc>
            </a:pPr>
            <a:r>
              <a:rPr lang="en-US" altLang="zh-HK" dirty="0"/>
              <a:t>Insulation</a:t>
            </a:r>
          </a:p>
          <a:p>
            <a:pPr>
              <a:lnSpc>
                <a:spcPct val="150000"/>
              </a:lnSpc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1301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9111E-0B31-2B02-2D6A-6892BF34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Magical houses, made of bamboo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76E9B-6CAE-2538-7C01-063E23762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Watch Part 2 of the talk. Are the sentences true or false?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0D2F73-E93C-45D7-AF41-172AF11CA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19936"/>
            <a:ext cx="8761021" cy="301030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B09BC88-EDA0-4D75-8861-0D3B4854FB6B}"/>
              </a:ext>
            </a:extLst>
          </p:cNvPr>
          <p:cNvSpPr/>
          <p:nvPr/>
        </p:nvSpPr>
        <p:spPr>
          <a:xfrm>
            <a:off x="408065" y="2967335"/>
            <a:ext cx="808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True </a:t>
            </a:r>
            <a:endParaRPr lang="zh-HK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DE0037-2683-4BA7-A391-CD198F03FE99}"/>
              </a:ext>
            </a:extLst>
          </p:cNvPr>
          <p:cNvSpPr/>
          <p:nvPr/>
        </p:nvSpPr>
        <p:spPr>
          <a:xfrm>
            <a:off x="383984" y="3537374"/>
            <a:ext cx="878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False </a:t>
            </a:r>
            <a:endParaRPr lang="zh-HK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7E1744-9041-4670-B776-8C3D22C7ED24}"/>
              </a:ext>
            </a:extLst>
          </p:cNvPr>
          <p:cNvSpPr/>
          <p:nvPr/>
        </p:nvSpPr>
        <p:spPr>
          <a:xfrm>
            <a:off x="383984" y="4034982"/>
            <a:ext cx="808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True </a:t>
            </a:r>
            <a:endParaRPr lang="zh-HK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58141B-7E4F-4E8F-A91A-D21F0DA4E2D0}"/>
              </a:ext>
            </a:extLst>
          </p:cNvPr>
          <p:cNvSpPr/>
          <p:nvPr/>
        </p:nvSpPr>
        <p:spPr>
          <a:xfrm>
            <a:off x="372991" y="4550601"/>
            <a:ext cx="878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False </a:t>
            </a:r>
            <a:endParaRPr lang="zh-HK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561CD5-AC8E-406C-B8DC-4ABA9409774A}"/>
              </a:ext>
            </a:extLst>
          </p:cNvPr>
          <p:cNvSpPr/>
          <p:nvPr/>
        </p:nvSpPr>
        <p:spPr>
          <a:xfrm>
            <a:off x="383984" y="5140420"/>
            <a:ext cx="808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True 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648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5965E-8067-49F8-9C8C-3F04A138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Part 2- Vocabulary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C63848-8320-4FE1-91FC-7667297A6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0806"/>
            <a:ext cx="10058400" cy="431190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Unproductive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/ˌ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ʌn.prəˈdʌk.tɪv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adjective </a:t>
            </a:r>
            <a:r>
              <a:rPr lang="en-US" altLang="zh-HK" dirty="0"/>
              <a:t>not producing very much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Ravine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rəˈviːn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  </a:t>
            </a:r>
            <a:r>
              <a:rPr lang="en-US" altLang="zh-CN" b="1" i="1" dirty="0">
                <a:solidFill>
                  <a:srgbClr val="1D2A57"/>
                </a:solidFill>
                <a:latin typeface="Arial" panose="020B0604020202020204" pitchFamily="34" charset="0"/>
              </a:rPr>
              <a:t>noun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[C]  </a:t>
            </a:r>
            <a:r>
              <a:rPr lang="en-US" altLang="zh-HK" dirty="0"/>
              <a:t>a deep narrow valley with steep sides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Live off  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phrasal verb  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live off sb/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sth</a:t>
            </a:r>
            <a:r>
              <a:rPr lang="en-US" altLang="zh-CN" dirty="0">
                <a:solidFill>
                  <a:srgbClr val="1D2A57"/>
                </a:solidFill>
                <a:latin typeface="Arial" panose="020B0604020202020204" pitchFamily="34" charset="0"/>
              </a:rPr>
              <a:t>   </a:t>
            </a:r>
            <a:r>
              <a:rPr lang="en-US" altLang="zh-HK" dirty="0"/>
              <a:t>to use someone or something to provide the money or food that you need to live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Clump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/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klʌmp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noun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[C]  </a:t>
            </a:r>
            <a:r>
              <a:rPr lang="en-US" altLang="zh-HK" dirty="0"/>
              <a:t>a group, especially of trees or flowers; a solid mass of something such as soil; the loud sound of slow, heavy steps</a:t>
            </a:r>
          </a:p>
          <a:p>
            <a:pPr marL="1471400" lvl="8" indent="0">
              <a:buNone/>
            </a:pPr>
            <a:r>
              <a:rPr lang="en-US" altLang="zh-CN" sz="2100" b="1" i="1" dirty="0">
                <a:solidFill>
                  <a:srgbClr val="1D2A57"/>
                </a:solidFill>
                <a:latin typeface="Arial" panose="020B0604020202020204" pitchFamily="34" charset="0"/>
              </a:rPr>
              <a:t>	Verb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2100" dirty="0"/>
              <a:t>to walk noisily with slow, heavy steps; to form a group, or to put things into a group</a:t>
            </a:r>
            <a:endParaRPr lang="en-US" altLang="zh-HK" sz="2100" dirty="0"/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Timber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/ˈ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tɪm.bɚ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noun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[C / U] </a:t>
            </a:r>
            <a:r>
              <a:rPr lang="en-US" altLang="zh-CN" sz="2000" dirty="0"/>
              <a:t>trees that are grown so that the wood from them can be used for building</a:t>
            </a:r>
            <a:endParaRPr lang="en-US" altLang="zh-HK" dirty="0"/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Tensile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/ˈ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ten.sɪl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adjective </a:t>
            </a:r>
            <a:r>
              <a:rPr lang="en-US" altLang="zh-HK" dirty="0"/>
              <a:t> If a material is tensile, it can be stretched.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Compressive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kəmˈpres.ɪv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adjective </a:t>
            </a:r>
            <a:r>
              <a:rPr lang="en-US" altLang="zh-HK" dirty="0"/>
              <a:t>Resulting from or caused by pressure, or by pressing something into a smaller space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Slam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/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slæm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verb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HK" dirty="0"/>
              <a:t>to (cause to) move against a hard surface with force and usually a loud noise</a:t>
            </a:r>
          </a:p>
          <a:p>
            <a:pPr marL="457200" indent="-457200"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buFont typeface="+mj-lt"/>
              <a:buAutoNum type="arabicPeriod"/>
            </a:pPr>
            <a:endParaRPr lang="zh-HK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48333BA-8F16-B1E7-C81A-8A23B587FA36}"/>
              </a:ext>
            </a:extLst>
          </p:cNvPr>
          <p:cNvSpPr txBox="1">
            <a:spLocks/>
          </p:cNvSpPr>
          <p:nvPr/>
        </p:nvSpPr>
        <p:spPr>
          <a:xfrm>
            <a:off x="1066800" y="2021164"/>
            <a:ext cx="10058400" cy="4311906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Unproductive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Ravine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Live off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Clump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Timber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Tensile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Compressive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Slam</a:t>
            </a:r>
          </a:p>
          <a:p>
            <a:pPr marL="457200" indent="-457200"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buFont typeface="+mj-lt"/>
              <a:buAutoNum type="arabicPeriod"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7287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9111E-0B31-2B02-2D6A-6892BF34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Magical houses, made of bamboo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76E9B-6CAE-2538-7C01-063E23762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Watch Part 3 of the talk. Choose the correct option to complete each sentence.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EE24C1-3D89-86D0-4385-400B870BE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43922"/>
            <a:ext cx="6908243" cy="33335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392C6A-55D3-47A7-AE86-74A944119F05}"/>
              </a:ext>
            </a:extLst>
          </p:cNvPr>
          <p:cNvSpPr/>
          <p:nvPr/>
        </p:nvSpPr>
        <p:spPr>
          <a:xfrm>
            <a:off x="2277662" y="3015641"/>
            <a:ext cx="3544018" cy="41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F03488-80D9-4D5E-856F-9A75A15BD8D6}"/>
              </a:ext>
            </a:extLst>
          </p:cNvPr>
          <p:cNvSpPr/>
          <p:nvPr/>
        </p:nvSpPr>
        <p:spPr>
          <a:xfrm>
            <a:off x="3192062" y="3800719"/>
            <a:ext cx="2060658" cy="41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1B3A7D-4E3F-41E1-B9A6-385FABD7279B}"/>
              </a:ext>
            </a:extLst>
          </p:cNvPr>
          <p:cNvSpPr/>
          <p:nvPr/>
        </p:nvSpPr>
        <p:spPr>
          <a:xfrm>
            <a:off x="5406942" y="4214078"/>
            <a:ext cx="1217378" cy="41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8344D5-25E8-487D-8B11-9932DC553778}"/>
              </a:ext>
            </a:extLst>
          </p:cNvPr>
          <p:cNvSpPr/>
          <p:nvPr/>
        </p:nvSpPr>
        <p:spPr>
          <a:xfrm>
            <a:off x="1420052" y="5303243"/>
            <a:ext cx="3986889" cy="41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9648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5965E-8067-49F8-9C8C-3F04A138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Part 3- Vocabulary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C63848-8320-4FE1-91FC-7667297A6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2666"/>
            <a:ext cx="10058400" cy="4725663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HK" dirty="0"/>
              <a:t>Foster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/ˈ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fɑ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ː.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stɚ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verb</a:t>
            </a:r>
            <a:r>
              <a:rPr lang="en-US" altLang="zh-HK" dirty="0"/>
              <a:t> (+ something/someone) to encourage something to develop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HK" dirty="0"/>
              <a:t>Craftsmanship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/ˈ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kræfts.mən.ʃɪp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noun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 [U] </a:t>
            </a:r>
            <a:r>
              <a:rPr lang="en-US" altLang="zh-HK" dirty="0"/>
              <a:t>skill at making things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Artisan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/ˈ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ɑːr.t̬ə.zən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noun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 [C]</a:t>
            </a:r>
            <a:r>
              <a:rPr lang="en-US" altLang="zh-HK" dirty="0"/>
              <a:t> someone who does skilled work with their hands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Tapering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/ˈ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teɪ.pɚ.ɪŋ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adjective </a:t>
            </a:r>
            <a:r>
              <a:rPr lang="en-US" altLang="zh-HK" dirty="0"/>
              <a:t>becoming gradually narrower at one end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Tried and true 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adjective</a:t>
            </a:r>
            <a:r>
              <a:rPr lang="en-US" altLang="zh-HK" dirty="0"/>
              <a:t> used many times in the past and proven to work well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Replicate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/ˈ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rep.lɪ.keɪt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verb</a:t>
            </a:r>
            <a:r>
              <a:rPr lang="en-US" altLang="zh-HK" dirty="0"/>
              <a:t> to make or do something again in exactly the same way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Rectangular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rekˈtæŋ.ɡjə.lɚ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adjective  </a:t>
            </a:r>
            <a:r>
              <a:rPr lang="en-US" altLang="zh-HK" dirty="0"/>
              <a:t>shaped like a rectangle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Hinge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/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hɪndʒ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noun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 [C]</a:t>
            </a:r>
            <a:r>
              <a:rPr lang="en-US" altLang="zh-HK" dirty="0"/>
              <a:t> a piece of metal that fastens the edge of a door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Pivot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/ˈ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pɪv.ət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noun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 [C] </a:t>
            </a:r>
            <a:r>
              <a:rPr lang="en-US" altLang="zh-HK" dirty="0"/>
              <a:t>a fixed point supporting something that turns or balances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Idealism</a:t>
            </a:r>
            <a:r>
              <a:rPr lang="zh-HK" altLang="en-US" dirty="0"/>
              <a:t> 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aɪˈdi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ː.</a:t>
            </a:r>
            <a:r>
              <a:rPr lang="en-US" altLang="zh-CN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ə.lɪ.zəm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en-US" altLang="zh-CN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noun</a:t>
            </a:r>
            <a:r>
              <a:rPr lang="en-US" altLang="zh-CN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 [U] </a:t>
            </a:r>
            <a:r>
              <a:rPr lang="en-US" altLang="zh-HK" dirty="0"/>
              <a:t>the belief that your ideals can be achieved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431889E-292B-BF80-425E-163C23685AC4}"/>
              </a:ext>
            </a:extLst>
          </p:cNvPr>
          <p:cNvSpPr txBox="1">
            <a:spLocks/>
          </p:cNvSpPr>
          <p:nvPr/>
        </p:nvSpPr>
        <p:spPr>
          <a:xfrm>
            <a:off x="1097280" y="1862665"/>
            <a:ext cx="10058400" cy="4477175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Foster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Craftsmanship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Artisan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Tapering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Tried and true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Replicate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Rectangular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Hinge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Pivot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Idealism</a:t>
            </a:r>
          </a:p>
          <a:p>
            <a:pPr marL="457200" indent="-457200">
              <a:buFont typeface="+mj-lt"/>
              <a:buAutoNum type="arabicPeriod"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420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D1CBC-F403-46D0-B238-0A3A29B8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Speaking Assessment-</a:t>
            </a:r>
            <a:br>
              <a:rPr lang="en-US" altLang="zh-HK" dirty="0"/>
            </a:br>
            <a:r>
              <a:rPr lang="en-US" altLang="zh-HK" dirty="0"/>
              <a:t>IELTS speaking part 1 style questions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12FE8D-1B62-46BA-B37C-606F6183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63894"/>
            <a:ext cx="10058400" cy="3142826"/>
          </a:xfrm>
        </p:spPr>
        <p:txBody>
          <a:bodyPr>
            <a:normAutofit fontScale="92500"/>
          </a:bodyPr>
          <a:lstStyle/>
          <a:p>
            <a:r>
              <a:rPr lang="en-US" altLang="zh-HK" sz="2400" b="1" dirty="0"/>
              <a:t>What is IELTS Speaking Part 1?</a:t>
            </a:r>
          </a:p>
          <a:p>
            <a:r>
              <a:rPr lang="en-US" altLang="zh-HK" sz="2400" dirty="0"/>
              <a:t>IELTS Speaking Part 1 is a part of the International English Language Testing System (IELTS) test. It measures your </a:t>
            </a:r>
            <a:r>
              <a:rPr lang="en-US" altLang="zh-HK" sz="2400" u="sng" dirty="0"/>
              <a:t>ability to speak English for academic and immigration purposes</a:t>
            </a:r>
            <a:r>
              <a:rPr lang="en-US" altLang="zh-HK" sz="2400" dirty="0"/>
              <a:t>.</a:t>
            </a:r>
          </a:p>
          <a:p>
            <a:r>
              <a:rPr lang="en-US" altLang="zh-HK" sz="2400" dirty="0"/>
              <a:t>In IELTS Speaking Part 1, the examiner will ask you some fairly </a:t>
            </a:r>
            <a:r>
              <a:rPr lang="en-US" altLang="zh-HK" sz="2400" u="sng" dirty="0"/>
              <a:t>simple questions </a:t>
            </a:r>
            <a:r>
              <a:rPr lang="en-US" altLang="zh-HK" sz="2400" dirty="0"/>
              <a:t>relating to your </a:t>
            </a:r>
            <a:r>
              <a:rPr lang="en-US" altLang="zh-HK" sz="2400" i="1" dirty="0"/>
              <a:t>background</a:t>
            </a:r>
            <a:r>
              <a:rPr lang="en-US" altLang="zh-HK" sz="2400" dirty="0"/>
              <a:t>, </a:t>
            </a:r>
            <a:r>
              <a:rPr lang="en-US" altLang="zh-HK" sz="2400" i="1" dirty="0"/>
              <a:t>home</a:t>
            </a:r>
            <a:r>
              <a:rPr lang="en-US" altLang="zh-HK" sz="2400" dirty="0"/>
              <a:t>, </a:t>
            </a:r>
            <a:r>
              <a:rPr lang="en-US" altLang="zh-HK" sz="2400" i="1" dirty="0"/>
              <a:t>work</a:t>
            </a:r>
            <a:r>
              <a:rPr lang="en-US" altLang="zh-HK" sz="2400" dirty="0"/>
              <a:t>, </a:t>
            </a:r>
            <a:r>
              <a:rPr lang="en-US" altLang="zh-HK" sz="2400" i="1" dirty="0"/>
              <a:t>studies, family, everyday life, interests and hobbies.</a:t>
            </a:r>
          </a:p>
          <a:p>
            <a:r>
              <a:rPr lang="en-US" altLang="zh-HK" sz="2400" dirty="0"/>
              <a:t>You’ll have to answer a total of </a:t>
            </a:r>
            <a:r>
              <a:rPr lang="en-US" altLang="zh-HK" sz="2400" b="1" dirty="0"/>
              <a:t>12 questions </a:t>
            </a:r>
            <a:r>
              <a:rPr lang="en-US" altLang="zh-HK" sz="2400" dirty="0"/>
              <a:t>on </a:t>
            </a:r>
            <a:r>
              <a:rPr lang="en-US" altLang="zh-HK" sz="2400" b="1" dirty="0"/>
              <a:t>3 different topics </a:t>
            </a:r>
            <a:r>
              <a:rPr lang="en-US" altLang="zh-HK" sz="2400" dirty="0"/>
              <a:t>in </a:t>
            </a:r>
            <a:r>
              <a:rPr lang="en-US" altLang="zh-HK" sz="2400" b="1" dirty="0"/>
              <a:t>4-5 minutes</a:t>
            </a:r>
            <a:r>
              <a:rPr lang="en-US" altLang="zh-HK" sz="2400" dirty="0"/>
              <a:t>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94C93C-3BE1-49FC-86D2-D28B740DD4CC}"/>
              </a:ext>
            </a:extLst>
          </p:cNvPr>
          <p:cNvSpPr txBox="1"/>
          <p:nvPr/>
        </p:nvSpPr>
        <p:spPr>
          <a:xfrm>
            <a:off x="1205948" y="55067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MO" dirty="0"/>
              <a:t>https://www.youtube.com/watch?v=TneqhthYz_w</a:t>
            </a:r>
          </a:p>
        </p:txBody>
      </p:sp>
    </p:spTree>
    <p:extLst>
      <p:ext uri="{BB962C8B-B14F-4D97-AF65-F5344CB8AC3E}">
        <p14:creationId xmlns:p14="http://schemas.microsoft.com/office/powerpoint/2010/main" val="2092035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E6B25-BCE6-4A90-8F5E-C6FEC529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Speaking Assessment-</a:t>
            </a:r>
            <a:br>
              <a:rPr lang="en-US" altLang="zh-HK" dirty="0"/>
            </a:br>
            <a:r>
              <a:rPr lang="en-US" altLang="zh-HK" dirty="0"/>
              <a:t>IELTS speaking part 1 style questions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0DF43A-FE50-4DC1-8293-D2CEF16C7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1334"/>
            <a:ext cx="10058400" cy="4023360"/>
          </a:xfrm>
        </p:spPr>
        <p:txBody>
          <a:bodyPr numCol="2">
            <a:normAutofit/>
          </a:bodyPr>
          <a:lstStyle/>
          <a:p>
            <a:r>
              <a:rPr lang="en-US" altLang="zh-HK" b="1" i="1" dirty="0">
                <a:solidFill>
                  <a:schemeClr val="tx1"/>
                </a:solidFill>
              </a:rPr>
              <a:t>Student A: Study</a:t>
            </a:r>
            <a:endParaRPr lang="en-US" altLang="zh-HK" i="1" dirty="0">
              <a:solidFill>
                <a:schemeClr val="tx1"/>
              </a:solidFill>
            </a:endParaRPr>
          </a:p>
          <a:p>
            <a:r>
              <a:rPr lang="en-US" altLang="zh-HK" dirty="0"/>
              <a:t>What do you study?</a:t>
            </a:r>
          </a:p>
          <a:p>
            <a:r>
              <a:rPr lang="en-US" altLang="zh-HK" dirty="0"/>
              <a:t>Where do you study that subject?</a:t>
            </a:r>
          </a:p>
          <a:p>
            <a:r>
              <a:rPr lang="en-US" altLang="zh-HK" dirty="0"/>
              <a:t>Why did you choose that subject?</a:t>
            </a:r>
          </a:p>
          <a:p>
            <a:r>
              <a:rPr lang="en-US" altLang="zh-HK" dirty="0"/>
              <a:t>Is it a popular subject in your country?</a:t>
            </a:r>
          </a:p>
          <a:p>
            <a:r>
              <a:rPr lang="en-US" altLang="zh-HK" dirty="0"/>
              <a:t>Do you like that subject?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b="1" i="1" dirty="0"/>
              <a:t>Student B: Hometown</a:t>
            </a:r>
            <a:endParaRPr lang="en-US" altLang="zh-HK" i="1" dirty="0"/>
          </a:p>
          <a:p>
            <a:r>
              <a:rPr lang="en-US" altLang="zh-HK" dirty="0"/>
              <a:t>Where is your hometown?</a:t>
            </a:r>
          </a:p>
          <a:p>
            <a:r>
              <a:rPr lang="en-US" altLang="zh-HK" dirty="0"/>
              <a:t>Do you visit often?</a:t>
            </a:r>
          </a:p>
          <a:p>
            <a:r>
              <a:rPr lang="en-US" altLang="zh-HK" dirty="0"/>
              <a:t>What is there for a visitor to do or see in your hometown?</a:t>
            </a:r>
          </a:p>
          <a:p>
            <a:r>
              <a:rPr lang="en-US" altLang="zh-HK" dirty="0"/>
              <a:t>How has your hometown changed since your childhood?</a:t>
            </a:r>
          </a:p>
          <a:p>
            <a:r>
              <a:rPr lang="en-US" altLang="zh-HK" dirty="0"/>
              <a:t>Is your hometown a good place to bring up children?</a:t>
            </a:r>
          </a:p>
        </p:txBody>
      </p:sp>
    </p:spTree>
    <p:extLst>
      <p:ext uri="{BB962C8B-B14F-4D97-AF65-F5344CB8AC3E}">
        <p14:creationId xmlns:p14="http://schemas.microsoft.com/office/powerpoint/2010/main" val="390191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E21EEA-E9A6-4C03-9AB1-786E940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Life in </a:t>
            </a:r>
            <a:r>
              <a:rPr lang="en-US" altLang="zh-HK" dirty="0">
                <a:hlinkClick r:id="rId3"/>
              </a:rPr>
              <a:t>ISS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3B6B11-DDD5-4312-BCDB-2D3F2824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71112"/>
            <a:ext cx="10058400" cy="1450757"/>
          </a:xfrm>
        </p:spPr>
        <p:txBody>
          <a:bodyPr/>
          <a:lstStyle/>
          <a:p>
            <a:r>
              <a:rPr lang="en-US" altLang="zh-HK" sz="3200" dirty="0"/>
              <a:t>Do you anything about ISS (International Space Station)?</a:t>
            </a:r>
          </a:p>
          <a:p>
            <a:endParaRPr lang="en-US" altLang="zh-HK" sz="3200" dirty="0"/>
          </a:p>
          <a:p>
            <a:endParaRPr lang="en-US" altLang="zh-HK" sz="3200" dirty="0"/>
          </a:p>
        </p:txBody>
      </p:sp>
      <p:pic>
        <p:nvPicPr>
          <p:cNvPr id="1026" name="Picture 2" descr="These photos show life on the ISS in extraordinary detail | WIRED UK">
            <a:extLst>
              <a:ext uri="{FF2B5EF4-FFF2-40B4-BE49-F238E27FC236}">
                <a16:creationId xmlns:a16="http://schemas.microsoft.com/office/drawing/2014/main" id="{43C11658-2E3D-48AF-B4DA-A9D0B3D68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15101"/>
            <a:ext cx="4171666" cy="31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6">
            <a:extLst>
              <a:ext uri="{FF2B5EF4-FFF2-40B4-BE49-F238E27FC236}">
                <a16:creationId xmlns:a16="http://schemas.microsoft.com/office/drawing/2014/main" id="{84C4F0EC-DF9D-4796-A2A4-78B4E290D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889" y="3115101"/>
            <a:ext cx="4377301" cy="308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6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88BEF-D39C-7958-E0CE-391F330F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Suffix-ion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A700DC0-0071-F589-6052-2FA4744E2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00051"/>
            <a:ext cx="9092842" cy="36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1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88BEF-D39C-7958-E0CE-391F330F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Suffix-ion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C1C0F-4CE4-6193-2FA5-D23F7CE69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1094721" cy="120248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Read the Vocabulary building box. Then type the correct missing words. Use a dictionary if necessary. For nouns, please also check they are </a:t>
            </a:r>
            <a:r>
              <a:rPr lang="en-US" altLang="zh-CN" sz="2400" b="1" dirty="0"/>
              <a:t>Countable or Uncountable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74EA60-0E20-5703-3907-7A8ADF721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766499"/>
            <a:ext cx="5850663" cy="35196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F0DBC1A-F3A5-446C-9501-E171D6360045}"/>
              </a:ext>
            </a:extLst>
          </p:cNvPr>
          <p:cNvSpPr/>
          <p:nvPr/>
        </p:nvSpPr>
        <p:spPr>
          <a:xfrm>
            <a:off x="4495289" y="3295092"/>
            <a:ext cx="170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HK" altLang="en-US" dirty="0">
                <a:highlight>
                  <a:srgbClr val="FFFF00"/>
                </a:highlight>
              </a:rPr>
              <a:t>accommodation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C5B980-AEBB-4560-A8CE-6D07EAC58C3E}"/>
              </a:ext>
            </a:extLst>
          </p:cNvPr>
          <p:cNvSpPr/>
          <p:nvPr/>
        </p:nvSpPr>
        <p:spPr>
          <a:xfrm>
            <a:off x="6769612" y="3102917"/>
            <a:ext cx="3576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[ U ] mainly UK; [ plural ] US</a:t>
            </a:r>
            <a:endParaRPr lang="zh-HK" altLang="en-US" dirty="0"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6554C8-D1A7-446A-8BC1-7E45FE08BC40}"/>
              </a:ext>
            </a:extLst>
          </p:cNvPr>
          <p:cNvSpPr/>
          <p:nvPr/>
        </p:nvSpPr>
        <p:spPr>
          <a:xfrm>
            <a:off x="4489991" y="3708762"/>
            <a:ext cx="136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construction</a:t>
            </a:r>
            <a:endParaRPr lang="zh-HK" altLang="en-US" dirty="0">
              <a:highlight>
                <a:srgbClr val="FFFF0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AAB305-2BE3-48EB-B838-95C701FCFA88}"/>
              </a:ext>
            </a:extLst>
          </p:cNvPr>
          <p:cNvSpPr/>
          <p:nvPr/>
        </p:nvSpPr>
        <p:spPr>
          <a:xfrm>
            <a:off x="6769612" y="35540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 [ U ] the work of building or making something;</a:t>
            </a:r>
          </a:p>
          <a:p>
            <a:r>
              <a:rPr lang="en-US" altLang="zh-HK" dirty="0">
                <a:highlight>
                  <a:srgbClr val="FFFF00"/>
                </a:highlight>
              </a:rPr>
              <a:t> [ C ] a building</a:t>
            </a:r>
            <a:endParaRPr lang="zh-HK" altLang="en-US" dirty="0">
              <a:highlight>
                <a:srgbClr val="FFFF00"/>
              </a:highligh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C16A1D-1FBD-45CC-B771-74BD0FDC1D64}"/>
              </a:ext>
            </a:extLst>
          </p:cNvPr>
          <p:cNvSpPr/>
          <p:nvPr/>
        </p:nvSpPr>
        <p:spPr>
          <a:xfrm>
            <a:off x="4489991" y="4113190"/>
            <a:ext cx="102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direction</a:t>
            </a:r>
            <a:endParaRPr lang="zh-HK" altLang="en-US" dirty="0">
              <a:highlight>
                <a:srgbClr val="FFFF00"/>
              </a:highligh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5FB41F-A631-4BCA-8F15-18F5C4906BE6}"/>
              </a:ext>
            </a:extLst>
          </p:cNvPr>
          <p:cNvSpPr/>
          <p:nvPr/>
        </p:nvSpPr>
        <p:spPr>
          <a:xfrm>
            <a:off x="6769612" y="41904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[ C ] the position towards; [ U ] control or instruction</a:t>
            </a:r>
            <a:endParaRPr lang="zh-HK" altLang="en-US" dirty="0">
              <a:highlight>
                <a:srgbClr val="FFFF00"/>
              </a:highligh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07D7AD-E04B-4285-AE9F-0A3EEBF44A5A}"/>
              </a:ext>
            </a:extLst>
          </p:cNvPr>
          <p:cNvSpPr/>
          <p:nvPr/>
        </p:nvSpPr>
        <p:spPr>
          <a:xfrm>
            <a:off x="4489991" y="4553972"/>
            <a:ext cx="1121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education</a:t>
            </a:r>
            <a:endParaRPr lang="zh-HK" altLang="en-US" dirty="0">
              <a:highlight>
                <a:srgbClr val="FFFF00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612018-33E6-4703-94A9-C92137F76D1D}"/>
              </a:ext>
            </a:extLst>
          </p:cNvPr>
          <p:cNvSpPr/>
          <p:nvPr/>
        </p:nvSpPr>
        <p:spPr>
          <a:xfrm>
            <a:off x="6769612" y="4621994"/>
            <a:ext cx="5049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[ S or U </a:t>
            </a:r>
            <a:r>
              <a:rPr lang="en-US" altLang="zh-HK" i="1" dirty="0">
                <a:highlight>
                  <a:srgbClr val="FFFF00"/>
                </a:highlight>
              </a:rPr>
              <a:t>] It's important for children to get a good education</a:t>
            </a:r>
            <a:r>
              <a:rPr lang="en-US" altLang="zh-HK" dirty="0">
                <a:highlight>
                  <a:srgbClr val="FFFF00"/>
                </a:highlight>
              </a:rPr>
              <a:t>.</a:t>
            </a:r>
            <a:endParaRPr lang="zh-HK" altLang="en-US" dirty="0">
              <a:highlight>
                <a:srgbClr val="FFFF00"/>
              </a:highligh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693A30-9AC9-4F65-B32A-57F2E340406E}"/>
              </a:ext>
            </a:extLst>
          </p:cNvPr>
          <p:cNvSpPr/>
          <p:nvPr/>
        </p:nvSpPr>
        <p:spPr>
          <a:xfrm>
            <a:off x="1502231" y="4947746"/>
            <a:ext cx="885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explore</a:t>
            </a:r>
            <a:endParaRPr lang="zh-HK" altLang="en-US" dirty="0">
              <a:highlight>
                <a:srgbClr val="FFFF00"/>
              </a:highligh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E9FE76-85CD-4DC7-A10F-6837BD781B97}"/>
              </a:ext>
            </a:extLst>
          </p:cNvPr>
          <p:cNvSpPr/>
          <p:nvPr/>
        </p:nvSpPr>
        <p:spPr>
          <a:xfrm>
            <a:off x="4452262" y="5397363"/>
            <a:ext cx="937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HK" altLang="en-US" dirty="0">
                <a:highlight>
                  <a:srgbClr val="FFFF00"/>
                </a:highlight>
              </a:rPr>
              <a:t>location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4A6B79C-98A0-4C06-84BB-39D75B5BCF6B}"/>
              </a:ext>
            </a:extLst>
          </p:cNvPr>
          <p:cNvSpPr/>
          <p:nvPr/>
        </p:nvSpPr>
        <p:spPr>
          <a:xfrm>
            <a:off x="6769612" y="53555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 [ C ] a place or position;</a:t>
            </a:r>
          </a:p>
          <a:p>
            <a:r>
              <a:rPr lang="en-US" altLang="zh-HK" dirty="0">
                <a:highlight>
                  <a:srgbClr val="FFFF00"/>
                </a:highlight>
              </a:rPr>
              <a:t>[ U ] the act of finding the exact position of something</a:t>
            </a:r>
            <a:endParaRPr lang="zh-HK" altLang="en-US" dirty="0">
              <a:highlight>
                <a:srgbClr val="FFFF00"/>
              </a:highligh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EC4AD2-E9EF-431D-907A-96C0BA46D560}"/>
              </a:ext>
            </a:extLst>
          </p:cNvPr>
          <p:cNvSpPr/>
          <p:nvPr/>
        </p:nvSpPr>
        <p:spPr>
          <a:xfrm>
            <a:off x="1523488" y="5817187"/>
            <a:ext cx="1059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transport</a:t>
            </a:r>
            <a:endParaRPr lang="zh-HK" altLang="en-US" dirty="0">
              <a:highlight>
                <a:srgbClr val="FFFF00"/>
              </a:highligh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65FDBFC-F8B1-456E-852A-CBBBD204A56E}"/>
              </a:ext>
            </a:extLst>
          </p:cNvPr>
          <p:cNvSpPr/>
          <p:nvPr/>
        </p:nvSpPr>
        <p:spPr>
          <a:xfrm>
            <a:off x="3961651" y="1200686"/>
            <a:ext cx="6485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b="1" dirty="0">
                <a:solidFill>
                  <a:srgbClr val="000000"/>
                </a:solidFill>
                <a:highlight>
                  <a:srgbClr val="00FF00"/>
                </a:highlight>
                <a:latin typeface="lato"/>
              </a:rPr>
              <a:t>underline the stressed syllable in each word</a:t>
            </a:r>
            <a:endParaRPr lang="zh-HK" altLang="en-US" sz="2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548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88BEF-D39C-7958-E0CE-391F330F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Suffix-ion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C1C0F-4CE4-6193-2FA5-D23F7CE69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871807" cy="447317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/>
              <a:t>Listen again and underline the stressed syllable in each word. Which words have a different stress in the verb form and noun form?</a:t>
            </a:r>
          </a:p>
          <a:p>
            <a:endParaRPr lang="en-US" altLang="zh-CN" sz="2600" dirty="0"/>
          </a:p>
          <a:p>
            <a:pPr algn="l">
              <a:buFont typeface="+mj-lt"/>
              <a:buAutoNum type="arabicPeriod"/>
            </a:pPr>
            <a:r>
              <a:rPr lang="en-US" altLang="zh-CN" sz="2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ac</a:t>
            </a:r>
            <a:r>
              <a:rPr lang="en-US" altLang="zh-CN" sz="2600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com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modate, accommo</a:t>
            </a:r>
            <a:r>
              <a:rPr lang="en-US" altLang="zh-CN" sz="2600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da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tion</a:t>
            </a:r>
          </a:p>
          <a:p>
            <a:pPr algn="l">
              <a:buFont typeface="+mj-lt"/>
              <a:buAutoNum type="arabicPeriod" startAt="2"/>
            </a:pPr>
            <a:r>
              <a:rPr lang="en-US" altLang="zh-CN" sz="2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con</a:t>
            </a:r>
            <a:r>
              <a:rPr lang="en-US" altLang="zh-CN" sz="2600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struct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, con</a:t>
            </a:r>
            <a:r>
              <a:rPr lang="en-US" altLang="zh-CN" sz="2600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struct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ion</a:t>
            </a:r>
          </a:p>
          <a:p>
            <a:pPr algn="l">
              <a:buFont typeface="+mj-lt"/>
              <a:buAutoNum type="arabicPeriod" startAt="3"/>
            </a:pPr>
            <a:r>
              <a:rPr lang="en-US" altLang="zh-CN" sz="2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di</a:t>
            </a:r>
            <a:r>
              <a:rPr lang="en-US" altLang="zh-CN" sz="2600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rect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, di</a:t>
            </a:r>
            <a:r>
              <a:rPr lang="en-US" altLang="zh-CN" sz="2600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rect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ion</a:t>
            </a:r>
          </a:p>
          <a:p>
            <a:pPr algn="l">
              <a:buFont typeface="+mj-lt"/>
              <a:buAutoNum type="arabicPeriod" startAt="4"/>
            </a:pPr>
            <a:r>
              <a:rPr lang="en-US" altLang="zh-CN" sz="2600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ed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ucate, edu</a:t>
            </a:r>
            <a:r>
              <a:rPr lang="en-US" altLang="zh-CN" sz="2600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cat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ion</a:t>
            </a:r>
          </a:p>
          <a:p>
            <a:pPr algn="l">
              <a:buFont typeface="+mj-lt"/>
              <a:buAutoNum type="arabicPeriod" startAt="5"/>
            </a:pPr>
            <a:r>
              <a:rPr lang="en-US" altLang="zh-CN" sz="2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ex</a:t>
            </a:r>
            <a:r>
              <a:rPr lang="en-US" altLang="zh-CN" sz="2600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plore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, explo</a:t>
            </a:r>
            <a:r>
              <a:rPr lang="en-US" altLang="zh-CN" sz="2600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rat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ion</a:t>
            </a:r>
          </a:p>
          <a:p>
            <a:pPr algn="l">
              <a:buFont typeface="+mj-lt"/>
              <a:buAutoNum type="arabicPeriod" startAt="6"/>
            </a:pPr>
            <a:r>
              <a:rPr lang="en-US" altLang="zh-CN" sz="2600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lo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cate, lo</a:t>
            </a:r>
            <a:r>
              <a:rPr lang="en-US" altLang="zh-CN" sz="2600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cat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ion</a:t>
            </a:r>
          </a:p>
          <a:p>
            <a:pPr algn="l">
              <a:buFont typeface="+mj-lt"/>
              <a:buAutoNum type="arabicPeriod" startAt="7"/>
            </a:pPr>
            <a:r>
              <a:rPr lang="en-US" altLang="zh-CN" sz="2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trans</a:t>
            </a:r>
            <a:r>
              <a:rPr lang="en-US" altLang="zh-CN" sz="2600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port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n-US" altLang="zh-CN" sz="2600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trans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port / transpor</a:t>
            </a:r>
            <a:r>
              <a:rPr lang="en-US" altLang="zh-CN" sz="2600" b="1" i="0" u="sng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ta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tion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0565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A428235-C497-A555-F29E-DDFF264C3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Read about </a:t>
            </a:r>
            <a:r>
              <a:rPr lang="en-US" altLang="zh-CN" sz="2800" b="1" dirty="0"/>
              <a:t>skimming</a:t>
            </a:r>
            <a:r>
              <a:rPr lang="en-US" altLang="zh-CN" sz="2800" dirty="0"/>
              <a:t>. Then skim the article. Choose the best description of the article.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8AF00E-B1EB-2859-0ED6-FD1D645A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83802"/>
            <a:ext cx="8306959" cy="2200582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BB06A248-FC67-F8D9-5BAF-20CCE95F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All the comforts of home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E95989-9DD1-4967-A1FD-40AB8A3E4D0F}"/>
              </a:ext>
            </a:extLst>
          </p:cNvPr>
          <p:cNvSpPr/>
          <p:nvPr/>
        </p:nvSpPr>
        <p:spPr>
          <a:xfrm>
            <a:off x="1097280" y="5288119"/>
            <a:ext cx="830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2800" b="1" dirty="0"/>
              <a:t>Scanning</a:t>
            </a:r>
            <a:r>
              <a:rPr lang="en-US" altLang="zh-HK" sz="2800" dirty="0"/>
              <a:t> is reading rapidly in order to find specific facts.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931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CC696F8-0AA5-8120-8EFB-A024A88F3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6521411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627091D-35B6-2514-E6F7-A2B9EDDC605E}"/>
              </a:ext>
            </a:extLst>
          </p:cNvPr>
          <p:cNvSpPr txBox="1"/>
          <p:nvPr/>
        </p:nvSpPr>
        <p:spPr>
          <a:xfrm>
            <a:off x="6827520" y="590530"/>
            <a:ext cx="4267200" cy="567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Choose the best description of the article.</a:t>
            </a: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a. It explains how engineers designed the living areas of the International Space Station.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b. It gives examples of problems that astronauts have living in the International Space Station.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c. It gives a description of the living areas in the International Space Station.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d. It talks about how people will build homes on Mars.</a:t>
            </a:r>
            <a:endParaRPr lang="zh-CN" altLang="en-US" sz="2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4A9BF42-8069-497F-88F9-21F3A4799DCC}"/>
              </a:ext>
            </a:extLst>
          </p:cNvPr>
          <p:cNvSpPr txBox="1"/>
          <p:nvPr/>
        </p:nvSpPr>
        <p:spPr>
          <a:xfrm>
            <a:off x="6923054" y="4517409"/>
            <a:ext cx="4267200" cy="6960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81228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627091D-35B6-2514-E6F7-A2B9EDDC605E}"/>
              </a:ext>
            </a:extLst>
          </p:cNvPr>
          <p:cNvSpPr txBox="1"/>
          <p:nvPr/>
        </p:nvSpPr>
        <p:spPr>
          <a:xfrm>
            <a:off x="7404844" y="880163"/>
            <a:ext cx="5010912" cy="552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Read the article and timeline. Choose the correct option to complete each sentence.</a:t>
            </a:r>
          </a:p>
          <a:p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1. Koichi </a:t>
            </a:r>
            <a:r>
              <a:rPr lang="en-US" altLang="zh-CN" sz="2000" dirty="0" err="1"/>
              <a:t>Wakata’s</a:t>
            </a:r>
            <a:r>
              <a:rPr lang="en-US" altLang="zh-CN" sz="2000" dirty="0"/>
              <a:t>  </a:t>
            </a:r>
            <a:r>
              <a:rPr lang="en-US" altLang="zh-CN" sz="2000" b="1" i="1" dirty="0"/>
              <a:t>bedroom / bed</a:t>
            </a:r>
            <a:r>
              <a:rPr lang="en-US" altLang="zh-CN" sz="2000" dirty="0"/>
              <a:t> is the size of an old telephone box.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2. The bed is on the </a:t>
            </a:r>
            <a:r>
              <a:rPr lang="en-US" altLang="zh-CN" sz="2000" b="1" i="1" dirty="0"/>
              <a:t>floor / wall</a:t>
            </a:r>
            <a:r>
              <a:rPr lang="en-US" altLang="zh-CN" sz="2000" dirty="0"/>
              <a:t>. 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3. His bedroom </a:t>
            </a:r>
            <a:r>
              <a:rPr lang="en-US" altLang="zh-CN" sz="2000" b="1" i="1" dirty="0"/>
              <a:t>does / doesn’t </a:t>
            </a:r>
            <a:r>
              <a:rPr lang="en-US" altLang="zh-CN" sz="2000" dirty="0"/>
              <a:t>have a chair. 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4. There </a:t>
            </a:r>
            <a:r>
              <a:rPr lang="en-US" altLang="zh-CN" sz="2000" b="1" i="1" dirty="0"/>
              <a:t>isn’t / is </a:t>
            </a:r>
            <a:r>
              <a:rPr lang="en-US" altLang="zh-CN" sz="2000" dirty="0"/>
              <a:t>a fridge in the kitchen area. 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5. There isn’t </a:t>
            </a:r>
            <a:r>
              <a:rPr lang="en-US" altLang="zh-CN" sz="2000" b="1" i="1" dirty="0"/>
              <a:t>water / a sink </a:t>
            </a:r>
            <a:r>
              <a:rPr lang="en-US" altLang="zh-CN" sz="2000" dirty="0"/>
              <a:t>for washing. 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6. In 1984, the US government decided </a:t>
            </a:r>
            <a:r>
              <a:rPr lang="en-US" altLang="zh-CN" sz="2000" b="1" i="1" dirty="0"/>
              <a:t>to</a:t>
            </a:r>
            <a:r>
              <a:rPr lang="en-US" altLang="zh-CN" sz="2000" dirty="0"/>
              <a:t> </a:t>
            </a:r>
            <a:r>
              <a:rPr lang="en-US" altLang="zh-CN" sz="2000" b="1" i="1" dirty="0"/>
              <a:t>construct / construction </a:t>
            </a:r>
            <a:r>
              <a:rPr lang="en-US" altLang="zh-CN" sz="2000" dirty="0"/>
              <a:t>the ISS. 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7.  </a:t>
            </a:r>
            <a:r>
              <a:rPr lang="en-US" altLang="zh-CN" sz="2000" b="1" i="1" dirty="0"/>
              <a:t>Australia / Japan </a:t>
            </a:r>
            <a:r>
              <a:rPr lang="en-US" altLang="zh-CN" sz="2000" dirty="0"/>
              <a:t>helped build the ISS. 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8. The first part went into space in </a:t>
            </a:r>
            <a:r>
              <a:rPr lang="en-US" altLang="zh-CN" sz="2000" b="1" i="1" dirty="0"/>
              <a:t>1998/2009</a:t>
            </a:r>
            <a:r>
              <a:rPr lang="en-US" altLang="zh-CN" b="1" i="1" dirty="0"/>
              <a:t>.</a:t>
            </a:r>
            <a:endParaRPr lang="zh-CN" altLang="en-US" b="1" i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F4F1E3-A335-6222-F6FA-A8CB391AB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069"/>
            <a:ext cx="7486124" cy="492185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6A4B07C-C6B3-4E33-9C20-6B182A179189}"/>
              </a:ext>
            </a:extLst>
          </p:cNvPr>
          <p:cNvSpPr/>
          <p:nvPr/>
        </p:nvSpPr>
        <p:spPr>
          <a:xfrm>
            <a:off x="9432099" y="1803748"/>
            <a:ext cx="1052186" cy="41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052964-91D1-478D-AA56-BC6B50567789}"/>
              </a:ext>
            </a:extLst>
          </p:cNvPr>
          <p:cNvSpPr/>
          <p:nvPr/>
        </p:nvSpPr>
        <p:spPr>
          <a:xfrm>
            <a:off x="10198274" y="2727333"/>
            <a:ext cx="1052186" cy="41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484347-01D5-4210-A5B1-F2B8D7F9708A}"/>
              </a:ext>
            </a:extLst>
          </p:cNvPr>
          <p:cNvSpPr/>
          <p:nvPr/>
        </p:nvSpPr>
        <p:spPr>
          <a:xfrm>
            <a:off x="9672181" y="3237559"/>
            <a:ext cx="1052186" cy="41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6D510E-23B1-4DD8-9186-D46693676053}"/>
              </a:ext>
            </a:extLst>
          </p:cNvPr>
          <p:cNvSpPr/>
          <p:nvPr/>
        </p:nvSpPr>
        <p:spPr>
          <a:xfrm>
            <a:off x="8316106" y="3650918"/>
            <a:ext cx="602426" cy="41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2436DB-3978-40B8-8C15-06905504698F}"/>
              </a:ext>
            </a:extLst>
          </p:cNvPr>
          <p:cNvSpPr/>
          <p:nvPr/>
        </p:nvSpPr>
        <p:spPr>
          <a:xfrm>
            <a:off x="9672181" y="4080516"/>
            <a:ext cx="699370" cy="590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400B740-5C2E-4CBF-8474-4CBA70BC07E7}"/>
              </a:ext>
            </a:extLst>
          </p:cNvPr>
          <p:cNvSpPr/>
          <p:nvPr/>
        </p:nvSpPr>
        <p:spPr>
          <a:xfrm>
            <a:off x="7486124" y="5027065"/>
            <a:ext cx="1052186" cy="41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1DD7E4-6855-4670-92E4-ACEB4002BB15}"/>
              </a:ext>
            </a:extLst>
          </p:cNvPr>
          <p:cNvSpPr/>
          <p:nvPr/>
        </p:nvSpPr>
        <p:spPr>
          <a:xfrm>
            <a:off x="11499804" y="4613706"/>
            <a:ext cx="602426" cy="41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39C699-880C-4A55-893F-ACF52196A49F}"/>
              </a:ext>
            </a:extLst>
          </p:cNvPr>
          <p:cNvSpPr/>
          <p:nvPr/>
        </p:nvSpPr>
        <p:spPr>
          <a:xfrm>
            <a:off x="8849631" y="5440424"/>
            <a:ext cx="822550" cy="449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029B2-A258-4A70-A51E-5CE4FE4AD9A5}"/>
              </a:ext>
            </a:extLst>
          </p:cNvPr>
          <p:cNvSpPr/>
          <p:nvPr/>
        </p:nvSpPr>
        <p:spPr>
          <a:xfrm>
            <a:off x="11059307" y="5918329"/>
            <a:ext cx="602427" cy="413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9419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133E-6E67-4E26-3FB3-E4B224E8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Magical houses, made of bamboo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D7339EC-175F-6BC0-25EC-38F561C04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2060208"/>
            <a:ext cx="7887801" cy="3448531"/>
          </a:xfr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D2794B20-D935-4250-A73E-F7762307A3F7}"/>
              </a:ext>
            </a:extLst>
          </p:cNvPr>
          <p:cNvCxnSpPr/>
          <p:nvPr/>
        </p:nvCxnSpPr>
        <p:spPr>
          <a:xfrm>
            <a:off x="6501009" y="4058433"/>
            <a:ext cx="159080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96B62A7-750B-4C47-88AB-22C0419580BD}"/>
              </a:ext>
            </a:extLst>
          </p:cNvPr>
          <p:cNvCxnSpPr>
            <a:cxnSpLocks/>
          </p:cNvCxnSpPr>
          <p:nvPr/>
        </p:nvCxnSpPr>
        <p:spPr>
          <a:xfrm>
            <a:off x="1299089" y="4474993"/>
            <a:ext cx="12713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23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335</TotalTime>
  <Words>1353</Words>
  <Application>Microsoft Office PowerPoint</Application>
  <PresentationFormat>寬螢幕</PresentationFormat>
  <Paragraphs>168</Paragraphs>
  <Slides>18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等线</vt:lpstr>
      <vt:lpstr>Arial</vt:lpstr>
      <vt:lpstr>Calibri</vt:lpstr>
      <vt:lpstr>Calibri Light</vt:lpstr>
      <vt:lpstr>lato</vt:lpstr>
      <vt:lpstr>回顾</vt:lpstr>
      <vt:lpstr>Where the heart is</vt:lpstr>
      <vt:lpstr>Life in ISS</vt:lpstr>
      <vt:lpstr>Suffix-ion</vt:lpstr>
      <vt:lpstr>Suffix-ion</vt:lpstr>
      <vt:lpstr>Suffix-ion</vt:lpstr>
      <vt:lpstr>All the comforts of home</vt:lpstr>
      <vt:lpstr>PowerPoint 簡報</vt:lpstr>
      <vt:lpstr>PowerPoint 簡報</vt:lpstr>
      <vt:lpstr>Magical houses, made of bamboo</vt:lpstr>
      <vt:lpstr>Magical houses, made of bamboo</vt:lpstr>
      <vt:lpstr>Magical houses, made of bamboo</vt:lpstr>
      <vt:lpstr>Part 1- Vocabulary</vt:lpstr>
      <vt:lpstr>Magical houses, made of bamboo</vt:lpstr>
      <vt:lpstr>Part 2- Vocabulary</vt:lpstr>
      <vt:lpstr>Magical houses, made of bamboo</vt:lpstr>
      <vt:lpstr>Part 3- Vocabulary</vt:lpstr>
      <vt:lpstr>Speaking Assessment- IELTS speaking part 1 style questions</vt:lpstr>
      <vt:lpstr>Speaking Assessment- IELTS speaking part 1 style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the heart is</dc:title>
  <dc:creator>tiantian</dc:creator>
  <cp:lastModifiedBy>chinese</cp:lastModifiedBy>
  <cp:revision>33</cp:revision>
  <dcterms:created xsi:type="dcterms:W3CDTF">2023-09-13T08:10:20Z</dcterms:created>
  <dcterms:modified xsi:type="dcterms:W3CDTF">2023-11-06T03:44:27Z</dcterms:modified>
</cp:coreProperties>
</file>