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33"/>
  </p:normalViewPr>
  <p:slideViewPr>
    <p:cSldViewPr snapToGrid="0">
      <p:cViewPr varScale="1">
        <p:scale>
          <a:sx n="79" d="100"/>
          <a:sy n="79" d="100"/>
        </p:scale>
        <p:origin x="11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0B8E-29FC-48AC-9DBE-A49016E28522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37F1-5E51-4631-A5FF-A9B73A6B4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5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737F1-5E51-4631-A5FF-A9B73A6B4F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0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737F1-5E51-4631-A5FF-A9B73A6B4F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4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737F1-5E51-4631-A5FF-A9B73A6B4F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3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9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D9E260-93F9-4DE2-B040-AFA76B6A942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FAB988-4A34-49B0-B20B-EAFC793905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2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NNH_jnQz8&amp;ab_channel=EasyEngli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QmX6feIn0&amp;ab_channel=ThatJapaneseManYut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B694-7F53-7DF6-5753-F4F75CF6F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Family and Friends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9F308-5800-DD9A-4148-E7F451E4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3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984C9-FC17-CD4E-8769-BC6BAB72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 AND PAST SIMPLE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0C34-F089-1A4E-B03B-6FBCF4DE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3038"/>
            <a:ext cx="10058400" cy="6469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Choose the correct option to complete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text.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9CF8AF-44A7-411F-9506-E1326E27FB64}"/>
              </a:ext>
            </a:extLst>
          </p:cNvPr>
          <p:cNvSpPr/>
          <p:nvPr/>
        </p:nvSpPr>
        <p:spPr>
          <a:xfrm>
            <a:off x="1097280" y="2795661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/>
              <a:t>Emily was sixteen when she first (1) </a:t>
            </a:r>
            <a:r>
              <a:rPr lang="en-US" altLang="zh-HK" sz="2400" b="1" u="sng" dirty="0"/>
              <a:t>went / has been </a:t>
            </a:r>
            <a:r>
              <a:rPr lang="en-US" altLang="zh-HK" sz="2400" dirty="0"/>
              <a:t>to Mexico, and she (2) </a:t>
            </a:r>
            <a:r>
              <a:rPr lang="en-US" altLang="zh-HK" sz="2400" b="1" u="sng" dirty="0"/>
              <a:t>went / has been</a:t>
            </a:r>
            <a:r>
              <a:rPr lang="en-US" altLang="zh-HK" sz="2400" dirty="0"/>
              <a:t> back to the country many times. Now she has a lot of friends there. During her visits, she (3) </a:t>
            </a:r>
            <a:r>
              <a:rPr lang="en-US" altLang="zh-HK" sz="2400" b="1" u="sng" dirty="0"/>
              <a:t>took / has taken </a:t>
            </a:r>
            <a:r>
              <a:rPr lang="en-US" altLang="zh-HK" sz="2400" dirty="0"/>
              <a:t>pictures of Day of the Dead celebrations and many other important cultural events. At first, she just (4) </a:t>
            </a:r>
            <a:r>
              <a:rPr lang="en-US" altLang="zh-HK" sz="2400" b="1" u="sng" dirty="0"/>
              <a:t>wanted / has wanted </a:t>
            </a:r>
            <a:r>
              <a:rPr lang="en-US" altLang="zh-HK" sz="2400" dirty="0"/>
              <a:t>to have photos to remember her trip. But over time, she says, she (5) </a:t>
            </a:r>
            <a:r>
              <a:rPr lang="en-US" altLang="zh-HK" sz="2400" b="1" u="sng" dirty="0"/>
              <a:t>built / has built </a:t>
            </a:r>
            <a:r>
              <a:rPr lang="en-US" altLang="zh-HK" sz="2400" dirty="0"/>
              <a:t>– and continues to build – 'relationships with some really interesting people,' and wants to tell their story. As a result, she (6) </a:t>
            </a:r>
            <a:r>
              <a:rPr lang="en-US" altLang="zh-HK" sz="2400" b="1" u="sng" dirty="0"/>
              <a:t>won / has won </a:t>
            </a:r>
            <a:r>
              <a:rPr lang="en-US" altLang="zh-HK" sz="2400" dirty="0"/>
              <a:t>several awards for her work.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F81F46-A0A0-4DD4-A861-601D7D4E8580}"/>
              </a:ext>
            </a:extLst>
          </p:cNvPr>
          <p:cNvSpPr/>
          <p:nvPr/>
        </p:nvSpPr>
        <p:spPr>
          <a:xfrm>
            <a:off x="5232289" y="2795661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D1EAD4-D1C3-4098-9478-4BE436B7D3B5}"/>
              </a:ext>
            </a:extLst>
          </p:cNvPr>
          <p:cNvSpPr/>
          <p:nvPr/>
        </p:nvSpPr>
        <p:spPr>
          <a:xfrm>
            <a:off x="2013100" y="3255264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800173-881E-4A86-8BCB-B2FBBC51CCF7}"/>
              </a:ext>
            </a:extLst>
          </p:cNvPr>
          <p:cNvSpPr/>
          <p:nvPr/>
        </p:nvSpPr>
        <p:spPr>
          <a:xfrm>
            <a:off x="5857129" y="3568168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164DF3-8780-4604-BAB5-FAC9C59DE670}"/>
              </a:ext>
            </a:extLst>
          </p:cNvPr>
          <p:cNvSpPr/>
          <p:nvPr/>
        </p:nvSpPr>
        <p:spPr>
          <a:xfrm>
            <a:off x="948387" y="4319155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0A3FFF-B609-43FC-9E16-DCCA352E10C1}"/>
              </a:ext>
            </a:extLst>
          </p:cNvPr>
          <p:cNvSpPr/>
          <p:nvPr/>
        </p:nvSpPr>
        <p:spPr>
          <a:xfrm>
            <a:off x="3491171" y="4685357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A33A35-AB5E-4E20-94C0-C3FA34FFBC91}"/>
              </a:ext>
            </a:extLst>
          </p:cNvPr>
          <p:cNvSpPr/>
          <p:nvPr/>
        </p:nvSpPr>
        <p:spPr>
          <a:xfrm>
            <a:off x="1036320" y="5371134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9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61308-6E46-40D6-A7C8-E540ECF3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</a:t>
            </a:r>
            <a:r>
              <a:rPr lang="en-US" altLang="zh-CN" dirty="0"/>
              <a:t>ifferent tenses so far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D7CAA4-7DCC-4874-8328-54E693DB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Present Simple;</a:t>
            </a:r>
            <a:r>
              <a:rPr lang="zh-HK" altLang="en-US" dirty="0"/>
              <a:t> </a:t>
            </a:r>
            <a:r>
              <a:rPr lang="en-US" altLang="zh-HK" dirty="0"/>
              <a:t>Present Continuous; Present Perfect; Past Simple; Past continuous;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DA7AF3-EEA8-3960-9DA2-F43B9C66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201" y="2823898"/>
            <a:ext cx="5037857" cy="15225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F17562-8FF1-9FBD-05C2-7BE9415A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01" y="4640628"/>
            <a:ext cx="5058296" cy="1522598"/>
          </a:xfrm>
          <a:prstGeom prst="rect">
            <a:avLst/>
          </a:prstGeom>
        </p:spPr>
      </p:pic>
      <p:pic>
        <p:nvPicPr>
          <p:cNvPr id="6" name="圖片 10">
            <a:extLst>
              <a:ext uri="{FF2B5EF4-FFF2-40B4-BE49-F238E27FC236}">
                <a16:creationId xmlns:a16="http://schemas.microsoft.com/office/drawing/2014/main" id="{23714DA1-FF77-07E7-40A2-5165CFAAF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46" y="2382928"/>
            <a:ext cx="4285848" cy="1335061"/>
          </a:xfrm>
          <a:prstGeom prst="rect">
            <a:avLst/>
          </a:prstGeom>
        </p:spPr>
      </p:pic>
      <p:pic>
        <p:nvPicPr>
          <p:cNvPr id="7" name="圖片 12">
            <a:extLst>
              <a:ext uri="{FF2B5EF4-FFF2-40B4-BE49-F238E27FC236}">
                <a16:creationId xmlns:a16="http://schemas.microsoft.com/office/drawing/2014/main" id="{40E30E60-0F29-8920-23AF-6352248D2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46" y="3926751"/>
            <a:ext cx="4343370" cy="1321559"/>
          </a:xfrm>
          <a:prstGeom prst="rect">
            <a:avLst/>
          </a:prstGeom>
        </p:spPr>
      </p:pic>
      <p:pic>
        <p:nvPicPr>
          <p:cNvPr id="8" name="圖片 14">
            <a:extLst>
              <a:ext uri="{FF2B5EF4-FFF2-40B4-BE49-F238E27FC236}">
                <a16:creationId xmlns:a16="http://schemas.microsoft.com/office/drawing/2014/main" id="{36500000-E8A4-5117-5CBF-7A80B3356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46" y="5457072"/>
            <a:ext cx="4492226" cy="13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90F86-CDCF-328D-B2A8-F8DFD16A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Fill in the blanks with the best tense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016D4-9C54-0C74-8B7B-564941B2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519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That food  </a:t>
            </a:r>
            <a:r>
              <a:rPr lang="en-US" altLang="zh-CN" u="sng" dirty="0"/>
              <a:t>                             </a:t>
            </a:r>
            <a:r>
              <a:rPr lang="en-US" altLang="zh-CN" dirty="0"/>
              <a:t> (TASTE) delicious.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He </a:t>
            </a:r>
            <a:r>
              <a:rPr lang="en-US" altLang="zh-CN" u="sng" dirty="0"/>
              <a:t>                              </a:t>
            </a:r>
            <a:r>
              <a:rPr lang="en-US" altLang="zh-CN" dirty="0"/>
              <a:t> (HAVE) a shower at the moment . You can't disturb him.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He  </a:t>
            </a:r>
            <a:r>
              <a:rPr lang="en-US" altLang="zh-CN" u="sng" dirty="0"/>
              <a:t>                                     </a:t>
            </a:r>
            <a:r>
              <a:rPr lang="en-US" altLang="zh-CN" dirty="0"/>
              <a:t>  (SLEEP)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we arrived.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Mom and I </a:t>
            </a:r>
            <a:r>
              <a:rPr lang="en-US" altLang="zh-CN" u="sng" dirty="0"/>
              <a:t>                                          </a:t>
            </a:r>
            <a:r>
              <a:rPr lang="en-US" altLang="zh-CN" dirty="0"/>
              <a:t> (WAIT) for over an hour.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 </a:t>
            </a:r>
            <a:r>
              <a:rPr lang="en-US" altLang="zh-CN" u="sng" dirty="0"/>
              <a:t>                      </a:t>
            </a:r>
            <a:r>
              <a:rPr lang="en-US" altLang="zh-CN" dirty="0"/>
              <a:t> (SEE) what you mean.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postman came just as I </a:t>
            </a:r>
            <a:r>
              <a:rPr lang="en-US" altLang="zh-CN" u="sng" dirty="0"/>
              <a:t>                                      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(LEAVE) the house.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At nine o'clock last night I  </a:t>
            </a:r>
            <a:r>
              <a:rPr lang="en-US" altLang="zh-CN" u="sng" dirty="0"/>
              <a:t>                                       </a:t>
            </a:r>
            <a:r>
              <a:rPr lang="en-US" altLang="zh-CN" dirty="0"/>
              <a:t> (READ)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book.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What </a:t>
            </a:r>
            <a:r>
              <a:rPr lang="en-US" altLang="zh-CN" u="sng" dirty="0"/>
              <a:t>                                         </a:t>
            </a:r>
            <a:r>
              <a:rPr lang="en-US" altLang="zh-CN" dirty="0"/>
              <a:t>(YOU LOOK) at ? - The sky.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 </a:t>
            </a:r>
            <a:r>
              <a:rPr lang="en-US" altLang="zh-CN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(NOT DO) anything when the reporter called 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We   </a:t>
            </a:r>
            <a:r>
              <a:rPr lang="en-US" altLang="zh-CN" u="sng" dirty="0"/>
              <a:t>                             </a:t>
            </a:r>
            <a:r>
              <a:rPr lang="en-US" altLang="zh-CN" dirty="0"/>
              <a:t> (REPAIR) our car all morning, but we're not finished yet.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FD0C-25F1-2FBF-4643-994DC429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PEOPLE IN MY LIFE-GAME</a:t>
            </a:r>
            <a:endParaRPr lang="zh-CN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A34447-FD3D-4D56-BF03-A5A4BDD7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365"/>
            <a:ext cx="10058400" cy="7254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HK" sz="2800" dirty="0"/>
              <a:t>Think of ONE member of your family, but you </a:t>
            </a:r>
            <a:r>
              <a:rPr lang="en-US" altLang="zh-HK" sz="2800" b="1" u="sng" dirty="0"/>
              <a:t>should not mention who he/she is</a:t>
            </a:r>
            <a:r>
              <a:rPr lang="en-US" altLang="zh-HK" sz="2800" dirty="0"/>
              <a:t>. Take turns asking questions and try to figure out who your partner is describing.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0276D-2EC2-4079-8A42-81959D360BB2}"/>
              </a:ext>
            </a:extLst>
          </p:cNvPr>
          <p:cNvSpPr/>
          <p:nvPr/>
        </p:nvSpPr>
        <p:spPr>
          <a:xfrm>
            <a:off x="981204" y="6386731"/>
            <a:ext cx="7761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hlinkClick r:id="rId3"/>
              </a:rPr>
              <a:t>https://www.youtube.com/watch?v=ceNNH_jnQz8&amp;ab_channel=EasyEnglish</a:t>
            </a:r>
            <a:endParaRPr lang="en-US" altLang="zh-HK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C2BC1F-F087-694F-AA07-96572B1F9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75857"/>
            <a:ext cx="7601211" cy="33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6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7601-C2C8-E0A2-3B88-9DED59B8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PEOPLE IN MY LIFE</a:t>
            </a:r>
            <a:endParaRPr lang="zh-CN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E6E72-490E-E844-92B2-E77BAF74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430"/>
            <a:ext cx="10058400" cy="3274907"/>
          </a:xfrm>
        </p:spPr>
        <p:txBody>
          <a:bodyPr/>
          <a:lstStyle/>
          <a:p>
            <a:r>
              <a:rPr lang="en" altLang="zh-TW" dirty="0"/>
              <a:t>Plump </a:t>
            </a:r>
          </a:p>
          <a:p>
            <a:r>
              <a:rPr lang="en" altLang="zh-TW" dirty="0"/>
              <a:t>Obsess</a:t>
            </a:r>
          </a:p>
          <a:p>
            <a:r>
              <a:rPr lang="en" altLang="zh-TW" dirty="0"/>
              <a:t>Florist</a:t>
            </a:r>
          </a:p>
          <a:p>
            <a:r>
              <a:rPr lang="en" altLang="zh-TW" dirty="0"/>
              <a:t>Outfits</a:t>
            </a:r>
          </a:p>
          <a:p>
            <a:r>
              <a:rPr lang="en" altLang="zh-TW" dirty="0"/>
              <a:t>Introvert</a:t>
            </a:r>
          </a:p>
          <a:p>
            <a:r>
              <a:rPr lang="en" altLang="zh-TW" dirty="0"/>
              <a:t>Carpenter</a:t>
            </a:r>
          </a:p>
          <a:p>
            <a:r>
              <a:rPr lang="en" altLang="zh-TW" dirty="0"/>
              <a:t>Real estate</a:t>
            </a: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48E9F97B-3844-E54B-9BFA-6E26A8E410D2}"/>
              </a:ext>
            </a:extLst>
          </p:cNvPr>
          <p:cNvSpPr txBox="1">
            <a:spLocks/>
          </p:cNvSpPr>
          <p:nvPr/>
        </p:nvSpPr>
        <p:spPr>
          <a:xfrm>
            <a:off x="1097280" y="2032430"/>
            <a:ext cx="10626634" cy="3943827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" altLang="zh-TW" dirty="0"/>
              <a:t>Plump </a:t>
            </a:r>
            <a:r>
              <a:rPr lang="en" altLang="zh-TW" b="1" i="1" dirty="0"/>
              <a:t>adjective </a:t>
            </a:r>
            <a:r>
              <a:rPr lang="en" altLang="zh-TW" dirty="0"/>
              <a:t> /</a:t>
            </a:r>
            <a:r>
              <a:rPr lang="en" altLang="zh-TW" dirty="0" err="1"/>
              <a:t>plʌmp</a:t>
            </a:r>
            <a:r>
              <a:rPr lang="en" altLang="zh-TW" dirty="0"/>
              <a:t>/</a:t>
            </a:r>
            <a:r>
              <a:rPr lang="en" altLang="zh-TW" b="1" i="1" dirty="0"/>
              <a:t>  </a:t>
            </a:r>
            <a:r>
              <a:rPr lang="en" altLang="zh-TW" dirty="0"/>
              <a:t>having a pleasantly soft, rounded body or shape. (grapes, cheeks, chicken, etc.)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Obsess </a:t>
            </a:r>
            <a:r>
              <a:rPr lang="en" altLang="zh-TW" b="1" i="1" dirty="0"/>
              <a:t>verb</a:t>
            </a:r>
            <a:r>
              <a:rPr lang="en" altLang="zh-TW" dirty="0"/>
              <a:t>  /</a:t>
            </a:r>
            <a:r>
              <a:rPr lang="en" altLang="zh-TW" dirty="0" err="1"/>
              <a:t>əbˈses</a:t>
            </a:r>
            <a:r>
              <a:rPr lang="en" altLang="zh-TW" dirty="0"/>
              <a:t>/  to completely fill your mind so that you cannot think of anything else (be obsessed </a:t>
            </a:r>
            <a:r>
              <a:rPr lang="en" altLang="zh-TW" b="1" dirty="0"/>
              <a:t>by/with </a:t>
            </a:r>
            <a:r>
              <a:rPr lang="en" altLang="zh-TW" dirty="0"/>
              <a:t>somebody/something)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Florist </a:t>
            </a:r>
            <a:r>
              <a:rPr lang="en" altLang="zh-TW" b="1" i="1" dirty="0"/>
              <a:t>noun</a:t>
            </a:r>
            <a:r>
              <a:rPr lang="en" altLang="zh-TW" dirty="0">
                <a:solidFill>
                  <a:schemeClr val="tx1"/>
                </a:solidFill>
              </a:rPr>
              <a:t> [C] </a:t>
            </a:r>
            <a:r>
              <a:rPr lang="en" altLang="zh-TW" dirty="0"/>
              <a:t> /ˈ</a:t>
            </a:r>
            <a:r>
              <a:rPr lang="en" altLang="zh-TW" dirty="0" err="1"/>
              <a:t>flɔːr.ɪst</a:t>
            </a:r>
            <a:r>
              <a:rPr lang="en" altLang="zh-TW" dirty="0"/>
              <a:t>/  a person who works in a shop that sells cut flowers and plants for inside the house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Outfit </a:t>
            </a:r>
            <a:r>
              <a:rPr lang="en" altLang="zh-TW" b="1" i="1" dirty="0"/>
              <a:t>noun</a:t>
            </a:r>
            <a:r>
              <a:rPr lang="en" altLang="zh-TW" dirty="0">
                <a:solidFill>
                  <a:schemeClr val="tx1"/>
                </a:solidFill>
              </a:rPr>
              <a:t> [C]</a:t>
            </a:r>
            <a:r>
              <a:rPr lang="en" altLang="zh-TW" dirty="0"/>
              <a:t>  /ˈ</a:t>
            </a:r>
            <a:r>
              <a:rPr lang="en" altLang="zh-TW" dirty="0" err="1"/>
              <a:t>aʊt.fɪt</a:t>
            </a:r>
            <a:r>
              <a:rPr lang="en" altLang="zh-TW" dirty="0"/>
              <a:t>/  a set of clothes worn for a particular occasion or activity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Introvert </a:t>
            </a:r>
            <a:r>
              <a:rPr lang="en" altLang="zh-TW" b="1" i="1" dirty="0"/>
              <a:t>noun</a:t>
            </a:r>
            <a:r>
              <a:rPr lang="en" altLang="zh-TW" dirty="0">
                <a:solidFill>
                  <a:schemeClr val="tx1"/>
                </a:solidFill>
              </a:rPr>
              <a:t> [C]</a:t>
            </a:r>
            <a:r>
              <a:rPr lang="en" altLang="zh-TW" dirty="0"/>
              <a:t>  /ˈ</a:t>
            </a:r>
            <a:r>
              <a:rPr lang="en" altLang="zh-TW" dirty="0" err="1"/>
              <a:t>ɪn.trə.vɝːt</a:t>
            </a:r>
            <a:r>
              <a:rPr lang="en" altLang="zh-TW" dirty="0"/>
              <a:t>/  someone who is shy, quiet, and prefers to spend time alone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Carpenter </a:t>
            </a:r>
            <a:r>
              <a:rPr lang="en" altLang="zh-TW" b="1" i="1" dirty="0"/>
              <a:t>noun</a:t>
            </a:r>
            <a:r>
              <a:rPr lang="en" altLang="zh-TW" dirty="0">
                <a:solidFill>
                  <a:schemeClr val="tx1"/>
                </a:solidFill>
              </a:rPr>
              <a:t> [C] </a:t>
            </a:r>
            <a:r>
              <a:rPr lang="en" altLang="zh-TW" dirty="0"/>
              <a:t> /ˈ</a:t>
            </a:r>
            <a:r>
              <a:rPr lang="en" altLang="zh-TW" dirty="0" err="1"/>
              <a:t>kɑːr.pɪn.t̬ɚ</a:t>
            </a:r>
            <a:r>
              <a:rPr lang="en" altLang="zh-TW" dirty="0"/>
              <a:t>/  a person whose job is making and repairing wooden objects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Real estate </a:t>
            </a:r>
            <a:r>
              <a:rPr lang="en" altLang="zh-TW" b="1" i="1" dirty="0"/>
              <a:t>noun</a:t>
            </a:r>
            <a:r>
              <a:rPr lang="en" altLang="zh-TW" dirty="0">
                <a:solidFill>
                  <a:schemeClr val="tx1"/>
                </a:solidFill>
              </a:rPr>
              <a:t> [U]  </a:t>
            </a:r>
            <a:r>
              <a:rPr lang="en" altLang="zh-TW" dirty="0"/>
              <a:t>/ˈ</a:t>
            </a:r>
            <a:r>
              <a:rPr lang="en" altLang="zh-TW" dirty="0" err="1"/>
              <a:t>ri</a:t>
            </a:r>
            <a:r>
              <a:rPr lang="en" altLang="zh-TW" dirty="0"/>
              <a:t>ː.</a:t>
            </a:r>
            <a:r>
              <a:rPr lang="en" altLang="zh-TW" dirty="0" err="1"/>
              <a:t>əl</a:t>
            </a:r>
            <a:r>
              <a:rPr lang="en" altLang="zh-TW" dirty="0"/>
              <a:t> </a:t>
            </a:r>
            <a:r>
              <a:rPr lang="en" altLang="zh-TW" dirty="0" err="1"/>
              <a:t>ɪˌsteɪt</a:t>
            </a:r>
            <a:r>
              <a:rPr lang="en" altLang="zh-TW" dirty="0"/>
              <a:t>/ </a:t>
            </a:r>
            <a:r>
              <a:rPr lang="en" altLang="zh-TW" dirty="0">
                <a:solidFill>
                  <a:schemeClr val="tx1"/>
                </a:solidFill>
              </a:rPr>
              <a:t>  </a:t>
            </a:r>
            <a:r>
              <a:rPr lang="en" altLang="zh-TW" dirty="0"/>
              <a:t>property in the form of land or buildings</a:t>
            </a:r>
          </a:p>
        </p:txBody>
      </p:sp>
    </p:spTree>
    <p:extLst>
      <p:ext uri="{BB962C8B-B14F-4D97-AF65-F5344CB8AC3E}">
        <p14:creationId xmlns:p14="http://schemas.microsoft.com/office/powerpoint/2010/main" val="36935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1A6A-6D2E-9A27-3452-C9BB8AF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PEOPLE IN MY LIFE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3F8F-C66E-6F27-9D38-F6699AB8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en-US" altLang="zh-CN" dirty="0"/>
              <a:t>Write the words in the correct column. Use a dictionary if necessary. Add one or two words of your own to each column.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968AEB-BD60-C61F-214C-E4ED8E44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47" y="2544525"/>
            <a:ext cx="7060905" cy="141916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BA63B32-FFE6-638B-961E-C00EE8EC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5511"/>
              </p:ext>
            </p:extLst>
          </p:nvPr>
        </p:nvGraphicFramePr>
        <p:xfrm>
          <a:off x="1340538" y="4127790"/>
          <a:ext cx="9510924" cy="216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308">
                  <a:extLst>
                    <a:ext uri="{9D8B030D-6E8A-4147-A177-3AD203B41FA5}">
                      <a16:colId xmlns:a16="http://schemas.microsoft.com/office/drawing/2014/main" val="2871671945"/>
                    </a:ext>
                  </a:extLst>
                </a:gridCol>
                <a:gridCol w="3170308">
                  <a:extLst>
                    <a:ext uri="{9D8B030D-6E8A-4147-A177-3AD203B41FA5}">
                      <a16:colId xmlns:a16="http://schemas.microsoft.com/office/drawing/2014/main" val="2626462454"/>
                    </a:ext>
                  </a:extLst>
                </a:gridCol>
                <a:gridCol w="3170308">
                  <a:extLst>
                    <a:ext uri="{9D8B030D-6E8A-4147-A177-3AD203B41FA5}">
                      <a16:colId xmlns:a16="http://schemas.microsoft.com/office/drawing/2014/main" val="1217230266"/>
                    </a:ext>
                  </a:extLst>
                </a:gridCol>
              </a:tblGrid>
              <a:tr h="379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FAMILY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OTHER PEOPLE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GREETINGS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64540"/>
                  </a:ext>
                </a:extLst>
              </a:tr>
              <a:tr h="17838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356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BBF0734-C1EA-99CE-8570-40CD1CC9B85A}"/>
              </a:ext>
            </a:extLst>
          </p:cNvPr>
          <p:cNvSpPr txBox="1"/>
          <p:nvPr/>
        </p:nvSpPr>
        <p:spPr>
          <a:xfrm>
            <a:off x="1612560" y="4577472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aunt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0369F-6CC1-B693-E998-9C4F49515AD2}"/>
              </a:ext>
            </a:extLst>
          </p:cNvPr>
          <p:cNvSpPr txBox="1"/>
          <p:nvPr/>
        </p:nvSpPr>
        <p:spPr>
          <a:xfrm>
            <a:off x="1569336" y="4925746"/>
            <a:ext cx="8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brother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A7FD0D-57DA-E39F-DC32-5080F28DA5F9}"/>
              </a:ext>
            </a:extLst>
          </p:cNvPr>
          <p:cNvSpPr txBox="1"/>
          <p:nvPr/>
        </p:nvSpPr>
        <p:spPr>
          <a:xfrm>
            <a:off x="1612560" y="5306635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cousin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FD229-B767-20B1-4D7D-3403389A8B9D}"/>
              </a:ext>
            </a:extLst>
          </p:cNvPr>
          <p:cNvSpPr txBox="1"/>
          <p:nvPr/>
        </p:nvSpPr>
        <p:spPr>
          <a:xfrm>
            <a:off x="1490435" y="5675967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grandfather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4053FE-A0DF-5CDA-E5CF-4C9FCCEA700E}"/>
              </a:ext>
            </a:extLst>
          </p:cNvPr>
          <p:cNvSpPr txBox="1"/>
          <p:nvPr/>
        </p:nvSpPr>
        <p:spPr>
          <a:xfrm>
            <a:off x="3025400" y="4599120"/>
            <a:ext cx="14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grandmother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004B74-AEDE-6BC2-B07B-D107473D6306}"/>
              </a:ext>
            </a:extLst>
          </p:cNvPr>
          <p:cNvSpPr txBox="1"/>
          <p:nvPr/>
        </p:nvSpPr>
        <p:spPr>
          <a:xfrm>
            <a:off x="3025400" y="4968452"/>
            <a:ext cx="6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sister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9A2769-0733-D3C0-0E94-8376161DC1CA}"/>
              </a:ext>
            </a:extLst>
          </p:cNvPr>
          <p:cNvSpPr txBox="1"/>
          <p:nvPr/>
        </p:nvSpPr>
        <p:spPr>
          <a:xfrm>
            <a:off x="3014792" y="53172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uncle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0EB34B-6770-01B8-2F08-80C3B38FF7C7}"/>
              </a:ext>
            </a:extLst>
          </p:cNvPr>
          <p:cNvSpPr txBox="1"/>
          <p:nvPr/>
        </p:nvSpPr>
        <p:spPr>
          <a:xfrm>
            <a:off x="4639468" y="4599120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classmate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919BCC-EDD6-CF03-0765-E41ABF2AE700}"/>
              </a:ext>
            </a:extLst>
          </p:cNvPr>
          <p:cNvSpPr txBox="1"/>
          <p:nvPr/>
        </p:nvSpPr>
        <p:spPr>
          <a:xfrm>
            <a:off x="7862838" y="4599120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bow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48A143-D44D-1925-6648-ED195E500AFA}"/>
              </a:ext>
            </a:extLst>
          </p:cNvPr>
          <p:cNvSpPr txBox="1"/>
          <p:nvPr/>
        </p:nvSpPr>
        <p:spPr>
          <a:xfrm>
            <a:off x="7909549" y="495693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hug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54EDD-780E-20CD-C349-8EDD5CFA1261}"/>
              </a:ext>
            </a:extLst>
          </p:cNvPr>
          <p:cNvSpPr txBox="1"/>
          <p:nvPr/>
        </p:nvSpPr>
        <p:spPr>
          <a:xfrm>
            <a:off x="7917563" y="53354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kiss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632B94-E033-D82D-7289-3EF4273CF958}"/>
              </a:ext>
            </a:extLst>
          </p:cNvPr>
          <p:cNvSpPr txBox="1"/>
          <p:nvPr/>
        </p:nvSpPr>
        <p:spPr>
          <a:xfrm>
            <a:off x="7744986" y="5723372"/>
            <a:ext cx="10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say hello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AFEF74-292B-78BA-030F-3D247E8D8E3C}"/>
              </a:ext>
            </a:extLst>
          </p:cNvPr>
          <p:cNvSpPr txBox="1"/>
          <p:nvPr/>
        </p:nvSpPr>
        <p:spPr>
          <a:xfrm>
            <a:off x="4592756" y="4971968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best friend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24A8EA-7608-A35D-59D2-5644A35C3431}"/>
              </a:ext>
            </a:extLst>
          </p:cNvPr>
          <p:cNvSpPr txBox="1"/>
          <p:nvPr/>
        </p:nvSpPr>
        <p:spPr>
          <a:xfrm>
            <a:off x="4564951" y="5347184"/>
            <a:ext cx="177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friend of a friend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333FF4-49EF-9695-B8FC-F7C66F3E908C}"/>
              </a:ext>
            </a:extLst>
          </p:cNvPr>
          <p:cNvSpPr txBox="1"/>
          <p:nvPr/>
        </p:nvSpPr>
        <p:spPr>
          <a:xfrm>
            <a:off x="4592756" y="5747211"/>
            <a:ext cx="100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stranger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0A999C-E2AC-13D0-CC1D-B9F526BB263D}"/>
              </a:ext>
            </a:extLst>
          </p:cNvPr>
          <p:cNvSpPr txBox="1"/>
          <p:nvPr/>
        </p:nvSpPr>
        <p:spPr>
          <a:xfrm>
            <a:off x="5747656" y="4612773"/>
            <a:ext cx="19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teammates(sports)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AA7D7A-FFF3-5213-F85D-289D2212BE0F}"/>
              </a:ext>
            </a:extLst>
          </p:cNvPr>
          <p:cNvSpPr txBox="1"/>
          <p:nvPr/>
        </p:nvSpPr>
        <p:spPr>
          <a:xfrm>
            <a:off x="6074685" y="4987989"/>
            <a:ext cx="100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partner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66B08B-2137-4A68-3747-FBA1B3FE9AE7}"/>
              </a:ext>
            </a:extLst>
          </p:cNvPr>
          <p:cNvSpPr txBox="1"/>
          <p:nvPr/>
        </p:nvSpPr>
        <p:spPr>
          <a:xfrm>
            <a:off x="5884479" y="5736297"/>
            <a:ext cx="119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neighbour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A8F53E-64B2-0622-DBB5-59DC8A8F0E7D}"/>
              </a:ext>
            </a:extLst>
          </p:cNvPr>
          <p:cNvSpPr txBox="1"/>
          <p:nvPr/>
        </p:nvSpPr>
        <p:spPr>
          <a:xfrm>
            <a:off x="9128054" y="4595401"/>
            <a:ext cx="14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shake hands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C8940-CA46-C70E-5A2C-2358679143F0}"/>
              </a:ext>
            </a:extLst>
          </p:cNvPr>
          <p:cNvSpPr txBox="1"/>
          <p:nvPr/>
        </p:nvSpPr>
        <p:spPr>
          <a:xfrm>
            <a:off x="9127826" y="5354001"/>
            <a:ext cx="119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wave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29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7117B-3B9C-4242-FABC-6C2F81F9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PEOPLE IN MY LIFE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7CCC5-1065-F67B-0E1E-BCC68A1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75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table shows how we greet the people around us. Listen to the podcast and match each column of the table with a speaker. Write the number of the speaker at the bottom.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91F2B3-E31B-1D8A-9FD9-6F9221EC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54" y="2474976"/>
            <a:ext cx="5811196" cy="38326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DB7E7B-8D02-9975-7D36-3AB5DD4EC5D8}"/>
              </a:ext>
            </a:extLst>
          </p:cNvPr>
          <p:cNvSpPr txBox="1"/>
          <p:nvPr/>
        </p:nvSpPr>
        <p:spPr>
          <a:xfrm>
            <a:off x="1286256" y="6467369"/>
            <a:ext cx="10198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Bow</a:t>
            </a:r>
            <a:r>
              <a:rPr lang="zh-CN" altLang="en-US" dirty="0"/>
              <a:t>：</a:t>
            </a:r>
            <a:r>
              <a:rPr lang="zh-CN" altLang="en-US" dirty="0">
                <a:hlinkClick r:id="rId3"/>
              </a:rPr>
              <a:t>https://www.youtube.com/watch?v=boQmX6feIn0&amp;ab_channel=ThatJapaneseManYuta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AF180-3808-F645-73A6-998693B6E833}"/>
              </a:ext>
            </a:extLst>
          </p:cNvPr>
          <p:cNvSpPr txBox="1"/>
          <p:nvPr/>
        </p:nvSpPr>
        <p:spPr>
          <a:xfrm>
            <a:off x="4374245" y="5833500"/>
            <a:ext cx="84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2-Luiza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DE866D-B7E6-CBC6-006A-0F500CE0DA13}"/>
              </a:ext>
            </a:extLst>
          </p:cNvPr>
          <p:cNvSpPr txBox="1"/>
          <p:nvPr/>
        </p:nvSpPr>
        <p:spPr>
          <a:xfrm>
            <a:off x="5887664" y="58410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3-Hugh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52181-8A2E-1D2A-73C1-EF6508D8391E}"/>
              </a:ext>
            </a:extLst>
          </p:cNvPr>
          <p:cNvSpPr txBox="1"/>
          <p:nvPr/>
        </p:nvSpPr>
        <p:spPr>
          <a:xfrm>
            <a:off x="7427373" y="58335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1-Chen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8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E207-E801-D689-5F80-A64691B5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PEOPLE IN MY LIFE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BA89-F5AC-3BE6-9F57-CCE8FEB4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Listen again. Choose the correct words.</a:t>
            </a:r>
          </a:p>
          <a:p>
            <a:endParaRPr lang="en-US" altLang="zh-CN" dirty="0"/>
          </a:p>
          <a:p>
            <a:r>
              <a:rPr lang="en-US" altLang="zh-CN" dirty="0"/>
              <a:t>1. In Chen's family, respect </a:t>
            </a:r>
            <a:r>
              <a:rPr lang="en-US" altLang="zh-CN" b="1" i="1" dirty="0"/>
              <a:t>is</a:t>
            </a:r>
            <a:r>
              <a:rPr lang="en-US" altLang="zh-CN" dirty="0"/>
              <a:t> </a:t>
            </a:r>
            <a:r>
              <a:rPr lang="en-US" altLang="zh-CN" b="1" i="1" dirty="0"/>
              <a:t>more important than / isn’t as important as </a:t>
            </a:r>
            <a:r>
              <a:rPr lang="en-US" altLang="zh-CN" dirty="0"/>
              <a:t>hugs and kisses.</a:t>
            </a:r>
          </a:p>
          <a:p>
            <a:r>
              <a:rPr lang="en-US" altLang="zh-CN" dirty="0"/>
              <a:t>2. Chen's parents </a:t>
            </a:r>
            <a:r>
              <a:rPr lang="en-US" altLang="zh-CN" b="1" i="1" dirty="0"/>
              <a:t>talk about / show</a:t>
            </a:r>
            <a:r>
              <a:rPr lang="en-US" altLang="zh-CN" dirty="0"/>
              <a:t> their love with their actions.</a:t>
            </a:r>
          </a:p>
          <a:p>
            <a:r>
              <a:rPr lang="en-US" altLang="zh-CN" dirty="0"/>
              <a:t>3. Bowing is a way of showing </a:t>
            </a:r>
            <a:r>
              <a:rPr lang="en-US" altLang="zh-CN" b="1" i="1" dirty="0"/>
              <a:t>respect / agreement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4. Luiza doesn't kiss her friends when </a:t>
            </a:r>
            <a:r>
              <a:rPr lang="en-US" altLang="zh-CN" b="1" i="1" dirty="0"/>
              <a:t>she says hello / she’s in a hurry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5. Luiza </a:t>
            </a:r>
            <a:r>
              <a:rPr lang="en-US" altLang="zh-CN" b="1" i="1" dirty="0"/>
              <a:t>kisses / doesn’t kiss </a:t>
            </a:r>
            <a:r>
              <a:rPr lang="en-US" altLang="zh-CN" dirty="0"/>
              <a:t>her sister.</a:t>
            </a:r>
          </a:p>
          <a:p>
            <a:r>
              <a:rPr lang="en-US" altLang="zh-CN" dirty="0"/>
              <a:t>6. Hugh </a:t>
            </a:r>
            <a:r>
              <a:rPr lang="en-US" altLang="zh-CN" b="1" i="1" dirty="0"/>
              <a:t>hugs / doesn’t hug </a:t>
            </a:r>
            <a:r>
              <a:rPr lang="en-US" altLang="zh-CN" dirty="0"/>
              <a:t>his cousins.</a:t>
            </a:r>
          </a:p>
          <a:p>
            <a:r>
              <a:rPr lang="en-US" altLang="zh-CN" dirty="0"/>
              <a:t>7. Hugh always shakes hands with his </a:t>
            </a:r>
            <a:r>
              <a:rPr lang="en-US" altLang="zh-CN" b="1" i="1" dirty="0"/>
              <a:t>teachers at school / tennis coach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DE22FB-B70A-0583-AD78-337656FF33DC}"/>
              </a:ext>
            </a:extLst>
          </p:cNvPr>
          <p:cNvSpPr/>
          <p:nvPr/>
        </p:nvSpPr>
        <p:spPr>
          <a:xfrm>
            <a:off x="3950208" y="2791968"/>
            <a:ext cx="2499360" cy="256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45B67E-82BF-3BD2-F15A-48F86BCA8EEC}"/>
              </a:ext>
            </a:extLst>
          </p:cNvPr>
          <p:cNvSpPr/>
          <p:nvPr/>
        </p:nvSpPr>
        <p:spPr>
          <a:xfrm>
            <a:off x="4261104" y="3224784"/>
            <a:ext cx="640080" cy="256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0B5964-E9A7-0B9E-0A86-AF2CA246F4C5}"/>
              </a:ext>
            </a:extLst>
          </p:cNvPr>
          <p:cNvSpPr/>
          <p:nvPr/>
        </p:nvSpPr>
        <p:spPr>
          <a:xfrm>
            <a:off x="4261104" y="3681985"/>
            <a:ext cx="847344" cy="256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C3E524-07ED-E02B-9BC5-067701D3D569}"/>
              </a:ext>
            </a:extLst>
          </p:cNvPr>
          <p:cNvSpPr/>
          <p:nvPr/>
        </p:nvSpPr>
        <p:spPr>
          <a:xfrm>
            <a:off x="6687312" y="4139184"/>
            <a:ext cx="1725168" cy="2743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D5D6F5-D82D-FAE3-A3FA-E640EF277955}"/>
              </a:ext>
            </a:extLst>
          </p:cNvPr>
          <p:cNvSpPr/>
          <p:nvPr/>
        </p:nvSpPr>
        <p:spPr>
          <a:xfrm>
            <a:off x="2008632" y="4572002"/>
            <a:ext cx="637032" cy="2804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253426-1210-000E-5D43-EADD1279C4F6}"/>
              </a:ext>
            </a:extLst>
          </p:cNvPr>
          <p:cNvSpPr/>
          <p:nvPr/>
        </p:nvSpPr>
        <p:spPr>
          <a:xfrm>
            <a:off x="2008632" y="5080341"/>
            <a:ext cx="637032" cy="2804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F54F1-9BAD-5947-396A-20EC6167BB4A}"/>
              </a:ext>
            </a:extLst>
          </p:cNvPr>
          <p:cNvSpPr/>
          <p:nvPr/>
        </p:nvSpPr>
        <p:spPr>
          <a:xfrm>
            <a:off x="7162800" y="5480304"/>
            <a:ext cx="1395984" cy="2743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1310-867A-7470-BA87-AB9D019A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 AND PAST SIMPLE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8E9E7-D002-CB52-7D8B-51FA121E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92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Look at the Grammar box and read the sentences from the podcast. Match each sentence (a–d) with the best description (1–4).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23EBC-5780-CB08-296F-B0C9879B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7" y="2583350"/>
            <a:ext cx="5893873" cy="2683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73D949-FDD5-2604-C844-05C503E0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35" y="2583349"/>
            <a:ext cx="5269727" cy="26409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82F4FB-E226-7161-5BA3-8ED6155D2CD0}"/>
              </a:ext>
            </a:extLst>
          </p:cNvPr>
          <p:cNvSpPr/>
          <p:nvPr/>
        </p:nvSpPr>
        <p:spPr>
          <a:xfrm>
            <a:off x="6095998" y="2956558"/>
            <a:ext cx="293935" cy="364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7317E5-5791-03B4-B5BA-EF80A07B90BE}"/>
              </a:ext>
            </a:extLst>
          </p:cNvPr>
          <p:cNvSpPr/>
          <p:nvPr/>
        </p:nvSpPr>
        <p:spPr>
          <a:xfrm>
            <a:off x="6095997" y="3355342"/>
            <a:ext cx="293935" cy="364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5BFFB1-FBD4-6D08-67ED-EC49E3F536AD}"/>
              </a:ext>
            </a:extLst>
          </p:cNvPr>
          <p:cNvSpPr/>
          <p:nvPr/>
        </p:nvSpPr>
        <p:spPr>
          <a:xfrm>
            <a:off x="6095996" y="3947076"/>
            <a:ext cx="293935" cy="364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60CB4F-3481-EA3E-88E6-0DD6AD1A1D4F}"/>
              </a:ext>
            </a:extLst>
          </p:cNvPr>
          <p:cNvSpPr/>
          <p:nvPr/>
        </p:nvSpPr>
        <p:spPr>
          <a:xfrm>
            <a:off x="6095995" y="4554556"/>
            <a:ext cx="293935" cy="364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A584-8D5F-225B-729E-8338DB22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 AND PAST SIMPLE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84602-7C82-647B-5401-8C2D9B5C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Choose the correct option to complete each sentence.</a:t>
            </a:r>
          </a:p>
          <a:p>
            <a:endParaRPr lang="en-US" altLang="zh-CN" dirty="0"/>
          </a:p>
          <a:p>
            <a:r>
              <a:rPr lang="en-US" altLang="zh-CN" dirty="0"/>
              <a:t>1. I </a:t>
            </a:r>
            <a:r>
              <a:rPr lang="en-US" altLang="zh-CN" b="1" i="1" dirty="0"/>
              <a:t>took / have taken</a:t>
            </a:r>
            <a:r>
              <a:rPr lang="en-US" altLang="zh-CN" dirty="0"/>
              <a:t> a few different foreign language courses.</a:t>
            </a:r>
          </a:p>
          <a:p>
            <a:r>
              <a:rPr lang="en-US" altLang="zh-CN" dirty="0"/>
              <a:t>2. Have you ever </a:t>
            </a:r>
            <a:r>
              <a:rPr lang="en-US" altLang="zh-CN" b="1" i="1" dirty="0"/>
              <a:t>be / been </a:t>
            </a:r>
            <a:r>
              <a:rPr lang="en-US" altLang="zh-CN" dirty="0"/>
              <a:t>to Brazil?</a:t>
            </a:r>
          </a:p>
          <a:p>
            <a:r>
              <a:rPr lang="en-US" altLang="zh-CN" dirty="0"/>
              <a:t>3. They’ve </a:t>
            </a:r>
            <a:r>
              <a:rPr lang="en-US" altLang="zh-CN" b="1" i="1" dirty="0"/>
              <a:t>always / ever </a:t>
            </a:r>
            <a:r>
              <a:rPr lang="en-US" altLang="zh-CN" dirty="0"/>
              <a:t>lived in this town.</a:t>
            </a:r>
          </a:p>
          <a:p>
            <a:r>
              <a:rPr lang="en-US" altLang="zh-CN" dirty="0"/>
              <a:t>4. </a:t>
            </a:r>
            <a:r>
              <a:rPr lang="en-US" altLang="zh-CN" b="1" i="1" dirty="0"/>
              <a:t>We’ve / We </a:t>
            </a:r>
            <a:r>
              <a:rPr lang="en-US" altLang="zh-CN" dirty="0"/>
              <a:t>never tried Japanese food in our lives.</a:t>
            </a:r>
          </a:p>
          <a:p>
            <a:r>
              <a:rPr lang="en-US" altLang="zh-CN" dirty="0"/>
              <a:t>5. On our holiday to India last year </a:t>
            </a:r>
            <a:r>
              <a:rPr lang="en-US" altLang="zh-CN" b="1" i="1" dirty="0"/>
              <a:t>we met / we’ve met </a:t>
            </a:r>
            <a:r>
              <a:rPr lang="en-US" altLang="zh-CN" dirty="0"/>
              <a:t>some interesting people.</a:t>
            </a:r>
          </a:p>
          <a:p>
            <a:r>
              <a:rPr lang="en-US" altLang="zh-CN" dirty="0"/>
              <a:t>6. I </a:t>
            </a:r>
            <a:r>
              <a:rPr lang="en-US" altLang="zh-CN" b="1" i="1" dirty="0"/>
              <a:t>haven’t travelled / didn’t travel </a:t>
            </a:r>
            <a:r>
              <a:rPr lang="en-US" altLang="zh-CN" dirty="0"/>
              <a:t>to many different countries.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D52F93-E140-AC56-CB4A-1D7FDEC62F5C}"/>
              </a:ext>
            </a:extLst>
          </p:cNvPr>
          <p:cNvSpPr/>
          <p:nvPr/>
        </p:nvSpPr>
        <p:spPr>
          <a:xfrm>
            <a:off x="2188464" y="2755392"/>
            <a:ext cx="12496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C06BA3-A6BC-ABF5-E382-D3711BC9E31F}"/>
              </a:ext>
            </a:extLst>
          </p:cNvPr>
          <p:cNvSpPr/>
          <p:nvPr/>
        </p:nvSpPr>
        <p:spPr>
          <a:xfrm>
            <a:off x="3352800" y="3191596"/>
            <a:ext cx="633984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DD151-A0B9-4C47-2D55-B11D97B4ADC2}"/>
              </a:ext>
            </a:extLst>
          </p:cNvPr>
          <p:cNvSpPr/>
          <p:nvPr/>
        </p:nvSpPr>
        <p:spPr>
          <a:xfrm>
            <a:off x="2279904" y="3623058"/>
            <a:ext cx="7924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540EB6-B8AA-2946-E3C3-F0D7D718132E}"/>
              </a:ext>
            </a:extLst>
          </p:cNvPr>
          <p:cNvSpPr/>
          <p:nvPr/>
        </p:nvSpPr>
        <p:spPr>
          <a:xfrm>
            <a:off x="1395984" y="4138507"/>
            <a:ext cx="79248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20C06B-6702-05D2-6E70-54F5A831E61C}"/>
              </a:ext>
            </a:extLst>
          </p:cNvPr>
          <p:cNvSpPr/>
          <p:nvPr/>
        </p:nvSpPr>
        <p:spPr>
          <a:xfrm>
            <a:off x="4718304" y="4583515"/>
            <a:ext cx="914400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03B628-18A8-060F-9863-83860CFBC4C8}"/>
              </a:ext>
            </a:extLst>
          </p:cNvPr>
          <p:cNvSpPr/>
          <p:nvPr/>
        </p:nvSpPr>
        <p:spPr>
          <a:xfrm>
            <a:off x="1530096" y="5015315"/>
            <a:ext cx="1908048" cy="3474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0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29C4F-6D0B-6995-4D50-99F43688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PERFECT AND PAST SIMPLE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BD60E-FD45-C9F1-4B33-002B104D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Complete the text with the present perfect form of the verbs.</a:t>
            </a:r>
          </a:p>
          <a:p>
            <a:endParaRPr lang="en-US" altLang="zh-CN" dirty="0"/>
          </a:p>
          <a:p>
            <a:r>
              <a:rPr lang="en-US" altLang="zh-CN" dirty="0"/>
              <a:t>Photographer and anthropologist Emily Ainsworth (1) </a:t>
            </a:r>
            <a:r>
              <a:rPr lang="en-US" altLang="zh-CN" u="sng" dirty="0"/>
              <a:t>                         </a:t>
            </a:r>
            <a:r>
              <a:rPr lang="en-US" altLang="zh-CN" dirty="0"/>
              <a:t>  (travel) the world because she wants to learn about other cultures. She (2) </a:t>
            </a:r>
            <a:r>
              <a:rPr lang="en-US" altLang="zh-CN" u="sng" dirty="0"/>
              <a:t>                         </a:t>
            </a:r>
            <a:r>
              <a:rPr lang="en-US" altLang="zh-CN" dirty="0"/>
              <a:t> (have) amazing experiences in many different countries, but she says Mexico is very special. 'I (3)</a:t>
            </a:r>
            <a:r>
              <a:rPr lang="en-US" altLang="zh-CN" u="sng" dirty="0"/>
              <a:t>                                   </a:t>
            </a:r>
            <a:r>
              <a:rPr lang="en-US" altLang="zh-CN" dirty="0"/>
              <a:t> (return), and returned again,' she says, adding, 'it (4)</a:t>
            </a:r>
            <a:r>
              <a:rPr lang="en-US" altLang="zh-CN" u="sng" dirty="0"/>
              <a:t>                                        </a:t>
            </a:r>
            <a:r>
              <a:rPr lang="en-US" altLang="zh-CN" dirty="0"/>
              <a:t> (be) my second home.' And the people (5) </a:t>
            </a:r>
            <a:r>
              <a:rPr lang="en-US" altLang="zh-CN" u="sng" dirty="0"/>
              <a:t>                                  </a:t>
            </a:r>
            <a:r>
              <a:rPr lang="en-US" altLang="zh-CN" dirty="0"/>
              <a:t>(welcome) her – at celebrations, family events and even in a circus, where she (6) </a:t>
            </a:r>
            <a:r>
              <a:rPr lang="en-US" altLang="zh-CN" u="sng" dirty="0"/>
              <a:t>                           </a:t>
            </a:r>
            <a:r>
              <a:rPr lang="en-US" altLang="zh-CN" dirty="0"/>
              <a:t> (perform) as a dancer many times, and continues to do so.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228588-6AC2-93B2-7481-D05EE392E1C3}"/>
              </a:ext>
            </a:extLst>
          </p:cNvPr>
          <p:cNvSpPr txBox="1"/>
          <p:nvPr/>
        </p:nvSpPr>
        <p:spPr>
          <a:xfrm>
            <a:off x="6824837" y="2663580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has travelled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1456DE-372F-43AD-2D9B-93A8FFFC13E3}"/>
              </a:ext>
            </a:extLst>
          </p:cNvPr>
          <p:cNvSpPr txBox="1"/>
          <p:nvPr/>
        </p:nvSpPr>
        <p:spPr>
          <a:xfrm>
            <a:off x="6222800" y="299643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has had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C35C68-934C-D860-2844-7C597DDE37BE}"/>
              </a:ext>
            </a:extLst>
          </p:cNvPr>
          <p:cNvSpPr txBox="1"/>
          <p:nvPr/>
        </p:nvSpPr>
        <p:spPr>
          <a:xfrm>
            <a:off x="8301661" y="3244334"/>
            <a:ext cx="15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have returned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7C32D8-D598-43BE-1C9C-5982406FD4C9}"/>
              </a:ext>
            </a:extLst>
          </p:cNvPr>
          <p:cNvSpPr txBox="1"/>
          <p:nvPr/>
        </p:nvSpPr>
        <p:spPr>
          <a:xfrm>
            <a:off x="6162689" y="351788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has been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CDED37-822C-B239-11EE-5DBA777B5185}"/>
              </a:ext>
            </a:extLst>
          </p:cNvPr>
          <p:cNvSpPr txBox="1"/>
          <p:nvPr/>
        </p:nvSpPr>
        <p:spPr>
          <a:xfrm>
            <a:off x="2744189" y="3785864"/>
            <a:ext cx="17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have welcomed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24650-180B-98FA-C31E-28388AAA3676}"/>
              </a:ext>
            </a:extLst>
          </p:cNvPr>
          <p:cNvSpPr txBox="1"/>
          <p:nvPr/>
        </p:nvSpPr>
        <p:spPr>
          <a:xfrm>
            <a:off x="3376817" y="4078904"/>
            <a:ext cx="16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has performed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CDD4D8-5CB0-0F4F-85D3-C5E064822134}"/>
              </a:ext>
            </a:extLst>
          </p:cNvPr>
          <p:cNvSpPr/>
          <p:nvPr/>
        </p:nvSpPr>
        <p:spPr>
          <a:xfrm>
            <a:off x="1097280" y="2338182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solidFill>
                  <a:srgbClr val="1D2A57"/>
                </a:solidFill>
                <a:latin typeface="Arial" panose="020B0604020202020204" pitchFamily="34" charset="0"/>
              </a:rPr>
              <a:t> /</a:t>
            </a:r>
            <a:r>
              <a:rPr lang="en" altLang="zh-TW" dirty="0" err="1">
                <a:solidFill>
                  <a:srgbClr val="1D2A57"/>
                </a:solidFill>
                <a:latin typeface="Arial" panose="020B0604020202020204" pitchFamily="34" charset="0"/>
              </a:rPr>
              <a:t>fəˈtɑ</a:t>
            </a:r>
            <a:r>
              <a:rPr lang="en" altLang="zh-TW" dirty="0">
                <a:solidFill>
                  <a:srgbClr val="1D2A57"/>
                </a:solidFill>
                <a:latin typeface="Arial" panose="020B0604020202020204" pitchFamily="34" charset="0"/>
              </a:rPr>
              <a:t>ː.</a:t>
            </a:r>
            <a:r>
              <a:rPr lang="en" altLang="zh-TW" dirty="0" err="1">
                <a:solidFill>
                  <a:srgbClr val="1D2A57"/>
                </a:solidFill>
                <a:latin typeface="Arial" panose="020B0604020202020204" pitchFamily="34" charset="0"/>
              </a:rPr>
              <a:t>ɡrə.fɚ</a:t>
            </a:r>
            <a:r>
              <a:rPr lang="en" altLang="zh-TW" dirty="0">
                <a:solidFill>
                  <a:srgbClr val="1D2A57"/>
                </a:solidFill>
                <a:latin typeface="Arial" panose="020B0604020202020204" pitchFamily="34" charset="0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1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1078</Words>
  <Application>Microsoft Office PowerPoint</Application>
  <PresentationFormat>宽屏</PresentationFormat>
  <Paragraphs>106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Wingdings</vt:lpstr>
      <vt:lpstr>回顾</vt:lpstr>
      <vt:lpstr>Family and Friends</vt:lpstr>
      <vt:lpstr>THE PEOPLE IN MY LIFE-GAME</vt:lpstr>
      <vt:lpstr>THE PEOPLE IN MY LIFE</vt:lpstr>
      <vt:lpstr>THE PEOPLE IN MY LIFE</vt:lpstr>
      <vt:lpstr>THE PEOPLE IN MY LIFE</vt:lpstr>
      <vt:lpstr>THE PEOPLE IN MY LIFE</vt:lpstr>
      <vt:lpstr>PRESENT PERFECT AND PAST SIMPLE</vt:lpstr>
      <vt:lpstr>PRESENT PERFECT AND PAST SIMPLE</vt:lpstr>
      <vt:lpstr>PRESENT PERFECT AND PAST SIMPLE</vt:lpstr>
      <vt:lpstr>PRESENT PERFECT AND PAST SIMPLE</vt:lpstr>
      <vt:lpstr>Different tenses so far</vt:lpstr>
      <vt:lpstr>Fill in the blanks with the best tense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and Friends</dc:title>
  <dc:creator>tiantian</dc:creator>
  <cp:lastModifiedBy>tiantian</cp:lastModifiedBy>
  <cp:revision>28</cp:revision>
  <dcterms:created xsi:type="dcterms:W3CDTF">2023-09-28T07:39:35Z</dcterms:created>
  <dcterms:modified xsi:type="dcterms:W3CDTF">2023-11-19T12:09:16Z</dcterms:modified>
</cp:coreProperties>
</file>