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8" r:id="rId11"/>
    <p:sldId id="269" r:id="rId12"/>
    <p:sldId id="263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/>
    <p:restoredTop sz="94633"/>
  </p:normalViewPr>
  <p:slideViewPr>
    <p:cSldViewPr snapToGrid="0">
      <p:cViewPr varScale="1">
        <p:scale>
          <a:sx n="51" d="100"/>
          <a:sy n="51" d="100"/>
        </p:scale>
        <p:origin x="1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A500C-2212-48AF-82F2-07BCC547DEAF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F5E37-2D93-42E0-975A-FE97AB880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24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F5E37-2D93-42E0-975A-FE97AB88059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378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F5E37-2D93-42E0-975A-FE97AB88059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186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C974-9B98-436D-A470-F6888CAD498E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691E-6178-40B5-9F1A-DB56D572D71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65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C974-9B98-436D-A470-F6888CAD498E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691E-6178-40B5-9F1A-DB56D572D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70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C974-9B98-436D-A470-F6888CAD498E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691E-6178-40B5-9F1A-DB56D572D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37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C974-9B98-436D-A470-F6888CAD498E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691E-6178-40B5-9F1A-DB56D572D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06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C974-9B98-436D-A470-F6888CAD498E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691E-6178-40B5-9F1A-DB56D572D71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6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C974-9B98-436D-A470-F6888CAD498E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691E-6178-40B5-9F1A-DB56D572D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55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C974-9B98-436D-A470-F6888CAD498E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691E-6178-40B5-9F1A-DB56D572D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08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C974-9B98-436D-A470-F6888CAD498E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691E-6178-40B5-9F1A-DB56D572D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44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C974-9B98-436D-A470-F6888CAD498E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691E-6178-40B5-9F1A-DB56D572D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07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D7C974-9B98-436D-A470-F6888CAD498E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A5691E-6178-40B5-9F1A-DB56D572D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48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C974-9B98-436D-A470-F6888CAD498E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691E-6178-40B5-9F1A-DB56D572D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92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D7C974-9B98-436D-A470-F6888CAD498E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EA5691E-6178-40B5-9F1A-DB56D572D71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13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QkY6jsn1GU&amp;t=1s&amp;ab_channel=IELTSSPEAKINGTES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GDfR6N4RgFM&amp;ab_channel=TL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5962F-FD22-6EF4-1CCE-9DBBC1AEE7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Family and Friends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C2525B-B032-F3D2-6BBF-C832E1E6BB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WEEK 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21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31ADF-CCE5-4FDD-2CF5-9DB37C62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PRESENT PERFECT- </a:t>
            </a:r>
            <a:r>
              <a:rPr lang="en-US" altLang="zh-CN" sz="4800" i="1" dirty="0"/>
              <a:t>FOR, SINCE, ALREADY, JUST </a:t>
            </a:r>
            <a:r>
              <a:rPr lang="en-US" altLang="zh-CN" sz="4800" dirty="0"/>
              <a:t>AND</a:t>
            </a:r>
            <a:r>
              <a:rPr lang="en-US" altLang="zh-CN" sz="4800" i="1" dirty="0"/>
              <a:t> YET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74F63C-5B07-B371-C2CF-C81A178BB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Complete the exchanges with </a:t>
            </a:r>
            <a:r>
              <a:rPr lang="en-US" altLang="zh-CN" b="1" i="1" dirty="0"/>
              <a:t>for</a:t>
            </a:r>
            <a:r>
              <a:rPr lang="en-US" altLang="zh-CN" dirty="0"/>
              <a:t> and </a:t>
            </a:r>
            <a:r>
              <a:rPr lang="en-US" altLang="zh-CN" b="1" i="1" dirty="0"/>
              <a:t>since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1. A: I haven't seen my cousins </a:t>
            </a:r>
            <a:r>
              <a:rPr lang="en-US" altLang="zh-CN" u="sng" dirty="0"/>
              <a:t>                        </a:t>
            </a:r>
            <a:r>
              <a:rPr lang="en-US" altLang="zh-CN" dirty="0"/>
              <a:t> last month.  </a:t>
            </a:r>
          </a:p>
          <a:p>
            <a:r>
              <a:rPr lang="en-US" altLang="zh-CN" dirty="0"/>
              <a:t>     B: Really? I haven't seen mine</a:t>
            </a:r>
            <a:r>
              <a:rPr lang="en-US" altLang="zh-CN" u="sng" dirty="0"/>
              <a:t>                          </a:t>
            </a:r>
            <a:r>
              <a:rPr lang="en-US" altLang="zh-CN" dirty="0"/>
              <a:t> almost three years. </a:t>
            </a:r>
          </a:p>
          <a:p>
            <a:r>
              <a:rPr lang="en-US" altLang="zh-CN" dirty="0"/>
              <a:t>2. A: We've been friends</a:t>
            </a:r>
            <a:r>
              <a:rPr lang="en-US" altLang="zh-CN" u="sng" dirty="0"/>
              <a:t>                           </a:t>
            </a:r>
            <a:r>
              <a:rPr lang="en-US" altLang="zh-CN" dirty="0"/>
              <a:t>ten years.  </a:t>
            </a:r>
          </a:p>
          <a:p>
            <a:r>
              <a:rPr lang="en-US" altLang="zh-CN" dirty="0"/>
              <a:t>     B: Yeah, I guess you're right. We've known each other</a:t>
            </a:r>
            <a:r>
              <a:rPr lang="en-US" altLang="zh-CN" u="sng" dirty="0"/>
              <a:t>                        </a:t>
            </a:r>
            <a:r>
              <a:rPr lang="en-US" altLang="zh-CN" dirty="0"/>
              <a:t> we were five years old. </a:t>
            </a:r>
          </a:p>
          <a:p>
            <a:r>
              <a:rPr lang="en-US" altLang="zh-CN" dirty="0"/>
              <a:t>3. A: Has your brother been in the running club </a:t>
            </a:r>
            <a:r>
              <a:rPr lang="en-US" altLang="zh-CN" u="sng" dirty="0"/>
              <a:t>                             </a:t>
            </a:r>
            <a:r>
              <a:rPr lang="en-US" altLang="zh-CN" dirty="0"/>
              <a:t> long?  </a:t>
            </a:r>
          </a:p>
          <a:p>
            <a:r>
              <a:rPr lang="en-US" altLang="zh-CN" dirty="0"/>
              <a:t>     B: Not really. He's been a member </a:t>
            </a:r>
            <a:r>
              <a:rPr lang="en-US" altLang="zh-CN" u="sng" dirty="0"/>
              <a:t>                         </a:t>
            </a:r>
            <a:r>
              <a:rPr lang="en-US" altLang="zh-CN" dirty="0"/>
              <a:t>January.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A5C157-49EF-62A6-13D7-CCABF6C74BD3}"/>
              </a:ext>
            </a:extLst>
          </p:cNvPr>
          <p:cNvSpPr txBox="1"/>
          <p:nvPr/>
        </p:nvSpPr>
        <p:spPr>
          <a:xfrm>
            <a:off x="4754880" y="2703536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since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5FAF4A-7425-9CFA-87FB-09972E3B2949}"/>
              </a:ext>
            </a:extLst>
          </p:cNvPr>
          <p:cNvSpPr txBox="1"/>
          <p:nvPr/>
        </p:nvSpPr>
        <p:spPr>
          <a:xfrm>
            <a:off x="4946468" y="318124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for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8C7B67-EDD3-D1DF-2D44-CA4A8E4AF08E}"/>
              </a:ext>
            </a:extLst>
          </p:cNvPr>
          <p:cNvSpPr txBox="1"/>
          <p:nvPr/>
        </p:nvSpPr>
        <p:spPr>
          <a:xfrm>
            <a:off x="4036423" y="3600467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for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608FD9-E249-1C15-910E-954998354710}"/>
              </a:ext>
            </a:extLst>
          </p:cNvPr>
          <p:cNvSpPr txBox="1"/>
          <p:nvPr/>
        </p:nvSpPr>
        <p:spPr>
          <a:xfrm>
            <a:off x="7284720" y="407078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since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A56FB7-5356-8B4A-1AB7-28DF3933AA2A}"/>
              </a:ext>
            </a:extLst>
          </p:cNvPr>
          <p:cNvSpPr txBox="1"/>
          <p:nvPr/>
        </p:nvSpPr>
        <p:spPr>
          <a:xfrm>
            <a:off x="6657703" y="4548488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for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FB60012-496C-447E-1887-280197B73AF7}"/>
              </a:ext>
            </a:extLst>
          </p:cNvPr>
          <p:cNvSpPr txBox="1"/>
          <p:nvPr/>
        </p:nvSpPr>
        <p:spPr>
          <a:xfrm>
            <a:off x="5377543" y="4920434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since</a:t>
            </a:r>
          </a:p>
        </p:txBody>
      </p:sp>
    </p:spTree>
    <p:extLst>
      <p:ext uri="{BB962C8B-B14F-4D97-AF65-F5344CB8AC3E}">
        <p14:creationId xmlns:p14="http://schemas.microsoft.com/office/powerpoint/2010/main" val="100331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484E4-DE8A-C42B-3EC2-ACB1EF03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PRESENT PERFECT- </a:t>
            </a:r>
            <a:r>
              <a:rPr lang="en-US" altLang="zh-CN" sz="4800" i="1" dirty="0"/>
              <a:t>FOR, SINCE, ALREADY, JUST </a:t>
            </a:r>
            <a:r>
              <a:rPr lang="en-US" altLang="zh-CN" sz="4800" dirty="0"/>
              <a:t>AND</a:t>
            </a:r>
            <a:r>
              <a:rPr lang="en-US" altLang="zh-CN" sz="4800" i="1" dirty="0"/>
              <a:t> YET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51D79-99EE-0B43-B57F-344478A4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727576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Complete the text with </a:t>
            </a:r>
            <a:r>
              <a:rPr lang="en-US" altLang="zh-CN" b="1" dirty="0"/>
              <a:t>just</a:t>
            </a:r>
            <a:r>
              <a:rPr lang="en-US" altLang="zh-CN" dirty="0"/>
              <a:t>, </a:t>
            </a:r>
            <a:r>
              <a:rPr lang="en-US" altLang="zh-CN" b="1" dirty="0"/>
              <a:t>already</a:t>
            </a:r>
            <a:r>
              <a:rPr lang="en-US" altLang="zh-CN" dirty="0"/>
              <a:t> or </a:t>
            </a:r>
            <a:r>
              <a:rPr lang="en-US" altLang="zh-CN" b="1" dirty="0"/>
              <a:t>yet</a:t>
            </a:r>
            <a:r>
              <a:rPr lang="en-US" altLang="zh-CN" dirty="0"/>
              <a:t>.</a:t>
            </a:r>
          </a:p>
          <a:p>
            <a:r>
              <a:rPr lang="en-US" altLang="zh-CN" i="1" dirty="0"/>
              <a:t>'Comedy is kind of a language, so you're connected and relating</a:t>
            </a:r>
            <a:r>
              <a:rPr lang="en-US" altLang="zh-CN" dirty="0"/>
              <a:t>.' – Gad </a:t>
            </a:r>
            <a:r>
              <a:rPr lang="en-US" altLang="zh-CN" dirty="0" err="1"/>
              <a:t>Elmaleh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Moroccan-born comedian Gad </a:t>
            </a:r>
            <a:r>
              <a:rPr lang="en-US" altLang="zh-CN" dirty="0" err="1"/>
              <a:t>Elmaleh</a:t>
            </a:r>
            <a:r>
              <a:rPr lang="en-US" altLang="zh-CN" dirty="0"/>
              <a:t> has taken a lot of English lessons in his life, but jokes that he doesn't really speak English (1)</a:t>
            </a:r>
            <a:r>
              <a:rPr lang="en-US" altLang="zh-CN" u="sng" dirty="0"/>
              <a:t>                                </a:t>
            </a:r>
            <a:r>
              <a:rPr lang="en-US" altLang="zh-CN" dirty="0"/>
              <a:t> . However, that hasn't stopped him from performing comedy for American audiences. Although he arrived in the US fairly recently, he's (2) </a:t>
            </a:r>
            <a:r>
              <a:rPr lang="en-US" altLang="zh-CN" u="sng" dirty="0"/>
              <a:t>                  </a:t>
            </a:r>
            <a:r>
              <a:rPr lang="en-US" altLang="zh-CN" dirty="0"/>
              <a:t> done shows in New York, Los Angeles and lots of cities in between. He's (3) </a:t>
            </a:r>
            <a:r>
              <a:rPr lang="en-US" altLang="zh-CN" u="sng" dirty="0"/>
              <a:t>                             </a:t>
            </a:r>
            <a:r>
              <a:rPr lang="en-US" altLang="zh-CN" dirty="0"/>
              <a:t> completed a tour of more than ten US cities, and plans to continue performing. </a:t>
            </a:r>
          </a:p>
          <a:p>
            <a:r>
              <a:rPr lang="en-US" altLang="zh-CN" dirty="0"/>
              <a:t>Although Gad has (4) </a:t>
            </a:r>
            <a:r>
              <a:rPr lang="en-US" altLang="zh-CN" u="sng" dirty="0"/>
              <a:t>                      </a:t>
            </a:r>
            <a:r>
              <a:rPr lang="en-US" altLang="zh-CN" dirty="0"/>
              <a:t>started his comedy career in America, he's (5)</a:t>
            </a:r>
            <a:r>
              <a:rPr lang="en-US" altLang="zh-CN" u="sng" dirty="0"/>
              <a:t>                            </a:t>
            </a:r>
            <a:r>
              <a:rPr lang="en-US" altLang="zh-CN" dirty="0"/>
              <a:t>become a superstar in Europe – especially France. In the US, he hasn't become that popular (6)</a:t>
            </a:r>
            <a:r>
              <a:rPr lang="en-US" altLang="zh-CN" u="sng" dirty="0"/>
              <a:t>                   </a:t>
            </a:r>
            <a:r>
              <a:rPr lang="en-US" altLang="zh-CN" dirty="0"/>
              <a:t> . His career, like his English, is a work in progress.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1E7366-8B42-57B8-CB38-44D82280FECE}"/>
              </a:ext>
            </a:extLst>
          </p:cNvPr>
          <p:cNvSpPr txBox="1"/>
          <p:nvPr/>
        </p:nvSpPr>
        <p:spPr>
          <a:xfrm>
            <a:off x="4933900" y="2968228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yet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01FBED-7E5E-3E3F-B3B3-75906F84BCD2}"/>
              </a:ext>
            </a:extLst>
          </p:cNvPr>
          <p:cNvSpPr txBox="1"/>
          <p:nvPr/>
        </p:nvSpPr>
        <p:spPr>
          <a:xfrm>
            <a:off x="10049689" y="3275215"/>
            <a:ext cx="93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already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805ED8-C51F-87D8-8F6F-F8F93E094F08}"/>
              </a:ext>
            </a:extLst>
          </p:cNvPr>
          <p:cNvSpPr txBox="1"/>
          <p:nvPr/>
        </p:nvSpPr>
        <p:spPr>
          <a:xfrm>
            <a:off x="8878780" y="3567316"/>
            <a:ext cx="93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just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41B4D1-8DA4-EEF3-189D-9C7041D048AA}"/>
              </a:ext>
            </a:extLst>
          </p:cNvPr>
          <p:cNvSpPr txBox="1"/>
          <p:nvPr/>
        </p:nvSpPr>
        <p:spPr>
          <a:xfrm>
            <a:off x="3792088" y="4263375"/>
            <a:ext cx="93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just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48DBDF-85B1-E582-51F6-C526B6A9FCA4}"/>
              </a:ext>
            </a:extLst>
          </p:cNvPr>
          <p:cNvSpPr txBox="1"/>
          <p:nvPr/>
        </p:nvSpPr>
        <p:spPr>
          <a:xfrm>
            <a:off x="9690461" y="4305093"/>
            <a:ext cx="93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already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AA7CBE1-3E27-FADF-FD94-9EDE16191FC7}"/>
              </a:ext>
            </a:extLst>
          </p:cNvPr>
          <p:cNvSpPr txBox="1"/>
          <p:nvPr/>
        </p:nvSpPr>
        <p:spPr>
          <a:xfrm>
            <a:off x="10159635" y="457334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yet</a:t>
            </a:r>
          </a:p>
        </p:txBody>
      </p:sp>
    </p:spTree>
    <p:extLst>
      <p:ext uri="{BB962C8B-B14F-4D97-AF65-F5344CB8AC3E}">
        <p14:creationId xmlns:p14="http://schemas.microsoft.com/office/powerpoint/2010/main" val="216622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376BC8-7A9C-475D-A312-1A1A7FB1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</a:t>
            </a:r>
            <a:r>
              <a:rPr lang="en-US" altLang="zh-CN" dirty="0"/>
              <a:t>peaking Assessment 3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819AB2-0E45-4FC8-9AF3-2681E187C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173075"/>
          </a:xfrm>
        </p:spPr>
        <p:txBody>
          <a:bodyPr/>
          <a:lstStyle/>
          <a:p>
            <a:r>
              <a:rPr lang="en-US" altLang="zh-HK" dirty="0"/>
              <a:t>Structure of your answers:</a:t>
            </a:r>
            <a:endParaRPr lang="zh-HK" altLang="en-US" dirty="0"/>
          </a:p>
        </p:txBody>
      </p:sp>
      <p:pic>
        <p:nvPicPr>
          <p:cNvPr id="4" name="圖片 12" descr="一張含有 文字, 字型, 螢幕擷取畫面, 行 的圖片&#10;&#10;自動產生的描述">
            <a:extLst>
              <a:ext uri="{FF2B5EF4-FFF2-40B4-BE49-F238E27FC236}">
                <a16:creationId xmlns:a16="http://schemas.microsoft.com/office/drawing/2014/main" id="{9A10637C-FBAD-2862-72B6-020BE906C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83" y="2370791"/>
            <a:ext cx="10229193" cy="2290118"/>
          </a:xfrm>
          <a:prstGeom prst="rect">
            <a:avLst/>
          </a:prstGeom>
        </p:spPr>
      </p:pic>
      <p:sp>
        <p:nvSpPr>
          <p:cNvPr id="5" name="文字方塊 8">
            <a:extLst>
              <a:ext uri="{FF2B5EF4-FFF2-40B4-BE49-F238E27FC236}">
                <a16:creationId xmlns:a16="http://schemas.microsoft.com/office/drawing/2014/main" id="{D6C38018-5586-D8C7-3F9D-405C3C88CC85}"/>
              </a:ext>
            </a:extLst>
          </p:cNvPr>
          <p:cNvSpPr txBox="1"/>
          <p:nvPr/>
        </p:nvSpPr>
        <p:spPr>
          <a:xfrm>
            <a:off x="1011883" y="4832966"/>
            <a:ext cx="7065836" cy="1421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MO" sz="2000" dirty="0"/>
              <a:t>R</a:t>
            </a:r>
            <a:r>
              <a:rPr lang="zh-MO" altLang="en-US" sz="2000" dirty="0"/>
              <a:t>ising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argument(s)</a:t>
            </a:r>
            <a:r>
              <a:rPr lang="zh-CN" altLang="en-US" sz="2000" dirty="0"/>
              <a:t> </a:t>
            </a:r>
            <a:r>
              <a:rPr lang="en-US" altLang="zh-CN" sz="2000" dirty="0"/>
              <a:t>/</a:t>
            </a:r>
            <a:r>
              <a:rPr lang="zh-CN" altLang="en-US" sz="2000" dirty="0"/>
              <a:t> </a:t>
            </a:r>
            <a:r>
              <a:rPr lang="en-US" altLang="zh-CN" sz="2000" dirty="0"/>
              <a:t>answer.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/>
              <a:t>Providing</a:t>
            </a:r>
            <a:r>
              <a:rPr lang="zh-CN" altLang="en-US" sz="2000" dirty="0"/>
              <a:t> </a:t>
            </a:r>
            <a:r>
              <a:rPr lang="en-US" altLang="zh-CN" sz="2000" dirty="0"/>
              <a:t>examples</a:t>
            </a:r>
            <a:r>
              <a:rPr lang="zh-CN" altLang="en-US" sz="2000" dirty="0"/>
              <a:t> </a:t>
            </a:r>
            <a:r>
              <a:rPr lang="en-US" altLang="zh-CN" sz="2000" dirty="0"/>
              <a:t>/</a:t>
            </a:r>
            <a:r>
              <a:rPr lang="zh-CN" altLang="en-US" sz="2000" dirty="0"/>
              <a:t> </a:t>
            </a:r>
            <a:r>
              <a:rPr lang="en-US" altLang="zh-CN" sz="2000" dirty="0"/>
              <a:t>explaining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arguments.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MO" sz="2000" dirty="0"/>
              <a:t>Merging</a:t>
            </a:r>
            <a:r>
              <a:rPr lang="zh-CN" altLang="en-US" sz="2000" dirty="0"/>
              <a:t> </a:t>
            </a:r>
            <a:r>
              <a:rPr lang="en-US" altLang="zh-CN" sz="2000" dirty="0"/>
              <a:t>them</a:t>
            </a:r>
            <a:r>
              <a:rPr lang="zh-CN" altLang="en-US" sz="2000" dirty="0"/>
              <a:t> </a:t>
            </a:r>
            <a:r>
              <a:rPr lang="en-US" altLang="zh-CN" sz="2000" dirty="0"/>
              <a:t>together</a:t>
            </a:r>
            <a:r>
              <a:rPr lang="zh-CN" altLang="en-US" sz="2000" dirty="0"/>
              <a:t> </a:t>
            </a:r>
            <a:r>
              <a:rPr lang="en-US" altLang="zh-CN" sz="2000" dirty="0"/>
              <a:t>(optional).</a:t>
            </a:r>
            <a:endParaRPr lang="zh-MO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2A87C5-248C-4BE4-8365-7357A53D6B39}"/>
              </a:ext>
            </a:extLst>
          </p:cNvPr>
          <p:cNvSpPr/>
          <p:nvPr/>
        </p:nvSpPr>
        <p:spPr>
          <a:xfrm>
            <a:off x="1011883" y="6386731"/>
            <a:ext cx="9653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K" altLang="en-US" dirty="0">
                <a:hlinkClick r:id="rId3"/>
              </a:rPr>
              <a:t>https://www.youtube.com/watch?v=GQkY6jsn1GU&amp;t=1s&amp;ab_channel=IELTSSPEAKINGTEST</a:t>
            </a:r>
            <a:endParaRPr lang="en-US" altLang="zh-HK" dirty="0"/>
          </a:p>
          <a:p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284196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5F6F8-97C3-DC3C-961B-E2B99869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</a:t>
            </a:r>
            <a:r>
              <a:rPr lang="en-US" altLang="zh-CN" dirty="0"/>
              <a:t>peaking Assessment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B61F92-093B-E07B-CF8D-E78D99342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47071"/>
            <a:ext cx="3412375" cy="331854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Student A (About Friends):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1. Do you have any (or, many) close friends?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2. Do you often go out with your friends?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3. What qualities make them good friends?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ED36362-08D1-F045-FE34-B6512055B3B5}"/>
              </a:ext>
            </a:extLst>
          </p:cNvPr>
          <p:cNvSpPr txBox="1">
            <a:spLocks/>
          </p:cNvSpPr>
          <p:nvPr/>
        </p:nvSpPr>
        <p:spPr>
          <a:xfrm>
            <a:off x="6126480" y="2098578"/>
            <a:ext cx="3412375" cy="37307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Student B (About Family):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1. Do you live with your family?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2. Do your family still live in your hometown?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3. When do you spend time with your family?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44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C94F4-77C7-96E7-1AA2-6D49DE4B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Fiesta de quince </a:t>
            </a:r>
            <a:r>
              <a:rPr lang="en-US" altLang="zh-CN" dirty="0" err="1"/>
              <a:t>años</a:t>
            </a:r>
            <a:r>
              <a:rPr lang="en-US" altLang="zh-CN" dirty="0"/>
              <a:t>- A </a:t>
            </a:r>
            <a:r>
              <a:rPr lang="en-US" altLang="zh-CN" dirty="0" err="1"/>
              <a:t>Quinceañera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1F674-1FEF-5AE2-06FA-0EE239485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40806"/>
            <a:ext cx="5839968" cy="1214458"/>
          </a:xfrm>
        </p:spPr>
        <p:txBody>
          <a:bodyPr/>
          <a:lstStyle/>
          <a:p>
            <a:r>
              <a:rPr lang="en-US" altLang="zh-CN" b="1" dirty="0"/>
              <a:t>The most important day of a girl’s life in Latin America.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hlinkClick r:id="rId2"/>
              </a:rPr>
              <a:t>https://www.youtube.com/watch?v=GDfR6N4RgFM&amp;ab_channel=TLC</a:t>
            </a:r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398B1E-E3F6-A11D-6C4A-7CB733189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991" y="1804586"/>
            <a:ext cx="4514850" cy="44958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D37CDA2-C6BE-869A-C641-25EC38DFD12B}"/>
              </a:ext>
            </a:extLst>
          </p:cNvPr>
          <p:cNvSpPr txBox="1"/>
          <p:nvPr/>
        </p:nvSpPr>
        <p:spPr>
          <a:xfrm>
            <a:off x="1097280" y="3255264"/>
            <a:ext cx="5705856" cy="2943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 b="1" dirty="0"/>
              <a:t>Intrigued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 b="1" dirty="0"/>
              <a:t>Embrace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 b="1" dirty="0"/>
              <a:t>Bridal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 b="1" dirty="0"/>
              <a:t>Capture memories</a:t>
            </a:r>
            <a:endParaRPr lang="zh-CN" altLang="en-US" sz="2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5DF7D6-5457-3D52-C3E3-8B5016201D02}"/>
              </a:ext>
            </a:extLst>
          </p:cNvPr>
          <p:cNvSpPr txBox="1"/>
          <p:nvPr/>
        </p:nvSpPr>
        <p:spPr>
          <a:xfrm>
            <a:off x="1097280" y="3255264"/>
            <a:ext cx="5705856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400" b="1" dirty="0"/>
              <a:t>Intrigue </a:t>
            </a:r>
            <a:r>
              <a:rPr lang="en-US" altLang="zh-CN" sz="2400" i="1" dirty="0"/>
              <a:t>verb [ T ] </a:t>
            </a:r>
            <a:r>
              <a:rPr lang="en-US" altLang="zh-CN" dirty="0"/>
              <a:t>/</a:t>
            </a:r>
            <a:r>
              <a:rPr lang="en-US" altLang="zh-CN" dirty="0" err="1"/>
              <a:t>ɪnˈtriːɡ</a:t>
            </a:r>
            <a:r>
              <a:rPr lang="en-US" altLang="zh-CN" dirty="0"/>
              <a:t>/ If someone or something intrigues you, they </a:t>
            </a:r>
            <a:r>
              <a:rPr lang="en-US" altLang="zh-CN" b="1" u="sng" dirty="0"/>
              <a:t>interest you </a:t>
            </a:r>
            <a:r>
              <a:rPr lang="en-US" altLang="zh-CN" dirty="0"/>
              <a:t>very much. </a:t>
            </a:r>
            <a:r>
              <a:rPr lang="en-US" altLang="zh-CN" sz="2400" b="1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400" b="1" dirty="0"/>
              <a:t>Embrace </a:t>
            </a:r>
            <a:r>
              <a:rPr lang="en-US" altLang="zh-CN" sz="2400" i="1" dirty="0"/>
              <a:t>verb </a:t>
            </a:r>
            <a:r>
              <a:rPr lang="en-US" altLang="zh-CN" dirty="0"/>
              <a:t>/</a:t>
            </a:r>
            <a:r>
              <a:rPr lang="en-US" altLang="zh-CN" dirty="0" err="1"/>
              <a:t>ɪmˈbreɪs</a:t>
            </a:r>
            <a:r>
              <a:rPr lang="en-US" altLang="zh-CN" dirty="0"/>
              <a:t>/ If you embrace someone, you put your arms around them; to accept new ideas, beliefs; include a number of things</a:t>
            </a:r>
            <a:endParaRPr lang="en-US" altLang="zh-CN" sz="2400" b="1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400" b="1" dirty="0"/>
              <a:t>Bridal </a:t>
            </a:r>
            <a:r>
              <a:rPr lang="en-US" altLang="zh-CN" sz="2400" i="1" dirty="0"/>
              <a:t>adjective </a:t>
            </a:r>
            <a:r>
              <a:rPr lang="en-US" altLang="zh-CN" dirty="0"/>
              <a:t>/ˈ</a:t>
            </a:r>
            <a:r>
              <a:rPr lang="en-US" altLang="zh-CN" dirty="0" err="1"/>
              <a:t>braɪdəl</a:t>
            </a:r>
            <a:r>
              <a:rPr lang="en-US" altLang="zh-CN" dirty="0"/>
              <a:t>/ relating to a woman who is getting married, or relating to a wedding</a:t>
            </a:r>
            <a:endParaRPr lang="en-US" altLang="zh-CN" sz="2400" i="1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400" b="1" dirty="0"/>
              <a:t>Capture memories </a:t>
            </a:r>
            <a:r>
              <a:rPr lang="en-US" altLang="zh-CN" dirty="0"/>
              <a:t>/ˈ</a:t>
            </a:r>
            <a:r>
              <a:rPr lang="en-US" altLang="zh-CN" dirty="0" err="1"/>
              <a:t>kæptʃər</a:t>
            </a:r>
            <a:r>
              <a:rPr lang="en-US" altLang="zh-CN" dirty="0"/>
              <a:t>/  catch memories</a:t>
            </a:r>
          </a:p>
          <a:p>
            <a:pPr marL="342900" indent="-342900">
              <a:buFont typeface="+mj-lt"/>
              <a:buAutoNum type="arabicPeriod"/>
            </a:pP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2548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E7E1D-98CF-FCBD-853C-0A2B83C7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SUFFIX -</a:t>
            </a:r>
            <a:r>
              <a:rPr lang="en-US" altLang="zh-CN" sz="4400" i="1" dirty="0"/>
              <a:t>AL</a:t>
            </a:r>
            <a:endParaRPr lang="zh-CN" altLang="en-US" i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4AAE5C2-4AD0-E72E-BB8F-3BCAE5F27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9137"/>
            <a:ext cx="6384628" cy="1186671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3D38169-569F-1EE6-7E5E-921F7DC07DA2}"/>
              </a:ext>
            </a:extLst>
          </p:cNvPr>
          <p:cNvSpPr txBox="1"/>
          <p:nvPr/>
        </p:nvSpPr>
        <p:spPr>
          <a:xfrm>
            <a:off x="1241594" y="3035808"/>
            <a:ext cx="1005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Read the sentences from the article. Match the words in bold with the correct meaning.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289B46-753C-8045-D7A8-55F45018F99F}"/>
              </a:ext>
            </a:extLst>
          </p:cNvPr>
          <p:cNvSpPr txBox="1"/>
          <p:nvPr/>
        </p:nvSpPr>
        <p:spPr>
          <a:xfrm>
            <a:off x="1097280" y="3579013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 A girl's fifteenth birthday is a huge </a:t>
            </a:r>
            <a:r>
              <a:rPr lang="en-US" altLang="zh-CN" b="1" dirty="0"/>
              <a:t>social</a:t>
            </a:r>
            <a:r>
              <a:rPr lang="en-US" altLang="zh-CN" dirty="0"/>
              <a:t> occasion for many Latin American families.</a:t>
            </a:r>
          </a:p>
          <a:p>
            <a:r>
              <a:rPr lang="en-US" altLang="zh-CN" dirty="0"/>
              <a:t>2. The tradition has become </a:t>
            </a:r>
            <a:r>
              <a:rPr lang="en-US" altLang="zh-CN" b="1" dirty="0"/>
              <a:t>international</a:t>
            </a:r>
            <a:r>
              <a:rPr lang="en-US" altLang="zh-CN" dirty="0"/>
              <a:t>, spreading through Central and South America.</a:t>
            </a:r>
          </a:p>
          <a:p>
            <a:r>
              <a:rPr lang="en-US" altLang="zh-CN" dirty="0"/>
              <a:t>3. It marks a time of important </a:t>
            </a:r>
            <a:r>
              <a:rPr lang="en-US" altLang="zh-CN" b="1" dirty="0"/>
              <a:t>personal</a:t>
            </a:r>
            <a:r>
              <a:rPr lang="en-US" altLang="zh-CN" dirty="0"/>
              <a:t> change.</a:t>
            </a:r>
          </a:p>
          <a:p>
            <a:r>
              <a:rPr lang="en-US" altLang="zh-CN" dirty="0"/>
              <a:t>4. The event has both personal and </a:t>
            </a:r>
            <a:r>
              <a:rPr lang="en-US" altLang="zh-CN" b="1" dirty="0"/>
              <a:t>historical</a:t>
            </a:r>
            <a:r>
              <a:rPr lang="en-US" altLang="zh-CN" dirty="0"/>
              <a:t> importance.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6F0571-F438-7868-4C71-E79DB57634BC}"/>
              </a:ext>
            </a:extLst>
          </p:cNvPr>
          <p:cNvSpPr txBox="1"/>
          <p:nvPr/>
        </p:nvSpPr>
        <p:spPr>
          <a:xfrm>
            <a:off x="7481908" y="3579013"/>
            <a:ext cx="3547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a. Connected with many countries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FA23350-71BE-D7AD-D14D-955DF9F0E214}"/>
              </a:ext>
            </a:extLst>
          </p:cNvPr>
          <p:cNvSpPr txBox="1"/>
          <p:nvPr/>
        </p:nvSpPr>
        <p:spPr>
          <a:xfrm>
            <a:off x="7481908" y="4086844"/>
            <a:ext cx="3194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b. Connected with the past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5A54EF1-F810-AC5D-3ED5-11A0B6BECE95}"/>
              </a:ext>
            </a:extLst>
          </p:cNvPr>
          <p:cNvSpPr txBox="1"/>
          <p:nvPr/>
        </p:nvSpPr>
        <p:spPr>
          <a:xfrm>
            <a:off x="7481908" y="4591811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c. Connected with a person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7D9CA6-12CD-6B9F-20BE-1FB9AB2BCFBF}"/>
              </a:ext>
            </a:extLst>
          </p:cNvPr>
          <p:cNvSpPr txBox="1"/>
          <p:nvPr/>
        </p:nvSpPr>
        <p:spPr>
          <a:xfrm>
            <a:off x="7481908" y="5088896"/>
            <a:ext cx="3681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d. Connected with groups of people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6B0983-3BBC-E6CB-CBF3-BB8C2CD7CF43}"/>
              </a:ext>
            </a:extLst>
          </p:cNvPr>
          <p:cNvSpPr txBox="1"/>
          <p:nvPr/>
        </p:nvSpPr>
        <p:spPr>
          <a:xfrm>
            <a:off x="679269" y="3579013"/>
            <a:ext cx="41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d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511922-29EA-C597-5EEE-8314BC6D12ED}"/>
              </a:ext>
            </a:extLst>
          </p:cNvPr>
          <p:cNvSpPr txBox="1"/>
          <p:nvPr/>
        </p:nvSpPr>
        <p:spPr>
          <a:xfrm>
            <a:off x="679269" y="4101092"/>
            <a:ext cx="41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C555AE-567F-E03E-1F24-AF3BBB311227}"/>
              </a:ext>
            </a:extLst>
          </p:cNvPr>
          <p:cNvSpPr txBox="1"/>
          <p:nvPr/>
        </p:nvSpPr>
        <p:spPr>
          <a:xfrm>
            <a:off x="679268" y="4623171"/>
            <a:ext cx="41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c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AC5F84-F300-A9CC-51D2-0DD9D89FDB25}"/>
              </a:ext>
            </a:extLst>
          </p:cNvPr>
          <p:cNvSpPr txBox="1"/>
          <p:nvPr/>
        </p:nvSpPr>
        <p:spPr>
          <a:xfrm>
            <a:off x="679268" y="4956285"/>
            <a:ext cx="41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4025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E7E1D-98CF-FCBD-853C-0A2B83C7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SUFFIX -</a:t>
            </a:r>
            <a:r>
              <a:rPr lang="en-US" altLang="zh-CN" sz="4400" i="1" dirty="0"/>
              <a:t>AL</a:t>
            </a:r>
            <a:endParaRPr lang="zh-CN" altLang="en-US" i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D38169-569F-1EE6-7E5E-921F7DC07DA2}"/>
              </a:ext>
            </a:extLst>
          </p:cNvPr>
          <p:cNvSpPr txBox="1"/>
          <p:nvPr/>
        </p:nvSpPr>
        <p:spPr>
          <a:xfrm>
            <a:off x="1097280" y="1962912"/>
            <a:ext cx="10058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Complete the sentences with these adjectives.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92B843-1AF6-96C0-A2DC-250585658673}"/>
              </a:ext>
            </a:extLst>
          </p:cNvPr>
          <p:cNvSpPr txBox="1"/>
          <p:nvPr/>
        </p:nvSpPr>
        <p:spPr>
          <a:xfrm>
            <a:off x="1097280" y="3604873"/>
            <a:ext cx="1042416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en-US" altLang="zh-CN" sz="2000" dirty="0">
                <a:effectLst/>
              </a:rPr>
              <a:t>1. The </a:t>
            </a:r>
            <a:r>
              <a:rPr lang="en-US" altLang="zh-CN" sz="2000" i="1" dirty="0">
                <a:effectLst/>
              </a:rPr>
              <a:t>fiesta de quince </a:t>
            </a:r>
            <a:r>
              <a:rPr lang="en-US" altLang="zh-CN" sz="2000" i="1" dirty="0" err="1">
                <a:effectLst/>
              </a:rPr>
              <a:t>años</a:t>
            </a:r>
            <a:r>
              <a:rPr lang="en-US" altLang="zh-CN" sz="2000" i="1" dirty="0">
                <a:effectLst/>
              </a:rPr>
              <a:t> </a:t>
            </a:r>
            <a:r>
              <a:rPr lang="en-US" altLang="zh-CN" sz="2000" dirty="0">
                <a:effectLst/>
              </a:rPr>
              <a:t>is hundreds of years old. It's a</a:t>
            </a:r>
            <a:r>
              <a:rPr lang="en-US" altLang="zh-CN" sz="2000" u="sng" dirty="0">
                <a:effectLst/>
              </a:rPr>
              <a:t>                           </a:t>
            </a:r>
            <a:r>
              <a:rPr lang="en-US" altLang="zh-CN" sz="2000" dirty="0">
                <a:effectLst/>
              </a:rPr>
              <a:t>Mexican celebration. </a:t>
            </a:r>
            <a:br>
              <a:rPr lang="en-US" altLang="zh-CN" sz="2000" dirty="0">
                <a:effectLst/>
              </a:rPr>
            </a:br>
            <a:r>
              <a:rPr lang="en-US" altLang="zh-CN" sz="2000" dirty="0">
                <a:effectLst/>
              </a:rPr>
              <a:t>2. Certain things are expected at most parties. At a </a:t>
            </a:r>
            <a:r>
              <a:rPr lang="en-US" altLang="zh-CN" sz="2000" u="sng" dirty="0">
                <a:effectLst/>
              </a:rPr>
              <a:t>                            </a:t>
            </a:r>
            <a:r>
              <a:rPr lang="en-US" altLang="zh-CN" sz="2000" dirty="0">
                <a:effectLst/>
              </a:rPr>
              <a:t> party, the girl's father removes her shoes. </a:t>
            </a:r>
            <a:br>
              <a:rPr lang="en-US" altLang="zh-CN" sz="2000" dirty="0">
                <a:effectLst/>
              </a:rPr>
            </a:br>
            <a:r>
              <a:rPr lang="en-US" altLang="zh-CN" sz="2000" dirty="0">
                <a:effectLst/>
              </a:rPr>
              <a:t>3. The party brings out strong feelings. The shoe-changing can be a very</a:t>
            </a:r>
            <a:r>
              <a:rPr lang="en-US" altLang="zh-CN" sz="2000" u="sng" dirty="0">
                <a:effectLst/>
              </a:rPr>
              <a:t>                              </a:t>
            </a:r>
            <a:r>
              <a:rPr lang="en-US" altLang="zh-CN" sz="2000" dirty="0">
                <a:effectLst/>
              </a:rPr>
              <a:t>moment. </a:t>
            </a:r>
            <a:br>
              <a:rPr lang="en-US" altLang="zh-CN" sz="2000" dirty="0">
                <a:effectLst/>
              </a:rPr>
            </a:br>
            <a:r>
              <a:rPr lang="en-US" altLang="zh-CN" sz="2000" dirty="0">
                <a:effectLst/>
              </a:rPr>
              <a:t>4. It's part of the Mexican way of life, but many countries don't have a</a:t>
            </a:r>
            <a:r>
              <a:rPr lang="en-US" altLang="zh-CN" sz="2000" u="sng" dirty="0">
                <a:effectLst/>
              </a:rPr>
              <a:t>                                   </a:t>
            </a:r>
            <a:r>
              <a:rPr lang="en-US" altLang="zh-CN" sz="2000" dirty="0">
                <a:effectLst/>
              </a:rPr>
              <a:t>tradition like this.</a:t>
            </a:r>
            <a:br>
              <a:rPr lang="en-US" altLang="zh-CN" b="0" i="0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</a:br>
            <a:endParaRPr lang="zh-CN" altLang="en-US" dirty="0"/>
          </a:p>
        </p:txBody>
      </p:sp>
      <p:graphicFrame>
        <p:nvGraphicFramePr>
          <p:cNvPr id="14" name="表格 15">
            <a:extLst>
              <a:ext uri="{FF2B5EF4-FFF2-40B4-BE49-F238E27FC236}">
                <a16:creationId xmlns:a16="http://schemas.microsoft.com/office/drawing/2014/main" id="{BCED7C27-6D08-1AD5-DE3E-AEDF548D4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42054"/>
              </p:ext>
            </p:extLst>
          </p:nvPr>
        </p:nvGraphicFramePr>
        <p:xfrm>
          <a:off x="1097280" y="276368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296026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218670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052820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31955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Cultural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emotional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traditional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typical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90222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278DC63-4A49-542C-FBD5-877F39C0CCC9}"/>
              </a:ext>
            </a:extLst>
          </p:cNvPr>
          <p:cNvSpPr txBox="1"/>
          <p:nvPr/>
        </p:nvSpPr>
        <p:spPr>
          <a:xfrm>
            <a:off x="7236823" y="3604873"/>
            <a:ext cx="148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traditional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F1E5E3-722E-F51C-D6F5-8496008A42DE}"/>
              </a:ext>
            </a:extLst>
          </p:cNvPr>
          <p:cNvSpPr txBox="1"/>
          <p:nvPr/>
        </p:nvSpPr>
        <p:spPr>
          <a:xfrm>
            <a:off x="6866709" y="3936671"/>
            <a:ext cx="148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typical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B35573-3043-71F1-96E3-806918B6780E}"/>
              </a:ext>
            </a:extLst>
          </p:cNvPr>
          <p:cNvSpPr txBox="1"/>
          <p:nvPr/>
        </p:nvSpPr>
        <p:spPr>
          <a:xfrm>
            <a:off x="8817427" y="4528202"/>
            <a:ext cx="148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emotional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DB2F9A-8D13-1A30-7D34-622C03A12B2D}"/>
              </a:ext>
            </a:extLst>
          </p:cNvPr>
          <p:cNvSpPr txBox="1"/>
          <p:nvPr/>
        </p:nvSpPr>
        <p:spPr>
          <a:xfrm>
            <a:off x="8830489" y="4897534"/>
            <a:ext cx="148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cultural</a:t>
            </a:r>
          </a:p>
        </p:txBody>
      </p:sp>
    </p:spTree>
    <p:extLst>
      <p:ext uri="{BB962C8B-B14F-4D97-AF65-F5344CB8AC3E}">
        <p14:creationId xmlns:p14="http://schemas.microsoft.com/office/powerpoint/2010/main" val="91190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BD66D-128A-5F69-1482-87909D5EE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SUFFIX -</a:t>
            </a:r>
            <a:r>
              <a:rPr lang="en-US" altLang="zh-CN" sz="4400" i="1" dirty="0"/>
              <a:t>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C60275-7997-93E4-B086-CBAC4D262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243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What adjectives can you make from these nouns? Be careful. You need to remove a letter from some nouns.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DC470E-98BD-CF50-50BB-6FAD0E50825E}"/>
              </a:ext>
            </a:extLst>
          </p:cNvPr>
          <p:cNvSpPr txBox="1"/>
          <p:nvPr/>
        </p:nvSpPr>
        <p:spPr>
          <a:xfrm>
            <a:off x="1097280" y="2778422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centre</a:t>
            </a:r>
            <a:r>
              <a:rPr lang="en-US" altLang="zh-CN" dirty="0"/>
              <a:t>  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music  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nature  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politics  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profession  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11094F-03C3-84A0-8F1A-AF1100814132}"/>
              </a:ext>
            </a:extLst>
          </p:cNvPr>
          <p:cNvSpPr txBox="1"/>
          <p:nvPr/>
        </p:nvSpPr>
        <p:spPr>
          <a:xfrm>
            <a:off x="2656115" y="2778422"/>
            <a:ext cx="148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central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CB859C-0566-09C9-4E55-3F88403CB3B7}"/>
              </a:ext>
            </a:extLst>
          </p:cNvPr>
          <p:cNvSpPr txBox="1"/>
          <p:nvPr/>
        </p:nvSpPr>
        <p:spPr>
          <a:xfrm>
            <a:off x="2656114" y="3321321"/>
            <a:ext cx="148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musical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2D5D7D-DBCD-8D09-61CF-598CFA4FD761}"/>
              </a:ext>
            </a:extLst>
          </p:cNvPr>
          <p:cNvSpPr txBox="1"/>
          <p:nvPr/>
        </p:nvSpPr>
        <p:spPr>
          <a:xfrm>
            <a:off x="2656113" y="3889951"/>
            <a:ext cx="148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natural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FD5DB5-2335-4BF3-D326-42343105D0DF}"/>
              </a:ext>
            </a:extLst>
          </p:cNvPr>
          <p:cNvSpPr txBox="1"/>
          <p:nvPr/>
        </p:nvSpPr>
        <p:spPr>
          <a:xfrm>
            <a:off x="2656112" y="4442182"/>
            <a:ext cx="148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political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C1E0EC-63A2-7BAC-1F91-773A0D7FD270}"/>
              </a:ext>
            </a:extLst>
          </p:cNvPr>
          <p:cNvSpPr txBox="1"/>
          <p:nvPr/>
        </p:nvSpPr>
        <p:spPr>
          <a:xfrm>
            <a:off x="2656112" y="4984715"/>
            <a:ext cx="148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professional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215C86-85FC-DF37-2838-B4D1F0191FAB}"/>
              </a:ext>
            </a:extLst>
          </p:cNvPr>
          <p:cNvSpPr txBox="1"/>
          <p:nvPr/>
        </p:nvSpPr>
        <p:spPr>
          <a:xfrm>
            <a:off x="21336" y="3881664"/>
            <a:ext cx="1109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/ˈ</a:t>
            </a:r>
            <a:r>
              <a:rPr lang="en-US" altLang="zh-CN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neɪ.tʃɚ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376147E-0E3C-5D78-2A6E-396C8CEFC233}"/>
              </a:ext>
            </a:extLst>
          </p:cNvPr>
          <p:cNvSpPr txBox="1"/>
          <p:nvPr/>
        </p:nvSpPr>
        <p:spPr>
          <a:xfrm>
            <a:off x="3493008" y="3921139"/>
            <a:ext cx="138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/ˈ</a:t>
            </a:r>
            <a:r>
              <a:rPr lang="en-US" altLang="zh-CN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nætʃ.ɚ.əl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62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D74CC-8924-37F7-43D8-4D2453891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450" y="597408"/>
            <a:ext cx="3593326" cy="585961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Read the article and choose the topic and main idea.</a:t>
            </a:r>
          </a:p>
          <a:p>
            <a:r>
              <a:rPr lang="en-US" altLang="zh-CN" dirty="0"/>
              <a:t>1. </a:t>
            </a:r>
            <a:r>
              <a:rPr lang="en-US" altLang="zh-CN" b="1" dirty="0"/>
              <a:t>Topic</a:t>
            </a:r>
          </a:p>
          <a:p>
            <a:pPr marL="457200" indent="-457200">
              <a:buFont typeface="+mj-lt"/>
              <a:buAutoNum type="alphaLcPeriod"/>
            </a:pPr>
            <a:r>
              <a:rPr lang="en-US" altLang="zh-CN" dirty="0"/>
              <a:t>Latin American celebrations</a:t>
            </a:r>
          </a:p>
          <a:p>
            <a:pPr marL="457200" indent="-457200">
              <a:buFont typeface="+mj-lt"/>
              <a:buAutoNum type="alphaLcPeriod"/>
            </a:pPr>
            <a:r>
              <a:rPr lang="en-US" altLang="zh-CN" dirty="0"/>
              <a:t>The fiesta de quince </a:t>
            </a:r>
            <a:r>
              <a:rPr lang="en-US" altLang="zh-CN" dirty="0" err="1"/>
              <a:t>años</a:t>
            </a:r>
            <a:endParaRPr lang="en-US" altLang="zh-CN" dirty="0"/>
          </a:p>
          <a:p>
            <a:pPr marL="457200" indent="-457200">
              <a:buFont typeface="+mj-lt"/>
              <a:buAutoNum type="alphaLcPeriod"/>
            </a:pPr>
            <a:r>
              <a:rPr lang="en-US" altLang="zh-CN" dirty="0"/>
              <a:t>Becoming an adult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en-US" altLang="zh-CN" b="1" dirty="0"/>
              <a:t>Main idea</a:t>
            </a:r>
          </a:p>
          <a:p>
            <a:pPr marL="457200" indent="-457200">
              <a:buFont typeface="+mj-lt"/>
              <a:buAutoNum type="alphaLcPeriod"/>
            </a:pPr>
            <a:r>
              <a:rPr lang="en-US" altLang="zh-CN" dirty="0"/>
              <a:t>The culture of ancient Mexico has affected all of Latin America.</a:t>
            </a:r>
          </a:p>
          <a:p>
            <a:pPr marL="457200" indent="-457200">
              <a:buFont typeface="+mj-lt"/>
              <a:buAutoNum type="alphaLcPeriod"/>
            </a:pPr>
            <a:r>
              <a:rPr lang="en-US" altLang="zh-CN" dirty="0"/>
              <a:t>The fiesta de quince </a:t>
            </a:r>
            <a:r>
              <a:rPr lang="en-US" altLang="zh-CN" dirty="0" err="1"/>
              <a:t>años</a:t>
            </a:r>
            <a:r>
              <a:rPr lang="en-US" altLang="zh-CN" dirty="0"/>
              <a:t> shouldn't be more important than a wedding.</a:t>
            </a:r>
          </a:p>
          <a:p>
            <a:pPr marL="457200" indent="-457200">
              <a:buFont typeface="+mj-lt"/>
              <a:buAutoNum type="alphaLcPeriod"/>
            </a:pPr>
            <a:r>
              <a:rPr lang="en-US" altLang="zh-CN" dirty="0"/>
              <a:t>A girl's fifteenth birthday is one of the most important celebrations for Latin American families.</a:t>
            </a:r>
          </a:p>
          <a:p>
            <a:pPr marL="457200" indent="-457200">
              <a:buFont typeface="+mj-lt"/>
              <a:buAutoNum type="alphaLcPeriod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5D24D2-8DA8-A4F6-12A3-E23C051B0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08530" cy="5986272"/>
          </a:xfrm>
          <a:prstGeom prst="rect">
            <a:avLst/>
          </a:prstGeom>
        </p:spPr>
      </p:pic>
      <p:sp>
        <p:nvSpPr>
          <p:cNvPr id="4" name="星形: 五角 3">
            <a:extLst>
              <a:ext uri="{FF2B5EF4-FFF2-40B4-BE49-F238E27FC236}">
                <a16:creationId xmlns:a16="http://schemas.microsoft.com/office/drawing/2014/main" id="{C3702677-42D3-6354-5345-439B2FA606A9}"/>
              </a:ext>
            </a:extLst>
          </p:cNvPr>
          <p:cNvSpPr/>
          <p:nvPr/>
        </p:nvSpPr>
        <p:spPr>
          <a:xfrm>
            <a:off x="8438608" y="2220685"/>
            <a:ext cx="352696" cy="29696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F6A77F34-A0A3-0B45-5E21-52D70C416854}"/>
              </a:ext>
            </a:extLst>
          </p:cNvPr>
          <p:cNvSpPr/>
          <p:nvPr/>
        </p:nvSpPr>
        <p:spPr>
          <a:xfrm>
            <a:off x="8438608" y="5231322"/>
            <a:ext cx="352696" cy="29696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7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D74CC-8924-37F7-43D8-4D2453891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6066" y="670560"/>
            <a:ext cx="3593326" cy="58596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Read the article again. Are the sentences true, false, or is the information not given?</a:t>
            </a:r>
          </a:p>
          <a:p>
            <a:pPr marL="0" indent="0">
              <a:buNone/>
            </a:pPr>
            <a:r>
              <a:rPr lang="en-US" altLang="zh-CN" dirty="0"/>
              <a:t>1. According to the article, the biggest fiestas de quince </a:t>
            </a:r>
            <a:r>
              <a:rPr lang="en-US" altLang="zh-CN" dirty="0" err="1"/>
              <a:t>años</a:t>
            </a:r>
            <a:r>
              <a:rPr lang="en-US" altLang="zh-CN" dirty="0"/>
              <a:t> are held in Spain.  </a:t>
            </a:r>
          </a:p>
          <a:p>
            <a:pPr marL="0" indent="0">
              <a:buNone/>
            </a:pPr>
            <a:r>
              <a:rPr lang="en-US" altLang="zh-CN" dirty="0"/>
              <a:t>2. In the US, the fiestas usually aren't as big as weddings.  </a:t>
            </a:r>
          </a:p>
          <a:p>
            <a:pPr marL="0" indent="0">
              <a:buNone/>
            </a:pPr>
            <a:r>
              <a:rPr lang="en-US" altLang="zh-CN" dirty="0"/>
              <a:t>3. The history of the fiesta goes back more than 500 years.  </a:t>
            </a:r>
          </a:p>
          <a:p>
            <a:pPr marL="0" indent="0">
              <a:buNone/>
            </a:pPr>
            <a:r>
              <a:rPr lang="en-US" altLang="zh-CN" dirty="0"/>
              <a:t>4. There are over 500,000 fiestas in the US a year.  </a:t>
            </a:r>
          </a:p>
          <a:p>
            <a:pPr marL="0" indent="0">
              <a:buNone/>
            </a:pPr>
            <a:r>
              <a:rPr lang="en-US" altLang="zh-CN" dirty="0"/>
              <a:t>5. Some fiestas in the US last for a week.  </a:t>
            </a:r>
          </a:p>
          <a:p>
            <a:pPr marL="0" indent="0">
              <a:buNone/>
            </a:pPr>
            <a:r>
              <a:rPr lang="en-US" altLang="zh-CN" dirty="0"/>
              <a:t>6. New shoes show that the girl has become a young woman.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5D24D2-8DA8-A4F6-12A3-E23C051B0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208530" cy="598627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6E40CC9-C7BD-5E81-049F-5AE6022AE6F6}"/>
              </a:ext>
            </a:extLst>
          </p:cNvPr>
          <p:cNvSpPr txBox="1"/>
          <p:nvPr/>
        </p:nvSpPr>
        <p:spPr>
          <a:xfrm>
            <a:off x="9744892" y="2429216"/>
            <a:ext cx="148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NG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46F38D-9786-5A06-9217-D6C03CDB45AF}"/>
              </a:ext>
            </a:extLst>
          </p:cNvPr>
          <p:cNvSpPr txBox="1"/>
          <p:nvPr/>
        </p:nvSpPr>
        <p:spPr>
          <a:xfrm>
            <a:off x="11154809" y="3059668"/>
            <a:ext cx="148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F </a:t>
            </a:r>
            <a:r>
              <a:rPr lang="en-US" sz="1400" b="1" dirty="0">
                <a:highlight>
                  <a:srgbClr val="FFFF00"/>
                </a:highlight>
              </a:rPr>
              <a:t>(</a:t>
            </a:r>
            <a:r>
              <a:rPr lang="en-US" altLang="zh-CN" sz="1400" dirty="0">
                <a:highlight>
                  <a:srgbClr val="FFFF00"/>
                </a:highlight>
              </a:rPr>
              <a:t>11–12)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FAD239-A42A-8F86-B405-20A908861D30}"/>
              </a:ext>
            </a:extLst>
          </p:cNvPr>
          <p:cNvSpPr txBox="1"/>
          <p:nvPr/>
        </p:nvSpPr>
        <p:spPr>
          <a:xfrm>
            <a:off x="11252345" y="3878274"/>
            <a:ext cx="148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T </a:t>
            </a:r>
            <a:r>
              <a:rPr lang="en-US" altLang="zh-CN" sz="1400" b="1" dirty="0">
                <a:highlight>
                  <a:srgbClr val="FFFF00"/>
                </a:highlight>
              </a:rPr>
              <a:t>(</a:t>
            </a:r>
            <a:r>
              <a:rPr lang="en-US" altLang="zh-CN" sz="1400" dirty="0">
                <a:highlight>
                  <a:srgbClr val="FFFF00"/>
                </a:highlight>
              </a:rPr>
              <a:t>15–16)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674106-2A5B-A486-C4C4-7C0B59A36CEA}"/>
              </a:ext>
            </a:extLst>
          </p:cNvPr>
          <p:cNvSpPr txBox="1"/>
          <p:nvPr/>
        </p:nvSpPr>
        <p:spPr>
          <a:xfrm>
            <a:off x="10037936" y="4610253"/>
            <a:ext cx="148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NG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BC1462-28D8-104A-86C4-9E18DCD37ED3}"/>
              </a:ext>
            </a:extLst>
          </p:cNvPr>
          <p:cNvSpPr txBox="1"/>
          <p:nvPr/>
        </p:nvSpPr>
        <p:spPr>
          <a:xfrm>
            <a:off x="9000309" y="5328924"/>
            <a:ext cx="148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NG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7047DF-E9E8-AAA7-694A-B526AB2995C6}"/>
              </a:ext>
            </a:extLst>
          </p:cNvPr>
          <p:cNvSpPr txBox="1"/>
          <p:nvPr/>
        </p:nvSpPr>
        <p:spPr>
          <a:xfrm>
            <a:off x="11252345" y="6002774"/>
            <a:ext cx="148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T</a:t>
            </a:r>
            <a:r>
              <a:rPr lang="en-US" altLang="zh-CN" b="1" dirty="0">
                <a:highlight>
                  <a:srgbClr val="FFFF00"/>
                </a:highlight>
              </a:rPr>
              <a:t> </a:t>
            </a:r>
            <a:r>
              <a:rPr lang="en-US" altLang="zh-CN" sz="1400" b="1" dirty="0">
                <a:highlight>
                  <a:srgbClr val="FFFF00"/>
                </a:highlight>
              </a:rPr>
              <a:t>(</a:t>
            </a:r>
            <a:r>
              <a:rPr lang="en-US" altLang="zh-CN" sz="1400" dirty="0">
                <a:highlight>
                  <a:srgbClr val="FFFF00"/>
                </a:highlight>
              </a:rPr>
              <a:t>43-45)</a:t>
            </a:r>
            <a:endParaRPr 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0327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D74CC-8924-37F7-43D8-4D2453891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6066" y="670560"/>
            <a:ext cx="3593326" cy="58596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Find information in the article to support each sentence.</a:t>
            </a:r>
          </a:p>
          <a:p>
            <a:pPr marL="0" indent="0">
              <a:buNone/>
            </a:pPr>
            <a:r>
              <a:rPr lang="en-US" altLang="zh-CN" dirty="0"/>
              <a:t>1. The fiesta de quince </a:t>
            </a:r>
            <a:r>
              <a:rPr lang="en-US" altLang="zh-CN" dirty="0" err="1"/>
              <a:t>años</a:t>
            </a:r>
            <a:r>
              <a:rPr lang="en-US" altLang="zh-CN" dirty="0"/>
              <a:t> is an international celebration.</a:t>
            </a:r>
          </a:p>
          <a:p>
            <a:pPr marL="0" indent="0">
              <a:buNone/>
            </a:pPr>
            <a:r>
              <a:rPr lang="en-US" altLang="zh-CN" dirty="0"/>
              <a:t>2. The girl is seen as a different person after the celebration.</a:t>
            </a:r>
          </a:p>
          <a:p>
            <a:pPr marL="0" indent="0">
              <a:buNone/>
            </a:pPr>
            <a:r>
              <a:rPr lang="en-US" altLang="zh-CN" dirty="0"/>
              <a:t>3. The celebrations have become bigger over time.</a:t>
            </a:r>
          </a:p>
          <a:p>
            <a:pPr marL="0" indent="0">
              <a:buNone/>
            </a:pPr>
            <a:r>
              <a:rPr lang="en-US" altLang="zh-CN" dirty="0"/>
              <a:t>4. People spend a lot of money on a fiesta de quince </a:t>
            </a:r>
            <a:r>
              <a:rPr lang="en-US" altLang="zh-CN" dirty="0" err="1"/>
              <a:t>años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5. The celebration is a very old tradition.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5D24D2-8DA8-A4F6-12A3-E23C051B0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208530" cy="598627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34F3051-411B-5354-F5FC-581C15FB6066}"/>
              </a:ext>
            </a:extLst>
          </p:cNvPr>
          <p:cNvSpPr txBox="1"/>
          <p:nvPr/>
        </p:nvSpPr>
        <p:spPr>
          <a:xfrm>
            <a:off x="8208530" y="2336856"/>
            <a:ext cx="398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Lines 9-10; 24; 25; 26-28.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7F9218-C071-27BB-6EDF-43F696F4A0FD}"/>
              </a:ext>
            </a:extLst>
          </p:cNvPr>
          <p:cNvSpPr txBox="1"/>
          <p:nvPr/>
        </p:nvSpPr>
        <p:spPr>
          <a:xfrm>
            <a:off x="8208530" y="3059668"/>
            <a:ext cx="398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Lines 7-8; 18-19; 43-45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66666F-66A5-25BC-F24D-75EFC4B10E4D}"/>
              </a:ext>
            </a:extLst>
          </p:cNvPr>
          <p:cNvSpPr txBox="1"/>
          <p:nvPr/>
        </p:nvSpPr>
        <p:spPr>
          <a:xfrm>
            <a:off x="8208530" y="3782480"/>
            <a:ext cx="398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Lines 20-21; 26-28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22642C-4DBE-2027-2706-B82F6CC98304}"/>
              </a:ext>
            </a:extLst>
          </p:cNvPr>
          <p:cNvSpPr txBox="1"/>
          <p:nvPr/>
        </p:nvSpPr>
        <p:spPr>
          <a:xfrm>
            <a:off x="8219766" y="4505292"/>
            <a:ext cx="398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Lines 11-13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D0E2F7-F9B2-955C-4C4C-A609B47242DB}"/>
              </a:ext>
            </a:extLst>
          </p:cNvPr>
          <p:cNvSpPr txBox="1"/>
          <p:nvPr/>
        </p:nvSpPr>
        <p:spPr>
          <a:xfrm>
            <a:off x="8219766" y="5333065"/>
            <a:ext cx="398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Lines 15-17</a:t>
            </a:r>
          </a:p>
        </p:txBody>
      </p:sp>
    </p:spTree>
    <p:extLst>
      <p:ext uri="{BB962C8B-B14F-4D97-AF65-F5344CB8AC3E}">
        <p14:creationId xmlns:p14="http://schemas.microsoft.com/office/powerpoint/2010/main" val="326695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568EF-F95E-083B-0D3E-CB0C104B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PRESENT PERFECT- </a:t>
            </a:r>
            <a:r>
              <a:rPr lang="en-US" altLang="zh-CN" sz="4400" i="1" dirty="0"/>
              <a:t>FOR, SINCE, ALREADY, JUST </a:t>
            </a:r>
            <a:r>
              <a:rPr lang="en-US" altLang="zh-CN" sz="4400" dirty="0"/>
              <a:t>AND</a:t>
            </a:r>
            <a:r>
              <a:rPr lang="en-US" altLang="zh-CN" sz="4400" i="1" dirty="0"/>
              <a:t> YET</a:t>
            </a:r>
            <a:endParaRPr lang="zh-CN" altLang="en-US" i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F6ED7-8D6E-647A-F22F-F1257E000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637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Look at the Grammar box. Choose the correct option to complete the explanation for each sentence in the Grammar box.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C6B610-134C-AC1D-F2EC-DBE3DBD97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09439"/>
            <a:ext cx="6585951" cy="21722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DD3D03-6349-54C4-27FD-8F5119516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756518"/>
            <a:ext cx="6427660" cy="202012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7ABE5A4-F436-6CBC-7132-B2502F547BC6}"/>
              </a:ext>
            </a:extLst>
          </p:cNvPr>
          <p:cNvSpPr/>
          <p:nvPr/>
        </p:nvSpPr>
        <p:spPr>
          <a:xfrm>
            <a:off x="3513909" y="4859383"/>
            <a:ext cx="1423851" cy="31350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943AC5-F28B-0636-0BD5-DA7932263D74}"/>
              </a:ext>
            </a:extLst>
          </p:cNvPr>
          <p:cNvSpPr/>
          <p:nvPr/>
        </p:nvSpPr>
        <p:spPr>
          <a:xfrm>
            <a:off x="5453743" y="5180748"/>
            <a:ext cx="515983" cy="32937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CA1485-D9B0-5B99-070F-E1C4B2957222}"/>
              </a:ext>
            </a:extLst>
          </p:cNvPr>
          <p:cNvSpPr/>
          <p:nvPr/>
        </p:nvSpPr>
        <p:spPr>
          <a:xfrm>
            <a:off x="3376749" y="5766578"/>
            <a:ext cx="1561011" cy="31350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33B5C0-ED2A-EDC3-C885-4BA7DC7D0815}"/>
              </a:ext>
            </a:extLst>
          </p:cNvPr>
          <p:cNvSpPr/>
          <p:nvPr/>
        </p:nvSpPr>
        <p:spPr>
          <a:xfrm>
            <a:off x="2333898" y="6101857"/>
            <a:ext cx="722811" cy="31200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4B52C4-F472-7553-96A9-542867B13DFF}"/>
              </a:ext>
            </a:extLst>
          </p:cNvPr>
          <p:cNvSpPr/>
          <p:nvPr/>
        </p:nvSpPr>
        <p:spPr>
          <a:xfrm>
            <a:off x="3196414" y="6412307"/>
            <a:ext cx="1741346" cy="31200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2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</TotalTime>
  <Words>1157</Words>
  <Application>Microsoft Office PowerPoint</Application>
  <PresentationFormat>寬螢幕</PresentationFormat>
  <Paragraphs>134</Paragraphs>
  <Slides>13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等线</vt:lpstr>
      <vt:lpstr>lato</vt:lpstr>
      <vt:lpstr>宋体</vt:lpstr>
      <vt:lpstr>新細明體</vt:lpstr>
      <vt:lpstr>Arial</vt:lpstr>
      <vt:lpstr>Calibri</vt:lpstr>
      <vt:lpstr>Calibri Light</vt:lpstr>
      <vt:lpstr>Wingdings</vt:lpstr>
      <vt:lpstr>回顾</vt:lpstr>
      <vt:lpstr>Family and Friends</vt:lpstr>
      <vt:lpstr>Fiesta de quince años- A Quinceañera </vt:lpstr>
      <vt:lpstr>SUFFIX -AL</vt:lpstr>
      <vt:lpstr>SUFFIX -AL</vt:lpstr>
      <vt:lpstr>SUFFIX -AL</vt:lpstr>
      <vt:lpstr>PowerPoint 簡報</vt:lpstr>
      <vt:lpstr>PowerPoint 簡報</vt:lpstr>
      <vt:lpstr>PowerPoint 簡報</vt:lpstr>
      <vt:lpstr>PRESENT PERFECT- FOR, SINCE, ALREADY, JUST AND YET</vt:lpstr>
      <vt:lpstr>PRESENT PERFECT- FOR, SINCE, ALREADY, JUST AND YET</vt:lpstr>
      <vt:lpstr>PRESENT PERFECT- FOR, SINCE, ALREADY, JUST AND YET</vt:lpstr>
      <vt:lpstr>Speaking Assessment 3</vt:lpstr>
      <vt:lpstr>Speaking Assessment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tiantian</dc:creator>
  <cp:lastModifiedBy>tiantian</cp:lastModifiedBy>
  <cp:revision>16</cp:revision>
  <dcterms:created xsi:type="dcterms:W3CDTF">2023-09-28T08:03:18Z</dcterms:created>
  <dcterms:modified xsi:type="dcterms:W3CDTF">2023-11-20T00:41:33Z</dcterms:modified>
</cp:coreProperties>
</file>