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0" r:id="rId9"/>
    <p:sldId id="271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140" autoAdjust="0"/>
  </p:normalViewPr>
  <p:slideViewPr>
    <p:cSldViewPr snapToGrid="0">
      <p:cViewPr varScale="1">
        <p:scale>
          <a:sx n="64" d="100"/>
          <a:sy n="64" d="100"/>
        </p:scale>
        <p:origin x="1389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321AD-D00C-4BF8-8192-2E0BA477C1ED}" type="datetimeFigureOut">
              <a:rPr lang="zh-HK" altLang="en-US" smtClean="0"/>
              <a:t>6/12/2023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0448-F326-4197-AA39-03FDDEC13C2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17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0448-F326-4197-AA39-03FDDEC13C28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64966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0448-F326-4197-AA39-03FDDEC13C28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34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0448-F326-4197-AA39-03FDDEC13C28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926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0448-F326-4197-AA39-03FDDEC13C28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5247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0448-F326-4197-AA39-03FDDEC13C28}" type="slidenum">
              <a:rPr lang="zh-HK" altLang="en-US" smtClean="0"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2916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0448-F326-4197-AA39-03FDDEC13C28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071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E0448-F326-4197-AA39-03FDDEC13C28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190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92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3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31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9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6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7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DC2391-4CFB-4162-8DE2-A9C121D39C42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A613ED-1300-4BCE-AE17-EDFFD564879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yXADWE7K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19E74-CE41-FBF4-BAE2-3FC928A31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All in a day’s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EC69B-D879-8700-4D16-E8E94B772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27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012B28-1246-4747-9B23-3A0CDC73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3BF300-A269-41EC-AAC8-9C9098151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30" y="2848857"/>
            <a:ext cx="5801370" cy="276910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F1B4F44-70EA-4DF6-837B-26B6D0ABE1FD}"/>
              </a:ext>
            </a:extLst>
          </p:cNvPr>
          <p:cNvSpPr txBox="1"/>
          <p:nvPr/>
        </p:nvSpPr>
        <p:spPr>
          <a:xfrm>
            <a:off x="195943" y="2149254"/>
            <a:ext cx="65644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b="1" dirty="0"/>
              <a:t>1. be 21 / discover love of the ocean (by the time)</a:t>
            </a:r>
          </a:p>
          <a:p>
            <a:r>
              <a:rPr lang="en-US" altLang="zh-HK" b="1" dirty="0"/>
              <a:t>By the time he was 21, Cousteau had discovered his love of the ocean.</a:t>
            </a:r>
          </a:p>
          <a:p>
            <a:endParaRPr lang="en-US" altLang="zh-HK" b="1" dirty="0"/>
          </a:p>
          <a:p>
            <a:r>
              <a:rPr lang="en-US" altLang="zh-HK" dirty="0"/>
              <a:t>2. Cousteau be in the navy for two years / travel around the world (when)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3. Cousteau give 20 years of his life to the ocean / receive money from the National Geographic Society for his work (when)</a:t>
            </a:r>
          </a:p>
          <a:p>
            <a:endParaRPr lang="en-US" altLang="zh-HK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26FC1D-2157-2D87-F1A2-699424163BE1}"/>
              </a:ext>
            </a:extLst>
          </p:cNvPr>
          <p:cNvSpPr txBox="1"/>
          <p:nvPr/>
        </p:nvSpPr>
        <p:spPr>
          <a:xfrm>
            <a:off x="182148" y="3995913"/>
            <a:ext cx="608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Cousteau had been in the navy for two years when he travelled around the world.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637C0C-145F-E4B8-01B2-3CF7457CF0A3}"/>
              </a:ext>
            </a:extLst>
          </p:cNvPr>
          <p:cNvSpPr txBox="1"/>
          <p:nvPr/>
        </p:nvSpPr>
        <p:spPr>
          <a:xfrm>
            <a:off x="242742" y="5305936"/>
            <a:ext cx="6087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Cousteau had given 20 years of his life to the ocean when he received money from the National Geographic Society for his work.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A46FE16F-E6A9-4AF7-FC5F-A49A7E87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63527"/>
            <a:ext cx="11155680" cy="1450757"/>
          </a:xfrm>
        </p:spPr>
        <p:txBody>
          <a:bodyPr>
            <a:noAutofit/>
          </a:bodyPr>
          <a:lstStyle/>
          <a:p>
            <a:r>
              <a:rPr lang="en-US" altLang="zh-HK" sz="3600" dirty="0"/>
              <a:t>Look at the timeline of Jacques-Yves Cousteau's life. Then use the words and time expressions to make sentences with the past simple and past perfect.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84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0097EC7-DBF4-4F3B-8FDC-60CD875D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30" y="2848857"/>
            <a:ext cx="5801370" cy="276910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F1B4F44-70EA-4DF6-837B-26B6D0ABE1FD}"/>
              </a:ext>
            </a:extLst>
          </p:cNvPr>
          <p:cNvSpPr txBox="1"/>
          <p:nvPr/>
        </p:nvSpPr>
        <p:spPr>
          <a:xfrm>
            <a:off x="195943" y="1948679"/>
            <a:ext cx="65036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2000" dirty="0"/>
              <a:t>4. Cousteau write the book / The Silent World / make the film (before)</a:t>
            </a:r>
          </a:p>
          <a:p>
            <a:endParaRPr lang="en-US" altLang="zh-HK" sz="2000" dirty="0"/>
          </a:p>
          <a:p>
            <a:endParaRPr lang="en-US" altLang="zh-HK" sz="2000" dirty="0"/>
          </a:p>
          <a:p>
            <a:r>
              <a:rPr lang="en-US" altLang="zh-HK" sz="2000" dirty="0"/>
              <a:t>5. Cousteau be a TV star / for more than 15 years / he receive the Medal of Freedom (before)</a:t>
            </a:r>
          </a:p>
          <a:p>
            <a:endParaRPr lang="en-US" altLang="zh-HK" sz="2000" dirty="0"/>
          </a:p>
          <a:p>
            <a:endParaRPr lang="en-US" altLang="zh-HK" sz="2000" dirty="0"/>
          </a:p>
          <a:p>
            <a:endParaRPr lang="en-US" altLang="zh-HK" sz="2000" dirty="0"/>
          </a:p>
          <a:p>
            <a:r>
              <a:rPr lang="en-US" altLang="zh-HK" sz="2000" dirty="0"/>
              <a:t>6. he die / share his love of the ocean / with millions of people around the world (by the time)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85FC5E-9397-7830-5E8E-F9ED049B2648}"/>
              </a:ext>
            </a:extLst>
          </p:cNvPr>
          <p:cNvSpPr txBox="1"/>
          <p:nvPr/>
        </p:nvSpPr>
        <p:spPr>
          <a:xfrm>
            <a:off x="195943" y="2588322"/>
            <a:ext cx="608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Cousteau had already written the book The Silent World before he made the film.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1BD73C-1546-C63B-9534-AA74CEF8A06D}"/>
              </a:ext>
            </a:extLst>
          </p:cNvPr>
          <p:cNvSpPr txBox="1"/>
          <p:nvPr/>
        </p:nvSpPr>
        <p:spPr>
          <a:xfrm>
            <a:off x="195943" y="3910245"/>
            <a:ext cx="608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Cousteau had been a TV star for more than 15 years before he received the Medal of Freedom.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B8F047-DC95-F6B1-92CC-6212A3811006}"/>
              </a:ext>
            </a:extLst>
          </p:cNvPr>
          <p:cNvSpPr txBox="1"/>
          <p:nvPr/>
        </p:nvSpPr>
        <p:spPr>
          <a:xfrm>
            <a:off x="249640" y="5419866"/>
            <a:ext cx="6087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By the time he died, Cousteau had shared his love of the ocean with millions of people around the world.</a:t>
            </a:r>
          </a:p>
        </p:txBody>
      </p:sp>
      <p:sp>
        <p:nvSpPr>
          <p:cNvPr id="13" name="标题 6">
            <a:extLst>
              <a:ext uri="{FF2B5EF4-FFF2-40B4-BE49-F238E27FC236}">
                <a16:creationId xmlns:a16="http://schemas.microsoft.com/office/drawing/2014/main" id="{1BB086F8-4D64-DFBB-357A-0231CFA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63527"/>
            <a:ext cx="11155680" cy="1450757"/>
          </a:xfrm>
        </p:spPr>
        <p:txBody>
          <a:bodyPr>
            <a:noAutofit/>
          </a:bodyPr>
          <a:lstStyle/>
          <a:p>
            <a:r>
              <a:rPr lang="en-US" altLang="zh-HK" sz="3600" dirty="0"/>
              <a:t>Look at the timeline of Jacques-Yves Cousteau's life. Then use the words and time expressions to make sentences with the past simple and past perfect.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24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15239-3BDF-C7FB-476B-6CE4A9DA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1C4E-AD19-FCCA-9998-5392919E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95266"/>
            <a:ext cx="10058400" cy="1583266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What Job Is Right For You ?</a:t>
            </a:r>
          </a:p>
          <a:p>
            <a:r>
              <a:rPr lang="en-US" altLang="zh-HK" dirty="0">
                <a:hlinkClick r:id="rId3"/>
              </a:rPr>
              <a:t>https://www.youtube.com/watch?v=cyXADWE7KPo</a:t>
            </a:r>
            <a:endParaRPr lang="en-US" altLang="zh-HK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A6D83-9D9B-4128-8AC4-3347733F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Match the jobs (1–10) with the correct description (a–j).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5DC8F8B-C039-4D3C-8C86-5EEC132C7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4294"/>
            <a:ext cx="7664840" cy="440042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D8E8AD-A4ED-9FDC-9582-216EC1ED4A71}"/>
              </a:ext>
            </a:extLst>
          </p:cNvPr>
          <p:cNvSpPr txBox="1"/>
          <p:nvPr/>
        </p:nvSpPr>
        <p:spPr>
          <a:xfrm>
            <a:off x="518161" y="1957028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2BC893-1216-743B-6260-821988EF483A}"/>
              </a:ext>
            </a:extLst>
          </p:cNvPr>
          <p:cNvSpPr txBox="1"/>
          <p:nvPr/>
        </p:nvSpPr>
        <p:spPr>
          <a:xfrm>
            <a:off x="807721" y="2268628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3A341A-51A1-8D2A-1A4A-D29763560903}"/>
              </a:ext>
            </a:extLst>
          </p:cNvPr>
          <p:cNvSpPr txBox="1"/>
          <p:nvPr/>
        </p:nvSpPr>
        <p:spPr>
          <a:xfrm>
            <a:off x="518160" y="2578659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D61F8-B327-E94E-7793-38FFFCE7C6CE}"/>
              </a:ext>
            </a:extLst>
          </p:cNvPr>
          <p:cNvSpPr txBox="1"/>
          <p:nvPr/>
        </p:nvSpPr>
        <p:spPr>
          <a:xfrm>
            <a:off x="833841" y="2896984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FF78CA-D825-2933-A01D-C9088A969D10}"/>
              </a:ext>
            </a:extLst>
          </p:cNvPr>
          <p:cNvSpPr txBox="1"/>
          <p:nvPr/>
        </p:nvSpPr>
        <p:spPr>
          <a:xfrm>
            <a:off x="518159" y="3241289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EDD54C-5D50-378C-DF02-2EC7BE8A5281}"/>
              </a:ext>
            </a:extLst>
          </p:cNvPr>
          <p:cNvSpPr txBox="1"/>
          <p:nvPr/>
        </p:nvSpPr>
        <p:spPr>
          <a:xfrm>
            <a:off x="807719" y="3552675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7F42E4-33C5-EEFC-7347-B5C44F09E8BD}"/>
              </a:ext>
            </a:extLst>
          </p:cNvPr>
          <p:cNvSpPr txBox="1"/>
          <p:nvPr/>
        </p:nvSpPr>
        <p:spPr>
          <a:xfrm>
            <a:off x="518157" y="3872948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E0003C-BDF5-226F-1328-3CD838A38494}"/>
              </a:ext>
            </a:extLst>
          </p:cNvPr>
          <p:cNvSpPr txBox="1"/>
          <p:nvPr/>
        </p:nvSpPr>
        <p:spPr>
          <a:xfrm>
            <a:off x="807717" y="4167440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80A42A-36FD-14E6-BB81-720C9FCA0ECD}"/>
              </a:ext>
            </a:extLst>
          </p:cNvPr>
          <p:cNvSpPr txBox="1"/>
          <p:nvPr/>
        </p:nvSpPr>
        <p:spPr>
          <a:xfrm>
            <a:off x="518157" y="4485692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7D113-3D2B-AA1E-F752-683CF4ABD910}"/>
              </a:ext>
            </a:extLst>
          </p:cNvPr>
          <p:cNvSpPr txBox="1"/>
          <p:nvPr/>
        </p:nvSpPr>
        <p:spPr>
          <a:xfrm>
            <a:off x="807719" y="4879725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155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9E5544-8096-46EB-96AB-5F3CCE70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E0091C-0601-404D-B95A-1CBF0B6C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Look at these jobs. Which category does each one belong to? Think of one more job for each category. Use a dictionary if necessary.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8F5089-566A-45F4-93DC-C7D8E68CD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709491"/>
            <a:ext cx="9068684" cy="35770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0EC8FF-00A9-B71E-D54D-A2C6A0127750}"/>
              </a:ext>
            </a:extLst>
          </p:cNvPr>
          <p:cNvSpPr txBox="1"/>
          <p:nvPr/>
        </p:nvSpPr>
        <p:spPr>
          <a:xfrm>
            <a:off x="825137" y="2902831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8E0164-2989-8206-8948-AE07385789F0}"/>
              </a:ext>
            </a:extLst>
          </p:cNvPr>
          <p:cNvSpPr txBox="1"/>
          <p:nvPr/>
        </p:nvSpPr>
        <p:spPr>
          <a:xfrm>
            <a:off x="840378" y="3244334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DE89DB-C55B-DF3D-DB48-07E4DFDAFDA5}"/>
              </a:ext>
            </a:extLst>
          </p:cNvPr>
          <p:cNvSpPr txBox="1"/>
          <p:nvPr/>
        </p:nvSpPr>
        <p:spPr>
          <a:xfrm>
            <a:off x="836024" y="3613666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F81A8B-962A-4B2A-DADF-6582DD3484BE}"/>
              </a:ext>
            </a:extLst>
          </p:cNvPr>
          <p:cNvSpPr txBox="1"/>
          <p:nvPr/>
        </p:nvSpPr>
        <p:spPr>
          <a:xfrm>
            <a:off x="3130733" y="2875002"/>
            <a:ext cx="42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DFE153-6E34-94B1-E171-8C917AB9EA46}"/>
              </a:ext>
            </a:extLst>
          </p:cNvPr>
          <p:cNvSpPr txBox="1"/>
          <p:nvPr/>
        </p:nvSpPr>
        <p:spPr>
          <a:xfrm>
            <a:off x="3052355" y="3268371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2,4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69FA84-7EBE-746C-6C8A-3E9270990065}"/>
              </a:ext>
            </a:extLst>
          </p:cNvPr>
          <p:cNvSpPr txBox="1"/>
          <p:nvPr/>
        </p:nvSpPr>
        <p:spPr>
          <a:xfrm>
            <a:off x="3113315" y="3637703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7F3313-7BE9-D757-BAB7-27542EB06FBB}"/>
              </a:ext>
            </a:extLst>
          </p:cNvPr>
          <p:cNvSpPr txBox="1"/>
          <p:nvPr/>
        </p:nvSpPr>
        <p:spPr>
          <a:xfrm>
            <a:off x="4991543" y="289903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03E177-A44E-DA13-DD21-590C18D599D0}"/>
              </a:ext>
            </a:extLst>
          </p:cNvPr>
          <p:cNvSpPr txBox="1"/>
          <p:nvPr/>
        </p:nvSpPr>
        <p:spPr>
          <a:xfrm>
            <a:off x="4991542" y="3268371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832A32-4E17-AD04-666A-E418279F7757}"/>
              </a:ext>
            </a:extLst>
          </p:cNvPr>
          <p:cNvSpPr txBox="1"/>
          <p:nvPr/>
        </p:nvSpPr>
        <p:spPr>
          <a:xfrm>
            <a:off x="4991542" y="362376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B045E-9DB9-652F-A1F8-4DDCAFC443CE}"/>
              </a:ext>
            </a:extLst>
          </p:cNvPr>
          <p:cNvSpPr txBox="1"/>
          <p:nvPr/>
        </p:nvSpPr>
        <p:spPr>
          <a:xfrm>
            <a:off x="7861017" y="2899039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3,5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1B47F3-0497-6E51-9511-144C4A12BCED}"/>
              </a:ext>
            </a:extLst>
          </p:cNvPr>
          <p:cNvSpPr txBox="1"/>
          <p:nvPr/>
        </p:nvSpPr>
        <p:spPr>
          <a:xfrm>
            <a:off x="7921977" y="326571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57F90E-BD14-7DBC-746B-639C58472949}"/>
              </a:ext>
            </a:extLst>
          </p:cNvPr>
          <p:cNvSpPr txBox="1"/>
          <p:nvPr/>
        </p:nvSpPr>
        <p:spPr>
          <a:xfrm>
            <a:off x="7920449" y="3647505"/>
            <a:ext cx="57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4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F022D92-AB68-35B1-B89A-2C1A8AE31947}"/>
              </a:ext>
            </a:extLst>
          </p:cNvPr>
          <p:cNvGrpSpPr/>
          <p:nvPr/>
        </p:nvGrpSpPr>
        <p:grpSpPr>
          <a:xfrm>
            <a:off x="2735580" y="4988968"/>
            <a:ext cx="8746671" cy="646331"/>
            <a:chOff x="2735580" y="4988968"/>
            <a:chExt cx="8746671" cy="64633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0D2EE45-06E7-47CE-B7DC-77EAAE5C6DD9}"/>
                </a:ext>
              </a:extLst>
            </p:cNvPr>
            <p:cNvSpPr txBox="1"/>
            <p:nvPr/>
          </p:nvSpPr>
          <p:spPr>
            <a:xfrm>
              <a:off x="3079569" y="4988968"/>
              <a:ext cx="8402682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A job, especially one that needs special skill, that involves </a:t>
              </a:r>
              <a:r>
                <a:rPr lang="en-US" b="1" u="sng" dirty="0"/>
                <a:t>working with your hands</a:t>
              </a:r>
              <a:r>
                <a:rPr lang="en-US" dirty="0"/>
                <a:t>:</a:t>
              </a:r>
            </a:p>
            <a:p>
              <a:r>
                <a:rPr lang="en-US" i="1" dirty="0"/>
                <a:t>She went to college to learn a trade.</a:t>
              </a:r>
            </a:p>
          </p:txBody>
        </p:sp>
        <p:sp>
          <p:nvSpPr>
            <p:cNvPr id="19" name="箭头: 左 18">
              <a:extLst>
                <a:ext uri="{FF2B5EF4-FFF2-40B4-BE49-F238E27FC236}">
                  <a16:creationId xmlns:a16="http://schemas.microsoft.com/office/drawing/2014/main" id="{4C3FF2A7-4FCA-2E3A-6EEA-4F55FFEF4319}"/>
                </a:ext>
              </a:extLst>
            </p:cNvPr>
            <p:cNvSpPr/>
            <p:nvPr/>
          </p:nvSpPr>
          <p:spPr>
            <a:xfrm>
              <a:off x="2735580" y="5115897"/>
              <a:ext cx="343989" cy="195942"/>
            </a:xfrm>
            <a:prstGeom prst="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7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0004E-FC3A-4457-9A96-10DF4BA1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</a:t>
            </a:r>
            <a:r>
              <a:rPr lang="en-US" altLang="zh-CN" dirty="0"/>
              <a:t>istening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B01E4E-2F5B-4E10-9AC7-F63600A2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Listen to Tomas and Julia talking about photographer Anand Varma. What's important to Julia in a job? What's important to Tomas?</a:t>
            </a:r>
          </a:p>
          <a:p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6F8241-F6A5-4E0D-B976-8CEF8589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429000"/>
            <a:ext cx="10771610" cy="18479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B58F23-F88C-2029-F9BA-AA167E7AE2B8}"/>
              </a:ext>
            </a:extLst>
          </p:cNvPr>
          <p:cNvSpPr txBox="1"/>
          <p:nvPr/>
        </p:nvSpPr>
        <p:spPr>
          <a:xfrm>
            <a:off x="1194605" y="2519321"/>
            <a:ext cx="6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Julia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D23569-0114-D1F7-6F88-37867698DB05}"/>
              </a:ext>
            </a:extLst>
          </p:cNvPr>
          <p:cNvSpPr txBox="1"/>
          <p:nvPr/>
        </p:nvSpPr>
        <p:spPr>
          <a:xfrm>
            <a:off x="1194605" y="2994660"/>
            <a:ext cx="93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Tomas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8A4EC7-19DC-0BB5-A936-E2F4C49C173E}"/>
              </a:ext>
            </a:extLst>
          </p:cNvPr>
          <p:cNvSpPr txBox="1"/>
          <p:nvPr/>
        </p:nvSpPr>
        <p:spPr>
          <a:xfrm>
            <a:off x="2133600" y="2519322"/>
            <a:ext cx="64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fun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7C36C2-87D7-A8BE-9B37-C18CE031B189}"/>
              </a:ext>
            </a:extLst>
          </p:cNvPr>
          <p:cNvSpPr txBox="1"/>
          <p:nvPr/>
        </p:nvSpPr>
        <p:spPr>
          <a:xfrm>
            <a:off x="2878182" y="2519321"/>
            <a:ext cx="15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adventure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D0186-6196-B26E-EFA7-C0BF2995E475}"/>
              </a:ext>
            </a:extLst>
          </p:cNvPr>
          <p:cNvSpPr txBox="1"/>
          <p:nvPr/>
        </p:nvSpPr>
        <p:spPr>
          <a:xfrm>
            <a:off x="2109650" y="3027164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staying near family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E45B75-0FAB-C27F-7505-D82AB2C80E03}"/>
              </a:ext>
            </a:extLst>
          </p:cNvPr>
          <p:cNvSpPr txBox="1"/>
          <p:nvPr/>
        </p:nvSpPr>
        <p:spPr>
          <a:xfrm>
            <a:off x="4410889" y="3030123"/>
            <a:ext cx="15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money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077DAC-EEAE-BF5A-9DD9-40D5C93FC593}"/>
              </a:ext>
            </a:extLst>
          </p:cNvPr>
          <p:cNvSpPr txBox="1"/>
          <p:nvPr/>
        </p:nvSpPr>
        <p:spPr>
          <a:xfrm>
            <a:off x="5501638" y="3027164"/>
            <a:ext cx="153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88110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9FD39-254C-46C9-9850-E8221C41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</a:t>
            </a:r>
            <a:r>
              <a:rPr lang="en-US" altLang="zh-CN" dirty="0"/>
              <a:t>istening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3D74FC-98A5-4EF9-9E66-CFF69115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829387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b="1" dirty="0"/>
              <a:t>Listen again. Are the sentences </a:t>
            </a:r>
            <a:r>
              <a:rPr lang="en-US" altLang="zh-HK" b="1" u="sng" dirty="0"/>
              <a:t>true</a:t>
            </a:r>
            <a:r>
              <a:rPr lang="en-US" altLang="zh-HK" b="1" dirty="0"/>
              <a:t> or </a:t>
            </a:r>
            <a:r>
              <a:rPr lang="en-US" altLang="zh-HK" b="1" u="sng" dirty="0"/>
              <a:t>false</a:t>
            </a:r>
            <a:r>
              <a:rPr lang="en-US" altLang="zh-HK" b="1" dirty="0"/>
              <a:t>, or is the information </a:t>
            </a:r>
            <a:r>
              <a:rPr lang="en-US" altLang="zh-HK" b="1" u="sng" dirty="0"/>
              <a:t>not given</a:t>
            </a:r>
            <a:r>
              <a:rPr lang="en-US" altLang="zh-HK" dirty="0"/>
              <a:t>?</a:t>
            </a:r>
          </a:p>
          <a:p>
            <a:endParaRPr lang="en-US" altLang="zh-HK" dirty="0"/>
          </a:p>
          <a:p>
            <a:r>
              <a:rPr lang="en-US" altLang="zh-HK" dirty="0"/>
              <a:t>1. Julia would like to travel for work.   </a:t>
            </a:r>
          </a:p>
          <a:p>
            <a:r>
              <a:rPr lang="en-US" altLang="zh-HK" dirty="0"/>
              <a:t>2. Tomas has travelled a lot.   </a:t>
            </a:r>
          </a:p>
          <a:p>
            <a:r>
              <a:rPr lang="en-US" altLang="zh-HK" dirty="0"/>
              <a:t>3. Julia hasn't decided exactly what job she wants yet.  </a:t>
            </a:r>
          </a:p>
          <a:p>
            <a:r>
              <a:rPr lang="en-US" altLang="zh-HK" dirty="0"/>
              <a:t>4. Tomas says if Julia wants to have a job like Anand Varma, she can do it.     </a:t>
            </a:r>
          </a:p>
          <a:p>
            <a:r>
              <a:rPr lang="en-US" altLang="zh-HK" dirty="0"/>
              <a:t>5. Tomas would like to have a job like Anand Varma's.    </a:t>
            </a:r>
          </a:p>
          <a:p>
            <a:r>
              <a:rPr lang="en-US" altLang="zh-HK" dirty="0"/>
              <a:t>6. Tomas says he'd like to be a doctor.     </a:t>
            </a:r>
          </a:p>
          <a:p>
            <a:r>
              <a:rPr lang="en-US" altLang="zh-HK" dirty="0"/>
              <a:t>7. For Julia, it's important to have an interesting job.    </a:t>
            </a:r>
          </a:p>
          <a:p>
            <a:r>
              <a:rPr lang="en-US" altLang="zh-HK" dirty="0"/>
              <a:t>8. Julia thinks Tomas should consider being a paramedic.     </a:t>
            </a:r>
          </a:p>
          <a:p>
            <a:r>
              <a:rPr lang="en-US" altLang="zh-HK" dirty="0"/>
              <a:t>9. Julia wants to make a lot of money.     </a:t>
            </a:r>
          </a:p>
          <a:p>
            <a:r>
              <a:rPr lang="en-US" altLang="zh-HK" dirty="0"/>
              <a:t>10. Tomas wants a job that's very exciting.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1C349-D00A-597A-BA89-BA39D78AB614}"/>
              </a:ext>
            </a:extLst>
          </p:cNvPr>
          <p:cNvSpPr txBox="1"/>
          <p:nvPr/>
        </p:nvSpPr>
        <p:spPr>
          <a:xfrm>
            <a:off x="4994366" y="2545447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29F5DC-F1D8-388E-2CDE-521F619800A9}"/>
              </a:ext>
            </a:extLst>
          </p:cNvPr>
          <p:cNvSpPr txBox="1"/>
          <p:nvPr/>
        </p:nvSpPr>
        <p:spPr>
          <a:xfrm>
            <a:off x="4580710" y="2959600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1FBC37-92A4-21FD-D79C-7E33743F6E20}"/>
              </a:ext>
            </a:extLst>
          </p:cNvPr>
          <p:cNvSpPr txBox="1"/>
          <p:nvPr/>
        </p:nvSpPr>
        <p:spPr>
          <a:xfrm>
            <a:off x="6705600" y="3328932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000C8E-368B-9DFC-2A08-A45F6948958C}"/>
              </a:ext>
            </a:extLst>
          </p:cNvPr>
          <p:cNvSpPr txBox="1"/>
          <p:nvPr/>
        </p:nvSpPr>
        <p:spPr>
          <a:xfrm>
            <a:off x="8612776" y="3698264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B5CA69-074E-0D12-639D-2573F2AC4C4C}"/>
              </a:ext>
            </a:extLst>
          </p:cNvPr>
          <p:cNvSpPr txBox="1"/>
          <p:nvPr/>
        </p:nvSpPr>
        <p:spPr>
          <a:xfrm>
            <a:off x="6705600" y="4111832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D950AC-EF44-CFE6-386E-BD66C929A9F8}"/>
              </a:ext>
            </a:extLst>
          </p:cNvPr>
          <p:cNvSpPr txBox="1"/>
          <p:nvPr/>
        </p:nvSpPr>
        <p:spPr>
          <a:xfrm>
            <a:off x="5403670" y="4485638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A9957B-1CBE-29F3-6D4E-A0FB84FF88E5}"/>
              </a:ext>
            </a:extLst>
          </p:cNvPr>
          <p:cNvSpPr txBox="1"/>
          <p:nvPr/>
        </p:nvSpPr>
        <p:spPr>
          <a:xfrm>
            <a:off x="6705600" y="4873654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A68A25-59A9-1C5D-E5D3-33C7C09ED7E4}"/>
              </a:ext>
            </a:extLst>
          </p:cNvPr>
          <p:cNvSpPr txBox="1"/>
          <p:nvPr/>
        </p:nvSpPr>
        <p:spPr>
          <a:xfrm>
            <a:off x="7267304" y="5242986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9DA6EE-7EFE-12B7-6CE3-A07992189995}"/>
              </a:ext>
            </a:extLst>
          </p:cNvPr>
          <p:cNvSpPr txBox="1"/>
          <p:nvPr/>
        </p:nvSpPr>
        <p:spPr>
          <a:xfrm>
            <a:off x="5338355" y="5601017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NG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396320-D47B-F8E5-5B8F-F2B451EBC28C}"/>
              </a:ext>
            </a:extLst>
          </p:cNvPr>
          <p:cNvSpPr txBox="1"/>
          <p:nvPr/>
        </p:nvSpPr>
        <p:spPr>
          <a:xfrm>
            <a:off x="6705600" y="5941280"/>
            <a:ext cx="6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319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2DF5D-E6FC-499C-902F-AB5BC3A6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</a:t>
            </a:r>
            <a:r>
              <a:rPr lang="en-US" altLang="zh-CN" dirty="0"/>
              <a:t>ast Perfect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0A11E4-BAFC-4CC9-906B-80AF5633D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572" y="2150198"/>
            <a:ext cx="5684908" cy="255760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4C282E-2AAD-4DFF-A1C1-9F0EE87DE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9146"/>
            <a:ext cx="5911708" cy="383395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411057-8969-236A-ACFD-B2E6866D9A11}"/>
              </a:ext>
            </a:extLst>
          </p:cNvPr>
          <p:cNvSpPr/>
          <p:nvPr/>
        </p:nvSpPr>
        <p:spPr>
          <a:xfrm>
            <a:off x="6753498" y="3278776"/>
            <a:ext cx="705394" cy="3004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ABD430-9C77-6C55-DD31-3254AF5C2721}"/>
              </a:ext>
            </a:extLst>
          </p:cNvPr>
          <p:cNvSpPr/>
          <p:nvPr/>
        </p:nvSpPr>
        <p:spPr>
          <a:xfrm>
            <a:off x="10802983" y="3604253"/>
            <a:ext cx="705394" cy="3004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C5C6DAB-1C78-2E3D-01A5-FBE1F33BB3B5}"/>
              </a:ext>
            </a:extLst>
          </p:cNvPr>
          <p:cNvSpPr/>
          <p:nvPr/>
        </p:nvSpPr>
        <p:spPr>
          <a:xfrm>
            <a:off x="9361714" y="4200789"/>
            <a:ext cx="1036319" cy="33202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8B15B5-7D74-2CF8-FD81-1587423B7DCA}"/>
              </a:ext>
            </a:extLst>
          </p:cNvPr>
          <p:cNvSpPr/>
          <p:nvPr/>
        </p:nvSpPr>
        <p:spPr>
          <a:xfrm>
            <a:off x="7480663" y="5412369"/>
            <a:ext cx="705394" cy="30044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20E98D-7DF7-701D-BC3F-9D2E46D86F34}"/>
              </a:ext>
            </a:extLst>
          </p:cNvPr>
          <p:cNvSpPr txBox="1"/>
          <p:nvPr/>
        </p:nvSpPr>
        <p:spPr>
          <a:xfrm>
            <a:off x="441573" y="4812204"/>
            <a:ext cx="5684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US" b="0" i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by the time</a:t>
            </a:r>
            <a:r>
              <a:rPr lang="en-US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, meaning ‘when’, to connect an action that has happened </a:t>
            </a:r>
            <a:r>
              <a:rPr lang="en-US" b="1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US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a second 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3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67D73-3DF3-744F-275C-B954549C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4561"/>
            <a:ext cx="10058400" cy="111112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Complete the article with the </a:t>
            </a:r>
            <a:r>
              <a:rPr lang="en-US" sz="4000" u="sng" dirty="0"/>
              <a:t>past simple </a:t>
            </a:r>
            <a:r>
              <a:rPr lang="en-US" sz="4000" dirty="0"/>
              <a:t>or </a:t>
            </a:r>
            <a:r>
              <a:rPr lang="en-US" sz="4000" u="sng" dirty="0"/>
              <a:t>past perfect </a:t>
            </a:r>
            <a:r>
              <a:rPr lang="en-US" sz="4000" dirty="0"/>
              <a:t>of the verbs in brackets.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8855D-0BE2-EE26-27B4-DD32E2406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97726"/>
            <a:ext cx="10058400" cy="482019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An early love for the ocean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Asha de Vos was born and grew up in Sri Lanka. As a baby, she loved the water and (1)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(learn) to swim by the time she was three. And by the age of six, she (2) 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(decide) to become a marine biologist when she grew up. 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 job on a potato farm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When she graduated from university in Scotland, Asha (3)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 (take) a job working on a potato farm. Although she had tried during her final year of university, she (4)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(not be) able to find a job in marine biology, and now she (5)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(need) money because she (6)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      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(already decide) to travel to New Zealand to work on conservation projects – which she eventually (7)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(do).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Finding a career in marine biology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After she (8)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(work) for six months in New Zealand, she (9)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 (get) a job on a research boat and travelled the world's oceans, looking at whales. Eventually, she (10)</a:t>
            </a:r>
            <a:r>
              <a:rPr lang="en-US" sz="1600" b="0" i="0" u="sng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          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 (go) back to university and earned a PhD in marine biology. Now she's building a marine conservation research and education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centre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in Sri Lanka to share her love of the ocean with others.</a:t>
            </a:r>
            <a:endParaRPr 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87A8D3-84A1-664A-D79B-6593C67517B7}"/>
              </a:ext>
            </a:extLst>
          </p:cNvPr>
          <p:cNvSpPr txBox="1"/>
          <p:nvPr/>
        </p:nvSpPr>
        <p:spPr>
          <a:xfrm>
            <a:off x="8924925" y="1668438"/>
            <a:ext cx="142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had learned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A587D1-56C2-145C-7112-5BFD91CE5505}"/>
              </a:ext>
            </a:extLst>
          </p:cNvPr>
          <p:cNvSpPr txBox="1"/>
          <p:nvPr/>
        </p:nvSpPr>
        <p:spPr>
          <a:xfrm>
            <a:off x="6884126" y="1965440"/>
            <a:ext cx="142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had decided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FCFA29-00AA-C461-F848-43D11BFFD61B}"/>
              </a:ext>
            </a:extLst>
          </p:cNvPr>
          <p:cNvSpPr txBox="1"/>
          <p:nvPr/>
        </p:nvSpPr>
        <p:spPr>
          <a:xfrm>
            <a:off x="6500949" y="3084007"/>
            <a:ext cx="142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took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738CF6-A816-8F87-D425-08845B6B199E}"/>
              </a:ext>
            </a:extLst>
          </p:cNvPr>
          <p:cNvSpPr txBox="1"/>
          <p:nvPr/>
        </p:nvSpPr>
        <p:spPr>
          <a:xfrm>
            <a:off x="6884126" y="342900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had not been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D481B-68B0-F992-2AAB-4536B0DD7DFF}"/>
              </a:ext>
            </a:extLst>
          </p:cNvPr>
          <p:cNvSpPr txBox="1"/>
          <p:nvPr/>
        </p:nvSpPr>
        <p:spPr>
          <a:xfrm>
            <a:off x="4049485" y="3769247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needed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CD8273-B724-A7E8-0A9C-D4C8E98DD4DF}"/>
              </a:ext>
            </a:extLst>
          </p:cNvPr>
          <p:cNvSpPr txBox="1"/>
          <p:nvPr/>
        </p:nvSpPr>
        <p:spPr>
          <a:xfrm>
            <a:off x="7924801" y="3733920"/>
            <a:ext cx="21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had already decided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78CF5B-DB83-CC8A-23E4-E083E38235FD}"/>
              </a:ext>
            </a:extLst>
          </p:cNvPr>
          <p:cNvSpPr txBox="1"/>
          <p:nvPr/>
        </p:nvSpPr>
        <p:spPr>
          <a:xfrm>
            <a:off x="9559837" y="408285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did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6E42C4-E25A-3752-0956-C466CE0DE4B1}"/>
              </a:ext>
            </a:extLst>
          </p:cNvPr>
          <p:cNvSpPr txBox="1"/>
          <p:nvPr/>
        </p:nvSpPr>
        <p:spPr>
          <a:xfrm>
            <a:off x="2237173" y="489256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had worked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B62C5-BFA5-CD9B-AFB2-6C06B61FB487}"/>
              </a:ext>
            </a:extLst>
          </p:cNvPr>
          <p:cNvSpPr txBox="1"/>
          <p:nvPr/>
        </p:nvSpPr>
        <p:spPr>
          <a:xfrm>
            <a:off x="7923163" y="4892560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got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C62AA8-AEFD-153E-2B07-2F25DFBFC7D1}"/>
              </a:ext>
            </a:extLst>
          </p:cNvPr>
          <p:cNvSpPr txBox="1"/>
          <p:nvPr/>
        </p:nvSpPr>
        <p:spPr>
          <a:xfrm>
            <a:off x="8400347" y="524149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went</a:t>
            </a:r>
          </a:p>
        </p:txBody>
      </p:sp>
    </p:spTree>
    <p:extLst>
      <p:ext uri="{BB962C8B-B14F-4D97-AF65-F5344CB8AC3E}">
        <p14:creationId xmlns:p14="http://schemas.microsoft.com/office/powerpoint/2010/main" val="29230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0B42C-15CB-CA22-21EE-EFBDF10B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Look at the article in Exercise 1. Write questions using the verbs in brackets. Use the past perfect or past simple.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6CB5E-189F-71D7-D031-78F2077F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783" y="2381311"/>
            <a:ext cx="10058400" cy="3967238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1. When </a:t>
            </a:r>
            <a:r>
              <a:rPr lang="en-US" sz="2400" u="sng" dirty="0"/>
              <a:t>                                    </a:t>
            </a:r>
            <a:r>
              <a:rPr lang="en-US" sz="2400" dirty="0"/>
              <a:t>(you decide) to become a marine biologist?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2.</a:t>
            </a:r>
            <a:r>
              <a:rPr lang="en-US" sz="2400" u="sng" dirty="0"/>
              <a:t>                                       </a:t>
            </a:r>
            <a:r>
              <a:rPr lang="en-US" sz="2400" dirty="0"/>
              <a:t>(you try) to find a biology job before you finished university?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3. Why </a:t>
            </a:r>
            <a:r>
              <a:rPr lang="en-US" sz="2400" u="sng" dirty="0"/>
              <a:t>                                                       </a:t>
            </a:r>
            <a:r>
              <a:rPr lang="en-US" sz="2400" dirty="0"/>
              <a:t> (you take) a job on a potato farm?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4. How long</a:t>
            </a:r>
            <a:r>
              <a:rPr lang="en-US" sz="2400" u="sng" dirty="0"/>
              <a:t>                               </a:t>
            </a:r>
            <a:r>
              <a:rPr lang="en-US" sz="2400" dirty="0"/>
              <a:t> (you be) in New Zealand before you got the research job?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5. What did you do after</a:t>
            </a:r>
            <a:r>
              <a:rPr lang="en-US" sz="2400" u="sng" dirty="0"/>
              <a:t>                                        </a:t>
            </a:r>
            <a:r>
              <a:rPr lang="en-US" sz="2400" dirty="0"/>
              <a:t>(you get) your PhD?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6CFC39-A36B-436D-C408-066F0AC68E26}"/>
              </a:ext>
            </a:extLst>
          </p:cNvPr>
          <p:cNvSpPr txBox="1"/>
          <p:nvPr/>
        </p:nvSpPr>
        <p:spPr>
          <a:xfrm>
            <a:off x="2498272" y="2525877"/>
            <a:ext cx="1969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did you decide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20C5B2-8C78-AAD2-B20E-A2E3016AF70A}"/>
              </a:ext>
            </a:extLst>
          </p:cNvPr>
          <p:cNvSpPr txBox="1"/>
          <p:nvPr/>
        </p:nvSpPr>
        <p:spPr>
          <a:xfrm>
            <a:off x="1774917" y="3174573"/>
            <a:ext cx="17079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Had you tried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8767E5-5FEC-14AD-9681-CBEF2483D6C6}"/>
              </a:ext>
            </a:extLst>
          </p:cNvPr>
          <p:cNvSpPr txBox="1"/>
          <p:nvPr/>
        </p:nvSpPr>
        <p:spPr>
          <a:xfrm>
            <a:off x="2735581" y="3932014"/>
            <a:ext cx="1849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did you take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CF4503-FDD3-BAD7-F545-B7C8174260B4}"/>
              </a:ext>
            </a:extLst>
          </p:cNvPr>
          <p:cNvSpPr txBox="1"/>
          <p:nvPr/>
        </p:nvSpPr>
        <p:spPr>
          <a:xfrm>
            <a:off x="2761707" y="4650360"/>
            <a:ext cx="170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had you been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500082-1CFB-CBEF-0FCA-D83E437682A4}"/>
              </a:ext>
            </a:extLst>
          </p:cNvPr>
          <p:cNvSpPr txBox="1"/>
          <p:nvPr/>
        </p:nvSpPr>
        <p:spPr>
          <a:xfrm>
            <a:off x="4679770" y="5321329"/>
            <a:ext cx="1211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you got</a:t>
            </a:r>
          </a:p>
        </p:txBody>
      </p:sp>
    </p:spTree>
    <p:extLst>
      <p:ext uri="{BB962C8B-B14F-4D97-AF65-F5344CB8AC3E}">
        <p14:creationId xmlns:p14="http://schemas.microsoft.com/office/powerpoint/2010/main" val="35366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1023</Words>
  <Application>Microsoft Office PowerPoint</Application>
  <PresentationFormat>宽屏</PresentationFormat>
  <Paragraphs>119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回顾</vt:lpstr>
      <vt:lpstr>All in a day’s work</vt:lpstr>
      <vt:lpstr>JOBS</vt:lpstr>
      <vt:lpstr>Match the jobs (1–10) with the correct description (a–j).</vt:lpstr>
      <vt:lpstr>JOBS</vt:lpstr>
      <vt:lpstr>Listening</vt:lpstr>
      <vt:lpstr>Listening</vt:lpstr>
      <vt:lpstr>Past Perfect</vt:lpstr>
      <vt:lpstr>Complete the article with the past simple or past perfect of the verbs in brackets.</vt:lpstr>
      <vt:lpstr>Look at the article in Exercise 1. Write questions using the verbs in brackets. Use the past perfect or past simple.</vt:lpstr>
      <vt:lpstr>Look at the timeline of Jacques-Yves Cousteau's life. Then use the words and time expressions to make sentences with the past simple and past perfect.</vt:lpstr>
      <vt:lpstr>Look at the timeline of Jacques-Yves Cousteau's life. Then use the words and time expressions to make sentences with the past simple and past perfect.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in a day’s work</dc:title>
  <dc:creator>tiantian</dc:creator>
  <cp:lastModifiedBy>Yuchen Shi</cp:lastModifiedBy>
  <cp:revision>23</cp:revision>
  <dcterms:created xsi:type="dcterms:W3CDTF">2023-09-28T09:07:19Z</dcterms:created>
  <dcterms:modified xsi:type="dcterms:W3CDTF">2023-12-06T06:31:46Z</dcterms:modified>
</cp:coreProperties>
</file>