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8" r:id="rId3"/>
    <p:sldId id="269" r:id="rId4"/>
    <p:sldId id="270" r:id="rId5"/>
    <p:sldId id="271" r:id="rId6"/>
    <p:sldId id="291" r:id="rId7"/>
    <p:sldId id="272" r:id="rId8"/>
    <p:sldId id="273" r:id="rId9"/>
    <p:sldId id="274" r:id="rId10"/>
    <p:sldId id="258" r:id="rId11"/>
    <p:sldId id="25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0" r:id="rId20"/>
    <p:sldId id="260" r:id="rId21"/>
    <p:sldId id="283" r:id="rId22"/>
    <p:sldId id="286" r:id="rId23"/>
    <p:sldId id="284" r:id="rId24"/>
    <p:sldId id="285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FA2D3-80D3-43BF-87D7-841B01364BB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3FF1-0FA0-42AE-B734-D651EA51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4BBE1-7D78-45DF-81D8-A25C9EF4D8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4BBE1-7D78-45DF-81D8-A25C9EF4D8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97A8-CA14-433E-A930-A4D03A54B8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8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3FF1-0FA0-42AE-B734-D651EA5181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3FF1-0FA0-42AE-B734-D651EA5181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27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03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03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43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243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79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72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65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27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807D98-0A17-448C-B121-724B18B76700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A7384A-E3FE-4FC7-B687-E69F24FA11B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69703-269D-4A2F-959D-05DA7AC80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B6053A-01EB-4BEB-B3FE-A7CA1ECDA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L</a:t>
            </a:r>
            <a:r>
              <a:rPr lang="en-US" altLang="zh-CN" dirty="0"/>
              <a:t>esson</a:t>
            </a:r>
            <a:r>
              <a:rPr lang="en-US" altLang="zh-HK" dirty="0"/>
              <a:t> 10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6371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0778-6DC6-C7A3-311A-A87E9E83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you live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401B2-EAD6-FF7A-A078-237A3E60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Complete the city descriptions with the words in the boxes.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 new city: Songdo, South Korea</a:t>
            </a:r>
          </a:p>
          <a:p>
            <a:r>
              <a:rPr lang="en-US" altLang="zh-CN" dirty="0"/>
              <a:t>Songdo International Business District is a ‘planned’ city in South Korea. It includes a (1) </a:t>
            </a:r>
            <a:r>
              <a:rPr lang="en-US" altLang="zh-CN" u="sng" dirty="0"/>
              <a:t>business</a:t>
            </a:r>
            <a:r>
              <a:rPr lang="en-US" altLang="zh-CN" dirty="0"/>
              <a:t> area where companies like Samsung have offices, a (2)</a:t>
            </a:r>
            <a:r>
              <a:rPr lang="en-US" altLang="zh-CN" u="sng" dirty="0"/>
              <a:t>                        </a:t>
            </a:r>
            <a:r>
              <a:rPr lang="zh-CN" altLang="en-US" u="sng" dirty="0"/>
              <a:t>                  </a:t>
            </a:r>
            <a:r>
              <a:rPr lang="en-US" altLang="zh-CN" u="sng" dirty="0"/>
              <a:t>  </a:t>
            </a:r>
            <a:r>
              <a:rPr lang="en-US" altLang="zh-CN" dirty="0"/>
              <a:t>with shops and restaurants, and also (3)</a:t>
            </a:r>
            <a:r>
              <a:rPr lang="en-US" altLang="zh-CN" u="sng" dirty="0"/>
              <a:t>                                   </a:t>
            </a:r>
            <a:r>
              <a:rPr lang="en-US" altLang="zh-CN" dirty="0"/>
              <a:t>areas where people live. This includes a skate park and a lake with boats to hire. There's also a (4)</a:t>
            </a:r>
            <a:r>
              <a:rPr lang="en-US" altLang="zh-CN" u="sng" dirty="0"/>
              <a:t>                                  </a:t>
            </a:r>
            <a:r>
              <a:rPr lang="en-US" altLang="zh-CN" dirty="0"/>
              <a:t>and exciting entertainment area, with a concert hall, an arts </a:t>
            </a:r>
            <a:r>
              <a:rPr lang="en-US" altLang="zh-CN" dirty="0" err="1"/>
              <a:t>centre</a:t>
            </a:r>
            <a:r>
              <a:rPr lang="en-US" altLang="zh-CN" dirty="0"/>
              <a:t> and cinemas. Everywhere in the city is (5)</a:t>
            </a:r>
            <a:r>
              <a:rPr lang="en-US" altLang="zh-CN" u="sng" dirty="0"/>
              <a:t>                              </a:t>
            </a:r>
            <a:r>
              <a:rPr lang="en-US" altLang="zh-CN" dirty="0"/>
              <a:t>, so people don't need to use their cars much. Bikes are very popular, too. None of the buildings in the city is (6)</a:t>
            </a:r>
            <a:r>
              <a:rPr lang="en-US" altLang="zh-CN" u="sng" dirty="0"/>
              <a:t>                             </a:t>
            </a:r>
            <a:r>
              <a:rPr lang="en-US" altLang="zh-CN" dirty="0"/>
              <a:t> because the city is only a few years old.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6C7EF9-5859-2B98-6335-FE1DB8C4BE26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2450930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28194675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292303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158428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544846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3142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lively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old-fashioned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residential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shopping district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walkable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7491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806DD26-E1E3-0248-9115-0E1A992F5AA9}"/>
              </a:ext>
            </a:extLst>
          </p:cNvPr>
          <p:cNvSpPr/>
          <p:nvPr/>
        </p:nvSpPr>
        <p:spPr>
          <a:xfrm>
            <a:off x="7044270" y="3857414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shopping district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9427BC-26C9-9F46-9F46-BDCE86F9251B}"/>
              </a:ext>
            </a:extLst>
          </p:cNvPr>
          <p:cNvSpPr/>
          <p:nvPr/>
        </p:nvSpPr>
        <p:spPr>
          <a:xfrm>
            <a:off x="3977539" y="4160766"/>
            <a:ext cx="117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residential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C73CC-9ED2-DC4F-944F-9EF4364B5075}"/>
              </a:ext>
            </a:extLst>
          </p:cNvPr>
          <p:cNvSpPr/>
          <p:nvPr/>
        </p:nvSpPr>
        <p:spPr>
          <a:xfrm>
            <a:off x="6379344" y="4432119"/>
            <a:ext cx="66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lively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0A0281-7C52-634E-8E31-8E8252C8BD92}"/>
              </a:ext>
            </a:extLst>
          </p:cNvPr>
          <p:cNvSpPr/>
          <p:nvPr/>
        </p:nvSpPr>
        <p:spPr>
          <a:xfrm>
            <a:off x="1948884" y="4991491"/>
            <a:ext cx="10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walkable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EE00C7-8A9B-084E-8DE6-271529C89E04}"/>
              </a:ext>
            </a:extLst>
          </p:cNvPr>
          <p:cNvSpPr/>
          <p:nvPr/>
        </p:nvSpPr>
        <p:spPr>
          <a:xfrm>
            <a:off x="5147731" y="5331348"/>
            <a:ext cx="14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old-fashioned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42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DC80-1746-A92E-F0E8-DFF68DA8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you live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191CB-268C-FB11-9CC2-F522144E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Complete the city descriptions with the words in the boxes.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An ancient city: Mexico City</a:t>
            </a:r>
          </a:p>
          <a:p>
            <a:r>
              <a:rPr lang="en-US" altLang="zh-CN" dirty="0"/>
              <a:t>Mexico City is about seven hundred years old. The city </a:t>
            </a:r>
            <a:r>
              <a:rPr lang="en-US" altLang="zh-CN" dirty="0" err="1"/>
              <a:t>centre</a:t>
            </a:r>
            <a:r>
              <a:rPr lang="en-US" altLang="zh-CN" dirty="0"/>
              <a:t> feels very busy and (7) </a:t>
            </a:r>
            <a:r>
              <a:rPr lang="en-US" altLang="zh-CN" u="sng" dirty="0"/>
              <a:t>urban</a:t>
            </a:r>
            <a:r>
              <a:rPr lang="en-US" altLang="zh-CN" dirty="0"/>
              <a:t>, with busy shopping streets which sometimes get very (8)</a:t>
            </a:r>
            <a:r>
              <a:rPr lang="en-US" altLang="zh-CN" u="sng" dirty="0"/>
              <a:t>                            </a:t>
            </a:r>
            <a:r>
              <a:rPr lang="en-US" altLang="zh-CN" dirty="0"/>
              <a:t>. However, Chapultepec Park, in the middle of the city, is the largest city park in Latin America. It has an amusement park, a swimming pool and an old castle. There aren't many (9)</a:t>
            </a:r>
            <a:r>
              <a:rPr lang="en-US" altLang="zh-CN" u="sng" dirty="0"/>
              <a:t>                                        </a:t>
            </a:r>
            <a:r>
              <a:rPr lang="en-US" altLang="zh-CN" dirty="0"/>
              <a:t> buildings in the (10) </a:t>
            </a:r>
            <a:r>
              <a:rPr lang="en-US" altLang="zh-CN" u="sng" dirty="0"/>
              <a:t>                                      </a:t>
            </a:r>
            <a:r>
              <a:rPr lang="en-US" altLang="zh-CN" dirty="0"/>
              <a:t> city </a:t>
            </a:r>
            <a:r>
              <a:rPr lang="en-US" altLang="zh-CN" dirty="0" err="1"/>
              <a:t>centre</a:t>
            </a:r>
            <a:r>
              <a:rPr lang="en-US" altLang="zh-CN" dirty="0"/>
              <a:t>. Construction began in the 1500s, so many buildings are old and (11) </a:t>
            </a:r>
            <a:r>
              <a:rPr lang="en-US" altLang="zh-CN" u="sng" dirty="0"/>
              <a:t>                                                 </a:t>
            </a:r>
            <a:r>
              <a:rPr lang="en-US" altLang="zh-CN" dirty="0"/>
              <a:t> . There are, however, modern office buildings in Santa Fe, the city's business district. And there are homes and apartment buildings in the more quiet (12)</a:t>
            </a:r>
            <a:r>
              <a:rPr lang="en-US" altLang="zh-CN" u="sng" dirty="0"/>
              <a:t>                                        </a:t>
            </a:r>
            <a:r>
              <a:rPr lang="en-US" altLang="zh-CN" dirty="0"/>
              <a:t>  areas, which grew around the city </a:t>
            </a:r>
            <a:r>
              <a:rPr lang="en-US" altLang="zh-CN" dirty="0" err="1"/>
              <a:t>centre</a:t>
            </a:r>
            <a:r>
              <a:rPr lang="en-US" altLang="zh-CN" dirty="0"/>
              <a:t> in recent times. There are also many beautiful (13) </a:t>
            </a:r>
            <a:r>
              <a:rPr lang="en-US" altLang="zh-CN" u="sng" dirty="0"/>
              <a:t>                                   </a:t>
            </a:r>
            <a:r>
              <a:rPr lang="en-US" altLang="zh-CN" dirty="0"/>
              <a:t>areas – areas without buildings – near Mexico City, like </a:t>
            </a:r>
            <a:r>
              <a:rPr lang="en-US" altLang="zh-CN" dirty="0" err="1"/>
              <a:t>Desierto</a:t>
            </a:r>
            <a:r>
              <a:rPr lang="en-US" altLang="zh-CN" dirty="0"/>
              <a:t> de </a:t>
            </a:r>
            <a:r>
              <a:rPr lang="en-US" altLang="zh-CN" dirty="0" err="1"/>
              <a:t>los</a:t>
            </a:r>
            <a:r>
              <a:rPr lang="en-US" altLang="zh-CN" dirty="0"/>
              <a:t> Leones National Park, which is actually within the city limits.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F30B15-901C-3BFE-417D-4E7AFE65A6F2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2402162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3054154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3448965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14809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29510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18279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692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crowded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historic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suburban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traditional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7222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76DF1CC-7276-3940-8209-A6DE4CCB574D}"/>
              </a:ext>
            </a:extLst>
          </p:cNvPr>
          <p:cNvSpPr/>
          <p:nvPr/>
        </p:nvSpPr>
        <p:spPr>
          <a:xfrm>
            <a:off x="6933972" y="3715667"/>
            <a:ext cx="100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crowded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E3528C-D365-BF4F-A1E1-8F4B343D9F50}"/>
              </a:ext>
            </a:extLst>
          </p:cNvPr>
          <p:cNvSpPr/>
          <p:nvPr/>
        </p:nvSpPr>
        <p:spPr>
          <a:xfrm>
            <a:off x="7470881" y="4193373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modern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C6A4C6-9F26-614F-B0F1-52E70E9EB062}"/>
              </a:ext>
            </a:extLst>
          </p:cNvPr>
          <p:cNvSpPr/>
          <p:nvPr/>
        </p:nvSpPr>
        <p:spPr>
          <a:xfrm>
            <a:off x="1756492" y="45301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historic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7143EC-B1F1-A14F-8031-D805539B2DCC}"/>
              </a:ext>
            </a:extLst>
          </p:cNvPr>
          <p:cNvSpPr/>
          <p:nvPr/>
        </p:nvSpPr>
        <p:spPr>
          <a:xfrm>
            <a:off x="3311631" y="4714766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traditional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20BF5E-6F4B-FB43-99A3-521E519F4068}"/>
              </a:ext>
            </a:extLst>
          </p:cNvPr>
          <p:cNvSpPr/>
          <p:nvPr/>
        </p:nvSpPr>
        <p:spPr>
          <a:xfrm>
            <a:off x="1933890" y="518934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suburban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8104B9-2764-1E44-9F24-D6F7FD7FF2BA}"/>
              </a:ext>
            </a:extLst>
          </p:cNvPr>
          <p:cNvSpPr/>
          <p:nvPr/>
        </p:nvSpPr>
        <p:spPr>
          <a:xfrm>
            <a:off x="4346307" y="5432434"/>
            <a:ext cx="62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rural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7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8BEF-D39C-7958-E0CE-391F330F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Suffix-ion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C1C0F-4CE4-6193-2FA5-D23F7CE6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94721" cy="12024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Read the Vocabulary building box. Then type the correct missing words. Use a dictionary if necessary. For nouns, please also check they are </a:t>
            </a:r>
            <a:r>
              <a:rPr lang="en-US" altLang="zh-CN" sz="2400" b="1" dirty="0"/>
              <a:t>Countable or Uncountable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4EA60-0E20-5703-3907-7A8ADF72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766499"/>
            <a:ext cx="5850663" cy="35196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0DBC1A-F3A5-446C-9501-E171D6360045}"/>
              </a:ext>
            </a:extLst>
          </p:cNvPr>
          <p:cNvSpPr/>
          <p:nvPr/>
        </p:nvSpPr>
        <p:spPr>
          <a:xfrm>
            <a:off x="4495289" y="3295092"/>
            <a:ext cx="17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en-US" dirty="0">
                <a:highlight>
                  <a:srgbClr val="FFFF00"/>
                </a:highlight>
              </a:rPr>
              <a:t>accommodation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C5B980-AEBB-4560-A8CE-6D07EAC58C3E}"/>
              </a:ext>
            </a:extLst>
          </p:cNvPr>
          <p:cNvSpPr/>
          <p:nvPr/>
        </p:nvSpPr>
        <p:spPr>
          <a:xfrm>
            <a:off x="6769612" y="3102917"/>
            <a:ext cx="357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U ] mainly UK; [ plural ] US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6554C8-D1A7-446A-8BC1-7E45FE08BC40}"/>
              </a:ext>
            </a:extLst>
          </p:cNvPr>
          <p:cNvSpPr/>
          <p:nvPr/>
        </p:nvSpPr>
        <p:spPr>
          <a:xfrm>
            <a:off x="4489991" y="3708762"/>
            <a:ext cx="136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construction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AB305-2BE3-48EB-B838-95C701FCFA88}"/>
              </a:ext>
            </a:extLst>
          </p:cNvPr>
          <p:cNvSpPr/>
          <p:nvPr/>
        </p:nvSpPr>
        <p:spPr>
          <a:xfrm>
            <a:off x="6769612" y="35540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 [ U ] the work of building or making something;</a:t>
            </a:r>
          </a:p>
          <a:p>
            <a:r>
              <a:rPr lang="en-US" altLang="zh-HK" dirty="0">
                <a:highlight>
                  <a:srgbClr val="FFFF00"/>
                </a:highlight>
              </a:rPr>
              <a:t> [ C ] a building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16A1D-1FBD-45CC-B771-74BD0FDC1D64}"/>
              </a:ext>
            </a:extLst>
          </p:cNvPr>
          <p:cNvSpPr/>
          <p:nvPr/>
        </p:nvSpPr>
        <p:spPr>
          <a:xfrm>
            <a:off x="4489991" y="4113190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direction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5FB41F-A631-4BCA-8F15-18F5C4906BE6}"/>
              </a:ext>
            </a:extLst>
          </p:cNvPr>
          <p:cNvSpPr/>
          <p:nvPr/>
        </p:nvSpPr>
        <p:spPr>
          <a:xfrm>
            <a:off x="6769612" y="4190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C ] the position towards; [ U ] control or instruction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7D7AD-E04B-4285-AE9F-0A3EEBF44A5A}"/>
              </a:ext>
            </a:extLst>
          </p:cNvPr>
          <p:cNvSpPr/>
          <p:nvPr/>
        </p:nvSpPr>
        <p:spPr>
          <a:xfrm>
            <a:off x="4489991" y="4553972"/>
            <a:ext cx="112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education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612018-33E6-4703-94A9-C92137F76D1D}"/>
              </a:ext>
            </a:extLst>
          </p:cNvPr>
          <p:cNvSpPr/>
          <p:nvPr/>
        </p:nvSpPr>
        <p:spPr>
          <a:xfrm>
            <a:off x="6769612" y="4621994"/>
            <a:ext cx="5049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S or U </a:t>
            </a:r>
            <a:r>
              <a:rPr lang="en-US" altLang="zh-HK" i="1" dirty="0">
                <a:highlight>
                  <a:srgbClr val="FFFF00"/>
                </a:highlight>
              </a:rPr>
              <a:t>] It's important for children to get a good education</a:t>
            </a:r>
            <a:r>
              <a:rPr lang="en-US" altLang="zh-HK" dirty="0">
                <a:highlight>
                  <a:srgbClr val="FFFF00"/>
                </a:highlight>
              </a:rPr>
              <a:t>.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693A30-9AC9-4F65-B32A-57F2E340406E}"/>
              </a:ext>
            </a:extLst>
          </p:cNvPr>
          <p:cNvSpPr/>
          <p:nvPr/>
        </p:nvSpPr>
        <p:spPr>
          <a:xfrm>
            <a:off x="1502231" y="4947746"/>
            <a:ext cx="88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explore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E9FE76-85CD-4DC7-A10F-6837BD781B97}"/>
              </a:ext>
            </a:extLst>
          </p:cNvPr>
          <p:cNvSpPr/>
          <p:nvPr/>
        </p:nvSpPr>
        <p:spPr>
          <a:xfrm>
            <a:off x="4452262" y="5397363"/>
            <a:ext cx="93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en-US" dirty="0">
                <a:highlight>
                  <a:srgbClr val="FFFF00"/>
                </a:highlight>
              </a:rPr>
              <a:t>location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6B79C-98A0-4C06-84BB-39D75B5BCF6B}"/>
              </a:ext>
            </a:extLst>
          </p:cNvPr>
          <p:cNvSpPr/>
          <p:nvPr/>
        </p:nvSpPr>
        <p:spPr>
          <a:xfrm>
            <a:off x="6769612" y="5355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 [ C ] a place or position;</a:t>
            </a:r>
          </a:p>
          <a:p>
            <a:r>
              <a:rPr lang="en-US" altLang="zh-HK" dirty="0">
                <a:highlight>
                  <a:srgbClr val="FFFF00"/>
                </a:highlight>
              </a:rPr>
              <a:t>[ U ] the act of finding the exact position of something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EC4AD2-E9EF-431D-907A-96C0BA46D560}"/>
              </a:ext>
            </a:extLst>
          </p:cNvPr>
          <p:cNvSpPr/>
          <p:nvPr/>
        </p:nvSpPr>
        <p:spPr>
          <a:xfrm>
            <a:off x="1523488" y="5817187"/>
            <a:ext cx="105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transport</a:t>
            </a:r>
            <a:endParaRPr lang="zh-HK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48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B694-7F53-7DF6-5753-F4F75CF6F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Family and Friends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9F308-5800-DD9A-4148-E7F451E4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3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1A6A-6D2E-9A27-3452-C9BB8AF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3F8F-C66E-6F27-9D38-F6699AB8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en-US" altLang="zh-CN" dirty="0"/>
              <a:t>Write the words in the correct column. Use a dictionary if necessary. Add one or two words of your own to each column.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968AEB-BD60-C61F-214C-E4ED8E44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7" y="2544525"/>
            <a:ext cx="7060905" cy="141916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BA63B32-FFE6-638B-961E-C00EE8EC9D71}"/>
              </a:ext>
            </a:extLst>
          </p:cNvPr>
          <p:cNvGraphicFramePr>
            <a:graphicFrameLocks noGrp="1"/>
          </p:cNvGraphicFramePr>
          <p:nvPr/>
        </p:nvGraphicFramePr>
        <p:xfrm>
          <a:off x="1340538" y="4127790"/>
          <a:ext cx="9510924" cy="216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308">
                  <a:extLst>
                    <a:ext uri="{9D8B030D-6E8A-4147-A177-3AD203B41FA5}">
                      <a16:colId xmlns:a16="http://schemas.microsoft.com/office/drawing/2014/main" val="2871671945"/>
                    </a:ext>
                  </a:extLst>
                </a:gridCol>
                <a:gridCol w="3170308">
                  <a:extLst>
                    <a:ext uri="{9D8B030D-6E8A-4147-A177-3AD203B41FA5}">
                      <a16:colId xmlns:a16="http://schemas.microsoft.com/office/drawing/2014/main" val="2626462454"/>
                    </a:ext>
                  </a:extLst>
                </a:gridCol>
                <a:gridCol w="3170308">
                  <a:extLst>
                    <a:ext uri="{9D8B030D-6E8A-4147-A177-3AD203B41FA5}">
                      <a16:colId xmlns:a16="http://schemas.microsoft.com/office/drawing/2014/main" val="1217230266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FAMILY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OTHER 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GREETINGS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64540"/>
                  </a:ext>
                </a:extLst>
              </a:tr>
              <a:tr h="17838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35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BBF0734-C1EA-99CE-8570-40CD1CC9B85A}"/>
              </a:ext>
            </a:extLst>
          </p:cNvPr>
          <p:cNvSpPr txBox="1"/>
          <p:nvPr/>
        </p:nvSpPr>
        <p:spPr>
          <a:xfrm>
            <a:off x="1612560" y="4577472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aunt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0369F-6CC1-B693-E998-9C4F49515AD2}"/>
              </a:ext>
            </a:extLst>
          </p:cNvPr>
          <p:cNvSpPr txBox="1"/>
          <p:nvPr/>
        </p:nvSpPr>
        <p:spPr>
          <a:xfrm>
            <a:off x="1569336" y="4925746"/>
            <a:ext cx="8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brother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A7FD0D-57DA-E39F-DC32-5080F28DA5F9}"/>
              </a:ext>
            </a:extLst>
          </p:cNvPr>
          <p:cNvSpPr txBox="1"/>
          <p:nvPr/>
        </p:nvSpPr>
        <p:spPr>
          <a:xfrm>
            <a:off x="1612560" y="5306635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cousin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FD229-B767-20B1-4D7D-3403389A8B9D}"/>
              </a:ext>
            </a:extLst>
          </p:cNvPr>
          <p:cNvSpPr txBox="1"/>
          <p:nvPr/>
        </p:nvSpPr>
        <p:spPr>
          <a:xfrm>
            <a:off x="1490435" y="5675967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grandfather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4053FE-A0DF-5CDA-E5CF-4C9FCCEA700E}"/>
              </a:ext>
            </a:extLst>
          </p:cNvPr>
          <p:cNvSpPr txBox="1"/>
          <p:nvPr/>
        </p:nvSpPr>
        <p:spPr>
          <a:xfrm>
            <a:off x="3025400" y="4599120"/>
            <a:ext cx="14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grandmother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004B74-AEDE-6BC2-B07B-D107473D6306}"/>
              </a:ext>
            </a:extLst>
          </p:cNvPr>
          <p:cNvSpPr txBox="1"/>
          <p:nvPr/>
        </p:nvSpPr>
        <p:spPr>
          <a:xfrm>
            <a:off x="3025400" y="4968452"/>
            <a:ext cx="6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sister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9A2769-0733-D3C0-0E94-8376161DC1CA}"/>
              </a:ext>
            </a:extLst>
          </p:cNvPr>
          <p:cNvSpPr txBox="1"/>
          <p:nvPr/>
        </p:nvSpPr>
        <p:spPr>
          <a:xfrm>
            <a:off x="3014792" y="53172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uncle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EB34B-6770-01B8-2F08-80C3B38FF7C7}"/>
              </a:ext>
            </a:extLst>
          </p:cNvPr>
          <p:cNvSpPr txBox="1"/>
          <p:nvPr/>
        </p:nvSpPr>
        <p:spPr>
          <a:xfrm>
            <a:off x="4639468" y="4599120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classmate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919BCC-EDD6-CF03-0765-E41ABF2AE700}"/>
              </a:ext>
            </a:extLst>
          </p:cNvPr>
          <p:cNvSpPr txBox="1"/>
          <p:nvPr/>
        </p:nvSpPr>
        <p:spPr>
          <a:xfrm>
            <a:off x="7862838" y="4599120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bow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48A143-D44D-1925-6648-ED195E500AFA}"/>
              </a:ext>
            </a:extLst>
          </p:cNvPr>
          <p:cNvSpPr txBox="1"/>
          <p:nvPr/>
        </p:nvSpPr>
        <p:spPr>
          <a:xfrm>
            <a:off x="7909549" y="495693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hug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54EDD-780E-20CD-C349-8EDD5CFA1261}"/>
              </a:ext>
            </a:extLst>
          </p:cNvPr>
          <p:cNvSpPr txBox="1"/>
          <p:nvPr/>
        </p:nvSpPr>
        <p:spPr>
          <a:xfrm>
            <a:off x="7917563" y="53354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kiss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632B94-E033-D82D-7289-3EF4273CF958}"/>
              </a:ext>
            </a:extLst>
          </p:cNvPr>
          <p:cNvSpPr txBox="1"/>
          <p:nvPr/>
        </p:nvSpPr>
        <p:spPr>
          <a:xfrm>
            <a:off x="7744986" y="5723372"/>
            <a:ext cx="10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say hello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AFEF74-292B-78BA-030F-3D247E8D8E3C}"/>
              </a:ext>
            </a:extLst>
          </p:cNvPr>
          <p:cNvSpPr txBox="1"/>
          <p:nvPr/>
        </p:nvSpPr>
        <p:spPr>
          <a:xfrm>
            <a:off x="4592756" y="4971968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best friend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24A8EA-7608-A35D-59D2-5644A35C3431}"/>
              </a:ext>
            </a:extLst>
          </p:cNvPr>
          <p:cNvSpPr txBox="1"/>
          <p:nvPr/>
        </p:nvSpPr>
        <p:spPr>
          <a:xfrm>
            <a:off x="4564951" y="5347184"/>
            <a:ext cx="177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friend of a friend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333FF4-49EF-9695-B8FC-F7C66F3E908C}"/>
              </a:ext>
            </a:extLst>
          </p:cNvPr>
          <p:cNvSpPr txBox="1"/>
          <p:nvPr/>
        </p:nvSpPr>
        <p:spPr>
          <a:xfrm>
            <a:off x="4592756" y="5747211"/>
            <a:ext cx="100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stranger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0A999C-E2AC-13D0-CC1D-B9F526BB263D}"/>
              </a:ext>
            </a:extLst>
          </p:cNvPr>
          <p:cNvSpPr txBox="1"/>
          <p:nvPr/>
        </p:nvSpPr>
        <p:spPr>
          <a:xfrm>
            <a:off x="5747656" y="4612773"/>
            <a:ext cx="19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teammates(sports)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AA7D7A-FFF3-5213-F85D-289D2212BE0F}"/>
              </a:ext>
            </a:extLst>
          </p:cNvPr>
          <p:cNvSpPr txBox="1"/>
          <p:nvPr/>
        </p:nvSpPr>
        <p:spPr>
          <a:xfrm>
            <a:off x="6074685" y="4987989"/>
            <a:ext cx="100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partner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66B08B-2137-4A68-3747-FBA1B3FE9AE7}"/>
              </a:ext>
            </a:extLst>
          </p:cNvPr>
          <p:cNvSpPr txBox="1"/>
          <p:nvPr/>
        </p:nvSpPr>
        <p:spPr>
          <a:xfrm>
            <a:off x="5884479" y="5736297"/>
            <a:ext cx="119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neighbour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A8F53E-64B2-0622-DBB5-59DC8A8F0E7D}"/>
              </a:ext>
            </a:extLst>
          </p:cNvPr>
          <p:cNvSpPr txBox="1"/>
          <p:nvPr/>
        </p:nvSpPr>
        <p:spPr>
          <a:xfrm>
            <a:off x="9128054" y="4595401"/>
            <a:ext cx="14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shake hands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C8940-CA46-C70E-5A2C-2358679143F0}"/>
              </a:ext>
            </a:extLst>
          </p:cNvPr>
          <p:cNvSpPr txBox="1"/>
          <p:nvPr/>
        </p:nvSpPr>
        <p:spPr>
          <a:xfrm>
            <a:off x="9127826" y="5354001"/>
            <a:ext cx="119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wave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29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7E1D-98CF-FCBD-853C-0A2B83C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i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AAE5C2-4AD0-E72E-BB8F-3BCAE5F2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9137"/>
            <a:ext cx="6384628" cy="118667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D38169-569F-1EE6-7E5E-921F7DC07DA2}"/>
              </a:ext>
            </a:extLst>
          </p:cNvPr>
          <p:cNvSpPr txBox="1"/>
          <p:nvPr/>
        </p:nvSpPr>
        <p:spPr>
          <a:xfrm>
            <a:off x="1241594" y="3035808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Read the sentences from the article. Match the words in bold with the correct meaning.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289B46-753C-8045-D7A8-55F45018F99F}"/>
              </a:ext>
            </a:extLst>
          </p:cNvPr>
          <p:cNvSpPr txBox="1"/>
          <p:nvPr/>
        </p:nvSpPr>
        <p:spPr>
          <a:xfrm>
            <a:off x="1097280" y="35790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A girl's fifteenth birthday is a huge </a:t>
            </a:r>
            <a:r>
              <a:rPr lang="en-US" altLang="zh-CN" b="1" dirty="0"/>
              <a:t>social</a:t>
            </a:r>
            <a:r>
              <a:rPr lang="en-US" altLang="zh-CN" dirty="0"/>
              <a:t> occasion for many Latin American families.</a:t>
            </a:r>
          </a:p>
          <a:p>
            <a:r>
              <a:rPr lang="en-US" altLang="zh-CN" dirty="0"/>
              <a:t>2. The tradition has become </a:t>
            </a:r>
            <a:r>
              <a:rPr lang="en-US" altLang="zh-CN" b="1" dirty="0"/>
              <a:t>international</a:t>
            </a:r>
            <a:r>
              <a:rPr lang="en-US" altLang="zh-CN" dirty="0"/>
              <a:t>, spreading through Central and South America.</a:t>
            </a:r>
          </a:p>
          <a:p>
            <a:r>
              <a:rPr lang="en-US" altLang="zh-CN" dirty="0"/>
              <a:t>3. It marks a time of important </a:t>
            </a:r>
            <a:r>
              <a:rPr lang="en-US" altLang="zh-CN" b="1" dirty="0"/>
              <a:t>personal</a:t>
            </a:r>
            <a:r>
              <a:rPr lang="en-US" altLang="zh-CN" dirty="0"/>
              <a:t> change.</a:t>
            </a:r>
          </a:p>
          <a:p>
            <a:r>
              <a:rPr lang="en-US" altLang="zh-CN" dirty="0"/>
              <a:t>4. The event has both personal and </a:t>
            </a:r>
            <a:r>
              <a:rPr lang="en-US" altLang="zh-CN" b="1" dirty="0"/>
              <a:t>historical</a:t>
            </a:r>
            <a:r>
              <a:rPr lang="en-US" altLang="zh-CN" dirty="0"/>
              <a:t> importance.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6F0571-F438-7868-4C71-E79DB57634BC}"/>
              </a:ext>
            </a:extLst>
          </p:cNvPr>
          <p:cNvSpPr txBox="1"/>
          <p:nvPr/>
        </p:nvSpPr>
        <p:spPr>
          <a:xfrm>
            <a:off x="7481908" y="3579013"/>
            <a:ext cx="3547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a. Connected with many countries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350-71BE-D7AD-D14D-955DF9F0E214}"/>
              </a:ext>
            </a:extLst>
          </p:cNvPr>
          <p:cNvSpPr txBox="1"/>
          <p:nvPr/>
        </p:nvSpPr>
        <p:spPr>
          <a:xfrm>
            <a:off x="7481908" y="4086844"/>
            <a:ext cx="319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b. Connected with the past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54EF1-F810-AC5D-3ED5-11A0B6BECE95}"/>
              </a:ext>
            </a:extLst>
          </p:cNvPr>
          <p:cNvSpPr txBox="1"/>
          <p:nvPr/>
        </p:nvSpPr>
        <p:spPr>
          <a:xfrm>
            <a:off x="7481908" y="459181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c. Connected with a person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7D9CA6-12CD-6B9F-20BE-1FB9AB2BCFBF}"/>
              </a:ext>
            </a:extLst>
          </p:cNvPr>
          <p:cNvSpPr txBox="1"/>
          <p:nvPr/>
        </p:nvSpPr>
        <p:spPr>
          <a:xfrm>
            <a:off x="7481908" y="5088896"/>
            <a:ext cx="368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d. Connected with groups of people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6B0983-3BBC-E6CB-CBF3-BB8C2CD7CF43}"/>
              </a:ext>
            </a:extLst>
          </p:cNvPr>
          <p:cNvSpPr txBox="1"/>
          <p:nvPr/>
        </p:nvSpPr>
        <p:spPr>
          <a:xfrm>
            <a:off x="679269" y="3579013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11922-29EA-C597-5EEE-8314BC6D12ED}"/>
              </a:ext>
            </a:extLst>
          </p:cNvPr>
          <p:cNvSpPr txBox="1"/>
          <p:nvPr/>
        </p:nvSpPr>
        <p:spPr>
          <a:xfrm>
            <a:off x="679269" y="4101092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C555AE-567F-E03E-1F24-AF3BBB311227}"/>
              </a:ext>
            </a:extLst>
          </p:cNvPr>
          <p:cNvSpPr txBox="1"/>
          <p:nvPr/>
        </p:nvSpPr>
        <p:spPr>
          <a:xfrm>
            <a:off x="679268" y="4623171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AC5F84-F300-A9CC-51D2-0DD9D89FDB25}"/>
              </a:ext>
            </a:extLst>
          </p:cNvPr>
          <p:cNvSpPr txBox="1"/>
          <p:nvPr/>
        </p:nvSpPr>
        <p:spPr>
          <a:xfrm>
            <a:off x="679268" y="4956285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0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7E1D-98CF-FCBD-853C-0A2B83C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D38169-569F-1EE6-7E5E-921F7DC07DA2}"/>
              </a:ext>
            </a:extLst>
          </p:cNvPr>
          <p:cNvSpPr txBox="1"/>
          <p:nvPr/>
        </p:nvSpPr>
        <p:spPr>
          <a:xfrm>
            <a:off x="1097280" y="1962912"/>
            <a:ext cx="1005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Complete the sentences with these adjectives.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2B843-1AF6-96C0-A2DC-250585658673}"/>
              </a:ext>
            </a:extLst>
          </p:cNvPr>
          <p:cNvSpPr txBox="1"/>
          <p:nvPr/>
        </p:nvSpPr>
        <p:spPr>
          <a:xfrm>
            <a:off x="1097280" y="3604873"/>
            <a:ext cx="104241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altLang="zh-CN" sz="2000" dirty="0">
                <a:effectLst/>
              </a:rPr>
              <a:t>1. The </a:t>
            </a:r>
            <a:r>
              <a:rPr lang="en-US" altLang="zh-CN" sz="2000" i="1" dirty="0">
                <a:effectLst/>
              </a:rPr>
              <a:t>fiesta de quince </a:t>
            </a:r>
            <a:r>
              <a:rPr lang="en-US" altLang="zh-CN" sz="2000" i="1" dirty="0" err="1">
                <a:effectLst/>
              </a:rPr>
              <a:t>años</a:t>
            </a:r>
            <a:r>
              <a:rPr lang="en-US" altLang="zh-CN" sz="2000" i="1" dirty="0">
                <a:effectLst/>
              </a:rPr>
              <a:t> </a:t>
            </a:r>
            <a:r>
              <a:rPr lang="en-US" altLang="zh-CN" sz="2000" dirty="0">
                <a:effectLst/>
              </a:rPr>
              <a:t>is hundreds of years old. It's a</a:t>
            </a:r>
            <a:r>
              <a:rPr lang="en-US" altLang="zh-CN" sz="2000" u="sng" dirty="0">
                <a:effectLst/>
              </a:rPr>
              <a:t>                           </a:t>
            </a:r>
            <a:r>
              <a:rPr lang="en-US" altLang="zh-CN" sz="2000" dirty="0">
                <a:effectLst/>
              </a:rPr>
              <a:t>Mexican celebration.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2. Certain things are expected at most parties. At a </a:t>
            </a:r>
            <a:r>
              <a:rPr lang="en-US" altLang="zh-CN" sz="2000" u="sng" dirty="0">
                <a:effectLst/>
              </a:rPr>
              <a:t>                            </a:t>
            </a:r>
            <a:r>
              <a:rPr lang="en-US" altLang="zh-CN" sz="2000" dirty="0">
                <a:effectLst/>
              </a:rPr>
              <a:t> party, the girl's father removes her shoes.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3. The party brings out strong feelings. The shoe-changing can be a very</a:t>
            </a:r>
            <a:r>
              <a:rPr lang="en-US" altLang="zh-CN" sz="2000" u="sng" dirty="0">
                <a:effectLst/>
              </a:rPr>
              <a:t>                              </a:t>
            </a:r>
            <a:r>
              <a:rPr lang="en-US" altLang="zh-CN" sz="2000" dirty="0">
                <a:effectLst/>
              </a:rPr>
              <a:t>moment.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4. It's part of the Mexican way of life, but many countries don't have a</a:t>
            </a:r>
            <a:r>
              <a:rPr lang="en-US" altLang="zh-CN" sz="2000" u="sng" dirty="0">
                <a:effectLst/>
              </a:rPr>
              <a:t>                                   </a:t>
            </a:r>
            <a:r>
              <a:rPr lang="en-US" altLang="zh-CN" sz="2000" dirty="0">
                <a:effectLst/>
              </a:rPr>
              <a:t>tradition like this.</a:t>
            </a:r>
            <a:br>
              <a:rPr lang="en-US" altLang="zh-CN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zh-CN" altLang="en-US" dirty="0"/>
          </a:p>
        </p:txBody>
      </p: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BCED7C27-6D08-1AD5-DE3E-AEDF548D455B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27636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29602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1867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5282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19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Cultural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emotional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traditional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0222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278DC63-4A49-542C-FBD5-877F39C0CCC9}"/>
              </a:ext>
            </a:extLst>
          </p:cNvPr>
          <p:cNvSpPr txBox="1"/>
          <p:nvPr/>
        </p:nvSpPr>
        <p:spPr>
          <a:xfrm>
            <a:off x="7236823" y="3604873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traditional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1E5E3-722E-F51C-D6F5-8496008A42DE}"/>
              </a:ext>
            </a:extLst>
          </p:cNvPr>
          <p:cNvSpPr txBox="1"/>
          <p:nvPr/>
        </p:nvSpPr>
        <p:spPr>
          <a:xfrm>
            <a:off x="6866709" y="393667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typical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35573-3043-71F1-96E3-806918B6780E}"/>
              </a:ext>
            </a:extLst>
          </p:cNvPr>
          <p:cNvSpPr txBox="1"/>
          <p:nvPr/>
        </p:nvSpPr>
        <p:spPr>
          <a:xfrm>
            <a:off x="8817427" y="452820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emotional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DB2F9A-8D13-1A30-7D34-622C03A12B2D}"/>
              </a:ext>
            </a:extLst>
          </p:cNvPr>
          <p:cNvSpPr txBox="1"/>
          <p:nvPr/>
        </p:nvSpPr>
        <p:spPr>
          <a:xfrm>
            <a:off x="8830489" y="4897534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cultural</a:t>
            </a:r>
          </a:p>
        </p:txBody>
      </p:sp>
    </p:spTree>
    <p:extLst>
      <p:ext uri="{BB962C8B-B14F-4D97-AF65-F5344CB8AC3E}">
        <p14:creationId xmlns:p14="http://schemas.microsoft.com/office/powerpoint/2010/main" val="911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D66D-128A-5F69-1482-87909D5E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60275-7997-93E4-B086-CBAC4D26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4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What adjectives can you make from these nouns? Be careful. You need to remove a letter from some nouns.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DC470E-98BD-CF50-50BB-6FAD0E50825E}"/>
              </a:ext>
            </a:extLst>
          </p:cNvPr>
          <p:cNvSpPr txBox="1"/>
          <p:nvPr/>
        </p:nvSpPr>
        <p:spPr>
          <a:xfrm>
            <a:off x="1097280" y="277842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centre</a:t>
            </a:r>
            <a:r>
              <a:rPr lang="en-US" altLang="zh-CN" dirty="0"/>
              <a:t>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music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nature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politics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profession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1094F-03C3-84A0-8F1A-AF1100814132}"/>
              </a:ext>
            </a:extLst>
          </p:cNvPr>
          <p:cNvSpPr txBox="1"/>
          <p:nvPr/>
        </p:nvSpPr>
        <p:spPr>
          <a:xfrm>
            <a:off x="2656115" y="277842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central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CB859C-0566-09C9-4E55-3F88403CB3B7}"/>
              </a:ext>
            </a:extLst>
          </p:cNvPr>
          <p:cNvSpPr txBox="1"/>
          <p:nvPr/>
        </p:nvSpPr>
        <p:spPr>
          <a:xfrm>
            <a:off x="2656114" y="332132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musical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D5D7D-DBCD-8D09-61CF-598CFA4FD761}"/>
              </a:ext>
            </a:extLst>
          </p:cNvPr>
          <p:cNvSpPr txBox="1"/>
          <p:nvPr/>
        </p:nvSpPr>
        <p:spPr>
          <a:xfrm>
            <a:off x="2656113" y="388995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natural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FD5DB5-2335-4BF3-D326-42343105D0DF}"/>
              </a:ext>
            </a:extLst>
          </p:cNvPr>
          <p:cNvSpPr txBox="1"/>
          <p:nvPr/>
        </p:nvSpPr>
        <p:spPr>
          <a:xfrm>
            <a:off x="2656112" y="444218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political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C1E0EC-63A2-7BAC-1F91-773A0D7FD270}"/>
              </a:ext>
            </a:extLst>
          </p:cNvPr>
          <p:cNvSpPr txBox="1"/>
          <p:nvPr/>
        </p:nvSpPr>
        <p:spPr>
          <a:xfrm>
            <a:off x="2656112" y="4984715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professional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15C86-85FC-DF37-2838-B4D1F0191FAB}"/>
              </a:ext>
            </a:extLst>
          </p:cNvPr>
          <p:cNvSpPr txBox="1"/>
          <p:nvPr/>
        </p:nvSpPr>
        <p:spPr>
          <a:xfrm>
            <a:off x="21336" y="3881664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neɪ.tʃɚ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6147E-0E3C-5D78-2A6E-396C8CEFC233}"/>
              </a:ext>
            </a:extLst>
          </p:cNvPr>
          <p:cNvSpPr txBox="1"/>
          <p:nvPr/>
        </p:nvSpPr>
        <p:spPr>
          <a:xfrm>
            <a:off x="3493008" y="3921139"/>
            <a:ext cx="138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nætʃ.ɚ.əl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9E74-CE41-FBF4-BAE2-3FC928A31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All in a day’s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EC69B-D879-8700-4D16-E8E94B772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27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A6D83-9D9B-4128-8AC4-3347733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Match the jobs (1–10) with the correct description (a–j).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DC8F8B-C039-4D3C-8C86-5EEC132C7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294"/>
            <a:ext cx="7664840" cy="440042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D8E8AD-A4ED-9FDC-9582-216EC1ED4A71}"/>
              </a:ext>
            </a:extLst>
          </p:cNvPr>
          <p:cNvSpPr txBox="1"/>
          <p:nvPr/>
        </p:nvSpPr>
        <p:spPr>
          <a:xfrm>
            <a:off x="518161" y="195702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2BC893-1216-743B-6260-821988EF483A}"/>
              </a:ext>
            </a:extLst>
          </p:cNvPr>
          <p:cNvSpPr txBox="1"/>
          <p:nvPr/>
        </p:nvSpPr>
        <p:spPr>
          <a:xfrm>
            <a:off x="807721" y="226862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3A341A-51A1-8D2A-1A4A-D29763560903}"/>
              </a:ext>
            </a:extLst>
          </p:cNvPr>
          <p:cNvSpPr txBox="1"/>
          <p:nvPr/>
        </p:nvSpPr>
        <p:spPr>
          <a:xfrm>
            <a:off x="518160" y="2578659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D61F8-B327-E94E-7793-38FFFCE7C6CE}"/>
              </a:ext>
            </a:extLst>
          </p:cNvPr>
          <p:cNvSpPr txBox="1"/>
          <p:nvPr/>
        </p:nvSpPr>
        <p:spPr>
          <a:xfrm>
            <a:off x="833841" y="2896984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F78CA-D825-2933-A01D-C9088A969D10}"/>
              </a:ext>
            </a:extLst>
          </p:cNvPr>
          <p:cNvSpPr txBox="1"/>
          <p:nvPr/>
        </p:nvSpPr>
        <p:spPr>
          <a:xfrm>
            <a:off x="518159" y="3241289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DD54C-5D50-378C-DF02-2EC7BE8A5281}"/>
              </a:ext>
            </a:extLst>
          </p:cNvPr>
          <p:cNvSpPr txBox="1"/>
          <p:nvPr/>
        </p:nvSpPr>
        <p:spPr>
          <a:xfrm>
            <a:off x="807719" y="3552675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7F42E4-33C5-EEFC-7347-B5C44F09E8BD}"/>
              </a:ext>
            </a:extLst>
          </p:cNvPr>
          <p:cNvSpPr txBox="1"/>
          <p:nvPr/>
        </p:nvSpPr>
        <p:spPr>
          <a:xfrm>
            <a:off x="518157" y="387294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E0003C-BDF5-226F-1328-3CD838A38494}"/>
              </a:ext>
            </a:extLst>
          </p:cNvPr>
          <p:cNvSpPr txBox="1"/>
          <p:nvPr/>
        </p:nvSpPr>
        <p:spPr>
          <a:xfrm>
            <a:off x="807717" y="4167440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80A42A-36FD-14E6-BB81-720C9FCA0ECD}"/>
              </a:ext>
            </a:extLst>
          </p:cNvPr>
          <p:cNvSpPr txBox="1"/>
          <p:nvPr/>
        </p:nvSpPr>
        <p:spPr>
          <a:xfrm>
            <a:off x="518157" y="4485692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7D113-3D2B-AA1E-F752-683CF4ABD910}"/>
              </a:ext>
            </a:extLst>
          </p:cNvPr>
          <p:cNvSpPr txBox="1"/>
          <p:nvPr/>
        </p:nvSpPr>
        <p:spPr>
          <a:xfrm>
            <a:off x="807719" y="4879725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155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3B43B-2079-A3A3-BE50-8CDF27C03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WHO ARE YOU?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8C5BF-A359-4D12-4622-C49070664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altLang="zh-CN" dirty="0"/>
              <a:t>Unit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53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E5544-8096-46EB-96AB-5F3CCE70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0091C-0601-404D-B95A-1CBF0B6C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Look at these jobs. Which category does each one belong to? Think of one more job for each category. Use a dictionary if necessary.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F5089-566A-45F4-93DC-C7D8E68C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709491"/>
            <a:ext cx="9068684" cy="35770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0EC8FF-00A9-B71E-D54D-A2C6A0127750}"/>
              </a:ext>
            </a:extLst>
          </p:cNvPr>
          <p:cNvSpPr txBox="1"/>
          <p:nvPr/>
        </p:nvSpPr>
        <p:spPr>
          <a:xfrm>
            <a:off x="825137" y="2902831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8E0164-2989-8206-8948-AE07385789F0}"/>
              </a:ext>
            </a:extLst>
          </p:cNvPr>
          <p:cNvSpPr txBox="1"/>
          <p:nvPr/>
        </p:nvSpPr>
        <p:spPr>
          <a:xfrm>
            <a:off x="840378" y="3244334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DE89DB-C55B-DF3D-DB48-07E4DFDAFDA5}"/>
              </a:ext>
            </a:extLst>
          </p:cNvPr>
          <p:cNvSpPr txBox="1"/>
          <p:nvPr/>
        </p:nvSpPr>
        <p:spPr>
          <a:xfrm>
            <a:off x="836024" y="3613666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81A8B-962A-4B2A-DADF-6582DD3484BE}"/>
              </a:ext>
            </a:extLst>
          </p:cNvPr>
          <p:cNvSpPr txBox="1"/>
          <p:nvPr/>
        </p:nvSpPr>
        <p:spPr>
          <a:xfrm>
            <a:off x="3130733" y="2875002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DFE153-6E34-94B1-E171-8C917AB9EA46}"/>
              </a:ext>
            </a:extLst>
          </p:cNvPr>
          <p:cNvSpPr txBox="1"/>
          <p:nvPr/>
        </p:nvSpPr>
        <p:spPr>
          <a:xfrm>
            <a:off x="3052355" y="3268371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2,4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9FA84-7EBE-746C-6C8A-3E9270990065}"/>
              </a:ext>
            </a:extLst>
          </p:cNvPr>
          <p:cNvSpPr txBox="1"/>
          <p:nvPr/>
        </p:nvSpPr>
        <p:spPr>
          <a:xfrm>
            <a:off x="3113315" y="363770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7F3313-7BE9-D757-BAB7-27542EB06FBB}"/>
              </a:ext>
            </a:extLst>
          </p:cNvPr>
          <p:cNvSpPr txBox="1"/>
          <p:nvPr/>
        </p:nvSpPr>
        <p:spPr>
          <a:xfrm>
            <a:off x="4991543" y="289903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03E177-A44E-DA13-DD21-590C18D599D0}"/>
              </a:ext>
            </a:extLst>
          </p:cNvPr>
          <p:cNvSpPr txBox="1"/>
          <p:nvPr/>
        </p:nvSpPr>
        <p:spPr>
          <a:xfrm>
            <a:off x="4991542" y="3268371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832A32-4E17-AD04-666A-E418279F7757}"/>
              </a:ext>
            </a:extLst>
          </p:cNvPr>
          <p:cNvSpPr txBox="1"/>
          <p:nvPr/>
        </p:nvSpPr>
        <p:spPr>
          <a:xfrm>
            <a:off x="4991542" y="362376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B045E-9DB9-652F-A1F8-4DDCAFC443CE}"/>
              </a:ext>
            </a:extLst>
          </p:cNvPr>
          <p:cNvSpPr txBox="1"/>
          <p:nvPr/>
        </p:nvSpPr>
        <p:spPr>
          <a:xfrm>
            <a:off x="7861017" y="289903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3,5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1B47F3-0497-6E51-9511-144C4A12BCED}"/>
              </a:ext>
            </a:extLst>
          </p:cNvPr>
          <p:cNvSpPr txBox="1"/>
          <p:nvPr/>
        </p:nvSpPr>
        <p:spPr>
          <a:xfrm>
            <a:off x="7921977" y="326571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57F90E-BD14-7DBC-746B-639C58472949}"/>
              </a:ext>
            </a:extLst>
          </p:cNvPr>
          <p:cNvSpPr txBox="1"/>
          <p:nvPr/>
        </p:nvSpPr>
        <p:spPr>
          <a:xfrm>
            <a:off x="7920449" y="364750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4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F022D92-AB68-35B1-B89A-2C1A8AE31947}"/>
              </a:ext>
            </a:extLst>
          </p:cNvPr>
          <p:cNvGrpSpPr/>
          <p:nvPr/>
        </p:nvGrpSpPr>
        <p:grpSpPr>
          <a:xfrm>
            <a:off x="2735580" y="4988968"/>
            <a:ext cx="8746671" cy="646331"/>
            <a:chOff x="2735580" y="4988968"/>
            <a:chExt cx="8746671" cy="64633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0D2EE45-06E7-47CE-B7DC-77EAAE5C6DD9}"/>
                </a:ext>
              </a:extLst>
            </p:cNvPr>
            <p:cNvSpPr txBox="1"/>
            <p:nvPr/>
          </p:nvSpPr>
          <p:spPr>
            <a:xfrm>
              <a:off x="3079569" y="4988968"/>
              <a:ext cx="8402682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A job, especially one that needs special skill, that involves </a:t>
              </a:r>
              <a:r>
                <a:rPr lang="en-US" b="1" u="sng" dirty="0"/>
                <a:t>working with your hands</a:t>
              </a:r>
              <a:r>
                <a:rPr lang="en-US" dirty="0"/>
                <a:t>:</a:t>
              </a:r>
            </a:p>
            <a:p>
              <a:r>
                <a:rPr lang="en-US" i="1" dirty="0"/>
                <a:t>She went to college to learn a trade.</a:t>
              </a:r>
            </a:p>
          </p:txBody>
        </p:sp>
        <p:sp>
          <p:nvSpPr>
            <p:cNvPr id="19" name="箭头: 左 18">
              <a:extLst>
                <a:ext uri="{FF2B5EF4-FFF2-40B4-BE49-F238E27FC236}">
                  <a16:creationId xmlns:a16="http://schemas.microsoft.com/office/drawing/2014/main" id="{4C3FF2A7-4FCA-2E3A-6EEA-4F55FFEF4319}"/>
                </a:ext>
              </a:extLst>
            </p:cNvPr>
            <p:cNvSpPr/>
            <p:nvPr/>
          </p:nvSpPr>
          <p:spPr>
            <a:xfrm>
              <a:off x="2735580" y="5115897"/>
              <a:ext cx="343989" cy="195942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7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B2226-9A9A-0D2A-2276-FECFC04BC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rammar-6 tenses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AEDF0-48B2-84AD-CE5C-0065525A3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639C4-DCE7-427A-BCF3-BE0D95E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Talking about the present</a:t>
            </a:r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F2FF1-5718-407A-B736-1FA655399F9C}"/>
              </a:ext>
            </a:extLst>
          </p:cNvPr>
          <p:cNvSpPr/>
          <p:nvPr/>
        </p:nvSpPr>
        <p:spPr>
          <a:xfrm>
            <a:off x="1063752" y="1914312"/>
            <a:ext cx="9763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1.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 </a:t>
            </a:r>
            <a:endParaRPr lang="en-US" altLang="zh-HK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6EBE5-2457-4823-9082-18C1F8DAAF8B}"/>
              </a:ext>
            </a:extLst>
          </p:cNvPr>
          <p:cNvSpPr txBox="1"/>
          <p:nvPr/>
        </p:nvSpPr>
        <p:spPr>
          <a:xfrm>
            <a:off x="7597711" y="2636043"/>
            <a:ext cx="1894667" cy="3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800" u="sng" dirty="0">
                <a:highlight>
                  <a:srgbClr val="FFFF00"/>
                </a:highlight>
              </a:rPr>
              <a:t>present </a:t>
            </a:r>
            <a:r>
              <a:rPr lang="en-US" altLang="zh-HK" u="sng" dirty="0">
                <a:highlight>
                  <a:srgbClr val="FFFF00"/>
                </a:highlight>
              </a:rPr>
              <a:t>simple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E1041-25D2-4073-8854-4E006E505F15}"/>
              </a:ext>
            </a:extLst>
          </p:cNvPr>
          <p:cNvSpPr txBox="1"/>
          <p:nvPr/>
        </p:nvSpPr>
        <p:spPr>
          <a:xfrm>
            <a:off x="7597711" y="4389691"/>
            <a:ext cx="239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800" u="sng" dirty="0">
                <a:highlight>
                  <a:srgbClr val="FFFF00"/>
                </a:highlight>
              </a:rPr>
              <a:t>present </a:t>
            </a:r>
            <a:r>
              <a:rPr lang="en-US" altLang="zh-HK" u="sng" dirty="0">
                <a:highlight>
                  <a:srgbClr val="FFFF00"/>
                </a:highlight>
              </a:rPr>
              <a:t>continuous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C9F0B-3B9F-46A0-8744-8E45640FC988}"/>
              </a:ext>
            </a:extLst>
          </p:cNvPr>
          <p:cNvSpPr txBox="1"/>
          <p:nvPr/>
        </p:nvSpPr>
        <p:spPr>
          <a:xfrm>
            <a:off x="7597710" y="5937806"/>
            <a:ext cx="189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800" u="sng" dirty="0">
                <a:highlight>
                  <a:srgbClr val="FFFF00"/>
                </a:highlight>
              </a:rPr>
              <a:t>present perfect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4522AA-37DE-8847-950F-114BDE9A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29" y="1968513"/>
            <a:ext cx="4285848" cy="13350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79BB697-A52B-4F42-BECD-C42EAC10D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7" y="3605889"/>
            <a:ext cx="4343370" cy="13215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D58F09-F827-824D-B301-CA64126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8" y="5195756"/>
            <a:ext cx="4492226" cy="13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67CD-57A0-9D66-D9EF-AA76C2BC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the sentences with the correct form of the verbs or </a:t>
            </a:r>
            <a:r>
              <a:rPr lang="en-US" i="1" dirty="0"/>
              <a:t>for/since/yet </a:t>
            </a:r>
            <a:r>
              <a:rPr lang="en-US" dirty="0"/>
              <a:t>in brackets.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581378-1DD5-C020-0041-A7B0BEFE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1. I _____ (not, can) watch them every time they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practise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because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I ______________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(study) for an important exam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2. I _</a:t>
            </a:r>
            <a:r>
              <a:rPr lang="en-US" altLang="zh-HK" dirty="0">
                <a:solidFill>
                  <a:srgbClr val="000000"/>
                </a:solidFill>
                <a:latin typeface="lato" panose="020F0502020204030203" pitchFamily="34" charset="0"/>
              </a:rPr>
              <a:t>____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 (not see) you __________ last summer. 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3. I __________ (not, know) how to play any instrument at the moment, but I _____________ (learn) the keyboard. If I'm good, maybe I can join my brother's band!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4. _________ you </a:t>
            </a:r>
            <a:r>
              <a:rPr lang="en-US" altLang="zh-HK" dirty="0">
                <a:solidFill>
                  <a:srgbClr val="000000"/>
                </a:solidFill>
                <a:latin typeface="lato" panose="020F0502020204030203" pitchFamily="34" charset="0"/>
              </a:rPr>
              <a:t>____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 (ever, read) about people in Lhasa sticking out their tongues? It’s a polite greeting there.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5. You ______________ (have) the same friends __</a:t>
            </a:r>
            <a:r>
              <a:rPr lang="en-US" altLang="zh-HK" dirty="0">
                <a:solidFill>
                  <a:srgbClr val="000000"/>
                </a:solidFill>
                <a:latin typeface="lato" panose="020F0502020204030203" pitchFamily="34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 ten years.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6. I __________________ (not, go) to Africa __</a:t>
            </a:r>
            <a:r>
              <a:rPr lang="en-US" altLang="zh-HK" dirty="0">
                <a:solidFill>
                  <a:srgbClr val="000000"/>
                </a:solidFill>
                <a:latin typeface="lato" panose="020F0502020204030203" pitchFamily="34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E2A0C-3737-DF7B-0C0E-08C17B46CAB5}"/>
              </a:ext>
            </a:extLst>
          </p:cNvPr>
          <p:cNvSpPr txBox="1"/>
          <p:nvPr/>
        </p:nvSpPr>
        <p:spPr>
          <a:xfrm>
            <a:off x="1557746" y="1845734"/>
            <a:ext cx="95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can't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FEA125-A590-5DF0-D775-DBB7AB292127}"/>
              </a:ext>
            </a:extLst>
          </p:cNvPr>
          <p:cNvSpPr txBox="1"/>
          <p:nvPr/>
        </p:nvSpPr>
        <p:spPr>
          <a:xfrm>
            <a:off x="8546374" y="1845734"/>
            <a:ext cx="1864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am/'m studying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7C418-A8C6-D8CE-AAE9-B2743D89162B}"/>
              </a:ext>
            </a:extLst>
          </p:cNvPr>
          <p:cNvSpPr txBox="1"/>
          <p:nvPr/>
        </p:nvSpPr>
        <p:spPr>
          <a:xfrm>
            <a:off x="1542778" y="2954327"/>
            <a:ext cx="135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don't know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3B2832-68DB-C1CC-A084-CB7271A0C8A7}"/>
              </a:ext>
            </a:extLst>
          </p:cNvPr>
          <p:cNvSpPr txBox="1"/>
          <p:nvPr/>
        </p:nvSpPr>
        <p:spPr>
          <a:xfrm>
            <a:off x="9517924" y="2954327"/>
            <a:ext cx="1786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am/'m learning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3A4BB6-9398-0C34-507E-140126DC36F6}"/>
              </a:ext>
            </a:extLst>
          </p:cNvPr>
          <p:cNvSpPr txBox="1"/>
          <p:nvPr/>
        </p:nvSpPr>
        <p:spPr>
          <a:xfrm>
            <a:off x="2032907" y="4400732"/>
            <a:ext cx="1786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have had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F009AF-6E5D-DAEF-26D7-BA3811691F6A}"/>
              </a:ext>
            </a:extLst>
          </p:cNvPr>
          <p:cNvSpPr txBox="1"/>
          <p:nvPr/>
        </p:nvSpPr>
        <p:spPr>
          <a:xfrm>
            <a:off x="6456861" y="4361879"/>
            <a:ext cx="53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for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B083D3-D5FD-EFE0-AF29-AAEE2C3916E9}"/>
              </a:ext>
            </a:extLst>
          </p:cNvPr>
          <p:cNvSpPr txBox="1"/>
          <p:nvPr/>
        </p:nvSpPr>
        <p:spPr>
          <a:xfrm>
            <a:off x="1557747" y="3728367"/>
            <a:ext cx="95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Have 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6B5249-4815-5DB6-C9CD-3A49F8F0F185}"/>
              </a:ext>
            </a:extLst>
          </p:cNvPr>
          <p:cNvSpPr txBox="1"/>
          <p:nvPr/>
        </p:nvSpPr>
        <p:spPr>
          <a:xfrm>
            <a:off x="3112770" y="3695218"/>
            <a:ext cx="1786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ever read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425731-9F85-9653-280A-C3B139E1B63D}"/>
              </a:ext>
            </a:extLst>
          </p:cNvPr>
          <p:cNvSpPr txBox="1"/>
          <p:nvPr/>
        </p:nvSpPr>
        <p:spPr>
          <a:xfrm>
            <a:off x="1701438" y="2540700"/>
            <a:ext cx="1525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 u="sng">
                <a:solidFill>
                  <a:srgbClr val="0000FF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haven't seen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252353-17D3-7151-82D4-57099E2D6A6A}"/>
              </a:ext>
            </a:extLst>
          </p:cNvPr>
          <p:cNvSpPr txBox="1"/>
          <p:nvPr/>
        </p:nvSpPr>
        <p:spPr>
          <a:xfrm>
            <a:off x="5251812" y="2553952"/>
            <a:ext cx="117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 u="sng">
                <a:solidFill>
                  <a:srgbClr val="0000FF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since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4D0427-150E-D6FC-E6F1-EFB6D8B25D84}"/>
              </a:ext>
            </a:extLst>
          </p:cNvPr>
          <p:cNvSpPr txBox="1"/>
          <p:nvPr/>
        </p:nvSpPr>
        <p:spPr>
          <a:xfrm>
            <a:off x="1832067" y="4841419"/>
            <a:ext cx="1786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 u="sng">
                <a:solidFill>
                  <a:srgbClr val="0000FF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have not been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CDBD3-7526-2DDB-70C9-87F262CAF945}"/>
              </a:ext>
            </a:extLst>
          </p:cNvPr>
          <p:cNvSpPr txBox="1"/>
          <p:nvPr/>
        </p:nvSpPr>
        <p:spPr>
          <a:xfrm>
            <a:off x="5838008" y="4872290"/>
            <a:ext cx="618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 u="sng">
                <a:solidFill>
                  <a:srgbClr val="0000FF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yet</a:t>
            </a:r>
          </a:p>
        </p:txBody>
      </p:sp>
    </p:spTree>
    <p:extLst>
      <p:ext uri="{BB962C8B-B14F-4D97-AF65-F5344CB8AC3E}">
        <p14:creationId xmlns:p14="http://schemas.microsoft.com/office/powerpoint/2010/main" val="25636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1" grpId="0"/>
      <p:bldP spid="2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13DC3-48F2-46FD-AC42-4E7A413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Talking about the past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A1B81-51D0-40D6-ADBF-1EFA5E94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56232"/>
            <a:ext cx="10058400" cy="4050792"/>
          </a:xfrm>
        </p:spPr>
        <p:txBody>
          <a:bodyPr/>
          <a:lstStyle/>
          <a:p>
            <a:r>
              <a:rPr lang="en-US" altLang="zh-HK" dirty="0"/>
              <a:t>1. 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2. 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3. 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A5C9D-E79C-4D3D-96AE-515A5F15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78" y="1856232"/>
            <a:ext cx="5037857" cy="15225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7331D6-74F9-4330-845E-78D0BE29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78" y="3574999"/>
            <a:ext cx="5058296" cy="1522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00E9BF-9A80-4CCF-B162-3D3AE291C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278" y="5293766"/>
            <a:ext cx="5078769" cy="15225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51B191-29B9-4811-AB49-1AA7C40B5764}"/>
              </a:ext>
            </a:extLst>
          </p:cNvPr>
          <p:cNvSpPr/>
          <p:nvPr/>
        </p:nvSpPr>
        <p:spPr>
          <a:xfrm>
            <a:off x="8342462" y="2617531"/>
            <a:ext cx="2813218" cy="269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AutoNum type="alphaUcPeriod"/>
            </a:pPr>
            <a:r>
              <a:rPr lang="en-US" altLang="zh-HK" sz="2000" dirty="0"/>
              <a:t>Past simple</a:t>
            </a:r>
          </a:p>
          <a:p>
            <a:pPr>
              <a:lnSpc>
                <a:spcPct val="300000"/>
              </a:lnSpc>
            </a:pPr>
            <a:r>
              <a:rPr lang="en-US" altLang="zh-HK" sz="2000" dirty="0"/>
              <a:t>B.    Past continuous</a:t>
            </a:r>
          </a:p>
          <a:p>
            <a:pPr>
              <a:lnSpc>
                <a:spcPct val="300000"/>
              </a:lnSpc>
            </a:pPr>
            <a:r>
              <a:rPr lang="en-US" altLang="zh-HK" sz="2000" dirty="0"/>
              <a:t>C.    Past perfect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876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3A7C-83A1-CBAB-360C-2D6E5BD0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sentences with the correct form of the verbs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3D-3B12-0629-432A-32CE14DC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</a:t>
            </a:r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(watch) TV when I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_______________(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hear) the news yesterday.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Elena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_______________(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write) a letter to her grandmother last week but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(forget) to send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job market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already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(become) worse when I returned from travelling.</a:t>
            </a:r>
            <a:endParaRPr lang="en-US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(meet) Antonio at the party last night.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_______________(see)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job ad before Fay told me about it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bus drove by while we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</a:t>
            </a:r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(walk) to school.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My cousins and I 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_______________(go)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to the beach every day last summer. 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1CB83-2D61-AE7D-AAE2-A11B5349E12D}"/>
              </a:ext>
            </a:extLst>
          </p:cNvPr>
          <p:cNvSpPr txBox="1"/>
          <p:nvPr/>
        </p:nvSpPr>
        <p:spPr>
          <a:xfrm>
            <a:off x="1766752" y="1845734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was watching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61EA8D-2111-BCB2-4FF0-EBC424A01279}"/>
              </a:ext>
            </a:extLst>
          </p:cNvPr>
          <p:cNvSpPr txBox="1"/>
          <p:nvPr/>
        </p:nvSpPr>
        <p:spPr>
          <a:xfrm>
            <a:off x="6043749" y="1819608"/>
            <a:ext cx="108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heard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D3D288-ED6B-3915-C810-5DED9174B663}"/>
              </a:ext>
            </a:extLst>
          </p:cNvPr>
          <p:cNvSpPr txBox="1"/>
          <p:nvPr/>
        </p:nvSpPr>
        <p:spPr>
          <a:xfrm>
            <a:off x="2459083" y="2241192"/>
            <a:ext cx="101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 u="sng">
                <a:solidFill>
                  <a:srgbClr val="0000FF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wrote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A4D43E-AA49-DA3C-B3BF-7CFE21BEAB1F}"/>
              </a:ext>
            </a:extLst>
          </p:cNvPr>
          <p:cNvSpPr txBox="1"/>
          <p:nvPr/>
        </p:nvSpPr>
        <p:spPr>
          <a:xfrm>
            <a:off x="2178231" y="2607543"/>
            <a:ext cx="101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forgot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5374C-2362-2AA4-2DF7-2F345AEC47EB}"/>
              </a:ext>
            </a:extLst>
          </p:cNvPr>
          <p:cNvSpPr txBox="1"/>
          <p:nvPr/>
        </p:nvSpPr>
        <p:spPr>
          <a:xfrm>
            <a:off x="3474720" y="2997313"/>
            <a:ext cx="87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had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45D4C-F792-B50D-724C-13316F18F681}"/>
              </a:ext>
            </a:extLst>
          </p:cNvPr>
          <p:cNvSpPr txBox="1"/>
          <p:nvPr/>
        </p:nvSpPr>
        <p:spPr>
          <a:xfrm>
            <a:off x="5492388" y="3023439"/>
            <a:ext cx="123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become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614884-E86C-7DA5-B8D1-DB576F984EB2}"/>
              </a:ext>
            </a:extLst>
          </p:cNvPr>
          <p:cNvSpPr txBox="1"/>
          <p:nvPr/>
        </p:nvSpPr>
        <p:spPr>
          <a:xfrm>
            <a:off x="2459083" y="3625468"/>
            <a:ext cx="108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met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5E766C-428C-D455-4219-77C3009DA430}"/>
              </a:ext>
            </a:extLst>
          </p:cNvPr>
          <p:cNvSpPr txBox="1"/>
          <p:nvPr/>
        </p:nvSpPr>
        <p:spPr>
          <a:xfrm>
            <a:off x="2028008" y="4157214"/>
            <a:ext cx="1420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hadn't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seen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C02F98-3023-3427-8312-F853DC8E80F3}"/>
              </a:ext>
            </a:extLst>
          </p:cNvPr>
          <p:cNvSpPr txBox="1"/>
          <p:nvPr/>
        </p:nvSpPr>
        <p:spPr>
          <a:xfrm>
            <a:off x="4671061" y="4739219"/>
            <a:ext cx="164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were walking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4549A0-BCAF-19EC-0C45-D89543A8B71D}"/>
              </a:ext>
            </a:extLst>
          </p:cNvPr>
          <p:cNvSpPr txBox="1"/>
          <p:nvPr/>
        </p:nvSpPr>
        <p:spPr>
          <a:xfrm>
            <a:off x="3709851" y="5060375"/>
            <a:ext cx="1084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ato" panose="020F0502020204030203" pitchFamily="34" charset="0"/>
              </a:rPr>
              <a:t>went</a:t>
            </a:r>
          </a:p>
        </p:txBody>
      </p:sp>
    </p:spTree>
    <p:extLst>
      <p:ext uri="{BB962C8B-B14F-4D97-AF65-F5344CB8AC3E}">
        <p14:creationId xmlns:p14="http://schemas.microsoft.com/office/powerpoint/2010/main" val="21588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67AE-71A1-A76A-FAD4-631B25A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246635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Correct the mistakes in the sentences.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6FD0-7B90-C202-0183-F237004A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9" y="1990205"/>
            <a:ext cx="11094720" cy="4581192"/>
          </a:xfrm>
        </p:spPr>
        <p:txBody>
          <a:bodyPr numCol="2"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1. Before you text your friend yesterday, had you receive your teacher’s email?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Susan doesn’t be a doctor.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Does he works at a bank?</a:t>
            </a:r>
          </a:p>
          <a:p>
            <a:r>
              <a:rPr lang="en-US" sz="2400" dirty="0">
                <a:solidFill>
                  <a:schemeClr val="tx1"/>
                </a:solidFill>
              </a:rPr>
              <a:t>4. They weren’t go to the cinema yesterday.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5. They haven’t got dinner at 7 o’clock.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6. This computer was made by Japan.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7. I am preferring to buy clothes in boutiques.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8. How many cheese you add in this dish?</a:t>
            </a:r>
          </a:p>
          <a:p>
            <a:r>
              <a:rPr lang="en-US" sz="2400" dirty="0">
                <a:solidFill>
                  <a:schemeClr val="tx1"/>
                </a:solidFill>
              </a:rPr>
              <a:t>9. Do you ever tried weird food?</a:t>
            </a:r>
          </a:p>
          <a:p>
            <a:r>
              <a:rPr lang="en-US" sz="2400" dirty="0">
                <a:solidFill>
                  <a:schemeClr val="tx1"/>
                </a:solidFill>
              </a:rPr>
              <a:t>10.I was going to fly to NY next month.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11. The soup is smelling really good.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12. It get dark.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13. She has win the prize.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14. I am thinking he is a very intelligent boy.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15. I’ </a:t>
            </a:r>
            <a:r>
              <a:rPr lang="en-US" sz="2400" dirty="0" err="1">
                <a:solidFill>
                  <a:schemeClr val="tx1"/>
                </a:solidFill>
              </a:rPr>
              <a:t>ve</a:t>
            </a:r>
            <a:r>
              <a:rPr lang="en-US" sz="2400" dirty="0">
                <a:solidFill>
                  <a:schemeClr val="tx1"/>
                </a:solidFill>
              </a:rPr>
              <a:t> be waiting you at the station.</a:t>
            </a:r>
          </a:p>
        </p:txBody>
      </p:sp>
    </p:spTree>
    <p:extLst>
      <p:ext uri="{BB962C8B-B14F-4D97-AF65-F5344CB8AC3E}">
        <p14:creationId xmlns:p14="http://schemas.microsoft.com/office/powerpoint/2010/main" val="372784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8CE5A-0907-841B-0A28-83E202C2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or Different?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1D61-AB66-846E-43DA-FCF6D254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Circle </a:t>
            </a:r>
            <a:r>
              <a:rPr lang="en-US" altLang="zh-CN" sz="2400" b="1" dirty="0"/>
              <a:t>two or three </a:t>
            </a:r>
            <a:r>
              <a:rPr lang="en-US" altLang="zh-CN" sz="2400" dirty="0"/>
              <a:t>of these </a:t>
            </a:r>
            <a:r>
              <a:rPr lang="en-US" altLang="zh-CN" sz="2400" b="1" dirty="0"/>
              <a:t>words</a:t>
            </a:r>
            <a:r>
              <a:rPr lang="en-US" altLang="zh-CN" sz="2400" dirty="0"/>
              <a:t> to describe yourself.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Compare</a:t>
            </a:r>
            <a:r>
              <a:rPr lang="en-US" altLang="zh-CN" sz="2400" dirty="0"/>
              <a:t> your answer with your partner.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Find out the </a:t>
            </a:r>
            <a:r>
              <a:rPr lang="en-US" altLang="zh-CN" sz="2400" u="sng" dirty="0"/>
              <a:t>similar or different words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523803-E46E-4D27-55E2-7E72AFB3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4" y="3530841"/>
            <a:ext cx="10175992" cy="12632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AF7E26-7A12-6E68-F93E-A5A3469C0B4A}"/>
              </a:ext>
            </a:extLst>
          </p:cNvPr>
          <p:cNvSpPr txBox="1"/>
          <p:nvPr/>
        </p:nvSpPr>
        <p:spPr>
          <a:xfrm>
            <a:off x="9597942" y="3237801"/>
            <a:ext cx="188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ɪnˈtel.ə.dʒənt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9940D-9D0F-FEFA-A705-19A06954605C}"/>
              </a:ext>
            </a:extLst>
          </p:cNvPr>
          <p:cNvSpPr txBox="1"/>
          <p:nvPr/>
        </p:nvSpPr>
        <p:spPr>
          <a:xfrm>
            <a:off x="4274821" y="4794068"/>
            <a:ext cx="1433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/ˈ</a:t>
            </a:r>
            <a:r>
              <a:rPr lang="en-US" altLang="zh-CN" sz="2000" dirty="0" err="1"/>
              <a:t>næs.ti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32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2318-5D49-ADFF-A668-038129A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2E458-0BD7-C469-DC3C-7A9027EE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869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Match the pairs of words </a:t>
            </a:r>
            <a:r>
              <a:rPr lang="en-US" altLang="zh-CN" sz="2400" dirty="0"/>
              <a:t>that have a </a:t>
            </a:r>
            <a:r>
              <a:rPr lang="en-US" altLang="zh-CN" sz="2400" b="1" dirty="0"/>
              <a:t>similar meaning</a:t>
            </a:r>
            <a:r>
              <a:rPr lang="en-US" altLang="zh-CN" sz="2400" dirty="0"/>
              <a:t>. Use a dictionary if necessary. Then think of someone you know that you can describe with each pair of words.</a:t>
            </a:r>
            <a:endParaRPr lang="zh-CN" altLang="en-US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956306-36C1-9B98-1ADA-4BD34A58268D}"/>
              </a:ext>
            </a:extLst>
          </p:cNvPr>
          <p:cNvGraphicFramePr>
            <a:graphicFrameLocks noGrp="1"/>
          </p:cNvGraphicFramePr>
          <p:nvPr/>
        </p:nvGraphicFramePr>
        <p:xfrm>
          <a:off x="2062480" y="3131990"/>
          <a:ext cx="8128000" cy="28821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95430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0792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400" b="1" dirty="0"/>
                        <a:t>Smart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lphaLcPeriod"/>
                      </a:pPr>
                      <a:r>
                        <a:rPr lang="en-US" altLang="zh-CN" sz="2400" b="1" dirty="0"/>
                        <a:t>Relaxed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 startAt="2"/>
                      </a:pPr>
                      <a:r>
                        <a:rPr lang="en-US" altLang="zh-CN" sz="2400" b="1" dirty="0"/>
                        <a:t>Calm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1" dirty="0"/>
                        <a:t>b. Nice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4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 startAt="3"/>
                      </a:pPr>
                      <a:r>
                        <a:rPr lang="en-US" altLang="zh-CN" sz="2400" b="1" dirty="0"/>
                        <a:t>Helpful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1" dirty="0"/>
                        <a:t>c. Intelligent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2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1" dirty="0"/>
                        <a:t>4.  Cheerful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1" dirty="0"/>
                        <a:t>d. Kind 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354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EB63D9A-1C7E-1ADD-85AA-638034DC3387}"/>
              </a:ext>
            </a:extLst>
          </p:cNvPr>
          <p:cNvSpPr txBox="1"/>
          <p:nvPr/>
        </p:nvSpPr>
        <p:spPr>
          <a:xfrm>
            <a:off x="3708762" y="4111395"/>
            <a:ext cx="58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a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5A7572-B326-25A0-273A-AE28FE85C405}"/>
              </a:ext>
            </a:extLst>
          </p:cNvPr>
          <p:cNvSpPr txBox="1"/>
          <p:nvPr/>
        </p:nvSpPr>
        <p:spPr>
          <a:xfrm>
            <a:off x="3730533" y="3339435"/>
            <a:ext cx="58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c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F6488C-EBAE-900E-3DFF-D5A39281476B}"/>
              </a:ext>
            </a:extLst>
          </p:cNvPr>
          <p:cNvSpPr txBox="1"/>
          <p:nvPr/>
        </p:nvSpPr>
        <p:spPr>
          <a:xfrm>
            <a:off x="3730533" y="4779785"/>
            <a:ext cx="58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d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F18006-4119-DCF1-82F1-3FACAFA1F5AA}"/>
              </a:ext>
            </a:extLst>
          </p:cNvPr>
          <p:cNvSpPr txBox="1"/>
          <p:nvPr/>
        </p:nvSpPr>
        <p:spPr>
          <a:xfrm>
            <a:off x="3734885" y="5552465"/>
            <a:ext cx="58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b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73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F931-88A6-BADE-40B7-49560C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1EF58-4A73-DCBC-F2A7-8014DA9E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3270"/>
            <a:ext cx="10058400" cy="43478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200" dirty="0"/>
              <a:t>Choose the </a:t>
            </a:r>
            <a:r>
              <a:rPr lang="en-US" altLang="zh-CN" sz="2200" b="1" dirty="0"/>
              <a:t>correct option </a:t>
            </a:r>
            <a:r>
              <a:rPr lang="en-US" altLang="zh-CN" sz="2200" dirty="0"/>
              <a:t>to complete each sentence.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1.  I’m </a:t>
            </a:r>
            <a:r>
              <a:rPr lang="en-US" altLang="zh-CN" sz="2200" b="1" i="1" dirty="0"/>
              <a:t>active / lazy </a:t>
            </a:r>
            <a:r>
              <a:rPr lang="en-US" altLang="zh-CN" sz="2200" dirty="0"/>
              <a:t>at the weekend. I usually do some sport and go out with my friends.  </a:t>
            </a:r>
          </a:p>
          <a:p>
            <a:pPr marL="0" indent="0">
              <a:buNone/>
            </a:pPr>
            <a:r>
              <a:rPr lang="en-US" altLang="zh-CN" sz="2200" dirty="0"/>
              <a:t>2.  He’s </a:t>
            </a:r>
            <a:r>
              <a:rPr lang="en-US" altLang="zh-CN" sz="2200" b="1" i="1" dirty="0"/>
              <a:t>confident / nervous </a:t>
            </a:r>
            <a:r>
              <a:rPr lang="en-US" altLang="zh-CN" sz="2200" dirty="0"/>
              <a:t>about giving presentations because he doesn't like making mistakes. </a:t>
            </a:r>
          </a:p>
          <a:p>
            <a:pPr marL="0" indent="0">
              <a:buNone/>
            </a:pPr>
            <a:r>
              <a:rPr lang="en-US" altLang="zh-CN" sz="2200" dirty="0"/>
              <a:t>3.  She's very </a:t>
            </a:r>
            <a:r>
              <a:rPr lang="en-US" altLang="zh-CN" sz="2200" b="1" i="1" dirty="0"/>
              <a:t>sociable / shy </a:t>
            </a:r>
            <a:r>
              <a:rPr lang="en-US" altLang="zh-CN" sz="2200" dirty="0"/>
              <a:t>and has a lot of friends.  </a:t>
            </a:r>
          </a:p>
          <a:p>
            <a:pPr marL="0" indent="0">
              <a:buNone/>
            </a:pPr>
            <a:r>
              <a:rPr lang="en-US" altLang="zh-CN" sz="2200" dirty="0"/>
              <a:t>4.  Our coach is </a:t>
            </a:r>
            <a:r>
              <a:rPr lang="en-US" altLang="zh-CN" sz="2200" b="1" i="1" dirty="0"/>
              <a:t>serious / easy-going </a:t>
            </a:r>
            <a:r>
              <a:rPr lang="en-US" altLang="zh-CN" sz="2200" dirty="0"/>
              <a:t>and lets us listen to music before basketball practice.  </a:t>
            </a:r>
          </a:p>
          <a:p>
            <a:pPr marL="0" indent="0">
              <a:buNone/>
            </a:pPr>
            <a:r>
              <a:rPr lang="en-US" altLang="zh-CN" sz="2200" dirty="0"/>
              <a:t>5.  Kenji is very </a:t>
            </a:r>
            <a:r>
              <a:rPr lang="en-US" altLang="zh-CN" sz="2200" b="1" i="1" dirty="0"/>
              <a:t>hard-working / talented</a:t>
            </a:r>
            <a:r>
              <a:rPr lang="en-US" altLang="zh-CN" sz="2200" dirty="0"/>
              <a:t>. He isn't the best, but he really wants to succeed.  </a:t>
            </a:r>
          </a:p>
          <a:p>
            <a:pPr marL="0" indent="0">
              <a:buNone/>
            </a:pPr>
            <a:r>
              <a:rPr lang="en-US" altLang="zh-CN" sz="2200" dirty="0"/>
              <a:t>6.  Luis is really </a:t>
            </a:r>
            <a:r>
              <a:rPr lang="en-US" altLang="zh-CN" sz="2200" b="1" i="1" dirty="0"/>
              <a:t>loud / quiet</a:t>
            </a:r>
            <a:r>
              <a:rPr lang="en-US" altLang="zh-CN" sz="2200" dirty="0"/>
              <a:t>. You always know when he's in a room!</a:t>
            </a:r>
          </a:p>
          <a:p>
            <a:pPr marL="0" indent="0">
              <a:buNone/>
            </a:pPr>
            <a:r>
              <a:rPr lang="en-US" altLang="zh-CN" sz="2200" dirty="0"/>
              <a:t>7.  Maria's very </a:t>
            </a:r>
            <a:r>
              <a:rPr lang="en-US" altLang="zh-CN" sz="2200" b="1" i="1" dirty="0"/>
              <a:t>honest / funny </a:t>
            </a:r>
            <a:r>
              <a:rPr lang="en-US" altLang="zh-CN" sz="2200" dirty="0"/>
              <a:t>– she always makes her classmates laugh.</a:t>
            </a:r>
          </a:p>
          <a:p>
            <a:pPr marL="0" indent="0">
              <a:buNone/>
            </a:pPr>
            <a:r>
              <a:rPr lang="en-US" altLang="zh-CN" sz="2200" dirty="0"/>
              <a:t>8.  Samir usually helps his little sister with her homework. He's very </a:t>
            </a:r>
            <a:r>
              <a:rPr lang="en-US" altLang="zh-CN" sz="2200" b="1" i="1" dirty="0"/>
              <a:t>nasty / kind</a:t>
            </a:r>
            <a:r>
              <a:rPr lang="en-US" altLang="zh-CN" sz="2200" dirty="0"/>
              <a:t>.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8CB96-EC33-87BE-71C8-3DD52B4ED908}"/>
              </a:ext>
            </a:extLst>
          </p:cNvPr>
          <p:cNvSpPr/>
          <p:nvPr/>
        </p:nvSpPr>
        <p:spPr>
          <a:xfrm>
            <a:off x="1737360" y="2753168"/>
            <a:ext cx="757646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352FF4-A6B9-B7A7-A809-E644F70FE03F}"/>
              </a:ext>
            </a:extLst>
          </p:cNvPr>
          <p:cNvSpPr/>
          <p:nvPr/>
        </p:nvSpPr>
        <p:spPr>
          <a:xfrm>
            <a:off x="3026227" y="3138522"/>
            <a:ext cx="944881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DDA01-C196-B470-93F0-FFD0D2D81359}"/>
              </a:ext>
            </a:extLst>
          </p:cNvPr>
          <p:cNvSpPr/>
          <p:nvPr/>
        </p:nvSpPr>
        <p:spPr>
          <a:xfrm>
            <a:off x="2495006" y="3575211"/>
            <a:ext cx="944881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72A2E-8F94-EEF8-342D-948252E76A42}"/>
              </a:ext>
            </a:extLst>
          </p:cNvPr>
          <p:cNvSpPr/>
          <p:nvPr/>
        </p:nvSpPr>
        <p:spPr>
          <a:xfrm>
            <a:off x="3631473" y="3943342"/>
            <a:ext cx="1306287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414AF-E1AD-39EB-6228-430303E82C0C}"/>
              </a:ext>
            </a:extLst>
          </p:cNvPr>
          <p:cNvSpPr/>
          <p:nvPr/>
        </p:nvSpPr>
        <p:spPr>
          <a:xfrm>
            <a:off x="2664821" y="4496452"/>
            <a:ext cx="1489168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950F4B-0268-9D1F-E8F8-E26369531259}"/>
              </a:ext>
            </a:extLst>
          </p:cNvPr>
          <p:cNvSpPr/>
          <p:nvPr/>
        </p:nvSpPr>
        <p:spPr>
          <a:xfrm>
            <a:off x="2664821" y="4866682"/>
            <a:ext cx="613956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20C99-19D0-9FF5-E7B7-D911CA47CC49}"/>
              </a:ext>
            </a:extLst>
          </p:cNvPr>
          <p:cNvSpPr/>
          <p:nvPr/>
        </p:nvSpPr>
        <p:spPr>
          <a:xfrm>
            <a:off x="3640180" y="5301272"/>
            <a:ext cx="613956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E86B8-361B-2973-61C4-FAD1C3E9619F}"/>
              </a:ext>
            </a:extLst>
          </p:cNvPr>
          <p:cNvSpPr/>
          <p:nvPr/>
        </p:nvSpPr>
        <p:spPr>
          <a:xfrm>
            <a:off x="8808718" y="5685067"/>
            <a:ext cx="613956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CE51-671F-E01D-08AD-2FAD9836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are you feeling?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63DA5-27C9-8589-075B-FAEE5EA8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Look at the table and </a:t>
            </a:r>
            <a:r>
              <a:rPr lang="en-US" altLang="zh-CN" b="1" dirty="0"/>
              <a:t>choose the best words </a:t>
            </a:r>
            <a:r>
              <a:rPr lang="en-US" altLang="zh-CN" dirty="0"/>
              <a:t>to complete the sentences.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E74B34-092D-3822-280F-63037CB3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6073"/>
            <a:ext cx="6041520" cy="21026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04D60A-8C23-904B-D56E-9331DCDC077F}"/>
              </a:ext>
            </a:extLst>
          </p:cNvPr>
          <p:cNvSpPr txBox="1"/>
          <p:nvPr/>
        </p:nvSpPr>
        <p:spPr>
          <a:xfrm>
            <a:off x="1097280" y="4476348"/>
            <a:ext cx="101437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1. Are you </a:t>
            </a:r>
            <a:r>
              <a:rPr lang="en-US" altLang="zh-CN" sz="2000" u="sng" dirty="0"/>
              <a:t>                                           </a:t>
            </a:r>
            <a:r>
              <a:rPr lang="en-US" altLang="zh-CN" sz="2000" dirty="0"/>
              <a:t> ? Don't worry. The test won't be that bad.  </a:t>
            </a:r>
          </a:p>
          <a:p>
            <a:r>
              <a:rPr lang="en-US" altLang="zh-CN" sz="2000" dirty="0"/>
              <a:t>2. I'm getting </a:t>
            </a:r>
            <a:r>
              <a:rPr lang="en-US" altLang="zh-CN" sz="2000" u="sng" dirty="0"/>
              <a:t>                                   </a:t>
            </a:r>
            <a:r>
              <a:rPr lang="en-US" altLang="zh-CN" sz="2000" dirty="0"/>
              <a:t> about my holiday next week. </a:t>
            </a:r>
          </a:p>
          <a:p>
            <a:r>
              <a:rPr lang="en-US" altLang="zh-CN" sz="2000" dirty="0"/>
              <a:t>3. They feel  </a:t>
            </a:r>
            <a:r>
              <a:rPr lang="en-US" altLang="zh-CN" sz="2000" u="sng" dirty="0"/>
              <a:t>                                  </a:t>
            </a:r>
            <a:r>
              <a:rPr lang="en-US" altLang="zh-CN" sz="2000" dirty="0"/>
              <a:t>about their exams next month.  </a:t>
            </a:r>
          </a:p>
          <a:p>
            <a:r>
              <a:rPr lang="en-US" altLang="zh-CN" sz="2000" dirty="0"/>
              <a:t>4. Dan  </a:t>
            </a:r>
            <a:r>
              <a:rPr lang="en-US" altLang="zh-CN" sz="2000" u="sng" dirty="0"/>
              <a:t>                               </a:t>
            </a:r>
            <a:r>
              <a:rPr lang="en-US" altLang="zh-CN" sz="2000" dirty="0"/>
              <a:t> upset about something, but I don't know what the problem is.  </a:t>
            </a:r>
          </a:p>
          <a:p>
            <a:r>
              <a:rPr lang="en-US" altLang="zh-CN" sz="2000" dirty="0"/>
              <a:t>5. The </a:t>
            </a:r>
            <a:r>
              <a:rPr lang="en-US" altLang="zh-CN" sz="2000"/>
              <a:t>teacher  </a:t>
            </a:r>
            <a:r>
              <a:rPr lang="en-US" altLang="zh-CN" sz="2000" u="sng"/>
              <a:t>                                                           </a:t>
            </a:r>
            <a:r>
              <a:rPr lang="en-US" altLang="zh-CN" sz="2000"/>
              <a:t> </a:t>
            </a:r>
            <a:r>
              <a:rPr lang="en-US" altLang="zh-CN" sz="2000" dirty="0"/>
              <a:t>angry when everyone was late.  </a:t>
            </a:r>
          </a:p>
          <a:p>
            <a:r>
              <a:rPr lang="en-US" altLang="zh-CN" sz="2000" dirty="0"/>
              <a:t>6. You  </a:t>
            </a:r>
            <a:r>
              <a:rPr lang="en-US" altLang="zh-CN" sz="2000" u="sng" dirty="0"/>
              <a:t>                        </a:t>
            </a:r>
            <a:r>
              <a:rPr lang="en-US" altLang="zh-CN" sz="2000" dirty="0"/>
              <a:t> nervous about the test, but I'm sure you'll do well.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463B5E-97B0-2359-AA20-A75EAD5AB6FA}"/>
              </a:ext>
            </a:extLst>
          </p:cNvPr>
          <p:cNvSpPr txBox="1"/>
          <p:nvPr/>
        </p:nvSpPr>
        <p:spPr>
          <a:xfrm>
            <a:off x="2633472" y="4464363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</a:t>
            </a:r>
            <a:r>
              <a:rPr lang="en-US" altLang="zh-CN" sz="1800" dirty="0">
                <a:highlight>
                  <a:srgbClr val="FFFF00"/>
                </a:highlight>
              </a:rPr>
              <a:t>orried/ nervous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FFBD91-EFFC-32F6-7453-5CD04D79E31A}"/>
              </a:ext>
            </a:extLst>
          </p:cNvPr>
          <p:cNvSpPr txBox="1"/>
          <p:nvPr/>
        </p:nvSpPr>
        <p:spPr>
          <a:xfrm>
            <a:off x="2980944" y="4814702"/>
            <a:ext cx="87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excited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C65E45-31C2-8BF4-7FE5-85A811103396}"/>
              </a:ext>
            </a:extLst>
          </p:cNvPr>
          <p:cNvSpPr txBox="1"/>
          <p:nvPr/>
        </p:nvSpPr>
        <p:spPr>
          <a:xfrm>
            <a:off x="2410968" y="5080016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</a:t>
            </a:r>
            <a:r>
              <a:rPr lang="en-US" altLang="zh-CN" sz="1800" dirty="0">
                <a:highlight>
                  <a:srgbClr val="FFFF00"/>
                </a:highlight>
              </a:rPr>
              <a:t>orried/ nervous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39DC0F-E28B-029E-901D-5098BC79B555}"/>
              </a:ext>
            </a:extLst>
          </p:cNvPr>
          <p:cNvSpPr txBox="1"/>
          <p:nvPr/>
        </p:nvSpPr>
        <p:spPr>
          <a:xfrm>
            <a:off x="1975104" y="5378346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looks</a:t>
            </a:r>
            <a:r>
              <a:rPr lang="en-US" altLang="zh-CN" sz="1800" dirty="0">
                <a:highlight>
                  <a:srgbClr val="FFFF00"/>
                </a:highlight>
              </a:rPr>
              <a:t>/ seems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B9A9A2-AFBB-058D-A730-B1AFDD4A4DB5}"/>
              </a:ext>
            </a:extLst>
          </p:cNvPr>
          <p:cNvSpPr txBox="1"/>
          <p:nvPr/>
        </p:nvSpPr>
        <p:spPr>
          <a:xfrm>
            <a:off x="2846832" y="5699336"/>
            <a:ext cx="401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became</a:t>
            </a:r>
            <a:r>
              <a:rPr lang="en-US" altLang="zh-CN" sz="1800" dirty="0">
                <a:highlight>
                  <a:srgbClr val="FFFF00"/>
                </a:highlight>
              </a:rPr>
              <a:t>/ got; might become get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1EAB0-13E6-1C4F-FBDF-2E83570CD44D}"/>
              </a:ext>
            </a:extLst>
          </p:cNvPr>
          <p:cNvSpPr txBox="1"/>
          <p:nvPr/>
        </p:nvSpPr>
        <p:spPr>
          <a:xfrm>
            <a:off x="1975104" y="6005606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look</a:t>
            </a:r>
            <a:r>
              <a:rPr lang="en-US" altLang="zh-CN" sz="1800" dirty="0">
                <a:highlight>
                  <a:srgbClr val="FFFF00"/>
                </a:highlight>
              </a:rPr>
              <a:t>/ seem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6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A03DB-2B99-6B78-E3E7-743B80C9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69956-CDE4-1F4E-0FCB-9A0E46AD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19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 Choose the correct option to complete each sentence.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02510-9721-43F3-9D57-B8E8F56B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98" y="2485137"/>
            <a:ext cx="9517532" cy="34151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193AA1-3BF7-0428-948A-45050972FAAB}"/>
              </a:ext>
            </a:extLst>
          </p:cNvPr>
          <p:cNvSpPr/>
          <p:nvPr/>
        </p:nvSpPr>
        <p:spPr>
          <a:xfrm>
            <a:off x="2767584" y="2485137"/>
            <a:ext cx="914400" cy="519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2BE046-5352-8C7F-83A0-CF8FB92B99D9}"/>
              </a:ext>
            </a:extLst>
          </p:cNvPr>
          <p:cNvSpPr/>
          <p:nvPr/>
        </p:nvSpPr>
        <p:spPr>
          <a:xfrm>
            <a:off x="6504432" y="2909486"/>
            <a:ext cx="1042416" cy="519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CA0E5E-AFA7-A7BF-7E03-0DF2DFB9DE7B}"/>
              </a:ext>
            </a:extLst>
          </p:cNvPr>
          <p:cNvSpPr/>
          <p:nvPr/>
        </p:nvSpPr>
        <p:spPr>
          <a:xfrm>
            <a:off x="4828032" y="3317918"/>
            <a:ext cx="1170432" cy="519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5DDC93-DC46-23DF-95D7-C232FD28F742}"/>
              </a:ext>
            </a:extLst>
          </p:cNvPr>
          <p:cNvSpPr/>
          <p:nvPr/>
        </p:nvSpPr>
        <p:spPr>
          <a:xfrm>
            <a:off x="2993136" y="4192694"/>
            <a:ext cx="1018032" cy="519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45CFB5-46D9-E3F9-F3FF-E6205250BD51}"/>
              </a:ext>
            </a:extLst>
          </p:cNvPr>
          <p:cNvSpPr/>
          <p:nvPr/>
        </p:nvSpPr>
        <p:spPr>
          <a:xfrm>
            <a:off x="5053584" y="5003462"/>
            <a:ext cx="1018032" cy="519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667D57-D8DF-E88B-A976-FF1719A6C18D}"/>
              </a:ext>
            </a:extLst>
          </p:cNvPr>
          <p:cNvSpPr txBox="1"/>
          <p:nvPr/>
        </p:nvSpPr>
        <p:spPr>
          <a:xfrm>
            <a:off x="8298903" y="4574186"/>
            <a:ext cx="296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Help [ + obj + (to) infinitive ]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E66A32-34F0-9BFA-B06C-CE2870EE63A3}"/>
              </a:ext>
            </a:extLst>
          </p:cNvPr>
          <p:cNvSpPr txBox="1"/>
          <p:nvPr/>
        </p:nvSpPr>
        <p:spPr>
          <a:xfrm>
            <a:off x="4665687" y="4574186"/>
            <a:ext cx="210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can't/couldn't help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D25BD4-7EDE-5EE9-8E71-170E41A32555}"/>
              </a:ext>
            </a:extLst>
          </p:cNvPr>
          <p:cNvSpPr txBox="1"/>
          <p:nvPr/>
        </p:nvSpPr>
        <p:spPr>
          <a:xfrm>
            <a:off x="4665686" y="5630734"/>
            <a:ext cx="253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Mind [ + obj + -</a:t>
            </a:r>
            <a:r>
              <a:rPr lang="en-US" altLang="zh-CN" dirty="0" err="1">
                <a:highlight>
                  <a:srgbClr val="FFFF00"/>
                </a:highlight>
              </a:rPr>
              <a:t>ing</a:t>
            </a:r>
            <a:r>
              <a:rPr lang="en-US" altLang="zh-CN" dirty="0">
                <a:highlight>
                  <a:srgbClr val="FFFF00"/>
                </a:highlight>
              </a:rPr>
              <a:t> verb ]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8A0B93-C094-D928-859C-A44D479473D1}"/>
              </a:ext>
            </a:extLst>
          </p:cNvPr>
          <p:cNvSpPr txBox="1"/>
          <p:nvPr/>
        </p:nvSpPr>
        <p:spPr>
          <a:xfrm>
            <a:off x="9786148" y="2984577"/>
            <a:ext cx="244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Want [ + obj + -</a:t>
            </a:r>
            <a:r>
              <a:rPr lang="en-US" altLang="zh-CN" dirty="0" err="1">
                <a:highlight>
                  <a:srgbClr val="FFFF00"/>
                </a:highlight>
              </a:rPr>
              <a:t>ing</a:t>
            </a:r>
            <a:r>
              <a:rPr lang="en-US" altLang="zh-CN" dirty="0">
                <a:highlight>
                  <a:srgbClr val="FFFF00"/>
                </a:highlight>
              </a:rPr>
              <a:t> verb ]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93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5" grpId="0"/>
      <p:bldP spid="17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CA05-05B6-6CF9-717D-8A2504F6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C003C-14DE-47A1-4B5E-FD2D5E62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4848" cy="443314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Complete the short conversations with the correct form of the verbs. Sometimes more than one option is possible.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1. A: I hate</a:t>
            </a:r>
            <a:r>
              <a:rPr lang="en-US" altLang="zh-CN" sz="2400" u="sng" dirty="0"/>
              <a:t>                                                    </a:t>
            </a:r>
            <a:r>
              <a:rPr lang="en-US" altLang="zh-CN" sz="2400" dirty="0"/>
              <a:t>  you, but can I ask for some advice? </a:t>
            </a:r>
          </a:p>
          <a:p>
            <a:r>
              <a:rPr lang="en-US" altLang="zh-CN" sz="2400" dirty="0"/>
              <a:t>     B: I don't mind </a:t>
            </a:r>
            <a:r>
              <a:rPr lang="en-US" altLang="zh-CN" sz="2400" u="sng" dirty="0"/>
              <a:t>                        </a:t>
            </a:r>
            <a:r>
              <a:rPr lang="en-US" altLang="zh-CN" sz="2400" dirty="0"/>
              <a:t>  you, but I can't talk right now. I'm late for class! </a:t>
            </a:r>
          </a:p>
          <a:p>
            <a:r>
              <a:rPr lang="en-US" altLang="zh-CN" sz="2400" dirty="0"/>
              <a:t>2. A: Do you promise </a:t>
            </a:r>
            <a:r>
              <a:rPr lang="en-US" altLang="zh-CN" sz="2400" u="sng" dirty="0"/>
              <a:t>                        </a:t>
            </a:r>
            <a:r>
              <a:rPr lang="en-US" altLang="zh-CN" sz="2400" dirty="0"/>
              <a:t> my secret?        B: I'm not sure! Sometimes I can't help </a:t>
            </a:r>
            <a:r>
              <a:rPr lang="en-US" altLang="zh-CN" sz="2400" u="sng" dirty="0"/>
              <a:t>                </a:t>
            </a:r>
            <a:r>
              <a:rPr lang="en-US" altLang="zh-CN" sz="2400" dirty="0"/>
              <a:t>secrets! </a:t>
            </a:r>
          </a:p>
          <a:p>
            <a:r>
              <a:rPr lang="en-US" altLang="zh-CN" sz="2400" dirty="0"/>
              <a:t>3. A: I like </a:t>
            </a:r>
            <a:r>
              <a:rPr lang="en-US" altLang="zh-CN" sz="2400" u="sng" dirty="0"/>
              <a:t>                               </a:t>
            </a:r>
            <a:r>
              <a:rPr lang="en-US" altLang="zh-CN" sz="2400" dirty="0"/>
              <a:t> about my feelings in a notebook.        B: I don't do that. I prefer </a:t>
            </a:r>
            <a:r>
              <a:rPr lang="en-US" altLang="zh-CN" sz="2400" u="sng" dirty="0"/>
              <a:t>                       </a:t>
            </a:r>
            <a:r>
              <a:rPr lang="en-US" altLang="zh-CN" sz="2400" dirty="0"/>
              <a:t> to someone face to face. </a:t>
            </a:r>
          </a:p>
          <a:p>
            <a:r>
              <a:rPr lang="en-US" altLang="zh-CN" sz="2400" dirty="0"/>
              <a:t>4. A: I plan</a:t>
            </a:r>
            <a:r>
              <a:rPr lang="en-US" altLang="zh-CN" sz="2400" u="sng" dirty="0"/>
              <a:t>                     </a:t>
            </a:r>
            <a:r>
              <a:rPr lang="en-US" altLang="zh-CN" sz="2400" dirty="0"/>
              <a:t>you a postcard from my holiday.        B: Oh, thanks. I love</a:t>
            </a:r>
            <a:r>
              <a:rPr lang="en-US" altLang="zh-CN" sz="2400" u="sng" dirty="0"/>
              <a:t>                                </a:t>
            </a:r>
            <a:r>
              <a:rPr lang="en-US" altLang="zh-CN" sz="2400" dirty="0"/>
              <a:t> postcards.</a:t>
            </a:r>
          </a:p>
          <a:p>
            <a:r>
              <a:rPr lang="en-US" altLang="zh-CN" sz="2400" dirty="0"/>
              <a:t>5. A: My sister has agreed </a:t>
            </a:r>
            <a:r>
              <a:rPr lang="en-US" altLang="zh-CN" sz="2400" u="sng" dirty="0"/>
              <a:t>                        </a:t>
            </a:r>
            <a:r>
              <a:rPr lang="en-US" altLang="zh-CN" sz="2400" dirty="0"/>
              <a:t>everything that happens at the concert.      </a:t>
            </a:r>
          </a:p>
          <a:p>
            <a:r>
              <a:rPr lang="en-US" altLang="zh-CN" sz="2400" dirty="0"/>
              <a:t>    B: Oh, good. Do you promise   </a:t>
            </a:r>
            <a:r>
              <a:rPr lang="en-US" altLang="zh-CN" sz="2400" u="sng" dirty="0"/>
              <a:t>                         </a:t>
            </a:r>
            <a:r>
              <a:rPr lang="en-US" altLang="zh-CN" sz="2400" dirty="0"/>
              <a:t>me everything too?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5DF9C80-59A9-FC5A-8412-D4AF15F300B5}"/>
              </a:ext>
            </a:extLst>
          </p:cNvPr>
          <p:cNvGraphicFramePr>
            <a:graphicFrameLocks noGrp="1"/>
          </p:cNvGraphicFramePr>
          <p:nvPr/>
        </p:nvGraphicFramePr>
        <p:xfrm>
          <a:off x="1737360" y="2280242"/>
          <a:ext cx="8717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56">
                  <a:extLst>
                    <a:ext uri="{9D8B030D-6E8A-4147-A177-3AD203B41FA5}">
                      <a16:colId xmlns:a16="http://schemas.microsoft.com/office/drawing/2014/main" val="270447013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447387317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117137905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1366129828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2884063387"/>
                    </a:ext>
                  </a:extLst>
                </a:gridCol>
              </a:tblGrid>
              <a:tr h="329353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bother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help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send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talk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not tell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31855"/>
                  </a:ext>
                </a:extLst>
              </a:tr>
              <a:tr h="329353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describe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receive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share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tell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197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354F56A-0A47-EBD5-A8D1-58D7F6E50536}"/>
              </a:ext>
            </a:extLst>
          </p:cNvPr>
          <p:cNvSpPr txBox="1"/>
          <p:nvPr/>
        </p:nvSpPr>
        <p:spPr>
          <a:xfrm>
            <a:off x="2395728" y="3059668"/>
            <a:ext cx="274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to bother </a:t>
            </a:r>
            <a:r>
              <a:rPr lang="en-US" altLang="zh-CN" dirty="0">
                <a:highlight>
                  <a:srgbClr val="FFFF00"/>
                </a:highlight>
              </a:rPr>
              <a:t>/ bothering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61D29F-B44C-C26E-3ED9-3FBD61331792}"/>
              </a:ext>
            </a:extLst>
          </p:cNvPr>
          <p:cNvSpPr txBox="1"/>
          <p:nvPr/>
        </p:nvSpPr>
        <p:spPr>
          <a:xfrm>
            <a:off x="3133344" y="3462772"/>
            <a:ext cx="112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helping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5CB916-9174-2366-2ED7-F6B89FD9DED6}"/>
              </a:ext>
            </a:extLst>
          </p:cNvPr>
          <p:cNvSpPr txBox="1"/>
          <p:nvPr/>
        </p:nvSpPr>
        <p:spPr>
          <a:xfrm>
            <a:off x="3304032" y="3832917"/>
            <a:ext cx="121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not to tell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DD3CA4-BEAC-0FA2-D42C-B136A5FEFBF2}"/>
              </a:ext>
            </a:extLst>
          </p:cNvPr>
          <p:cNvSpPr txBox="1"/>
          <p:nvPr/>
        </p:nvSpPr>
        <p:spPr>
          <a:xfrm>
            <a:off x="9966960" y="3832917"/>
            <a:ext cx="993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sharing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A33A4D-39AD-4A9C-5020-6F6326F449F5}"/>
              </a:ext>
            </a:extLst>
          </p:cNvPr>
          <p:cNvSpPr txBox="1"/>
          <p:nvPr/>
        </p:nvSpPr>
        <p:spPr>
          <a:xfrm>
            <a:off x="2176272" y="4202893"/>
            <a:ext cx="2084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to write </a:t>
            </a:r>
            <a:r>
              <a:rPr lang="en-US" altLang="zh-CN" dirty="0">
                <a:highlight>
                  <a:srgbClr val="FFFF00"/>
                </a:highlight>
              </a:rPr>
              <a:t>/ writing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8EA177-9926-2313-EB95-AECE8EAA15F5}"/>
              </a:ext>
            </a:extLst>
          </p:cNvPr>
          <p:cNvSpPr txBox="1"/>
          <p:nvPr/>
        </p:nvSpPr>
        <p:spPr>
          <a:xfrm>
            <a:off x="10259568" y="4202249"/>
            <a:ext cx="1475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to talk / talking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13A85C-D485-2525-2C89-7DC9A5CE17A9}"/>
              </a:ext>
            </a:extLst>
          </p:cNvPr>
          <p:cNvSpPr txBox="1"/>
          <p:nvPr/>
        </p:nvSpPr>
        <p:spPr>
          <a:xfrm>
            <a:off x="2395728" y="4791476"/>
            <a:ext cx="121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to send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1615D3-425C-BA83-C870-AB4C1EA79FF6}"/>
              </a:ext>
            </a:extLst>
          </p:cNvPr>
          <p:cNvSpPr txBox="1"/>
          <p:nvPr/>
        </p:nvSpPr>
        <p:spPr>
          <a:xfrm>
            <a:off x="8845296" y="4782906"/>
            <a:ext cx="1618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receiving (UK)/ to receive (NA)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EEF386-9193-58AC-98FC-95D7CA86DCD4}"/>
              </a:ext>
            </a:extLst>
          </p:cNvPr>
          <p:cNvSpPr txBox="1"/>
          <p:nvPr/>
        </p:nvSpPr>
        <p:spPr>
          <a:xfrm>
            <a:off x="3782568" y="5165118"/>
            <a:ext cx="1469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to describe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BE9E8B-DEA3-A57C-76E5-B12B0A6D835D}"/>
              </a:ext>
            </a:extLst>
          </p:cNvPr>
          <p:cNvSpPr txBox="1"/>
          <p:nvPr/>
        </p:nvSpPr>
        <p:spPr>
          <a:xfrm>
            <a:off x="4687824" y="5537333"/>
            <a:ext cx="112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to tell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03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19520-E07E-B9D3-6B45-E54AC3AB9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Where the heart 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5865F-DD1C-B0AB-6651-D14BBE015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2318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2042</Words>
  <Application>Microsoft Office PowerPoint</Application>
  <PresentationFormat>Widescreen</PresentationFormat>
  <Paragraphs>326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Wingdings</vt:lpstr>
      <vt:lpstr>回顧</vt:lpstr>
      <vt:lpstr>Review</vt:lpstr>
      <vt:lpstr>WHO ARE YOU?</vt:lpstr>
      <vt:lpstr>Similar or Different?</vt:lpstr>
      <vt:lpstr>Who are you</vt:lpstr>
      <vt:lpstr>Who are you</vt:lpstr>
      <vt:lpstr>How are you feeling?</vt:lpstr>
      <vt:lpstr>Verb patterns</vt:lpstr>
      <vt:lpstr>Verb patterns</vt:lpstr>
      <vt:lpstr>Where the heart is</vt:lpstr>
      <vt:lpstr>Where you live</vt:lpstr>
      <vt:lpstr>Where you live</vt:lpstr>
      <vt:lpstr>Suffix-ion</vt:lpstr>
      <vt:lpstr>Family and Friends</vt:lpstr>
      <vt:lpstr>THE PEOPLE IN MY LIFE</vt:lpstr>
      <vt:lpstr>SUFFIX -AL</vt:lpstr>
      <vt:lpstr>SUFFIX -AL</vt:lpstr>
      <vt:lpstr>SUFFIX -AL</vt:lpstr>
      <vt:lpstr>All in a day’s work</vt:lpstr>
      <vt:lpstr>Match the jobs (1–10) with the correct description (a–j).</vt:lpstr>
      <vt:lpstr>JOBS</vt:lpstr>
      <vt:lpstr>Grammar-6 tenses</vt:lpstr>
      <vt:lpstr>Talking about the present</vt:lpstr>
      <vt:lpstr>Complete the sentences with the correct form of the verbs or for/since/yet in brackets.</vt:lpstr>
      <vt:lpstr>Talking about the past</vt:lpstr>
      <vt:lpstr>Complete the sentences with the correct form of the verbs</vt:lpstr>
      <vt:lpstr>Correct the mistakes in the sentences.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 a day’s work</dc:title>
  <dc:creator>chinese</dc:creator>
  <cp:lastModifiedBy>english</cp:lastModifiedBy>
  <cp:revision>11</cp:revision>
  <dcterms:created xsi:type="dcterms:W3CDTF">2023-09-29T06:43:44Z</dcterms:created>
  <dcterms:modified xsi:type="dcterms:W3CDTF">2023-12-06T10:12:15Z</dcterms:modified>
</cp:coreProperties>
</file>