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23"/>
  </p:notesMasterIdLst>
  <p:handoutMasterIdLst>
    <p:handoutMasterId r:id="rId24"/>
  </p:handoutMasterIdLst>
  <p:sldIdLst>
    <p:sldId id="502" r:id="rId4"/>
    <p:sldId id="616" r:id="rId5"/>
    <p:sldId id="620" r:id="rId6"/>
    <p:sldId id="640" r:id="rId7"/>
    <p:sldId id="617" r:id="rId8"/>
    <p:sldId id="505" r:id="rId9"/>
    <p:sldId id="506" r:id="rId10"/>
    <p:sldId id="507" r:id="rId11"/>
    <p:sldId id="618" r:id="rId12"/>
    <p:sldId id="619" r:id="rId13"/>
    <p:sldId id="757" r:id="rId14"/>
    <p:sldId id="641" r:id="rId15"/>
    <p:sldId id="635" r:id="rId16"/>
    <p:sldId id="638" r:id="rId17"/>
    <p:sldId id="637" r:id="rId18"/>
    <p:sldId id="639" r:id="rId19"/>
    <p:sldId id="755" r:id="rId20"/>
    <p:sldId id="754" r:id="rId21"/>
    <p:sldId id="753" r:id="rId22"/>
  </p:sldIdLst>
  <p:sldSz cx="9144000" cy="5143500" type="screen16x9"/>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70" autoAdjust="0"/>
    <p:restoredTop sz="93577" autoAdjust="0"/>
  </p:normalViewPr>
  <p:slideViewPr>
    <p:cSldViewPr>
      <p:cViewPr varScale="1">
        <p:scale>
          <a:sx n="146" d="100"/>
          <a:sy n="146" d="100"/>
        </p:scale>
        <p:origin x="114" y="54"/>
      </p:cViewPr>
      <p:guideLst>
        <p:guide orient="horz" pos="1620"/>
        <p:guide pos="2880"/>
      </p:guideLst>
    </p:cSldViewPr>
  </p:slideViewPr>
  <p:notesTextViewPr>
    <p:cViewPr>
      <p:scale>
        <a:sx n="200" d="100"/>
        <a:sy n="200" d="100"/>
      </p:scale>
      <p:origin x="0" y="0"/>
    </p:cViewPr>
  </p:notesTextViewPr>
  <p:sorterViewPr>
    <p:cViewPr varScale="1">
      <p:scale>
        <a:sx n="1" d="1"/>
        <a:sy n="1" d="1"/>
      </p:scale>
      <p:origin x="0" y="0"/>
    </p:cViewPr>
  </p:sorterViewPr>
  <p:notesViewPr>
    <p:cSldViewPr showGuides="1">
      <p:cViewPr varScale="1">
        <p:scale>
          <a:sx n="87" d="100"/>
          <a:sy n="87" d="100"/>
        </p:scale>
        <p:origin x="3765"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CA2F7B-37AB-E64A-BDC2-BD96FF957116}" type="datetimeFigureOut">
              <a:rPr lang="en-US" smtClean="0"/>
              <a:t>3/4/2022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A5EBE8-F4B4-1840-AEB3-DB83FC3EE933}" type="slidenum">
              <a:rPr lang="en-US" smtClean="0"/>
              <a:t>‹#›</a:t>
            </a:fld>
            <a:endParaRPr lang="en-US"/>
          </a:p>
        </p:txBody>
      </p:sp>
    </p:spTree>
    <p:extLst>
      <p:ext uri="{BB962C8B-B14F-4D97-AF65-F5344CB8AC3E}">
        <p14:creationId xmlns:p14="http://schemas.microsoft.com/office/powerpoint/2010/main" val="933365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3/4/2022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6B7353B-5811-4956-BE57-3ED70C36B815}" type="slidenum">
              <a:rPr lang="zh-TW" altLang="en-US" smtClean="0"/>
              <a:t>1</a:t>
            </a:fld>
            <a:endParaRPr lang="zh-TW" altLang="en-US"/>
          </a:p>
        </p:txBody>
      </p:sp>
    </p:spTree>
    <p:extLst>
      <p:ext uri="{BB962C8B-B14F-4D97-AF65-F5344CB8AC3E}">
        <p14:creationId xmlns:p14="http://schemas.microsoft.com/office/powerpoint/2010/main" val="1313079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29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810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047750"/>
            <a:ext cx="8229600" cy="40957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699230" cy="230832"/>
          </a:xfrm>
          <a:prstGeom prst="rect">
            <a:avLst/>
          </a:prstGeom>
          <a:noFill/>
        </p:spPr>
        <p:txBody>
          <a:bodyPr wrap="none" rtlCol="0">
            <a:spAutoFit/>
          </a:bodyPr>
          <a:lstStyle/>
          <a:p>
            <a:r>
              <a:rPr lang="en-US" sz="900" dirty="0"/>
              <a:t>Dan Boneh</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 id="2147483736" r:id="rId13"/>
    <p:sldLayoutId id="2147483740"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3/4/2022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1"/>
          <p:cNvSpPr>
            <a:spLocks noGrp="1"/>
          </p:cNvSpPr>
          <p:nvPr>
            <p:ph type="subTitle" idx="1"/>
          </p:nvPr>
        </p:nvSpPr>
        <p:spPr/>
        <p:txBody>
          <a:bodyPr/>
          <a:lstStyle/>
          <a:p>
            <a:endParaRPr lang="zh-TW" altLang="en-US" dirty="0"/>
          </a:p>
        </p:txBody>
      </p:sp>
      <p:sp>
        <p:nvSpPr>
          <p:cNvPr id="5" name="日期版面配置區 4"/>
          <p:cNvSpPr>
            <a:spLocks noGrp="1"/>
          </p:cNvSpPr>
          <p:nvPr>
            <p:ph type="dt" sz="half" idx="10"/>
          </p:nvPr>
        </p:nvSpPr>
        <p:spPr/>
        <p:txBody>
          <a:bodyPr/>
          <a:lstStyle/>
          <a:p>
            <a:fld id="{E0AD9861-24C5-43BB-BBBD-4DEE973C9C22}" type="datetime1">
              <a:rPr lang="zh-TW" altLang="en-US" smtClean="0"/>
              <a:t>2022/3/4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2B9C331-478C-4D7B-B9A6-D21A4A2CB3E0}" type="slidenum">
              <a:rPr lang="zh-TW" altLang="en-US" smtClean="0"/>
              <a:t>1</a:t>
            </a:fld>
            <a:endParaRPr lang="zh-TW" altLang="en-US"/>
          </a:p>
        </p:txBody>
      </p:sp>
      <p:sp>
        <p:nvSpPr>
          <p:cNvPr id="8" name="標題 7"/>
          <p:cNvSpPr>
            <a:spLocks noGrp="1"/>
          </p:cNvSpPr>
          <p:nvPr>
            <p:ph type="ctrTitle"/>
          </p:nvPr>
        </p:nvSpPr>
        <p:spPr>
          <a:xfrm>
            <a:off x="1657350" y="573528"/>
            <a:ext cx="5829300" cy="1102519"/>
          </a:xfrm>
        </p:spPr>
        <p:txBody>
          <a:bodyPr/>
          <a:lstStyle/>
          <a:p>
            <a:r>
              <a:rPr lang="en-US" altLang="zh-TW" dirty="0">
                <a:latin typeface="Arial" panose="020B0604020202020204" pitchFamily="34" charset="0"/>
                <a:cs typeface="Arial" panose="020B0604020202020204" pitchFamily="34" charset="0"/>
              </a:rPr>
              <a:t>Quiz 2  </a:t>
            </a:r>
            <a:r>
              <a:rPr lang="en-US" altLang="zh-TW" sz="1800" dirty="0">
                <a:latin typeface="Arial" panose="020B0604020202020204" pitchFamily="34" charset="0"/>
                <a:cs typeface="Arial" panose="020B0604020202020204" pitchFamily="34" charset="0"/>
              </a:rPr>
              <a:t>revised </a:t>
            </a:r>
            <a:r>
              <a:rPr lang="en-US" altLang="zh-TW" sz="1800" dirty="0"/>
              <a:t> </a:t>
            </a:r>
            <a:endParaRPr lang="zh-TW" altLang="en-US" sz="1800" dirty="0"/>
          </a:p>
        </p:txBody>
      </p:sp>
      <p:sp>
        <p:nvSpPr>
          <p:cNvPr id="9" name="矩形 8">
            <a:extLst>
              <a:ext uri="{FF2B5EF4-FFF2-40B4-BE49-F238E27FC236}">
                <a16:creationId xmlns:a16="http://schemas.microsoft.com/office/drawing/2014/main" id="{E2008142-2041-4B6A-90D9-0D24C2E3F348}"/>
              </a:ext>
            </a:extLst>
          </p:cNvPr>
          <p:cNvSpPr/>
          <p:nvPr/>
        </p:nvSpPr>
        <p:spPr>
          <a:xfrm>
            <a:off x="8153400" y="4922578"/>
            <a:ext cx="990600" cy="163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F133F02-3029-4AE8-94DB-A14CD4BA699A}"/>
              </a:ext>
            </a:extLst>
          </p:cNvPr>
          <p:cNvSpPr/>
          <p:nvPr/>
        </p:nvSpPr>
        <p:spPr>
          <a:xfrm>
            <a:off x="8305800" y="5074978"/>
            <a:ext cx="990600" cy="163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0466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62000" y="209550"/>
            <a:ext cx="6629400" cy="738664"/>
          </a:xfrm>
          <a:prstGeom prst="rect">
            <a:avLst/>
          </a:prstGeom>
          <a:noFill/>
        </p:spPr>
        <p:txBody>
          <a:bodyPr wrap="square" rtlCol="0">
            <a:spAutoFit/>
          </a:bodyPr>
          <a:lstStyle/>
          <a:p>
            <a:r>
              <a:rPr lang="en-US" altLang="zh-TW" sz="2100" dirty="0">
                <a:solidFill>
                  <a:srgbClr val="FF0000"/>
                </a:solidFill>
              </a:rPr>
              <a:t>2. Please Break the following transposition cipher which involves a completely filled rectangles with our HINT.</a:t>
            </a:r>
            <a:endParaRPr lang="zh-TW" altLang="en-US" sz="1350" b="1" dirty="0">
              <a:solidFill>
                <a:srgbClr val="FF0000"/>
              </a:solidFill>
            </a:endParaRPr>
          </a:p>
        </p:txBody>
      </p:sp>
      <p:sp>
        <p:nvSpPr>
          <p:cNvPr id="2" name="文字方塊 1"/>
          <p:cNvSpPr txBox="1"/>
          <p:nvPr/>
        </p:nvSpPr>
        <p:spPr>
          <a:xfrm>
            <a:off x="6732240" y="4461960"/>
            <a:ext cx="810090" cy="300082"/>
          </a:xfrm>
          <a:prstGeom prst="rect">
            <a:avLst/>
          </a:prstGeom>
          <a:noFill/>
        </p:spPr>
        <p:txBody>
          <a:bodyPr wrap="square" rtlCol="0">
            <a:spAutoFit/>
          </a:bodyPr>
          <a:lstStyle/>
          <a:p>
            <a:r>
              <a:rPr lang="en-US" altLang="zh-TW" sz="1350" dirty="0"/>
              <a:t>9 </a:t>
            </a:r>
            <a:endParaRPr lang="zh-TW" altLang="en-US" sz="1350" dirty="0"/>
          </a:p>
        </p:txBody>
      </p:sp>
      <p:sp>
        <p:nvSpPr>
          <p:cNvPr id="5" name="日期版面配置區 4"/>
          <p:cNvSpPr>
            <a:spLocks noGrp="1"/>
          </p:cNvSpPr>
          <p:nvPr>
            <p:ph type="dt" sz="half" idx="10"/>
          </p:nvPr>
        </p:nvSpPr>
        <p:spPr/>
        <p:txBody>
          <a:bodyPr/>
          <a:lstStyle/>
          <a:p>
            <a:fld id="{148FB78F-8350-4EB1-8658-1C4E240D7C07}" type="datetime1">
              <a:rPr lang="zh-TW" altLang="en-US" smtClean="0"/>
              <a:t>2022/3/4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2B9C331-478C-4D7B-B9A6-D21A4A2CB3E0}" type="slidenum">
              <a:rPr lang="zh-TW" altLang="en-US" smtClean="0"/>
              <a:t>10</a:t>
            </a:fld>
            <a:endParaRPr lang="zh-TW" altLang="en-US"/>
          </a:p>
        </p:txBody>
      </p:sp>
      <p:cxnSp>
        <p:nvCxnSpPr>
          <p:cNvPr id="10" name="直線單箭頭接點 9">
            <a:extLst>
              <a:ext uri="{FF2B5EF4-FFF2-40B4-BE49-F238E27FC236}">
                <a16:creationId xmlns:a16="http://schemas.microsoft.com/office/drawing/2014/main" id="{50838B6B-4AF8-498E-8E42-DBCA494F72C4}"/>
              </a:ext>
            </a:extLst>
          </p:cNvPr>
          <p:cNvCxnSpPr/>
          <p:nvPr/>
        </p:nvCxnSpPr>
        <p:spPr>
          <a:xfrm>
            <a:off x="1143000" y="1352550"/>
            <a:ext cx="0" cy="237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7427A80-775A-4BC8-BCA1-AEE9DC61D300}"/>
              </a:ext>
            </a:extLst>
          </p:cNvPr>
          <p:cNvSpPr/>
          <p:nvPr/>
        </p:nvSpPr>
        <p:spPr>
          <a:xfrm>
            <a:off x="3886198" y="1201996"/>
            <a:ext cx="4212468" cy="646331"/>
          </a:xfrm>
          <a:prstGeom prst="rect">
            <a:avLst/>
          </a:prstGeom>
        </p:spPr>
        <p:txBody>
          <a:bodyPr wrap="square">
            <a:spAutoFit/>
          </a:bodyPr>
          <a:lstStyle/>
          <a:p>
            <a:r>
              <a:rPr lang="en-US" altLang="zh-TW" sz="1200" dirty="0">
                <a:latin typeface="Times New Roman" panose="02020603050405020304" pitchFamily="18" charset="0"/>
                <a:cs typeface="Times New Roman" panose="02020603050405020304" pitchFamily="18" charset="0"/>
              </a:rPr>
              <a:t>ECDTM  ECAER   AUOOL EDSAM  MERNE  NASSO DYTNR  VBNLC  RLTIQ </a:t>
            </a:r>
          </a:p>
          <a:p>
            <a:r>
              <a:rPr lang="en-US" altLang="zh-TW" sz="1200" dirty="0">
                <a:latin typeface="Times New Roman" panose="02020603050405020304" pitchFamily="18" charset="0"/>
                <a:cs typeface="Times New Roman" panose="02020603050405020304" pitchFamily="18" charset="0"/>
              </a:rPr>
              <a:t>LAETR   IGAWE  BAAEI HOR</a:t>
            </a:r>
            <a:endParaRPr lang="zh-TW" altLang="en-US" sz="1200"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3EB8BB60-20E4-477A-9EA2-22AAA575ECC6}"/>
              </a:ext>
            </a:extLst>
          </p:cNvPr>
          <p:cNvSpPr txBox="1"/>
          <p:nvPr/>
        </p:nvSpPr>
        <p:spPr>
          <a:xfrm>
            <a:off x="1162592" y="1247537"/>
            <a:ext cx="4598124" cy="2585323"/>
          </a:xfrm>
          <a:prstGeom prst="rect">
            <a:avLst/>
          </a:prstGeom>
          <a:noFill/>
        </p:spPr>
        <p:txBody>
          <a:bodyPr wrap="square">
            <a:spAutoFit/>
          </a:bodyPr>
          <a:lstStyle/>
          <a:p>
            <a:r>
              <a:rPr lang="pt-BR" altLang="zh-TW" dirty="0">
                <a:latin typeface="Arial" panose="020B0604020202020204" pitchFamily="34" charset="0"/>
                <a:cs typeface="Arial" panose="020B0604020202020204" pitchFamily="34" charset="0"/>
              </a:rPr>
              <a:t>E  R  A  S  B   L  E</a:t>
            </a:r>
          </a:p>
          <a:p>
            <a:r>
              <a:rPr lang="pt-BR" altLang="zh-TW" dirty="0">
                <a:latin typeface="Arial" panose="020B0604020202020204" pitchFamily="34" charset="0"/>
                <a:cs typeface="Arial" panose="020B0604020202020204" pitchFamily="34" charset="0"/>
              </a:rPr>
              <a:t>C  A  M  S  N  A  B</a:t>
            </a:r>
          </a:p>
          <a:p>
            <a:r>
              <a:rPr lang="pt-BR" altLang="zh-TW" dirty="0">
                <a:latin typeface="Arial" panose="020B0604020202020204" pitchFamily="34" charset="0"/>
                <a:cs typeface="Arial" panose="020B0604020202020204" pitchFamily="34" charset="0"/>
              </a:rPr>
              <a:t>D  U  M O  L  E  A</a:t>
            </a:r>
          </a:p>
          <a:p>
            <a:r>
              <a:rPr lang="pt-BR" altLang="zh-TW" dirty="0">
                <a:latin typeface="Arial" panose="020B0604020202020204" pitchFamily="34" charset="0"/>
                <a:cs typeface="Arial" panose="020B0604020202020204" pitchFamily="34" charset="0"/>
              </a:rPr>
              <a:t>T  O  E  D  C  T  A</a:t>
            </a:r>
          </a:p>
          <a:p>
            <a:r>
              <a:rPr lang="pt-BR" altLang="zh-TW" dirty="0">
                <a:latin typeface="Arial" panose="020B0604020202020204" pitchFamily="34" charset="0"/>
                <a:cs typeface="Arial" panose="020B0604020202020204" pitchFamily="34" charset="0"/>
              </a:rPr>
              <a:t>M O  R  Y  R  R E</a:t>
            </a:r>
          </a:p>
          <a:p>
            <a:r>
              <a:rPr lang="pt-BR" altLang="zh-TW" dirty="0">
                <a:latin typeface="Arial" panose="020B0604020202020204" pitchFamily="34" charset="0"/>
                <a:cs typeface="Arial" panose="020B0604020202020204" pitchFamily="34" charset="0"/>
              </a:rPr>
              <a:t>E  L   N  T  L   I   I</a:t>
            </a:r>
          </a:p>
          <a:p>
            <a:r>
              <a:rPr lang="pt-BR" altLang="zh-TW" dirty="0">
                <a:latin typeface="Arial" panose="020B0604020202020204" pitchFamily="34" charset="0"/>
                <a:cs typeface="Arial" panose="020B0604020202020204" pitchFamily="34" charset="0"/>
              </a:rPr>
              <a:t>C E   E  N  T  G  H</a:t>
            </a:r>
          </a:p>
          <a:p>
            <a:r>
              <a:rPr lang="pt-BR" altLang="zh-TW" dirty="0">
                <a:latin typeface="Arial" panose="020B0604020202020204" pitchFamily="34" charset="0"/>
                <a:cs typeface="Arial" panose="020B0604020202020204" pitchFamily="34" charset="0"/>
              </a:rPr>
              <a:t>A D   N  R   I   A  O</a:t>
            </a:r>
          </a:p>
          <a:p>
            <a:r>
              <a:rPr lang="pt-BR" altLang="zh-TW" dirty="0">
                <a:latin typeface="Arial" panose="020B0604020202020204" pitchFamily="34" charset="0"/>
                <a:cs typeface="Arial" panose="020B0604020202020204" pitchFamily="34" charset="0"/>
              </a:rPr>
              <a:t>E S   A   V  Q  W R</a:t>
            </a:r>
          </a:p>
        </p:txBody>
      </p:sp>
      <p:sp>
        <p:nvSpPr>
          <p:cNvPr id="16" name="文字方塊 15">
            <a:extLst>
              <a:ext uri="{FF2B5EF4-FFF2-40B4-BE49-F238E27FC236}">
                <a16:creationId xmlns:a16="http://schemas.microsoft.com/office/drawing/2014/main" id="{AA412C09-6CFC-42F6-9B20-E10CC3DA92F9}"/>
              </a:ext>
            </a:extLst>
          </p:cNvPr>
          <p:cNvSpPr txBox="1"/>
          <p:nvPr/>
        </p:nvSpPr>
        <p:spPr>
          <a:xfrm>
            <a:off x="457200" y="1930004"/>
            <a:ext cx="533400" cy="369332"/>
          </a:xfrm>
          <a:prstGeom prst="rect">
            <a:avLst/>
          </a:prstGeom>
          <a:noFill/>
        </p:spPr>
        <p:txBody>
          <a:bodyPr wrap="square" rtlCol="0">
            <a:spAutoFit/>
          </a:bodyPr>
          <a:lstStyle/>
          <a:p>
            <a:r>
              <a:rPr lang="en-US" altLang="zh-TW" dirty="0"/>
              <a:t>9</a:t>
            </a:r>
            <a:endParaRPr lang="zh-TW" altLang="en-US" dirty="0"/>
          </a:p>
        </p:txBody>
      </p:sp>
      <p:sp>
        <p:nvSpPr>
          <p:cNvPr id="17" name="文字方塊 16">
            <a:extLst>
              <a:ext uri="{FF2B5EF4-FFF2-40B4-BE49-F238E27FC236}">
                <a16:creationId xmlns:a16="http://schemas.microsoft.com/office/drawing/2014/main" id="{443E921F-9497-4839-94EE-1E5E468C62B8}"/>
              </a:ext>
            </a:extLst>
          </p:cNvPr>
          <p:cNvSpPr txBox="1"/>
          <p:nvPr/>
        </p:nvSpPr>
        <p:spPr>
          <a:xfrm>
            <a:off x="914400" y="3867150"/>
            <a:ext cx="4724400" cy="923330"/>
          </a:xfrm>
          <a:prstGeom prst="rect">
            <a:avLst/>
          </a:prstGeom>
          <a:noFill/>
        </p:spPr>
        <p:txBody>
          <a:bodyPr wrap="square" rtlCol="0">
            <a:spAutoFit/>
          </a:bodyPr>
          <a:lstStyle/>
          <a:p>
            <a:r>
              <a:rPr lang="en-US" altLang="zh-TW" dirty="0"/>
              <a:t>We assume that this encrypted message is using completely filled rectangle with 9 rows and 7 columns.</a:t>
            </a:r>
            <a:endParaRPr lang="zh-TW" altLang="en-US" dirty="0"/>
          </a:p>
        </p:txBody>
      </p:sp>
      <p:cxnSp>
        <p:nvCxnSpPr>
          <p:cNvPr id="19" name="直線單箭頭接點 18">
            <a:extLst>
              <a:ext uri="{FF2B5EF4-FFF2-40B4-BE49-F238E27FC236}">
                <a16:creationId xmlns:a16="http://schemas.microsoft.com/office/drawing/2014/main" id="{EC40A6CD-E138-45CC-B46E-C96F95EB41D1}"/>
              </a:ext>
            </a:extLst>
          </p:cNvPr>
          <p:cNvCxnSpPr>
            <a:cxnSpLocks/>
          </p:cNvCxnSpPr>
          <p:nvPr/>
        </p:nvCxnSpPr>
        <p:spPr>
          <a:xfrm flipH="1">
            <a:off x="1524000" y="1428750"/>
            <a:ext cx="2971800" cy="126944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2" name="直線接點 21">
            <a:extLst>
              <a:ext uri="{FF2B5EF4-FFF2-40B4-BE49-F238E27FC236}">
                <a16:creationId xmlns:a16="http://schemas.microsoft.com/office/drawing/2014/main" id="{E19CDEF1-FA9C-47CE-A80A-429C6A7728C5}"/>
              </a:ext>
            </a:extLst>
          </p:cNvPr>
          <p:cNvCxnSpPr/>
          <p:nvPr/>
        </p:nvCxnSpPr>
        <p:spPr>
          <a:xfrm>
            <a:off x="3962400" y="1428750"/>
            <a:ext cx="9906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2362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62000" y="209550"/>
            <a:ext cx="7239000" cy="738664"/>
          </a:xfrm>
          <a:prstGeom prst="rect">
            <a:avLst/>
          </a:prstGeom>
          <a:noFill/>
        </p:spPr>
        <p:txBody>
          <a:bodyPr wrap="square" rtlCol="0">
            <a:spAutoFit/>
          </a:bodyPr>
          <a:lstStyle/>
          <a:p>
            <a:r>
              <a:rPr lang="en-US" altLang="zh-TW" sz="2100" dirty="0">
                <a:solidFill>
                  <a:schemeClr val="bg1">
                    <a:lumMod val="50000"/>
                  </a:schemeClr>
                </a:solidFill>
              </a:rPr>
              <a:t>Please Break the following transposition cipher which involves a completely filled rectangles from next HINT. (CONT)</a:t>
            </a:r>
            <a:endParaRPr lang="zh-TW" altLang="en-US" sz="1350" dirty="0">
              <a:solidFill>
                <a:schemeClr val="bg1">
                  <a:lumMod val="50000"/>
                </a:schemeClr>
              </a:solidFill>
            </a:endParaRPr>
          </a:p>
        </p:txBody>
      </p:sp>
      <p:sp>
        <p:nvSpPr>
          <p:cNvPr id="2" name="文字方塊 1"/>
          <p:cNvSpPr txBox="1"/>
          <p:nvPr/>
        </p:nvSpPr>
        <p:spPr>
          <a:xfrm>
            <a:off x="6732240" y="4461960"/>
            <a:ext cx="810090" cy="300082"/>
          </a:xfrm>
          <a:prstGeom prst="rect">
            <a:avLst/>
          </a:prstGeom>
          <a:noFill/>
        </p:spPr>
        <p:txBody>
          <a:bodyPr wrap="square" rtlCol="0">
            <a:spAutoFit/>
          </a:bodyPr>
          <a:lstStyle/>
          <a:p>
            <a:r>
              <a:rPr lang="en-US" altLang="zh-TW" sz="1350" dirty="0"/>
              <a:t>9 </a:t>
            </a:r>
            <a:endParaRPr lang="zh-TW" altLang="en-US" sz="1350" dirty="0"/>
          </a:p>
        </p:txBody>
      </p:sp>
      <p:sp>
        <p:nvSpPr>
          <p:cNvPr id="5" name="日期版面配置區 4"/>
          <p:cNvSpPr>
            <a:spLocks noGrp="1"/>
          </p:cNvSpPr>
          <p:nvPr>
            <p:ph type="dt" sz="half" idx="10"/>
          </p:nvPr>
        </p:nvSpPr>
        <p:spPr/>
        <p:txBody>
          <a:bodyPr/>
          <a:lstStyle/>
          <a:p>
            <a:fld id="{148FB78F-8350-4EB1-8658-1C4E240D7C07}" type="datetime1">
              <a:rPr lang="zh-TW" altLang="en-US" smtClean="0"/>
              <a:t>2022/3/4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2B9C331-478C-4D7B-B9A6-D21A4A2CB3E0}" type="slidenum">
              <a:rPr lang="zh-TW" altLang="en-US" smtClean="0"/>
              <a:t>11</a:t>
            </a:fld>
            <a:endParaRPr lang="zh-TW" altLang="en-US"/>
          </a:p>
        </p:txBody>
      </p:sp>
      <p:graphicFrame>
        <p:nvGraphicFramePr>
          <p:cNvPr id="8" name="表格 7">
            <a:extLst>
              <a:ext uri="{FF2B5EF4-FFF2-40B4-BE49-F238E27FC236}">
                <a16:creationId xmlns:a16="http://schemas.microsoft.com/office/drawing/2014/main" id="{E25CC8AD-4555-4DE2-A354-E20482F4CFEB}"/>
              </a:ext>
            </a:extLst>
          </p:cNvPr>
          <p:cNvGraphicFramePr>
            <a:graphicFrameLocks noGrp="1"/>
          </p:cNvGraphicFramePr>
          <p:nvPr>
            <p:extLst>
              <p:ext uri="{D42A27DB-BD31-4B8C-83A1-F6EECF244321}">
                <p14:modId xmlns:p14="http://schemas.microsoft.com/office/powerpoint/2010/main" val="2041815659"/>
              </p:ext>
            </p:extLst>
          </p:nvPr>
        </p:nvGraphicFramePr>
        <p:xfrm>
          <a:off x="1143000" y="1047750"/>
          <a:ext cx="1676402" cy="2537460"/>
        </p:xfrm>
        <a:graphic>
          <a:graphicData uri="http://schemas.openxmlformats.org/drawingml/2006/table">
            <a:tbl>
              <a:tblPr firstRow="1" bandRow="1">
                <a:tableStyleId>{5C22544A-7EE6-4342-B048-85BDC9FD1C3A}</a:tableStyleId>
              </a:tblPr>
              <a:tblGrid>
                <a:gridCol w="239486">
                  <a:extLst>
                    <a:ext uri="{9D8B030D-6E8A-4147-A177-3AD203B41FA5}">
                      <a16:colId xmlns:a16="http://schemas.microsoft.com/office/drawing/2014/main" val="3844559292"/>
                    </a:ext>
                  </a:extLst>
                </a:gridCol>
                <a:gridCol w="239486">
                  <a:extLst>
                    <a:ext uri="{9D8B030D-6E8A-4147-A177-3AD203B41FA5}">
                      <a16:colId xmlns:a16="http://schemas.microsoft.com/office/drawing/2014/main" val="3468356073"/>
                    </a:ext>
                  </a:extLst>
                </a:gridCol>
                <a:gridCol w="239486">
                  <a:extLst>
                    <a:ext uri="{9D8B030D-6E8A-4147-A177-3AD203B41FA5}">
                      <a16:colId xmlns:a16="http://schemas.microsoft.com/office/drawing/2014/main" val="2556790734"/>
                    </a:ext>
                  </a:extLst>
                </a:gridCol>
                <a:gridCol w="239486">
                  <a:extLst>
                    <a:ext uri="{9D8B030D-6E8A-4147-A177-3AD203B41FA5}">
                      <a16:colId xmlns:a16="http://schemas.microsoft.com/office/drawing/2014/main" val="1939615748"/>
                    </a:ext>
                  </a:extLst>
                </a:gridCol>
                <a:gridCol w="239486">
                  <a:extLst>
                    <a:ext uri="{9D8B030D-6E8A-4147-A177-3AD203B41FA5}">
                      <a16:colId xmlns:a16="http://schemas.microsoft.com/office/drawing/2014/main" val="616275849"/>
                    </a:ext>
                  </a:extLst>
                </a:gridCol>
                <a:gridCol w="239486">
                  <a:extLst>
                    <a:ext uri="{9D8B030D-6E8A-4147-A177-3AD203B41FA5}">
                      <a16:colId xmlns:a16="http://schemas.microsoft.com/office/drawing/2014/main" val="1486899086"/>
                    </a:ext>
                  </a:extLst>
                </a:gridCol>
                <a:gridCol w="239486">
                  <a:extLst>
                    <a:ext uri="{9D8B030D-6E8A-4147-A177-3AD203B41FA5}">
                      <a16:colId xmlns:a16="http://schemas.microsoft.com/office/drawing/2014/main" val="3673448760"/>
                    </a:ext>
                  </a:extLst>
                </a:gridCol>
              </a:tblGrid>
              <a:tr h="278260">
                <a:tc>
                  <a:txBody>
                    <a:bodyPr/>
                    <a:lstStyle/>
                    <a:p>
                      <a:r>
                        <a:rPr lang="en-US" altLang="zh-TW" sz="1400" b="0" dirty="0">
                          <a:solidFill>
                            <a:schemeClr val="tx1"/>
                          </a:solidFill>
                        </a:rPr>
                        <a:t>L</a:t>
                      </a:r>
                      <a:endParaRPr lang="zh-TW" altLang="en-US" sz="1400" b="0" dirty="0">
                        <a:solidFill>
                          <a:schemeClr val="tx1"/>
                        </a:solidFill>
                      </a:endParaRPr>
                    </a:p>
                  </a:txBody>
                  <a:tcPr marL="68580" marR="68580" marT="34290" marB="34290">
                    <a:solidFill>
                      <a:schemeClr val="accent3"/>
                    </a:solidFill>
                  </a:tcPr>
                </a:tc>
                <a:tc>
                  <a:txBody>
                    <a:bodyPr/>
                    <a:lstStyle/>
                    <a:p>
                      <a:r>
                        <a:rPr lang="en-US" altLang="zh-TW" sz="1400" b="0" dirty="0">
                          <a:solidFill>
                            <a:schemeClr val="tx1"/>
                          </a:solidFill>
                        </a:rPr>
                        <a:t>A</a:t>
                      </a:r>
                      <a:endParaRPr lang="zh-TW" altLang="en-US" sz="1400" b="0" dirty="0">
                        <a:solidFill>
                          <a:schemeClr val="tx1"/>
                        </a:solidFill>
                      </a:endParaRPr>
                    </a:p>
                  </a:txBody>
                  <a:tcPr marL="68580" marR="68580" marT="34290" marB="34290">
                    <a:solidFill>
                      <a:schemeClr val="accent3"/>
                    </a:solidFill>
                  </a:tcPr>
                </a:tc>
                <a:tc>
                  <a:txBody>
                    <a:bodyPr/>
                    <a:lstStyle/>
                    <a:p>
                      <a:r>
                        <a:rPr lang="en-US" altLang="zh-TW" sz="1400" b="0" dirty="0">
                          <a:solidFill>
                            <a:schemeClr val="tx1"/>
                          </a:solidFill>
                        </a:rPr>
                        <a:t>S</a:t>
                      </a:r>
                      <a:endParaRPr lang="zh-TW" altLang="en-US" sz="1400" b="0" dirty="0">
                        <a:solidFill>
                          <a:schemeClr val="tx1"/>
                        </a:solidFill>
                      </a:endParaRPr>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extLst>
                  <a:ext uri="{0D108BD9-81ED-4DB2-BD59-A6C34878D82A}">
                    <a16:rowId xmlns:a16="http://schemas.microsoft.com/office/drawing/2014/main" val="1242707796"/>
                  </a:ext>
                </a:extLst>
              </a:tr>
              <a:tr h="278260">
                <a:tc>
                  <a:txBody>
                    <a:bodyPr/>
                    <a:lstStyle/>
                    <a:p>
                      <a:r>
                        <a:rPr lang="en-US" altLang="zh-TW" sz="1400" dirty="0"/>
                        <a:t>A</a:t>
                      </a:r>
                      <a:endParaRPr lang="zh-TW" altLang="en-US" sz="1400" dirty="0"/>
                    </a:p>
                  </a:txBody>
                  <a:tcPr marL="68580" marR="68580" marT="34290" marB="34290">
                    <a:solidFill>
                      <a:schemeClr val="accent3"/>
                    </a:solidFill>
                  </a:tcPr>
                </a:tc>
                <a:tc>
                  <a:txBody>
                    <a:bodyPr/>
                    <a:lstStyle/>
                    <a:p>
                      <a:r>
                        <a:rPr lang="en-US" altLang="zh-TW" sz="1400" dirty="0"/>
                        <a:t>M</a:t>
                      </a:r>
                      <a:endParaRPr lang="zh-TW" altLang="en-US" sz="1400" dirty="0"/>
                    </a:p>
                  </a:txBody>
                  <a:tcPr marL="68580" marR="68580" marT="34290" marB="34290">
                    <a:solidFill>
                      <a:schemeClr val="accent3"/>
                    </a:solidFill>
                  </a:tcPr>
                </a:tc>
                <a:tc>
                  <a:txBody>
                    <a:bodyPr/>
                    <a:lstStyle/>
                    <a:p>
                      <a:r>
                        <a:rPr lang="en-US" altLang="zh-TW" sz="1400" dirty="0"/>
                        <a:t>S</a:t>
                      </a:r>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extLst>
                  <a:ext uri="{0D108BD9-81ED-4DB2-BD59-A6C34878D82A}">
                    <a16:rowId xmlns:a16="http://schemas.microsoft.com/office/drawing/2014/main" val="3875391761"/>
                  </a:ext>
                </a:extLst>
              </a:tr>
              <a:tr h="278260">
                <a:tc>
                  <a:txBody>
                    <a:bodyPr/>
                    <a:lstStyle/>
                    <a:p>
                      <a:r>
                        <a:rPr lang="en-US" altLang="zh-TW" sz="1400" dirty="0"/>
                        <a:t>E</a:t>
                      </a:r>
                      <a:endParaRPr lang="zh-TW" altLang="en-US" sz="1400" dirty="0"/>
                    </a:p>
                  </a:txBody>
                  <a:tcPr marL="68580" marR="68580" marT="34290" marB="34290">
                    <a:solidFill>
                      <a:schemeClr val="accent3"/>
                    </a:solidFill>
                  </a:tcPr>
                </a:tc>
                <a:tc>
                  <a:txBody>
                    <a:bodyPr/>
                    <a:lstStyle/>
                    <a:p>
                      <a:r>
                        <a:rPr lang="en-US" altLang="zh-TW" sz="1400" dirty="0"/>
                        <a:t>M</a:t>
                      </a:r>
                      <a:endParaRPr lang="zh-TW" altLang="en-US" sz="1400" dirty="0"/>
                    </a:p>
                  </a:txBody>
                  <a:tcPr marL="68580" marR="68580" marT="34290" marB="34290">
                    <a:solidFill>
                      <a:schemeClr val="accent3"/>
                    </a:solidFill>
                  </a:tcPr>
                </a:tc>
                <a:tc>
                  <a:txBody>
                    <a:bodyPr/>
                    <a:lstStyle/>
                    <a:p>
                      <a:r>
                        <a:rPr lang="en-US" altLang="zh-TW" sz="1400" dirty="0"/>
                        <a:t>O</a:t>
                      </a:r>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extLst>
                  <a:ext uri="{0D108BD9-81ED-4DB2-BD59-A6C34878D82A}">
                    <a16:rowId xmlns:a16="http://schemas.microsoft.com/office/drawing/2014/main" val="134460366"/>
                  </a:ext>
                </a:extLst>
              </a:tr>
              <a:tr h="278260">
                <a:tc>
                  <a:txBody>
                    <a:bodyPr/>
                    <a:lstStyle/>
                    <a:p>
                      <a:r>
                        <a:rPr lang="en-US" altLang="zh-TW" sz="1400" dirty="0"/>
                        <a:t>T</a:t>
                      </a:r>
                      <a:endParaRPr lang="zh-TW" altLang="en-US" sz="1400" dirty="0"/>
                    </a:p>
                  </a:txBody>
                  <a:tcPr marL="68580" marR="68580" marT="34290" marB="34290">
                    <a:solidFill>
                      <a:schemeClr val="accent3"/>
                    </a:solidFill>
                  </a:tcPr>
                </a:tc>
                <a:tc>
                  <a:txBody>
                    <a:bodyPr/>
                    <a:lstStyle/>
                    <a:p>
                      <a:r>
                        <a:rPr lang="en-US" altLang="zh-TW" sz="1400" dirty="0"/>
                        <a:t>E</a:t>
                      </a:r>
                      <a:endParaRPr lang="zh-TW" altLang="en-US" sz="1400" dirty="0"/>
                    </a:p>
                  </a:txBody>
                  <a:tcPr marL="68580" marR="68580" marT="34290" marB="34290">
                    <a:solidFill>
                      <a:schemeClr val="accent3"/>
                    </a:solidFill>
                  </a:tcPr>
                </a:tc>
                <a:tc>
                  <a:txBody>
                    <a:bodyPr/>
                    <a:lstStyle/>
                    <a:p>
                      <a:r>
                        <a:rPr lang="en-US" altLang="zh-TW" sz="1400" dirty="0"/>
                        <a:t>D</a:t>
                      </a:r>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extLst>
                  <a:ext uri="{0D108BD9-81ED-4DB2-BD59-A6C34878D82A}">
                    <a16:rowId xmlns:a16="http://schemas.microsoft.com/office/drawing/2014/main" val="851953075"/>
                  </a:ext>
                </a:extLst>
              </a:tr>
              <a:tr h="278260">
                <a:tc>
                  <a:txBody>
                    <a:bodyPr/>
                    <a:lstStyle/>
                    <a:p>
                      <a:r>
                        <a:rPr lang="en-US" altLang="zh-TW" sz="1400" dirty="0"/>
                        <a:t>R</a:t>
                      </a:r>
                      <a:endParaRPr lang="zh-TW" altLang="en-US" sz="1400" dirty="0"/>
                    </a:p>
                  </a:txBody>
                  <a:tcPr marL="68580" marR="68580" marT="34290" marB="34290">
                    <a:solidFill>
                      <a:schemeClr val="accent3"/>
                    </a:solidFill>
                  </a:tcPr>
                </a:tc>
                <a:tc>
                  <a:txBody>
                    <a:bodyPr/>
                    <a:lstStyle/>
                    <a:p>
                      <a:r>
                        <a:rPr lang="en-US" altLang="zh-TW" sz="1400" dirty="0"/>
                        <a:t>R</a:t>
                      </a:r>
                      <a:endParaRPr lang="zh-TW" altLang="en-US" sz="1400" dirty="0"/>
                    </a:p>
                  </a:txBody>
                  <a:tcPr marL="68580" marR="68580" marT="34290" marB="34290">
                    <a:solidFill>
                      <a:schemeClr val="accent3"/>
                    </a:solidFill>
                  </a:tcPr>
                </a:tc>
                <a:tc>
                  <a:txBody>
                    <a:bodyPr/>
                    <a:lstStyle/>
                    <a:p>
                      <a:r>
                        <a:rPr lang="en-US" altLang="zh-TW" sz="1400" dirty="0"/>
                        <a:t>Y</a:t>
                      </a:r>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extLst>
                  <a:ext uri="{0D108BD9-81ED-4DB2-BD59-A6C34878D82A}">
                    <a16:rowId xmlns:a16="http://schemas.microsoft.com/office/drawing/2014/main" val="3197372573"/>
                  </a:ext>
                </a:extLst>
              </a:tr>
              <a:tr h="278260">
                <a:tc>
                  <a:txBody>
                    <a:bodyPr/>
                    <a:lstStyle/>
                    <a:p>
                      <a:r>
                        <a:rPr lang="en-US" altLang="zh-TW" sz="1400" dirty="0"/>
                        <a:t>I</a:t>
                      </a:r>
                      <a:endParaRPr lang="zh-TW" altLang="en-US" sz="1400" dirty="0"/>
                    </a:p>
                  </a:txBody>
                  <a:tcPr marL="68580" marR="68580" marT="34290" marB="34290">
                    <a:solidFill>
                      <a:schemeClr val="accent3"/>
                    </a:solidFill>
                  </a:tcPr>
                </a:tc>
                <a:tc>
                  <a:txBody>
                    <a:bodyPr/>
                    <a:lstStyle/>
                    <a:p>
                      <a:r>
                        <a:rPr lang="en-US" altLang="zh-TW" sz="1400" dirty="0"/>
                        <a:t>N</a:t>
                      </a:r>
                      <a:endParaRPr lang="zh-TW" altLang="en-US" sz="1400" dirty="0"/>
                    </a:p>
                  </a:txBody>
                  <a:tcPr marL="68580" marR="68580" marT="34290" marB="34290">
                    <a:solidFill>
                      <a:schemeClr val="accent3"/>
                    </a:solidFill>
                  </a:tcPr>
                </a:tc>
                <a:tc>
                  <a:txBody>
                    <a:bodyPr/>
                    <a:lstStyle/>
                    <a:p>
                      <a:r>
                        <a:rPr lang="en-US" altLang="zh-TW" sz="1400" dirty="0"/>
                        <a:t>T</a:t>
                      </a:r>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extLst>
                  <a:ext uri="{0D108BD9-81ED-4DB2-BD59-A6C34878D82A}">
                    <a16:rowId xmlns:a16="http://schemas.microsoft.com/office/drawing/2014/main" val="3451167429"/>
                  </a:ext>
                </a:extLst>
              </a:tr>
              <a:tr h="278260">
                <a:tc>
                  <a:txBody>
                    <a:bodyPr/>
                    <a:lstStyle/>
                    <a:p>
                      <a:r>
                        <a:rPr lang="en-US" altLang="zh-TW" sz="1400" dirty="0"/>
                        <a:t>G</a:t>
                      </a:r>
                      <a:endParaRPr lang="zh-TW" altLang="en-US" sz="1400" dirty="0"/>
                    </a:p>
                  </a:txBody>
                  <a:tcPr marL="68580" marR="68580" marT="34290" marB="34290">
                    <a:solidFill>
                      <a:schemeClr val="accent3"/>
                    </a:solidFill>
                  </a:tcPr>
                </a:tc>
                <a:tc>
                  <a:txBody>
                    <a:bodyPr/>
                    <a:lstStyle/>
                    <a:p>
                      <a:r>
                        <a:rPr lang="en-US" altLang="zh-TW" sz="1400" dirty="0"/>
                        <a:t>E</a:t>
                      </a:r>
                      <a:endParaRPr lang="zh-TW" altLang="en-US" sz="1400" dirty="0"/>
                    </a:p>
                  </a:txBody>
                  <a:tcPr marL="68580" marR="68580" marT="34290" marB="34290">
                    <a:solidFill>
                      <a:schemeClr val="accent3"/>
                    </a:solidFill>
                  </a:tcPr>
                </a:tc>
                <a:tc>
                  <a:txBody>
                    <a:bodyPr/>
                    <a:lstStyle/>
                    <a:p>
                      <a:r>
                        <a:rPr lang="en-US" altLang="zh-TW" sz="1400" dirty="0"/>
                        <a:t>N</a:t>
                      </a:r>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extLst>
                  <a:ext uri="{0D108BD9-81ED-4DB2-BD59-A6C34878D82A}">
                    <a16:rowId xmlns:a16="http://schemas.microsoft.com/office/drawing/2014/main" val="2738766240"/>
                  </a:ext>
                </a:extLst>
              </a:tr>
              <a:tr h="278260">
                <a:tc>
                  <a:txBody>
                    <a:bodyPr/>
                    <a:lstStyle/>
                    <a:p>
                      <a:r>
                        <a:rPr lang="en-US" altLang="zh-TW" sz="1400" dirty="0"/>
                        <a:t>A</a:t>
                      </a:r>
                      <a:endParaRPr lang="zh-TW" altLang="en-US" sz="1400" dirty="0"/>
                    </a:p>
                  </a:txBody>
                  <a:tcPr marL="68580" marR="68580" marT="34290" marB="34290">
                    <a:solidFill>
                      <a:schemeClr val="accent3"/>
                    </a:solidFill>
                  </a:tcPr>
                </a:tc>
                <a:tc>
                  <a:txBody>
                    <a:bodyPr/>
                    <a:lstStyle/>
                    <a:p>
                      <a:r>
                        <a:rPr lang="en-US" altLang="zh-TW" sz="1400" dirty="0"/>
                        <a:t>N</a:t>
                      </a:r>
                      <a:endParaRPr lang="zh-TW" altLang="en-US" sz="1400" dirty="0"/>
                    </a:p>
                  </a:txBody>
                  <a:tcPr marL="68580" marR="68580" marT="34290" marB="34290">
                    <a:solidFill>
                      <a:schemeClr val="accent3"/>
                    </a:solidFill>
                  </a:tcPr>
                </a:tc>
                <a:tc>
                  <a:txBody>
                    <a:bodyPr/>
                    <a:lstStyle/>
                    <a:p>
                      <a:r>
                        <a:rPr lang="en-US" altLang="zh-TW" sz="1400" dirty="0"/>
                        <a:t>R</a:t>
                      </a:r>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extLst>
                  <a:ext uri="{0D108BD9-81ED-4DB2-BD59-A6C34878D82A}">
                    <a16:rowId xmlns:a16="http://schemas.microsoft.com/office/drawing/2014/main" val="970771458"/>
                  </a:ext>
                </a:extLst>
              </a:tr>
              <a:tr h="278260">
                <a:tc>
                  <a:txBody>
                    <a:bodyPr/>
                    <a:lstStyle/>
                    <a:p>
                      <a:r>
                        <a:rPr lang="en-US" altLang="zh-TW" sz="1400" dirty="0"/>
                        <a:t>W</a:t>
                      </a:r>
                      <a:endParaRPr lang="zh-TW" altLang="en-US" sz="1400" dirty="0"/>
                    </a:p>
                  </a:txBody>
                  <a:tcPr marL="68580" marR="68580" marT="34290" marB="34290">
                    <a:solidFill>
                      <a:schemeClr val="accent3"/>
                    </a:solidFill>
                  </a:tcPr>
                </a:tc>
                <a:tc>
                  <a:txBody>
                    <a:bodyPr/>
                    <a:lstStyle/>
                    <a:p>
                      <a:r>
                        <a:rPr lang="en-US" altLang="zh-TW" sz="1400" dirty="0"/>
                        <a:t>A</a:t>
                      </a:r>
                      <a:endParaRPr lang="zh-TW" altLang="en-US" sz="1400" dirty="0"/>
                    </a:p>
                  </a:txBody>
                  <a:tcPr marL="68580" marR="68580" marT="34290" marB="34290">
                    <a:solidFill>
                      <a:schemeClr val="accent3"/>
                    </a:solidFill>
                  </a:tcPr>
                </a:tc>
                <a:tc>
                  <a:txBody>
                    <a:bodyPr/>
                    <a:lstStyle/>
                    <a:p>
                      <a:r>
                        <a:rPr lang="en-US" altLang="zh-TW" sz="1400" dirty="0"/>
                        <a:t>V</a:t>
                      </a:r>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tc>
                  <a:txBody>
                    <a:bodyPr/>
                    <a:lstStyle/>
                    <a:p>
                      <a:endParaRPr lang="zh-TW" altLang="en-US" sz="1400" dirty="0"/>
                    </a:p>
                  </a:txBody>
                  <a:tcPr marL="68580" marR="68580" marT="34290" marB="34290">
                    <a:solidFill>
                      <a:schemeClr val="accent3"/>
                    </a:solidFill>
                  </a:tcPr>
                </a:tc>
                <a:extLst>
                  <a:ext uri="{0D108BD9-81ED-4DB2-BD59-A6C34878D82A}">
                    <a16:rowId xmlns:a16="http://schemas.microsoft.com/office/drawing/2014/main" val="322501029"/>
                  </a:ext>
                </a:extLst>
              </a:tr>
            </a:tbl>
          </a:graphicData>
        </a:graphic>
      </p:graphicFrame>
      <p:sp>
        <p:nvSpPr>
          <p:cNvPr id="3" name="文字方塊 2">
            <a:extLst>
              <a:ext uri="{FF2B5EF4-FFF2-40B4-BE49-F238E27FC236}">
                <a16:creationId xmlns:a16="http://schemas.microsoft.com/office/drawing/2014/main" id="{00498BD6-A5FB-46E6-9D9B-3268DDB83A64}"/>
              </a:ext>
            </a:extLst>
          </p:cNvPr>
          <p:cNvSpPr txBox="1"/>
          <p:nvPr/>
        </p:nvSpPr>
        <p:spPr>
          <a:xfrm>
            <a:off x="1066800" y="3684746"/>
            <a:ext cx="2209800" cy="369332"/>
          </a:xfrm>
          <a:prstGeom prst="rect">
            <a:avLst/>
          </a:prstGeom>
          <a:noFill/>
        </p:spPr>
        <p:txBody>
          <a:bodyPr wrap="square" rtlCol="0">
            <a:spAutoFit/>
          </a:bodyPr>
          <a:lstStyle/>
          <a:p>
            <a:r>
              <a:rPr lang="en-US" altLang="zh-TW" dirty="0"/>
              <a:t>Decrypted partially  </a:t>
            </a:r>
            <a:endParaRPr lang="zh-TW" altLang="en-US" dirty="0"/>
          </a:p>
        </p:txBody>
      </p:sp>
    </p:spTree>
    <p:extLst>
      <p:ext uri="{BB962C8B-B14F-4D97-AF65-F5344CB8AC3E}">
        <p14:creationId xmlns:p14="http://schemas.microsoft.com/office/powerpoint/2010/main" val="161597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8A8719-3252-41FA-81CF-A5DE21C5698C}"/>
              </a:ext>
            </a:extLst>
          </p:cNvPr>
          <p:cNvSpPr>
            <a:spLocks noGrp="1"/>
          </p:cNvSpPr>
          <p:nvPr>
            <p:ph type="title"/>
          </p:nvPr>
        </p:nvSpPr>
        <p:spPr>
          <a:xfrm>
            <a:off x="457200" y="514350"/>
            <a:ext cx="8229600" cy="857250"/>
          </a:xfrm>
        </p:spPr>
        <p:txBody>
          <a:bodyPr>
            <a:normAutofit/>
          </a:bodyPr>
          <a:lstStyle/>
          <a:p>
            <a:pPr marL="0" marR="0" lvl="0" indent="0" algn="l" defTabSz="914400" rtl="0" eaLnBrk="1" fontAlgn="auto" latinLnBrk="0" hangingPunct="1">
              <a:lnSpc>
                <a:spcPct val="100000"/>
              </a:lnSpc>
              <a:spcBef>
                <a:spcPts val="0"/>
              </a:spcBef>
              <a:spcAft>
                <a:spcPts val="0"/>
              </a:spcAft>
              <a:tabLst/>
              <a:defRPr/>
            </a:pPr>
            <a:r>
              <a:rPr kumimoji="0" lang="en-US" altLang="zh-TW"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3. Please count Index of Coincidence (IC) for each messages.</a:t>
            </a:r>
            <a:br>
              <a:rPr kumimoji="0" lang="en-US" altLang="zh-TW"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br>
            <a:r>
              <a:rPr kumimoji="0" lang="en-US" altLang="zh-TW"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a:t>
            </a:r>
            <a:r>
              <a:rPr lang="en-US" altLang="zh-TW" sz="2400" dirty="0">
                <a:solidFill>
                  <a:prstClr val="black"/>
                </a:solidFill>
                <a:latin typeface="Calibri"/>
                <a:ea typeface="新細明體" panose="02020500000000000000" pitchFamily="18" charset="-120"/>
                <a:cs typeface="+mn-cs"/>
              </a:rPr>
              <a:t>Usually, </a:t>
            </a:r>
            <a:r>
              <a:rPr kumimoji="0" lang="en-US" altLang="zh-TW"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The I. C. of English is around </a:t>
            </a:r>
            <a:r>
              <a:rPr kumimoji="0" lang="en-US" altLang="zh-TW" sz="24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0.066</a:t>
            </a:r>
            <a:endParaRPr lang="zh-TW" altLang="en-US" sz="2400" dirty="0">
              <a:solidFill>
                <a:srgbClr val="FF0000"/>
              </a:solidFill>
            </a:endParaRPr>
          </a:p>
        </p:txBody>
      </p:sp>
    </p:spTree>
    <p:extLst>
      <p:ext uri="{BB962C8B-B14F-4D97-AF65-F5344CB8AC3E}">
        <p14:creationId xmlns:p14="http://schemas.microsoft.com/office/powerpoint/2010/main" val="341436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E39A2C4-0E57-462E-A34D-6416E3F983C0}"/>
                  </a:ext>
                </a:extLst>
              </p:cNvPr>
              <p:cNvSpPr>
                <a:spLocks noGrp="1"/>
              </p:cNvSpPr>
              <p:nvPr>
                <p:ph idx="1"/>
              </p:nvPr>
            </p:nvSpPr>
            <p:spPr>
              <a:xfrm>
                <a:off x="628650" y="441542"/>
                <a:ext cx="7886700" cy="4191180"/>
              </a:xfrm>
            </p:spPr>
            <p:txBody>
              <a:bodyPr>
                <a:normAutofit/>
              </a:bodyPr>
              <a:lstStyle/>
              <a:p>
                <a:pPr marL="0" indent="0">
                  <a:buNone/>
                </a:pPr>
                <a14:m>
                  <m:oMath xmlns:m="http://schemas.openxmlformats.org/officeDocument/2006/math">
                    <m:sSub>
                      <m:sSubPr>
                        <m:ctrlP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oMath>
                </a14:m>
                <a:r>
                  <a:rPr lang="zh-TW" altLang="en-US" dirty="0">
                    <a:solidFill>
                      <a:prstClr val="black"/>
                    </a:solidFill>
                  </a:rPr>
                  <a:t> </a:t>
                </a:r>
                <a14:m>
                  <m:oMath xmlns:m="http://schemas.openxmlformats.org/officeDocument/2006/math">
                    <m:sSub>
                      <m:sSubPr>
                        <m:ctrlPr>
                          <a:rPr lang="zh-TW" altLang="en-US" i="1">
                            <a:solidFill>
                              <a:prstClr val="black"/>
                            </a:solidFill>
                            <a:latin typeface="Cambria Math" panose="02040503050406030204" pitchFamily="18" charset="0"/>
                          </a:rPr>
                        </m:ctrlPr>
                      </m:sSubPr>
                      <m:e>
                        <m:r>
                          <a:rPr lang="zh-TW" altLang="en-US" i="1">
                            <a:solidFill>
                              <a:prstClr val="black"/>
                            </a:solidFill>
                            <a:latin typeface="Cambria Math" panose="02040503050406030204" pitchFamily="18" charset="0"/>
                          </a:rPr>
                          <m:t>𝑓</m:t>
                        </m:r>
                      </m:e>
                      <m:sub>
                        <m:r>
                          <a:rPr lang="en-US" altLang="zh-TW" b="0" i="1" smtClean="0">
                            <a:solidFill>
                              <a:prstClr val="black"/>
                            </a:solidFill>
                            <a:latin typeface="Cambria Math" panose="02040503050406030204" pitchFamily="18" charset="0"/>
                          </a:rPr>
                          <m:t>𝑏</m:t>
                        </m:r>
                        <m:r>
                          <a:rPr lang="en-US" altLang="zh-TW" i="1">
                            <a:solidFill>
                              <a:prstClr val="black"/>
                            </a:solidFill>
                            <a:latin typeface="Cambria Math" panose="02040503050406030204" pitchFamily="18" charset="0"/>
                          </a:rPr>
                          <m:t>,</m:t>
                        </m:r>
                      </m:sub>
                    </m:sSub>
                    <m:sSub>
                      <m:sSubPr>
                        <m:ctrlP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r>
                  <a:rPr lang="zh-TW" altLang="en-US" dirty="0">
                    <a:solidFill>
                      <a:prstClr val="black"/>
                    </a:solidFill>
                  </a:rPr>
                  <a:t> </a:t>
                </a:r>
                <a14:m>
                  <m:oMath xmlns:m="http://schemas.openxmlformats.org/officeDocument/2006/math">
                    <m:sSub>
                      <m:sSubPr>
                        <m:ctrlPr>
                          <a:rPr lang="zh-TW" altLang="en-US" i="1">
                            <a:solidFill>
                              <a:prstClr val="black"/>
                            </a:solidFill>
                            <a:latin typeface="Cambria Math" panose="02040503050406030204" pitchFamily="18" charset="0"/>
                          </a:rPr>
                        </m:ctrlPr>
                      </m:sSubPr>
                      <m:e>
                        <m:r>
                          <a:rPr lang="zh-TW" altLang="en-US" i="1">
                            <a:solidFill>
                              <a:prstClr val="black"/>
                            </a:solidFill>
                            <a:latin typeface="Cambria Math" panose="02040503050406030204" pitchFamily="18" charset="0"/>
                          </a:rPr>
                          <m:t>𝑓</m:t>
                        </m:r>
                      </m:e>
                      <m:sub>
                        <m:r>
                          <a:rPr lang="en-US" altLang="zh-TW" b="0" i="1" smtClean="0">
                            <a:solidFill>
                              <a:prstClr val="black"/>
                            </a:solidFill>
                            <a:latin typeface="Cambria Math" panose="02040503050406030204" pitchFamily="18" charset="0"/>
                          </a:rPr>
                          <m:t>𝑧</m:t>
                        </m:r>
                        <m:r>
                          <a:rPr lang="en-US" altLang="zh-TW" i="1">
                            <a:solidFill>
                              <a:prstClr val="black"/>
                            </a:solidFill>
                            <a:latin typeface="Cambria Math" panose="02040503050406030204" pitchFamily="18" charset="0"/>
                          </a:rPr>
                          <m:t>,</m:t>
                        </m:r>
                      </m:sub>
                    </m:sSub>
                  </m:oMath>
                </a14:m>
                <a:endParaRPr lang="en-US" altLang="zh-TW" dirty="0">
                  <a:solidFill>
                    <a:prstClr val="black"/>
                  </a:solidFill>
                </a:endParaRPr>
              </a:p>
              <a:p>
                <a:pPr marL="0" indent="0">
                  <a:buNone/>
                </a:pPr>
                <a:endParaRPr lang="en-US" altLang="zh-TW" dirty="0"/>
              </a:p>
              <a:p>
                <a:pPr marL="0" indent="0">
                  <a:buNone/>
                </a:pPr>
                <a14:m>
                  <m:oMath xmlns:m="http://schemas.openxmlformats.org/officeDocument/2006/math">
                    <m:f>
                      <m:fPr>
                        <m:ctrlPr>
                          <a:rPr lang="zh-TW" altLang="en-US" i="1">
                            <a:solidFill>
                              <a:prstClr val="black"/>
                            </a:solidFill>
                            <a:latin typeface="Cambria Math" panose="02040503050406030204" pitchFamily="18" charset="0"/>
                          </a:rPr>
                        </m:ctrlPr>
                      </m:fPr>
                      <m:num>
                        <m:d>
                          <m:dPr>
                            <m:ctrlPr>
                              <a:rPr lang="zh-TW" altLang="en-US" i="1">
                                <a:solidFill>
                                  <a:prstClr val="black"/>
                                </a:solidFill>
                                <a:latin typeface="Cambria Math" panose="02040503050406030204" pitchFamily="18" charset="0"/>
                              </a:rPr>
                            </m:ctrlPr>
                          </m:dPr>
                          <m:e>
                            <m:sSub>
                              <m:sSubPr>
                                <m:ctrlPr>
                                  <a:rPr lang="zh-TW" altLang="en-US" i="1">
                                    <a:solidFill>
                                      <a:prstClr val="black"/>
                                    </a:solidFill>
                                    <a:latin typeface="Cambria Math" panose="02040503050406030204" pitchFamily="18" charset="0"/>
                                  </a:rPr>
                                </m:ctrlPr>
                              </m:sSubPr>
                              <m:e>
                                <m:r>
                                  <a:rPr lang="zh-TW" altLang="en-US" i="1">
                                    <a:solidFill>
                                      <a:prstClr val="black"/>
                                    </a:solidFill>
                                    <a:latin typeface="Cambria Math" panose="02040503050406030204" pitchFamily="18" charset="0"/>
                                  </a:rPr>
                                  <m:t>𝑓</m:t>
                                </m:r>
                              </m:e>
                              <m:sub>
                                <m:r>
                                  <a:rPr lang="en-US" altLang="zh-TW" i="1">
                                    <a:solidFill>
                                      <a:prstClr val="black"/>
                                    </a:solidFill>
                                    <a:latin typeface="Cambria Math" panose="02040503050406030204" pitchFamily="18" charset="0"/>
                                  </a:rPr>
                                  <m:t>𝑎</m:t>
                                </m:r>
                              </m:sub>
                            </m:sSub>
                          </m:e>
                        </m:d>
                      </m:num>
                      <m:den>
                        <m:d>
                          <m:dPr>
                            <m:ctrlPr>
                              <a:rPr lang="zh-TW" altLang="en-US" i="1">
                                <a:solidFill>
                                  <a:prstClr val="black"/>
                                </a:solidFill>
                                <a:latin typeface="Cambria Math" panose="02040503050406030204" pitchFamily="18" charset="0"/>
                              </a:rPr>
                            </m:ctrlPr>
                          </m:dPr>
                          <m:e>
                            <m:r>
                              <a:rPr lang="zh-TW" altLang="en-US" i="1">
                                <a:solidFill>
                                  <a:prstClr val="black"/>
                                </a:solidFill>
                                <a:latin typeface="Cambria Math" panose="02040503050406030204" pitchFamily="18" charset="0"/>
                              </a:rPr>
                              <m:t>𝑁</m:t>
                            </m:r>
                          </m:e>
                        </m:d>
                      </m:den>
                    </m:f>
                  </m:oMath>
                </a14:m>
                <a:r>
                  <a:rPr lang="zh-TW" altLang="en-US" dirty="0">
                    <a:solidFill>
                      <a:prstClr val="black"/>
                    </a:solidFill>
                  </a:rPr>
                  <a:t>  </a:t>
                </a:r>
                <a14:m>
                  <m:oMath xmlns:m="http://schemas.openxmlformats.org/officeDocument/2006/math">
                    <m:f>
                      <m:fPr>
                        <m:ctrlPr>
                          <a:rPr lang="zh-TW" altLang="en-US" i="1">
                            <a:solidFill>
                              <a:prstClr val="black"/>
                            </a:solidFill>
                            <a:latin typeface="Cambria Math" panose="02040503050406030204" pitchFamily="18" charset="0"/>
                          </a:rPr>
                        </m:ctrlPr>
                      </m:fPr>
                      <m:num>
                        <m:d>
                          <m:dPr>
                            <m:ctrlPr>
                              <a:rPr lang="zh-TW" altLang="en-US" i="1">
                                <a:solidFill>
                                  <a:prstClr val="black"/>
                                </a:solidFill>
                                <a:latin typeface="Cambria Math" panose="02040503050406030204" pitchFamily="18" charset="0"/>
                              </a:rPr>
                            </m:ctrlPr>
                          </m:dPr>
                          <m:e>
                            <m:sSub>
                              <m:sSubPr>
                                <m:ctrlPr>
                                  <a:rPr lang="zh-TW" altLang="en-US" i="1">
                                    <a:solidFill>
                                      <a:prstClr val="black"/>
                                    </a:solidFill>
                                    <a:latin typeface="Cambria Math" panose="02040503050406030204" pitchFamily="18" charset="0"/>
                                  </a:rPr>
                                </m:ctrlPr>
                              </m:sSubPr>
                              <m:e>
                                <m:r>
                                  <a:rPr lang="zh-TW" altLang="en-US" i="1">
                                    <a:solidFill>
                                      <a:prstClr val="black"/>
                                    </a:solidFill>
                                    <a:latin typeface="Cambria Math" panose="02040503050406030204" pitchFamily="18" charset="0"/>
                                  </a:rPr>
                                  <m:t>𝑓</m:t>
                                </m:r>
                              </m:e>
                              <m:sub>
                                <m:r>
                                  <a:rPr lang="en-US" altLang="zh-TW" i="1">
                                    <a:solidFill>
                                      <a:prstClr val="black"/>
                                    </a:solidFill>
                                    <a:latin typeface="Cambria Math" panose="02040503050406030204" pitchFamily="18" charset="0"/>
                                  </a:rPr>
                                  <m:t>𝑎</m:t>
                                </m:r>
                              </m:sub>
                            </m:sSub>
                            <m:r>
                              <a:rPr lang="zh-TW" altLang="en-US">
                                <a:solidFill>
                                  <a:prstClr val="black"/>
                                </a:solidFill>
                                <a:latin typeface="Cambria Math" panose="02040503050406030204" pitchFamily="18" charset="0"/>
                              </a:rPr>
                              <m:t>−1</m:t>
                            </m:r>
                          </m:e>
                        </m:d>
                      </m:num>
                      <m:den>
                        <m:d>
                          <m:dPr>
                            <m:ctrlPr>
                              <a:rPr lang="zh-TW" altLang="en-US" i="1">
                                <a:solidFill>
                                  <a:prstClr val="black"/>
                                </a:solidFill>
                                <a:latin typeface="Cambria Math" panose="02040503050406030204" pitchFamily="18" charset="0"/>
                              </a:rPr>
                            </m:ctrlPr>
                          </m:dPr>
                          <m:e>
                            <m:r>
                              <a:rPr lang="zh-TW" altLang="en-US" i="1">
                                <a:solidFill>
                                  <a:prstClr val="black"/>
                                </a:solidFill>
                                <a:latin typeface="Cambria Math" panose="02040503050406030204" pitchFamily="18" charset="0"/>
                              </a:rPr>
                              <m:t>𝑁</m:t>
                            </m:r>
                            <m:r>
                              <a:rPr lang="zh-TW" altLang="en-US">
                                <a:solidFill>
                                  <a:prstClr val="black"/>
                                </a:solidFill>
                                <a:latin typeface="Cambria Math" panose="02040503050406030204" pitchFamily="18" charset="0"/>
                              </a:rPr>
                              <m:t>−1</m:t>
                            </m:r>
                          </m:e>
                        </m:d>
                      </m:den>
                    </m:f>
                  </m:oMath>
                </a14:m>
                <a:endParaRPr lang="en-US" altLang="zh-TW" dirty="0"/>
              </a:p>
              <a:p>
                <a:pPr marL="0" indent="0">
                  <a:buNone/>
                </a:pPr>
                <a:r>
                  <a:rPr lang="en-US" altLang="zh-TW" dirty="0"/>
                  <a:t> </a:t>
                </a:r>
              </a:p>
              <a:p>
                <a:pPr marL="0" indent="0">
                  <a:buNone/>
                </a:pPr>
                <a14:m>
                  <m:oMath xmlns:m="http://schemas.openxmlformats.org/officeDocument/2006/math">
                    <m:f>
                      <m:fPr>
                        <m:ctrlP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d>
                          <m:dPr>
                            <m:ctrlP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e>
                        </m:d>
                      </m:num>
                      <m:den>
                        <m:d>
                          <m:dPr>
                            <m:ctrlP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e>
                        </m:d>
                      </m:den>
                    </m:f>
                  </m:oMath>
                </a14:m>
                <a:r>
                  <a:rPr kumimoji="0" lang="zh-TW" altLang="en-US"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a:t>
                </a:r>
                <a14:m>
                  <m:oMath xmlns:m="http://schemas.openxmlformats.org/officeDocument/2006/math">
                    <m:f>
                      <m:fPr>
                        <m:ctrlP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d>
                          <m:dPr>
                            <m:ctrlP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zh-TW"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−1</m:t>
                            </m:r>
                          </m:e>
                        </m:d>
                      </m:num>
                      <m:den>
                        <m:d>
                          <m:dPr>
                            <m:ctrlP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r>
                              <a:rPr kumimoji="0" lang="zh-TW"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−1</m:t>
                            </m:r>
                          </m:e>
                        </m:d>
                      </m:den>
                    </m:f>
                  </m:oMath>
                </a14:m>
                <a:endParaRPr lang="en-US" altLang="zh-TW" dirty="0"/>
              </a:p>
              <a:p>
                <a:pPr marL="0" indent="0">
                  <a:buNone/>
                </a:pPr>
                <a:endParaRPr lang="en-US" altLang="zh-TW" dirty="0"/>
              </a:p>
              <a:p>
                <a:pPr marL="0" indent="0">
                  <a:buNone/>
                </a:pPr>
                <a:r>
                  <a:rPr lang="en-US" altLang="zh-TW" dirty="0"/>
                  <a:t>Index of Coincidence  I.C. = </a:t>
                </a:r>
                <a14:m>
                  <m:oMath xmlns:m="http://schemas.openxmlformats.org/officeDocument/2006/math">
                    <m:f>
                      <m:fPr>
                        <m:ctrlPr>
                          <a:rPr lang="zh-TW" altLang="en-US" i="1" smtClean="0">
                            <a:latin typeface="Cambria Math" panose="02040503050406030204" pitchFamily="18" charset="0"/>
                          </a:rPr>
                        </m:ctrlPr>
                      </m:fPr>
                      <m:num>
                        <m:nary>
                          <m:naryPr>
                            <m:chr m:val="∑"/>
                            <m:limLoc m:val="undOvr"/>
                            <m:grow m:val="on"/>
                            <m:ctrlPr>
                              <a:rPr lang="zh-TW" altLang="en-US" i="1">
                                <a:latin typeface="Cambria Math" panose="02040503050406030204" pitchFamily="18" charset="0"/>
                              </a:rPr>
                            </m:ctrlPr>
                          </m:naryPr>
                          <m:sub>
                            <m:r>
                              <a:rPr lang="zh-TW" altLang="en-US" i="1">
                                <a:latin typeface="Cambria Math" panose="02040503050406030204" pitchFamily="18" charset="0"/>
                              </a:rPr>
                              <m:t>𝑖</m:t>
                            </m:r>
                            <m:r>
                              <a:rPr lang="zh-TW" altLang="en-US" i="0">
                                <a:latin typeface="Cambria Math" panose="02040503050406030204" pitchFamily="18" charset="0"/>
                              </a:rPr>
                              <m:t>=</m:t>
                            </m:r>
                            <m:r>
                              <a:rPr lang="zh-TW" altLang="en-US" i="1">
                                <a:latin typeface="Cambria Math" panose="02040503050406030204" pitchFamily="18" charset="0"/>
                              </a:rPr>
                              <m:t>𝐴</m:t>
                            </m:r>
                          </m:sub>
                          <m:sup>
                            <m:r>
                              <a:rPr lang="zh-TW" altLang="en-US" i="1">
                                <a:latin typeface="Cambria Math" panose="02040503050406030204" pitchFamily="18" charset="0"/>
                              </a:rPr>
                              <m:t>𝑖</m:t>
                            </m:r>
                            <m:r>
                              <a:rPr lang="zh-TW" altLang="en-US" i="0">
                                <a:latin typeface="Cambria Math" panose="02040503050406030204" pitchFamily="18" charset="0"/>
                              </a:rPr>
                              <m:t>=</m:t>
                            </m:r>
                            <m:r>
                              <a:rPr lang="en-US" altLang="zh-TW" b="0" i="1" smtClean="0">
                                <a:latin typeface="Cambria Math" panose="02040503050406030204" pitchFamily="18" charset="0"/>
                              </a:rPr>
                              <m:t>𝑍</m:t>
                            </m:r>
                          </m:sup>
                          <m:e>
                            <m:d>
                              <m:dPr>
                                <m:ctrlPr>
                                  <a:rPr lang="zh-TW" altLang="en-US" i="1" smtClean="0">
                                    <a:latin typeface="Cambria Math" panose="02040503050406030204" pitchFamily="18" charset="0"/>
                                  </a:rPr>
                                </m:ctrlPr>
                              </m:dPr>
                              <m:e>
                                <m:sSub>
                                  <m:sSubPr>
                                    <m:ctrlPr>
                                      <a:rPr lang="zh-TW" altLang="en-US" i="1" smtClean="0">
                                        <a:latin typeface="Cambria Math" panose="02040503050406030204" pitchFamily="18" charset="0"/>
                                      </a:rPr>
                                    </m:ctrlPr>
                                  </m:sSubPr>
                                  <m:e>
                                    <m:r>
                                      <a:rPr lang="zh-TW" altLang="en-US" i="1">
                                        <a:latin typeface="Cambria Math" panose="02040503050406030204" pitchFamily="18" charset="0"/>
                                      </a:rPr>
                                      <m:t>𝑓</m:t>
                                    </m:r>
                                  </m:e>
                                  <m:sub>
                                    <m:r>
                                      <a:rPr lang="zh-TW" altLang="en-US" i="1">
                                        <a:latin typeface="Cambria Math" panose="02040503050406030204" pitchFamily="18" charset="0"/>
                                      </a:rPr>
                                      <m:t>𝑖</m:t>
                                    </m:r>
                                  </m:sub>
                                </m:sSub>
                              </m:e>
                            </m:d>
                          </m:e>
                        </m:nary>
                        <m:d>
                          <m:dPr>
                            <m:ctrlPr>
                              <a:rPr lang="zh-TW" altLang="en-US" i="1">
                                <a:latin typeface="Cambria Math" panose="02040503050406030204" pitchFamily="18" charset="0"/>
                              </a:rPr>
                            </m:ctrlPr>
                          </m:dPr>
                          <m:e>
                            <m:sSub>
                              <m:sSubPr>
                                <m:ctrlPr>
                                  <a:rPr lang="zh-TW" altLang="en-US" i="1" smtClean="0">
                                    <a:latin typeface="Cambria Math" panose="02040503050406030204" pitchFamily="18" charset="0"/>
                                  </a:rPr>
                                </m:ctrlPr>
                              </m:sSubPr>
                              <m:e>
                                <m:r>
                                  <a:rPr lang="zh-TW" altLang="en-US" i="1">
                                    <a:latin typeface="Cambria Math" panose="02040503050406030204" pitchFamily="18" charset="0"/>
                                  </a:rPr>
                                  <m:t>𝑓</m:t>
                                </m:r>
                              </m:e>
                              <m:sub>
                                <m:r>
                                  <a:rPr lang="zh-TW" altLang="en-US" i="1">
                                    <a:latin typeface="Cambria Math" panose="02040503050406030204" pitchFamily="18" charset="0"/>
                                  </a:rPr>
                                  <m:t>𝑖</m:t>
                                </m:r>
                              </m:sub>
                            </m:sSub>
                            <m:r>
                              <a:rPr lang="zh-TW" altLang="en-US" i="0">
                                <a:latin typeface="Cambria Math" panose="02040503050406030204" pitchFamily="18" charset="0"/>
                              </a:rPr>
                              <m:t>−1</m:t>
                            </m:r>
                          </m:e>
                        </m:d>
                      </m:num>
                      <m:den>
                        <m:d>
                          <m:dPr>
                            <m:ctrlPr>
                              <a:rPr lang="zh-TW" altLang="en-US" i="1" smtClean="0">
                                <a:latin typeface="Cambria Math" panose="02040503050406030204" pitchFamily="18" charset="0"/>
                              </a:rPr>
                            </m:ctrlPr>
                          </m:dPr>
                          <m:e>
                            <m:r>
                              <a:rPr lang="zh-TW" altLang="en-US" i="1">
                                <a:latin typeface="Cambria Math" panose="02040503050406030204" pitchFamily="18" charset="0"/>
                              </a:rPr>
                              <m:t>𝑁</m:t>
                            </m:r>
                          </m:e>
                        </m:d>
                        <m:d>
                          <m:dPr>
                            <m:ctrlPr>
                              <a:rPr lang="zh-TW" altLang="en-US" i="1">
                                <a:latin typeface="Cambria Math" panose="02040503050406030204" pitchFamily="18" charset="0"/>
                              </a:rPr>
                            </m:ctrlPr>
                          </m:dPr>
                          <m:e>
                            <m:r>
                              <a:rPr lang="zh-TW" altLang="en-US" i="1">
                                <a:latin typeface="Cambria Math" panose="02040503050406030204" pitchFamily="18" charset="0"/>
                              </a:rPr>
                              <m:t>𝑁</m:t>
                            </m:r>
                            <m:r>
                              <a:rPr lang="zh-TW" altLang="en-US" i="0">
                                <a:latin typeface="Cambria Math" panose="02040503050406030204" pitchFamily="18" charset="0"/>
                              </a:rPr>
                              <m:t>−1</m:t>
                            </m:r>
                          </m:e>
                        </m:d>
                      </m:den>
                    </m:f>
                  </m:oMath>
                </a14:m>
                <a:endParaRPr lang="en-US" altLang="zh-TW" dirty="0"/>
              </a:p>
              <a:p>
                <a:pPr marL="0" indent="0">
                  <a:buNone/>
                </a:pPr>
                <a:endParaRPr lang="en-US" altLang="zh-TW" dirty="0"/>
              </a:p>
              <a:p>
                <a:pPr marL="0" indent="0">
                  <a:buNone/>
                </a:pPr>
                <a:endParaRPr lang="en-US" altLang="zh-TW" dirty="0"/>
              </a:p>
            </p:txBody>
          </p:sp>
        </mc:Choice>
        <mc:Fallback xmlns="">
          <p:sp>
            <p:nvSpPr>
              <p:cNvPr id="3" name="內容版面配置區 2">
                <a:extLst>
                  <a:ext uri="{FF2B5EF4-FFF2-40B4-BE49-F238E27FC236}">
                    <a16:creationId xmlns:a16="http://schemas.microsoft.com/office/drawing/2014/main" id="{6E39A2C4-0E57-462E-A34D-6416E3F983C0}"/>
                  </a:ext>
                </a:extLst>
              </p:cNvPr>
              <p:cNvSpPr>
                <a:spLocks noGrp="1" noRot="1" noChangeAspect="1" noMove="1" noResize="1" noEditPoints="1" noAdjustHandles="1" noChangeArrowheads="1" noChangeShapeType="1" noTextEdit="1"/>
              </p:cNvSpPr>
              <p:nvPr>
                <p:ph idx="1"/>
              </p:nvPr>
            </p:nvSpPr>
            <p:spPr>
              <a:xfrm>
                <a:off x="628650" y="441542"/>
                <a:ext cx="7886700" cy="4191180"/>
              </a:xfrm>
              <a:blipFill>
                <a:blip r:embed="rId2"/>
                <a:stretch>
                  <a:fillRect l="-115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6737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B3ACA6-1C30-412E-BB6E-FBB66DBC1624}"/>
              </a:ext>
            </a:extLst>
          </p:cNvPr>
          <p:cNvSpPr/>
          <p:nvPr/>
        </p:nvSpPr>
        <p:spPr>
          <a:xfrm>
            <a:off x="1905000" y="514350"/>
            <a:ext cx="4572000" cy="3539430"/>
          </a:xfrm>
          <a:prstGeom prst="rect">
            <a:avLst/>
          </a:prstGeom>
        </p:spPr>
        <p:txBody>
          <a:bodyPr>
            <a:spAutoFit/>
          </a:bodyPr>
          <a:lstStyle/>
          <a:p>
            <a:r>
              <a:rPr lang="zh-TW" altLang="en-US" sz="1600" cap="all" dirty="0">
                <a:cs typeface="Calibri" panose="020F0502020204030204" pitchFamily="34" charset="0"/>
              </a:rPr>
              <a:t>Cryptanalysis in recent publications also cryptanalysis refers in the original sense to the study of methods and techniques to obtain information from sealed texts This information can be both the key used and the original text Nowadays, the term cryptanalysis more generally refers to the analysis of cryptographic methods not only for closure with the aim of either breaking them </a:t>
            </a:r>
            <a:r>
              <a:rPr lang="en-US" altLang="zh-TW" sz="1600" cap="all" dirty="0">
                <a:cs typeface="Calibri" panose="020F0502020204030204" pitchFamily="34" charset="0"/>
              </a:rPr>
              <a:t>I</a:t>
            </a:r>
            <a:r>
              <a:rPr lang="zh-TW" altLang="en-US" sz="1600" cap="all" dirty="0">
                <a:cs typeface="Calibri" panose="020F0502020204030204" pitchFamily="34" charset="0"/>
              </a:rPr>
              <a:t> e abolishing their protective function or  or to prove and quantify their security Cryptanalysis is thus the counterpart to cryptography Both are subfields of cryptology</a:t>
            </a:r>
          </a:p>
        </p:txBody>
      </p:sp>
      <p:sp>
        <p:nvSpPr>
          <p:cNvPr id="4" name="文字方塊 3">
            <a:extLst>
              <a:ext uri="{FF2B5EF4-FFF2-40B4-BE49-F238E27FC236}">
                <a16:creationId xmlns:a16="http://schemas.microsoft.com/office/drawing/2014/main" id="{CD94A452-ACCD-49F9-A983-497D25593A63}"/>
              </a:ext>
            </a:extLst>
          </p:cNvPr>
          <p:cNvSpPr txBox="1"/>
          <p:nvPr/>
        </p:nvSpPr>
        <p:spPr>
          <a:xfrm>
            <a:off x="228600" y="16873"/>
            <a:ext cx="4598124" cy="738664"/>
          </a:xfrm>
          <a:prstGeom prst="rect">
            <a:avLst/>
          </a:prstGeom>
          <a:noFill/>
        </p:spPr>
        <p:txBody>
          <a:bodyPr wrap="square">
            <a:spAutoFit/>
          </a:bodyPr>
          <a:lstStyle/>
          <a:p>
            <a:r>
              <a:rPr kumimoji="0" lang="en-US" altLang="zh-TW"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j-cs"/>
              </a:rPr>
              <a:t>message1</a:t>
            </a:r>
            <a:br>
              <a:rPr kumimoji="0" lang="en-US" altLang="zh-TW"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j-cs"/>
              </a:rPr>
            </a:br>
            <a:endParaRPr lang="zh-TW" altLang="en-US" dirty="0"/>
          </a:p>
        </p:txBody>
      </p:sp>
    </p:spTree>
    <p:extLst>
      <p:ext uri="{BB962C8B-B14F-4D97-AF65-F5344CB8AC3E}">
        <p14:creationId xmlns:p14="http://schemas.microsoft.com/office/powerpoint/2010/main" val="427356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92DAB54-B534-4692-A9FC-7125BBC1995B}"/>
              </a:ext>
            </a:extLst>
          </p:cNvPr>
          <p:cNvSpPr txBox="1"/>
          <p:nvPr/>
        </p:nvSpPr>
        <p:spPr>
          <a:xfrm>
            <a:off x="1905000" y="361950"/>
            <a:ext cx="4598124" cy="4278094"/>
          </a:xfrm>
          <a:prstGeom prst="rect">
            <a:avLst/>
          </a:prstGeom>
          <a:noFill/>
        </p:spPr>
        <p:txBody>
          <a:bodyPr wrap="square">
            <a:spAutoFit/>
          </a:bodyPr>
          <a:lstStyle/>
          <a:p>
            <a:r>
              <a:rPr lang="de-DE" altLang="zh-TW" sz="1600" cap="all" dirty="0">
                <a:latin typeface="Calibri" panose="020F0502020204030204" pitchFamily="34" charset="0"/>
                <a:cs typeface="Calibri" panose="020F0502020204030204" pitchFamily="34" charset="0"/>
              </a:rPr>
              <a:t>Die Kryptoanalyse in neueren Publikationen auch Kryptanalyse bezeichnet im ursprunglichen Sinne das Studium von Methoden und Techniken um Informationen aus verschlusselten Texten zu gewinnen Diese Informationen konnen sowohl der verwendete SchlUssel als auch der Originaltext sein Heutzutage bezeichnet der Begriff Kryptoanalyse allgemeiner die Analyse von kryptographischen Verfahren nicht nur zur Verschlusselung mit dem Ziel diese entweder zu brechen d h ihre Schutzfunktion aufzuheben bzw zu umgehen oder ihre Sicherheit nachzuweisen und zu quantifizieren Kryptoanalyse ist damit das Gegenstuck zur Kryptographie Beide sind Teilgebiete der Kryptologie</a:t>
            </a:r>
            <a:endParaRPr lang="zh-TW" altLang="en-US" sz="1600" cap="all" dirty="0">
              <a:latin typeface="Calibri" panose="020F0502020204030204" pitchFamily="34" charset="0"/>
              <a:cs typeface="Calibri" panose="020F0502020204030204" pitchFamily="34" charset="0"/>
            </a:endParaRPr>
          </a:p>
        </p:txBody>
      </p:sp>
      <p:sp>
        <p:nvSpPr>
          <p:cNvPr id="4" name="文字方塊 3">
            <a:extLst>
              <a:ext uri="{FF2B5EF4-FFF2-40B4-BE49-F238E27FC236}">
                <a16:creationId xmlns:a16="http://schemas.microsoft.com/office/drawing/2014/main" id="{06D812AE-ABDE-4EDB-8A89-B94A8AE6AADD}"/>
              </a:ext>
            </a:extLst>
          </p:cNvPr>
          <p:cNvSpPr txBox="1"/>
          <p:nvPr/>
        </p:nvSpPr>
        <p:spPr>
          <a:xfrm>
            <a:off x="152400" y="133350"/>
            <a:ext cx="4598124" cy="369332"/>
          </a:xfrm>
          <a:prstGeom prst="rect">
            <a:avLst/>
          </a:prstGeom>
          <a:noFill/>
        </p:spPr>
        <p:txBody>
          <a:bodyPr wrap="square">
            <a:spAutoFit/>
          </a:bodyPr>
          <a:lstStyle/>
          <a:p>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j-cs"/>
              </a:rPr>
              <a:t>message2</a:t>
            </a:r>
            <a:endParaRPr lang="zh-TW" altLang="en-US" dirty="0"/>
          </a:p>
        </p:txBody>
      </p:sp>
    </p:spTree>
    <p:extLst>
      <p:ext uri="{BB962C8B-B14F-4D97-AF65-F5344CB8AC3E}">
        <p14:creationId xmlns:p14="http://schemas.microsoft.com/office/powerpoint/2010/main" val="4126697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6BF36E02-3740-4F4F-87F2-E35B148DDE15}"/>
              </a:ext>
            </a:extLst>
          </p:cNvPr>
          <p:cNvSpPr txBox="1"/>
          <p:nvPr/>
        </p:nvSpPr>
        <p:spPr>
          <a:xfrm>
            <a:off x="1828800" y="666750"/>
            <a:ext cx="4597840" cy="3539430"/>
          </a:xfrm>
          <a:prstGeom prst="rect">
            <a:avLst/>
          </a:prstGeom>
          <a:noFill/>
        </p:spPr>
        <p:txBody>
          <a:bodyPr wrap="square">
            <a:spAutoFit/>
          </a:bodyPr>
          <a:lstStyle/>
          <a:p>
            <a:r>
              <a:rPr lang="en-US" altLang="zh-TW" sz="1600" b="0" i="0" cap="all" dirty="0" err="1">
                <a:solidFill>
                  <a:srgbClr val="212529"/>
                </a:solidFill>
                <a:effectLst/>
                <a:latin typeface="Calibri" panose="020F0502020204030204" pitchFamily="34" charset="0"/>
                <a:cs typeface="Calibri" panose="020F0502020204030204" pitchFamily="34" charset="0"/>
              </a:rPr>
              <a:t>Mvwzxyxejiwgc</a:t>
            </a:r>
            <a:r>
              <a:rPr lang="en-US" altLang="zh-TW" sz="1600" b="0" i="0" cap="all" dirty="0">
                <a:solidFill>
                  <a:srgbClr val="212529"/>
                </a:solidFill>
                <a:effectLst/>
                <a:latin typeface="Calibri" panose="020F0502020204030204" pitchFamily="34" charset="0"/>
                <a:cs typeface="Calibri" panose="020F0502020204030204" pitchFamily="34" charset="0"/>
              </a:rPr>
              <a:t> ml </a:t>
            </a:r>
            <a:r>
              <a:rPr lang="en-US" altLang="zh-TW" sz="1600" b="0" i="0" cap="all" dirty="0" err="1">
                <a:solidFill>
                  <a:srgbClr val="212529"/>
                </a:solidFill>
                <a:effectLst/>
                <a:latin typeface="Calibri" panose="020F0502020204030204" pitchFamily="34" charset="0"/>
                <a:cs typeface="Calibri" panose="020F0502020204030204" pitchFamily="34" charset="0"/>
              </a:rPr>
              <a:t>biaorr</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zyzvmakxgyrq</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kpqy</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gpitrkryvcqsw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pojcbw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gx</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xfo</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spskgxej</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cilci</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ry</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xfo</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wrehw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yj</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koxfyhq</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krb</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diarrgaycc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xm</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yfrkml</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srdyvkkxgyr</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dbsk</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ciyvib</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divdw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Rrmq</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srdyvkkxgyr</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akr</a:t>
            </a:r>
            <a:r>
              <a:rPr lang="en-US" altLang="zh-TW" sz="1600" b="0" i="0" cap="all" dirty="0">
                <a:solidFill>
                  <a:srgbClr val="212529"/>
                </a:solidFill>
                <a:effectLst/>
                <a:latin typeface="Calibri" panose="020F0502020204030204" pitchFamily="34" charset="0"/>
                <a:cs typeface="Calibri" panose="020F0502020204030204" pitchFamily="34" charset="0"/>
              </a:rPr>
              <a:t> zo </a:t>
            </a:r>
            <a:r>
              <a:rPr lang="en-US" altLang="zh-TW" sz="1600" b="0" i="0" cap="all" dirty="0" err="1">
                <a:solidFill>
                  <a:srgbClr val="212529"/>
                </a:solidFill>
                <a:effectLst/>
                <a:latin typeface="Calibri" panose="020F0502020204030204" pitchFamily="34" charset="0"/>
                <a:cs typeface="Calibri" panose="020F0502020204030204" pitchFamily="34" charset="0"/>
              </a:rPr>
              <a:t>fmdl</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rri</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ioc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scib</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krb</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dlc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yvgqmlkp</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robr</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Xsukhyiw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rri</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rovk</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mvwzxyxejiwgc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qmbi</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eorcbejvc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pojcbw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ry</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xfo</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elkpwcmq</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yj</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abcndsebenrma</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wirrsbc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rmd</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slvc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dyv</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avsqevc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gmrr</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xfo</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egw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sd</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omrrip</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lvckogxk</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rrik</a:t>
            </a:r>
            <a:r>
              <a:rPr lang="en-US" altLang="zh-TW" sz="1600" b="0" i="0" cap="all" dirty="0">
                <a:solidFill>
                  <a:srgbClr val="212529"/>
                </a:solidFill>
                <a:effectLst/>
                <a:latin typeface="Calibri" panose="020F0502020204030204" pitchFamily="34" charset="0"/>
                <a:cs typeface="Calibri" panose="020F0502020204030204" pitchFamily="34" charset="0"/>
              </a:rPr>
              <a:t> S </a:t>
            </a:r>
            <a:r>
              <a:rPr lang="en-US" altLang="zh-TW" sz="1600" b="0" i="0" cap="all" dirty="0" err="1">
                <a:solidFill>
                  <a:srgbClr val="212529"/>
                </a:solidFill>
                <a:effectLst/>
                <a:latin typeface="Calibri" panose="020F0502020204030204" pitchFamily="34" charset="0"/>
                <a:cs typeface="Calibri" panose="020F0502020204030204" pitchFamily="34" charset="0"/>
              </a:rPr>
              <a:t>i</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ylsjswfsre</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dlcsv</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nbsrogrszc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pylmxgyr</a:t>
            </a:r>
            <a:r>
              <a:rPr lang="en-US" altLang="zh-TW" sz="1600" b="0" i="0" cap="all" dirty="0">
                <a:solidFill>
                  <a:srgbClr val="212529"/>
                </a:solidFill>
                <a:effectLst/>
                <a:latin typeface="Calibri" panose="020F0502020204030204" pitchFamily="34" charset="0"/>
                <a:cs typeface="Calibri" panose="020F0502020204030204" pitchFamily="34" charset="0"/>
              </a:rPr>
              <a:t> mb  </a:t>
            </a:r>
            <a:r>
              <a:rPr lang="en-US" altLang="zh-TW" sz="1600" b="0" i="0" cap="all" dirty="0" err="1">
                <a:solidFill>
                  <a:srgbClr val="212529"/>
                </a:solidFill>
                <a:effectLst/>
                <a:latin typeface="Calibri" panose="020F0502020204030204" pitchFamily="34" charset="0"/>
                <a:cs typeface="Calibri" panose="020F0502020204030204" pitchFamily="34" charset="0"/>
              </a:rPr>
              <a:t>sp</a:t>
            </a:r>
            <a:r>
              <a:rPr lang="en-US" altLang="zh-TW" sz="1600" b="0" i="0" cap="all" dirty="0">
                <a:solidFill>
                  <a:srgbClr val="212529"/>
                </a:solidFill>
                <a:effectLst/>
                <a:latin typeface="Calibri" panose="020F0502020204030204" pitchFamily="34" charset="0"/>
                <a:cs typeface="Calibri" panose="020F0502020204030204" pitchFamily="34" charset="0"/>
              </a:rPr>
              <a:t> ds </a:t>
            </a:r>
            <a:r>
              <a:rPr lang="en-US" altLang="zh-TW" sz="1600" b="0" i="0" cap="all" dirty="0" err="1">
                <a:solidFill>
                  <a:srgbClr val="212529"/>
                </a:solidFill>
                <a:effectLst/>
                <a:latin typeface="Calibri" panose="020F0502020204030204" pitchFamily="34" charset="0"/>
                <a:cs typeface="Calibri" panose="020F0502020204030204" pitchFamily="34" charset="0"/>
              </a:rPr>
              <a:t>nbsto</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eln</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uskrrsjw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dlcsv</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qogsbmri</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Gpitrkryvcqsw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gc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xfew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rri</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ayyldipzepd</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xm</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mvwzxmqvyzlw</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Lsrr</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epo</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wsljgopbc</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sd</a:t>
            </a:r>
            <a:r>
              <a:rPr lang="en-US" altLang="zh-TW" sz="1600" b="0" i="0" cap="all" dirty="0">
                <a:solidFill>
                  <a:srgbClr val="212529"/>
                </a:solidFill>
                <a:effectLst/>
                <a:latin typeface="Calibri" panose="020F0502020204030204" pitchFamily="34" charset="0"/>
                <a:cs typeface="Calibri" panose="020F0502020204030204" pitchFamily="34" charset="0"/>
              </a:rPr>
              <a:t> </a:t>
            </a:r>
            <a:r>
              <a:rPr lang="en-US" altLang="zh-TW" sz="1600" b="0" i="0" cap="all" dirty="0" err="1">
                <a:solidFill>
                  <a:srgbClr val="212529"/>
                </a:solidFill>
                <a:effectLst/>
                <a:latin typeface="Calibri" panose="020F0502020204030204" pitchFamily="34" charset="0"/>
                <a:cs typeface="Calibri" panose="020F0502020204030204" pitchFamily="34" charset="0"/>
              </a:rPr>
              <a:t>mvwzxmvsei</a:t>
            </a:r>
            <a:endParaRPr lang="zh-TW" altLang="en-US" sz="1600" cap="all" dirty="0">
              <a:latin typeface="Calibri" panose="020F0502020204030204" pitchFamily="34" charset="0"/>
              <a:cs typeface="Calibri" panose="020F0502020204030204" pitchFamily="34" charset="0"/>
            </a:endParaRPr>
          </a:p>
        </p:txBody>
      </p:sp>
      <p:sp>
        <p:nvSpPr>
          <p:cNvPr id="4" name="文字方塊 3">
            <a:extLst>
              <a:ext uri="{FF2B5EF4-FFF2-40B4-BE49-F238E27FC236}">
                <a16:creationId xmlns:a16="http://schemas.microsoft.com/office/drawing/2014/main" id="{32655AF8-FE00-450F-A4B6-6C1CEE8CA9E5}"/>
              </a:ext>
            </a:extLst>
          </p:cNvPr>
          <p:cNvSpPr txBox="1"/>
          <p:nvPr/>
        </p:nvSpPr>
        <p:spPr>
          <a:xfrm>
            <a:off x="152400" y="133350"/>
            <a:ext cx="4598124" cy="369332"/>
          </a:xfrm>
          <a:prstGeom prst="rect">
            <a:avLst/>
          </a:prstGeom>
          <a:noFill/>
        </p:spPr>
        <p:txBody>
          <a:bodyPr wrap="square">
            <a:spAutoFit/>
          </a:bodyPr>
          <a:lstStyle/>
          <a:p>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j-cs"/>
              </a:rPr>
              <a:t>Message 3</a:t>
            </a:r>
            <a:endParaRPr lang="zh-TW" altLang="en-US" dirty="0"/>
          </a:p>
        </p:txBody>
      </p:sp>
    </p:spTree>
    <p:extLst>
      <p:ext uri="{BB962C8B-B14F-4D97-AF65-F5344CB8AC3E}">
        <p14:creationId xmlns:p14="http://schemas.microsoft.com/office/powerpoint/2010/main" val="275275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5D621F3-AEFF-466A-B272-A96926811CAA}"/>
              </a:ext>
            </a:extLst>
          </p:cNvPr>
          <p:cNvSpPr txBox="1"/>
          <p:nvPr/>
        </p:nvSpPr>
        <p:spPr>
          <a:xfrm>
            <a:off x="1905000" y="742950"/>
            <a:ext cx="5257800" cy="3293209"/>
          </a:xfrm>
          <a:prstGeom prst="rect">
            <a:avLst/>
          </a:prstGeom>
          <a:noFill/>
        </p:spPr>
        <p:txBody>
          <a:bodyPr wrap="square">
            <a:spAutoFit/>
          </a:bodyPr>
          <a:lstStyle/>
          <a:p>
            <a:r>
              <a:rPr lang="en-US" altLang="zh-TW" sz="1600" b="0" i="0" cap="all" dirty="0">
                <a:solidFill>
                  <a:srgbClr val="212529"/>
                </a:solidFill>
                <a:effectLst/>
                <a:latin typeface="+mj-lt"/>
              </a:rPr>
              <a:t>Fubswdqdobvlv </a:t>
            </a:r>
            <a:r>
              <a:rPr lang="en-US" altLang="zh-TW" sz="1600" b="0" i="0" cap="all" dirty="0" err="1">
                <a:solidFill>
                  <a:srgbClr val="212529"/>
                </a:solidFill>
                <a:effectLst/>
                <a:latin typeface="+mj-lt"/>
              </a:rPr>
              <a:t>lq</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uhfhqw</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sxeolfdwlrqv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dovr</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fubswdqdobvlv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uhihuv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lq</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ruljlqdo</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vhqvh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wr</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vwxgb</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ri</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phwkrgv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dqg</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whfkqltxhv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wr</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rewdlq</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lqirupdwlrq</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iurp</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vhdohg</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whawv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Wklv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lqirupdwlrq</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fdq</a:t>
            </a:r>
            <a:r>
              <a:rPr lang="en-US" altLang="zh-TW" sz="1600" b="0" i="0" cap="all" dirty="0">
                <a:solidFill>
                  <a:srgbClr val="212529"/>
                </a:solidFill>
                <a:effectLst/>
                <a:latin typeface="+mj-lt"/>
              </a:rPr>
              <a:t> eh </a:t>
            </a:r>
            <a:r>
              <a:rPr lang="en-US" altLang="zh-TW" sz="1600" b="0" i="0" cap="all" dirty="0" err="1">
                <a:solidFill>
                  <a:srgbClr val="212529"/>
                </a:solidFill>
                <a:effectLst/>
                <a:latin typeface="+mj-lt"/>
              </a:rPr>
              <a:t>erwk</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nhb</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xvhg</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dqg</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ruljlqdo</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whaw</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Qrzdgdbv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a:t>
            </a:r>
            <a:r>
              <a:rPr lang="en-US" altLang="zh-TW" sz="1600" b="0" i="0" cap="all" dirty="0">
                <a:solidFill>
                  <a:srgbClr val="212529"/>
                </a:solidFill>
                <a:effectLst/>
                <a:latin typeface="+mj-lt"/>
              </a:rPr>
              <a:t> whup </a:t>
            </a:r>
            <a:r>
              <a:rPr lang="en-US" altLang="zh-TW" sz="1600" b="0" i="0" cap="all" dirty="0" err="1">
                <a:solidFill>
                  <a:srgbClr val="212529"/>
                </a:solidFill>
                <a:effectLst/>
                <a:latin typeface="+mj-lt"/>
              </a:rPr>
              <a:t>fubswdqdobvlv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pruh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jhqhudoob</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uhihuv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wr</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dqdobvlv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ri</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fubswrjudsklf</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phwkrgv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qrw</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rqob</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iru</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forvxuh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zlwk</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dlp</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ri</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hlwkhu</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euhdnlqj</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wkhp</a:t>
            </a:r>
            <a:r>
              <a:rPr lang="en-US" altLang="zh-TW" sz="1600" b="0" i="0" cap="all" dirty="0">
                <a:solidFill>
                  <a:srgbClr val="212529"/>
                </a:solidFill>
                <a:effectLst/>
                <a:latin typeface="+mj-lt"/>
              </a:rPr>
              <a:t> L h </a:t>
            </a:r>
            <a:r>
              <a:rPr lang="en-US" altLang="zh-TW" sz="1600" b="0" i="0" cap="all" dirty="0" err="1">
                <a:solidFill>
                  <a:srgbClr val="212529"/>
                </a:solidFill>
                <a:effectLst/>
                <a:latin typeface="+mj-lt"/>
              </a:rPr>
              <a:t>derolvklqj</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wkhlu</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surwhfwlyh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ixqfwlrq</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ru</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ru</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wr</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suryh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dqg</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txdqwlib</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wkhlu</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vhfxulwb</a:t>
            </a:r>
            <a:r>
              <a:rPr lang="en-US" altLang="zh-TW" sz="1600" b="0" i="0" cap="all" dirty="0">
                <a:solidFill>
                  <a:srgbClr val="212529"/>
                </a:solidFill>
                <a:effectLst/>
                <a:latin typeface="+mj-lt"/>
              </a:rPr>
              <a:t> Fubswdqdobvlv lv </a:t>
            </a:r>
            <a:r>
              <a:rPr lang="en-US" altLang="zh-TW" sz="1600" b="0" i="0" cap="all" dirty="0" err="1">
                <a:solidFill>
                  <a:srgbClr val="212529"/>
                </a:solidFill>
                <a:effectLst/>
                <a:latin typeface="+mj-lt"/>
              </a:rPr>
              <a:t>wkxv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wkh</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frxqwhusduw</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wr</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fubswrjudskb</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Erwk</a:t>
            </a:r>
            <a:r>
              <a:rPr lang="en-US" altLang="zh-TW" sz="1600" b="0" i="0" cap="all" dirty="0">
                <a:solidFill>
                  <a:srgbClr val="212529"/>
                </a:solidFill>
                <a:effectLst/>
                <a:latin typeface="+mj-lt"/>
              </a:rPr>
              <a:t> duh </a:t>
            </a:r>
            <a:r>
              <a:rPr lang="en-US" altLang="zh-TW" sz="1600" b="0" i="0" cap="all" dirty="0" err="1">
                <a:solidFill>
                  <a:srgbClr val="212529"/>
                </a:solidFill>
                <a:effectLst/>
                <a:latin typeface="+mj-lt"/>
              </a:rPr>
              <a:t>vxeilhogv</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ri</a:t>
            </a:r>
            <a:r>
              <a:rPr lang="en-US" altLang="zh-TW" sz="1600" b="0" i="0" cap="all" dirty="0">
                <a:solidFill>
                  <a:srgbClr val="212529"/>
                </a:solidFill>
                <a:effectLst/>
                <a:latin typeface="+mj-lt"/>
              </a:rPr>
              <a:t> </a:t>
            </a:r>
            <a:r>
              <a:rPr lang="en-US" altLang="zh-TW" sz="1600" b="0" i="0" cap="all" dirty="0" err="1">
                <a:solidFill>
                  <a:srgbClr val="212529"/>
                </a:solidFill>
                <a:effectLst/>
                <a:latin typeface="+mj-lt"/>
              </a:rPr>
              <a:t>fubswrorjb</a:t>
            </a:r>
            <a:endParaRPr lang="zh-TW" altLang="en-US" sz="1600" cap="all" dirty="0">
              <a:latin typeface="+mj-lt"/>
            </a:endParaRPr>
          </a:p>
        </p:txBody>
      </p:sp>
      <p:sp>
        <p:nvSpPr>
          <p:cNvPr id="4" name="文字方塊 3">
            <a:extLst>
              <a:ext uri="{FF2B5EF4-FFF2-40B4-BE49-F238E27FC236}">
                <a16:creationId xmlns:a16="http://schemas.microsoft.com/office/drawing/2014/main" id="{5CF49000-04E1-44D5-A119-7513ED122CBE}"/>
              </a:ext>
            </a:extLst>
          </p:cNvPr>
          <p:cNvSpPr txBox="1"/>
          <p:nvPr/>
        </p:nvSpPr>
        <p:spPr>
          <a:xfrm>
            <a:off x="152400" y="133350"/>
            <a:ext cx="4598124" cy="369332"/>
          </a:xfrm>
          <a:prstGeom prst="rect">
            <a:avLst/>
          </a:prstGeom>
          <a:noFill/>
        </p:spPr>
        <p:txBody>
          <a:bodyPr wrap="square">
            <a:spAutoFit/>
          </a:bodyPr>
          <a:lstStyle/>
          <a:p>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j-cs"/>
              </a:rPr>
              <a:t>Message 4</a:t>
            </a:r>
            <a:endParaRPr lang="zh-TW" altLang="en-US" dirty="0"/>
          </a:p>
        </p:txBody>
      </p:sp>
    </p:spTree>
    <p:extLst>
      <p:ext uri="{BB962C8B-B14F-4D97-AF65-F5344CB8AC3E}">
        <p14:creationId xmlns:p14="http://schemas.microsoft.com/office/powerpoint/2010/main" val="171599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8A8719-3252-41FA-81CF-A5DE21C5698C}"/>
              </a:ext>
            </a:extLst>
          </p:cNvPr>
          <p:cNvSpPr>
            <a:spLocks noGrp="1"/>
          </p:cNvSpPr>
          <p:nvPr>
            <p:ph type="title"/>
          </p:nvPr>
        </p:nvSpPr>
        <p:spPr>
          <a:xfrm>
            <a:off x="609600" y="666750"/>
            <a:ext cx="8229600" cy="857250"/>
          </a:xfr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4. Given the following ciphertext, please determine if this encrypted message was enciphered using a monoalphabetic or polyalphabetic cipher based on the message’s index of coincidence (I.C). </a:t>
            </a:r>
            <a:endParaRPr lang="zh-TW" altLang="en-US" sz="2000" dirty="0"/>
          </a:p>
        </p:txBody>
      </p:sp>
    </p:spTree>
    <p:extLst>
      <p:ext uri="{BB962C8B-B14F-4D97-AF65-F5344CB8AC3E}">
        <p14:creationId xmlns:p14="http://schemas.microsoft.com/office/powerpoint/2010/main" val="1957079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084AC-4812-48D0-95F3-BD3C8EFE8496}"/>
              </a:ext>
            </a:extLst>
          </p:cNvPr>
          <p:cNvSpPr>
            <a:spLocks noGrp="1"/>
          </p:cNvSpPr>
          <p:nvPr>
            <p:ph type="title"/>
          </p:nvPr>
        </p:nvSpPr>
        <p:spPr/>
        <p:txBody>
          <a:bodyPr/>
          <a:lstStyle/>
          <a:p>
            <a:endParaRPr lang="zh-TW" altLang="en-US" dirty="0"/>
          </a:p>
        </p:txBody>
      </p:sp>
      <p:sp>
        <p:nvSpPr>
          <p:cNvPr id="4" name="文字方塊 3">
            <a:extLst>
              <a:ext uri="{FF2B5EF4-FFF2-40B4-BE49-F238E27FC236}">
                <a16:creationId xmlns:a16="http://schemas.microsoft.com/office/drawing/2014/main" id="{01C456CF-B06A-4721-BF24-522E38D21F19}"/>
              </a:ext>
            </a:extLst>
          </p:cNvPr>
          <p:cNvSpPr txBox="1"/>
          <p:nvPr/>
        </p:nvSpPr>
        <p:spPr>
          <a:xfrm>
            <a:off x="838200" y="1047750"/>
            <a:ext cx="6553200" cy="3139321"/>
          </a:xfrm>
          <a:prstGeom prst="rect">
            <a:avLst/>
          </a:prstGeom>
          <a:noFill/>
        </p:spPr>
        <p:txBody>
          <a:bodyPr wrap="square">
            <a:spAutoFit/>
          </a:bodyPr>
          <a:lstStyle/>
          <a:p>
            <a:r>
              <a:rPr lang="en-US" altLang="zh-TW" b="0" i="0" dirty="0">
                <a:solidFill>
                  <a:srgbClr val="333333"/>
                </a:solidFill>
                <a:effectLst/>
                <a:latin typeface="-apple-system"/>
              </a:rPr>
              <a:t>RHVST TEYSJ KMHUM BBCLC GLKBM HBSJH HDAYC PPWHD UUTAP STJAI YMXKA OKARN NATNG CVRCH BNGJU EMXWH UERZE RLDMX MASRT LAHRJ KIILJ BQCTI BVFZW TKBQE OPKEQ OEBMU NUTAK ZOSLD MKXVO YELLX SGHTT PNROY MORRW BWZKX FFIQJ HVDZZ JGJZY IGYAT KWVIB VDBRM BNVFC MAXAM CALZE AYAZK HAOAA ETSGZ AAJFX HUEKZ IAKPM FWXTO EBUGN THMYH FCEKY VRGZA QWAXB RSMSI IWHQM HXRNR XMOEU ALYHN ACLHF AYDPP JBAHV MXPNF LNWQB WUGOU LGFMO BJGJB PEYVR GZAQW ANZCL XZSVF BISMB KUOTZ TUWUO WHFIC EBAHR JPCWG CVVEO LSSGN EFGCC SWHYK BJHMF ONHUE BYDRS NVFMR JRCHB NGJUB TYRUU TYVRG ZAXWX CSADX YIAKL INGXF FEEST UWIAJ EESFT HAHRT WZGTM CRS</a:t>
            </a:r>
            <a:endParaRPr lang="zh-TW" altLang="en-US" dirty="0"/>
          </a:p>
        </p:txBody>
      </p:sp>
    </p:spTree>
    <p:extLst>
      <p:ext uri="{BB962C8B-B14F-4D97-AF65-F5344CB8AC3E}">
        <p14:creationId xmlns:p14="http://schemas.microsoft.com/office/powerpoint/2010/main" val="235534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65766" y="789552"/>
            <a:ext cx="4212468" cy="2169825"/>
          </a:xfrm>
          <a:prstGeom prst="rect">
            <a:avLst/>
          </a:prstGeom>
        </p:spPr>
        <p:txBody>
          <a:bodyPr wrap="square">
            <a:spAutoFit/>
          </a:bodyPr>
          <a:lstStyle/>
          <a:p>
            <a:r>
              <a:rPr lang="en-US" altLang="zh-TW" sz="2700" dirty="0">
                <a:latin typeface="Times New Roman" panose="02020603050405020304" pitchFamily="18" charset="0"/>
                <a:cs typeface="Times New Roman" panose="02020603050405020304" pitchFamily="18" charset="0"/>
              </a:rPr>
              <a:t>ECDTM  ECAER   AUOOL EDSAM  MERNE  NASSO DYTNR  VBNLC  RLTIQ </a:t>
            </a:r>
          </a:p>
          <a:p>
            <a:r>
              <a:rPr lang="en-US" altLang="zh-TW" sz="2700" dirty="0">
                <a:latin typeface="Times New Roman" panose="02020603050405020304" pitchFamily="18" charset="0"/>
                <a:cs typeface="Times New Roman" panose="02020603050405020304" pitchFamily="18" charset="0"/>
              </a:rPr>
              <a:t>LAETR   IGAWE  BAAEI HOR</a:t>
            </a:r>
            <a:endParaRPr lang="zh-TW" altLang="en-US" sz="2700" dirty="0">
              <a:latin typeface="Times New Roman" panose="02020603050405020304" pitchFamily="18" charset="0"/>
              <a:cs typeface="Times New Roman" panose="02020603050405020304" pitchFamily="18" charset="0"/>
            </a:endParaRPr>
          </a:p>
        </p:txBody>
      </p:sp>
      <p:sp>
        <p:nvSpPr>
          <p:cNvPr id="2" name="文字方塊 1"/>
          <p:cNvSpPr txBox="1"/>
          <p:nvPr/>
        </p:nvSpPr>
        <p:spPr>
          <a:xfrm>
            <a:off x="6732240" y="4461960"/>
            <a:ext cx="810090" cy="300082"/>
          </a:xfrm>
          <a:prstGeom prst="rect">
            <a:avLst/>
          </a:prstGeom>
          <a:noFill/>
        </p:spPr>
        <p:txBody>
          <a:bodyPr wrap="square" rtlCol="0">
            <a:spAutoFit/>
          </a:bodyPr>
          <a:lstStyle/>
          <a:p>
            <a:r>
              <a:rPr lang="en-US" altLang="zh-TW" sz="1350" dirty="0"/>
              <a:t>9 </a:t>
            </a:r>
            <a:endParaRPr lang="zh-TW" altLang="en-US" sz="1350" dirty="0"/>
          </a:p>
        </p:txBody>
      </p:sp>
      <p:sp>
        <p:nvSpPr>
          <p:cNvPr id="5" name="日期版面配置區 4"/>
          <p:cNvSpPr>
            <a:spLocks noGrp="1"/>
          </p:cNvSpPr>
          <p:nvPr>
            <p:ph type="dt" sz="half" idx="10"/>
          </p:nvPr>
        </p:nvSpPr>
        <p:spPr/>
        <p:txBody>
          <a:bodyPr/>
          <a:lstStyle/>
          <a:p>
            <a:fld id="{148FB78F-8350-4EB1-8658-1C4E240D7C07}" type="datetime1">
              <a:rPr lang="zh-TW" altLang="en-US" smtClean="0"/>
              <a:t>2022/3/4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2B9C331-478C-4D7B-B9A6-D21A4A2CB3E0}" type="slidenum">
              <a:rPr lang="zh-TW" altLang="en-US" smtClean="0"/>
              <a:t>2</a:t>
            </a:fld>
            <a:endParaRPr lang="zh-TW" altLang="en-US"/>
          </a:p>
        </p:txBody>
      </p:sp>
    </p:spTree>
    <p:extLst>
      <p:ext uri="{BB962C8B-B14F-4D97-AF65-F5344CB8AC3E}">
        <p14:creationId xmlns:p14="http://schemas.microsoft.com/office/powerpoint/2010/main" val="214869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7326AC6-0536-4354-82E5-FBF4895F29C9}"/>
              </a:ext>
            </a:extLst>
          </p:cNvPr>
          <p:cNvSpPr/>
          <p:nvPr/>
        </p:nvSpPr>
        <p:spPr>
          <a:xfrm>
            <a:off x="5105400" y="1417588"/>
            <a:ext cx="2057400" cy="2308324"/>
          </a:xfrm>
          <a:prstGeom prst="rect">
            <a:avLst/>
          </a:prstGeom>
        </p:spPr>
        <p:txBody>
          <a:bodyPr wrap="square">
            <a:spAutoFit/>
          </a:bodyPr>
          <a:lstStyle/>
          <a:p>
            <a:r>
              <a:rPr lang="pt-BR" altLang="zh-TW" sz="2400" dirty="0">
                <a:latin typeface="BatangChe" panose="02030609000101010101" pitchFamily="49" charset="-127"/>
                <a:ea typeface="BatangChe" panose="02030609000101010101" pitchFamily="49" charset="-127"/>
              </a:rPr>
              <a:t>6 3 2 4 1 5</a:t>
            </a:r>
          </a:p>
          <a:p>
            <a:r>
              <a:rPr lang="pt-BR" altLang="zh-TW" sz="2400" dirty="0">
                <a:latin typeface="BatangChe" panose="02030609000101010101" pitchFamily="49" charset="-127"/>
                <a:ea typeface="BatangChe" panose="02030609000101010101" pitchFamily="49" charset="-127"/>
              </a:rPr>
              <a:t>W E A R E D</a:t>
            </a:r>
          </a:p>
          <a:p>
            <a:r>
              <a:rPr lang="pt-BR" altLang="zh-TW" sz="2400" dirty="0">
                <a:latin typeface="BatangChe" panose="02030609000101010101" pitchFamily="49" charset="-127"/>
                <a:ea typeface="BatangChe" panose="02030609000101010101" pitchFamily="49" charset="-127"/>
              </a:rPr>
              <a:t>I S C O V E </a:t>
            </a:r>
          </a:p>
          <a:p>
            <a:r>
              <a:rPr lang="pt-BR" altLang="zh-TW" sz="2400" dirty="0">
                <a:latin typeface="BatangChe" panose="02030609000101010101" pitchFamily="49" charset="-127"/>
                <a:ea typeface="BatangChe" panose="02030609000101010101" pitchFamily="49" charset="-127"/>
              </a:rPr>
              <a:t>R E D F L E </a:t>
            </a:r>
          </a:p>
          <a:p>
            <a:r>
              <a:rPr lang="pt-BR" altLang="zh-TW" sz="2400" dirty="0">
                <a:latin typeface="BatangChe" panose="02030609000101010101" pitchFamily="49" charset="-127"/>
                <a:ea typeface="BatangChe" panose="02030609000101010101" pitchFamily="49" charset="-127"/>
              </a:rPr>
              <a:t>E A T O N C </a:t>
            </a:r>
          </a:p>
          <a:p>
            <a:r>
              <a:rPr lang="pt-BR" altLang="zh-TW" sz="2400" dirty="0">
                <a:latin typeface="BatangChe" panose="02030609000101010101" pitchFamily="49" charset="-127"/>
                <a:ea typeface="BatangChe" panose="02030609000101010101" pitchFamily="49" charset="-127"/>
              </a:rPr>
              <a:t>E Q K J E U </a:t>
            </a:r>
            <a:endParaRPr lang="zh-TW" altLang="en-US" sz="2400" dirty="0">
              <a:latin typeface="BatangChe" panose="02030609000101010101" pitchFamily="49" charset="-127"/>
              <a:ea typeface="BatangChe" panose="02030609000101010101" pitchFamily="49" charset="-127"/>
            </a:endParaRPr>
          </a:p>
        </p:txBody>
      </p:sp>
      <p:sp>
        <p:nvSpPr>
          <p:cNvPr id="8" name="矩形 7">
            <a:extLst>
              <a:ext uri="{FF2B5EF4-FFF2-40B4-BE49-F238E27FC236}">
                <a16:creationId xmlns:a16="http://schemas.microsoft.com/office/drawing/2014/main" id="{ECDFE076-2B4B-4914-89AE-77F25A3167FC}"/>
              </a:ext>
            </a:extLst>
          </p:cNvPr>
          <p:cNvSpPr/>
          <p:nvPr/>
        </p:nvSpPr>
        <p:spPr>
          <a:xfrm>
            <a:off x="1676400" y="4019550"/>
            <a:ext cx="4140172" cy="369332"/>
          </a:xfrm>
          <a:prstGeom prst="rect">
            <a:avLst/>
          </a:prstGeom>
        </p:spPr>
        <p:txBody>
          <a:bodyPr wrap="none">
            <a:spAutoFit/>
          </a:bodyPr>
          <a:lstStyle/>
          <a:p>
            <a:r>
              <a:rPr lang="en-US" altLang="zh-TW" dirty="0"/>
              <a:t>EVLNE ACDTK ESEAQ ROFOJ DEECU WIREE</a:t>
            </a:r>
            <a:endParaRPr lang="zh-TW" altLang="en-US" dirty="0"/>
          </a:p>
        </p:txBody>
      </p:sp>
      <p:sp>
        <p:nvSpPr>
          <p:cNvPr id="5" name="矩形 4">
            <a:extLst>
              <a:ext uri="{FF2B5EF4-FFF2-40B4-BE49-F238E27FC236}">
                <a16:creationId xmlns:a16="http://schemas.microsoft.com/office/drawing/2014/main" id="{4670FB72-8854-4382-BB2C-7D363AC6F0EB}"/>
              </a:ext>
            </a:extLst>
          </p:cNvPr>
          <p:cNvSpPr/>
          <p:nvPr/>
        </p:nvSpPr>
        <p:spPr>
          <a:xfrm>
            <a:off x="8153400" y="4922578"/>
            <a:ext cx="990600" cy="163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D4F5292F-425C-4441-9679-6DCA37D1E6B9}"/>
              </a:ext>
            </a:extLst>
          </p:cNvPr>
          <p:cNvSpPr txBox="1"/>
          <p:nvPr/>
        </p:nvSpPr>
        <p:spPr>
          <a:xfrm>
            <a:off x="762000" y="209550"/>
            <a:ext cx="6248400" cy="923330"/>
          </a:xfrm>
          <a:prstGeom prst="rect">
            <a:avLst/>
          </a:prstGeom>
          <a:noFill/>
        </p:spPr>
        <p:txBody>
          <a:bodyPr wrap="square" rtlCol="0">
            <a:spAutoFit/>
          </a:bodyPr>
          <a:lstStyle/>
          <a:p>
            <a:r>
              <a:rPr lang="en-US" altLang="zh-TW" dirty="0"/>
              <a:t>The transposition cipher quite different in substitution It does not change the identities of the letter but rearrange their position.</a:t>
            </a:r>
            <a:endParaRPr lang="zh-TW" altLang="en-US" dirty="0"/>
          </a:p>
        </p:txBody>
      </p:sp>
      <p:sp>
        <p:nvSpPr>
          <p:cNvPr id="4" name="文字方塊 3">
            <a:extLst>
              <a:ext uri="{FF2B5EF4-FFF2-40B4-BE49-F238E27FC236}">
                <a16:creationId xmlns:a16="http://schemas.microsoft.com/office/drawing/2014/main" id="{46D93801-6162-46F3-A231-32A1F24A2883}"/>
              </a:ext>
            </a:extLst>
          </p:cNvPr>
          <p:cNvSpPr txBox="1"/>
          <p:nvPr/>
        </p:nvSpPr>
        <p:spPr>
          <a:xfrm>
            <a:off x="2438400" y="1432504"/>
            <a:ext cx="2133600" cy="646331"/>
          </a:xfrm>
          <a:prstGeom prst="rect">
            <a:avLst/>
          </a:prstGeom>
          <a:noFill/>
        </p:spPr>
        <p:txBody>
          <a:bodyPr wrap="square" rtlCol="0">
            <a:spAutoFit/>
          </a:bodyPr>
          <a:lstStyle/>
          <a:p>
            <a:r>
              <a:rPr lang="en-US" altLang="zh-TW" dirty="0"/>
              <a:t>The encipher procedure like this.</a:t>
            </a:r>
            <a:endParaRPr lang="zh-TW" altLang="en-US" dirty="0"/>
          </a:p>
        </p:txBody>
      </p:sp>
    </p:spTree>
    <p:extLst>
      <p:ext uri="{BB962C8B-B14F-4D97-AF65-F5344CB8AC3E}">
        <p14:creationId xmlns:p14="http://schemas.microsoft.com/office/powerpoint/2010/main" val="225237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65766" y="789552"/>
            <a:ext cx="4212468" cy="21698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7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ECDTM  ECAER   AUOOL EDSAM  MERNE  NASSO DYTNR  VBNLC  RLTIQ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7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LAETR   IGAWE  BAAEI HOR</a:t>
            </a:r>
            <a:endParaRPr kumimoji="0" lang="zh-TW" altLang="en-US" sz="27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 name="文字方塊 1"/>
          <p:cNvSpPr txBox="1"/>
          <p:nvPr/>
        </p:nvSpPr>
        <p:spPr>
          <a:xfrm>
            <a:off x="6732240" y="4461960"/>
            <a:ext cx="810090" cy="3000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35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9 </a:t>
            </a:r>
            <a:endParaRPr kumimoji="0" lang="zh-TW" altLang="en-US" sz="135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5" name="日期版面配置區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8FB78F-8350-4EB1-8658-1C4E240D7C07}"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2022/3/4</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頁尾版面配置區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B9C331-478C-4D7B-B9A6-D21A4A2CB3E0}"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8" name="標題 1">
            <a:extLst>
              <a:ext uri="{FF2B5EF4-FFF2-40B4-BE49-F238E27FC236}">
                <a16:creationId xmlns:a16="http://schemas.microsoft.com/office/drawing/2014/main" id="{C032730D-8891-438C-B950-BA521703BFFB}"/>
              </a:ext>
            </a:extLst>
          </p:cNvPr>
          <p:cNvSpPr txBox="1">
            <a:spLocks/>
          </p:cNvSpPr>
          <p:nvPr/>
        </p:nvSpPr>
        <p:spPr>
          <a:xfrm>
            <a:off x="457200" y="-19050"/>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2100">
                <a:latin typeface="Arial" panose="020B0604020202020204" pitchFamily="34" charset="0"/>
                <a:cs typeface="Arial" panose="020B0604020202020204" pitchFamily="34" charset="0"/>
              </a:rPr>
              <a:t>How to determine the dimension of the rectangle?</a:t>
            </a:r>
            <a:br>
              <a:rPr lang="en-US" altLang="zh-TW" sz="2100">
                <a:latin typeface="Arial" panose="020B0604020202020204" pitchFamily="34" charset="0"/>
                <a:cs typeface="Arial" panose="020B0604020202020204" pitchFamily="34" charset="0"/>
              </a:rPr>
            </a:br>
            <a:endParaRPr lang="zh-TW" alt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75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B1F13-76E6-4AE4-81FA-C96E769EAA0B}"/>
              </a:ext>
            </a:extLst>
          </p:cNvPr>
          <p:cNvSpPr>
            <a:spLocks noGrp="1"/>
          </p:cNvSpPr>
          <p:nvPr>
            <p:ph type="title"/>
          </p:nvPr>
        </p:nvSpPr>
        <p:spPr/>
        <p:txBody>
          <a:bodyPr>
            <a:normAutofit/>
          </a:bodyPr>
          <a:lstStyle/>
          <a:p>
            <a:r>
              <a:rPr lang="en-US" altLang="zh-TW" sz="2100" dirty="0">
                <a:latin typeface="Arial" panose="020B0604020202020204" pitchFamily="34" charset="0"/>
                <a:cs typeface="Arial" panose="020B0604020202020204" pitchFamily="34" charset="0"/>
              </a:rPr>
              <a:t>How to determine the dimension of the rectangle?</a:t>
            </a:r>
            <a:br>
              <a:rPr lang="en-US" altLang="zh-TW" sz="2100" dirty="0">
                <a:latin typeface="Arial" panose="020B0604020202020204" pitchFamily="34" charset="0"/>
                <a:cs typeface="Arial" panose="020B0604020202020204" pitchFamily="34" charset="0"/>
              </a:rPr>
            </a:br>
            <a:endParaRPr lang="zh-TW" altLang="en-US" sz="2100" dirty="0">
              <a:latin typeface="Arial" panose="020B0604020202020204" pitchFamily="34" charset="0"/>
              <a:cs typeface="Arial" panose="020B0604020202020204" pitchFamily="34" charset="0"/>
            </a:endParaRPr>
          </a:p>
        </p:txBody>
      </p:sp>
      <p:sp>
        <p:nvSpPr>
          <p:cNvPr id="3" name="內容版面配置區 2">
            <a:extLst>
              <a:ext uri="{FF2B5EF4-FFF2-40B4-BE49-F238E27FC236}">
                <a16:creationId xmlns:a16="http://schemas.microsoft.com/office/drawing/2014/main" id="{CB4D4CFE-B4D8-4EBA-A376-47157CE0DBD7}"/>
              </a:ext>
            </a:extLst>
          </p:cNvPr>
          <p:cNvSpPr>
            <a:spLocks noGrp="1"/>
          </p:cNvSpPr>
          <p:nvPr>
            <p:ph idx="1"/>
          </p:nvPr>
        </p:nvSpPr>
        <p:spPr>
          <a:xfrm>
            <a:off x="1547664" y="951571"/>
            <a:ext cx="6172200" cy="3394472"/>
          </a:xfrm>
        </p:spPr>
        <p:txBody>
          <a:bodyPr>
            <a:normAutofit fontScale="55000" lnSpcReduction="20000"/>
          </a:bodyPr>
          <a:lstStyle/>
          <a:p>
            <a:pPr>
              <a:lnSpc>
                <a:spcPct val="120000"/>
              </a:lnSpc>
            </a:pPr>
            <a:r>
              <a:rPr lang="en-US" altLang="zh-TW" dirty="0">
                <a:latin typeface="Arial" panose="020B0604020202020204" pitchFamily="34" charset="0"/>
                <a:cs typeface="Arial" panose="020B0604020202020204" pitchFamily="34" charset="0"/>
              </a:rPr>
              <a:t>In this case we have 63 letters.</a:t>
            </a:r>
          </a:p>
          <a:p>
            <a:pPr>
              <a:lnSpc>
                <a:spcPct val="120000"/>
              </a:lnSpc>
            </a:pPr>
            <a:r>
              <a:rPr lang="en-US" altLang="zh-TW" dirty="0">
                <a:latin typeface="Arial" panose="020B0604020202020204" pitchFamily="34" charset="0"/>
                <a:cs typeface="Arial" panose="020B0604020202020204" pitchFamily="34" charset="0"/>
              </a:rPr>
              <a:t>Vowel Frequencies can help us to determine the dimensions of the rectangle. </a:t>
            </a:r>
          </a:p>
          <a:p>
            <a:pPr>
              <a:lnSpc>
                <a:spcPct val="120000"/>
              </a:lnSpc>
            </a:pPr>
            <a:r>
              <a:rPr lang="en-US" altLang="zh-TW" dirty="0">
                <a:latin typeface="Arial" panose="020B0604020202020204" pitchFamily="34" charset="0"/>
                <a:cs typeface="Arial" panose="020B0604020202020204" pitchFamily="34" charset="0"/>
              </a:rPr>
              <a:t>In English approximately 40% of plaintext consists of vowels. Therefore, for the correct dimension, each row of the rectangle should be approximately 40% vowels. </a:t>
            </a:r>
          </a:p>
          <a:p>
            <a:pPr>
              <a:lnSpc>
                <a:spcPct val="120000"/>
              </a:lnSpc>
            </a:pPr>
            <a:r>
              <a:rPr lang="en-US" altLang="zh-TW" dirty="0">
                <a:latin typeface="Arial" panose="020B0604020202020204" pitchFamily="34" charset="0"/>
                <a:cs typeface="Arial" panose="020B0604020202020204" pitchFamily="34" charset="0"/>
              </a:rPr>
              <a:t>For example, there are 21 letters in the ciphertext. </a:t>
            </a:r>
          </a:p>
          <a:p>
            <a:pPr>
              <a:lnSpc>
                <a:spcPct val="120000"/>
              </a:lnSpc>
            </a:pPr>
            <a:r>
              <a:rPr lang="en-US" altLang="zh-TW" dirty="0">
                <a:latin typeface="Arial" panose="020B0604020202020204" pitchFamily="34" charset="0"/>
                <a:cs typeface="Arial" panose="020B0604020202020204" pitchFamily="34" charset="0"/>
              </a:rPr>
              <a:t>Because we know that the message completely fills the rectangle, this suggests either a 3X7 or a 7X3 array. </a:t>
            </a:r>
          </a:p>
          <a:p>
            <a:pPr>
              <a:lnSpc>
                <a:spcPct val="120000"/>
              </a:lnSpc>
            </a:pPr>
            <a:r>
              <a:rPr lang="en-US" altLang="zh-TW" dirty="0">
                <a:latin typeface="Arial" panose="020B0604020202020204" pitchFamily="34" charset="0"/>
                <a:cs typeface="Arial" panose="020B0604020202020204" pitchFamily="34" charset="0"/>
              </a:rPr>
              <a:t>Consider our choice between 3X7 and 7X3 as an example.</a:t>
            </a:r>
          </a:p>
          <a:p>
            <a:pPr>
              <a:lnSpc>
                <a:spcPct val="120000"/>
              </a:lnSpc>
            </a:pPr>
            <a:r>
              <a:rPr lang="en-US" altLang="zh-TW" dirty="0">
                <a:latin typeface="Arial" panose="020B0604020202020204" pitchFamily="34" charset="0"/>
                <a:cs typeface="Arial" panose="020B0604020202020204" pitchFamily="34" charset="0"/>
              </a:rPr>
              <a:t>For a 3X7 rectangle, each row should contain approximately 2.8 vowels.</a:t>
            </a:r>
          </a:p>
          <a:p>
            <a:pPr>
              <a:lnSpc>
                <a:spcPct val="120000"/>
              </a:lnSpc>
            </a:pPr>
            <a:r>
              <a:rPr lang="en-US" altLang="zh-TW" dirty="0">
                <a:latin typeface="Arial" panose="020B0604020202020204" pitchFamily="34" charset="0"/>
                <a:cs typeface="Arial" panose="020B0604020202020204" pitchFamily="34" charset="0"/>
              </a:rPr>
              <a:t>Let us note the difference between this estimate and the actual count.</a:t>
            </a:r>
          </a:p>
          <a:p>
            <a:endParaRPr lang="en-US" altLang="zh-TW" dirty="0"/>
          </a:p>
          <a:p>
            <a:endParaRPr lang="zh-TW" altLang="en-US" dirty="0"/>
          </a:p>
        </p:txBody>
      </p:sp>
      <p:sp>
        <p:nvSpPr>
          <p:cNvPr id="4" name="日期版面配置區 3">
            <a:extLst>
              <a:ext uri="{FF2B5EF4-FFF2-40B4-BE49-F238E27FC236}">
                <a16:creationId xmlns:a16="http://schemas.microsoft.com/office/drawing/2014/main" id="{F1187315-E2AE-4E56-B391-5AEB0A617078}"/>
              </a:ext>
            </a:extLst>
          </p:cNvPr>
          <p:cNvSpPr>
            <a:spLocks noGrp="1"/>
          </p:cNvSpPr>
          <p:nvPr>
            <p:ph type="dt" sz="half" idx="10"/>
          </p:nvPr>
        </p:nvSpPr>
        <p:spPr/>
        <p:txBody>
          <a:bodyPr/>
          <a:lstStyle/>
          <a:p>
            <a:fld id="{EFCEC201-BB5C-4A11-8C43-A3554EEA9B0C}" type="datetime1">
              <a:rPr lang="zh-TW" altLang="en-US" smtClean="0"/>
              <a:t>2022/3/4</a:t>
            </a:fld>
            <a:endParaRPr lang="zh-TW" altLang="en-US"/>
          </a:p>
        </p:txBody>
      </p:sp>
      <p:sp>
        <p:nvSpPr>
          <p:cNvPr id="5" name="頁尾版面配置區 4">
            <a:extLst>
              <a:ext uri="{FF2B5EF4-FFF2-40B4-BE49-F238E27FC236}">
                <a16:creationId xmlns:a16="http://schemas.microsoft.com/office/drawing/2014/main" id="{4E61AA70-EE5D-480D-B063-668617CFD42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400282-BE95-48DC-8358-390522AF65C9}"/>
              </a:ext>
            </a:extLst>
          </p:cNvPr>
          <p:cNvSpPr>
            <a:spLocks noGrp="1"/>
          </p:cNvSpPr>
          <p:nvPr>
            <p:ph type="sldNum" sz="quarter" idx="12"/>
          </p:nvPr>
        </p:nvSpPr>
        <p:spPr/>
        <p:txBody>
          <a:bodyPr/>
          <a:lstStyle/>
          <a:p>
            <a:fld id="{32B9C331-478C-4D7B-B9A6-D21A4A2CB3E0}" type="slidenum">
              <a:rPr lang="zh-TW" altLang="en-US" smtClean="0"/>
              <a:t>5</a:t>
            </a:fld>
            <a:endParaRPr lang="zh-TW" altLang="en-US"/>
          </a:p>
        </p:txBody>
      </p:sp>
      <p:sp>
        <p:nvSpPr>
          <p:cNvPr id="7" name="矩形 6">
            <a:extLst>
              <a:ext uri="{FF2B5EF4-FFF2-40B4-BE49-F238E27FC236}">
                <a16:creationId xmlns:a16="http://schemas.microsoft.com/office/drawing/2014/main" id="{157991CC-FDE7-48A8-958B-7D81A5CF5AF1}"/>
              </a:ext>
            </a:extLst>
          </p:cNvPr>
          <p:cNvSpPr/>
          <p:nvPr/>
        </p:nvSpPr>
        <p:spPr>
          <a:xfrm>
            <a:off x="8153400" y="4922578"/>
            <a:ext cx="990600" cy="163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6816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148FB78F-8350-4EB1-8658-1C4E240D7C07}" type="datetime1">
              <a:rPr lang="zh-TW" altLang="en-US" smtClean="0"/>
              <a:t>2022/3/4</a:t>
            </a:fld>
            <a:endParaRPr lang="zh-TW" altLang="en-US"/>
          </a:p>
        </p:txBody>
      </p:sp>
      <p:sp>
        <p:nvSpPr>
          <p:cNvPr id="6" name="頁尾版面配置區 5"/>
          <p:cNvSpPr>
            <a:spLocks noGrp="1"/>
          </p:cNvSpPr>
          <p:nvPr>
            <p:ph type="ftr" sz="quarter" idx="11"/>
          </p:nvPr>
        </p:nvSpPr>
        <p:spPr/>
        <p:txBody>
          <a:bodyPr/>
          <a:lstStyle/>
          <a:p>
            <a:endParaRPr lang="zh-TW" altLang="en-US" dirty="0"/>
          </a:p>
        </p:txBody>
      </p:sp>
      <p:sp>
        <p:nvSpPr>
          <p:cNvPr id="7" name="投影片編號版面配置區 6"/>
          <p:cNvSpPr>
            <a:spLocks noGrp="1"/>
          </p:cNvSpPr>
          <p:nvPr>
            <p:ph type="sldNum" sz="quarter" idx="12"/>
          </p:nvPr>
        </p:nvSpPr>
        <p:spPr/>
        <p:txBody>
          <a:bodyPr/>
          <a:lstStyle/>
          <a:p>
            <a:fld id="{32B9C331-478C-4D7B-B9A6-D21A4A2CB3E0}" type="slidenum">
              <a:rPr lang="zh-TW" altLang="en-US" smtClean="0"/>
              <a:t>6</a:t>
            </a:fld>
            <a:endParaRPr lang="zh-TW" altLang="en-US"/>
          </a:p>
        </p:txBody>
      </p:sp>
      <p:pic>
        <p:nvPicPr>
          <p:cNvPr id="2" name="圖片 1"/>
          <p:cNvPicPr>
            <a:picLocks noChangeAspect="1"/>
          </p:cNvPicPr>
          <p:nvPr/>
        </p:nvPicPr>
        <p:blipFill rotWithShape="1">
          <a:blip r:embed="rId2" cstate="print">
            <a:extLst>
              <a:ext uri="{28A0092B-C50C-407E-A947-70E740481C1C}">
                <a14:useLocalDpi xmlns:a14="http://schemas.microsoft.com/office/drawing/2010/main" val="0"/>
              </a:ext>
            </a:extLst>
          </a:blip>
          <a:srcRect l="2764" t="26537" r="4332" b="22437"/>
          <a:stretch/>
        </p:blipFill>
        <p:spPr>
          <a:xfrm>
            <a:off x="1332000" y="1566000"/>
            <a:ext cx="6372000" cy="2187000"/>
          </a:xfrm>
          <a:prstGeom prst="rect">
            <a:avLst/>
          </a:prstGeom>
        </p:spPr>
      </p:pic>
    </p:spTree>
    <p:extLst>
      <p:ext uri="{BB962C8B-B14F-4D97-AF65-F5344CB8AC3E}">
        <p14:creationId xmlns:p14="http://schemas.microsoft.com/office/powerpoint/2010/main" val="76013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148FB78F-8350-4EB1-8658-1C4E240D7C07}" type="datetime1">
              <a:rPr lang="zh-TW" altLang="en-US" smtClean="0"/>
              <a:t>2022/3/4</a:t>
            </a:fld>
            <a:endParaRPr lang="zh-TW" altLang="en-US"/>
          </a:p>
        </p:txBody>
      </p:sp>
      <p:sp>
        <p:nvSpPr>
          <p:cNvPr id="6" name="頁尾版面配置區 5"/>
          <p:cNvSpPr>
            <a:spLocks noGrp="1"/>
          </p:cNvSpPr>
          <p:nvPr>
            <p:ph type="ftr" sz="quarter" idx="11"/>
          </p:nvPr>
        </p:nvSpPr>
        <p:spPr/>
        <p:txBody>
          <a:bodyPr/>
          <a:lstStyle/>
          <a:p>
            <a:endParaRPr lang="zh-TW" altLang="en-US" dirty="0"/>
          </a:p>
        </p:txBody>
      </p:sp>
      <p:sp>
        <p:nvSpPr>
          <p:cNvPr id="7" name="投影片編號版面配置區 6"/>
          <p:cNvSpPr>
            <a:spLocks noGrp="1"/>
          </p:cNvSpPr>
          <p:nvPr>
            <p:ph type="sldNum" sz="quarter" idx="12"/>
          </p:nvPr>
        </p:nvSpPr>
        <p:spPr/>
        <p:txBody>
          <a:bodyPr/>
          <a:lstStyle/>
          <a:p>
            <a:fld id="{32B9C331-478C-4D7B-B9A6-D21A4A2CB3E0}" type="slidenum">
              <a:rPr lang="zh-TW" altLang="en-US" smtClean="0"/>
              <a:t>7</a:t>
            </a:fld>
            <a:endParaRPr lang="zh-TW" altLang="en-US"/>
          </a:p>
        </p:txBody>
      </p:sp>
      <p:pic>
        <p:nvPicPr>
          <p:cNvPr id="8" name="圖片 7"/>
          <p:cNvPicPr>
            <a:picLocks noChangeAspect="1"/>
          </p:cNvPicPr>
          <p:nvPr/>
        </p:nvPicPr>
        <p:blipFill rotWithShape="1">
          <a:blip r:embed="rId2" cstate="print">
            <a:extLst>
              <a:ext uri="{28A0092B-C50C-407E-A947-70E740481C1C}">
                <a14:useLocalDpi xmlns:a14="http://schemas.microsoft.com/office/drawing/2010/main" val="0"/>
              </a:ext>
            </a:extLst>
          </a:blip>
          <a:srcRect l="3152" t="11418" r="2751" b="6060"/>
          <a:stretch/>
        </p:blipFill>
        <p:spPr>
          <a:xfrm>
            <a:off x="1485900" y="681540"/>
            <a:ext cx="6326460" cy="3537000"/>
          </a:xfrm>
          <a:prstGeom prst="rect">
            <a:avLst/>
          </a:prstGeom>
        </p:spPr>
      </p:pic>
    </p:spTree>
    <p:extLst>
      <p:ext uri="{BB962C8B-B14F-4D97-AF65-F5344CB8AC3E}">
        <p14:creationId xmlns:p14="http://schemas.microsoft.com/office/powerpoint/2010/main" val="225395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148FB78F-8350-4EB1-8658-1C4E240D7C07}" type="datetime1">
              <a:rPr lang="zh-TW" altLang="en-US" smtClean="0"/>
              <a:t>2022/3/4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2B9C331-478C-4D7B-B9A6-D21A4A2CB3E0}" type="slidenum">
              <a:rPr lang="zh-TW" altLang="en-US" smtClean="0"/>
              <a:t>8</a:t>
            </a:fld>
            <a:endParaRPr lang="zh-TW" altLang="en-US"/>
          </a:p>
        </p:txBody>
      </p:sp>
      <p:pic>
        <p:nvPicPr>
          <p:cNvPr id="8" name="圖片 7"/>
          <p:cNvPicPr>
            <a:picLocks noChangeAspect="1"/>
          </p:cNvPicPr>
          <p:nvPr/>
        </p:nvPicPr>
        <p:blipFill rotWithShape="1">
          <a:blip r:embed="rId2" cstate="print">
            <a:extLst>
              <a:ext uri="{28A0092B-C50C-407E-A947-70E740481C1C}">
                <a14:useLocalDpi xmlns:a14="http://schemas.microsoft.com/office/drawing/2010/main" val="0"/>
              </a:ext>
            </a:extLst>
          </a:blip>
          <a:srcRect l="3541" t="12421" r="3149" b="7575"/>
          <a:stretch/>
        </p:blipFill>
        <p:spPr>
          <a:xfrm>
            <a:off x="1386000" y="681540"/>
            <a:ext cx="6399000" cy="3348000"/>
          </a:xfrm>
          <a:prstGeom prst="rect">
            <a:avLst/>
          </a:prstGeom>
        </p:spPr>
      </p:pic>
    </p:spTree>
    <p:extLst>
      <p:ext uri="{BB962C8B-B14F-4D97-AF65-F5344CB8AC3E}">
        <p14:creationId xmlns:p14="http://schemas.microsoft.com/office/powerpoint/2010/main" val="57421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2000" y="1200150"/>
            <a:ext cx="4212468" cy="2169825"/>
          </a:xfrm>
          <a:prstGeom prst="rect">
            <a:avLst/>
          </a:prstGeom>
        </p:spPr>
        <p:txBody>
          <a:bodyPr wrap="square">
            <a:spAutoFit/>
          </a:bodyPr>
          <a:lstStyle/>
          <a:p>
            <a:r>
              <a:rPr lang="en-US" altLang="zh-TW" sz="2700" dirty="0">
                <a:latin typeface="Times New Roman" panose="02020603050405020304" pitchFamily="18" charset="0"/>
                <a:cs typeface="Times New Roman" panose="02020603050405020304" pitchFamily="18" charset="0"/>
              </a:rPr>
              <a:t>ECDTM  ECAER   AUOOL EDSAM  MERNE  NASSO DYTNR  VBNLC  RLTIQ </a:t>
            </a:r>
          </a:p>
          <a:p>
            <a:r>
              <a:rPr lang="en-US" altLang="zh-TW" sz="2700" dirty="0">
                <a:latin typeface="Times New Roman" panose="02020603050405020304" pitchFamily="18" charset="0"/>
                <a:cs typeface="Times New Roman" panose="02020603050405020304" pitchFamily="18" charset="0"/>
              </a:rPr>
              <a:t>LAETR   IGAWE  BAAEI HOR</a:t>
            </a:r>
            <a:endParaRPr lang="zh-TW" altLang="en-US" sz="2700" dirty="0">
              <a:latin typeface="Times New Roman" panose="02020603050405020304" pitchFamily="18" charset="0"/>
              <a:cs typeface="Times New Roman" panose="02020603050405020304" pitchFamily="18" charset="0"/>
            </a:endParaRPr>
          </a:p>
        </p:txBody>
      </p:sp>
      <p:sp>
        <p:nvSpPr>
          <p:cNvPr id="2" name="文字方塊 1"/>
          <p:cNvSpPr txBox="1"/>
          <p:nvPr/>
        </p:nvSpPr>
        <p:spPr>
          <a:xfrm>
            <a:off x="6732240" y="4461960"/>
            <a:ext cx="810090" cy="300082"/>
          </a:xfrm>
          <a:prstGeom prst="rect">
            <a:avLst/>
          </a:prstGeom>
          <a:noFill/>
        </p:spPr>
        <p:txBody>
          <a:bodyPr wrap="square" rtlCol="0">
            <a:spAutoFit/>
          </a:bodyPr>
          <a:lstStyle/>
          <a:p>
            <a:r>
              <a:rPr lang="en-US" altLang="zh-TW" sz="1350" dirty="0"/>
              <a:t>9 </a:t>
            </a:r>
            <a:endParaRPr lang="zh-TW" altLang="en-US" sz="1350" dirty="0"/>
          </a:p>
        </p:txBody>
      </p:sp>
      <p:sp>
        <p:nvSpPr>
          <p:cNvPr id="5" name="日期版面配置區 4"/>
          <p:cNvSpPr>
            <a:spLocks noGrp="1"/>
          </p:cNvSpPr>
          <p:nvPr>
            <p:ph type="dt" sz="half" idx="10"/>
          </p:nvPr>
        </p:nvSpPr>
        <p:spPr/>
        <p:txBody>
          <a:bodyPr/>
          <a:lstStyle/>
          <a:p>
            <a:fld id="{148FB78F-8350-4EB1-8658-1C4E240D7C07}" type="datetime1">
              <a:rPr lang="zh-TW" altLang="en-US" smtClean="0"/>
              <a:t>2022/3/4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2B9C331-478C-4D7B-B9A6-D21A4A2CB3E0}" type="slidenum">
              <a:rPr lang="zh-TW" altLang="en-US" smtClean="0"/>
              <a:t>9</a:t>
            </a:fld>
            <a:endParaRPr lang="zh-TW" altLang="en-US"/>
          </a:p>
        </p:txBody>
      </p:sp>
      <p:sp>
        <p:nvSpPr>
          <p:cNvPr id="8" name="文字方塊 7">
            <a:extLst>
              <a:ext uri="{FF2B5EF4-FFF2-40B4-BE49-F238E27FC236}">
                <a16:creationId xmlns:a16="http://schemas.microsoft.com/office/drawing/2014/main" id="{EC48A041-F174-4A10-8AB7-3AEB87F89F0E}"/>
              </a:ext>
            </a:extLst>
          </p:cNvPr>
          <p:cNvSpPr txBox="1"/>
          <p:nvPr/>
        </p:nvSpPr>
        <p:spPr>
          <a:xfrm>
            <a:off x="762000" y="209550"/>
            <a:ext cx="6629400" cy="738664"/>
          </a:xfrm>
          <a:prstGeom prst="rect">
            <a:avLst/>
          </a:prstGeom>
          <a:noFill/>
        </p:spPr>
        <p:txBody>
          <a:bodyPr wrap="square" rtlCol="0">
            <a:spAutoFit/>
          </a:bodyPr>
          <a:lstStyle/>
          <a:p>
            <a:r>
              <a:rPr lang="en-US" altLang="zh-TW" sz="2100" dirty="0"/>
              <a:t>1.Please write a program to determine the dimension of the rectangle for this encryption transposition cipher.</a:t>
            </a:r>
            <a:endParaRPr lang="zh-TW" altLang="en-US" sz="1350" dirty="0"/>
          </a:p>
        </p:txBody>
      </p:sp>
    </p:spTree>
    <p:extLst>
      <p:ext uri="{BB962C8B-B14F-4D97-AF65-F5344CB8AC3E}">
        <p14:creationId xmlns:p14="http://schemas.microsoft.com/office/powerpoint/2010/main" val="2973116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38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9704</TotalTime>
  <Words>989</Words>
  <Application>Microsoft Office PowerPoint</Application>
  <PresentationFormat>如螢幕大小 (16:9)</PresentationFormat>
  <Paragraphs>114</Paragraphs>
  <Slides>19</Slides>
  <Notes>1</Notes>
  <HiddenSlides>0</HiddenSlides>
  <MMClips>0</MMClips>
  <ScaleCrop>false</ScaleCrop>
  <HeadingPairs>
    <vt:vector size="6" baseType="variant">
      <vt:variant>
        <vt:lpstr>使用字型</vt:lpstr>
      </vt:variant>
      <vt:variant>
        <vt:i4>6</vt:i4>
      </vt:variant>
      <vt:variant>
        <vt:lpstr>佈景主題</vt:lpstr>
      </vt:variant>
      <vt:variant>
        <vt:i4>3</vt:i4>
      </vt:variant>
      <vt:variant>
        <vt:lpstr>投影片標題</vt:lpstr>
      </vt:variant>
      <vt:variant>
        <vt:i4>19</vt:i4>
      </vt:variant>
    </vt:vector>
  </HeadingPairs>
  <TitlesOfParts>
    <vt:vector size="28" baseType="lpstr">
      <vt:lpstr>-apple-system</vt:lpstr>
      <vt:lpstr>BatangChe</vt:lpstr>
      <vt:lpstr>Arial</vt:lpstr>
      <vt:lpstr>Calibri</vt:lpstr>
      <vt:lpstr>Cambria Math</vt:lpstr>
      <vt:lpstr>Times New Roman</vt:lpstr>
      <vt:lpstr>1_Lecture</vt:lpstr>
      <vt:lpstr>2_Office Theme</vt:lpstr>
      <vt:lpstr>3_Office Theme</vt:lpstr>
      <vt:lpstr>Quiz 2  revised  </vt:lpstr>
      <vt:lpstr>PowerPoint 簡報</vt:lpstr>
      <vt:lpstr>PowerPoint 簡報</vt:lpstr>
      <vt:lpstr>PowerPoint 簡報</vt:lpstr>
      <vt:lpstr>How to determine the dimension of the rectangle? </vt:lpstr>
      <vt:lpstr>PowerPoint 簡報</vt:lpstr>
      <vt:lpstr>PowerPoint 簡報</vt:lpstr>
      <vt:lpstr>PowerPoint 簡報</vt:lpstr>
      <vt:lpstr>PowerPoint 簡報</vt:lpstr>
      <vt:lpstr>PowerPoint 簡報</vt:lpstr>
      <vt:lpstr>PowerPoint 簡報</vt:lpstr>
      <vt:lpstr>3. Please count Index of Coincidence (IC) for each messages.  Usually, The I. C. of English is around 0.066</vt:lpstr>
      <vt:lpstr>PowerPoint 簡報</vt:lpstr>
      <vt:lpstr>PowerPoint 簡報</vt:lpstr>
      <vt:lpstr>PowerPoint 簡報</vt:lpstr>
      <vt:lpstr>PowerPoint 簡報</vt:lpstr>
      <vt:lpstr>PowerPoint 簡報</vt:lpstr>
      <vt:lpstr>4. Given the following ciphertext, please determine if this encrypted message was enciphered using a monoalphabetic or polyalphabetic cipher based on the message’s index of coincidence (I.C).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JERRY SHIEH</cp:lastModifiedBy>
  <cp:revision>469</cp:revision>
  <cp:lastPrinted>2012-01-15T02:09:53Z</cp:lastPrinted>
  <dcterms:created xsi:type="dcterms:W3CDTF">2010-11-06T18:36:35Z</dcterms:created>
  <dcterms:modified xsi:type="dcterms:W3CDTF">2022-03-04T13:42:14Z</dcterms:modified>
</cp:coreProperties>
</file>