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</p:sldMasterIdLst>
  <p:notesMasterIdLst>
    <p:notesMasterId r:id="rId12"/>
  </p:notesMasterIdLst>
  <p:handoutMasterIdLst>
    <p:handoutMasterId r:id="rId13"/>
  </p:handoutMasterIdLst>
  <p:sldIdLst>
    <p:sldId id="570" r:id="rId4"/>
    <p:sldId id="786" r:id="rId5"/>
    <p:sldId id="787" r:id="rId6"/>
    <p:sldId id="534" r:id="rId7"/>
    <p:sldId id="788" r:id="rId8"/>
    <p:sldId id="789" r:id="rId9"/>
    <p:sldId id="571" r:id="rId10"/>
    <p:sldId id="574" r:id="rId11"/>
  </p:sldIdLst>
  <p:sldSz cx="9144000" cy="5143500" type="screen16x9"/>
  <p:notesSz cx="6797675" cy="9928225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37" autoAdjust="0"/>
    <p:restoredTop sz="93400" autoAdjust="0"/>
  </p:normalViewPr>
  <p:slideViewPr>
    <p:cSldViewPr>
      <p:cViewPr varScale="1">
        <p:scale>
          <a:sx n="171" d="100"/>
          <a:sy n="171" d="100"/>
        </p:scale>
        <p:origin x="184" y="176"/>
      </p:cViewPr>
      <p:guideLst>
        <p:guide orient="horz" pos="162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87" d="100"/>
          <a:sy n="87" d="100"/>
        </p:scale>
        <p:origin x="3765" y="3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A2F7B-37AB-E64A-BDC2-BD96FF957116}" type="datetimeFigureOut">
              <a:rPr lang="en-US" smtClean="0"/>
              <a:t>3/17/22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5EBE8-F4B4-1840-AEB3-DB83FC3EE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65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3/17/22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295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810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7750"/>
            <a:ext cx="8229600" cy="4095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495978" y="4942417"/>
            <a:ext cx="6992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Dan Boneh</a:t>
            </a: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36" r:id="rId12"/>
    <p:sldLayoutId id="2147483740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>
                <a:solidFill>
                  <a:prstClr val="black"/>
                </a:solidFill>
              </a:rPr>
              <a:t>vertLeftWhite2</a:t>
            </a: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>
              <a:solidFill>
                <a:prstClr val="black"/>
              </a:solidFill>
            </a:endParaRPr>
          </a:p>
          <a:p>
            <a:r>
              <a:rPr lang="en-US" sz="1400" dirty="0">
                <a:solidFill>
                  <a:prstClr val="black"/>
                </a:solidFill>
              </a:rPr>
              <a:t>Ordering of</a:t>
            </a:r>
            <a:r>
              <a:rPr lang="en-US" sz="1400" baseline="0" dirty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>
                <a:solidFill>
                  <a:prstClr val="black"/>
                </a:solidFill>
              </a:rPr>
              <a:t>buttons is</a:t>
            </a:r>
            <a:r>
              <a:rPr lang="en-US" sz="1400" dirty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>
                <a:solidFill>
                  <a:prstClr val="black"/>
                </a:solidFill>
              </a:rPr>
              <a:t>24</a:t>
            </a: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E1168F-CB86-4DE6-A5ED-5F108869B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Quiz 4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AFCA9F-5D91-4983-BB8A-EB7082B4B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In </a:t>
            </a:r>
            <a:r>
              <a:rPr lang="en-US" altLang="zh-TW"/>
              <a:t>this assignment, </a:t>
            </a:r>
            <a:r>
              <a:rPr lang="en-US" altLang="zh-TW" dirty="0"/>
              <a:t>we will learn using Markov chain methods to attack classical columnar transposition ciphers automatically.</a:t>
            </a:r>
          </a:p>
          <a:p>
            <a:r>
              <a:rPr lang="en-US" altLang="zh-TW" dirty="0"/>
              <a:t>The steps to solve it are as follows:</a:t>
            </a:r>
          </a:p>
          <a:p>
            <a:pPr marL="385763" indent="-385763">
              <a:buAutoNum type="arabicPeriod"/>
            </a:pPr>
            <a:r>
              <a:rPr lang="en-US" altLang="zh-TW" dirty="0"/>
              <a:t>Using the number of vowels to detect ciphertext rectangles (In English approximately 40% of plaintext consists of vowels).</a:t>
            </a:r>
          </a:p>
          <a:p>
            <a:pPr marL="385763" indent="-385763">
              <a:buAutoNum type="arabicPeriod"/>
            </a:pPr>
            <a:r>
              <a:rPr lang="en-US" altLang="zh-TW" dirty="0"/>
              <a:t>Using plaintext bigrams and trigrams to calculate conditional probabilities for Markov decision processing (MDP).</a:t>
            </a:r>
          </a:p>
          <a:p>
            <a:pPr marL="385763" indent="-385763">
              <a:buAutoNum type="arabicPeriod"/>
            </a:pPr>
            <a:r>
              <a:rPr lang="en-US" altLang="zh-TW" dirty="0"/>
              <a:t>Using MDP to recover columnar transposition ciphers.</a:t>
            </a:r>
          </a:p>
          <a:p>
            <a:endParaRPr lang="en-US" alt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2D6016-4C55-449D-B0AC-58B6703FE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CEC201-BB5C-4A11-8C43-A3554EEA9B0C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2022/3/17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44B695-8012-42BA-96C8-75A12361B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2D1085C-EC77-4CD9-BF03-7E87F4A8C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B9C331-478C-4D7B-B9A6-D21A4A2CB3E0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4B51E5A-9F23-49F9-B153-E7EEB6067F18}"/>
              </a:ext>
            </a:extLst>
          </p:cNvPr>
          <p:cNvSpPr/>
          <p:nvPr/>
        </p:nvSpPr>
        <p:spPr>
          <a:xfrm>
            <a:off x="8305800" y="4705385"/>
            <a:ext cx="838200" cy="4381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0188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465766" y="789552"/>
            <a:ext cx="403675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ECDTM  ECAER  AUOOL EDSAM  MERNE  NASSO DYTNR  VBNLC   RLTIQ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LAETR   IGAWE  BAAEI HOR</a:t>
            </a:r>
            <a:endParaRPr kumimoji="0" lang="zh-TW" altLang="en-US" sz="2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845124" y="323413"/>
            <a:ext cx="367240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Transposition </a:t>
            </a:r>
            <a:r>
              <a:rPr kumimoji="0" lang="en-US" altLang="zh-TW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Columnar Transposition </a:t>
            </a:r>
            <a:endParaRPr kumimoji="0" lang="zh-TW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6732240" y="4461960"/>
            <a:ext cx="81009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9 </a:t>
            </a:r>
            <a:endParaRPr kumimoji="0" lang="zh-TW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8FB78F-8350-4EB1-8658-1C4E240D7C07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2022/3/17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B9C331-478C-4D7B-B9A6-D21A4A2CB3E0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46100" y="381121"/>
            <a:ext cx="845168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Diffusion</a:t>
            </a:r>
            <a:endParaRPr kumimoji="0" lang="zh-TW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8699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8FB78F-8350-4EB1-8658-1C4E240D7C07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2022/3/17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B9C331-478C-4D7B-B9A6-D21A4A2CB3E0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1" t="12421" r="3149" b="7575"/>
          <a:stretch/>
        </p:blipFill>
        <p:spPr>
          <a:xfrm>
            <a:off x="1386000" y="681540"/>
            <a:ext cx="6399000" cy="33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3CE5CD-81EE-4616-BE24-A4CCAF59D80B}" type="slidenum"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2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1657350" y="171450"/>
            <a:ext cx="5829300" cy="514350"/>
          </a:xfrm>
        </p:spPr>
        <p:txBody>
          <a:bodyPr/>
          <a:lstStyle/>
          <a:p>
            <a:r>
              <a:rPr lang="en-US" altLang="zh-TW" sz="2700" dirty="0">
                <a:ea typeface="新細明體" charset="-120"/>
              </a:rPr>
              <a:t>Plaintext Reference </a:t>
            </a:r>
          </a:p>
        </p:txBody>
      </p:sp>
      <p:sp>
        <p:nvSpPr>
          <p:cNvPr id="32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4450" y="971550"/>
            <a:ext cx="6515100" cy="3714750"/>
          </a:xfrm>
          <a:noFill/>
          <a:ln/>
        </p:spPr>
        <p:txBody>
          <a:bodyPr>
            <a:normAutofit fontScale="25000" lnSpcReduction="20000"/>
          </a:bodyPr>
          <a:lstStyle/>
          <a:p>
            <a:pPr marL="457200" indent="-457200">
              <a:buNone/>
            </a:pPr>
            <a:r>
              <a:rPr lang="en-US" altLang="zh-TW" sz="1950" dirty="0">
                <a:latin typeface="Courier New" pitchFamily="49" charset="0"/>
                <a:ea typeface="新細明體" charset="-120"/>
              </a:rPr>
              <a:t>WITHM ALICE TOWAR DNONE WITHC HARIT YFORA LLWIT</a:t>
            </a:r>
          </a:p>
          <a:p>
            <a:pPr marL="457200" indent="-457200">
              <a:buNone/>
            </a:pPr>
            <a:r>
              <a:rPr lang="en-US" altLang="zh-TW" sz="1950" dirty="0">
                <a:latin typeface="Courier New" pitchFamily="49" charset="0"/>
                <a:ea typeface="新細明體" charset="-120"/>
              </a:rPr>
              <a:t>HFIRM NESSI NTHER IGHTA SGODG IVESU STOSE ETHER</a:t>
            </a:r>
          </a:p>
          <a:p>
            <a:pPr marL="457200" indent="-457200">
              <a:buNone/>
            </a:pPr>
            <a:r>
              <a:rPr lang="en-US" altLang="zh-TW" sz="1950" dirty="0">
                <a:latin typeface="Courier New" pitchFamily="49" charset="0"/>
                <a:ea typeface="新細明體" charset="-120"/>
              </a:rPr>
              <a:t>IGHTL ETUSS TRIVE ONTOF INISH THEWO RKWEA REINT</a:t>
            </a:r>
          </a:p>
          <a:p>
            <a:pPr marL="457200" indent="-457200">
              <a:buNone/>
            </a:pPr>
            <a:r>
              <a:rPr lang="en-US" altLang="zh-TW" sz="1950" dirty="0">
                <a:latin typeface="Courier New" pitchFamily="49" charset="0"/>
                <a:ea typeface="新細明體" charset="-120"/>
              </a:rPr>
              <a:t>OBIND UPTHE NATIO NSWOU NDSTO CAREF ORHIM WHOSH</a:t>
            </a:r>
          </a:p>
          <a:p>
            <a:pPr marL="457200" indent="-457200">
              <a:buNone/>
            </a:pPr>
            <a:r>
              <a:rPr lang="en-US" altLang="zh-TW" sz="1950" dirty="0">
                <a:latin typeface="Courier New" pitchFamily="49" charset="0"/>
                <a:ea typeface="新細明體" charset="-120"/>
              </a:rPr>
              <a:t>ALLHA VEBOR NETHE BATTL EANDF ORHIS WIDOW ANDHI</a:t>
            </a:r>
          </a:p>
          <a:p>
            <a:pPr marL="457200" indent="-457200">
              <a:buNone/>
            </a:pPr>
            <a:r>
              <a:rPr lang="en-US" altLang="zh-TW" sz="1950" dirty="0">
                <a:latin typeface="Courier New" pitchFamily="49" charset="0"/>
                <a:ea typeface="新細明體" charset="-120"/>
              </a:rPr>
              <a:t>SORPH ANTOD OALLW HICHM AYACH IEVEA NDCHE RISHA</a:t>
            </a:r>
          </a:p>
          <a:p>
            <a:pPr marL="457200" indent="-457200">
              <a:buNone/>
            </a:pPr>
            <a:r>
              <a:rPr lang="en-US" altLang="zh-TW" sz="1950" dirty="0">
                <a:latin typeface="Courier New" pitchFamily="49" charset="0"/>
                <a:ea typeface="新細明體" charset="-120"/>
              </a:rPr>
              <a:t>JUSTA NDLAS TINGP EACEA MONGO URSEL VESAN DWITH</a:t>
            </a:r>
          </a:p>
          <a:p>
            <a:pPr marL="457200" indent="-457200">
              <a:buNone/>
            </a:pPr>
            <a:r>
              <a:rPr lang="en-US" altLang="zh-TW" sz="1950" dirty="0">
                <a:latin typeface="Courier New" pitchFamily="49" charset="0"/>
                <a:ea typeface="新細明體" charset="-120"/>
              </a:rPr>
              <a:t>ALLNA TIONS GREEC EANNO UNCED YESTE RDAYT HEAGR</a:t>
            </a:r>
          </a:p>
          <a:p>
            <a:pPr marL="457200" indent="-457200">
              <a:buNone/>
            </a:pPr>
            <a:r>
              <a:rPr lang="en-US" altLang="zh-TW" sz="1950" dirty="0">
                <a:latin typeface="Courier New" pitchFamily="49" charset="0"/>
                <a:ea typeface="新細明體" charset="-120"/>
              </a:rPr>
              <a:t>AGREE MENTW ITHTR UKEYE NDTHE CYPRU STHAT THEGR</a:t>
            </a:r>
          </a:p>
          <a:p>
            <a:pPr marL="457200" indent="-457200">
              <a:buNone/>
            </a:pPr>
            <a:r>
              <a:rPr lang="en-US" altLang="zh-TW" sz="1950" dirty="0">
                <a:latin typeface="Courier New" pitchFamily="49" charset="0"/>
                <a:ea typeface="新細明體" charset="-120"/>
              </a:rPr>
              <a:t>EEKAN DTURK ISHCO NTING ENTSW HICHA RETOP ARTIC</a:t>
            </a:r>
          </a:p>
          <a:p>
            <a:pPr marL="457200" indent="-457200">
              <a:buNone/>
            </a:pPr>
            <a:r>
              <a:rPr lang="en-US" altLang="zh-TW" sz="1950" dirty="0">
                <a:latin typeface="Courier New" pitchFamily="49" charset="0"/>
                <a:ea typeface="新細明體" charset="-120"/>
              </a:rPr>
              <a:t>IPATE INTHE TRIPA RTITE HEADQ UARTE RSSHA LLCOM</a:t>
            </a:r>
          </a:p>
          <a:p>
            <a:pPr marL="457200" indent="-457200">
              <a:buNone/>
            </a:pPr>
            <a:r>
              <a:rPr lang="en-US" altLang="zh-TW" sz="1950" dirty="0">
                <a:latin typeface="Courier New" pitchFamily="49" charset="0"/>
                <a:ea typeface="新細明體" charset="-120"/>
              </a:rPr>
              <a:t>PRISE RESPE CTIVE LYGRE EKOFF ICERS NONCO MMISS</a:t>
            </a:r>
          </a:p>
          <a:p>
            <a:pPr marL="457200" indent="-457200">
              <a:buNone/>
            </a:pPr>
            <a:r>
              <a:rPr lang="en-US" altLang="zh-TW" sz="1950" dirty="0">
                <a:latin typeface="Courier New" pitchFamily="49" charset="0"/>
                <a:ea typeface="新細明體" charset="-120"/>
              </a:rPr>
              <a:t>IONED OFFIC ERSAN DMENA NDTUR KISHO FFICE RSNON</a:t>
            </a:r>
          </a:p>
          <a:p>
            <a:pPr marL="457200" indent="-457200">
              <a:buNone/>
            </a:pPr>
            <a:r>
              <a:rPr lang="en-US" altLang="zh-TW" sz="1950" dirty="0">
                <a:latin typeface="Courier New" pitchFamily="49" charset="0"/>
                <a:ea typeface="新細明體" charset="-120"/>
              </a:rPr>
              <a:t>COMMI SSION EDOFF ICERS ANDME NTHEP RESID ENTAN</a:t>
            </a:r>
          </a:p>
          <a:p>
            <a:pPr marL="457200" indent="-457200">
              <a:buNone/>
            </a:pPr>
            <a:r>
              <a:rPr lang="en-US" altLang="zh-TW" sz="1950" dirty="0">
                <a:latin typeface="Courier New" pitchFamily="49" charset="0"/>
                <a:ea typeface="新細明體" charset="-120"/>
              </a:rPr>
              <a:t>DVICE PRESI DENTO FTHER EPUBL ICOFC YPRUS ACTIN</a:t>
            </a:r>
          </a:p>
          <a:p>
            <a:pPr marL="457200" indent="-457200">
              <a:buNone/>
            </a:pPr>
            <a:r>
              <a:rPr lang="en-US" altLang="zh-TW" sz="1950" dirty="0">
                <a:latin typeface="Courier New" pitchFamily="49" charset="0"/>
                <a:ea typeface="新細明體" charset="-120"/>
              </a:rPr>
              <a:t>GINAG REEME NTMAY REQUE STTHE GREEK ANDTU RKISH</a:t>
            </a:r>
          </a:p>
          <a:p>
            <a:pPr marL="457200" indent="-457200">
              <a:buNone/>
            </a:pPr>
            <a:r>
              <a:rPr lang="en-US" altLang="zh-TW" sz="1950" dirty="0">
                <a:latin typeface="Courier New" pitchFamily="49" charset="0"/>
                <a:ea typeface="新細明體" charset="-120"/>
              </a:rPr>
              <a:t>GOVER NMENT STOIN CREAS EORRE DUCET HEGRE EKAND</a:t>
            </a:r>
          </a:p>
          <a:p>
            <a:pPr marL="457200" indent="-457200">
              <a:buNone/>
            </a:pPr>
            <a:r>
              <a:rPr lang="en-US" altLang="zh-TW" sz="1950" dirty="0">
                <a:latin typeface="Courier New" pitchFamily="49" charset="0"/>
                <a:ea typeface="新細明體" charset="-120"/>
              </a:rPr>
              <a:t>TURKI SHCON TINGE NTSIT ISAGR EEDTH ATTHE SITES</a:t>
            </a:r>
          </a:p>
          <a:p>
            <a:pPr marL="457200" indent="-457200">
              <a:buNone/>
            </a:pPr>
            <a:r>
              <a:rPr lang="en-US" altLang="zh-TW" sz="1950" dirty="0">
                <a:latin typeface="Courier New" pitchFamily="49" charset="0"/>
                <a:ea typeface="新細明體" charset="-120"/>
              </a:rPr>
              <a:t>OFTHE CANTO NMENT SFORT HEGRE EKAND TURKI SHCON</a:t>
            </a:r>
          </a:p>
          <a:p>
            <a:pPr marL="457200" indent="-457200">
              <a:buNone/>
            </a:pPr>
            <a:r>
              <a:rPr lang="en-US" altLang="zh-TW" sz="1950" dirty="0">
                <a:latin typeface="Courier New" pitchFamily="49" charset="0"/>
                <a:ea typeface="新細明體" charset="-120"/>
              </a:rPr>
              <a:t>TINGE NTSPA RTICI PATIN GINTH ETRIP ARTIT EHEAD</a:t>
            </a:r>
          </a:p>
          <a:p>
            <a:pPr marL="457200" indent="-457200">
              <a:buNone/>
            </a:pPr>
            <a:r>
              <a:rPr lang="en-US" altLang="zh-TW" sz="1950" dirty="0">
                <a:latin typeface="Courier New" pitchFamily="49" charset="0"/>
                <a:ea typeface="新細明體" charset="-120"/>
              </a:rPr>
              <a:t>QUART ERSTH EIRJU RIDIC ALSTA TUSFA CILIT IESAN</a:t>
            </a:r>
          </a:p>
          <a:p>
            <a:pPr marL="457200" indent="-457200">
              <a:buNone/>
            </a:pPr>
            <a:r>
              <a:rPr lang="en-US" altLang="zh-TW" sz="1950" dirty="0">
                <a:latin typeface="Courier New" pitchFamily="49" charset="0"/>
                <a:ea typeface="新細明體" charset="-120"/>
              </a:rPr>
              <a:t>DEXEM PTION SINRE SPECT OFCUS TOMSA NDTAX ESASW</a:t>
            </a:r>
          </a:p>
          <a:p>
            <a:pPr marL="457200" indent="-457200">
              <a:buNone/>
            </a:pPr>
            <a:r>
              <a:rPr lang="en-US" altLang="zh-TW" sz="1950" dirty="0">
                <a:latin typeface="Courier New" pitchFamily="49" charset="0"/>
                <a:ea typeface="新細明體" charset="-120"/>
              </a:rPr>
              <a:t>ELLAS OTHER IMMUN ITIES ANDPR IVILE GESAN DANYO</a:t>
            </a:r>
          </a:p>
          <a:p>
            <a:pPr marL="457200" indent="-457200">
              <a:buNone/>
            </a:pPr>
            <a:r>
              <a:rPr lang="en-US" altLang="zh-TW" sz="1950" dirty="0">
                <a:latin typeface="Courier New" pitchFamily="49" charset="0"/>
                <a:ea typeface="新細明體" charset="-120"/>
              </a:rPr>
              <a:t>THERM ILITA RYAND TECHN ICALQ UESTI ONSCO NCERN</a:t>
            </a:r>
          </a:p>
          <a:p>
            <a:pPr marL="457200" indent="-457200">
              <a:buNone/>
            </a:pPr>
            <a:r>
              <a:rPr lang="en-US" altLang="zh-TW" sz="1950" dirty="0">
                <a:latin typeface="Courier New" pitchFamily="49" charset="0"/>
                <a:ea typeface="新細明體" charset="-120"/>
              </a:rPr>
              <a:t>INGTH EORGA NIZAT IONAN DOPER ATION OFTHE HEADQ</a:t>
            </a:r>
          </a:p>
          <a:p>
            <a:pPr marL="457200" indent="-457200">
              <a:buNone/>
            </a:pPr>
            <a:r>
              <a:rPr lang="en-US" altLang="zh-TW" sz="1950" dirty="0">
                <a:latin typeface="Courier New" pitchFamily="49" charset="0"/>
                <a:ea typeface="新細明體" charset="-120"/>
              </a:rPr>
              <a:t>UARTE RSMEN TIONE DABOV ESHAL LBEDE TERMI NEDBY</a:t>
            </a:r>
          </a:p>
          <a:p>
            <a:pPr marL="457200" indent="-457200">
              <a:buNone/>
            </a:pPr>
            <a:r>
              <a:rPr lang="en-US" altLang="zh-TW" sz="1950" dirty="0">
                <a:latin typeface="Courier New" pitchFamily="49" charset="0"/>
                <a:ea typeface="新細明體" charset="-120"/>
              </a:rPr>
              <a:t>ASPEC IALCO NVENT IONWH ICHSH ALLCO MEINT OFORC</a:t>
            </a:r>
          </a:p>
          <a:p>
            <a:pPr marL="457200" indent="-457200">
              <a:buNone/>
            </a:pPr>
            <a:r>
              <a:rPr lang="en-US" altLang="zh-TW" sz="1950" dirty="0">
                <a:latin typeface="Courier New" pitchFamily="49" charset="0"/>
                <a:ea typeface="新細明體" charset="-120"/>
              </a:rPr>
              <a:t>ENOTL ATERT HANTH ETREA TYOFA LLIAN CE</a:t>
            </a:r>
            <a:endParaRPr lang="en-US" altLang="zh-TW" sz="1350" dirty="0">
              <a:latin typeface="Courier New" pitchFamily="49" charset="0"/>
              <a:ea typeface="新細明體" charset="-120"/>
            </a:endParaRPr>
          </a:p>
          <a:p>
            <a:pPr marL="0" indent="0">
              <a:buNone/>
            </a:pPr>
            <a:r>
              <a:rPr lang="en-US" altLang="zh-TW" sz="4800" dirty="0">
                <a:solidFill>
                  <a:srgbClr val="FF0000"/>
                </a:solidFill>
                <a:latin typeface="Courier New" pitchFamily="49" charset="0"/>
                <a:ea typeface="新細明體" charset="-120"/>
              </a:rPr>
              <a:t>First count tri-gram plaintext frequency using these messages as training sets</a:t>
            </a:r>
          </a:p>
          <a:p>
            <a:pPr marL="457200" indent="-457200">
              <a:buNone/>
            </a:pPr>
            <a:r>
              <a:rPr lang="en-US" altLang="zh-TW" sz="4800" dirty="0">
                <a:latin typeface="Courier New" pitchFamily="49" charset="0"/>
                <a:ea typeface="新細明體" charset="-120"/>
              </a:rPr>
              <a:t>WIT</a:t>
            </a:r>
          </a:p>
          <a:p>
            <a:pPr marL="457200" indent="-457200">
              <a:buNone/>
            </a:pPr>
            <a:r>
              <a:rPr lang="en-US" altLang="zh-TW" sz="4800" dirty="0">
                <a:latin typeface="Courier New" pitchFamily="49" charset="0"/>
                <a:ea typeface="新細明體" charset="-120"/>
              </a:rPr>
              <a:t>ITH</a:t>
            </a:r>
          </a:p>
          <a:p>
            <a:pPr marL="457200" indent="-457200">
              <a:buNone/>
            </a:pPr>
            <a:r>
              <a:rPr lang="en-US" altLang="zh-TW" sz="4800" dirty="0">
                <a:solidFill>
                  <a:srgbClr val="FF0000"/>
                </a:solidFill>
                <a:latin typeface="Courier New" pitchFamily="49" charset="0"/>
                <a:ea typeface="新細明體" charset="-120"/>
              </a:rPr>
              <a:t>THM</a:t>
            </a:r>
          </a:p>
          <a:p>
            <a:pPr marL="457200" indent="-457200">
              <a:buNone/>
            </a:pPr>
            <a:r>
              <a:rPr lang="en-US" altLang="zh-TW" sz="4800" dirty="0">
                <a:latin typeface="Courier New" pitchFamily="49" charset="0"/>
                <a:ea typeface="新細明體" charset="-120"/>
              </a:rPr>
              <a:t>HMA</a:t>
            </a:r>
          </a:p>
          <a:p>
            <a:pPr marL="457200" indent="-457200">
              <a:buNone/>
            </a:pPr>
            <a:r>
              <a:rPr lang="en-US" altLang="zh-TW" sz="4800" dirty="0">
                <a:latin typeface="Courier New" pitchFamily="49" charset="0"/>
                <a:ea typeface="新細明體" charset="-120"/>
              </a:rPr>
              <a:t>MAL</a:t>
            </a:r>
          </a:p>
          <a:p>
            <a:pPr marL="457200" indent="-457200">
              <a:buNone/>
            </a:pPr>
            <a:r>
              <a:rPr lang="en-US" altLang="zh-TW" sz="4800" dirty="0">
                <a:latin typeface="Courier New" pitchFamily="49" charset="0"/>
                <a:ea typeface="新細明體" charset="-120"/>
              </a:rPr>
              <a:t>ALI</a:t>
            </a:r>
          </a:p>
          <a:p>
            <a:pPr marL="457200" indent="-457200">
              <a:buNone/>
            </a:pPr>
            <a:r>
              <a:rPr lang="en-US" altLang="zh-TW" sz="4800" dirty="0">
                <a:latin typeface="Courier New" pitchFamily="49" charset="0"/>
                <a:ea typeface="新細明體" charset="-12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903206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538459"/>
              </p:ext>
            </p:extLst>
          </p:nvPr>
        </p:nvGraphicFramePr>
        <p:xfrm>
          <a:off x="2249742" y="914400"/>
          <a:ext cx="4894008" cy="171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7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7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WORD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Frequency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THE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800" b="1" i="1" dirty="0"/>
                        <a:t>A </a:t>
                      </a:r>
                      <a:r>
                        <a:rPr lang="en-US" altLang="zh-TW" sz="1800" dirty="0"/>
                        <a:t>   like</a:t>
                      </a:r>
                      <a:r>
                        <a:rPr lang="en-US" altLang="zh-TW" sz="1800" baseline="0" dirty="0"/>
                        <a:t> 5 times 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THA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800" b="1" i="1" dirty="0"/>
                        <a:t>B </a:t>
                      </a:r>
                      <a:r>
                        <a:rPr lang="en-US" altLang="zh-TW" sz="1800" dirty="0"/>
                        <a:t>   like 2 times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CAR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800" b="1" i="1" dirty="0"/>
                        <a:t>C</a:t>
                      </a:r>
                      <a:endParaRPr lang="zh-TW" altLang="en-US" sz="1800" b="1" i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CAN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800" b="1" i="1" dirty="0"/>
                        <a:t>D</a:t>
                      </a:r>
                      <a:endParaRPr lang="zh-TW" altLang="en-US" sz="1800" b="1" i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2216336" y="2679763"/>
            <a:ext cx="49029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Weight (</a:t>
            </a:r>
            <a:r>
              <a:rPr kumimoji="0" lang="en-US" altLang="zh-TW" sz="2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</a:t>
            </a:r>
            <a:r>
              <a:rPr kumimoji="0" lang="en-US" altLang="zh-TW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E)=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Log Pc(THE/TH)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=log (</a:t>
            </a:r>
            <a:r>
              <a:rPr kumimoji="0" lang="en-US" altLang="zh-TW" sz="21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</a:t>
            </a:r>
            <a:r>
              <a:rPr kumimoji="0" lang="en-US" altLang="zh-TW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/ </a:t>
            </a:r>
            <a:r>
              <a:rPr kumimoji="0" lang="en-US" altLang="zh-TW" sz="21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A+B</a:t>
            </a:r>
            <a:r>
              <a:rPr kumimoji="0" lang="en-US" altLang="zh-TW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= log 5/7</a:t>
            </a:r>
            <a:endParaRPr kumimoji="0" lang="zh-TW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38C402-3EB4-4423-B2C0-511C9D3C37BA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2022/3/17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B9C331-478C-4D7B-B9A6-D21A4A2CB3E0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5E6B75C-9095-4259-8397-5196A0960A0A}"/>
              </a:ext>
            </a:extLst>
          </p:cNvPr>
          <p:cNvSpPr txBox="1">
            <a:spLocks noChangeArrowheads="1"/>
          </p:cNvSpPr>
          <p:nvPr/>
        </p:nvSpPr>
        <p:spPr>
          <a:xfrm>
            <a:off x="1657350" y="171450"/>
            <a:ext cx="5829300" cy="5143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charset="-120"/>
                <a:cs typeface="+mj-cs"/>
              </a:rPr>
              <a:t>Tri-gram </a:t>
            </a:r>
            <a:r>
              <a:rPr kumimoji="0" lang="en-US" altLang="zh-TW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charset="-120"/>
                <a:cs typeface="+mj-cs"/>
              </a:rPr>
              <a:t>plaintext </a:t>
            </a:r>
            <a:r>
              <a:rPr kumimoji="0" lang="en-US" altLang="zh-TW" sz="2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charset="-120"/>
                <a:cs typeface="+mj-cs"/>
              </a:rPr>
              <a:t>to calculate conditional </a:t>
            </a:r>
            <a:r>
              <a:rPr kumimoji="0" lang="en-US" altLang="zh-TW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charset="-120"/>
                <a:cs typeface="+mj-cs"/>
              </a:rPr>
              <a:t>probability </a:t>
            </a:r>
          </a:p>
        </p:txBody>
      </p:sp>
    </p:spTree>
    <p:extLst>
      <p:ext uri="{BB962C8B-B14F-4D97-AF65-F5344CB8AC3E}">
        <p14:creationId xmlns:p14="http://schemas.microsoft.com/office/powerpoint/2010/main" val="408225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408960"/>
              </p:ext>
            </p:extLst>
          </p:nvPr>
        </p:nvGraphicFramePr>
        <p:xfrm>
          <a:off x="2249742" y="914400"/>
          <a:ext cx="4894008" cy="171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7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7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WORD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Frequency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THE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800" b="1" i="1" dirty="0"/>
                        <a:t>A     </a:t>
                      </a:r>
                      <a:r>
                        <a:rPr lang="en-US" altLang="zh-TW" sz="1800" b="1" i="1" baseline="0" dirty="0"/>
                        <a:t> 5 </a:t>
                      </a:r>
                      <a:endParaRPr lang="zh-TW" altLang="en-US" sz="1800" b="1" i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THA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800" b="1" i="1" dirty="0"/>
                        <a:t>B       2 </a:t>
                      </a:r>
                      <a:endParaRPr lang="zh-TW" altLang="en-US" sz="1800" b="1" i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CAR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800" b="1" i="1" dirty="0"/>
                        <a:t>C</a:t>
                      </a:r>
                      <a:endParaRPr lang="zh-TW" altLang="en-US" sz="1800" b="1" i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CAN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800" b="1" i="1" dirty="0"/>
                        <a:t>D</a:t>
                      </a:r>
                      <a:endParaRPr lang="zh-TW" altLang="en-US" sz="1800" b="1" i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2216336" y="2679763"/>
            <a:ext cx="49029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W(THE)=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Log Pc(THE/TH) / Random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=log (</a:t>
            </a:r>
            <a:r>
              <a:rPr kumimoji="0" lang="en-US" altLang="zh-TW" sz="21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 / A+B</a:t>
            </a:r>
            <a:r>
              <a:rPr kumimoji="0" lang="en-US" altLang="zh-TW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)/(1/26)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= log 26*(5/7)</a:t>
            </a:r>
            <a:endParaRPr kumimoji="0" lang="zh-TW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38C402-3EB4-4423-B2C0-511C9D3C37BA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2022/3/17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B9C331-478C-4D7B-B9A6-D21A4A2CB3E0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5508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C21CB52-0E2F-4E61-9AD7-DCBDFCA41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0C25BA-98A1-4275-A2A0-207BA1574BFD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2022/3/17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2EC9C90-1A37-4CA5-88EA-78D4700C8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44091EA-F1F8-4CD8-BE93-EA4D8A0BA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B9C331-478C-4D7B-B9A6-D21A4A2CB3E0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7106EA6-1088-4F0C-BF82-60E93F0A7F67}"/>
              </a:ext>
            </a:extLst>
          </p:cNvPr>
          <p:cNvGraphicFramePr>
            <a:graphicFrameLocks noGrp="1"/>
          </p:cNvGraphicFramePr>
          <p:nvPr/>
        </p:nvGraphicFramePr>
        <p:xfrm>
          <a:off x="2951820" y="627535"/>
          <a:ext cx="3186351" cy="2540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193">
                  <a:extLst>
                    <a:ext uri="{9D8B030D-6E8A-4147-A177-3AD203B41FA5}">
                      <a16:colId xmlns:a16="http://schemas.microsoft.com/office/drawing/2014/main" val="370116081"/>
                    </a:ext>
                  </a:extLst>
                </a:gridCol>
                <a:gridCol w="455193">
                  <a:extLst>
                    <a:ext uri="{9D8B030D-6E8A-4147-A177-3AD203B41FA5}">
                      <a16:colId xmlns:a16="http://schemas.microsoft.com/office/drawing/2014/main" val="1158741329"/>
                    </a:ext>
                  </a:extLst>
                </a:gridCol>
                <a:gridCol w="455193">
                  <a:extLst>
                    <a:ext uri="{9D8B030D-6E8A-4147-A177-3AD203B41FA5}">
                      <a16:colId xmlns:a16="http://schemas.microsoft.com/office/drawing/2014/main" val="3947606505"/>
                    </a:ext>
                  </a:extLst>
                </a:gridCol>
                <a:gridCol w="455193">
                  <a:extLst>
                    <a:ext uri="{9D8B030D-6E8A-4147-A177-3AD203B41FA5}">
                      <a16:colId xmlns:a16="http://schemas.microsoft.com/office/drawing/2014/main" val="603078850"/>
                    </a:ext>
                  </a:extLst>
                </a:gridCol>
                <a:gridCol w="455193">
                  <a:extLst>
                    <a:ext uri="{9D8B030D-6E8A-4147-A177-3AD203B41FA5}">
                      <a16:colId xmlns:a16="http://schemas.microsoft.com/office/drawing/2014/main" val="1226950175"/>
                    </a:ext>
                  </a:extLst>
                </a:gridCol>
                <a:gridCol w="455193">
                  <a:extLst>
                    <a:ext uri="{9D8B030D-6E8A-4147-A177-3AD203B41FA5}">
                      <a16:colId xmlns:a16="http://schemas.microsoft.com/office/drawing/2014/main" val="2655032447"/>
                    </a:ext>
                  </a:extLst>
                </a:gridCol>
                <a:gridCol w="455193">
                  <a:extLst>
                    <a:ext uri="{9D8B030D-6E8A-4147-A177-3AD203B41FA5}">
                      <a16:colId xmlns:a16="http://schemas.microsoft.com/office/drawing/2014/main" val="1977623057"/>
                    </a:ext>
                  </a:extLst>
                </a:gridCol>
              </a:tblGrid>
              <a:tr h="27851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L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A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S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017831776"/>
                  </a:ext>
                </a:extLst>
              </a:tr>
              <a:tr h="282379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A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M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S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71832370"/>
                  </a:ext>
                </a:extLst>
              </a:tr>
              <a:tr h="282379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E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M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O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95714633"/>
                  </a:ext>
                </a:extLst>
              </a:tr>
              <a:tr h="282379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T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E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D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06159894"/>
                  </a:ext>
                </a:extLst>
              </a:tr>
              <a:tr h="282379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R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R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Y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63360164"/>
                  </a:ext>
                </a:extLst>
              </a:tr>
              <a:tr h="282379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I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N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T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989329267"/>
                  </a:ext>
                </a:extLst>
              </a:tr>
              <a:tr h="282379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G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E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N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28813906"/>
                  </a:ext>
                </a:extLst>
              </a:tr>
              <a:tr h="27851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A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N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R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87647277"/>
                  </a:ext>
                </a:extLst>
              </a:tr>
              <a:tr h="27851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W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A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V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37277904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6C6ADC1C-483C-43A7-9BFD-A72AA205C3A0}"/>
              </a:ext>
            </a:extLst>
          </p:cNvPr>
          <p:cNvSpPr/>
          <p:nvPr/>
        </p:nvSpPr>
        <p:spPr>
          <a:xfrm>
            <a:off x="3437874" y="530225"/>
            <a:ext cx="1301874" cy="28083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EAF7324-EE8E-48C8-A498-277C48D83505}"/>
              </a:ext>
            </a:extLst>
          </p:cNvPr>
          <p:cNvSpPr/>
          <p:nvPr/>
        </p:nvSpPr>
        <p:spPr>
          <a:xfrm>
            <a:off x="3869922" y="519522"/>
            <a:ext cx="1355880" cy="280831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45CCB4F-4008-465C-BF39-0AD2C462058E}"/>
              </a:ext>
            </a:extLst>
          </p:cNvPr>
          <p:cNvSpPr/>
          <p:nvPr/>
        </p:nvSpPr>
        <p:spPr>
          <a:xfrm>
            <a:off x="2724806" y="3694350"/>
            <a:ext cx="3429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We can use Markov chain methods to attack classical columnar transposition ciphers automatically for our assignment last week. That is a supervised learning approaches.</a:t>
            </a:r>
            <a:endParaRPr kumimoji="0" lang="zh-TW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31D76C3-B385-427F-8365-2D9ABE588773}"/>
              </a:ext>
            </a:extLst>
          </p:cNvPr>
          <p:cNvSpPr/>
          <p:nvPr/>
        </p:nvSpPr>
        <p:spPr>
          <a:xfrm>
            <a:off x="8305800" y="4705385"/>
            <a:ext cx="838200" cy="4381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3149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465766" y="789552"/>
            <a:ext cx="403675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EOEYE GTRNP SECEH HETYH SNGND DDDET OCRAE RAEMH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TECSE USIAR WKDRI RNYAR ANUEY ICNTT CEIET US</a:t>
            </a:r>
            <a:endParaRPr kumimoji="0" lang="zh-TW" altLang="en-US" sz="2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6732240" y="4461960"/>
            <a:ext cx="81009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9 </a:t>
            </a:r>
            <a:endParaRPr kumimoji="0" lang="zh-TW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8FB78F-8350-4EB1-8658-1C4E240D7C07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2022/3/17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B9C331-478C-4D7B-B9A6-D21A4A2CB3E0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819D895-94F1-4175-B20C-A057E6A9727C}"/>
              </a:ext>
            </a:extLst>
          </p:cNvPr>
          <p:cNvSpPr txBox="1"/>
          <p:nvPr/>
        </p:nvSpPr>
        <p:spPr>
          <a:xfrm>
            <a:off x="2357754" y="249493"/>
            <a:ext cx="43204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3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Then, Write a program to solve these transposition using a supervised learning approach- Markov chain methods</a:t>
            </a:r>
            <a:endParaRPr kumimoji="0" lang="zh-TW" altLang="en-US" sz="13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5B71D36-86B8-4266-AF27-4856105BDCA0}"/>
              </a:ext>
            </a:extLst>
          </p:cNvPr>
          <p:cNvSpPr txBox="1"/>
          <p:nvPr/>
        </p:nvSpPr>
        <p:spPr>
          <a:xfrm>
            <a:off x="2209800" y="3943350"/>
            <a:ext cx="523858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3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Hint: the first three letters of the plaintext message are </a:t>
            </a:r>
            <a:r>
              <a:rPr kumimoji="0" lang="en-US" altLang="zh-TW" sz="13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GRE</a:t>
            </a:r>
            <a:r>
              <a:rPr kumimoji="0" lang="en-US" altLang="zh-TW" sz="13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 ….</a:t>
            </a:r>
            <a:endParaRPr kumimoji="0" lang="zh-TW" altLang="en-US" sz="135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52790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380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13046</TotalTime>
  <Words>540</Words>
  <Application>Microsoft Macintosh PowerPoint</Application>
  <PresentationFormat>如螢幕大小 (16:9)</PresentationFormat>
  <Paragraphs>125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Arial</vt:lpstr>
      <vt:lpstr>Calibri</vt:lpstr>
      <vt:lpstr>Courier New</vt:lpstr>
      <vt:lpstr>Times New Roman</vt:lpstr>
      <vt:lpstr>1_Lecture</vt:lpstr>
      <vt:lpstr>2_Office Theme</vt:lpstr>
      <vt:lpstr>3_Office Theme</vt:lpstr>
      <vt:lpstr>Quiz 4</vt:lpstr>
      <vt:lpstr>PowerPoint 簡報</vt:lpstr>
      <vt:lpstr>PowerPoint 簡報</vt:lpstr>
      <vt:lpstr>Plaintext Reference 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陳毅</cp:lastModifiedBy>
  <cp:revision>509</cp:revision>
  <cp:lastPrinted>2021-03-17T00:17:55Z</cp:lastPrinted>
  <dcterms:created xsi:type="dcterms:W3CDTF">2010-11-06T18:36:35Z</dcterms:created>
  <dcterms:modified xsi:type="dcterms:W3CDTF">2022-03-17T06:57:29Z</dcterms:modified>
</cp:coreProperties>
</file>