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92" r:id="rId2"/>
    <p:sldId id="365" r:id="rId3"/>
    <p:sldId id="355" r:id="rId4"/>
    <p:sldId id="358" r:id="rId5"/>
    <p:sldId id="359" r:id="rId6"/>
    <p:sldId id="360" r:id="rId7"/>
    <p:sldId id="357" r:id="rId8"/>
    <p:sldId id="338" r:id="rId9"/>
    <p:sldId id="362" r:id="rId10"/>
    <p:sldId id="361" r:id="rId11"/>
    <p:sldId id="369" r:id="rId12"/>
    <p:sldId id="370" r:id="rId13"/>
    <p:sldId id="363" r:id="rId14"/>
    <p:sldId id="371" r:id="rId15"/>
    <p:sldId id="372" r:id="rId16"/>
    <p:sldId id="377" r:id="rId17"/>
    <p:sldId id="378" r:id="rId18"/>
    <p:sldId id="379" r:id="rId19"/>
    <p:sldId id="381" r:id="rId20"/>
    <p:sldId id="382" r:id="rId21"/>
    <p:sldId id="383" r:id="rId22"/>
    <p:sldId id="384" r:id="rId23"/>
    <p:sldId id="385" r:id="rId24"/>
    <p:sldId id="388" r:id="rId25"/>
    <p:sldId id="389" r:id="rId26"/>
    <p:sldId id="368" r:id="rId27"/>
    <p:sldId id="274" r:id="rId28"/>
    <p:sldId id="390" r:id="rId29"/>
    <p:sldId id="391" r:id="rId30"/>
    <p:sldId id="367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2789"/>
  </p:normalViewPr>
  <p:slideViewPr>
    <p:cSldViewPr>
      <p:cViewPr varScale="1">
        <p:scale>
          <a:sx n="235" d="100"/>
          <a:sy n="235" d="100"/>
        </p:scale>
        <p:origin x="183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ECC3-B4B8-2841-8114-672DCDD6E43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159E1-7372-4A4D-91F6-0130C14F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159E1-7372-4A4D-91F6-0130C14F48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159E1-7372-4A4D-91F6-0130C14F48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159E1-7372-4A4D-91F6-0130C14F48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training/medium/skynet-revolution-episode-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odingame.com/training/medium/skynet-revolution-episode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6BC0-F332-254B-8B51-0965B3B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ko-KR" altLang="en-US" dirty="0"/>
              <a:t>기말고사 일정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2720-C13B-FE40-B01A-FB6855B6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69277"/>
          </a:xfrm>
        </p:spPr>
        <p:txBody>
          <a:bodyPr/>
          <a:lstStyle/>
          <a:p>
            <a:r>
              <a:rPr lang="en-US" altLang="ko-KR" dirty="0"/>
              <a:t>12/10,12,17,19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1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9C9A-AE1D-984D-A7D1-78FEE3BB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8927-0A5B-FF44-ABC7-371B8F8E7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F55D6D-9A59-EC45-963A-FE7B38E23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4" y="0"/>
            <a:ext cx="3602531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7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AD0E-09E0-2E47-B287-A12E947B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B4FC-36A3-BD42-ADDB-B2AE0619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" y="130175"/>
            <a:ext cx="4591050" cy="3077766"/>
          </a:xfrm>
        </p:spPr>
        <p:txBody>
          <a:bodyPr/>
          <a:lstStyle/>
          <a:p>
            <a:r>
              <a:rPr lang="en-US" sz="1000" dirty="0"/>
              <a:t>#include &lt;iostream&gt;</a:t>
            </a:r>
          </a:p>
          <a:p>
            <a:r>
              <a:rPr lang="en-US" sz="1000" dirty="0"/>
              <a:t>#include &lt;string&gt;</a:t>
            </a:r>
          </a:p>
          <a:p>
            <a:r>
              <a:rPr lang="en-US" sz="1000" dirty="0"/>
              <a:t>#include &lt;vector&gt;</a:t>
            </a:r>
          </a:p>
          <a:p>
            <a:r>
              <a:rPr lang="en-US" sz="1000" dirty="0"/>
              <a:t>#include &lt;algorithm&gt;</a:t>
            </a:r>
          </a:p>
          <a:p>
            <a:r>
              <a:rPr lang="en-US" sz="1000" dirty="0"/>
              <a:t>using namespace std;</a:t>
            </a:r>
          </a:p>
          <a:p>
            <a:endParaRPr lang="en-US" sz="1000" dirty="0"/>
          </a:p>
          <a:p>
            <a:r>
              <a:rPr lang="en-US" sz="1000" dirty="0"/>
              <a:t>int main(){</a:t>
            </a:r>
          </a:p>
          <a:p>
            <a:r>
              <a:rPr lang="en-US" sz="1000" dirty="0"/>
              <a:t>    int N; // the total number of nodes in the level, including the gateways</a:t>
            </a:r>
          </a:p>
          <a:p>
            <a:r>
              <a:rPr lang="en-US" sz="1000" dirty="0"/>
              <a:t>    int L; // the number of links</a:t>
            </a:r>
          </a:p>
          <a:p>
            <a:r>
              <a:rPr lang="en-US" sz="1000" dirty="0"/>
              <a:t>    int E; // the number of exit gateways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cin</a:t>
            </a:r>
            <a:r>
              <a:rPr lang="en-US" sz="1000" dirty="0"/>
              <a:t> &gt;&gt; N &gt;&gt; L &gt;&gt; E; </a:t>
            </a:r>
            <a:r>
              <a:rPr lang="en-US" sz="1000" dirty="0" err="1"/>
              <a:t>cin.ignore</a:t>
            </a:r>
            <a:r>
              <a:rPr lang="en-US" sz="1000" dirty="0"/>
              <a:t>(); </a:t>
            </a:r>
          </a:p>
          <a:p>
            <a:r>
              <a:rPr lang="ko-KR" altLang="en-US" sz="1000" dirty="0"/>
              <a:t>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”</a:t>
            </a:r>
            <a:r>
              <a:rPr lang="en-US" altLang="ko-KR" sz="1000" dirty="0">
                <a:solidFill>
                  <a:srgbClr val="FF0000"/>
                </a:solidFill>
              </a:rPr>
              <a:t>|V|=</a:t>
            </a:r>
            <a:r>
              <a:rPr lang="en-US" sz="1000" dirty="0">
                <a:solidFill>
                  <a:srgbClr val="FF0000"/>
                </a:solidFill>
              </a:rPr>
              <a:t> " &lt;&lt; N &lt;&lt; “ |E|= “ &lt;&lt; L &lt;&lt; “ number of Gateways “ &lt;&lt; E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>
                <a:solidFill>
                  <a:srgbClr val="FF0000"/>
                </a:solidFill>
              </a:rPr>
              <a:t>;</a:t>
            </a:r>
          </a:p>
          <a:p>
            <a:endParaRPr lang="en-US" sz="1000" dirty="0"/>
          </a:p>
          <a:p>
            <a:r>
              <a:rPr lang="en-US" sz="1000" dirty="0"/>
              <a:t>    for (int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L;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r>
              <a:rPr lang="en-US" sz="1000" dirty="0"/>
              <a:t>        int N1; // N1 and N2 defines a link between these nodes</a:t>
            </a:r>
          </a:p>
          <a:p>
            <a:r>
              <a:rPr lang="en-US" sz="1000" dirty="0"/>
              <a:t>        int N2;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cin</a:t>
            </a:r>
            <a:r>
              <a:rPr lang="en-US" sz="1000" dirty="0"/>
              <a:t> &gt;&gt; N1 &gt;&gt; N2; </a:t>
            </a:r>
            <a:r>
              <a:rPr lang="en-US" sz="1000" dirty="0" err="1"/>
              <a:t>cin.ignore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“edge “ &lt;&lt;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 &lt;&lt; “ : “ &lt;&lt; N1 &lt;&lt; "-" &lt;&lt; N2 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>
                <a:solidFill>
                  <a:srgbClr val="FF0000"/>
                </a:solidFill>
              </a:rPr>
              <a:t>;</a:t>
            </a:r>
          </a:p>
          <a:p>
            <a:r>
              <a:rPr lang="en-US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4025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AD0E-09E0-2E47-B287-A12E947B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B4FC-36A3-BD42-ADDB-B2AE0619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175"/>
            <a:ext cx="4610100" cy="2616101"/>
          </a:xfrm>
        </p:spPr>
        <p:txBody>
          <a:bodyPr/>
          <a:lstStyle/>
          <a:p>
            <a:r>
              <a:rPr lang="en-US" sz="1000" dirty="0"/>
              <a:t>for (int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E;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r>
              <a:rPr lang="en-US" sz="1000" dirty="0"/>
              <a:t>        int EI; // the index of a gateway node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cin</a:t>
            </a:r>
            <a:r>
              <a:rPr lang="en-US" sz="1000" dirty="0"/>
              <a:t> &gt;&gt; EI; </a:t>
            </a:r>
            <a:r>
              <a:rPr lang="en-US" sz="1000" dirty="0" err="1"/>
              <a:t>cin.ignore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“gateway “ &lt;&lt;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 &lt;&lt; “ : “ &lt;&lt;  EI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/>
              <a:t>;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// game loop</a:t>
            </a:r>
          </a:p>
          <a:p>
            <a:r>
              <a:rPr lang="en-US" sz="1000" dirty="0"/>
              <a:t>    while (1) {</a:t>
            </a:r>
          </a:p>
          <a:p>
            <a:r>
              <a:rPr lang="en-US" sz="1000" dirty="0"/>
              <a:t>        int SI; </a:t>
            </a:r>
          </a:p>
          <a:p>
            <a:r>
              <a:rPr lang="en-US" sz="1000" dirty="0"/>
              <a:t>        // The index of the node on which the Skynet agent is positioned this turn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cin</a:t>
            </a:r>
            <a:r>
              <a:rPr lang="en-US" sz="1000" dirty="0"/>
              <a:t> &gt;&gt; SI; </a:t>
            </a:r>
            <a:r>
              <a:rPr lang="en-US" sz="1000" dirty="0" err="1"/>
              <a:t>cin.ignore</a:t>
            </a:r>
            <a:r>
              <a:rPr lang="en-US" sz="1000" dirty="0"/>
              <a:t>();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“agent at vertex “ &lt;&lt; SI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>
                <a:solidFill>
                  <a:srgbClr val="FF0000"/>
                </a:solidFill>
              </a:rPr>
              <a:t>; </a:t>
            </a:r>
          </a:p>
          <a:p>
            <a:r>
              <a:rPr lang="en-US" sz="1000" dirty="0"/>
              <a:t>                </a:t>
            </a:r>
          </a:p>
          <a:p>
            <a:r>
              <a:rPr lang="en-US" sz="1000" dirty="0"/>
              <a:t>      // Example: 0 1 are the indices of the nodes you wish to sever the link between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cout</a:t>
            </a:r>
            <a:r>
              <a:rPr lang="en-US" sz="1000" dirty="0"/>
              <a:t> &lt;&lt; </a:t>
            </a:r>
            <a:r>
              <a:rPr lang="en-US" sz="1000" dirty="0">
                <a:solidFill>
                  <a:srgbClr val="FF0000"/>
                </a:solidFill>
              </a:rPr>
              <a:t>SI &lt;&lt; " " &lt;&lt; SI+1 </a:t>
            </a:r>
            <a:r>
              <a:rPr lang="en-US" sz="1000" dirty="0"/>
              <a:t>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2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E6E6-74A4-4445-9BFC-B5DAAA45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FA171-E86F-BB44-A914-95F65BE72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lock, monitor, screen, street&#10;&#10;Description automatically generated">
            <a:extLst>
              <a:ext uri="{FF2B5EF4-FFF2-40B4-BE49-F238E27FC236}">
                <a16:creationId xmlns:a16="http://schemas.microsoft.com/office/drawing/2014/main" id="{07CA7520-B017-FC4C-9314-ECEA0966C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729"/>
            <a:ext cx="4610100" cy="19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0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5DBC-8C8A-FA46-96C8-D1F57CE6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48" y="1730375"/>
            <a:ext cx="3697246" cy="1692771"/>
          </a:xfrm>
        </p:spPr>
        <p:txBody>
          <a:bodyPr/>
          <a:lstStyle/>
          <a:p>
            <a:r>
              <a:rPr lang="en-US" b="1" dirty="0"/>
              <a:t>Game information:</a:t>
            </a:r>
          </a:p>
          <a:p>
            <a:r>
              <a:rPr lang="en-US" dirty="0"/>
              <a:t>Block the Agent! </a:t>
            </a:r>
          </a:p>
          <a:p>
            <a:r>
              <a:rPr lang="en-US" dirty="0"/>
              <a:t>Agent is at position 1</a:t>
            </a:r>
          </a:p>
          <a:p>
            <a:r>
              <a:rPr lang="en-US" b="1" dirty="0"/>
              <a:t>Standard Error Stream: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|V|= 3 |E|= 2 number of Gateways 1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edge 0 : 1-2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edge 1 : 1-0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gateway 0 : 2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agent at vertex 1</a:t>
            </a:r>
          </a:p>
          <a:p>
            <a:endParaRPr lang="en-US" dirty="0"/>
          </a:p>
        </p:txBody>
      </p:sp>
      <p:pic>
        <p:nvPicPr>
          <p:cNvPr id="7" name="Picture 6" descr="A picture containing sitting, monitor, computer, small&#10;&#10;Description automatically generated">
            <a:extLst>
              <a:ext uri="{FF2B5EF4-FFF2-40B4-BE49-F238E27FC236}">
                <a16:creationId xmlns:a16="http://schemas.microsoft.com/office/drawing/2014/main" id="{983B55F5-B614-6349-90A7-126ABD99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6"/>
            <a:ext cx="2914650" cy="16030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610CA-D11A-E647-8020-162578DA9268}"/>
              </a:ext>
            </a:extLst>
          </p:cNvPr>
          <p:cNvCxnSpPr>
            <a:cxnSpLocks/>
          </p:cNvCxnSpPr>
          <p:nvPr/>
        </p:nvCxnSpPr>
        <p:spPr>
          <a:xfrm flipV="1">
            <a:off x="933450" y="1056499"/>
            <a:ext cx="1195343" cy="186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C77E31-AB54-E74E-B75B-9550778F3F14}"/>
              </a:ext>
            </a:extLst>
          </p:cNvPr>
          <p:cNvCxnSpPr>
            <a:cxnSpLocks/>
          </p:cNvCxnSpPr>
          <p:nvPr/>
        </p:nvCxnSpPr>
        <p:spPr>
          <a:xfrm flipH="1" flipV="1">
            <a:off x="1118544" y="538621"/>
            <a:ext cx="119706" cy="15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H="1" flipV="1">
            <a:off x="197958" y="1032670"/>
            <a:ext cx="583092" cy="169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E199A6-50B3-5E41-A57D-8167C51C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30" y="1692398"/>
            <a:ext cx="2237070" cy="1708150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8C409AF4-425B-D048-A936-1B6CC23B7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21" y="130175"/>
            <a:ext cx="2237070" cy="443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75ECA42-BC0D-5449-A3A7-6F069170DDED}"/>
              </a:ext>
            </a:extLst>
          </p:cNvPr>
          <p:cNvSpPr/>
          <p:nvPr/>
        </p:nvSpPr>
        <p:spPr>
          <a:xfrm>
            <a:off x="2373021" y="130175"/>
            <a:ext cx="2237070" cy="44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2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5DBC-8C8A-FA46-96C8-D1F57CE6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6979"/>
            <a:ext cx="3697246" cy="2031325"/>
          </a:xfrm>
        </p:spPr>
        <p:txBody>
          <a:bodyPr/>
          <a:lstStyle/>
          <a:p>
            <a:r>
              <a:rPr lang="en-US" b="1" dirty="0"/>
              <a:t>Standard Error Stream:</a:t>
            </a:r>
          </a:p>
          <a:p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|V|= 3 |E|= 2 number of Gateways 1</a:t>
            </a:r>
          </a:p>
          <a:p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edge 0 : 1-2</a:t>
            </a:r>
          </a:p>
          <a:p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edge 1 : 1-0</a:t>
            </a:r>
          </a:p>
          <a:p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gateway 0 : 2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agent at vertex 1</a:t>
            </a:r>
          </a:p>
          <a:p>
            <a:r>
              <a:rPr lang="en-US" b="1" dirty="0"/>
              <a:t>Standard Output Stream:</a:t>
            </a:r>
          </a:p>
          <a:p>
            <a:r>
              <a:rPr lang="en-US" dirty="0"/>
              <a:t>&gt; 1 2</a:t>
            </a:r>
          </a:p>
          <a:p>
            <a:r>
              <a:rPr lang="en-US" b="1" dirty="0"/>
              <a:t>Game information:</a:t>
            </a:r>
          </a:p>
          <a:p>
            <a:r>
              <a:rPr lang="en-US" dirty="0">
                <a:solidFill>
                  <a:srgbClr val="00B050"/>
                </a:solidFill>
              </a:rPr>
              <a:t>Success: Agent has been neutralized </a:t>
            </a:r>
          </a:p>
          <a:p>
            <a:r>
              <a:rPr lang="en-US" dirty="0"/>
              <a:t>Link [1-2] severed</a:t>
            </a:r>
          </a:p>
          <a:p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6BC3C14-E5EE-7345-A7E9-FB0D3E23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38450" cy="1553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C89C05-F325-814B-9905-6A1A05D33708}"/>
              </a:ext>
            </a:extLst>
          </p:cNvPr>
          <p:cNvCxnSpPr>
            <a:cxnSpLocks/>
          </p:cNvCxnSpPr>
          <p:nvPr/>
        </p:nvCxnSpPr>
        <p:spPr>
          <a:xfrm flipV="1">
            <a:off x="323850" y="968375"/>
            <a:ext cx="18288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15A53-1490-7446-893D-397D1E6AD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019788"/>
            <a:ext cx="1873250" cy="144096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4E7BC-D9D2-1546-8D12-00870AE9C982}"/>
              </a:ext>
            </a:extLst>
          </p:cNvPr>
          <p:cNvCxnSpPr>
            <a:cxnSpLocks/>
          </p:cNvCxnSpPr>
          <p:nvPr/>
        </p:nvCxnSpPr>
        <p:spPr>
          <a:xfrm flipV="1">
            <a:off x="171450" y="496865"/>
            <a:ext cx="990600" cy="237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AD0E-09E0-2E47-B287-A12E947B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B4FC-36A3-BD42-ADDB-B2AE0619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" y="130175"/>
            <a:ext cx="4591050" cy="3077766"/>
          </a:xfrm>
        </p:spPr>
        <p:txBody>
          <a:bodyPr/>
          <a:lstStyle/>
          <a:p>
            <a:r>
              <a:rPr lang="en-US" sz="1000" dirty="0"/>
              <a:t>#include &lt;iostream&gt;</a:t>
            </a:r>
          </a:p>
          <a:p>
            <a:r>
              <a:rPr lang="en-US" sz="1000" dirty="0"/>
              <a:t>#include &lt;string&gt;</a:t>
            </a:r>
          </a:p>
          <a:p>
            <a:r>
              <a:rPr lang="en-US" sz="1000" dirty="0"/>
              <a:t>#include &lt;vector&gt;</a:t>
            </a:r>
          </a:p>
          <a:p>
            <a:r>
              <a:rPr lang="en-US" sz="1000" dirty="0"/>
              <a:t>#include &lt;algorithm&gt;</a:t>
            </a:r>
          </a:p>
          <a:p>
            <a:r>
              <a:rPr lang="en-US" sz="1000" dirty="0"/>
              <a:t>using namespace std;</a:t>
            </a:r>
          </a:p>
          <a:p>
            <a:endParaRPr lang="en-US" sz="1000" dirty="0"/>
          </a:p>
          <a:p>
            <a:r>
              <a:rPr lang="en-US" sz="1000" dirty="0"/>
              <a:t>int main(){</a:t>
            </a:r>
          </a:p>
          <a:p>
            <a:r>
              <a:rPr lang="en-US" sz="1000" dirty="0"/>
              <a:t>    int N; // the total number of nodes in the level, including the gateways</a:t>
            </a:r>
          </a:p>
          <a:p>
            <a:r>
              <a:rPr lang="en-US" sz="1000" dirty="0"/>
              <a:t>    int L; // the number of links</a:t>
            </a:r>
          </a:p>
          <a:p>
            <a:r>
              <a:rPr lang="en-US" sz="1000" dirty="0"/>
              <a:t>    int E; // the number of exit gateways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cin</a:t>
            </a:r>
            <a:r>
              <a:rPr lang="en-US" sz="1000" dirty="0"/>
              <a:t> &gt;&gt; N &gt;&gt; L &gt;&gt; E; </a:t>
            </a:r>
            <a:r>
              <a:rPr lang="en-US" sz="1000" dirty="0" err="1"/>
              <a:t>cin.ignore</a:t>
            </a:r>
            <a:r>
              <a:rPr lang="en-US" sz="1000" dirty="0"/>
              <a:t>(); </a:t>
            </a:r>
          </a:p>
          <a:p>
            <a:r>
              <a:rPr lang="ko-KR" altLang="en-US" sz="1000" dirty="0"/>
              <a:t>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”</a:t>
            </a:r>
            <a:r>
              <a:rPr lang="en-US" altLang="ko-KR" sz="1000" dirty="0">
                <a:solidFill>
                  <a:srgbClr val="FF0000"/>
                </a:solidFill>
              </a:rPr>
              <a:t>|V|=</a:t>
            </a:r>
            <a:r>
              <a:rPr lang="en-US" sz="1000" dirty="0">
                <a:solidFill>
                  <a:srgbClr val="FF0000"/>
                </a:solidFill>
              </a:rPr>
              <a:t> " &lt;&lt; N &lt;&lt; “ |E|= “ &lt;&lt; L &lt;&lt; “ number of Gateways “ &lt;&lt; E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>
                <a:solidFill>
                  <a:srgbClr val="FF0000"/>
                </a:solidFill>
              </a:rPr>
              <a:t>;</a:t>
            </a:r>
          </a:p>
          <a:p>
            <a:endParaRPr lang="en-US" sz="1000" dirty="0"/>
          </a:p>
          <a:p>
            <a:r>
              <a:rPr lang="en-US" sz="1000" dirty="0"/>
              <a:t>    for (int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L;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r>
              <a:rPr lang="en-US" sz="1000" dirty="0"/>
              <a:t>        int N1; // N1 and N2 defines a link between these nodes</a:t>
            </a:r>
          </a:p>
          <a:p>
            <a:r>
              <a:rPr lang="en-US" sz="1000" dirty="0"/>
              <a:t>        int N2;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cin</a:t>
            </a:r>
            <a:r>
              <a:rPr lang="en-US" sz="1000" dirty="0"/>
              <a:t> &gt;&gt; N1 &gt;&gt; N2; </a:t>
            </a:r>
            <a:r>
              <a:rPr lang="en-US" sz="1000" dirty="0" err="1"/>
              <a:t>cin.ignore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“edge “ &lt;&lt;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 &lt;&lt; “ : “ &lt;&lt; N1 &lt;&lt; "-" &lt;&lt; N2 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>
                <a:solidFill>
                  <a:srgbClr val="FF0000"/>
                </a:solidFill>
              </a:rPr>
              <a:t>;</a:t>
            </a:r>
          </a:p>
          <a:p>
            <a:r>
              <a:rPr lang="en-US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548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AD0E-09E0-2E47-B287-A12E947B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B4FC-36A3-BD42-ADDB-B2AE0619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175"/>
            <a:ext cx="4610100" cy="3077766"/>
          </a:xfrm>
        </p:spPr>
        <p:txBody>
          <a:bodyPr/>
          <a:lstStyle/>
          <a:p>
            <a:r>
              <a:rPr lang="en-US" sz="1000" dirty="0"/>
              <a:t>for (int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E;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r>
              <a:rPr lang="en-US" sz="1000" dirty="0"/>
              <a:t>        int EI; // the index of a gateway node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cin</a:t>
            </a:r>
            <a:r>
              <a:rPr lang="en-US" sz="1000" dirty="0"/>
              <a:t> &gt;&gt; EI; </a:t>
            </a:r>
            <a:r>
              <a:rPr lang="en-US" sz="1000" dirty="0" err="1"/>
              <a:t>cin.ignore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“gateway “ &lt;&lt;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 &lt;&lt; “ : “ &lt;&lt;  EI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/>
              <a:t>;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// game loop</a:t>
            </a:r>
          </a:p>
          <a:p>
            <a:r>
              <a:rPr lang="en-US" sz="1000" dirty="0"/>
              <a:t>    while (1) {</a:t>
            </a:r>
          </a:p>
          <a:p>
            <a:r>
              <a:rPr lang="en-US" sz="1000" dirty="0"/>
              <a:t>        int SI; </a:t>
            </a:r>
          </a:p>
          <a:p>
            <a:r>
              <a:rPr lang="en-US" sz="1000" dirty="0"/>
              <a:t>        // The index of the node on which the Skynet agent is positioned this turn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cin</a:t>
            </a:r>
            <a:r>
              <a:rPr lang="en-US" sz="1000" dirty="0"/>
              <a:t> &gt;&gt; SI; </a:t>
            </a:r>
            <a:r>
              <a:rPr lang="en-US" sz="1000" dirty="0" err="1"/>
              <a:t>cin.ignore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 dirty="0"/>
              <a:t>       // Write an action using </a:t>
            </a:r>
            <a:r>
              <a:rPr lang="en-US" sz="1000" dirty="0" err="1"/>
              <a:t>cout</a:t>
            </a:r>
            <a:r>
              <a:rPr lang="en-US" sz="1000" dirty="0"/>
              <a:t>. DON'T FORGET THE "&lt;&lt; </a:t>
            </a:r>
            <a:r>
              <a:rPr lang="en-US" sz="1000" dirty="0" err="1"/>
              <a:t>endl</a:t>
            </a:r>
            <a:r>
              <a:rPr lang="en-US" sz="1000" dirty="0"/>
              <a:t>"</a:t>
            </a:r>
          </a:p>
          <a:p>
            <a:r>
              <a:rPr lang="en-US" sz="1000" dirty="0"/>
              <a:t>       // To debug: </a:t>
            </a:r>
            <a:r>
              <a:rPr lang="en-US" sz="1000" dirty="0" err="1"/>
              <a:t>cerr</a:t>
            </a:r>
            <a:r>
              <a:rPr lang="en-US" sz="1000" dirty="0"/>
              <a:t> &lt;&lt; "Debug messages..."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   </a:t>
            </a:r>
            <a:r>
              <a:rPr lang="en-US" sz="1000" dirty="0" err="1">
                <a:solidFill>
                  <a:srgbClr val="FF0000"/>
                </a:solidFill>
              </a:rPr>
              <a:t>cerr</a:t>
            </a:r>
            <a:r>
              <a:rPr lang="en-US" sz="1000" dirty="0">
                <a:solidFill>
                  <a:srgbClr val="FF0000"/>
                </a:solidFill>
              </a:rPr>
              <a:t> &lt;&lt; “agent at vertex “ &lt;&lt; SI &lt;&lt; </a:t>
            </a:r>
            <a:r>
              <a:rPr lang="en-US" sz="1000" dirty="0" err="1">
                <a:solidFill>
                  <a:srgbClr val="FF0000"/>
                </a:solidFill>
              </a:rPr>
              <a:t>endl</a:t>
            </a:r>
            <a:r>
              <a:rPr lang="en-US" sz="1000" dirty="0">
                <a:solidFill>
                  <a:srgbClr val="FF0000"/>
                </a:solidFill>
              </a:rPr>
              <a:t>; </a:t>
            </a:r>
          </a:p>
          <a:p>
            <a:r>
              <a:rPr lang="en-US" sz="1000" dirty="0"/>
              <a:t>                </a:t>
            </a:r>
          </a:p>
          <a:p>
            <a:r>
              <a:rPr lang="en-US" sz="1000" dirty="0"/>
              <a:t>      // Example: 0 1 are the indices of the nodes you wish to sever the link between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cout</a:t>
            </a:r>
            <a:r>
              <a:rPr lang="en-US" sz="1000" dirty="0"/>
              <a:t> &lt;&lt; </a:t>
            </a:r>
            <a:r>
              <a:rPr lang="en-US" sz="1000" dirty="0">
                <a:solidFill>
                  <a:srgbClr val="FF0000"/>
                </a:solidFill>
              </a:rPr>
              <a:t>SI &lt;&lt; " " &lt;&lt; SI+1 </a:t>
            </a:r>
            <a:r>
              <a:rPr lang="en-US" sz="1000" dirty="0"/>
              <a:t>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712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sitting, black, light&#10;&#10;Description automatically generated">
            <a:extLst>
              <a:ext uri="{FF2B5EF4-FFF2-40B4-BE49-F238E27FC236}">
                <a16:creationId xmlns:a16="http://schemas.microsoft.com/office/drawing/2014/main" id="{01B38C35-AB01-D042-B5C9-07A7001D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576"/>
            <a:ext cx="2086357" cy="2115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65DBC-8C8A-FA46-96C8-D1F57CE6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1082" y="1426723"/>
            <a:ext cx="2340193" cy="2031325"/>
          </a:xfrm>
        </p:spPr>
        <p:txBody>
          <a:bodyPr/>
          <a:lstStyle/>
          <a:p>
            <a:r>
              <a:rPr lang="en-US" b="1" dirty="0"/>
              <a:t>Game information:</a:t>
            </a:r>
          </a:p>
          <a:p>
            <a:r>
              <a:rPr lang="en-US" dirty="0"/>
              <a:t>Block the Agent! </a:t>
            </a:r>
          </a:p>
          <a:p>
            <a:r>
              <a:rPr lang="en-US" dirty="0"/>
              <a:t>Agent is at position 0</a:t>
            </a:r>
          </a:p>
          <a:p>
            <a:r>
              <a:rPr lang="en-US" b="1" dirty="0"/>
              <a:t>Standard Error Stream: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|V|= 4 |E|= 4 number of Gateways 1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edge 0 : 1-3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edge 1 : 2-3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edge 2 : 0-1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edge 3 : 0-2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gateway 0 : 3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agent at vertex 0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610CA-D11A-E647-8020-162578DA9268}"/>
              </a:ext>
            </a:extLst>
          </p:cNvPr>
          <p:cNvCxnSpPr>
            <a:cxnSpLocks/>
          </p:cNvCxnSpPr>
          <p:nvPr/>
        </p:nvCxnSpPr>
        <p:spPr>
          <a:xfrm flipH="1" flipV="1">
            <a:off x="1847851" y="1176021"/>
            <a:ext cx="1295399" cy="17735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H="1" flipV="1">
            <a:off x="476250" y="1023622"/>
            <a:ext cx="2971800" cy="7829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99F4B76E-B3A0-7F47-A32B-6296A0663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10" y="27581"/>
            <a:ext cx="2483317" cy="3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0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atellite in space&#10;&#10;Description automatically generated">
            <a:extLst>
              <a:ext uri="{FF2B5EF4-FFF2-40B4-BE49-F238E27FC236}">
                <a16:creationId xmlns:a16="http://schemas.microsoft.com/office/drawing/2014/main" id="{FCF1E43D-1429-9740-880E-DB7991BF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38" y="0"/>
            <a:ext cx="2327188" cy="2360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65DBC-8C8A-FA46-96C8-D1F57CE6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7087" y="2394334"/>
            <a:ext cx="2797393" cy="1354217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Standard Output Stream:</a:t>
            </a:r>
          </a:p>
          <a:p>
            <a:r>
              <a:rPr lang="en-US" dirty="0"/>
              <a:t>&gt; 0 1</a:t>
            </a:r>
          </a:p>
          <a:p>
            <a:r>
              <a:rPr lang="en-US" b="1" dirty="0"/>
              <a:t>Game information:</a:t>
            </a:r>
          </a:p>
          <a:p>
            <a:r>
              <a:rPr lang="en-US" dirty="0"/>
              <a:t>Link [0-1] severed Agent moved from 0 to 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610CA-D11A-E647-8020-162578DA9268}"/>
              </a:ext>
            </a:extLst>
          </p:cNvPr>
          <p:cNvCxnSpPr>
            <a:cxnSpLocks/>
          </p:cNvCxnSpPr>
          <p:nvPr/>
        </p:nvCxnSpPr>
        <p:spPr>
          <a:xfrm flipH="1" flipV="1">
            <a:off x="1162050" y="567751"/>
            <a:ext cx="976800" cy="2186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H="1" flipV="1">
            <a:off x="502926" y="1214327"/>
            <a:ext cx="1447800" cy="16002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EE6AA-2F09-864B-9BBC-BED4C19FE32E}"/>
              </a:ext>
            </a:extLst>
          </p:cNvPr>
          <p:cNvCxnSpPr/>
          <p:nvPr/>
        </p:nvCxnSpPr>
        <p:spPr>
          <a:xfrm flipH="1" flipV="1">
            <a:off x="820227" y="849456"/>
            <a:ext cx="1456030" cy="2252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DA02AB-2C2D-1C46-9A68-8F8447038943}"/>
              </a:ext>
            </a:extLst>
          </p:cNvPr>
          <p:cNvCxnSpPr>
            <a:cxnSpLocks/>
          </p:cNvCxnSpPr>
          <p:nvPr/>
        </p:nvCxnSpPr>
        <p:spPr>
          <a:xfrm flipH="1" flipV="1">
            <a:off x="1226826" y="1969362"/>
            <a:ext cx="3211824" cy="113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4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5B9A-68B9-F242-9842-DBF45A87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15441"/>
            <a:ext cx="3962399" cy="276999"/>
          </a:xfrm>
        </p:spPr>
        <p:txBody>
          <a:bodyPr/>
          <a:lstStyle/>
          <a:p>
            <a:r>
              <a:rPr lang="en-US" sz="1800" dirty="0"/>
              <a:t>Project 1</a:t>
            </a:r>
            <a:r>
              <a:rPr lang="ko-KR" altLang="en-US" sz="1800" dirty="0"/>
              <a:t>단계 </a:t>
            </a:r>
            <a:r>
              <a:rPr lang="en-US" altLang="ko-KR" sz="1800" dirty="0"/>
              <a:t>(~12/2(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11:00AM)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8591-0C2E-5641-A8B8-00EACE6A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968375"/>
            <a:ext cx="3697246" cy="1523494"/>
          </a:xfrm>
        </p:spPr>
        <p:txBody>
          <a:bodyPr/>
          <a:lstStyle/>
          <a:p>
            <a:r>
              <a:rPr lang="en-US" altLang="ko-KR" dirty="0"/>
              <a:t>Skynet Revolution – Episode 1 </a:t>
            </a:r>
            <a:r>
              <a:rPr lang="ko-KR" altLang="en-US" dirty="0"/>
              <a:t>문제를 풀어서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에 팀장이 제출</a:t>
            </a:r>
            <a:endParaRPr lang="en-US" dirty="0"/>
          </a:p>
          <a:p>
            <a:r>
              <a:rPr lang="en-US" b="1" dirty="0">
                <a:hlinkClick r:id="rId2"/>
              </a:rPr>
              <a:t>https://www.codingame.com/training/medium/skynet-revolution-episode-1</a:t>
            </a:r>
            <a:endParaRPr lang="en-US" dirty="0"/>
          </a:p>
          <a:p>
            <a:endParaRPr lang="en-US" altLang="ko-KR" dirty="0"/>
          </a:p>
          <a:p>
            <a:r>
              <a:rPr lang="ko-KR" altLang="en-US" dirty="0"/>
              <a:t>제출물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1)</a:t>
            </a:r>
            <a:r>
              <a:rPr lang="ko-KR" altLang="en-US" dirty="0"/>
              <a:t> 소스 코드 </a:t>
            </a:r>
            <a:r>
              <a:rPr lang="en-US" altLang="ko-KR" dirty="0"/>
              <a:t>(text file) </a:t>
            </a:r>
          </a:p>
          <a:p>
            <a:r>
              <a:rPr lang="en-US" altLang="ko-KR" dirty="0"/>
              <a:t>               2) 100%</a:t>
            </a:r>
            <a:r>
              <a:rPr lang="ko-KR" altLang="en-US" dirty="0"/>
              <a:t> 완료 화면 </a:t>
            </a:r>
            <a:r>
              <a:rPr lang="en-US" altLang="ko-KR" dirty="0"/>
              <a:t>capture (jpg/</a:t>
            </a:r>
            <a:r>
              <a:rPr lang="en-US" altLang="ko-KR" dirty="0" err="1"/>
              <a:t>png</a:t>
            </a:r>
            <a:r>
              <a:rPr lang="en-US" altLang="ko-KR" dirty="0"/>
              <a:t> file)</a:t>
            </a:r>
          </a:p>
          <a:p>
            <a:r>
              <a:rPr lang="en-US" altLang="ko-KR" dirty="0"/>
              <a:t>* zip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묶지말고</a:t>
            </a:r>
            <a:r>
              <a:rPr lang="ko-KR" altLang="en-US" dirty="0"/>
              <a:t> 화일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upload </a:t>
            </a:r>
            <a:r>
              <a:rPr lang="ko-KR" altLang="en-US" dirty="0"/>
              <a:t>할 것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43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black, computer, star&#10;&#10;Description automatically generated">
            <a:extLst>
              <a:ext uri="{FF2B5EF4-FFF2-40B4-BE49-F238E27FC236}">
                <a16:creationId xmlns:a16="http://schemas.microsoft.com/office/drawing/2014/main" id="{A845401E-C233-5744-A398-7ADD53391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62250" cy="20970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4905" y="2012730"/>
            <a:ext cx="2340193" cy="1523494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Standard Error Stream:</a:t>
            </a:r>
          </a:p>
          <a:p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agent at vertex 2</a:t>
            </a:r>
          </a:p>
          <a:p>
            <a:r>
              <a:rPr lang="en-US" b="1" dirty="0"/>
              <a:t>Standard Output Stream:</a:t>
            </a:r>
          </a:p>
          <a:p>
            <a:r>
              <a:rPr lang="en-US" dirty="0"/>
              <a:t>&gt; 2 3</a:t>
            </a:r>
          </a:p>
          <a:p>
            <a:r>
              <a:rPr lang="en-US" b="1" dirty="0"/>
              <a:t>Game information:</a:t>
            </a:r>
          </a:p>
          <a:p>
            <a:r>
              <a:rPr lang="en-US" dirty="0">
                <a:solidFill>
                  <a:srgbClr val="00B050"/>
                </a:solidFill>
              </a:rPr>
              <a:t>Success: Agent has been neutralized </a:t>
            </a:r>
            <a:r>
              <a:rPr lang="en-US" dirty="0"/>
              <a:t>Link [2-3] severed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610CA-D11A-E647-8020-162578DA9268}"/>
              </a:ext>
            </a:extLst>
          </p:cNvPr>
          <p:cNvCxnSpPr>
            <a:cxnSpLocks/>
          </p:cNvCxnSpPr>
          <p:nvPr/>
        </p:nvCxnSpPr>
        <p:spPr>
          <a:xfrm flipH="1" flipV="1">
            <a:off x="1720662" y="1012762"/>
            <a:ext cx="815355" cy="17263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H="1" flipV="1">
            <a:off x="1069644" y="1566499"/>
            <a:ext cx="1295400" cy="11659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B87E-5DAA-5B45-886D-336D1E08CBF7}"/>
              </a:ext>
            </a:extLst>
          </p:cNvPr>
          <p:cNvCxnSpPr/>
          <p:nvPr/>
        </p:nvCxnSpPr>
        <p:spPr>
          <a:xfrm flipH="1" flipV="1">
            <a:off x="1354635" y="1196975"/>
            <a:ext cx="1323868" cy="2057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9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tting, red, clock, air&#10;&#10;Description automatically generated">
            <a:extLst>
              <a:ext uri="{FF2B5EF4-FFF2-40B4-BE49-F238E27FC236}">
                <a16:creationId xmlns:a16="http://schemas.microsoft.com/office/drawing/2014/main" id="{BCFC8438-A7E1-0742-9A92-D17CF3784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6" y="0"/>
            <a:ext cx="2336648" cy="180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344FE-2B6B-804A-BABC-AEB413948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47" y="-12412"/>
            <a:ext cx="2228848" cy="28816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4" y="1844310"/>
            <a:ext cx="2340193" cy="1538883"/>
          </a:xfrm>
        </p:spPr>
        <p:txBody>
          <a:bodyPr/>
          <a:lstStyle/>
          <a:p>
            <a:r>
              <a:rPr lang="en-US" sz="1000" b="1" dirty="0"/>
              <a:t>Game information:</a:t>
            </a:r>
          </a:p>
          <a:p>
            <a:r>
              <a:rPr lang="en-US" sz="1000" dirty="0"/>
              <a:t>Block the Agent! Agent is at position 11 </a:t>
            </a:r>
          </a:p>
          <a:p>
            <a:r>
              <a:rPr lang="en-US" sz="1000" b="1" dirty="0"/>
              <a:t>Standard Error Stream:</a:t>
            </a:r>
          </a:p>
          <a:p>
            <a:r>
              <a:rPr lang="en-US" sz="1000" dirty="0"/>
              <a:t>|V|= 12 |E|= 23 number of Gateways 1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0 : 11-6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1 : 0-9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2 : 1-2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3 : 0-1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4 : 10-1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5 : 11-5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H="1" flipV="1">
            <a:off x="247650" y="880701"/>
            <a:ext cx="1905000" cy="1141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B87E-5DAA-5B45-886D-336D1E08CBF7}"/>
              </a:ext>
            </a:extLst>
          </p:cNvPr>
          <p:cNvCxnSpPr>
            <a:cxnSpLocks/>
          </p:cNvCxnSpPr>
          <p:nvPr/>
        </p:nvCxnSpPr>
        <p:spPr>
          <a:xfrm flipH="1" flipV="1">
            <a:off x="1534083" y="815975"/>
            <a:ext cx="1974989" cy="2209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6A6BC-B1DF-074D-98CC-BC96E72806E6}"/>
              </a:ext>
            </a:extLst>
          </p:cNvPr>
          <p:cNvSpPr txBox="1">
            <a:spLocks/>
          </p:cNvSpPr>
          <p:nvPr/>
        </p:nvSpPr>
        <p:spPr>
          <a:xfrm>
            <a:off x="2723302" y="423086"/>
            <a:ext cx="1886798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0000"/>
                </a:solidFill>
              </a:rPr>
              <a:t>&gt; edge 6 : 2-3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7 : 4-5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8 : 8-9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9 : 6-7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10 : 7-8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11 : 0-6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12 : 3-4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13 : 0-2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14 : 11-7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15 : 0-8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16 : 0-4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17 : 9-10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18 : 0-5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19 : 0-7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20 : 0-3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21 : 0-10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22 : 5-6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gateway 0 : 0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agent at vertex 11</a:t>
            </a:r>
          </a:p>
          <a:p>
            <a:endParaRPr 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283137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tting, red, clock, air&#10;&#10;Description automatically generated">
            <a:extLst>
              <a:ext uri="{FF2B5EF4-FFF2-40B4-BE49-F238E27FC236}">
                <a16:creationId xmlns:a16="http://schemas.microsoft.com/office/drawing/2014/main" id="{BCFC8438-A7E1-0742-9A92-D17CF3784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6" y="0"/>
            <a:ext cx="2336648" cy="180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344FE-2B6B-804A-BABC-AEB413948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47" y="-12412"/>
            <a:ext cx="2228848" cy="288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65DBC-8C8A-FA46-96C8-D1F57CE6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06575"/>
            <a:ext cx="2340193" cy="1692771"/>
          </a:xfrm>
        </p:spPr>
        <p:txBody>
          <a:bodyPr/>
          <a:lstStyle/>
          <a:p>
            <a:r>
              <a:rPr lang="en-US" sz="1000" b="1" dirty="0"/>
              <a:t>Game information:</a:t>
            </a:r>
          </a:p>
          <a:p>
            <a:r>
              <a:rPr lang="en-US" sz="1000" dirty="0"/>
              <a:t>Block the Agent! Agent is at position 11 </a:t>
            </a:r>
          </a:p>
          <a:p>
            <a:r>
              <a:rPr lang="en-US" sz="1000" b="1" dirty="0"/>
              <a:t>Standard Error Stream:</a:t>
            </a:r>
          </a:p>
          <a:p>
            <a:r>
              <a:rPr lang="en-US" sz="1000" dirty="0"/>
              <a:t>|V|= 12 |E|= 23 number of Gateways 1</a:t>
            </a:r>
          </a:p>
          <a:p>
            <a:r>
              <a:rPr lang="en-US" sz="1000" dirty="0"/>
              <a:t>&gt; edge 0 : 11-6</a:t>
            </a:r>
          </a:p>
          <a:p>
            <a:r>
              <a:rPr lang="en-US" sz="1000" dirty="0"/>
              <a:t>&gt; edge 1 : 0-9</a:t>
            </a:r>
          </a:p>
          <a:p>
            <a:r>
              <a:rPr lang="en-US" sz="1000" dirty="0"/>
              <a:t>&gt; edge 2 : 1-2</a:t>
            </a:r>
          </a:p>
          <a:p>
            <a:r>
              <a:rPr lang="en-US" sz="1000" dirty="0"/>
              <a:t>&gt; edge 3 : 0-1</a:t>
            </a:r>
          </a:p>
          <a:p>
            <a:r>
              <a:rPr lang="en-US" sz="1000" dirty="0"/>
              <a:t>&gt; edge 4 : 10-1</a:t>
            </a:r>
          </a:p>
          <a:p>
            <a:r>
              <a:rPr lang="en-US" sz="1000" dirty="0"/>
              <a:t>&gt; edge 5 : 11-5</a:t>
            </a:r>
          </a:p>
          <a:p>
            <a:r>
              <a:rPr lang="en-US" sz="1000" dirty="0"/>
              <a:t>&gt; edge 6 : 2-3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610CA-D11A-E647-8020-162578DA9268}"/>
              </a:ext>
            </a:extLst>
          </p:cNvPr>
          <p:cNvCxnSpPr>
            <a:cxnSpLocks/>
          </p:cNvCxnSpPr>
          <p:nvPr/>
        </p:nvCxnSpPr>
        <p:spPr>
          <a:xfrm flipH="1" flipV="1">
            <a:off x="2323253" y="1968425"/>
            <a:ext cx="589498" cy="7628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H="1" flipV="1">
            <a:off x="247650" y="880701"/>
            <a:ext cx="2422681" cy="18437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6A6BC-B1DF-074D-98CC-BC96E72806E6}"/>
              </a:ext>
            </a:extLst>
          </p:cNvPr>
          <p:cNvSpPr txBox="1">
            <a:spLocks/>
          </p:cNvSpPr>
          <p:nvPr/>
        </p:nvSpPr>
        <p:spPr>
          <a:xfrm>
            <a:off x="2565672" y="282575"/>
            <a:ext cx="1886798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kern="0" dirty="0"/>
              <a:t>&gt; edge 10 : 7-8</a:t>
            </a:r>
          </a:p>
          <a:p>
            <a:r>
              <a:rPr lang="en-US" sz="1000" kern="0" dirty="0"/>
              <a:t>&gt; edge 11 : 0-6</a:t>
            </a:r>
          </a:p>
          <a:p>
            <a:r>
              <a:rPr lang="en-US" sz="1000" kern="0" dirty="0"/>
              <a:t>&gt; edge 12 : 3-4</a:t>
            </a:r>
          </a:p>
          <a:p>
            <a:r>
              <a:rPr lang="en-US" sz="1000" kern="0" dirty="0"/>
              <a:t>&gt; edge 13 : 0-2</a:t>
            </a:r>
          </a:p>
          <a:p>
            <a:r>
              <a:rPr lang="en-US" sz="1000" kern="0" dirty="0"/>
              <a:t>&gt; edge 14 : 11-7</a:t>
            </a:r>
          </a:p>
          <a:p>
            <a:r>
              <a:rPr lang="en-US" sz="1000" kern="0" dirty="0"/>
              <a:t>&gt; edge 15 : 0-8</a:t>
            </a:r>
          </a:p>
          <a:p>
            <a:r>
              <a:rPr lang="en-US" sz="1000" kern="0" dirty="0"/>
              <a:t>&gt; edge 16 : 0-4</a:t>
            </a:r>
          </a:p>
          <a:p>
            <a:r>
              <a:rPr lang="en-US" sz="1000" kern="0" dirty="0"/>
              <a:t>&gt; edge 17 : 9-10</a:t>
            </a:r>
          </a:p>
          <a:p>
            <a:r>
              <a:rPr lang="en-US" sz="1000" kern="0" dirty="0"/>
              <a:t>&gt; edge 18 : 0-5</a:t>
            </a:r>
          </a:p>
          <a:p>
            <a:r>
              <a:rPr lang="en-US" sz="1000" kern="0" dirty="0"/>
              <a:t>&gt; edge 19 : 0-7</a:t>
            </a:r>
          </a:p>
          <a:p>
            <a:r>
              <a:rPr lang="en-US" sz="1000" kern="0" dirty="0"/>
              <a:t>&gt; edge 20 : 0-3</a:t>
            </a:r>
          </a:p>
          <a:p>
            <a:r>
              <a:rPr lang="en-US" sz="1000" kern="0" dirty="0"/>
              <a:t>&gt; edge 21 : 0-10</a:t>
            </a:r>
          </a:p>
          <a:p>
            <a:r>
              <a:rPr lang="en-US" sz="1000" kern="0" dirty="0"/>
              <a:t>&gt; edge 22 : 5-6</a:t>
            </a:r>
          </a:p>
          <a:p>
            <a:r>
              <a:rPr lang="en-US" sz="1000" kern="0" dirty="0"/>
              <a:t>&gt; gateway 0 : 0</a:t>
            </a:r>
          </a:p>
          <a:p>
            <a:r>
              <a:rPr lang="en-US" sz="1000" kern="0" dirty="0"/>
              <a:t>&gt; agent at vertex 11</a:t>
            </a:r>
          </a:p>
          <a:p>
            <a:r>
              <a:rPr lang="en-US" sz="1000" b="1" kern="0" dirty="0"/>
              <a:t>Standard Output Stream:</a:t>
            </a:r>
          </a:p>
          <a:p>
            <a:r>
              <a:rPr lang="en-US" sz="1000" kern="0" dirty="0"/>
              <a:t>&gt; 11 12</a:t>
            </a:r>
          </a:p>
          <a:p>
            <a:r>
              <a:rPr lang="en-US" sz="1000" b="1" kern="0" dirty="0"/>
              <a:t>Game information: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Failure: No such node 12</a:t>
            </a:r>
          </a:p>
          <a:p>
            <a:r>
              <a:rPr lang="en-US" sz="1000" kern="0" dirty="0"/>
              <a:t>Agent is at position 11</a:t>
            </a:r>
          </a:p>
          <a:p>
            <a:endParaRPr lang="en-US" sz="10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5C421-2081-F349-9565-8C7D7529BDC2}"/>
              </a:ext>
            </a:extLst>
          </p:cNvPr>
          <p:cNvSpPr txBox="1"/>
          <p:nvPr/>
        </p:nvSpPr>
        <p:spPr>
          <a:xfrm>
            <a:off x="2143081" y="178375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972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134D-E5BF-D241-8ACA-382D7DA0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06375"/>
            <a:ext cx="3200399" cy="184666"/>
          </a:xfrm>
        </p:spPr>
        <p:txBody>
          <a:bodyPr/>
          <a:lstStyle/>
          <a:p>
            <a:r>
              <a:rPr lang="en-US" dirty="0"/>
              <a:t>Representing a Graph in vector of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23AA-EF68-D145-B732-DD40B6F0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583039"/>
            <a:ext cx="3697246" cy="270843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#include &lt;queue&gt;</a:t>
            </a:r>
          </a:p>
          <a:p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NODE_COLOR  {WHITE, GRAY, BLACK};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N; // the total number of nodes in the level, including the gateways</a:t>
            </a:r>
          </a:p>
          <a:p>
            <a:r>
              <a:rPr lang="en-US" dirty="0"/>
              <a:t>    int L; // the number of links</a:t>
            </a:r>
          </a:p>
          <a:p>
            <a:r>
              <a:rPr lang="en-US" dirty="0"/>
              <a:t>    int E; // the number of exit gateways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 &gt;&gt; L &gt;&gt; E; </a:t>
            </a:r>
            <a:r>
              <a:rPr lang="en-US" dirty="0" err="1"/>
              <a:t>cin.ignore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vector&lt;int&gt; dummy;</a:t>
            </a:r>
          </a:p>
          <a:p>
            <a:r>
              <a:rPr lang="en-US" dirty="0">
                <a:solidFill>
                  <a:srgbClr val="FF0000"/>
                </a:solidFill>
              </a:rPr>
              <a:t>    vector&lt;vector&lt;int&gt;&gt; G(N, dummy);</a:t>
            </a:r>
          </a:p>
          <a:p>
            <a:r>
              <a:rPr lang="en-US" dirty="0">
                <a:solidFill>
                  <a:srgbClr val="FF0000"/>
                </a:solidFill>
              </a:rPr>
              <a:t>    vector&lt;bool&gt; gateway(N, false);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// use </a:t>
            </a:r>
            <a:r>
              <a:rPr lang="en-US" dirty="0" err="1">
                <a:solidFill>
                  <a:srgbClr val="FF0000"/>
                </a:solidFill>
              </a:rPr>
              <a:t>push_back</a:t>
            </a:r>
            <a:r>
              <a:rPr lang="en-US" dirty="0">
                <a:solidFill>
                  <a:srgbClr val="FF0000"/>
                </a:solidFill>
              </a:rPr>
              <a:t>() and  [ ] operator to fill graph data </a:t>
            </a:r>
          </a:p>
        </p:txBody>
      </p:sp>
    </p:spTree>
    <p:extLst>
      <p:ext uri="{BB962C8B-B14F-4D97-AF65-F5344CB8AC3E}">
        <p14:creationId xmlns:p14="http://schemas.microsoft.com/office/powerpoint/2010/main" val="372208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tting, red, clock, air&#10;&#10;Description automatically generated">
            <a:extLst>
              <a:ext uri="{FF2B5EF4-FFF2-40B4-BE49-F238E27FC236}">
                <a16:creationId xmlns:a16="http://schemas.microsoft.com/office/drawing/2014/main" id="{BCFC8438-A7E1-0742-9A92-D17CF3784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6" y="0"/>
            <a:ext cx="2451372" cy="189527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5F25F-581B-9C42-ADD7-F7723E8E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83" y="1921867"/>
            <a:ext cx="2340193" cy="1538883"/>
          </a:xfrm>
        </p:spPr>
        <p:txBody>
          <a:bodyPr/>
          <a:lstStyle/>
          <a:p>
            <a:r>
              <a:rPr lang="en-US" sz="1000" b="1" dirty="0"/>
              <a:t>Game information:</a:t>
            </a:r>
          </a:p>
          <a:p>
            <a:r>
              <a:rPr lang="en-US" sz="1000" dirty="0"/>
              <a:t>Block the Agent! Agent is at position 11 </a:t>
            </a:r>
          </a:p>
          <a:p>
            <a:r>
              <a:rPr lang="en-US" sz="1000" b="1" dirty="0"/>
              <a:t>Standard Error Stream:</a:t>
            </a:r>
          </a:p>
          <a:p>
            <a:r>
              <a:rPr lang="en-US" sz="1000" dirty="0"/>
              <a:t>|V|= 12 |E|= 23 number of Gateways 1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0 : 11-6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1 : 0-9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2 : 1-2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3 : 0-1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4 : 10-1</a:t>
            </a:r>
          </a:p>
          <a:p>
            <a:r>
              <a:rPr lang="en-US" sz="1000" dirty="0"/>
              <a:t>&gt; </a:t>
            </a:r>
            <a:r>
              <a:rPr lang="en-US" sz="1000" dirty="0">
                <a:solidFill>
                  <a:srgbClr val="FF0000"/>
                </a:solidFill>
              </a:rPr>
              <a:t>edge 5 : 11-5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H="1" flipV="1">
            <a:off x="247650" y="880701"/>
            <a:ext cx="1905000" cy="11413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B87E-5DAA-5B45-886D-336D1E08CBF7}"/>
              </a:ext>
            </a:extLst>
          </p:cNvPr>
          <p:cNvCxnSpPr>
            <a:cxnSpLocks/>
          </p:cNvCxnSpPr>
          <p:nvPr/>
        </p:nvCxnSpPr>
        <p:spPr>
          <a:xfrm flipH="1" flipV="1">
            <a:off x="1622274" y="880701"/>
            <a:ext cx="1886799" cy="21450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6A6BC-B1DF-074D-98CC-BC96E72806E6}"/>
              </a:ext>
            </a:extLst>
          </p:cNvPr>
          <p:cNvSpPr txBox="1">
            <a:spLocks/>
          </p:cNvSpPr>
          <p:nvPr/>
        </p:nvSpPr>
        <p:spPr>
          <a:xfrm>
            <a:off x="2723302" y="423086"/>
            <a:ext cx="1886798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0000"/>
                </a:solidFill>
              </a:rPr>
              <a:t>&gt; edge 6 : 2-3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7 : 4-5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8 : 8-9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9 : 6-7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10 : 7-8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11 : 0-6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12 : 3-4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13 : 0-2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14 : 11-7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15 : 0-8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16 : 0-4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17 : 9-10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18 : 0-5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19 : 0-7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20 : 0-3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21 : 0-10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edge 22 : 5-6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gateway 0 : 0</a:t>
            </a:r>
          </a:p>
          <a:p>
            <a:r>
              <a:rPr lang="en-US" sz="1000" kern="0" dirty="0">
                <a:solidFill>
                  <a:srgbClr val="FF0000"/>
                </a:solidFill>
              </a:rPr>
              <a:t>&gt; agent at vertex 11</a:t>
            </a:r>
          </a:p>
          <a:p>
            <a:endParaRPr lang="en-US" sz="1000" kern="0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F0D85AC-0720-D243-8F3F-37A18217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47" y="-6309"/>
            <a:ext cx="2286848" cy="3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sitting, red, black&#10;&#10;Description automatically generated">
            <a:extLst>
              <a:ext uri="{FF2B5EF4-FFF2-40B4-BE49-F238E27FC236}">
                <a16:creationId xmlns:a16="http://schemas.microsoft.com/office/drawing/2014/main" id="{56C47314-5B43-5E4B-BFB6-25B8B32D9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2" y="4869"/>
            <a:ext cx="2437976" cy="197940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V="1">
            <a:off x="247650" y="880704"/>
            <a:ext cx="0" cy="15354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B87E-5DAA-5B45-886D-336D1E08CBF7}"/>
              </a:ext>
            </a:extLst>
          </p:cNvPr>
          <p:cNvCxnSpPr>
            <a:cxnSpLocks/>
          </p:cNvCxnSpPr>
          <p:nvPr/>
        </p:nvCxnSpPr>
        <p:spPr>
          <a:xfrm flipV="1">
            <a:off x="400050" y="938083"/>
            <a:ext cx="482284" cy="14844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6A6BC-B1DF-074D-98CC-BC96E72806E6}"/>
              </a:ext>
            </a:extLst>
          </p:cNvPr>
          <p:cNvSpPr txBox="1">
            <a:spLocks/>
          </p:cNvSpPr>
          <p:nvPr/>
        </p:nvSpPr>
        <p:spPr>
          <a:xfrm>
            <a:off x="124618" y="2246104"/>
            <a:ext cx="1886798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Standard Output Stream:</a:t>
            </a:r>
          </a:p>
          <a:p>
            <a:r>
              <a:rPr lang="en-US" dirty="0"/>
              <a:t>&gt; 11 6</a:t>
            </a:r>
          </a:p>
          <a:p>
            <a:r>
              <a:rPr lang="en-US" b="1" dirty="0"/>
              <a:t>Game information:</a:t>
            </a:r>
          </a:p>
          <a:p>
            <a:r>
              <a:rPr lang="en-US" dirty="0"/>
              <a:t>Link [11-6] severed Agent moved from 11 to 5</a:t>
            </a:r>
          </a:p>
          <a:p>
            <a:endParaRPr lang="en-US" sz="1000" kern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C41620-617D-E044-A79E-FE57A477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24" y="1358057"/>
            <a:ext cx="3697246" cy="177609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411498-64AE-0348-AD0F-9D126B19DC87}"/>
              </a:ext>
            </a:extLst>
          </p:cNvPr>
          <p:cNvGraphicFramePr>
            <a:graphicFrameLocks noGrp="1"/>
          </p:cNvGraphicFramePr>
          <p:nvPr/>
        </p:nvGraphicFramePr>
        <p:xfrm>
          <a:off x="2536029" y="3087098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4894384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0D5984-0491-B445-A6A3-EA08A73ECA75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80601"/>
          <a:ext cx="20828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744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4894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6992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9440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22802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876838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4A6C892-38E0-8E4A-83F5-C55E132A9FFC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347301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65120EA-9780-F04D-AD2C-62A078400311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621034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0FE5ED-C3D3-0647-899D-B42614DCA996}"/>
              </a:ext>
            </a:extLst>
          </p:cNvPr>
          <p:cNvGraphicFramePr>
            <a:graphicFrameLocks noGrp="1"/>
          </p:cNvGraphicFramePr>
          <p:nvPr/>
        </p:nvGraphicFramePr>
        <p:xfrm>
          <a:off x="2528616" y="891863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92E6574-27A1-104C-82FA-2422A2A9F349}"/>
              </a:ext>
            </a:extLst>
          </p:cNvPr>
          <p:cNvGraphicFramePr>
            <a:graphicFrameLocks noGrp="1"/>
          </p:cNvGraphicFramePr>
          <p:nvPr/>
        </p:nvGraphicFramePr>
        <p:xfrm>
          <a:off x="2528616" y="1448590"/>
          <a:ext cx="83312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B4D59CB-BACB-1749-9D9A-4085501E5E29}"/>
              </a:ext>
            </a:extLst>
          </p:cNvPr>
          <p:cNvGraphicFramePr>
            <a:graphicFrameLocks noGrp="1"/>
          </p:cNvGraphicFramePr>
          <p:nvPr/>
        </p:nvGraphicFramePr>
        <p:xfrm>
          <a:off x="2528616" y="1728298"/>
          <a:ext cx="83312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F7818CD-D0B7-344F-9931-C33CB89D4658}"/>
              </a:ext>
            </a:extLst>
          </p:cNvPr>
          <p:cNvGraphicFramePr>
            <a:graphicFrameLocks noGrp="1"/>
          </p:cNvGraphicFramePr>
          <p:nvPr/>
        </p:nvGraphicFramePr>
        <p:xfrm>
          <a:off x="2536029" y="2266502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3ACB119-F3DC-0A4A-BECB-67ED7B3CAAC6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1162629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64FDCD-8B92-7F43-8A67-C93783BA8BC9}"/>
              </a:ext>
            </a:extLst>
          </p:cNvPr>
          <p:cNvGraphicFramePr>
            <a:graphicFrameLocks noGrp="1"/>
          </p:cNvGraphicFramePr>
          <p:nvPr/>
        </p:nvGraphicFramePr>
        <p:xfrm>
          <a:off x="2195738" y="74632"/>
          <a:ext cx="468952" cy="3271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952">
                  <a:extLst>
                    <a:ext uri="{9D8B030D-6E8A-4147-A177-3AD203B41FA5}">
                      <a16:colId xmlns:a16="http://schemas.microsoft.com/office/drawing/2014/main" val="2104439094"/>
                    </a:ext>
                  </a:extLst>
                </a:gridCol>
              </a:tblGrid>
              <a:tr h="27265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38831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2044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244835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153411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39182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6968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026980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797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1241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40153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486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66706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D5772D2-C5FF-354D-A2A9-75911D147475}"/>
              </a:ext>
            </a:extLst>
          </p:cNvPr>
          <p:cNvGraphicFramePr>
            <a:graphicFrameLocks noGrp="1"/>
          </p:cNvGraphicFramePr>
          <p:nvPr/>
        </p:nvGraphicFramePr>
        <p:xfrm>
          <a:off x="2536029" y="1997400"/>
          <a:ext cx="83312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2D952C-5255-7243-BDFD-4D5D2841E7D1}"/>
              </a:ext>
            </a:extLst>
          </p:cNvPr>
          <p:cNvGraphicFramePr>
            <a:graphicFrameLocks noGrp="1"/>
          </p:cNvGraphicFramePr>
          <p:nvPr/>
        </p:nvGraphicFramePr>
        <p:xfrm>
          <a:off x="2541066" y="2519336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3CE3509-D089-294F-A6CC-633A16DD6382}"/>
              </a:ext>
            </a:extLst>
          </p:cNvPr>
          <p:cNvGraphicFramePr>
            <a:graphicFrameLocks noGrp="1"/>
          </p:cNvGraphicFramePr>
          <p:nvPr/>
        </p:nvGraphicFramePr>
        <p:xfrm>
          <a:off x="2538905" y="2820506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BDDFF2-A616-4C4C-B6E0-A6EAE284BAFB}"/>
              </a:ext>
            </a:extLst>
          </p:cNvPr>
          <p:cNvCxnSpPr/>
          <p:nvPr/>
        </p:nvCxnSpPr>
        <p:spPr>
          <a:xfrm flipH="1" flipV="1">
            <a:off x="503063" y="891863"/>
            <a:ext cx="84879" cy="18898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BFA290-FE07-5C44-821A-A6822F7EBF7B}"/>
              </a:ext>
            </a:extLst>
          </p:cNvPr>
          <p:cNvCxnSpPr/>
          <p:nvPr/>
        </p:nvCxnSpPr>
        <p:spPr>
          <a:xfrm flipH="1" flipV="1">
            <a:off x="980736" y="1375989"/>
            <a:ext cx="265004" cy="1551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6F63EC-7D73-B648-902A-02624430A966}"/>
              </a:ext>
            </a:extLst>
          </p:cNvPr>
          <p:cNvSpPr txBox="1"/>
          <p:nvPr/>
        </p:nvSpPr>
        <p:spPr>
          <a:xfrm>
            <a:off x="1445409" y="717572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68EE1-9E00-ED46-ABDF-38942F904B3A}"/>
              </a:ext>
            </a:extLst>
          </p:cNvPr>
          <p:cNvSpPr txBox="1"/>
          <p:nvPr/>
        </p:nvSpPr>
        <p:spPr>
          <a:xfrm>
            <a:off x="-11847" y="727714"/>
            <a:ext cx="3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F9B89-B32E-E94C-9492-97C28732EEEF}"/>
              </a:ext>
            </a:extLst>
          </p:cNvPr>
          <p:cNvSpPr txBox="1"/>
          <p:nvPr/>
        </p:nvSpPr>
        <p:spPr>
          <a:xfrm>
            <a:off x="748032" y="735191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9ADE-3376-D649-B907-08CA5B5D0F3C}"/>
              </a:ext>
            </a:extLst>
          </p:cNvPr>
          <p:cNvSpPr txBox="1"/>
          <p:nvPr/>
        </p:nvSpPr>
        <p:spPr>
          <a:xfrm>
            <a:off x="873006" y="1148512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7CFDDC-94BE-AC49-9EAB-CE1CEEC6FFD0}"/>
              </a:ext>
            </a:extLst>
          </p:cNvPr>
          <p:cNvSpPr txBox="1"/>
          <p:nvPr/>
        </p:nvSpPr>
        <p:spPr>
          <a:xfrm>
            <a:off x="882334" y="314588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730F8E-D4DE-684C-ADAA-79DED8AD2A87}"/>
              </a:ext>
            </a:extLst>
          </p:cNvPr>
          <p:cNvSpPr/>
          <p:nvPr/>
        </p:nvSpPr>
        <p:spPr>
          <a:xfrm>
            <a:off x="2571750" y="3106741"/>
            <a:ext cx="152400" cy="16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7D8F19-2ABD-BA4E-B93D-780D64A417A8}"/>
              </a:ext>
            </a:extLst>
          </p:cNvPr>
          <p:cNvSpPr/>
          <p:nvPr/>
        </p:nvSpPr>
        <p:spPr>
          <a:xfrm>
            <a:off x="2552908" y="1760933"/>
            <a:ext cx="152400" cy="16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9D8624-EB91-0143-B466-99ECD15E3D47}"/>
              </a:ext>
            </a:extLst>
          </p:cNvPr>
          <p:cNvSpPr/>
          <p:nvPr/>
        </p:nvSpPr>
        <p:spPr>
          <a:xfrm>
            <a:off x="2228850" y="3073340"/>
            <a:ext cx="990600" cy="273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2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134D-E5BF-D241-8ACA-382D7DA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23AA-EF68-D145-B732-DD40B6F0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" y="423086"/>
            <a:ext cx="4591050" cy="3046988"/>
          </a:xfrm>
        </p:spPr>
        <p:txBody>
          <a:bodyPr/>
          <a:lstStyle/>
          <a:p>
            <a:r>
              <a:rPr lang="en-US" dirty="0"/>
              <a:t>    // game loop</a:t>
            </a:r>
          </a:p>
          <a:p>
            <a:r>
              <a:rPr lang="en-US" dirty="0"/>
              <a:t>    while (1) {</a:t>
            </a:r>
          </a:p>
          <a:p>
            <a:r>
              <a:rPr lang="en-US" dirty="0"/>
              <a:t>        int SI; // The index of the node on which the Skynet agent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SI; </a:t>
            </a:r>
            <a:r>
              <a:rPr lang="en-US" dirty="0" err="1"/>
              <a:t>cin.ignore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queue&lt;int&gt; Q;</a:t>
            </a:r>
          </a:p>
          <a:p>
            <a:r>
              <a:rPr lang="en-US" dirty="0">
                <a:solidFill>
                  <a:srgbClr val="FF0000"/>
                </a:solidFill>
              </a:rPr>
              <a:t>        // implement BFS from SI vertex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... // initialize BFS</a:t>
            </a:r>
          </a:p>
          <a:p>
            <a:r>
              <a:rPr lang="en-US" dirty="0">
                <a:solidFill>
                  <a:srgbClr val="FF0000"/>
                </a:solidFill>
              </a:rPr>
              <a:t>        while (!</a:t>
            </a:r>
            <a:r>
              <a:rPr lang="en-US" dirty="0" err="1">
                <a:solidFill>
                  <a:srgbClr val="FF0000"/>
                </a:solidFill>
              </a:rPr>
              <a:t>Q.empty</a:t>
            </a:r>
            <a:r>
              <a:rPr lang="en-US" dirty="0">
                <a:solidFill>
                  <a:srgbClr val="FF0000"/>
                </a:solidFill>
              </a:rPr>
              <a:t>()){  // BFS loop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u = </a:t>
            </a:r>
            <a:r>
              <a:rPr lang="en-US" dirty="0" err="1">
                <a:solidFill>
                  <a:srgbClr val="FF0000"/>
                </a:solidFill>
              </a:rPr>
              <a:t>Q.front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err="1">
                <a:solidFill>
                  <a:srgbClr val="FF0000"/>
                </a:solidFill>
              </a:rPr>
              <a:t>Q.pop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for (int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G[u].size();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++){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v = G[u][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// v 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gateway </a:t>
            </a:r>
            <a:r>
              <a:rPr lang="ko-KR" altLang="en-US" dirty="0">
                <a:solidFill>
                  <a:srgbClr val="FF0000"/>
                </a:solidFill>
              </a:rPr>
              <a:t>이면 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v path 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상의 한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edge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sym typeface="Wingdings" pitchFamily="2" charset="2"/>
              </a:rPr>
              <a:t>x,y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) </a:t>
            </a:r>
            <a:r>
              <a:rPr lang="ko-KR" altLang="en-US" dirty="0" err="1">
                <a:solidFill>
                  <a:srgbClr val="FF0000"/>
                </a:solidFill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 선택하고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while loop 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종료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ko-KR" alt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&lt;&lt; " " &lt;&lt; </a:t>
            </a:r>
            <a:r>
              <a:rPr lang="en-US" dirty="0">
                <a:solidFill>
                  <a:srgbClr val="FF0000"/>
                </a:solidFill>
              </a:rPr>
              <a:t>y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// G 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edge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sym typeface="Wingdings" pitchFamily="2" charset="2"/>
              </a:rPr>
              <a:t>x,y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) </a:t>
            </a:r>
            <a:r>
              <a:rPr lang="ko-KR" altLang="en-US" dirty="0" err="1">
                <a:solidFill>
                  <a:srgbClr val="FF0000"/>
                </a:solidFill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 제거</a:t>
            </a:r>
            <a:endParaRPr lang="en-US" dirty="0"/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0877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spc="-40" dirty="0"/>
              <a:t>27</a:t>
            </a:fld>
            <a:endParaRPr spc="-4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5" y="215441"/>
            <a:ext cx="33597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000" dirty="0"/>
              <a:t>22.2</a:t>
            </a:r>
            <a:r>
              <a:rPr lang="ko-KR" altLang="en-US" sz="2000" dirty="0"/>
              <a:t> </a:t>
            </a:r>
            <a:r>
              <a:rPr sz="2000" dirty="0"/>
              <a:t>Breadth-First Search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7AA36DCB-0289-9A49-B550-ED9382EB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34"/>
            <a:ext cx="1523999" cy="2389413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252A0E3-B2F5-AF4C-B42A-B7322C8DD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78" y="665434"/>
            <a:ext cx="3080544" cy="25127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296CEC-7A3F-7640-A534-112D71C64472}"/>
              </a:ext>
            </a:extLst>
          </p:cNvPr>
          <p:cNvSpPr/>
          <p:nvPr/>
        </p:nvSpPr>
        <p:spPr>
          <a:xfrm>
            <a:off x="13189" y="815975"/>
            <a:ext cx="1523999" cy="533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7ACD1-0B81-3D44-AEA2-EFB01774F9D6}"/>
              </a:ext>
            </a:extLst>
          </p:cNvPr>
          <p:cNvSpPr txBox="1"/>
          <p:nvPr/>
        </p:nvSpPr>
        <p:spPr>
          <a:xfrm>
            <a:off x="552450" y="546469"/>
            <a:ext cx="94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initialization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2C270-5A03-414D-AA45-0E9020F08EED}"/>
              </a:ext>
            </a:extLst>
          </p:cNvPr>
          <p:cNvSpPr/>
          <p:nvPr/>
        </p:nvSpPr>
        <p:spPr>
          <a:xfrm>
            <a:off x="13189" y="1349375"/>
            <a:ext cx="1523999" cy="57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D2A9D-CA3C-A74B-9BEC-E6448CDC4ED1}"/>
              </a:ext>
            </a:extLst>
          </p:cNvPr>
          <p:cNvSpPr txBox="1"/>
          <p:nvPr/>
        </p:nvSpPr>
        <p:spPr>
          <a:xfrm>
            <a:off x="761999" y="1445206"/>
            <a:ext cx="102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5AE7C-C153-6A4D-942E-DAD5A99C640D}"/>
              </a:ext>
            </a:extLst>
          </p:cNvPr>
          <p:cNvSpPr txBox="1"/>
          <p:nvPr/>
        </p:nvSpPr>
        <p:spPr>
          <a:xfrm>
            <a:off x="782837" y="998257"/>
            <a:ext cx="110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not discovered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F8A6E-9C0C-514B-B9AA-1E533C10413C}"/>
              </a:ext>
            </a:extLst>
          </p:cNvPr>
          <p:cNvSpPr txBox="1"/>
          <p:nvPr/>
        </p:nvSpPr>
        <p:spPr>
          <a:xfrm>
            <a:off x="843207" y="1256534"/>
            <a:ext cx="8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discovered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3A88-48D3-3142-AB67-94C2FE4FB853}"/>
              </a:ext>
            </a:extLst>
          </p:cNvPr>
          <p:cNvSpPr txBox="1"/>
          <p:nvPr/>
        </p:nvSpPr>
        <p:spPr>
          <a:xfrm>
            <a:off x="809216" y="295641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Finished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E29FE-ACA9-5C46-9F77-B15CC134DE0A}"/>
              </a:ext>
            </a:extLst>
          </p:cNvPr>
          <p:cNvSpPr txBox="1"/>
          <p:nvPr/>
        </p:nvSpPr>
        <p:spPr>
          <a:xfrm>
            <a:off x="1254455" y="3167009"/>
            <a:ext cx="1495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depth in the BFS tree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8950B-3472-F04C-A34B-733C06EF656F}"/>
              </a:ext>
            </a:extLst>
          </p:cNvPr>
          <p:cNvCxnSpPr>
            <a:cxnSpLocks/>
          </p:cNvCxnSpPr>
          <p:nvPr/>
        </p:nvCxnSpPr>
        <p:spPr>
          <a:xfrm flipH="1" flipV="1">
            <a:off x="857250" y="2644775"/>
            <a:ext cx="816146" cy="5800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A8DEB-A9C8-B242-96E4-DEE7872085B3}"/>
              </a:ext>
            </a:extLst>
          </p:cNvPr>
          <p:cNvSpPr txBox="1"/>
          <p:nvPr/>
        </p:nvSpPr>
        <p:spPr>
          <a:xfrm>
            <a:off x="106744" y="3094913"/>
            <a:ext cx="948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predecessor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3B9EC-C483-C941-AF98-5E9DE4BA3E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81169" y="2775285"/>
            <a:ext cx="201668" cy="319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794EB0-C2C0-B541-B33D-18796211CEBA}"/>
                  </a:ext>
                </a:extLst>
              </p:cNvPr>
              <p:cNvSpPr txBox="1"/>
              <p:nvPr/>
            </p:nvSpPr>
            <p:spPr>
              <a:xfrm>
                <a:off x="3052993" y="2968310"/>
                <a:ext cx="9870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794EB0-C2C0-B541-B33D-18796211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93" y="2968310"/>
                <a:ext cx="987001" cy="276999"/>
              </a:xfrm>
              <a:prstGeom prst="rect">
                <a:avLst/>
              </a:prstGeom>
              <a:blipFill>
                <a:blip r:embed="rId4"/>
                <a:stretch>
                  <a:fillRect l="-5128" r="-7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78712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itting, red, black, clock&#10;&#10;Description automatically generated">
            <a:extLst>
              <a:ext uri="{FF2B5EF4-FFF2-40B4-BE49-F238E27FC236}">
                <a16:creationId xmlns:a16="http://schemas.microsoft.com/office/drawing/2014/main" id="{3FAB8608-3D8F-FC46-8EEE-87A90D340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4" y="2027"/>
            <a:ext cx="2468562" cy="194049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47650" y="1237490"/>
            <a:ext cx="625356" cy="11291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B87E-5DAA-5B45-886D-336D1E08CBF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88675" y="825678"/>
            <a:ext cx="1045359" cy="15664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6A6BC-B1DF-074D-98CC-BC96E72806E6}"/>
              </a:ext>
            </a:extLst>
          </p:cNvPr>
          <p:cNvSpPr txBox="1">
            <a:spLocks/>
          </p:cNvSpPr>
          <p:nvPr/>
        </p:nvSpPr>
        <p:spPr>
          <a:xfrm>
            <a:off x="124618" y="2246104"/>
            <a:ext cx="1886798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Standard Output Stream:</a:t>
            </a:r>
          </a:p>
          <a:p>
            <a:r>
              <a:rPr lang="en-US" dirty="0"/>
              <a:t>&gt; 5 0</a:t>
            </a:r>
          </a:p>
          <a:p>
            <a:r>
              <a:rPr lang="en-US" b="1" dirty="0"/>
              <a:t>Game information:</a:t>
            </a:r>
          </a:p>
          <a:p>
            <a:r>
              <a:rPr lang="en-US" dirty="0"/>
              <a:t>Link [5-0] severed Agent moved from 5 to 4</a:t>
            </a:r>
          </a:p>
          <a:p>
            <a:endParaRPr lang="en-US" dirty="0"/>
          </a:p>
          <a:p>
            <a:endParaRPr lang="en-US" sz="1000" kern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411498-64AE-0348-AD0F-9D126B19D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8714"/>
              </p:ext>
            </p:extLst>
          </p:nvPr>
        </p:nvGraphicFramePr>
        <p:xfrm>
          <a:off x="2536029" y="3087098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4894384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0D5984-0491-B445-A6A3-EA08A73ECA75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80601"/>
          <a:ext cx="208280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744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4894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6992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9440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22802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876838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4A6C892-38E0-8E4A-83F5-C55E132A9FFC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347301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65120EA-9780-F04D-AD2C-62A078400311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621034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0FE5ED-C3D3-0647-899D-B42614DCA996}"/>
              </a:ext>
            </a:extLst>
          </p:cNvPr>
          <p:cNvGraphicFramePr>
            <a:graphicFrameLocks noGrp="1"/>
          </p:cNvGraphicFramePr>
          <p:nvPr/>
        </p:nvGraphicFramePr>
        <p:xfrm>
          <a:off x="2528616" y="891863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B4D59CB-BACB-1749-9D9A-4085501E5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5247"/>
              </p:ext>
            </p:extLst>
          </p:nvPr>
        </p:nvGraphicFramePr>
        <p:xfrm>
          <a:off x="2528616" y="1728298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F7818CD-D0B7-344F-9931-C33CB89D4658}"/>
              </a:ext>
            </a:extLst>
          </p:cNvPr>
          <p:cNvGraphicFramePr>
            <a:graphicFrameLocks noGrp="1"/>
          </p:cNvGraphicFramePr>
          <p:nvPr/>
        </p:nvGraphicFramePr>
        <p:xfrm>
          <a:off x="2536029" y="2266502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3ACB119-F3DC-0A4A-BECB-67ED7B3CAAC6}"/>
              </a:ext>
            </a:extLst>
          </p:cNvPr>
          <p:cNvGraphicFramePr>
            <a:graphicFrameLocks noGrp="1"/>
          </p:cNvGraphicFramePr>
          <p:nvPr/>
        </p:nvGraphicFramePr>
        <p:xfrm>
          <a:off x="2521090" y="1162629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64FDCD-8B92-7F43-8A67-C93783BA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23113"/>
              </p:ext>
            </p:extLst>
          </p:nvPr>
        </p:nvGraphicFramePr>
        <p:xfrm>
          <a:off x="2223401" y="53467"/>
          <a:ext cx="468952" cy="3271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952">
                  <a:extLst>
                    <a:ext uri="{9D8B030D-6E8A-4147-A177-3AD203B41FA5}">
                      <a16:colId xmlns:a16="http://schemas.microsoft.com/office/drawing/2014/main" val="2104439094"/>
                    </a:ext>
                  </a:extLst>
                </a:gridCol>
              </a:tblGrid>
              <a:tr h="27265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38831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2044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244835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153411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39182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6968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026980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797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1241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40153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486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66706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D5772D2-C5FF-354D-A2A9-75911D147475}"/>
              </a:ext>
            </a:extLst>
          </p:cNvPr>
          <p:cNvGraphicFramePr>
            <a:graphicFrameLocks noGrp="1"/>
          </p:cNvGraphicFramePr>
          <p:nvPr/>
        </p:nvGraphicFramePr>
        <p:xfrm>
          <a:off x="2536029" y="1997400"/>
          <a:ext cx="83312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2D952C-5255-7243-BDFD-4D5D2841E7D1}"/>
              </a:ext>
            </a:extLst>
          </p:cNvPr>
          <p:cNvGraphicFramePr>
            <a:graphicFrameLocks noGrp="1"/>
          </p:cNvGraphicFramePr>
          <p:nvPr/>
        </p:nvGraphicFramePr>
        <p:xfrm>
          <a:off x="2541066" y="2519336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3CE3509-D089-294F-A6CC-633A16DD6382}"/>
              </a:ext>
            </a:extLst>
          </p:cNvPr>
          <p:cNvGraphicFramePr>
            <a:graphicFrameLocks noGrp="1"/>
          </p:cNvGraphicFramePr>
          <p:nvPr/>
        </p:nvGraphicFramePr>
        <p:xfrm>
          <a:off x="2538905" y="2820506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BDDFF2-A616-4C4C-B6E0-A6EAE284BAFB}"/>
              </a:ext>
            </a:extLst>
          </p:cNvPr>
          <p:cNvCxnSpPr>
            <a:cxnSpLocks/>
          </p:cNvCxnSpPr>
          <p:nvPr/>
        </p:nvCxnSpPr>
        <p:spPr>
          <a:xfrm flipV="1">
            <a:off x="552450" y="1044575"/>
            <a:ext cx="641644" cy="17215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BFA290-FE07-5C44-821A-A6822F7EBF7B}"/>
              </a:ext>
            </a:extLst>
          </p:cNvPr>
          <p:cNvCxnSpPr>
            <a:cxnSpLocks/>
          </p:cNvCxnSpPr>
          <p:nvPr/>
        </p:nvCxnSpPr>
        <p:spPr>
          <a:xfrm flipV="1">
            <a:off x="1245740" y="1577975"/>
            <a:ext cx="98501" cy="13492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6F63EC-7D73-B648-902A-02624430A966}"/>
              </a:ext>
            </a:extLst>
          </p:cNvPr>
          <p:cNvSpPr txBox="1"/>
          <p:nvPr/>
        </p:nvSpPr>
        <p:spPr>
          <a:xfrm>
            <a:off x="1434034" y="687178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68EE1-9E00-ED46-ABDF-38942F904B3A}"/>
              </a:ext>
            </a:extLst>
          </p:cNvPr>
          <p:cNvSpPr txBox="1"/>
          <p:nvPr/>
        </p:nvSpPr>
        <p:spPr>
          <a:xfrm>
            <a:off x="-6000" y="695275"/>
            <a:ext cx="3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F9B89-B32E-E94C-9492-97C28732EEEF}"/>
              </a:ext>
            </a:extLst>
          </p:cNvPr>
          <p:cNvSpPr txBox="1"/>
          <p:nvPr/>
        </p:nvSpPr>
        <p:spPr>
          <a:xfrm>
            <a:off x="748032" y="705566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9ADE-3376-D649-B907-08CA5B5D0F3C}"/>
              </a:ext>
            </a:extLst>
          </p:cNvPr>
          <p:cNvSpPr txBox="1"/>
          <p:nvPr/>
        </p:nvSpPr>
        <p:spPr>
          <a:xfrm>
            <a:off x="873006" y="1098990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7CFDDC-94BE-AC49-9EAB-CE1CEEC6FFD0}"/>
              </a:ext>
            </a:extLst>
          </p:cNvPr>
          <p:cNvSpPr txBox="1"/>
          <p:nvPr/>
        </p:nvSpPr>
        <p:spPr>
          <a:xfrm>
            <a:off x="873006" y="276344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95E42-4FC4-374C-BFFE-EC7CF698D758}"/>
              </a:ext>
            </a:extLst>
          </p:cNvPr>
          <p:cNvSpPr txBox="1"/>
          <p:nvPr/>
        </p:nvSpPr>
        <p:spPr>
          <a:xfrm>
            <a:off x="1220267" y="1337437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454DC47-4823-434A-A3AC-2B6805294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5420"/>
              </p:ext>
            </p:extLst>
          </p:nvPr>
        </p:nvGraphicFramePr>
        <p:xfrm>
          <a:off x="2528616" y="1448590"/>
          <a:ext cx="83312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F3C52E1-6D65-A24E-B427-455EF4A95941}"/>
              </a:ext>
            </a:extLst>
          </p:cNvPr>
          <p:cNvSpPr/>
          <p:nvPr/>
        </p:nvSpPr>
        <p:spPr>
          <a:xfrm>
            <a:off x="2217082" y="1409149"/>
            <a:ext cx="1177094" cy="280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F7D652-C4F4-C24E-95F7-7515E2E744B0}"/>
              </a:ext>
            </a:extLst>
          </p:cNvPr>
          <p:cNvSpPr/>
          <p:nvPr/>
        </p:nvSpPr>
        <p:spPr>
          <a:xfrm>
            <a:off x="3829050" y="110038"/>
            <a:ext cx="152400" cy="16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569C74-39A3-0943-A3E0-C6848D15007C}"/>
              </a:ext>
            </a:extLst>
          </p:cNvPr>
          <p:cNvSpPr/>
          <p:nvPr/>
        </p:nvSpPr>
        <p:spPr>
          <a:xfrm>
            <a:off x="2953033" y="1483861"/>
            <a:ext cx="152400" cy="16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black, red, clock&#10;&#10;Description automatically generated">
            <a:extLst>
              <a:ext uri="{FF2B5EF4-FFF2-40B4-BE49-F238E27FC236}">
                <a16:creationId xmlns:a16="http://schemas.microsoft.com/office/drawing/2014/main" id="{08B8061A-91BF-F04E-A279-57DDF446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" y="-4542"/>
            <a:ext cx="2483664" cy="19577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05A88-58DF-3B46-8B82-6B4ECF850BFA}"/>
              </a:ext>
            </a:extLst>
          </p:cNvPr>
          <p:cNvCxnSpPr>
            <a:cxnSpLocks/>
          </p:cNvCxnSpPr>
          <p:nvPr/>
        </p:nvCxnSpPr>
        <p:spPr>
          <a:xfrm flipV="1">
            <a:off x="196210" y="895297"/>
            <a:ext cx="660576" cy="15369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B87E-5DAA-5B45-886D-336D1E08CBF7}"/>
              </a:ext>
            </a:extLst>
          </p:cNvPr>
          <p:cNvCxnSpPr>
            <a:cxnSpLocks/>
          </p:cNvCxnSpPr>
          <p:nvPr/>
        </p:nvCxnSpPr>
        <p:spPr>
          <a:xfrm flipV="1">
            <a:off x="354809" y="844065"/>
            <a:ext cx="1199209" cy="16357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6A6BC-B1DF-074D-98CC-BC96E72806E6}"/>
              </a:ext>
            </a:extLst>
          </p:cNvPr>
          <p:cNvSpPr txBox="1">
            <a:spLocks/>
          </p:cNvSpPr>
          <p:nvPr/>
        </p:nvSpPr>
        <p:spPr>
          <a:xfrm>
            <a:off x="38251" y="2251197"/>
            <a:ext cx="2364032" cy="1338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Standard Output Stream:</a:t>
            </a:r>
          </a:p>
          <a:p>
            <a:r>
              <a:rPr lang="en-US" dirty="0"/>
              <a:t>&gt; 6 0</a:t>
            </a:r>
          </a:p>
          <a:p>
            <a:r>
              <a:rPr lang="en-US" b="1" dirty="0"/>
              <a:t>Game information:</a:t>
            </a:r>
          </a:p>
          <a:p>
            <a:r>
              <a:rPr lang="en-US" dirty="0">
                <a:solidFill>
                  <a:srgbClr val="00B050"/>
                </a:solidFill>
              </a:rPr>
              <a:t>Success: Agent has been neutralized </a:t>
            </a:r>
          </a:p>
          <a:p>
            <a:r>
              <a:rPr lang="en-US" dirty="0"/>
              <a:t>Link [6-0] severed</a:t>
            </a:r>
          </a:p>
          <a:p>
            <a:endParaRPr lang="en-US" dirty="0"/>
          </a:p>
          <a:p>
            <a:endParaRPr lang="en-US" dirty="0"/>
          </a:p>
          <a:p>
            <a:endParaRPr lang="en-US" sz="1000" kern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411498-64AE-0348-AD0F-9D126B19DC87}"/>
              </a:ext>
            </a:extLst>
          </p:cNvPr>
          <p:cNvGraphicFramePr>
            <a:graphicFrameLocks noGrp="1"/>
          </p:cNvGraphicFramePr>
          <p:nvPr/>
        </p:nvGraphicFramePr>
        <p:xfrm>
          <a:off x="2536029" y="3087098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4894384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0D5984-0491-B445-A6A3-EA08A73EC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3544"/>
              </p:ext>
            </p:extLst>
          </p:nvPr>
        </p:nvGraphicFramePr>
        <p:xfrm>
          <a:off x="2521090" y="80601"/>
          <a:ext cx="20828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4A6C892-38E0-8E4A-83F5-C55E132A9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44144"/>
              </p:ext>
            </p:extLst>
          </p:nvPr>
        </p:nvGraphicFramePr>
        <p:xfrm>
          <a:off x="2521090" y="347301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65120EA-9780-F04D-AD2C-62A07840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78089"/>
              </p:ext>
            </p:extLst>
          </p:nvPr>
        </p:nvGraphicFramePr>
        <p:xfrm>
          <a:off x="2521090" y="621034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0FE5ED-C3D3-0647-899D-B42614DCA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90331"/>
              </p:ext>
            </p:extLst>
          </p:nvPr>
        </p:nvGraphicFramePr>
        <p:xfrm>
          <a:off x="2528616" y="891863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B4D59CB-BACB-1749-9D9A-4085501E5E29}"/>
              </a:ext>
            </a:extLst>
          </p:cNvPr>
          <p:cNvGraphicFramePr>
            <a:graphicFrameLocks noGrp="1"/>
          </p:cNvGraphicFramePr>
          <p:nvPr/>
        </p:nvGraphicFramePr>
        <p:xfrm>
          <a:off x="2528616" y="1728298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F7818CD-D0B7-344F-9931-C33CB89D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84217"/>
              </p:ext>
            </p:extLst>
          </p:nvPr>
        </p:nvGraphicFramePr>
        <p:xfrm>
          <a:off x="2536029" y="2266502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3ACB119-F3DC-0A4A-BECB-67ED7B3C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22018"/>
              </p:ext>
            </p:extLst>
          </p:nvPr>
        </p:nvGraphicFramePr>
        <p:xfrm>
          <a:off x="2521090" y="1162629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64FDCD-8B92-7F43-8A67-C93783BA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97950"/>
              </p:ext>
            </p:extLst>
          </p:nvPr>
        </p:nvGraphicFramePr>
        <p:xfrm>
          <a:off x="2161596" y="80601"/>
          <a:ext cx="468952" cy="3271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952">
                  <a:extLst>
                    <a:ext uri="{9D8B030D-6E8A-4147-A177-3AD203B41FA5}">
                      <a16:colId xmlns:a16="http://schemas.microsoft.com/office/drawing/2014/main" val="2104439094"/>
                    </a:ext>
                  </a:extLst>
                </a:gridCol>
              </a:tblGrid>
              <a:tr h="27265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38831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2044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244835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153411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39182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6968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026980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797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1241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40153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4866"/>
                  </a:ext>
                </a:extLst>
              </a:tr>
              <a:tr h="2726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66706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D5772D2-C5FF-354D-A2A9-75911D14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90885"/>
              </p:ext>
            </p:extLst>
          </p:nvPr>
        </p:nvGraphicFramePr>
        <p:xfrm>
          <a:off x="2536029" y="1997400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2D952C-5255-7243-BDFD-4D5D2841E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1351"/>
              </p:ext>
            </p:extLst>
          </p:nvPr>
        </p:nvGraphicFramePr>
        <p:xfrm>
          <a:off x="2541066" y="2519336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7732666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3CE3509-D089-294F-A6CC-633A16DD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38598"/>
              </p:ext>
            </p:extLst>
          </p:nvPr>
        </p:nvGraphicFramePr>
        <p:xfrm>
          <a:off x="2538905" y="2820506"/>
          <a:ext cx="41656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BDDFF2-A616-4C4C-B6E0-A6EAE284BAFB}"/>
              </a:ext>
            </a:extLst>
          </p:cNvPr>
          <p:cNvCxnSpPr>
            <a:cxnSpLocks/>
          </p:cNvCxnSpPr>
          <p:nvPr/>
        </p:nvCxnSpPr>
        <p:spPr>
          <a:xfrm flipV="1">
            <a:off x="502371" y="833775"/>
            <a:ext cx="756744" cy="2093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6F63EC-7D73-B648-902A-02624430A966}"/>
              </a:ext>
            </a:extLst>
          </p:cNvPr>
          <p:cNvSpPr txBox="1"/>
          <p:nvPr/>
        </p:nvSpPr>
        <p:spPr>
          <a:xfrm>
            <a:off x="1434034" y="687178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68EE1-9E00-ED46-ABDF-38942F904B3A}"/>
              </a:ext>
            </a:extLst>
          </p:cNvPr>
          <p:cNvSpPr txBox="1"/>
          <p:nvPr/>
        </p:nvSpPr>
        <p:spPr>
          <a:xfrm>
            <a:off x="-6000" y="695275"/>
            <a:ext cx="3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F9B89-B32E-E94C-9492-97C28732EEEF}"/>
              </a:ext>
            </a:extLst>
          </p:cNvPr>
          <p:cNvSpPr txBox="1"/>
          <p:nvPr/>
        </p:nvSpPr>
        <p:spPr>
          <a:xfrm>
            <a:off x="683232" y="564971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9ADE-3376-D649-B907-08CA5B5D0F3C}"/>
              </a:ext>
            </a:extLst>
          </p:cNvPr>
          <p:cNvSpPr txBox="1"/>
          <p:nvPr/>
        </p:nvSpPr>
        <p:spPr>
          <a:xfrm>
            <a:off x="873006" y="1098990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7CFDDC-94BE-AC49-9EAB-CE1CEEC6FFD0}"/>
              </a:ext>
            </a:extLst>
          </p:cNvPr>
          <p:cNvSpPr txBox="1"/>
          <p:nvPr/>
        </p:nvSpPr>
        <p:spPr>
          <a:xfrm>
            <a:off x="873006" y="276344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495E42-4FC4-374C-BFFE-EC7CF698D758}"/>
              </a:ext>
            </a:extLst>
          </p:cNvPr>
          <p:cNvSpPr txBox="1"/>
          <p:nvPr/>
        </p:nvSpPr>
        <p:spPr>
          <a:xfrm>
            <a:off x="1220267" y="1337437"/>
            <a:ext cx="24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454DC47-4823-434A-A3AC-2B6805294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19775"/>
              </p:ext>
            </p:extLst>
          </p:nvPr>
        </p:nvGraphicFramePr>
        <p:xfrm>
          <a:off x="2528616" y="1448590"/>
          <a:ext cx="624840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61950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3701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865559"/>
                    </a:ext>
                  </a:extLst>
                </a:gridCol>
              </a:tblGrid>
              <a:tr h="1741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/>
                </a:tc>
                <a:extLst>
                  <a:ext uri="{0D108BD9-81ED-4DB2-BD59-A6C34878D82A}">
                    <a16:rowId xmlns:a16="http://schemas.microsoft.com/office/drawing/2014/main" val="265545497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F3C52E1-6D65-A24E-B427-455EF4A95941}"/>
              </a:ext>
            </a:extLst>
          </p:cNvPr>
          <p:cNvSpPr/>
          <p:nvPr/>
        </p:nvSpPr>
        <p:spPr>
          <a:xfrm>
            <a:off x="2252489" y="1684565"/>
            <a:ext cx="979283" cy="280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C8EC-23FE-384F-9D7A-9B23DC4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A968-DF62-8045-B4D9-4FA1F4C62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8678B-6229-4D41-BE01-92F766A8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9" y="0"/>
            <a:ext cx="4212841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0EF-F023-9245-9139-08B58D27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FD56-6F81-9446-86CD-C317FA229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E0C75-699E-4149-BFBC-C99145CD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9" y="0"/>
            <a:ext cx="3499781" cy="3460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4F74E8-2BAA-9D4B-99DD-87CCA2AB5612}"/>
              </a:ext>
            </a:extLst>
          </p:cNvPr>
          <p:cNvSpPr/>
          <p:nvPr/>
        </p:nvSpPr>
        <p:spPr>
          <a:xfrm>
            <a:off x="1085850" y="215441"/>
            <a:ext cx="685800" cy="68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C9D4-AA53-1F41-A370-109CA24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9FED0-BFFC-4A4D-B386-645020009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F0B01-AADB-B749-B8FF-3F748486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" y="0"/>
            <a:ext cx="3827105" cy="3460750"/>
          </a:xfrm>
          <a:prstGeom prst="rect">
            <a:avLst/>
          </a:prstGeom>
        </p:spPr>
      </p:pic>
      <p:pic>
        <p:nvPicPr>
          <p:cNvPr id="7" name="Picture 6" descr="A picture containing monitor, photo, sitting, screen&#10;&#10;Description automatically generated">
            <a:extLst>
              <a:ext uri="{FF2B5EF4-FFF2-40B4-BE49-F238E27FC236}">
                <a16:creationId xmlns:a16="http://schemas.microsoft.com/office/drawing/2014/main" id="{50D08746-FDC7-C64F-B3E5-1C0E5C0A0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33" y="1588987"/>
            <a:ext cx="2472367" cy="11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7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4D03-E81B-F247-8495-EAFBA784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21EBD-E867-984C-86F6-24CEF34A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monitor, sitting, different, light&#10;&#10;Description automatically generated">
            <a:extLst>
              <a:ext uri="{FF2B5EF4-FFF2-40B4-BE49-F238E27FC236}">
                <a16:creationId xmlns:a16="http://schemas.microsoft.com/office/drawing/2014/main" id="{454D728C-2C5D-6B4C-A3E9-AC03CAD02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1" y="0"/>
            <a:ext cx="3850597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4B31-13C4-9F48-9BB6-B575B93A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D126-B4A8-A844-AA7C-752F34029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9C885-F72F-CB48-B054-32975C32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" y="0"/>
            <a:ext cx="3114232" cy="2856431"/>
          </a:xfrm>
          <a:prstGeom prst="rect">
            <a:avLst/>
          </a:prstGeom>
        </p:spPr>
      </p:pic>
      <p:pic>
        <p:nvPicPr>
          <p:cNvPr id="7" name="Picture 6" descr="A picture containing object, sitting, phone, clock&#10;&#10;Description automatically generated">
            <a:extLst>
              <a:ext uri="{FF2B5EF4-FFF2-40B4-BE49-F238E27FC236}">
                <a16:creationId xmlns:a16="http://schemas.microsoft.com/office/drawing/2014/main" id="{1B3A3C12-1A48-444B-A475-37A637C5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2" y="961018"/>
            <a:ext cx="1495866" cy="1895413"/>
          </a:xfrm>
          <a:prstGeom prst="rect">
            <a:avLst/>
          </a:prstGeom>
        </p:spPr>
      </p:pic>
      <p:pic>
        <p:nvPicPr>
          <p:cNvPr id="8" name="Picture 7" descr="A picture containing monitor, photo, sitting, screen&#10;&#10;Description automatically generated">
            <a:extLst>
              <a:ext uri="{FF2B5EF4-FFF2-40B4-BE49-F238E27FC236}">
                <a16:creationId xmlns:a16="http://schemas.microsoft.com/office/drawing/2014/main" id="{F8BB3584-0A96-6442-8E93-359D51DE3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30" y="141649"/>
            <a:ext cx="1485936" cy="676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3B147-2348-6E48-AF05-86C007C6CE9D}"/>
              </a:ext>
            </a:extLst>
          </p:cNvPr>
          <p:cNvSpPr txBox="1"/>
          <p:nvPr/>
        </p:nvSpPr>
        <p:spPr>
          <a:xfrm>
            <a:off x="11801" y="152636"/>
            <a:ext cx="4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ko-KR" altLang="en-US" sz="800" dirty="0">
                <a:solidFill>
                  <a:schemeClr val="bg1"/>
                </a:solidFill>
              </a:rPr>
              <a:t>  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ko-KR" altLang="en-US" sz="800" dirty="0">
                <a:solidFill>
                  <a:schemeClr val="bg1"/>
                </a:solidFill>
              </a:rPr>
              <a:t> 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0</a:t>
            </a:r>
            <a:r>
              <a:rPr lang="ko-KR" altLang="en-US" sz="800" dirty="0">
                <a:solidFill>
                  <a:schemeClr val="bg1"/>
                </a:solidFill>
              </a:rPr>
              <a:t> 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0</a:t>
            </a:r>
            <a:r>
              <a:rPr lang="ko-KR" altLang="en-US" sz="800" dirty="0">
                <a:solidFill>
                  <a:schemeClr val="bg1"/>
                </a:solidFill>
              </a:rPr>
              <a:t>  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  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ko-KR" altLang="en-US" sz="800" dirty="0">
                <a:solidFill>
                  <a:schemeClr val="bg1"/>
                </a:solidFill>
              </a:rPr>
              <a:t>  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3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8591-0C2E-5641-A8B8-00EACE6A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53975"/>
            <a:ext cx="3697246" cy="1523494"/>
          </a:xfrm>
        </p:spPr>
        <p:txBody>
          <a:bodyPr/>
          <a:lstStyle/>
          <a:p>
            <a:r>
              <a:rPr lang="en-US" altLang="ko-KR" dirty="0"/>
              <a:t>Skynet Revolution – Episode 1</a:t>
            </a:r>
            <a:endParaRPr lang="en-US" dirty="0"/>
          </a:p>
          <a:p>
            <a:r>
              <a:rPr lang="en-US" b="1" dirty="0">
                <a:hlinkClick r:id="rId2"/>
              </a:rPr>
              <a:t>https://www.codingame.com/training/medium/skynet-revolution-episode-1</a:t>
            </a:r>
            <a:endParaRPr lang="en-US" dirty="0"/>
          </a:p>
          <a:p>
            <a:endParaRPr lang="en-US" altLang="ko-KR" dirty="0"/>
          </a:p>
          <a:p>
            <a:r>
              <a:rPr lang="en-US" dirty="0"/>
              <a:t>hint : </a:t>
            </a:r>
            <a:r>
              <a:rPr lang="ko-KR" altLang="en-US" dirty="0"/>
              <a:t>입력으로부터 그래프를 </a:t>
            </a:r>
            <a:r>
              <a:rPr lang="en-US" altLang="ko-KR" dirty="0"/>
              <a:t>adjacency list </a:t>
            </a:r>
            <a:r>
              <a:rPr lang="ko-KR" altLang="en-US" dirty="0"/>
              <a:t>로 표현한 후 </a:t>
            </a:r>
            <a:r>
              <a:rPr lang="en-US" dirty="0"/>
              <a:t>BFS </a:t>
            </a:r>
            <a:r>
              <a:rPr lang="ko-KR" altLang="en-US" dirty="0"/>
              <a:t>알고리즘을 응용하여 제거할 </a:t>
            </a:r>
            <a:r>
              <a:rPr lang="en-US" altLang="ko-KR" dirty="0"/>
              <a:t>edge </a:t>
            </a:r>
            <a:r>
              <a:rPr lang="ko-KR" altLang="en-US" dirty="0" err="1"/>
              <a:t>를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debugging </a:t>
            </a:r>
            <a:r>
              <a:rPr lang="ko-KR" altLang="en-US" dirty="0"/>
              <a:t>을 위해서는 </a:t>
            </a:r>
            <a:r>
              <a:rPr lang="en-US" altLang="ko-KR" dirty="0"/>
              <a:t>standard error 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en-US" dirty="0"/>
              <a:t>compile error message </a:t>
            </a:r>
            <a:r>
              <a:rPr lang="ko-KR" altLang="en-US" dirty="0"/>
              <a:t>도 </a:t>
            </a:r>
            <a:r>
              <a:rPr lang="en-US" altLang="ko-KR" dirty="0"/>
              <a:t>standard error </a:t>
            </a:r>
            <a:r>
              <a:rPr lang="ko-KR" altLang="en-US" dirty="0"/>
              <a:t>에서 볼 수 있음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161F34-1AE3-4F48-AA94-BD7A324E4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766"/>
            <a:ext cx="4610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9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167C-CA02-F34D-A018-C978ABF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A5EA-4D35-2B4C-B346-FE78CE9C7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E7AFB7AE-AECF-FD4E-9F37-4996C611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839"/>
            <a:ext cx="4610100" cy="12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17DD-3323-6846-97D7-BF785DE3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24A98-D37B-9048-9CE0-99FA0387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CE4293-75DB-0C4E-A149-0D198EA8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" y="0"/>
            <a:ext cx="398854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2117</Words>
  <Application>Microsoft Macintosh PowerPoint</Application>
  <PresentationFormat>Custom</PresentationFormat>
  <Paragraphs>460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Office Theme</vt:lpstr>
      <vt:lpstr>기말고사 일정 </vt:lpstr>
      <vt:lpstr>Project 1단계 (~12/2(월) 11:00AM)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Directed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 Graph in vector of vectors</vt:lpstr>
      <vt:lpstr>PowerPoint Presentation</vt:lpstr>
      <vt:lpstr>PowerPoint Presentation</vt:lpstr>
      <vt:lpstr>PowerPoint Presentation</vt:lpstr>
      <vt:lpstr>22.2 Breadth-First Search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(소프트웨어전공)임은진</cp:lastModifiedBy>
  <cp:revision>112</cp:revision>
  <dcterms:created xsi:type="dcterms:W3CDTF">2018-10-30T06:39:55Z</dcterms:created>
  <dcterms:modified xsi:type="dcterms:W3CDTF">2019-11-20T15:01:31Z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