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9" r:id="rId41"/>
    <p:sldId id="301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8" y="-16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EC78E-F22B-4600-8294-333575B99D16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0E24CD71-23D3-45ED-9347-5E043247691B}">
      <dgm:prSet phldrT="[文本]" custT="1"/>
      <dgm:spPr/>
      <dgm:t>
        <a:bodyPr/>
        <a:lstStyle/>
        <a:p>
          <a:r>
            <a:rPr lang="zh-CN" altLang="en-US" sz="2000" b="1" dirty="0" smtClean="0"/>
            <a:t>接收用户</a:t>
          </a:r>
          <a:endParaRPr lang="en-US" altLang="zh-CN" sz="2000" b="1" dirty="0" smtClean="0"/>
        </a:p>
        <a:p>
          <a:r>
            <a:rPr lang="zh-CN" altLang="en-US" sz="2000" b="1" dirty="0" smtClean="0"/>
            <a:t>输入的命令</a:t>
          </a:r>
          <a:endParaRPr lang="zh-CN" altLang="en-US" sz="2000" b="1" dirty="0"/>
        </a:p>
      </dgm:t>
    </dgm:pt>
    <dgm:pt modelId="{1AFDE641-C6DC-4334-A125-182DF02EE9DF}" type="parTrans" cxnId="{8D47659C-B3BA-46A3-BCE1-41F7AC6CF0B6}">
      <dgm:prSet/>
      <dgm:spPr/>
      <dgm:t>
        <a:bodyPr/>
        <a:lstStyle/>
        <a:p>
          <a:endParaRPr lang="zh-CN" altLang="en-US" b="1"/>
        </a:p>
      </dgm:t>
    </dgm:pt>
    <dgm:pt modelId="{8E297D2D-9D66-4879-864F-F58A806880AA}" type="sibTrans" cxnId="{8D47659C-B3BA-46A3-BCE1-41F7AC6CF0B6}">
      <dgm:prSet custT="1"/>
      <dgm:spPr/>
      <dgm:t>
        <a:bodyPr/>
        <a:lstStyle/>
        <a:p>
          <a:endParaRPr lang="zh-CN" altLang="en-US" sz="2000" b="1"/>
        </a:p>
      </dgm:t>
    </dgm:pt>
    <dgm:pt modelId="{17D8C3CE-EC70-4956-B73E-1824AC94ADBB}">
      <dgm:prSet phldrT="[文本]" custT="1"/>
      <dgm:spPr/>
      <dgm:t>
        <a:bodyPr/>
        <a:lstStyle/>
        <a:p>
          <a:r>
            <a:rPr lang="zh-CN" altLang="en-US" sz="2000" b="1" dirty="0" smtClean="0"/>
            <a:t>解释命令</a:t>
          </a:r>
          <a:endParaRPr lang="zh-CN" altLang="en-US" sz="2000" b="1" dirty="0"/>
        </a:p>
      </dgm:t>
    </dgm:pt>
    <dgm:pt modelId="{18CD26E4-E338-4215-B16C-EED0B0A84D7A}" type="parTrans" cxnId="{CFF9D5AF-7B02-4B19-A272-9CD5D7CF72E5}">
      <dgm:prSet/>
      <dgm:spPr/>
      <dgm:t>
        <a:bodyPr/>
        <a:lstStyle/>
        <a:p>
          <a:endParaRPr lang="zh-CN" altLang="en-US" b="1"/>
        </a:p>
      </dgm:t>
    </dgm:pt>
    <dgm:pt modelId="{5E1D2EE6-75DF-4061-B9BE-EAE7C1FD73AB}" type="sibTrans" cxnId="{CFF9D5AF-7B02-4B19-A272-9CD5D7CF72E5}">
      <dgm:prSet custT="1"/>
      <dgm:spPr/>
      <dgm:t>
        <a:bodyPr/>
        <a:lstStyle/>
        <a:p>
          <a:endParaRPr lang="zh-CN" altLang="en-US" sz="2000" b="1"/>
        </a:p>
      </dgm:t>
    </dgm:pt>
    <dgm:pt modelId="{37A80806-C46C-4BA6-BBC0-58439C08A134}">
      <dgm:prSet phldrT="[文本]" custT="1"/>
      <dgm:spPr/>
      <dgm:t>
        <a:bodyPr/>
        <a:lstStyle/>
        <a:p>
          <a:r>
            <a:rPr lang="zh-CN" altLang="en-US" sz="2000" b="1" dirty="0" smtClean="0"/>
            <a:t>传递给系统内核执行</a:t>
          </a:r>
          <a:endParaRPr lang="zh-CN" altLang="en-US" sz="2000" b="1" dirty="0"/>
        </a:p>
      </dgm:t>
    </dgm:pt>
    <dgm:pt modelId="{31F6BE06-4703-48F0-85DA-3AF4F160547D}" type="parTrans" cxnId="{D836A35D-A427-4EAB-8BA3-E60D4972EF7A}">
      <dgm:prSet/>
      <dgm:spPr/>
      <dgm:t>
        <a:bodyPr/>
        <a:lstStyle/>
        <a:p>
          <a:endParaRPr lang="zh-CN" altLang="en-US" b="1"/>
        </a:p>
      </dgm:t>
    </dgm:pt>
    <dgm:pt modelId="{3EF05210-F9FF-4A58-B9A9-FE73CBF8D87E}" type="sibTrans" cxnId="{D836A35D-A427-4EAB-8BA3-E60D4972EF7A}">
      <dgm:prSet/>
      <dgm:spPr/>
      <dgm:t>
        <a:bodyPr/>
        <a:lstStyle/>
        <a:p>
          <a:endParaRPr lang="zh-CN" altLang="en-US" b="1"/>
        </a:p>
      </dgm:t>
    </dgm:pt>
    <dgm:pt modelId="{A33E3A30-CDF8-4538-AB8E-53D7C123DE41}" type="pres">
      <dgm:prSet presAssocID="{FA3EC78E-F22B-4600-8294-333575B99D16}" presName="linearFlow" presStyleCnt="0">
        <dgm:presLayoutVars>
          <dgm:resizeHandles val="exact"/>
        </dgm:presLayoutVars>
      </dgm:prSet>
      <dgm:spPr/>
    </dgm:pt>
    <dgm:pt modelId="{FD8F2DE2-F4A2-471C-8892-112EE9DBA62B}" type="pres">
      <dgm:prSet presAssocID="{0E24CD71-23D3-45ED-9347-5E04324769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AC2668-B956-40AE-B691-9ACE72A617B8}" type="pres">
      <dgm:prSet presAssocID="{8E297D2D-9D66-4879-864F-F58A806880AA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5AB332D-71D7-4D8E-9D3E-C9B2DBA51A2E}" type="pres">
      <dgm:prSet presAssocID="{8E297D2D-9D66-4879-864F-F58A806880AA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02FAB9C-A359-4498-B39F-39D3C0FB5B36}" type="pres">
      <dgm:prSet presAssocID="{17D8C3CE-EC70-4956-B73E-1824AC94AD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3FA6B3-8003-4771-8984-BD6FC2E6EA62}" type="pres">
      <dgm:prSet presAssocID="{5E1D2EE6-75DF-4061-B9BE-EAE7C1FD73A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0FC5517B-189E-4618-AFB3-DF44ADD290D6}" type="pres">
      <dgm:prSet presAssocID="{5E1D2EE6-75DF-4061-B9BE-EAE7C1FD73AB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7461BBF5-9F47-4D65-A3C7-BE467056849F}" type="pres">
      <dgm:prSet presAssocID="{37A80806-C46C-4BA6-BBC0-58439C08A1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05242E-C85A-4A35-A7AC-45476D40A0F2}" type="presOf" srcId="{0E24CD71-23D3-45ED-9347-5E043247691B}" destId="{FD8F2DE2-F4A2-471C-8892-112EE9DBA62B}" srcOrd="0" destOrd="0" presId="urn:microsoft.com/office/officeart/2005/8/layout/process2"/>
    <dgm:cxn modelId="{D836A35D-A427-4EAB-8BA3-E60D4972EF7A}" srcId="{FA3EC78E-F22B-4600-8294-333575B99D16}" destId="{37A80806-C46C-4BA6-BBC0-58439C08A134}" srcOrd="2" destOrd="0" parTransId="{31F6BE06-4703-48F0-85DA-3AF4F160547D}" sibTransId="{3EF05210-F9FF-4A58-B9A9-FE73CBF8D87E}"/>
    <dgm:cxn modelId="{CD1AC9E5-3168-4572-BD8A-00B41A5B5782}" type="presOf" srcId="{FA3EC78E-F22B-4600-8294-333575B99D16}" destId="{A33E3A30-CDF8-4538-AB8E-53D7C123DE41}" srcOrd="0" destOrd="0" presId="urn:microsoft.com/office/officeart/2005/8/layout/process2"/>
    <dgm:cxn modelId="{CE228C58-B2F3-4808-9A80-FC7568BD099F}" type="presOf" srcId="{37A80806-C46C-4BA6-BBC0-58439C08A134}" destId="{7461BBF5-9F47-4D65-A3C7-BE467056849F}" srcOrd="0" destOrd="0" presId="urn:microsoft.com/office/officeart/2005/8/layout/process2"/>
    <dgm:cxn modelId="{8D47659C-B3BA-46A3-BCE1-41F7AC6CF0B6}" srcId="{FA3EC78E-F22B-4600-8294-333575B99D16}" destId="{0E24CD71-23D3-45ED-9347-5E043247691B}" srcOrd="0" destOrd="0" parTransId="{1AFDE641-C6DC-4334-A125-182DF02EE9DF}" sibTransId="{8E297D2D-9D66-4879-864F-F58A806880AA}"/>
    <dgm:cxn modelId="{06238252-AEC1-4557-8A6E-9F6D79BD7219}" type="presOf" srcId="{8E297D2D-9D66-4879-864F-F58A806880AA}" destId="{82AC2668-B956-40AE-B691-9ACE72A617B8}" srcOrd="0" destOrd="0" presId="urn:microsoft.com/office/officeart/2005/8/layout/process2"/>
    <dgm:cxn modelId="{220076BD-8C6A-42FA-8B45-C86D2BAAFE73}" type="presOf" srcId="{5E1D2EE6-75DF-4061-B9BE-EAE7C1FD73AB}" destId="{EE3FA6B3-8003-4771-8984-BD6FC2E6EA62}" srcOrd="0" destOrd="0" presId="urn:microsoft.com/office/officeart/2005/8/layout/process2"/>
    <dgm:cxn modelId="{76B8A15F-CB7F-4967-9D5F-A4B0CB673C4A}" type="presOf" srcId="{5E1D2EE6-75DF-4061-B9BE-EAE7C1FD73AB}" destId="{0FC5517B-189E-4618-AFB3-DF44ADD290D6}" srcOrd="1" destOrd="0" presId="urn:microsoft.com/office/officeart/2005/8/layout/process2"/>
    <dgm:cxn modelId="{A059EDD2-4E18-42F3-B4D3-724A9FDB35E1}" type="presOf" srcId="{8E297D2D-9D66-4879-864F-F58A806880AA}" destId="{A5AB332D-71D7-4D8E-9D3E-C9B2DBA51A2E}" srcOrd="1" destOrd="0" presId="urn:microsoft.com/office/officeart/2005/8/layout/process2"/>
    <dgm:cxn modelId="{D08FB010-501E-441B-A130-04496E712760}" type="presOf" srcId="{17D8C3CE-EC70-4956-B73E-1824AC94ADBB}" destId="{202FAB9C-A359-4498-B39F-39D3C0FB5B36}" srcOrd="0" destOrd="0" presId="urn:microsoft.com/office/officeart/2005/8/layout/process2"/>
    <dgm:cxn modelId="{CFF9D5AF-7B02-4B19-A272-9CD5D7CF72E5}" srcId="{FA3EC78E-F22B-4600-8294-333575B99D16}" destId="{17D8C3CE-EC70-4956-B73E-1824AC94ADBB}" srcOrd="1" destOrd="0" parTransId="{18CD26E4-E338-4215-B16C-EED0B0A84D7A}" sibTransId="{5E1D2EE6-75DF-4061-B9BE-EAE7C1FD73AB}"/>
    <dgm:cxn modelId="{AD2B67BC-A875-47DE-9248-6DBC14C6B62C}" type="presParOf" srcId="{A33E3A30-CDF8-4538-AB8E-53D7C123DE41}" destId="{FD8F2DE2-F4A2-471C-8892-112EE9DBA62B}" srcOrd="0" destOrd="0" presId="urn:microsoft.com/office/officeart/2005/8/layout/process2"/>
    <dgm:cxn modelId="{176FE004-9E8E-45D4-8298-1B5AA4BB0B06}" type="presParOf" srcId="{A33E3A30-CDF8-4538-AB8E-53D7C123DE41}" destId="{82AC2668-B956-40AE-B691-9ACE72A617B8}" srcOrd="1" destOrd="0" presId="urn:microsoft.com/office/officeart/2005/8/layout/process2"/>
    <dgm:cxn modelId="{EC7DA002-CDB0-480A-9992-05FA31406B11}" type="presParOf" srcId="{82AC2668-B956-40AE-B691-9ACE72A617B8}" destId="{A5AB332D-71D7-4D8E-9D3E-C9B2DBA51A2E}" srcOrd="0" destOrd="0" presId="urn:microsoft.com/office/officeart/2005/8/layout/process2"/>
    <dgm:cxn modelId="{E610A470-E361-4C50-96ED-734ED0C9EA18}" type="presParOf" srcId="{A33E3A30-CDF8-4538-AB8E-53D7C123DE41}" destId="{202FAB9C-A359-4498-B39F-39D3C0FB5B36}" srcOrd="2" destOrd="0" presId="urn:microsoft.com/office/officeart/2005/8/layout/process2"/>
    <dgm:cxn modelId="{9DCCB81B-2975-4014-955C-4DF5546D58B9}" type="presParOf" srcId="{A33E3A30-CDF8-4538-AB8E-53D7C123DE41}" destId="{EE3FA6B3-8003-4771-8984-BD6FC2E6EA62}" srcOrd="3" destOrd="0" presId="urn:microsoft.com/office/officeart/2005/8/layout/process2"/>
    <dgm:cxn modelId="{706F9049-751A-4526-91D0-90F279F5B4BC}" type="presParOf" srcId="{EE3FA6B3-8003-4771-8984-BD6FC2E6EA62}" destId="{0FC5517B-189E-4618-AFB3-DF44ADD290D6}" srcOrd="0" destOrd="0" presId="urn:microsoft.com/office/officeart/2005/8/layout/process2"/>
    <dgm:cxn modelId="{4EFDA796-2591-4636-839C-FE474645956E}" type="presParOf" srcId="{A33E3A30-CDF8-4538-AB8E-53D7C123DE41}" destId="{7461BBF5-9F47-4D65-A3C7-BE467056849F}" srcOrd="4" destOrd="0" presId="urn:microsoft.com/office/officeart/2005/8/layout/process2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14519F-ECBE-4533-AC1D-87AB1A01A3A9}" type="doc">
      <dgm:prSet loTypeId="urn:microsoft.com/office/officeart/2005/8/layout/radial4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AB6A71E-E60D-48BB-B036-374BEC8DB403}">
      <dgm:prSet phldrT="[文本]" custT="1"/>
      <dgm:spPr/>
      <dgm:t>
        <a:bodyPr/>
        <a:lstStyle/>
        <a:p>
          <a:r>
            <a:rPr lang="zh-CN" altLang="en-US" sz="2800" dirty="0" smtClean="0"/>
            <a:t>常用的</a:t>
          </a:r>
          <a:endParaRPr lang="en-US" altLang="zh-CN" sz="2800" dirty="0" smtClean="0"/>
        </a:p>
        <a:p>
          <a:r>
            <a:rPr lang="zh-CN" altLang="en-US" sz="2800" dirty="0" smtClean="0"/>
            <a:t>基本操作</a:t>
          </a:r>
          <a:r>
            <a:rPr lang="en-US" altLang="zh-CN" sz="2800" dirty="0" smtClean="0"/>
            <a:t>	</a:t>
          </a:r>
          <a:endParaRPr lang="zh-CN" altLang="en-US" sz="2800" dirty="0"/>
        </a:p>
      </dgm:t>
    </dgm:pt>
    <dgm:pt modelId="{27ACBBDB-E9B7-4107-A5C9-F2A4327F9AB1}" type="par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1190BE80-77AE-43CF-A482-DC08F3E3C475}" type="sib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9BDE099F-F967-4BFF-AA5F-A2312BF17784}">
      <dgm:prSet custT="1"/>
      <dgm:spPr/>
      <dgm:t>
        <a:bodyPr/>
        <a:lstStyle/>
        <a:p>
          <a:r>
            <a:rPr lang="zh-CN" altLang="en-US" sz="2400" b="1" dirty="0" smtClean="0"/>
            <a:t>查看及切换目录</a:t>
          </a:r>
          <a:endParaRPr lang="en-US" altLang="zh-CN" sz="2400" b="1" dirty="0" smtClean="0"/>
        </a:p>
      </dgm:t>
    </dgm:pt>
    <dgm:pt modelId="{97D69B1F-907B-4F12-828C-2737333B514E}" type="par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A19747C2-E517-44E0-A7C2-17C60F10AB8B}" type="sib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896D774D-BBE3-4846-82E4-5017D038DA8E}">
      <dgm:prSet custT="1"/>
      <dgm:spPr/>
      <dgm:t>
        <a:bodyPr/>
        <a:lstStyle/>
        <a:p>
          <a:r>
            <a:rPr lang="zh-CN" altLang="en-US" sz="2400" b="1" dirty="0" smtClean="0"/>
            <a:t>创建目录和文件</a:t>
          </a:r>
          <a:endParaRPr lang="en-US" altLang="zh-CN" sz="2400" b="1" dirty="0" smtClean="0"/>
        </a:p>
      </dgm:t>
    </dgm:pt>
    <dgm:pt modelId="{08E46C94-195E-4061-B337-5F0AF5898A28}" type="par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DAE931CB-9ECA-493B-914D-C55656D07FD8}" type="sib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C2613176-6555-42E8-BE84-5F748E7B740B}">
      <dgm:prSet custT="1"/>
      <dgm:spPr/>
      <dgm:t>
        <a:bodyPr/>
        <a:lstStyle/>
        <a:p>
          <a:r>
            <a:rPr lang="zh-CN" altLang="en-US" sz="2400" b="1" dirty="0" smtClean="0"/>
            <a:t>复制、删除、移动目录和文件</a:t>
          </a:r>
        </a:p>
      </dgm:t>
    </dgm:pt>
    <dgm:pt modelId="{05C202F8-B70A-4D72-9A38-DA1BEFE006C2}" type="par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B662425-B3E4-4ACF-93E1-C3C01CE48120}" type="sib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E886986-CFE8-4863-AD13-4CAFEAA51169}">
      <dgm:prSet custT="1"/>
      <dgm:spPr/>
      <dgm:t>
        <a:bodyPr/>
        <a:lstStyle/>
        <a:p>
          <a:r>
            <a:rPr lang="zh-CN" altLang="en-US" sz="2400" b="1" dirty="0" smtClean="0"/>
            <a:t>查找目录和文件</a:t>
          </a:r>
          <a:endParaRPr lang="zh-CN" altLang="en-US" sz="2400" b="1" dirty="0"/>
        </a:p>
      </dgm:t>
    </dgm:pt>
    <dgm:pt modelId="{63ABACD1-9CB3-4D29-BE20-A6BF0893578B}" type="par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2D18CCAD-4C4A-419E-AFC4-163396ADCBAC}" type="sib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5FDA9AFA-5557-49AC-AD92-B904A24EA734}" type="pres">
      <dgm:prSet presAssocID="{5614519F-ECBE-4533-AC1D-87AB1A01A3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360EB-80A2-44AD-8C57-3582A3D00544}" type="pres">
      <dgm:prSet presAssocID="{BAB6A71E-E60D-48BB-B036-374BEC8DB40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B82CE63-6A18-4533-84EE-099572E59BDF}" type="pres">
      <dgm:prSet presAssocID="{97D69B1F-907B-4F12-828C-2737333B514E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61550E8-BB76-423C-8A6B-7DCDA05966BD}" type="pres">
      <dgm:prSet presAssocID="{9BDE099F-F967-4BFF-AA5F-A2312BF177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3F434-07D0-4BD0-8EAC-268E96964107}" type="pres">
      <dgm:prSet presAssocID="{08E46C94-195E-4061-B337-5F0AF5898A2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87B3BBC1-26C5-4E4B-B957-52F13D589ACD}" type="pres">
      <dgm:prSet presAssocID="{896D774D-BBE3-4846-82E4-5017D038DA8E}" presName="node" presStyleLbl="node1" presStyleIdx="1" presStyleCnt="4" custRadScaleRad="99025" custRadScaleInc="1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325C1-E467-451E-BD08-DA6F864DB86D}" type="pres">
      <dgm:prSet presAssocID="{05C202F8-B70A-4D72-9A38-DA1BEFE006C2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4EFEC81D-8A80-48F0-972F-62CE9DE75EDC}" type="pres">
      <dgm:prSet presAssocID="{C2613176-6555-42E8-BE84-5F748E7B740B}" presName="node" presStyleLbl="node1" presStyleIdx="2" presStyleCnt="4" custRadScaleRad="100033" custRadScaleInc="1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2A222-F399-4C4D-9545-19B896DAC718}" type="pres">
      <dgm:prSet presAssocID="{63ABACD1-9CB3-4D29-BE20-A6BF0893578B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77FD24DA-E17B-4D15-B017-F735EFA61315}" type="pres">
      <dgm:prSet presAssocID="{3E886986-CFE8-4863-AD13-4CAFEAA51169}" presName="node" presStyleLbl="node1" presStyleIdx="3" presStyleCnt="4" custRadScaleRad="101014" custRadScaleInc="1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1F317-D12E-4BAC-A0B4-54D6A3030CDE}" srcId="{BAB6A71E-E60D-48BB-B036-374BEC8DB403}" destId="{896D774D-BBE3-4846-82E4-5017D038DA8E}" srcOrd="1" destOrd="0" parTransId="{08E46C94-195E-4061-B337-5F0AF5898A28}" sibTransId="{DAE931CB-9ECA-493B-914D-C55656D07FD8}"/>
    <dgm:cxn modelId="{9ED601B2-B4D7-4566-BB2D-DCDBD9EE5FE8}" type="presOf" srcId="{63ABACD1-9CB3-4D29-BE20-A6BF0893578B}" destId="{3882A222-F399-4C4D-9545-19B896DAC718}" srcOrd="0" destOrd="0" presId="urn:microsoft.com/office/officeart/2005/8/layout/radial4"/>
    <dgm:cxn modelId="{B2DF3711-3596-409D-8082-346429E4F20B}" type="presOf" srcId="{896D774D-BBE3-4846-82E4-5017D038DA8E}" destId="{87B3BBC1-26C5-4E4B-B957-52F13D589ACD}" srcOrd="0" destOrd="0" presId="urn:microsoft.com/office/officeart/2005/8/layout/radial4"/>
    <dgm:cxn modelId="{66AEEA29-BAE7-4103-8DFB-67223DFE1815}" type="presOf" srcId="{5614519F-ECBE-4533-AC1D-87AB1A01A3A9}" destId="{5FDA9AFA-5557-49AC-AD92-B904A24EA734}" srcOrd="0" destOrd="0" presId="urn:microsoft.com/office/officeart/2005/8/layout/radial4"/>
    <dgm:cxn modelId="{0A29A417-B8BD-4EDB-8A94-819A135E40FC}" srcId="{5614519F-ECBE-4533-AC1D-87AB1A01A3A9}" destId="{BAB6A71E-E60D-48BB-B036-374BEC8DB403}" srcOrd="0" destOrd="0" parTransId="{27ACBBDB-E9B7-4107-A5C9-F2A4327F9AB1}" sibTransId="{1190BE80-77AE-43CF-A482-DC08F3E3C475}"/>
    <dgm:cxn modelId="{21217CAA-1DFA-4E0E-A2F7-C7C5A911D60A}" srcId="{BAB6A71E-E60D-48BB-B036-374BEC8DB403}" destId="{C2613176-6555-42E8-BE84-5F748E7B740B}" srcOrd="2" destOrd="0" parTransId="{05C202F8-B70A-4D72-9A38-DA1BEFE006C2}" sibTransId="{3B662425-B3E4-4ACF-93E1-C3C01CE48120}"/>
    <dgm:cxn modelId="{737866CE-5A20-45B7-9C67-EA9C2C5FD4A3}" type="presOf" srcId="{3E886986-CFE8-4863-AD13-4CAFEAA51169}" destId="{77FD24DA-E17B-4D15-B017-F735EFA61315}" srcOrd="0" destOrd="0" presId="urn:microsoft.com/office/officeart/2005/8/layout/radial4"/>
    <dgm:cxn modelId="{A0724E25-434E-44AE-946D-76767FE09A5A}" type="presOf" srcId="{9BDE099F-F967-4BFF-AA5F-A2312BF17784}" destId="{861550E8-BB76-423C-8A6B-7DCDA05966BD}" srcOrd="0" destOrd="0" presId="urn:microsoft.com/office/officeart/2005/8/layout/radial4"/>
    <dgm:cxn modelId="{B9F16ABC-BCA7-4515-968A-563AB2264EC8}" srcId="{BAB6A71E-E60D-48BB-B036-374BEC8DB403}" destId="{3E886986-CFE8-4863-AD13-4CAFEAA51169}" srcOrd="3" destOrd="0" parTransId="{63ABACD1-9CB3-4D29-BE20-A6BF0893578B}" sibTransId="{2D18CCAD-4C4A-419E-AFC4-163396ADCBAC}"/>
    <dgm:cxn modelId="{8F0A05A3-E9D2-4654-AF3D-B23E787833AF}" type="presOf" srcId="{05C202F8-B70A-4D72-9A38-DA1BEFE006C2}" destId="{431325C1-E467-451E-BD08-DA6F864DB86D}" srcOrd="0" destOrd="0" presId="urn:microsoft.com/office/officeart/2005/8/layout/radial4"/>
    <dgm:cxn modelId="{1EC009BA-EA69-4E12-895D-7CDA01A4F179}" type="presOf" srcId="{C2613176-6555-42E8-BE84-5F748E7B740B}" destId="{4EFEC81D-8A80-48F0-972F-62CE9DE75EDC}" srcOrd="0" destOrd="0" presId="urn:microsoft.com/office/officeart/2005/8/layout/radial4"/>
    <dgm:cxn modelId="{B5D67CD4-908B-4E20-A1D0-804AB79EEB3C}" type="presOf" srcId="{08E46C94-195E-4061-B337-5F0AF5898A28}" destId="{4323F434-07D0-4BD0-8EAC-268E96964107}" srcOrd="0" destOrd="0" presId="urn:microsoft.com/office/officeart/2005/8/layout/radial4"/>
    <dgm:cxn modelId="{DCEA5755-EDA4-47C3-A334-B28354A6549A}" srcId="{BAB6A71E-E60D-48BB-B036-374BEC8DB403}" destId="{9BDE099F-F967-4BFF-AA5F-A2312BF17784}" srcOrd="0" destOrd="0" parTransId="{97D69B1F-907B-4F12-828C-2737333B514E}" sibTransId="{A19747C2-E517-44E0-A7C2-17C60F10AB8B}"/>
    <dgm:cxn modelId="{5E7A9F47-5F93-46F3-AB72-5E9218E1BFAE}" type="presOf" srcId="{BAB6A71E-E60D-48BB-B036-374BEC8DB403}" destId="{495360EB-80A2-44AD-8C57-3582A3D00544}" srcOrd="0" destOrd="0" presId="urn:microsoft.com/office/officeart/2005/8/layout/radial4"/>
    <dgm:cxn modelId="{B45E2477-210E-49BC-86B5-E4AC7D58A7F1}" type="presOf" srcId="{97D69B1F-907B-4F12-828C-2737333B514E}" destId="{5B82CE63-6A18-4533-84EE-099572E59BDF}" srcOrd="0" destOrd="0" presId="urn:microsoft.com/office/officeart/2005/8/layout/radial4"/>
    <dgm:cxn modelId="{D50115C5-3843-4545-A048-86159B9F8CDA}" type="presParOf" srcId="{5FDA9AFA-5557-49AC-AD92-B904A24EA734}" destId="{495360EB-80A2-44AD-8C57-3582A3D00544}" srcOrd="0" destOrd="0" presId="urn:microsoft.com/office/officeart/2005/8/layout/radial4"/>
    <dgm:cxn modelId="{49BE4D91-754D-4833-9462-2EF0661670AB}" type="presParOf" srcId="{5FDA9AFA-5557-49AC-AD92-B904A24EA734}" destId="{5B82CE63-6A18-4533-84EE-099572E59BDF}" srcOrd="1" destOrd="0" presId="urn:microsoft.com/office/officeart/2005/8/layout/radial4"/>
    <dgm:cxn modelId="{641C83B6-275D-4A6E-BE03-DCE76C4F3639}" type="presParOf" srcId="{5FDA9AFA-5557-49AC-AD92-B904A24EA734}" destId="{861550E8-BB76-423C-8A6B-7DCDA05966BD}" srcOrd="2" destOrd="0" presId="urn:microsoft.com/office/officeart/2005/8/layout/radial4"/>
    <dgm:cxn modelId="{BD146345-499D-4312-AA52-5671F61286FF}" type="presParOf" srcId="{5FDA9AFA-5557-49AC-AD92-B904A24EA734}" destId="{4323F434-07D0-4BD0-8EAC-268E96964107}" srcOrd="3" destOrd="0" presId="urn:microsoft.com/office/officeart/2005/8/layout/radial4"/>
    <dgm:cxn modelId="{9AB7E735-2482-4D8E-9CAD-63C0DCBB0600}" type="presParOf" srcId="{5FDA9AFA-5557-49AC-AD92-B904A24EA734}" destId="{87B3BBC1-26C5-4E4B-B957-52F13D589ACD}" srcOrd="4" destOrd="0" presId="urn:microsoft.com/office/officeart/2005/8/layout/radial4"/>
    <dgm:cxn modelId="{DD56F6BA-4C50-45D5-A431-164DE5F8DEB3}" type="presParOf" srcId="{5FDA9AFA-5557-49AC-AD92-B904A24EA734}" destId="{431325C1-E467-451E-BD08-DA6F864DB86D}" srcOrd="5" destOrd="0" presId="urn:microsoft.com/office/officeart/2005/8/layout/radial4"/>
    <dgm:cxn modelId="{B1D8112F-4690-4F5C-9F83-706A45417A38}" type="presParOf" srcId="{5FDA9AFA-5557-49AC-AD92-B904A24EA734}" destId="{4EFEC81D-8A80-48F0-972F-62CE9DE75EDC}" srcOrd="6" destOrd="0" presId="urn:microsoft.com/office/officeart/2005/8/layout/radial4"/>
    <dgm:cxn modelId="{A9F0835F-5832-43FB-9BB7-16212ACD87E3}" type="presParOf" srcId="{5FDA9AFA-5557-49AC-AD92-B904A24EA734}" destId="{3882A222-F399-4C4D-9545-19B896DAC718}" srcOrd="7" destOrd="0" presId="urn:microsoft.com/office/officeart/2005/8/layout/radial4"/>
    <dgm:cxn modelId="{A724A332-AA8B-4ADE-81DC-50EA22D0054E}" type="presParOf" srcId="{5FDA9AFA-5557-49AC-AD92-B904A24EA734}" destId="{77FD24DA-E17B-4D15-B017-F735EFA61315}" srcOrd="8" destOrd="0" presId="urn:microsoft.com/office/officeart/2005/8/layout/radial4"/>
  </dgm:cxnLst>
  <dgm:bg/>
  <dgm:whole/>
  <dgm:extLst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4519F-ECBE-4533-AC1D-87AB1A01A3A9}" type="doc">
      <dgm:prSet loTypeId="urn:microsoft.com/office/officeart/2005/8/layout/radial4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AB6A71E-E60D-48BB-B036-374BEC8DB403}">
      <dgm:prSet phldrT="[文本]" custT="1"/>
      <dgm:spPr/>
      <dgm:t>
        <a:bodyPr/>
        <a:lstStyle/>
        <a:p>
          <a:r>
            <a:rPr lang="zh-CN" altLang="en-US" sz="2800" dirty="0" smtClean="0"/>
            <a:t>常用的</a:t>
          </a:r>
          <a:endParaRPr lang="en-US" altLang="zh-CN" sz="2800" dirty="0" smtClean="0"/>
        </a:p>
        <a:p>
          <a:r>
            <a:rPr lang="zh-CN" altLang="en-US" sz="2800" dirty="0" smtClean="0"/>
            <a:t>基本操作</a:t>
          </a:r>
          <a:r>
            <a:rPr lang="en-US" altLang="zh-CN" sz="2800" dirty="0" smtClean="0"/>
            <a:t>	</a:t>
          </a:r>
          <a:endParaRPr lang="zh-CN" altLang="en-US" sz="2800" dirty="0"/>
        </a:p>
      </dgm:t>
    </dgm:pt>
    <dgm:pt modelId="{27ACBBDB-E9B7-4107-A5C9-F2A4327F9AB1}" type="par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1190BE80-77AE-43CF-A482-DC08F3E3C475}" type="sib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9BDE099F-F967-4BFF-AA5F-A2312BF17784}">
      <dgm:prSet custT="1"/>
      <dgm:spPr/>
      <dgm:t>
        <a:bodyPr/>
        <a:lstStyle/>
        <a:p>
          <a:r>
            <a:rPr lang="zh-CN" altLang="en-US" sz="2400" b="1" dirty="0" smtClean="0"/>
            <a:t>查看及切换目录</a:t>
          </a:r>
          <a:endParaRPr lang="en-US" altLang="zh-CN" sz="2400" b="1" dirty="0" smtClean="0"/>
        </a:p>
      </dgm:t>
    </dgm:pt>
    <dgm:pt modelId="{97D69B1F-907B-4F12-828C-2737333B514E}" type="par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A19747C2-E517-44E0-A7C2-17C60F10AB8B}" type="sib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896D774D-BBE3-4846-82E4-5017D038DA8E}">
      <dgm:prSet custT="1"/>
      <dgm:spPr/>
      <dgm:t>
        <a:bodyPr/>
        <a:lstStyle/>
        <a:p>
          <a:r>
            <a:rPr lang="zh-CN" altLang="en-US" sz="2400" b="1" dirty="0" smtClean="0"/>
            <a:t>创建目录和文件</a:t>
          </a:r>
          <a:endParaRPr lang="en-US" altLang="zh-CN" sz="2400" b="1" dirty="0" smtClean="0"/>
        </a:p>
      </dgm:t>
    </dgm:pt>
    <dgm:pt modelId="{08E46C94-195E-4061-B337-5F0AF5898A28}" type="par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DAE931CB-9ECA-493B-914D-C55656D07FD8}" type="sib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C2613176-6555-42E8-BE84-5F748E7B740B}">
      <dgm:prSet custT="1"/>
      <dgm:spPr/>
      <dgm:t>
        <a:bodyPr/>
        <a:lstStyle/>
        <a:p>
          <a:r>
            <a:rPr lang="zh-CN" altLang="en-US" sz="2400" b="1" dirty="0" smtClean="0"/>
            <a:t>复制、删除、移动目录和文件</a:t>
          </a:r>
        </a:p>
      </dgm:t>
    </dgm:pt>
    <dgm:pt modelId="{05C202F8-B70A-4D72-9A38-DA1BEFE006C2}" type="par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B662425-B3E4-4ACF-93E1-C3C01CE48120}" type="sib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E886986-CFE8-4863-AD13-4CAFEAA51169}">
      <dgm:prSet custT="1"/>
      <dgm:spPr/>
      <dgm:t>
        <a:bodyPr/>
        <a:lstStyle/>
        <a:p>
          <a:r>
            <a:rPr lang="zh-CN" altLang="en-US" sz="2400" b="1" dirty="0" smtClean="0"/>
            <a:t>查找目录和文件</a:t>
          </a:r>
          <a:endParaRPr lang="zh-CN" altLang="en-US" sz="2400" b="1" dirty="0"/>
        </a:p>
      </dgm:t>
    </dgm:pt>
    <dgm:pt modelId="{63ABACD1-9CB3-4D29-BE20-A6BF0893578B}" type="par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2D18CCAD-4C4A-419E-AFC4-163396ADCBAC}" type="sib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5FDA9AFA-5557-49AC-AD92-B904A24EA734}" type="pres">
      <dgm:prSet presAssocID="{5614519F-ECBE-4533-AC1D-87AB1A01A3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360EB-80A2-44AD-8C57-3582A3D00544}" type="pres">
      <dgm:prSet presAssocID="{BAB6A71E-E60D-48BB-B036-374BEC8DB40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B82CE63-6A18-4533-84EE-099572E59BDF}" type="pres">
      <dgm:prSet presAssocID="{97D69B1F-907B-4F12-828C-2737333B514E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61550E8-BB76-423C-8A6B-7DCDA05966BD}" type="pres">
      <dgm:prSet presAssocID="{9BDE099F-F967-4BFF-AA5F-A2312BF177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3F434-07D0-4BD0-8EAC-268E96964107}" type="pres">
      <dgm:prSet presAssocID="{08E46C94-195E-4061-B337-5F0AF5898A2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87B3BBC1-26C5-4E4B-B957-52F13D589ACD}" type="pres">
      <dgm:prSet presAssocID="{896D774D-BBE3-4846-82E4-5017D038DA8E}" presName="node" presStyleLbl="node1" presStyleIdx="1" presStyleCnt="4" custRadScaleRad="99025" custRadScaleInc="1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325C1-E467-451E-BD08-DA6F864DB86D}" type="pres">
      <dgm:prSet presAssocID="{05C202F8-B70A-4D72-9A38-DA1BEFE006C2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4EFEC81D-8A80-48F0-972F-62CE9DE75EDC}" type="pres">
      <dgm:prSet presAssocID="{C2613176-6555-42E8-BE84-5F748E7B740B}" presName="node" presStyleLbl="node1" presStyleIdx="2" presStyleCnt="4" custRadScaleRad="100033" custRadScaleInc="1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2A222-F399-4C4D-9545-19B896DAC718}" type="pres">
      <dgm:prSet presAssocID="{63ABACD1-9CB3-4D29-BE20-A6BF0893578B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77FD24DA-E17B-4D15-B017-F735EFA61315}" type="pres">
      <dgm:prSet presAssocID="{3E886986-CFE8-4863-AD13-4CAFEAA51169}" presName="node" presStyleLbl="node1" presStyleIdx="3" presStyleCnt="4" custRadScaleRad="101014" custRadScaleInc="1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1F317-D12E-4BAC-A0B4-54D6A3030CDE}" srcId="{BAB6A71E-E60D-48BB-B036-374BEC8DB403}" destId="{896D774D-BBE3-4846-82E4-5017D038DA8E}" srcOrd="1" destOrd="0" parTransId="{08E46C94-195E-4061-B337-5F0AF5898A28}" sibTransId="{DAE931CB-9ECA-493B-914D-C55656D07FD8}"/>
    <dgm:cxn modelId="{291CD881-E0E8-459B-86C4-478217C58CBF}" type="presOf" srcId="{C2613176-6555-42E8-BE84-5F748E7B740B}" destId="{4EFEC81D-8A80-48F0-972F-62CE9DE75EDC}" srcOrd="0" destOrd="0" presId="urn:microsoft.com/office/officeart/2005/8/layout/radial4"/>
    <dgm:cxn modelId="{F6705443-ED86-4818-B333-D8AF17019911}" type="presOf" srcId="{97D69B1F-907B-4F12-828C-2737333B514E}" destId="{5B82CE63-6A18-4533-84EE-099572E59BDF}" srcOrd="0" destOrd="0" presId="urn:microsoft.com/office/officeart/2005/8/layout/radial4"/>
    <dgm:cxn modelId="{D0DA8766-7971-448A-A884-E8EB02921FD9}" type="presOf" srcId="{3E886986-CFE8-4863-AD13-4CAFEAA51169}" destId="{77FD24DA-E17B-4D15-B017-F735EFA61315}" srcOrd="0" destOrd="0" presId="urn:microsoft.com/office/officeart/2005/8/layout/radial4"/>
    <dgm:cxn modelId="{B9F16ABC-BCA7-4515-968A-563AB2264EC8}" srcId="{BAB6A71E-E60D-48BB-B036-374BEC8DB403}" destId="{3E886986-CFE8-4863-AD13-4CAFEAA51169}" srcOrd="3" destOrd="0" parTransId="{63ABACD1-9CB3-4D29-BE20-A6BF0893578B}" sibTransId="{2D18CCAD-4C4A-419E-AFC4-163396ADCBAC}"/>
    <dgm:cxn modelId="{0A29A417-B8BD-4EDB-8A94-819A135E40FC}" srcId="{5614519F-ECBE-4533-AC1D-87AB1A01A3A9}" destId="{BAB6A71E-E60D-48BB-B036-374BEC8DB403}" srcOrd="0" destOrd="0" parTransId="{27ACBBDB-E9B7-4107-A5C9-F2A4327F9AB1}" sibTransId="{1190BE80-77AE-43CF-A482-DC08F3E3C475}"/>
    <dgm:cxn modelId="{264DEAEC-6FDE-4091-AA65-88F96EF57D1D}" type="presOf" srcId="{05C202F8-B70A-4D72-9A38-DA1BEFE006C2}" destId="{431325C1-E467-451E-BD08-DA6F864DB86D}" srcOrd="0" destOrd="0" presId="urn:microsoft.com/office/officeart/2005/8/layout/radial4"/>
    <dgm:cxn modelId="{0D472D13-D1FB-4974-8269-D2A162D79AF3}" type="presOf" srcId="{896D774D-BBE3-4846-82E4-5017D038DA8E}" destId="{87B3BBC1-26C5-4E4B-B957-52F13D589ACD}" srcOrd="0" destOrd="0" presId="urn:microsoft.com/office/officeart/2005/8/layout/radial4"/>
    <dgm:cxn modelId="{21217CAA-1DFA-4E0E-A2F7-C7C5A911D60A}" srcId="{BAB6A71E-E60D-48BB-B036-374BEC8DB403}" destId="{C2613176-6555-42E8-BE84-5F748E7B740B}" srcOrd="2" destOrd="0" parTransId="{05C202F8-B70A-4D72-9A38-DA1BEFE006C2}" sibTransId="{3B662425-B3E4-4ACF-93E1-C3C01CE48120}"/>
    <dgm:cxn modelId="{376C5FC1-0D2C-4C57-B4C7-7A8AD187DFC5}" type="presOf" srcId="{63ABACD1-9CB3-4D29-BE20-A6BF0893578B}" destId="{3882A222-F399-4C4D-9545-19B896DAC718}" srcOrd="0" destOrd="0" presId="urn:microsoft.com/office/officeart/2005/8/layout/radial4"/>
    <dgm:cxn modelId="{63B14DEA-7C01-4296-86CB-59C9E125F878}" type="presOf" srcId="{5614519F-ECBE-4533-AC1D-87AB1A01A3A9}" destId="{5FDA9AFA-5557-49AC-AD92-B904A24EA734}" srcOrd="0" destOrd="0" presId="urn:microsoft.com/office/officeart/2005/8/layout/radial4"/>
    <dgm:cxn modelId="{DCEA5755-EDA4-47C3-A334-B28354A6549A}" srcId="{BAB6A71E-E60D-48BB-B036-374BEC8DB403}" destId="{9BDE099F-F967-4BFF-AA5F-A2312BF17784}" srcOrd="0" destOrd="0" parTransId="{97D69B1F-907B-4F12-828C-2737333B514E}" sibTransId="{A19747C2-E517-44E0-A7C2-17C60F10AB8B}"/>
    <dgm:cxn modelId="{24B3735B-141B-4EEA-9CB2-2CFEA57B8CF3}" type="presOf" srcId="{08E46C94-195E-4061-B337-5F0AF5898A28}" destId="{4323F434-07D0-4BD0-8EAC-268E96964107}" srcOrd="0" destOrd="0" presId="urn:microsoft.com/office/officeart/2005/8/layout/radial4"/>
    <dgm:cxn modelId="{5F094A9E-787D-473F-A0E4-6DFA7A3E691E}" type="presOf" srcId="{9BDE099F-F967-4BFF-AA5F-A2312BF17784}" destId="{861550E8-BB76-423C-8A6B-7DCDA05966BD}" srcOrd="0" destOrd="0" presId="urn:microsoft.com/office/officeart/2005/8/layout/radial4"/>
    <dgm:cxn modelId="{BA03D7E7-0F33-4689-A927-1CFEE4EF7528}" type="presOf" srcId="{BAB6A71E-E60D-48BB-B036-374BEC8DB403}" destId="{495360EB-80A2-44AD-8C57-3582A3D00544}" srcOrd="0" destOrd="0" presId="urn:microsoft.com/office/officeart/2005/8/layout/radial4"/>
    <dgm:cxn modelId="{E60CDA93-DF11-498D-BFF0-98DF288DF84F}" type="presParOf" srcId="{5FDA9AFA-5557-49AC-AD92-B904A24EA734}" destId="{495360EB-80A2-44AD-8C57-3582A3D00544}" srcOrd="0" destOrd="0" presId="urn:microsoft.com/office/officeart/2005/8/layout/radial4"/>
    <dgm:cxn modelId="{124BF80F-436D-4700-945F-E727A24EBC5C}" type="presParOf" srcId="{5FDA9AFA-5557-49AC-AD92-B904A24EA734}" destId="{5B82CE63-6A18-4533-84EE-099572E59BDF}" srcOrd="1" destOrd="0" presId="urn:microsoft.com/office/officeart/2005/8/layout/radial4"/>
    <dgm:cxn modelId="{45CD78E0-D358-4A51-B210-DB7DDB0AF17C}" type="presParOf" srcId="{5FDA9AFA-5557-49AC-AD92-B904A24EA734}" destId="{861550E8-BB76-423C-8A6B-7DCDA05966BD}" srcOrd="2" destOrd="0" presId="urn:microsoft.com/office/officeart/2005/8/layout/radial4"/>
    <dgm:cxn modelId="{FBACBD73-11FD-4693-93E0-8E5B1D46A654}" type="presParOf" srcId="{5FDA9AFA-5557-49AC-AD92-B904A24EA734}" destId="{4323F434-07D0-4BD0-8EAC-268E96964107}" srcOrd="3" destOrd="0" presId="urn:microsoft.com/office/officeart/2005/8/layout/radial4"/>
    <dgm:cxn modelId="{844D0A47-0200-4FA3-BDED-379D7D3611D8}" type="presParOf" srcId="{5FDA9AFA-5557-49AC-AD92-B904A24EA734}" destId="{87B3BBC1-26C5-4E4B-B957-52F13D589ACD}" srcOrd="4" destOrd="0" presId="urn:microsoft.com/office/officeart/2005/8/layout/radial4"/>
    <dgm:cxn modelId="{C7ADBE69-0F92-4A53-A853-722E0C5B9A80}" type="presParOf" srcId="{5FDA9AFA-5557-49AC-AD92-B904A24EA734}" destId="{431325C1-E467-451E-BD08-DA6F864DB86D}" srcOrd="5" destOrd="0" presId="urn:microsoft.com/office/officeart/2005/8/layout/radial4"/>
    <dgm:cxn modelId="{57EFE0A3-D066-4760-9C01-514DEC9B962A}" type="presParOf" srcId="{5FDA9AFA-5557-49AC-AD92-B904A24EA734}" destId="{4EFEC81D-8A80-48F0-972F-62CE9DE75EDC}" srcOrd="6" destOrd="0" presId="urn:microsoft.com/office/officeart/2005/8/layout/radial4"/>
    <dgm:cxn modelId="{253D8825-1BCF-4F32-92A5-663B382E0264}" type="presParOf" srcId="{5FDA9AFA-5557-49AC-AD92-B904A24EA734}" destId="{3882A222-F399-4C4D-9545-19B896DAC718}" srcOrd="7" destOrd="0" presId="urn:microsoft.com/office/officeart/2005/8/layout/radial4"/>
    <dgm:cxn modelId="{DAE00989-FBE2-47E2-A866-19E2E584227A}" type="presParOf" srcId="{5FDA9AFA-5557-49AC-AD92-B904A24EA734}" destId="{77FD24DA-E17B-4D15-B017-F735EFA61315}" srcOrd="8" destOrd="0" presId="urn:microsoft.com/office/officeart/2005/8/layout/radial4"/>
  </dgm:cxnLst>
  <dgm:bg/>
  <dgm:whole/>
  <dgm:extLst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14519F-ECBE-4533-AC1D-87AB1A01A3A9}" type="doc">
      <dgm:prSet loTypeId="urn:microsoft.com/office/officeart/2005/8/layout/radial4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AB6A71E-E60D-48BB-B036-374BEC8DB403}">
      <dgm:prSet phldrT="[文本]" custT="1"/>
      <dgm:spPr/>
      <dgm:t>
        <a:bodyPr/>
        <a:lstStyle/>
        <a:p>
          <a:r>
            <a:rPr lang="zh-CN" altLang="en-US" sz="2800" dirty="0" smtClean="0"/>
            <a:t>常用的</a:t>
          </a:r>
          <a:endParaRPr lang="en-US" altLang="zh-CN" sz="2800" dirty="0" smtClean="0"/>
        </a:p>
        <a:p>
          <a:r>
            <a:rPr lang="zh-CN" altLang="en-US" sz="2800" dirty="0" smtClean="0"/>
            <a:t>基本操作</a:t>
          </a:r>
          <a:r>
            <a:rPr lang="en-US" altLang="zh-CN" sz="2800" dirty="0" smtClean="0"/>
            <a:t>	</a:t>
          </a:r>
          <a:endParaRPr lang="zh-CN" altLang="en-US" sz="2800" dirty="0"/>
        </a:p>
      </dgm:t>
    </dgm:pt>
    <dgm:pt modelId="{27ACBBDB-E9B7-4107-A5C9-F2A4327F9AB1}" type="par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1190BE80-77AE-43CF-A482-DC08F3E3C475}" type="sib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9BDE099F-F967-4BFF-AA5F-A2312BF17784}">
      <dgm:prSet custT="1"/>
      <dgm:spPr/>
      <dgm:t>
        <a:bodyPr/>
        <a:lstStyle/>
        <a:p>
          <a:r>
            <a:rPr lang="zh-CN" altLang="en-US" sz="2400" b="1" dirty="0" smtClean="0"/>
            <a:t>查看及切换目录</a:t>
          </a:r>
          <a:endParaRPr lang="en-US" altLang="zh-CN" sz="2400" b="1" dirty="0" smtClean="0"/>
        </a:p>
      </dgm:t>
    </dgm:pt>
    <dgm:pt modelId="{97D69B1F-907B-4F12-828C-2737333B514E}" type="par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A19747C2-E517-44E0-A7C2-17C60F10AB8B}" type="sib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896D774D-BBE3-4846-82E4-5017D038DA8E}">
      <dgm:prSet custT="1"/>
      <dgm:spPr/>
      <dgm:t>
        <a:bodyPr/>
        <a:lstStyle/>
        <a:p>
          <a:r>
            <a:rPr lang="zh-CN" altLang="en-US" sz="2400" b="1" dirty="0" smtClean="0"/>
            <a:t>创建目录和文件</a:t>
          </a:r>
          <a:endParaRPr lang="en-US" altLang="zh-CN" sz="2400" b="1" dirty="0" smtClean="0"/>
        </a:p>
      </dgm:t>
    </dgm:pt>
    <dgm:pt modelId="{08E46C94-195E-4061-B337-5F0AF5898A28}" type="par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DAE931CB-9ECA-493B-914D-C55656D07FD8}" type="sib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C2613176-6555-42E8-BE84-5F748E7B740B}">
      <dgm:prSet custT="1"/>
      <dgm:spPr/>
      <dgm:t>
        <a:bodyPr/>
        <a:lstStyle/>
        <a:p>
          <a:r>
            <a:rPr lang="zh-CN" altLang="en-US" sz="2400" b="1" dirty="0" smtClean="0"/>
            <a:t>复制、删除、移动目录和文件</a:t>
          </a:r>
        </a:p>
      </dgm:t>
    </dgm:pt>
    <dgm:pt modelId="{05C202F8-B70A-4D72-9A38-DA1BEFE006C2}" type="par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B662425-B3E4-4ACF-93E1-C3C01CE48120}" type="sib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E886986-CFE8-4863-AD13-4CAFEAA51169}">
      <dgm:prSet custT="1"/>
      <dgm:spPr/>
      <dgm:t>
        <a:bodyPr/>
        <a:lstStyle/>
        <a:p>
          <a:r>
            <a:rPr lang="zh-CN" altLang="en-US" sz="2400" b="1" dirty="0" smtClean="0"/>
            <a:t>查找目录和文件</a:t>
          </a:r>
          <a:endParaRPr lang="zh-CN" altLang="en-US" sz="2400" b="1" dirty="0"/>
        </a:p>
      </dgm:t>
    </dgm:pt>
    <dgm:pt modelId="{63ABACD1-9CB3-4D29-BE20-A6BF0893578B}" type="par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2D18CCAD-4C4A-419E-AFC4-163396ADCBAC}" type="sib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5FDA9AFA-5557-49AC-AD92-B904A24EA734}" type="pres">
      <dgm:prSet presAssocID="{5614519F-ECBE-4533-AC1D-87AB1A01A3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360EB-80A2-44AD-8C57-3582A3D00544}" type="pres">
      <dgm:prSet presAssocID="{BAB6A71E-E60D-48BB-B036-374BEC8DB40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B82CE63-6A18-4533-84EE-099572E59BDF}" type="pres">
      <dgm:prSet presAssocID="{97D69B1F-907B-4F12-828C-2737333B514E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61550E8-BB76-423C-8A6B-7DCDA05966BD}" type="pres">
      <dgm:prSet presAssocID="{9BDE099F-F967-4BFF-AA5F-A2312BF177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3F434-07D0-4BD0-8EAC-268E96964107}" type="pres">
      <dgm:prSet presAssocID="{08E46C94-195E-4061-B337-5F0AF5898A2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87B3BBC1-26C5-4E4B-B957-52F13D589ACD}" type="pres">
      <dgm:prSet presAssocID="{896D774D-BBE3-4846-82E4-5017D038DA8E}" presName="node" presStyleLbl="node1" presStyleIdx="1" presStyleCnt="4" custRadScaleRad="99025" custRadScaleInc="1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325C1-E467-451E-BD08-DA6F864DB86D}" type="pres">
      <dgm:prSet presAssocID="{05C202F8-B70A-4D72-9A38-DA1BEFE006C2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4EFEC81D-8A80-48F0-972F-62CE9DE75EDC}" type="pres">
      <dgm:prSet presAssocID="{C2613176-6555-42E8-BE84-5F748E7B740B}" presName="node" presStyleLbl="node1" presStyleIdx="2" presStyleCnt="4" custRadScaleRad="100033" custRadScaleInc="1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2A222-F399-4C4D-9545-19B896DAC718}" type="pres">
      <dgm:prSet presAssocID="{63ABACD1-9CB3-4D29-BE20-A6BF0893578B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77FD24DA-E17B-4D15-B017-F735EFA61315}" type="pres">
      <dgm:prSet presAssocID="{3E886986-CFE8-4863-AD13-4CAFEAA51169}" presName="node" presStyleLbl="node1" presStyleIdx="3" presStyleCnt="4" custRadScaleRad="101014" custRadScaleInc="1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1F317-D12E-4BAC-A0B4-54D6A3030CDE}" srcId="{BAB6A71E-E60D-48BB-B036-374BEC8DB403}" destId="{896D774D-BBE3-4846-82E4-5017D038DA8E}" srcOrd="1" destOrd="0" parTransId="{08E46C94-195E-4061-B337-5F0AF5898A28}" sibTransId="{DAE931CB-9ECA-493B-914D-C55656D07FD8}"/>
    <dgm:cxn modelId="{825134FB-068D-4416-9152-240FE4193567}" type="presOf" srcId="{5614519F-ECBE-4533-AC1D-87AB1A01A3A9}" destId="{5FDA9AFA-5557-49AC-AD92-B904A24EA734}" srcOrd="0" destOrd="0" presId="urn:microsoft.com/office/officeart/2005/8/layout/radial4"/>
    <dgm:cxn modelId="{3D2A357B-398B-4516-ACC9-712FBAC0ACA8}" type="presOf" srcId="{08E46C94-195E-4061-B337-5F0AF5898A28}" destId="{4323F434-07D0-4BD0-8EAC-268E96964107}" srcOrd="0" destOrd="0" presId="urn:microsoft.com/office/officeart/2005/8/layout/radial4"/>
    <dgm:cxn modelId="{B6C4D465-6364-47A0-BD63-E85B3719E77A}" type="presOf" srcId="{BAB6A71E-E60D-48BB-B036-374BEC8DB403}" destId="{495360EB-80A2-44AD-8C57-3582A3D00544}" srcOrd="0" destOrd="0" presId="urn:microsoft.com/office/officeart/2005/8/layout/radial4"/>
    <dgm:cxn modelId="{A0868116-D68D-446F-BAA4-EC90BD12FC7E}" type="presOf" srcId="{97D69B1F-907B-4F12-828C-2737333B514E}" destId="{5B82CE63-6A18-4533-84EE-099572E59BDF}" srcOrd="0" destOrd="0" presId="urn:microsoft.com/office/officeart/2005/8/layout/radial4"/>
    <dgm:cxn modelId="{175E772A-0352-404E-B9A0-F32A4F758167}" type="presOf" srcId="{05C202F8-B70A-4D72-9A38-DA1BEFE006C2}" destId="{431325C1-E467-451E-BD08-DA6F864DB86D}" srcOrd="0" destOrd="0" presId="urn:microsoft.com/office/officeart/2005/8/layout/radial4"/>
    <dgm:cxn modelId="{AB52E6BA-7812-4600-A283-9D58861894AB}" type="presOf" srcId="{9BDE099F-F967-4BFF-AA5F-A2312BF17784}" destId="{861550E8-BB76-423C-8A6B-7DCDA05966BD}" srcOrd="0" destOrd="0" presId="urn:microsoft.com/office/officeart/2005/8/layout/radial4"/>
    <dgm:cxn modelId="{78244AC2-E2C1-4693-BF38-1BBCAD7FA522}" type="presOf" srcId="{63ABACD1-9CB3-4D29-BE20-A6BF0893578B}" destId="{3882A222-F399-4C4D-9545-19B896DAC718}" srcOrd="0" destOrd="0" presId="urn:microsoft.com/office/officeart/2005/8/layout/radial4"/>
    <dgm:cxn modelId="{953FA018-D3FE-4EA9-81F2-4B28B0B35420}" type="presOf" srcId="{896D774D-BBE3-4846-82E4-5017D038DA8E}" destId="{87B3BBC1-26C5-4E4B-B957-52F13D589ACD}" srcOrd="0" destOrd="0" presId="urn:microsoft.com/office/officeart/2005/8/layout/radial4"/>
    <dgm:cxn modelId="{B9F16ABC-BCA7-4515-968A-563AB2264EC8}" srcId="{BAB6A71E-E60D-48BB-B036-374BEC8DB403}" destId="{3E886986-CFE8-4863-AD13-4CAFEAA51169}" srcOrd="3" destOrd="0" parTransId="{63ABACD1-9CB3-4D29-BE20-A6BF0893578B}" sibTransId="{2D18CCAD-4C4A-419E-AFC4-163396ADCBAC}"/>
    <dgm:cxn modelId="{0A29A417-B8BD-4EDB-8A94-819A135E40FC}" srcId="{5614519F-ECBE-4533-AC1D-87AB1A01A3A9}" destId="{BAB6A71E-E60D-48BB-B036-374BEC8DB403}" srcOrd="0" destOrd="0" parTransId="{27ACBBDB-E9B7-4107-A5C9-F2A4327F9AB1}" sibTransId="{1190BE80-77AE-43CF-A482-DC08F3E3C475}"/>
    <dgm:cxn modelId="{FFF55FD9-5576-495B-8E50-98461C70C9A8}" type="presOf" srcId="{C2613176-6555-42E8-BE84-5F748E7B740B}" destId="{4EFEC81D-8A80-48F0-972F-62CE9DE75EDC}" srcOrd="0" destOrd="0" presId="urn:microsoft.com/office/officeart/2005/8/layout/radial4"/>
    <dgm:cxn modelId="{21217CAA-1DFA-4E0E-A2F7-C7C5A911D60A}" srcId="{BAB6A71E-E60D-48BB-B036-374BEC8DB403}" destId="{C2613176-6555-42E8-BE84-5F748E7B740B}" srcOrd="2" destOrd="0" parTransId="{05C202F8-B70A-4D72-9A38-DA1BEFE006C2}" sibTransId="{3B662425-B3E4-4ACF-93E1-C3C01CE48120}"/>
    <dgm:cxn modelId="{DCEA5755-EDA4-47C3-A334-B28354A6549A}" srcId="{BAB6A71E-E60D-48BB-B036-374BEC8DB403}" destId="{9BDE099F-F967-4BFF-AA5F-A2312BF17784}" srcOrd="0" destOrd="0" parTransId="{97D69B1F-907B-4F12-828C-2737333B514E}" sibTransId="{A19747C2-E517-44E0-A7C2-17C60F10AB8B}"/>
    <dgm:cxn modelId="{CE1A6FCE-A20C-47B1-8C91-9F9E1B0F3F72}" type="presOf" srcId="{3E886986-CFE8-4863-AD13-4CAFEAA51169}" destId="{77FD24DA-E17B-4D15-B017-F735EFA61315}" srcOrd="0" destOrd="0" presId="urn:microsoft.com/office/officeart/2005/8/layout/radial4"/>
    <dgm:cxn modelId="{F5EC8486-8DDE-45C6-A074-5985FFB1EEC7}" type="presParOf" srcId="{5FDA9AFA-5557-49AC-AD92-B904A24EA734}" destId="{495360EB-80A2-44AD-8C57-3582A3D00544}" srcOrd="0" destOrd="0" presId="urn:microsoft.com/office/officeart/2005/8/layout/radial4"/>
    <dgm:cxn modelId="{2BB4CE1A-ACAB-4F34-B5B8-B971C1184265}" type="presParOf" srcId="{5FDA9AFA-5557-49AC-AD92-B904A24EA734}" destId="{5B82CE63-6A18-4533-84EE-099572E59BDF}" srcOrd="1" destOrd="0" presId="urn:microsoft.com/office/officeart/2005/8/layout/radial4"/>
    <dgm:cxn modelId="{A229D6C0-1CC2-4290-9EDD-EC1A956161E1}" type="presParOf" srcId="{5FDA9AFA-5557-49AC-AD92-B904A24EA734}" destId="{861550E8-BB76-423C-8A6B-7DCDA05966BD}" srcOrd="2" destOrd="0" presId="urn:microsoft.com/office/officeart/2005/8/layout/radial4"/>
    <dgm:cxn modelId="{76E9CFFF-C9F8-461B-B51A-F056B52CF65D}" type="presParOf" srcId="{5FDA9AFA-5557-49AC-AD92-B904A24EA734}" destId="{4323F434-07D0-4BD0-8EAC-268E96964107}" srcOrd="3" destOrd="0" presId="urn:microsoft.com/office/officeart/2005/8/layout/radial4"/>
    <dgm:cxn modelId="{5C95E76C-F0C8-45B9-86AD-665909142693}" type="presParOf" srcId="{5FDA9AFA-5557-49AC-AD92-B904A24EA734}" destId="{87B3BBC1-26C5-4E4B-B957-52F13D589ACD}" srcOrd="4" destOrd="0" presId="urn:microsoft.com/office/officeart/2005/8/layout/radial4"/>
    <dgm:cxn modelId="{0EDDCC23-3902-492C-9BA6-FCC947D6C7C9}" type="presParOf" srcId="{5FDA9AFA-5557-49AC-AD92-B904A24EA734}" destId="{431325C1-E467-451E-BD08-DA6F864DB86D}" srcOrd="5" destOrd="0" presId="urn:microsoft.com/office/officeart/2005/8/layout/radial4"/>
    <dgm:cxn modelId="{5FABFB0C-1AFA-4398-9635-9D4EB13AFE45}" type="presParOf" srcId="{5FDA9AFA-5557-49AC-AD92-B904A24EA734}" destId="{4EFEC81D-8A80-48F0-972F-62CE9DE75EDC}" srcOrd="6" destOrd="0" presId="urn:microsoft.com/office/officeart/2005/8/layout/radial4"/>
    <dgm:cxn modelId="{7D835464-6A0D-439C-B7C0-A585210E7D41}" type="presParOf" srcId="{5FDA9AFA-5557-49AC-AD92-B904A24EA734}" destId="{3882A222-F399-4C4D-9545-19B896DAC718}" srcOrd="7" destOrd="0" presId="urn:microsoft.com/office/officeart/2005/8/layout/radial4"/>
    <dgm:cxn modelId="{8EC501D5-7A77-447D-B6DE-E274AAC3A9A9}" type="presParOf" srcId="{5FDA9AFA-5557-49AC-AD92-B904A24EA734}" destId="{77FD24DA-E17B-4D15-B017-F735EFA61315}" srcOrd="8" destOrd="0" presId="urn:microsoft.com/office/officeart/2005/8/layout/radial4"/>
  </dgm:cxnLst>
  <dgm:bg/>
  <dgm:whole/>
  <dgm:extLst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14519F-ECBE-4533-AC1D-87AB1A01A3A9}" type="doc">
      <dgm:prSet loTypeId="urn:microsoft.com/office/officeart/2005/8/layout/radial4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BAB6A71E-E60D-48BB-B036-374BEC8DB403}">
      <dgm:prSet phldrT="[文本]" custT="1"/>
      <dgm:spPr/>
      <dgm:t>
        <a:bodyPr/>
        <a:lstStyle/>
        <a:p>
          <a:r>
            <a:rPr lang="zh-CN" altLang="en-US" sz="2800" dirty="0" smtClean="0"/>
            <a:t>常用的</a:t>
          </a:r>
          <a:endParaRPr lang="en-US" altLang="zh-CN" sz="2800" dirty="0" smtClean="0"/>
        </a:p>
        <a:p>
          <a:r>
            <a:rPr lang="zh-CN" altLang="en-US" sz="2800" dirty="0" smtClean="0"/>
            <a:t>基本操作</a:t>
          </a:r>
          <a:r>
            <a:rPr lang="en-US" altLang="zh-CN" sz="2800" dirty="0" smtClean="0"/>
            <a:t>	</a:t>
          </a:r>
          <a:endParaRPr lang="zh-CN" altLang="en-US" sz="2800" dirty="0"/>
        </a:p>
      </dgm:t>
    </dgm:pt>
    <dgm:pt modelId="{27ACBBDB-E9B7-4107-A5C9-F2A4327F9AB1}" type="par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1190BE80-77AE-43CF-A482-DC08F3E3C475}" type="sibTrans" cxnId="{0A29A417-B8BD-4EDB-8A94-819A135E40FC}">
      <dgm:prSet/>
      <dgm:spPr/>
      <dgm:t>
        <a:bodyPr/>
        <a:lstStyle/>
        <a:p>
          <a:endParaRPr lang="zh-CN" altLang="en-US"/>
        </a:p>
      </dgm:t>
    </dgm:pt>
    <dgm:pt modelId="{9BDE099F-F967-4BFF-AA5F-A2312BF17784}">
      <dgm:prSet custT="1"/>
      <dgm:spPr/>
      <dgm:t>
        <a:bodyPr/>
        <a:lstStyle/>
        <a:p>
          <a:r>
            <a:rPr lang="zh-CN" altLang="en-US" sz="2400" b="1" dirty="0" smtClean="0"/>
            <a:t>查看及切换目录</a:t>
          </a:r>
          <a:endParaRPr lang="en-US" altLang="zh-CN" sz="2400" b="1" dirty="0" smtClean="0"/>
        </a:p>
      </dgm:t>
    </dgm:pt>
    <dgm:pt modelId="{97D69B1F-907B-4F12-828C-2737333B514E}" type="par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A19747C2-E517-44E0-A7C2-17C60F10AB8B}" type="sibTrans" cxnId="{DCEA5755-EDA4-47C3-A334-B28354A6549A}">
      <dgm:prSet/>
      <dgm:spPr/>
      <dgm:t>
        <a:bodyPr/>
        <a:lstStyle/>
        <a:p>
          <a:endParaRPr lang="zh-CN" altLang="en-US"/>
        </a:p>
      </dgm:t>
    </dgm:pt>
    <dgm:pt modelId="{896D774D-BBE3-4846-82E4-5017D038DA8E}">
      <dgm:prSet custT="1"/>
      <dgm:spPr/>
      <dgm:t>
        <a:bodyPr/>
        <a:lstStyle/>
        <a:p>
          <a:r>
            <a:rPr lang="zh-CN" altLang="en-US" sz="2400" b="1" dirty="0" smtClean="0"/>
            <a:t>创建目录和文件</a:t>
          </a:r>
          <a:endParaRPr lang="en-US" altLang="zh-CN" sz="2400" b="1" dirty="0" smtClean="0"/>
        </a:p>
      </dgm:t>
    </dgm:pt>
    <dgm:pt modelId="{08E46C94-195E-4061-B337-5F0AF5898A28}" type="par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DAE931CB-9ECA-493B-914D-C55656D07FD8}" type="sibTrans" cxnId="{4ED1F317-D12E-4BAC-A0B4-54D6A3030CDE}">
      <dgm:prSet/>
      <dgm:spPr/>
      <dgm:t>
        <a:bodyPr/>
        <a:lstStyle/>
        <a:p>
          <a:endParaRPr lang="zh-CN" altLang="en-US"/>
        </a:p>
      </dgm:t>
    </dgm:pt>
    <dgm:pt modelId="{C2613176-6555-42E8-BE84-5F748E7B740B}">
      <dgm:prSet custT="1"/>
      <dgm:spPr/>
      <dgm:t>
        <a:bodyPr/>
        <a:lstStyle/>
        <a:p>
          <a:r>
            <a:rPr lang="zh-CN" altLang="en-US" sz="2400" b="1" dirty="0" smtClean="0"/>
            <a:t>复制、删除、移动目录和文件</a:t>
          </a:r>
        </a:p>
      </dgm:t>
    </dgm:pt>
    <dgm:pt modelId="{05C202F8-B70A-4D72-9A38-DA1BEFE006C2}" type="par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B662425-B3E4-4ACF-93E1-C3C01CE48120}" type="sibTrans" cxnId="{21217CAA-1DFA-4E0E-A2F7-C7C5A911D60A}">
      <dgm:prSet/>
      <dgm:spPr/>
      <dgm:t>
        <a:bodyPr/>
        <a:lstStyle/>
        <a:p>
          <a:endParaRPr lang="zh-CN" altLang="en-US"/>
        </a:p>
      </dgm:t>
    </dgm:pt>
    <dgm:pt modelId="{3E886986-CFE8-4863-AD13-4CAFEAA51169}">
      <dgm:prSet custT="1"/>
      <dgm:spPr/>
      <dgm:t>
        <a:bodyPr/>
        <a:lstStyle/>
        <a:p>
          <a:r>
            <a:rPr lang="zh-CN" altLang="en-US" sz="2400" b="1" dirty="0" smtClean="0"/>
            <a:t>查找目录和文件</a:t>
          </a:r>
          <a:endParaRPr lang="zh-CN" altLang="en-US" sz="2400" b="1" dirty="0"/>
        </a:p>
      </dgm:t>
    </dgm:pt>
    <dgm:pt modelId="{63ABACD1-9CB3-4D29-BE20-A6BF0893578B}" type="par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2D18CCAD-4C4A-419E-AFC4-163396ADCBAC}" type="sibTrans" cxnId="{B9F16ABC-BCA7-4515-968A-563AB2264EC8}">
      <dgm:prSet/>
      <dgm:spPr/>
      <dgm:t>
        <a:bodyPr/>
        <a:lstStyle/>
        <a:p>
          <a:endParaRPr lang="zh-CN" altLang="en-US"/>
        </a:p>
      </dgm:t>
    </dgm:pt>
    <dgm:pt modelId="{5FDA9AFA-5557-49AC-AD92-B904A24EA734}" type="pres">
      <dgm:prSet presAssocID="{5614519F-ECBE-4533-AC1D-87AB1A01A3A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5360EB-80A2-44AD-8C57-3582A3D00544}" type="pres">
      <dgm:prSet presAssocID="{BAB6A71E-E60D-48BB-B036-374BEC8DB40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B82CE63-6A18-4533-84EE-099572E59BDF}" type="pres">
      <dgm:prSet presAssocID="{97D69B1F-907B-4F12-828C-2737333B514E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61550E8-BB76-423C-8A6B-7DCDA05966BD}" type="pres">
      <dgm:prSet presAssocID="{9BDE099F-F967-4BFF-AA5F-A2312BF177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23F434-07D0-4BD0-8EAC-268E96964107}" type="pres">
      <dgm:prSet presAssocID="{08E46C94-195E-4061-B337-5F0AF5898A2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87B3BBC1-26C5-4E4B-B957-52F13D589ACD}" type="pres">
      <dgm:prSet presAssocID="{896D774D-BBE3-4846-82E4-5017D038DA8E}" presName="node" presStyleLbl="node1" presStyleIdx="1" presStyleCnt="4" custRadScaleRad="99025" custRadScaleInc="10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325C1-E467-451E-BD08-DA6F864DB86D}" type="pres">
      <dgm:prSet presAssocID="{05C202F8-B70A-4D72-9A38-DA1BEFE006C2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4EFEC81D-8A80-48F0-972F-62CE9DE75EDC}" type="pres">
      <dgm:prSet presAssocID="{C2613176-6555-42E8-BE84-5F748E7B740B}" presName="node" presStyleLbl="node1" presStyleIdx="2" presStyleCnt="4" custRadScaleRad="100033" custRadScaleInc="16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2A222-F399-4C4D-9545-19B896DAC718}" type="pres">
      <dgm:prSet presAssocID="{63ABACD1-9CB3-4D29-BE20-A6BF0893578B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77FD24DA-E17B-4D15-B017-F735EFA61315}" type="pres">
      <dgm:prSet presAssocID="{3E886986-CFE8-4863-AD13-4CAFEAA51169}" presName="node" presStyleLbl="node1" presStyleIdx="3" presStyleCnt="4" custRadScaleRad="101014" custRadScaleInc="1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16B4C0-ECD9-4D6F-9C72-B31780F4D3FE}" type="presOf" srcId="{C2613176-6555-42E8-BE84-5F748E7B740B}" destId="{4EFEC81D-8A80-48F0-972F-62CE9DE75EDC}" srcOrd="0" destOrd="0" presId="urn:microsoft.com/office/officeart/2005/8/layout/radial4"/>
    <dgm:cxn modelId="{4ED1F317-D12E-4BAC-A0B4-54D6A3030CDE}" srcId="{BAB6A71E-E60D-48BB-B036-374BEC8DB403}" destId="{896D774D-BBE3-4846-82E4-5017D038DA8E}" srcOrd="1" destOrd="0" parTransId="{08E46C94-195E-4061-B337-5F0AF5898A28}" sibTransId="{DAE931CB-9ECA-493B-914D-C55656D07FD8}"/>
    <dgm:cxn modelId="{317A74F9-22FF-48E2-A203-1CF7952D0759}" type="presOf" srcId="{896D774D-BBE3-4846-82E4-5017D038DA8E}" destId="{87B3BBC1-26C5-4E4B-B957-52F13D589ACD}" srcOrd="0" destOrd="0" presId="urn:microsoft.com/office/officeart/2005/8/layout/radial4"/>
    <dgm:cxn modelId="{55F55944-BACC-418B-80DA-EA263F222CD1}" type="presOf" srcId="{05C202F8-B70A-4D72-9A38-DA1BEFE006C2}" destId="{431325C1-E467-451E-BD08-DA6F864DB86D}" srcOrd="0" destOrd="0" presId="urn:microsoft.com/office/officeart/2005/8/layout/radial4"/>
    <dgm:cxn modelId="{8B8C5A8D-1EC8-479F-BE3A-5BE92B4DD158}" type="presOf" srcId="{5614519F-ECBE-4533-AC1D-87AB1A01A3A9}" destId="{5FDA9AFA-5557-49AC-AD92-B904A24EA734}" srcOrd="0" destOrd="0" presId="urn:microsoft.com/office/officeart/2005/8/layout/radial4"/>
    <dgm:cxn modelId="{02DBA45A-E926-4E73-90FF-F42B3085875B}" type="presOf" srcId="{08E46C94-195E-4061-B337-5F0AF5898A28}" destId="{4323F434-07D0-4BD0-8EAC-268E96964107}" srcOrd="0" destOrd="0" presId="urn:microsoft.com/office/officeart/2005/8/layout/radial4"/>
    <dgm:cxn modelId="{2CDF26A6-2218-4D1A-AD3C-2B334D55665E}" type="presOf" srcId="{BAB6A71E-E60D-48BB-B036-374BEC8DB403}" destId="{495360EB-80A2-44AD-8C57-3582A3D00544}" srcOrd="0" destOrd="0" presId="urn:microsoft.com/office/officeart/2005/8/layout/radial4"/>
    <dgm:cxn modelId="{B9F16ABC-BCA7-4515-968A-563AB2264EC8}" srcId="{BAB6A71E-E60D-48BB-B036-374BEC8DB403}" destId="{3E886986-CFE8-4863-AD13-4CAFEAA51169}" srcOrd="3" destOrd="0" parTransId="{63ABACD1-9CB3-4D29-BE20-A6BF0893578B}" sibTransId="{2D18CCAD-4C4A-419E-AFC4-163396ADCBAC}"/>
    <dgm:cxn modelId="{0A29A417-B8BD-4EDB-8A94-819A135E40FC}" srcId="{5614519F-ECBE-4533-AC1D-87AB1A01A3A9}" destId="{BAB6A71E-E60D-48BB-B036-374BEC8DB403}" srcOrd="0" destOrd="0" parTransId="{27ACBBDB-E9B7-4107-A5C9-F2A4327F9AB1}" sibTransId="{1190BE80-77AE-43CF-A482-DC08F3E3C475}"/>
    <dgm:cxn modelId="{6FA80D0B-05A4-44C1-940A-FC415EC56856}" type="presOf" srcId="{9BDE099F-F967-4BFF-AA5F-A2312BF17784}" destId="{861550E8-BB76-423C-8A6B-7DCDA05966BD}" srcOrd="0" destOrd="0" presId="urn:microsoft.com/office/officeart/2005/8/layout/radial4"/>
    <dgm:cxn modelId="{17B66158-00A8-4B34-8D81-A9163713B511}" type="presOf" srcId="{3E886986-CFE8-4863-AD13-4CAFEAA51169}" destId="{77FD24DA-E17B-4D15-B017-F735EFA61315}" srcOrd="0" destOrd="0" presId="urn:microsoft.com/office/officeart/2005/8/layout/radial4"/>
    <dgm:cxn modelId="{D35C9B31-EB15-420E-B9BA-61E9DF7880A7}" type="presOf" srcId="{63ABACD1-9CB3-4D29-BE20-A6BF0893578B}" destId="{3882A222-F399-4C4D-9545-19B896DAC718}" srcOrd="0" destOrd="0" presId="urn:microsoft.com/office/officeart/2005/8/layout/radial4"/>
    <dgm:cxn modelId="{21217CAA-1DFA-4E0E-A2F7-C7C5A911D60A}" srcId="{BAB6A71E-E60D-48BB-B036-374BEC8DB403}" destId="{C2613176-6555-42E8-BE84-5F748E7B740B}" srcOrd="2" destOrd="0" parTransId="{05C202F8-B70A-4D72-9A38-DA1BEFE006C2}" sibTransId="{3B662425-B3E4-4ACF-93E1-C3C01CE48120}"/>
    <dgm:cxn modelId="{18FE0E40-371E-477E-BBB1-C66495CB523F}" type="presOf" srcId="{97D69B1F-907B-4F12-828C-2737333B514E}" destId="{5B82CE63-6A18-4533-84EE-099572E59BDF}" srcOrd="0" destOrd="0" presId="urn:microsoft.com/office/officeart/2005/8/layout/radial4"/>
    <dgm:cxn modelId="{DCEA5755-EDA4-47C3-A334-B28354A6549A}" srcId="{BAB6A71E-E60D-48BB-B036-374BEC8DB403}" destId="{9BDE099F-F967-4BFF-AA5F-A2312BF17784}" srcOrd="0" destOrd="0" parTransId="{97D69B1F-907B-4F12-828C-2737333B514E}" sibTransId="{A19747C2-E517-44E0-A7C2-17C60F10AB8B}"/>
    <dgm:cxn modelId="{ED83102D-FC9B-4F9C-8B98-C4BEA300C585}" type="presParOf" srcId="{5FDA9AFA-5557-49AC-AD92-B904A24EA734}" destId="{495360EB-80A2-44AD-8C57-3582A3D00544}" srcOrd="0" destOrd="0" presId="urn:microsoft.com/office/officeart/2005/8/layout/radial4"/>
    <dgm:cxn modelId="{704F9BA2-5A0E-4049-8622-28D8F834A45C}" type="presParOf" srcId="{5FDA9AFA-5557-49AC-AD92-B904A24EA734}" destId="{5B82CE63-6A18-4533-84EE-099572E59BDF}" srcOrd="1" destOrd="0" presId="urn:microsoft.com/office/officeart/2005/8/layout/radial4"/>
    <dgm:cxn modelId="{0D54F5E6-190E-4928-A371-ABA440D5A272}" type="presParOf" srcId="{5FDA9AFA-5557-49AC-AD92-B904A24EA734}" destId="{861550E8-BB76-423C-8A6B-7DCDA05966BD}" srcOrd="2" destOrd="0" presId="urn:microsoft.com/office/officeart/2005/8/layout/radial4"/>
    <dgm:cxn modelId="{9A67FE70-200E-4695-91BB-BFA87F4389C5}" type="presParOf" srcId="{5FDA9AFA-5557-49AC-AD92-B904A24EA734}" destId="{4323F434-07D0-4BD0-8EAC-268E96964107}" srcOrd="3" destOrd="0" presId="urn:microsoft.com/office/officeart/2005/8/layout/radial4"/>
    <dgm:cxn modelId="{449C0DBF-583A-4654-9E56-70A1AFE517AD}" type="presParOf" srcId="{5FDA9AFA-5557-49AC-AD92-B904A24EA734}" destId="{87B3BBC1-26C5-4E4B-B957-52F13D589ACD}" srcOrd="4" destOrd="0" presId="urn:microsoft.com/office/officeart/2005/8/layout/radial4"/>
    <dgm:cxn modelId="{1BD2AE5A-B2A3-47E9-BF38-7979C930C1AA}" type="presParOf" srcId="{5FDA9AFA-5557-49AC-AD92-B904A24EA734}" destId="{431325C1-E467-451E-BD08-DA6F864DB86D}" srcOrd="5" destOrd="0" presId="urn:microsoft.com/office/officeart/2005/8/layout/radial4"/>
    <dgm:cxn modelId="{BB17A248-D2AF-4785-BD5A-06E86F166CBC}" type="presParOf" srcId="{5FDA9AFA-5557-49AC-AD92-B904A24EA734}" destId="{4EFEC81D-8A80-48F0-972F-62CE9DE75EDC}" srcOrd="6" destOrd="0" presId="urn:microsoft.com/office/officeart/2005/8/layout/radial4"/>
    <dgm:cxn modelId="{3796F5F1-B449-4C4C-8A71-698BE02960AF}" type="presParOf" srcId="{5FDA9AFA-5557-49AC-AD92-B904A24EA734}" destId="{3882A222-F399-4C4D-9545-19B896DAC718}" srcOrd="7" destOrd="0" presId="urn:microsoft.com/office/officeart/2005/8/layout/radial4"/>
    <dgm:cxn modelId="{65729CFD-E914-4C6B-A7AA-87837F77E178}" type="presParOf" srcId="{5FDA9AFA-5557-49AC-AD92-B904A24EA734}" destId="{77FD24DA-E17B-4D15-B017-F735EFA61315}" srcOrd="8" destOrd="0" presId="urn:microsoft.com/office/officeart/2005/8/layout/radial4"/>
  </dgm:cxnLst>
  <dgm:bg/>
  <dgm:whole/>
  <dgm:extLst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36CC7-E3BF-4091-B2C4-4DB7AA8318B6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8314-B2A0-45D1-9269-C8F05ACEAE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7621A-B1D1-45B2-A299-9C3DD6C307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EAA2A8-4BE5-4CF7-BEDA-BA6E2EEFD517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DC607-56B0-44BD-85B1-046BF2A7FB9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CDC607-56B0-44BD-85B1-046BF2A7FB9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EAA2A8-4BE5-4CF7-BEDA-BA6E2EEFD517}" type="slidenum">
              <a:rPr lang="en-US" altLang="zh-CN" smtClean="0"/>
              <a:pPr>
                <a:defRPr/>
              </a:pPr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41A748-E166-44BA-92A5-BD91F174842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2052F-A3E1-490D-9295-DD5FB6B55D62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41A748-E166-44BA-92A5-BD91F174842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2708706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3714751"/>
            <a:ext cx="9147765" cy="1434066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099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099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083221"/>
            <a:ext cx="4041775" cy="295632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4" y="4805959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8" y="3751496"/>
            <a:ext cx="3802003" cy="10823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4338768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4340804"/>
            <a:ext cx="3405509" cy="8132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8" y="3751496"/>
            <a:ext cx="3802003" cy="108233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4338768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4340804"/>
            <a:ext cx="3405509" cy="8132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110996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927C442-7D3C-42F3-8363-5974737D26A7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4" y="4805959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4805959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3A4189-2B63-4FCD-A23D-8CDD7F757B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基本命令操作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 </a:t>
            </a:r>
            <a:r>
              <a:rPr lang="en-US" dirty="0" smtClean="0"/>
              <a:t>Linux </a:t>
            </a:r>
            <a:r>
              <a:rPr lang="zh-CN" altLang="en-US" dirty="0" smtClean="0"/>
              <a:t>命令行的辅助操作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 </a:t>
            </a:r>
            <a:r>
              <a:rPr lang="zh-CN" altLang="en-US" dirty="0" smtClean="0"/>
              <a:t>键</a:t>
            </a:r>
          </a:p>
          <a:p>
            <a:pPr lvl="1"/>
            <a:r>
              <a:rPr lang="zh-CN" altLang="en-US" dirty="0" smtClean="0"/>
              <a:t>反斜杠“</a:t>
            </a:r>
            <a:r>
              <a:rPr lang="en-US" altLang="zh-CN" dirty="0" smtClean="0"/>
              <a:t>\”</a:t>
            </a:r>
          </a:p>
          <a:p>
            <a:pPr lvl="1"/>
            <a:r>
              <a:rPr lang="en-US" altLang="zh-CN" dirty="0" smtClean="0"/>
              <a:t>Ctrl</a:t>
            </a:r>
            <a:r>
              <a:rPr lang="zh-CN" altLang="en-US" dirty="0" smtClean="0"/>
              <a:t>＋</a:t>
            </a:r>
            <a:r>
              <a:rPr lang="en-US" altLang="zh-CN" dirty="0" smtClean="0"/>
              <a:t>U </a:t>
            </a:r>
            <a:r>
              <a:rPr lang="zh-CN" altLang="en-US" dirty="0" smtClean="0"/>
              <a:t>快捷键</a:t>
            </a:r>
          </a:p>
          <a:p>
            <a:pPr lvl="1"/>
            <a:r>
              <a:rPr lang="en-US" altLang="zh-CN" dirty="0" smtClean="0"/>
              <a:t>Ctrl</a:t>
            </a:r>
            <a:r>
              <a:rPr lang="zh-CN" altLang="en-US" dirty="0" smtClean="0"/>
              <a:t>＋</a:t>
            </a:r>
            <a:r>
              <a:rPr lang="en-US" altLang="zh-CN" dirty="0" smtClean="0"/>
              <a:t>K </a:t>
            </a:r>
            <a:r>
              <a:rPr lang="zh-CN" altLang="en-US" dirty="0" smtClean="0"/>
              <a:t>快捷键</a:t>
            </a:r>
          </a:p>
          <a:p>
            <a:pPr lvl="1"/>
            <a:r>
              <a:rPr lang="en-US" altLang="zh-CN" dirty="0" smtClean="0"/>
              <a:t>Ctrl</a:t>
            </a:r>
            <a:r>
              <a:rPr lang="zh-CN" altLang="en-US" dirty="0" smtClean="0"/>
              <a:t>＋</a:t>
            </a:r>
            <a:r>
              <a:rPr lang="en-US" altLang="zh-CN" dirty="0" smtClean="0"/>
              <a:t>L </a:t>
            </a:r>
            <a:r>
              <a:rPr lang="zh-CN" altLang="en-US" dirty="0" smtClean="0"/>
              <a:t>快捷键</a:t>
            </a:r>
          </a:p>
          <a:p>
            <a:pPr lvl="1"/>
            <a:r>
              <a:rPr lang="en-US" altLang="zh-CN" dirty="0" smtClean="0"/>
              <a:t>Ctrl</a:t>
            </a:r>
            <a:r>
              <a:rPr lang="zh-CN" altLang="en-US" dirty="0" smtClean="0"/>
              <a:t>＋</a:t>
            </a:r>
            <a:r>
              <a:rPr lang="en-US" altLang="zh-CN" dirty="0" smtClean="0"/>
              <a:t>C </a:t>
            </a:r>
            <a:r>
              <a:rPr lang="zh-CN" altLang="en-US" dirty="0" smtClean="0"/>
              <a:t>快捷键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命令行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8"/>
            <a:ext cx="8643998" cy="385765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 smtClean="0"/>
              <a:t>系统的命令数量繁多，具体选项也各不相同，格式也有细微差别，如何能快速、正确使用命令完成操作？</a:t>
            </a:r>
            <a:endParaRPr lang="en-US" altLang="zh-CN" dirty="0" smtClean="0"/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smtClean="0"/>
              <a:t>help </a:t>
            </a:r>
            <a:r>
              <a:rPr lang="zh-CN" altLang="en-US" dirty="0" smtClean="0"/>
              <a:t>命令：查看各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内部命令的帮助信息</a:t>
            </a:r>
            <a:endParaRPr lang="en-US" altLang="zh-CN" dirty="0" smtClean="0"/>
          </a:p>
          <a:p>
            <a:pPr lvl="2"/>
            <a:r>
              <a:rPr lang="en-US" b="1" dirty="0" smtClean="0"/>
              <a:t>help </a:t>
            </a:r>
            <a:r>
              <a:rPr lang="en-US" b="1" dirty="0" err="1" smtClean="0"/>
              <a:t>pwd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使用“</a:t>
            </a:r>
            <a:r>
              <a:rPr lang="en-US" dirty="0" smtClean="0"/>
              <a:t>--help</a:t>
            </a:r>
            <a:r>
              <a:rPr lang="zh-CN" altLang="en-US" dirty="0" smtClean="0"/>
              <a:t>”选项：显示对应的外部命令格式及选项等帮助信息</a:t>
            </a:r>
            <a:endParaRPr lang="en-US" altLang="zh-CN" dirty="0" smtClean="0"/>
          </a:p>
          <a:p>
            <a:pPr lvl="2"/>
            <a:r>
              <a:rPr lang="en-US" b="1" dirty="0" err="1" smtClean="0"/>
              <a:t>ls</a:t>
            </a:r>
            <a:r>
              <a:rPr lang="en-US" b="1" dirty="0" smtClean="0"/>
              <a:t>  --help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dirty="0" smtClean="0"/>
              <a:t>man </a:t>
            </a:r>
            <a:r>
              <a:rPr lang="zh-CN" altLang="en-US" dirty="0" smtClean="0"/>
              <a:t>手册页：最常用的一种在线帮助形式</a:t>
            </a:r>
            <a:endParaRPr lang="en-US" altLang="zh-CN" dirty="0" smtClean="0"/>
          </a:p>
          <a:p>
            <a:pPr lvl="2"/>
            <a:r>
              <a:rPr lang="en-US" b="1" dirty="0" smtClean="0"/>
              <a:t>man file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获得命令帮助的方法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以全屏的文本方式显示帮助信息，并提供交互式的操作环境</a:t>
            </a:r>
            <a:endParaRPr lang="en-US" altLang="zh-CN" dirty="0" smtClean="0"/>
          </a:p>
          <a:p>
            <a:r>
              <a:rPr lang="zh-CN" altLang="en-US" dirty="0" smtClean="0"/>
              <a:t>可使用的快捷键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↑键、↓键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 Up </a:t>
            </a:r>
            <a:r>
              <a:rPr lang="zh-CN" altLang="en-US" dirty="0" smtClean="0"/>
              <a:t>键和 </a:t>
            </a:r>
            <a:r>
              <a:rPr lang="en-US" altLang="zh-CN" dirty="0" smtClean="0"/>
              <a:t>Page Down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 </a:t>
            </a:r>
            <a:r>
              <a:rPr lang="zh-CN" altLang="en-US" dirty="0" smtClean="0"/>
              <a:t>键或 </a:t>
            </a:r>
            <a:r>
              <a:rPr lang="en-US" altLang="zh-CN" dirty="0" smtClean="0"/>
              <a:t>q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dirty="0" smtClean="0"/>
              <a:t>/</a:t>
            </a:r>
            <a:r>
              <a:rPr lang="zh-CN" altLang="en-US" dirty="0" smtClean="0"/>
              <a:t>”键</a:t>
            </a:r>
            <a:endParaRPr lang="en-US" altLang="zh-CN" dirty="0" smtClean="0"/>
          </a:p>
          <a:p>
            <a:pPr lvl="1"/>
            <a:r>
              <a:rPr lang="en-US" dirty="0" smtClean="0"/>
              <a:t>n </a:t>
            </a:r>
            <a:r>
              <a:rPr lang="zh-CN" altLang="en-US" dirty="0" smtClean="0"/>
              <a:t>键或 </a:t>
            </a:r>
            <a:r>
              <a:rPr lang="en-US" dirty="0" smtClean="0"/>
              <a:t>N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dirty="0" smtClean="0"/>
              <a:t>man</a:t>
            </a:r>
            <a:r>
              <a:rPr lang="zh-CN" altLang="en-US" dirty="0" smtClean="0"/>
              <a:t>手册页的内容保存到文本文件</a:t>
            </a:r>
            <a:endParaRPr lang="en-US" altLang="zh-CN" dirty="0" smtClean="0"/>
          </a:p>
          <a:p>
            <a:pPr lvl="1"/>
            <a:r>
              <a:rPr lang="en-US" b="1" dirty="0" smtClean="0"/>
              <a:t>man </a:t>
            </a:r>
            <a:r>
              <a:rPr lang="en-US" b="1" dirty="0" err="1" smtClean="0"/>
              <a:t>ls</a:t>
            </a:r>
            <a:r>
              <a:rPr lang="en-US" b="1" dirty="0" smtClean="0"/>
              <a:t> | </a:t>
            </a:r>
            <a:r>
              <a:rPr lang="en-US" b="1" dirty="0" err="1" smtClean="0"/>
              <a:t>col</a:t>
            </a:r>
            <a:r>
              <a:rPr lang="en-US" b="1" dirty="0" smtClean="0"/>
              <a:t> -b &gt; lshelp.txt</a:t>
            </a: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 </a:t>
            </a:r>
            <a:r>
              <a:rPr lang="zh-CN" altLang="en-US" dirty="0" smtClean="0"/>
              <a:t>手册页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143240" y="4393419"/>
            <a:ext cx="928694" cy="321471"/>
          </a:xfrm>
          <a:prstGeom prst="wedgeRoundRectCallout">
            <a:avLst>
              <a:gd name="adj1" fmla="val -47929"/>
              <a:gd name="adj2" fmla="val -790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重定向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928794" y="4393419"/>
            <a:ext cx="714380" cy="375068"/>
          </a:xfrm>
          <a:prstGeom prst="wedgeRoundRectCallout">
            <a:avLst>
              <a:gd name="adj1" fmla="val -24363"/>
              <a:gd name="adj2" fmla="val -955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管道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30212" y="4029930"/>
            <a:ext cx="214314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16772" y="4029930"/>
            <a:ext cx="214314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14313" y="857250"/>
          <a:ext cx="8501062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目录和文件基本操作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14282" y="844567"/>
            <a:ext cx="1571636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pwd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cd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ls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du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显示用户当前所在的工作目录位置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pwd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en-US" dirty="0" smtClean="0"/>
              <a:t>root </a:t>
            </a:r>
            <a:r>
              <a:rPr lang="zh-CN" altLang="en-US" dirty="0" smtClean="0"/>
              <a:t>用户在 </a:t>
            </a:r>
            <a:r>
              <a:rPr lang="en-US" dirty="0" smtClean="0"/>
              <a:t>/home/</a:t>
            </a:r>
            <a:r>
              <a:rPr lang="en-US" dirty="0" err="1" smtClean="0"/>
              <a:t>yq</a:t>
            </a:r>
            <a:r>
              <a:rPr lang="en-US" dirty="0" smtClean="0"/>
              <a:t>/</a:t>
            </a:r>
            <a:r>
              <a:rPr lang="zh-CN" altLang="en-US" dirty="0" smtClean="0"/>
              <a:t>桌面 目录中执行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查看当前的工作目录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28794" y="3964791"/>
            <a:ext cx="1714512" cy="375050"/>
          </a:xfrm>
          <a:prstGeom prst="wedgeRoundRectCallout">
            <a:avLst>
              <a:gd name="adj1" fmla="val -36188"/>
              <a:gd name="adj2" fmla="val -865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当前工作目录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8" y="3273829"/>
            <a:ext cx="7491413" cy="24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将用户的工作目录更改到其他位置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将用户当前工作目录更改为 </a:t>
            </a:r>
            <a:r>
              <a:rPr lang="en-US" altLang="zh-CN" dirty="0" smtClean="0"/>
              <a:t>/boot/grub</a:t>
            </a:r>
          </a:p>
          <a:p>
            <a:pPr lvl="2"/>
            <a:r>
              <a:rPr lang="en-US" altLang="zh-CN" dirty="0" err="1" smtClean="0"/>
              <a:t>cd</a:t>
            </a:r>
            <a:r>
              <a:rPr lang="en-US" altLang="zh-CN" dirty="0" smtClean="0"/>
              <a:t>   /boot/grub</a:t>
            </a:r>
          </a:p>
          <a:p>
            <a:pPr lvl="1"/>
            <a:r>
              <a:rPr lang="zh-CN" altLang="en-US" dirty="0" smtClean="0"/>
              <a:t>使用“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–</a:t>
            </a:r>
            <a:r>
              <a:rPr lang="zh-CN" altLang="en-US" dirty="0" smtClean="0"/>
              <a:t>”命令切换到上一次执行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命令前的目录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cd</a:t>
            </a:r>
            <a:r>
              <a:rPr lang="en-US" altLang="zh-CN" dirty="0" smtClean="0"/>
              <a:t>   -</a:t>
            </a:r>
          </a:p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切换工作目录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3068250"/>
            <a:ext cx="1081087" cy="73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85786" y="1285866"/>
          <a:ext cx="7858180" cy="160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/>
                <a:gridCol w="5893635"/>
              </a:tblGrid>
              <a:tr h="313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chemeClr val="accent3"/>
                          </a:solidFill>
                          <a:latin typeface="宋体"/>
                        </a:rPr>
                        <a:t>格式</a:t>
                      </a:r>
                      <a:endParaRPr lang="zh-CN" altLang="en-US" sz="1500" b="1" i="0" u="none" strike="noStrike" dirty="0">
                        <a:solidFill>
                          <a:schemeClr val="accent3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accent3"/>
                          </a:solidFill>
                          <a:latin typeface="宋体"/>
                        </a:rPr>
                        <a:t>说明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429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cd</a:t>
                      </a:r>
                      <a:r>
                        <a:rPr lang="en-US" altLang="zh-CN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  </a:t>
                      </a:r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目标位置</a:t>
                      </a:r>
                      <a:endParaRPr lang="zh-CN" altLang="en-US" sz="15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切换到目标位置</a:t>
                      </a:r>
                      <a:endParaRPr lang="en-US" altLang="zh-CN" sz="1500" b="1" dirty="0" smtClean="0">
                        <a:solidFill>
                          <a:schemeClr val="tx2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488"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cd</a:t>
                      </a:r>
                      <a:r>
                        <a:rPr lang="en-US" altLang="zh-CN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  ~</a:t>
                      </a:r>
                    </a:p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cd</a:t>
                      </a:r>
                      <a:r>
                        <a:rPr lang="en-US" altLang="zh-CN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  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若不指定目标位置，切换到当前用户的宿主目录</a:t>
                      </a:r>
                      <a:endParaRPr lang="en-US" altLang="zh-CN" sz="1500" b="1" dirty="0" smtClean="0">
                        <a:solidFill>
                          <a:schemeClr val="tx2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1" i="0" u="none" strike="noStrike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cd</a:t>
                      </a:r>
                      <a:r>
                        <a:rPr lang="en-US" altLang="zh-CN" sz="15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  -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切换到</a:t>
                      </a:r>
                      <a:r>
                        <a:rPr lang="zh-CN" altLang="en-US" sz="1500" b="1" kern="1200" dirty="0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上一次执行 </a:t>
                      </a:r>
                      <a:r>
                        <a:rPr lang="en-US" altLang="en-US" sz="1500" b="1" kern="1200" dirty="0" err="1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cd</a:t>
                      </a:r>
                      <a:r>
                        <a:rPr lang="en-US" altLang="en-US" sz="1500" b="1" kern="1200" dirty="0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 </a:t>
                      </a:r>
                      <a:r>
                        <a:rPr lang="zh-CN" altLang="en-US" sz="1500" b="1" kern="1200" dirty="0" smtClean="0">
                          <a:solidFill>
                            <a:schemeClr val="tx2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命令之前所在的目录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绝对路径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以根目录“</a:t>
            </a:r>
            <a:r>
              <a:rPr lang="en-US" dirty="0" smtClean="0"/>
              <a:t>/</a:t>
            </a:r>
            <a:r>
              <a:rPr lang="zh-CN" altLang="en-US" dirty="0" smtClean="0"/>
              <a:t>”作为起点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准确表示一个目录（或文件）所在的位置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中目录结构相对稳定的目录（或文件）位置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较繁琐</a:t>
            </a:r>
            <a:endParaRPr lang="en-US" altLang="zh-CN" dirty="0" smtClean="0"/>
          </a:p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当前工作目录作为起点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目录的起始字符不使用“</a:t>
            </a:r>
            <a:r>
              <a:rPr lang="en-US" dirty="0" smtClean="0"/>
              <a:t>/</a:t>
            </a:r>
            <a:r>
              <a:rPr lang="zh-CN" altLang="en-US" dirty="0" smtClean="0"/>
              <a:t>”符号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表示当前目录“附近”的目录（文件）位置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简短、便捷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绝对路径和相对路径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相对路径的表现形式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6" y="1339445"/>
          <a:ext cx="8286809" cy="23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3643338"/>
                <a:gridCol w="1714513"/>
              </a:tblGrid>
              <a:tr h="313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accent3"/>
                          </a:solidFill>
                          <a:latin typeface="宋体"/>
                        </a:rPr>
                        <a:t>表现形式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accent3"/>
                          </a:solidFill>
                          <a:latin typeface="宋体"/>
                        </a:rPr>
                        <a:t>说明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chemeClr val="accent3"/>
                          </a:solidFill>
                          <a:latin typeface="宋体"/>
                        </a:rPr>
                        <a:t>示例</a:t>
                      </a:r>
                      <a:endParaRPr lang="zh-CN" altLang="en-US" sz="1500" b="1" i="0" u="none" strike="noStrike" dirty="0">
                        <a:solidFill>
                          <a:schemeClr val="accent3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734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直接使用目录名或文件名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当前</a:t>
                      </a:r>
                      <a:r>
                        <a:rPr lang="zh-CN" altLang="en-US" sz="15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工作目录中的子目录、文件的位置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grub.conf</a:t>
                      </a:r>
                      <a:endParaRPr lang="zh-CN" altLang="en-US" sz="15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以一个点号“</a:t>
                      </a:r>
                      <a:r>
                        <a:rPr lang="en-US" altLang="zh-CN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.”</a:t>
                      </a:r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开头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以当前的工作目录作为起点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./</a:t>
                      </a:r>
                      <a:r>
                        <a:rPr lang="en-US" altLang="en-US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grub.conf</a:t>
                      </a:r>
                      <a:endParaRPr lang="zh-CN" altLang="en-US" sz="1500" b="1" i="0" u="none" strike="noStrike" kern="1200" dirty="0" smtClean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41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以两个点号“</a:t>
                      </a:r>
                      <a:r>
                        <a:rPr lang="en-US" altLang="zh-CN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..”</a:t>
                      </a:r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开头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以当前目录的上一级目录（父目录）作为起点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../</a:t>
                      </a:r>
                      <a:r>
                        <a:rPr lang="en-US" altLang="en-US" sz="1500" b="1" i="0" u="none" strike="noStrike" kern="1200" dirty="0" err="1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vmlinuz</a:t>
                      </a:r>
                      <a:endParaRPr lang="zh-CN" altLang="en-US" sz="1500" b="1" i="0" u="none" strike="noStrike" kern="1200" dirty="0" smtClean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以“</a:t>
                      </a:r>
                      <a:r>
                        <a:rPr lang="en-US" altLang="zh-CN" sz="15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~</a:t>
                      </a:r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用户名</a:t>
                      </a:r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”形式</a:t>
                      </a:r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开头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以指定用户的宿主目录作为起点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5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~teacher</a:t>
                      </a:r>
                      <a:endParaRPr lang="zh-CN" altLang="en-US" sz="1500" b="1" i="0" u="none" strike="noStrike" kern="1200" dirty="0" smtClean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429124" y="3750477"/>
            <a:ext cx="2357454" cy="375050"/>
          </a:xfrm>
          <a:prstGeom prst="wedgeRoundRectCallout">
            <a:avLst>
              <a:gd name="adj1" fmla="val -36188"/>
              <a:gd name="adj2" fmla="val -865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省略用户名时默认为当前用户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显示目录中内容，包括子目录和文件相关属性信息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</a:t>
            </a:r>
            <a:r>
              <a:rPr lang="en-US" altLang="zh-CN" dirty="0" smtClean="0"/>
              <a:t> 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文件或目录</a:t>
            </a:r>
            <a:r>
              <a:rPr lang="en-US" altLang="zh-CN" dirty="0" smtClean="0"/>
              <a:t>…</a:t>
            </a:r>
            <a:r>
              <a:rPr lang="en-US" dirty="0" smtClean="0"/>
              <a:t> ]</a:t>
            </a:r>
          </a:p>
          <a:p>
            <a:r>
              <a:rPr lang="zh-CN" altLang="en-US" dirty="0" smtClean="0"/>
              <a:t>常用选项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-A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-d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-h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-g 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--color</a:t>
            </a:r>
          </a:p>
          <a:p>
            <a:r>
              <a:rPr lang="zh-CN" altLang="en-US" dirty="0" smtClean="0"/>
              <a:t>结合通配符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dirty="0" smtClean="0"/>
              <a:t>?</a:t>
            </a:r>
            <a:r>
              <a:rPr lang="zh-CN" altLang="en-US" dirty="0" smtClean="0"/>
              <a:t>”：匹配文件名中的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未知字符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dirty="0" smtClean="0"/>
              <a:t>*</a:t>
            </a:r>
            <a:r>
              <a:rPr lang="zh-CN" altLang="en-US" dirty="0" smtClean="0"/>
              <a:t>”：匹配文件名中的任意</a:t>
            </a:r>
            <a:r>
              <a:rPr lang="zh-CN" altLang="en-US" dirty="0" smtClean="0">
                <a:solidFill>
                  <a:srgbClr val="FF0000"/>
                </a:solidFill>
              </a:rPr>
              <a:t>多个</a:t>
            </a:r>
            <a:r>
              <a:rPr lang="zh-CN" altLang="en-US" dirty="0" smtClean="0"/>
              <a:t>字符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列表显示目录内容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357436"/>
          <a:ext cx="8072494" cy="263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32"/>
                <a:gridCol w="6665362"/>
              </a:tblGrid>
              <a:tr h="313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选项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说明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以长格式显示文件和目录的列表，包括权限、大小、最后更新时间等详细信息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86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显示所有子目录和文件的信息，包括名称以点号“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.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”开头的隐藏目录和隐藏文件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与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-a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选项的作用基本类似，但不会显示“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.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”目录和“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..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”目录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显示目录本身的属性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显示出目录或文件的大小（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KB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、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MB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），默认的大小单位为字节（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B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）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递归方式显示指定目录及其子目录中的所有内容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--color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在字符模式中以颜色区分不同的文件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显示当前目录中包含的子目录、文件列表信息（不包括隐藏目录、文件）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只显示当前目录的详细属性，而不显示目录下的内容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ls</a:t>
            </a:r>
            <a:r>
              <a:rPr lang="en-US" altLang="zh-CN" dirty="0" smtClean="0"/>
              <a:t>  -ld</a:t>
            </a:r>
          </a:p>
          <a:p>
            <a:pPr lvl="1"/>
            <a:r>
              <a:rPr lang="zh-CN" altLang="en-US" dirty="0" smtClean="0"/>
              <a:t>查看两个文件的信息</a:t>
            </a:r>
            <a:endParaRPr lang="en-US" altLang="zh-CN" dirty="0" smtClean="0"/>
          </a:p>
          <a:p>
            <a:pPr lvl="2"/>
            <a:r>
              <a:rPr lang="en-US" dirty="0" err="1" smtClean="0"/>
              <a:t>ls</a:t>
            </a:r>
            <a:r>
              <a:rPr lang="en-US" dirty="0" smtClean="0"/>
              <a:t>  -</a:t>
            </a:r>
            <a:r>
              <a:rPr lang="en-US" dirty="0" err="1" smtClean="0"/>
              <a:t>lh</a:t>
            </a:r>
            <a:r>
              <a:rPr lang="en-US" dirty="0" smtClean="0"/>
              <a:t>  /etc/vdpau_wrapper.cfg /boot/  vmlinuz-3.11.0-12-generic</a:t>
            </a:r>
          </a:p>
          <a:p>
            <a:pPr lvl="1"/>
            <a:r>
              <a:rPr lang="zh-CN" altLang="en-US" dirty="0" smtClean="0"/>
              <a:t>以长格式列出 </a:t>
            </a:r>
            <a:r>
              <a:rPr lang="en-US" dirty="0" smtClean="0"/>
              <a:t>/etc/ </a:t>
            </a:r>
            <a:r>
              <a:rPr lang="zh-CN" altLang="en-US" dirty="0" smtClean="0"/>
              <a:t>目录下以“</a:t>
            </a:r>
            <a:r>
              <a:rPr lang="en-US" dirty="0" smtClean="0"/>
              <a:t>ns</a:t>
            </a:r>
            <a:r>
              <a:rPr lang="zh-CN" altLang="en-US" dirty="0" smtClean="0"/>
              <a:t>”开头“</a:t>
            </a:r>
            <a:r>
              <a:rPr lang="en-US" dirty="0" smtClean="0"/>
              <a:t>.conf</a:t>
            </a:r>
            <a:r>
              <a:rPr lang="zh-CN" altLang="en-US" dirty="0" smtClean="0"/>
              <a:t>”结尾的文件信息</a:t>
            </a:r>
            <a:endParaRPr lang="en-US" b="1" dirty="0" smtClean="0"/>
          </a:p>
          <a:p>
            <a:pPr lvl="2"/>
            <a:r>
              <a:rPr lang="en-US" dirty="0" err="1" smtClean="0"/>
              <a:t>ls</a:t>
            </a:r>
            <a:r>
              <a:rPr lang="en-US" dirty="0" smtClean="0"/>
              <a:t>   -</a:t>
            </a:r>
            <a:r>
              <a:rPr lang="en-US" dirty="0" err="1" smtClean="0"/>
              <a:t>lh</a:t>
            </a:r>
            <a:r>
              <a:rPr lang="en-US" dirty="0" smtClean="0"/>
              <a:t>   /etc/ns</a:t>
            </a:r>
            <a:r>
              <a:rPr lang="en-US" b="1" dirty="0" smtClean="0"/>
              <a:t>*.</a:t>
            </a:r>
            <a:r>
              <a:rPr lang="en-US" dirty="0" smtClean="0"/>
              <a:t>conf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列表显示目录内容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214313" y="857250"/>
            <a:ext cx="8572500" cy="3857625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 Linux</a:t>
            </a:r>
            <a:r>
              <a:rPr lang="zh-CN" altLang="en-US" dirty="0" smtClean="0"/>
              <a:t>所有的目录或者文件的起点是什么？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如何关闭或重启</a:t>
            </a:r>
            <a:r>
              <a:rPr lang="en-US" altLang="zh-CN" dirty="0" smtClean="0"/>
              <a:t>  Linux</a:t>
            </a:r>
            <a:r>
              <a:rPr lang="zh-CN" altLang="en-US" dirty="0" smtClean="0"/>
              <a:t>系统？</a:t>
            </a:r>
            <a:endParaRPr lang="en-US" altLang="zh-CN" dirty="0" smtClean="0"/>
          </a:p>
          <a:p>
            <a:pPr marL="342900" lvl="2" indent="-342900">
              <a:lnSpc>
                <a:spcPct val="100000"/>
              </a:lnSpc>
              <a:spcBef>
                <a:spcPts val="675"/>
              </a:spcBef>
              <a:buClr>
                <a:schemeClr val="hlink"/>
              </a:buClr>
              <a:buSzTx/>
              <a:buBlip>
                <a:blip r:embed="rId3"/>
              </a:buBlip>
            </a:pPr>
            <a:r>
              <a:rPr lang="en-US" altLang="zh-CN" sz="2800" b="1" dirty="0" smtClean="0">
                <a:solidFill>
                  <a:schemeClr val="accent2"/>
                </a:solidFill>
                <a:ea typeface="+mn-ea"/>
                <a:cs typeface="+mn-cs"/>
              </a:rPr>
              <a:t>Linux</a:t>
            </a:r>
            <a:r>
              <a:rPr lang="zh-CN" altLang="en-US" sz="2800" b="1" dirty="0" smtClean="0">
                <a:solidFill>
                  <a:schemeClr val="accent2"/>
                </a:solidFill>
                <a:ea typeface="+mn-ea"/>
                <a:cs typeface="+mn-cs"/>
              </a:rPr>
              <a:t>命令格式有哪几个部分？</a:t>
            </a:r>
            <a:endParaRPr lang="en-US" altLang="zh-CN" sz="2800" b="1" dirty="0" smtClean="0">
              <a:solidFill>
                <a:schemeClr val="accent2"/>
              </a:solidFill>
              <a:ea typeface="+mn-ea"/>
              <a:cs typeface="+mn-cs"/>
            </a:endParaRPr>
          </a:p>
          <a:p>
            <a:pPr>
              <a:spcBef>
                <a:spcPts val="675"/>
              </a:spcBef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通过别名机制简化常用的、比较长的命令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dirty="0" smtClean="0"/>
              <a:t>alias </a:t>
            </a:r>
            <a:r>
              <a:rPr lang="zh-CN" altLang="en-US" dirty="0" smtClean="0"/>
              <a:t>命令别名</a:t>
            </a:r>
            <a:r>
              <a:rPr lang="en-US" dirty="0" smtClean="0"/>
              <a:t> = 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dirty="0" smtClean="0"/>
          </a:p>
          <a:p>
            <a:pPr lvl="1"/>
            <a:r>
              <a:rPr lang="en-US" dirty="0" smtClean="0"/>
              <a:t>alias </a:t>
            </a:r>
            <a:r>
              <a:rPr lang="en-US" dirty="0" err="1" smtClean="0"/>
              <a:t>myls</a:t>
            </a:r>
            <a:r>
              <a:rPr lang="en-US" dirty="0" smtClean="0"/>
              <a:t> = ‘</a:t>
            </a:r>
            <a:r>
              <a:rPr lang="en-US" dirty="0" err="1" smtClean="0"/>
              <a:t>ls</a:t>
            </a:r>
            <a:r>
              <a:rPr lang="en-US" dirty="0" smtClean="0"/>
              <a:t> – </a:t>
            </a:r>
            <a:r>
              <a:rPr lang="en-US" dirty="0" err="1" smtClean="0"/>
              <a:t>alh</a:t>
            </a:r>
            <a:r>
              <a:rPr lang="en-US" dirty="0" smtClean="0"/>
              <a:t>’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43174" y="2299729"/>
            <a:ext cx="1357322" cy="461665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2400" b="1" dirty="0" smtClean="0">
              <a:solidFill>
                <a:schemeClr val="tx2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286248" y="2411014"/>
            <a:ext cx="1714512" cy="375050"/>
          </a:xfrm>
          <a:prstGeom prst="wedgeRoundRectCallout">
            <a:avLst>
              <a:gd name="adj1" fmla="val -72909"/>
              <a:gd name="adj2" fmla="val -8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别名是 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myls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75656" y="3435846"/>
            <a:ext cx="4929222" cy="1008112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“</a:t>
            </a:r>
            <a:r>
              <a:rPr lang="en-US" altLang="en-US" sz="2000" b="1" dirty="0" err="1" smtClean="0">
                <a:solidFill>
                  <a:schemeClr val="accent3"/>
                </a:solidFill>
              </a:rPr>
              <a:t>myls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” 等同于执行“</a:t>
            </a:r>
            <a:r>
              <a:rPr lang="en-US" altLang="en-US" sz="2000" b="1" dirty="0" err="1" smtClean="0">
                <a:solidFill>
                  <a:schemeClr val="accent3"/>
                </a:solidFill>
              </a:rPr>
              <a:t>ls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 -</a:t>
            </a:r>
            <a:r>
              <a:rPr lang="en-US" altLang="en-US" sz="2000" b="1" dirty="0" err="1" smtClean="0">
                <a:solidFill>
                  <a:schemeClr val="accent3"/>
                </a:solidFill>
              </a:rPr>
              <a:t>alh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”命令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统计指定目录（或文件）所占用磁盘空间的大小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du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[</a:t>
            </a:r>
            <a:r>
              <a:rPr lang="zh-CN" altLang="en-US" dirty="0" smtClean="0"/>
              <a:t>文件或目录</a:t>
            </a:r>
            <a:r>
              <a:rPr lang="en-US" altLang="zh-CN" dirty="0" smtClean="0"/>
              <a:t>…</a:t>
            </a:r>
            <a:r>
              <a:rPr lang="en-US" dirty="0" smtClean="0"/>
              <a:t> ]</a:t>
            </a:r>
          </a:p>
          <a:p>
            <a:r>
              <a:rPr lang="zh-CN" altLang="en-US" dirty="0" smtClean="0"/>
              <a:t>常用选项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8600" y="109524"/>
            <a:ext cx="8915400" cy="4798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统计目录及文件空间占用情况</a:t>
            </a:r>
            <a:r>
              <a:rPr lang="en-US" altLang="zh-CN" dirty="0" smtClean="0"/>
              <a:t>-du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2357437"/>
          <a:ext cx="8072494" cy="187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32"/>
                <a:gridCol w="6665362"/>
              </a:tblGrid>
              <a:tr h="313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选项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说明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89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统计磁盘空间占用时包括所有的文件，而不仅仅只统计目录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宋体"/>
                        <a:ea typeface="仿宋_GB2312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显示出目录或文件的大小（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K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、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M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），默认的大小单位为字节（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KB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）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7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-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s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只统计每个参数所占用空间总的大小，而不是统计每个子目录、文件的大小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需求描述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统计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 </a:t>
            </a:r>
            <a:r>
              <a:rPr lang="zh-CN" altLang="en-US" dirty="0" smtClean="0"/>
              <a:t>目录所占用空间的大小，以 </a:t>
            </a:r>
            <a:r>
              <a:rPr lang="en-US" altLang="zh-CN" dirty="0" smtClean="0"/>
              <a:t>M </a:t>
            </a:r>
            <a:r>
              <a:rPr lang="zh-CN" altLang="en-US" dirty="0" smtClean="0"/>
              <a:t>为单位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   -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</a:t>
            </a:r>
          </a:p>
          <a:p>
            <a:pPr lvl="1"/>
            <a:r>
              <a:rPr lang="zh-CN" altLang="en-US" dirty="0" smtClean="0"/>
              <a:t>分别统计 </a:t>
            </a:r>
            <a:r>
              <a:rPr lang="en-US" dirty="0" smtClean="0"/>
              <a:t>/boot </a:t>
            </a:r>
            <a:r>
              <a:rPr lang="zh-CN" altLang="en-US" dirty="0" smtClean="0"/>
              <a:t>目录中所有文件、子目录各自占用的空间大小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du   -ah   /boot/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 </a:t>
            </a:r>
            <a:r>
              <a:rPr lang="zh-CN" altLang="en-US" dirty="0" smtClean="0"/>
              <a:t>命令示例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14313" y="857250"/>
          <a:ext cx="8501062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目录和文件基本操作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57158" y="584653"/>
            <a:ext cx="1571636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mkdir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touch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ln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创建新的空目录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mkdir</a:t>
            </a:r>
            <a:r>
              <a:rPr lang="en-US" altLang="zh-CN" dirty="0" smtClean="0"/>
              <a:t> 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 </a:t>
            </a:r>
            <a:r>
              <a:rPr lang="zh-CN" altLang="en-US" dirty="0" smtClean="0"/>
              <a:t>目录位置及名称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在当前目录下创建名为 </a:t>
            </a:r>
            <a:r>
              <a:rPr lang="en-US" dirty="0" err="1" smtClean="0"/>
              <a:t>public_html</a:t>
            </a:r>
            <a:r>
              <a:rPr lang="en-US" dirty="0" smtClean="0"/>
              <a:t> </a:t>
            </a:r>
            <a:r>
              <a:rPr lang="zh-CN" altLang="en-US" dirty="0" smtClean="0"/>
              <a:t>的子目录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dirty="0" err="1" smtClean="0"/>
              <a:t>public_html</a:t>
            </a:r>
            <a:endParaRPr lang="en-US" dirty="0" smtClean="0"/>
          </a:p>
          <a:p>
            <a:pPr lvl="1"/>
            <a:r>
              <a:rPr lang="zh-CN" altLang="en-US" dirty="0" smtClean="0"/>
              <a:t>创建目录 </a:t>
            </a:r>
            <a:r>
              <a:rPr lang="en-US" dirty="0" smtClean="0"/>
              <a:t>/multimedia</a:t>
            </a:r>
            <a:r>
              <a:rPr lang="zh-CN" altLang="en-US" dirty="0" smtClean="0"/>
              <a:t>，在 </a:t>
            </a:r>
            <a:r>
              <a:rPr lang="en-US" dirty="0" smtClean="0"/>
              <a:t>/multimedia </a:t>
            </a:r>
            <a:r>
              <a:rPr lang="zh-CN" altLang="en-US" dirty="0" smtClean="0"/>
              <a:t>目录下创建子目录</a:t>
            </a:r>
            <a:r>
              <a:rPr lang="en-US" dirty="0" smtClean="0"/>
              <a:t>movie</a:t>
            </a:r>
            <a:r>
              <a:rPr lang="zh-CN" altLang="en-US" dirty="0" smtClean="0"/>
              <a:t>，在 </a:t>
            </a:r>
            <a:r>
              <a:rPr lang="en-US" dirty="0" smtClean="0"/>
              <a:t>/multimedia/movie </a:t>
            </a:r>
            <a:r>
              <a:rPr lang="zh-CN" altLang="en-US" dirty="0" smtClean="0"/>
              <a:t>目录下创建子目录</a:t>
            </a:r>
            <a:r>
              <a:rPr lang="en-US" dirty="0" smtClean="0"/>
              <a:t>cartoon</a:t>
            </a:r>
          </a:p>
          <a:p>
            <a:pPr lvl="2"/>
            <a:r>
              <a:rPr lang="en-US" dirty="0" err="1" smtClean="0"/>
              <a:t>mkdir</a:t>
            </a:r>
            <a:r>
              <a:rPr lang="en-US" dirty="0" smtClean="0"/>
              <a:t>   -p   /multimedia/movie/cartoon</a:t>
            </a: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创建新目录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57356" y="1178709"/>
            <a:ext cx="3571900" cy="375050"/>
          </a:xfrm>
          <a:prstGeom prst="wedgeRoundRectCallout">
            <a:avLst>
              <a:gd name="adj1" fmla="val -31597"/>
              <a:gd name="adj2" fmla="val 783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-p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：一次性创建嵌套的多层目录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857238"/>
            <a:ext cx="8929718" cy="3857652"/>
          </a:xfrm>
        </p:spPr>
        <p:txBody>
          <a:bodyPr/>
          <a:lstStyle/>
          <a:p>
            <a:r>
              <a:rPr lang="zh-CN" altLang="en-US" dirty="0" smtClean="0"/>
              <a:t>更新文件的时间标记</a:t>
            </a:r>
            <a:endParaRPr lang="en-US" altLang="zh-CN" dirty="0" smtClean="0"/>
          </a:p>
          <a:p>
            <a:r>
              <a:rPr lang="zh-CN" altLang="en-US" dirty="0" smtClean="0"/>
              <a:t>经常用于创建多个新的空文件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touch  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创建两个空文件：</a:t>
            </a:r>
            <a:r>
              <a:rPr lang="en-US" dirty="0" err="1" smtClean="0"/>
              <a:t>HuaMuLan.rmvb</a:t>
            </a:r>
            <a:r>
              <a:rPr lang="en-US" dirty="0" smtClean="0"/>
              <a:t> </a:t>
            </a:r>
            <a:r>
              <a:rPr lang="zh-CN" altLang="en-US" dirty="0" smtClean="0"/>
              <a:t>和 </a:t>
            </a:r>
            <a:r>
              <a:rPr lang="en-US" dirty="0" smtClean="0"/>
              <a:t>NeZhaNaoHai.mp4</a:t>
            </a:r>
          </a:p>
          <a:p>
            <a:pPr lvl="2"/>
            <a:r>
              <a:rPr lang="en-US" dirty="0" smtClean="0"/>
              <a:t>touch </a:t>
            </a:r>
            <a:r>
              <a:rPr lang="en-US" dirty="0" err="1" smtClean="0"/>
              <a:t>HuaMulan.rmvb</a:t>
            </a:r>
            <a:r>
              <a:rPr lang="en-US" dirty="0" smtClean="0"/>
              <a:t>  NeZhaNaoHai.mp4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创建空文件 </a:t>
            </a:r>
            <a:r>
              <a:rPr lang="en-US" altLang="zh-CN" dirty="0" smtClean="0"/>
              <a:t>– touch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为文件或目录建立链接文件</a:t>
            </a:r>
            <a:endParaRPr lang="en-US" altLang="zh-CN" dirty="0" smtClean="0"/>
          </a:p>
          <a:p>
            <a:r>
              <a:rPr lang="zh-CN" altLang="en-US" dirty="0" smtClean="0"/>
              <a:t>文件类型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硬链接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dirty="0" err="1" smtClean="0"/>
              <a:t>ln</a:t>
            </a:r>
            <a:r>
              <a:rPr lang="en-US" dirty="0" smtClean="0"/>
              <a:t>  [-s]  </a:t>
            </a:r>
            <a:r>
              <a:rPr lang="zh-CN" altLang="en-US" dirty="0" smtClean="0"/>
              <a:t>源文件或目录</a:t>
            </a:r>
            <a:r>
              <a:rPr lang="en-US" altLang="zh-CN" dirty="0" smtClean="0"/>
              <a:t>…</a:t>
            </a:r>
            <a:r>
              <a:rPr lang="en-US" dirty="0" smtClean="0"/>
              <a:t>  </a:t>
            </a:r>
            <a:r>
              <a:rPr lang="zh-CN" altLang="en-US" dirty="0" smtClean="0"/>
              <a:t>链接文件或目标位置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默认创建 硬链接</a:t>
            </a:r>
            <a:endParaRPr lang="en-US" altLang="zh-CN" dirty="0" smtClean="0"/>
          </a:p>
          <a:p>
            <a:pPr lvl="0">
              <a:defRPr/>
            </a:pP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>
              <a:defRPr/>
            </a:pPr>
            <a:r>
              <a:rPr lang="en-US" dirty="0" err="1" smtClean="0"/>
              <a:t>ln</a:t>
            </a:r>
            <a:r>
              <a:rPr lang="en-US" dirty="0" smtClean="0"/>
              <a:t> -s /bin/bzip2 /bin/</a:t>
            </a:r>
            <a:r>
              <a:rPr lang="en-US" dirty="0" err="1" smtClean="0"/>
              <a:t>wx</a:t>
            </a:r>
            <a:r>
              <a:rPr lang="en-US" dirty="0" smtClean="0"/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创建链接文件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5072066" y="910816"/>
            <a:ext cx="3571900" cy="375050"/>
          </a:xfrm>
          <a:prstGeom prst="wedgeRoundRectCallout">
            <a:avLst>
              <a:gd name="adj1" fmla="val -52580"/>
              <a:gd name="adj2" fmla="val -115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类似于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系统的快捷方式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2" y="1660916"/>
          <a:ext cx="8072495" cy="171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3143272"/>
                <a:gridCol w="3286149"/>
              </a:tblGrid>
              <a:tr h="428628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软链接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硬链接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删除原始文件后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失效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仍旧可用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使用范围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适用于文件或目录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只可用于文件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保存位置</a:t>
                      </a:r>
                      <a:endParaRPr lang="en-US" altLang="en-US" sz="1400" b="1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仿宋_GB231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与原始文件可以位于不同的文件系统中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必须与原始文件在同一个文件系统（如一个</a:t>
                      </a:r>
                      <a:r>
                        <a:rPr lang="en-US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Linux</a:t>
                      </a:r>
                      <a:r>
                        <a:rPr lang="zh-CN" altLang="en-US" sz="1400" b="1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  <a:cs typeface="+mn-cs"/>
                        </a:rPr>
                        <a:t>分区）内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28992" y="1339445"/>
            <a:ext cx="1785950" cy="375050"/>
          </a:xfrm>
          <a:prstGeom prst="wedgeRoundRectCallout">
            <a:avLst>
              <a:gd name="adj1" fmla="val -39989"/>
              <a:gd name="adj2" fmla="val 753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又称符号链接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571604" y="2196700"/>
            <a:ext cx="1785950" cy="375050"/>
          </a:xfrm>
          <a:prstGeom prst="wedgeRoundRectCallout">
            <a:avLst>
              <a:gd name="adj1" fmla="val -39989"/>
              <a:gd name="adj2" fmla="val 753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创建软链接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85176" y="2720115"/>
            <a:ext cx="327210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14313" y="857250"/>
          <a:ext cx="8501062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目录和文件基本操作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072330" y="745388"/>
            <a:ext cx="1571636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cp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rm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err="1" smtClean="0">
                <a:solidFill>
                  <a:srgbClr val="000000"/>
                </a:solidFill>
                <a:ea typeface="楷体_GB2312" pitchFamily="49" charset="-122"/>
              </a:rPr>
              <a:t>mv</a:t>
            </a: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3882A222-F399-4C4D-9545-19B896DAC7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77FD24DA-E17B-4D15-B017-F735EFA61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将需要复制的文件或目录（源）重建一份，并保存为新的文件或目录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dirty="0" smtClean="0"/>
              <a:t>cp  [</a:t>
            </a:r>
            <a:r>
              <a:rPr lang="zh-CN" altLang="en-US" dirty="0" smtClean="0"/>
              <a:t>选项</a:t>
            </a:r>
            <a:r>
              <a:rPr lang="en-US" dirty="0" smtClean="0"/>
              <a:t>]</a:t>
            </a:r>
            <a:r>
              <a:rPr lang="en-US" altLang="zh-CN" dirty="0" smtClean="0"/>
              <a:t>…</a:t>
            </a:r>
            <a:r>
              <a:rPr lang="en-US" dirty="0" smtClean="0"/>
              <a:t>   </a:t>
            </a:r>
            <a:r>
              <a:rPr lang="zh-CN" altLang="en-US" dirty="0" smtClean="0"/>
              <a:t>源文件或目录</a:t>
            </a:r>
            <a:r>
              <a:rPr lang="en-US" altLang="zh-CN" dirty="0" smtClean="0"/>
              <a:t>…</a:t>
            </a:r>
            <a:r>
              <a:rPr lang="en-US" dirty="0" smtClean="0"/>
              <a:t>   </a:t>
            </a:r>
            <a:r>
              <a:rPr lang="zh-CN" altLang="en-US" dirty="0" smtClean="0"/>
              <a:t>目标文件或目录</a:t>
            </a:r>
          </a:p>
          <a:p>
            <a:r>
              <a:rPr lang="zh-CN" altLang="en-US" dirty="0" smtClean="0"/>
              <a:t>常用选项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复制文件或目录</a:t>
            </a:r>
            <a:r>
              <a:rPr lang="en-US" altLang="zh-CN" dirty="0" smtClean="0"/>
              <a:t>-cp </a:t>
            </a:r>
            <a:r>
              <a:rPr lang="zh-CN" altLang="en-US" dirty="0" smtClean="0"/>
              <a:t>命令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2732487"/>
          <a:ext cx="7786742" cy="144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6429420"/>
              </a:tblGrid>
              <a:tr h="3138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选项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说明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56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-f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覆盖目标同名文件或目录时不进行提醒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，直接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强制复制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-i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覆盖目标同名文件或目录时提醒用户确认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-p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复制时保持源文件的权限、属主及时间标记等属性不变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5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-r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  <a:ea typeface="仿宋_GB2312"/>
                        </a:rPr>
                        <a:t>复制目录时必须使用此选项，表示递归复制所有文件及子目录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00034" y="4179105"/>
            <a:ext cx="8358246" cy="750117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复制多个文件或目录时，目标位置必须是目录，且目标目录必须已存在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4282" y="857238"/>
            <a:ext cx="8715436" cy="3857652"/>
          </a:xfrm>
        </p:spPr>
        <p:txBody>
          <a:bodyPr/>
          <a:lstStyle/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把 </a:t>
            </a:r>
            <a:r>
              <a:rPr lang="en-US" altLang="zh-CN" dirty="0" smtClean="0"/>
              <a:t>/bin/touch </a:t>
            </a:r>
            <a:r>
              <a:rPr lang="zh-CN" altLang="en-US" dirty="0" smtClean="0"/>
              <a:t>命令程序复制到当前目录下，并命名为 </a:t>
            </a:r>
            <a:r>
              <a:rPr lang="en-US" altLang="zh-CN" dirty="0" err="1" smtClean="0"/>
              <a:t>mytouch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cp /bin/touch ./</a:t>
            </a:r>
            <a:r>
              <a:rPr lang="en-US" altLang="zh-CN" dirty="0" err="1" smtClean="0"/>
              <a:t>mytouch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将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文件复制一份作为备份，添加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bak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扩展名，存放 </a:t>
            </a:r>
            <a:r>
              <a:rPr lang="en-US" altLang="zh-CN" dirty="0" smtClean="0"/>
              <a:t>/etc </a:t>
            </a:r>
            <a:r>
              <a:rPr lang="zh-CN" altLang="en-US" dirty="0" smtClean="0"/>
              <a:t>目录中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cp /</a:t>
            </a:r>
            <a:r>
              <a:rPr lang="en-US" altLang="zh-CN" dirty="0" smtClean="0"/>
              <a:t>etc/</a:t>
            </a:r>
            <a:r>
              <a:rPr lang="en-US" altLang="zh-CN" dirty="0" err="1" smtClean="0"/>
              <a:t>inittab</a:t>
            </a:r>
            <a:r>
              <a:rPr lang="en-US" altLang="zh-CN" dirty="0" smtClean="0"/>
              <a:t>  /etc/rc.bak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将目录 </a:t>
            </a:r>
            <a:r>
              <a:rPr lang="en-US" dirty="0" smtClean="0"/>
              <a:t>/boot/grub</a:t>
            </a:r>
            <a:r>
              <a:rPr lang="zh-CN" altLang="en-US" dirty="0" smtClean="0"/>
              <a:t> 和文件 </a:t>
            </a:r>
            <a:r>
              <a:rPr lang="en-US" dirty="0" smtClean="0"/>
              <a:t>/</a:t>
            </a:r>
            <a:r>
              <a:rPr lang="en-US" dirty="0" smtClean="0"/>
              <a:t>etc/</a:t>
            </a:r>
            <a:r>
              <a:rPr lang="en-US" dirty="0" err="1" smtClean="0"/>
              <a:t>host.conf</a:t>
            </a:r>
            <a:r>
              <a:rPr lang="en-US" dirty="0" smtClean="0"/>
              <a:t> </a:t>
            </a:r>
            <a:r>
              <a:rPr lang="zh-CN" altLang="en-US" dirty="0" smtClean="0"/>
              <a:t>复制到当前目录下的 </a:t>
            </a:r>
            <a:r>
              <a:rPr lang="en-US" dirty="0" err="1" smtClean="0"/>
              <a:t>public_html</a:t>
            </a:r>
            <a:r>
              <a:rPr lang="en-US" dirty="0" smtClean="0"/>
              <a:t> </a:t>
            </a:r>
            <a:r>
              <a:rPr lang="zh-CN" altLang="en-US" dirty="0" smtClean="0"/>
              <a:t>文件夹中</a:t>
            </a:r>
            <a:endParaRPr lang="en-US" altLang="zh-CN" dirty="0" smtClean="0"/>
          </a:p>
          <a:p>
            <a:pPr lvl="2"/>
            <a:r>
              <a:rPr lang="en-US" dirty="0" smtClean="0"/>
              <a:t>cp -r  /boot/grub/  /etc/</a:t>
            </a:r>
            <a:r>
              <a:rPr lang="en-US" dirty="0" err="1" smtClean="0"/>
              <a:t>host.conf</a:t>
            </a:r>
            <a:r>
              <a:rPr lang="en-US" dirty="0" smtClean="0"/>
              <a:t>   </a:t>
            </a:r>
            <a:r>
              <a:rPr lang="en-US" dirty="0" err="1" smtClean="0"/>
              <a:t>public_html</a:t>
            </a:r>
            <a:r>
              <a:rPr lang="en-US" dirty="0" smtClean="0"/>
              <a:t>/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复制文件或目录</a:t>
            </a:r>
            <a:r>
              <a:rPr lang="en-US" altLang="zh-CN" dirty="0" smtClean="0"/>
              <a:t>-cp </a:t>
            </a:r>
            <a:r>
              <a:rPr lang="zh-CN" altLang="en-US" dirty="0" smtClean="0"/>
              <a:t>命令示例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835696" y="4371950"/>
            <a:ext cx="327210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339752" y="4768432"/>
            <a:ext cx="3571900" cy="375068"/>
          </a:xfrm>
          <a:prstGeom prst="wedgeRoundRectCallout">
            <a:avLst>
              <a:gd name="adj1" fmla="val -56751"/>
              <a:gd name="adj2" fmla="val -685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当复制的数据包含有完整目录时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857250"/>
            <a:ext cx="8501062" cy="3857625"/>
          </a:xfrm>
        </p:spPr>
        <p:txBody>
          <a:bodyPr/>
          <a:lstStyle/>
          <a:p>
            <a:pPr lvl="0"/>
            <a:r>
              <a:rPr lang="zh-CN" altLang="en-US" dirty="0" smtClean="0"/>
              <a:t>熟悉命令的基本格式</a:t>
            </a:r>
          </a:p>
          <a:p>
            <a:pPr lvl="0"/>
            <a:r>
              <a:rPr lang="zh-CN" altLang="en-US" dirty="0" smtClean="0"/>
              <a:t>学会使用 命令帮助</a:t>
            </a:r>
          </a:p>
          <a:p>
            <a:pPr lvl="0"/>
            <a:r>
              <a:rPr lang="zh-CN" altLang="en-US" dirty="0" smtClean="0"/>
              <a:t>学会使用命令管理文件和目录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技能展示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删除指定的文件或目录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b="0" dirty="0" err="1" smtClean="0"/>
              <a:t>rm</a:t>
            </a:r>
            <a:r>
              <a:rPr lang="en-US" altLang="zh-CN" b="0" dirty="0" smtClean="0"/>
              <a:t>  [</a:t>
            </a:r>
            <a:r>
              <a:rPr lang="zh-CN" altLang="en-US" b="0" dirty="0" smtClean="0"/>
              <a:t>选项</a:t>
            </a:r>
            <a:r>
              <a:rPr lang="en-US" altLang="zh-CN" b="0" dirty="0" smtClean="0"/>
              <a:t>]    </a:t>
            </a:r>
            <a:r>
              <a:rPr lang="zh-CN" altLang="en-US" b="0" dirty="0" smtClean="0"/>
              <a:t>要删除的</a:t>
            </a:r>
            <a:r>
              <a:rPr lang="zh-CN" altLang="en-US" dirty="0" smtClean="0"/>
              <a:t>文件或目录</a:t>
            </a:r>
            <a:r>
              <a:rPr lang="en-US" altLang="zh-CN" dirty="0" smtClean="0"/>
              <a:t>…</a:t>
            </a:r>
            <a:endParaRPr lang="en-US" altLang="zh-CN" b="0" dirty="0" smtClean="0"/>
          </a:p>
          <a:p>
            <a:r>
              <a:rPr lang="zh-CN" altLang="en-US" dirty="0" smtClean="0"/>
              <a:t>常用选项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-r</a:t>
            </a:r>
          </a:p>
          <a:p>
            <a:r>
              <a:rPr lang="zh-CN" altLang="en-US" dirty="0" smtClean="0"/>
              <a:t>猜一猜：下面命令实现的功能</a:t>
            </a:r>
            <a:endParaRPr lang="en-US" altLang="zh-CN" dirty="0" smtClean="0"/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 -</a:t>
            </a:r>
            <a:r>
              <a:rPr lang="en-US" dirty="0" err="1" smtClean="0"/>
              <a:t>rf</a:t>
            </a:r>
            <a:r>
              <a:rPr lang="en-US" dirty="0" smtClean="0"/>
              <a:t>  </a:t>
            </a:r>
            <a:r>
              <a:rPr lang="en-US" dirty="0" err="1" smtClean="0"/>
              <a:t>public_html</a:t>
            </a:r>
            <a:r>
              <a:rPr lang="en-US" dirty="0" smtClean="0"/>
              <a:t>/grub/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 -</a:t>
            </a:r>
            <a:r>
              <a:rPr lang="en-US" dirty="0" err="1" smtClean="0"/>
              <a:t>i</a:t>
            </a:r>
            <a:r>
              <a:rPr lang="en-US" dirty="0" smtClean="0"/>
              <a:t>   </a:t>
            </a:r>
            <a:r>
              <a:rPr lang="en-US" dirty="0" err="1" smtClean="0"/>
              <a:t>public_html</a:t>
            </a:r>
            <a:r>
              <a:rPr lang="en-US" dirty="0" smtClean="0"/>
              <a:t>/</a:t>
            </a:r>
            <a:r>
              <a:rPr lang="en-US" dirty="0" err="1" smtClean="0"/>
              <a:t>host</a:t>
            </a:r>
            <a:r>
              <a:rPr lang="en-US" dirty="0" err="1" smtClean="0"/>
              <a:t>.conf</a:t>
            </a:r>
            <a:endParaRPr 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删除文件或目录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92080" y="3435846"/>
            <a:ext cx="3571900" cy="375068"/>
          </a:xfrm>
          <a:prstGeom prst="wedgeRoundRectCallout">
            <a:avLst>
              <a:gd name="adj1" fmla="val -62207"/>
              <a:gd name="adj2" fmla="val -205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直接删除 </a:t>
            </a:r>
            <a:r>
              <a:rPr lang="en-US" altLang="en-US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public_html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目录中 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grub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目录树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4299942"/>
            <a:ext cx="8358246" cy="720080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不要直接删除系统中已有的目录或配置文件，以避免出现意外故障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148064" y="3867894"/>
            <a:ext cx="3786214" cy="375068"/>
          </a:xfrm>
          <a:prstGeom prst="wedgeRoundRectCallout">
            <a:avLst>
              <a:gd name="adj1" fmla="val -62207"/>
              <a:gd name="adj2" fmla="val -205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以提示确认方式删除 </a:t>
            </a:r>
            <a:r>
              <a:rPr lang="en-US" altLang="en-US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public_html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目录中 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host</a:t>
            </a:r>
            <a:r>
              <a:rPr lang="en-US" altLang="en-US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.conf</a:t>
            </a:r>
            <a:r>
              <a:rPr lang="en-US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将指定的文件或目录转移位置</a:t>
            </a:r>
            <a:endParaRPr lang="en-US" altLang="zh-CN" dirty="0" smtClean="0"/>
          </a:p>
          <a:p>
            <a:r>
              <a:rPr lang="zh-CN" altLang="en-US" dirty="0" smtClean="0"/>
              <a:t>如果目标位置与源位置相同，则相当于执行重命名操作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dirty="0" err="1" smtClean="0"/>
              <a:t>mv</a:t>
            </a:r>
            <a:r>
              <a:rPr lang="en-US" dirty="0" smtClean="0"/>
              <a:t>  [</a:t>
            </a:r>
            <a:r>
              <a:rPr lang="zh-CN" altLang="en-US" dirty="0" smtClean="0"/>
              <a:t>选项</a:t>
            </a:r>
            <a:r>
              <a:rPr lang="en-US" dirty="0" smtClean="0"/>
              <a:t>] </a:t>
            </a:r>
            <a:r>
              <a:rPr lang="en-US" altLang="zh-CN" dirty="0" smtClean="0"/>
              <a:t>…</a:t>
            </a:r>
            <a:r>
              <a:rPr lang="en-US" dirty="0" smtClean="0"/>
              <a:t>  </a:t>
            </a:r>
            <a:r>
              <a:rPr lang="zh-CN" altLang="en-US" dirty="0" smtClean="0"/>
              <a:t>源文件或目录</a:t>
            </a:r>
            <a:r>
              <a:rPr lang="en-US" altLang="zh-CN" dirty="0" smtClean="0"/>
              <a:t>…</a:t>
            </a:r>
            <a:r>
              <a:rPr lang="en-US" dirty="0" smtClean="0"/>
              <a:t>  </a:t>
            </a:r>
            <a:r>
              <a:rPr lang="zh-CN" altLang="en-US" dirty="0" smtClean="0"/>
              <a:t>目标文件或目录</a:t>
            </a:r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把当前目录中 </a:t>
            </a:r>
            <a:r>
              <a:rPr lang="en-US" dirty="0" err="1" smtClean="0"/>
              <a:t>mytouch</a:t>
            </a:r>
            <a:r>
              <a:rPr lang="en-US" dirty="0" smtClean="0"/>
              <a:t> </a:t>
            </a:r>
            <a:r>
              <a:rPr lang="zh-CN" altLang="en-US" dirty="0" smtClean="0"/>
              <a:t>程序文件改名为 </a:t>
            </a:r>
            <a:r>
              <a:rPr lang="en-US" dirty="0" err="1" smtClean="0"/>
              <a:t>mkfile</a:t>
            </a:r>
            <a:endParaRPr lang="en-US" dirty="0" smtClean="0"/>
          </a:p>
          <a:p>
            <a:pPr lvl="2"/>
            <a:r>
              <a:rPr lang="en-US" altLang="zh-CN" dirty="0" err="1" smtClean="0"/>
              <a:t>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mytouch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dirty="0" err="1" smtClean="0"/>
              <a:t>mkfile</a:t>
            </a:r>
            <a:r>
              <a:rPr lang="en-US" dirty="0" smtClean="0"/>
              <a:t> </a:t>
            </a:r>
            <a:r>
              <a:rPr lang="zh-CN" altLang="en-US" dirty="0" smtClean="0"/>
              <a:t>文件移动到已存在的 </a:t>
            </a:r>
            <a:r>
              <a:rPr lang="en-US" dirty="0" err="1" smtClean="0"/>
              <a:t>public_html</a:t>
            </a:r>
            <a:r>
              <a:rPr lang="en-US" dirty="0" smtClean="0"/>
              <a:t> </a:t>
            </a:r>
            <a:r>
              <a:rPr lang="zh-CN" altLang="en-US" dirty="0" smtClean="0"/>
              <a:t>目录中，文件名保持不变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mkfile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public_html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移动文件或目录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14313" y="857250"/>
          <a:ext cx="8501062" cy="385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目录和文件基本操作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215206" y="1664199"/>
            <a:ext cx="1571636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which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find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</a:t>
            </a:r>
            <a:endParaRPr lang="en-US" altLang="zh-CN" sz="16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graphicEl>
                                              <a:dgm id="{5B82CE63-6A18-4533-84EE-099572E59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graphicEl>
                                              <a:dgm id="{861550E8-BB76-423C-8A6B-7DCDA05966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graphicEl>
                                              <a:dgm id="{4323F434-07D0-4BD0-8EAC-268E96964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graphicEl>
                                              <a:dgm id="{87B3BBC1-26C5-4E4B-B957-52F13D589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graphicEl>
                                              <a:dgm id="{431325C1-E467-451E-BD08-DA6F864DB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graphicEl>
                                              <a:dgm id="{4EFEC81D-8A80-48F0-972F-62CE9DE75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搜索范围由环境变量 </a:t>
            </a:r>
            <a:r>
              <a:rPr lang="en-US" dirty="0" smtClean="0"/>
              <a:t>PATH 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pPr lvl="1"/>
            <a:r>
              <a:rPr lang="en-US" dirty="0" smtClean="0"/>
              <a:t>echo $PATH</a:t>
            </a:r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which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|</a:t>
            </a:r>
            <a:r>
              <a:rPr lang="zh-CN" altLang="en-US" dirty="0" smtClean="0"/>
              <a:t>程序名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which -a 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|</a:t>
            </a:r>
            <a:r>
              <a:rPr lang="zh-CN" altLang="en-US" dirty="0" smtClean="0"/>
              <a:t>程序名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en-US" b="1" dirty="0" smtClean="0"/>
              <a:t>which </a:t>
            </a:r>
            <a:r>
              <a:rPr lang="en-US" b="1" dirty="0" err="1" smtClean="0"/>
              <a:t>ls</a:t>
            </a:r>
            <a:endParaRPr lang="en-US" b="1" dirty="0" smtClean="0"/>
          </a:p>
          <a:p>
            <a:pPr lvl="1"/>
            <a:r>
              <a:rPr lang="en-US" altLang="zh-CN" b="1" dirty="0" smtClean="0"/>
              <a:t>which </a:t>
            </a:r>
            <a:r>
              <a:rPr lang="en-US" altLang="zh-CN" b="1" dirty="0" err="1" smtClean="0"/>
              <a:t>cd</a:t>
            </a:r>
            <a:endParaRPr lang="en-US" altLang="zh-CN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查找命令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文件存放目录</a:t>
            </a:r>
            <a:r>
              <a:rPr lang="en-US" altLang="zh-CN" dirty="0" smtClean="0"/>
              <a:t>-</a:t>
            </a:r>
            <a:r>
              <a:rPr lang="en-US" dirty="0" smtClean="0"/>
              <a:t>which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11560" y="3939902"/>
            <a:ext cx="7643866" cy="811847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使用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which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查找内部命令时，将找不到对应的程序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979712" y="2931790"/>
            <a:ext cx="327210" cy="246221"/>
          </a:xfrm>
          <a:prstGeom prst="rect">
            <a:avLst/>
          </a:prstGeom>
          <a:noFill/>
          <a:ln w="31750" algn="ctr">
            <a:solidFill>
              <a:srgbClr val="FF0000"/>
            </a:solidFill>
            <a:bevel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95250" algn="ctr"/>
            <a:endParaRPr lang="zh-CN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059832" y="1491630"/>
            <a:ext cx="2857520" cy="375068"/>
          </a:xfrm>
          <a:prstGeom prst="wedgeRoundRectCallout">
            <a:avLst>
              <a:gd name="adj1" fmla="val -60402"/>
              <a:gd name="adj2" fmla="val -156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查看用户环境变量的命令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995936" y="1995686"/>
            <a:ext cx="2857520" cy="375068"/>
          </a:xfrm>
          <a:prstGeom prst="wedgeRoundRectCallout">
            <a:avLst>
              <a:gd name="adj1" fmla="val -57171"/>
              <a:gd name="adj2" fmla="val 243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默认当找到第一个目标后不再继续查找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139952" y="2715766"/>
            <a:ext cx="2857520" cy="375068"/>
          </a:xfrm>
          <a:prstGeom prst="wedgeRoundRectCallout">
            <a:avLst>
              <a:gd name="adj1" fmla="val -57171"/>
              <a:gd name="adj2" fmla="val 243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如果希望在所有搜索路径中查找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采用递归方式，根据目标的名称、类型、大小等不同属性进行精细查找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r>
              <a:rPr lang="en-US" dirty="0" smtClean="0"/>
              <a:t>find    [</a:t>
            </a:r>
            <a:r>
              <a:rPr lang="zh-CN" altLang="en-US" dirty="0" smtClean="0"/>
              <a:t>查找范围</a:t>
            </a:r>
            <a:r>
              <a:rPr lang="en-US" dirty="0" smtClean="0"/>
              <a:t>]    [</a:t>
            </a:r>
            <a:r>
              <a:rPr lang="zh-CN" altLang="en-US" dirty="0" smtClean="0"/>
              <a:t>查找条件表达式</a:t>
            </a:r>
            <a:r>
              <a:rPr lang="en-US" dirty="0" smtClean="0"/>
              <a:t>]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查找文件或目录</a:t>
            </a:r>
            <a:r>
              <a:rPr lang="en-US" altLang="zh-CN" dirty="0" smtClean="0"/>
              <a:t>-</a:t>
            </a:r>
            <a:r>
              <a:rPr lang="en-US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331640" y="3147814"/>
            <a:ext cx="3286148" cy="375050"/>
          </a:xfrm>
          <a:prstGeom prst="wedgeRoundRectCallout">
            <a:avLst>
              <a:gd name="adj1" fmla="val -16253"/>
              <a:gd name="adj2" fmla="val -985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查找文件或子目录的目录位置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932040" y="3003798"/>
            <a:ext cx="2857520" cy="375068"/>
          </a:xfrm>
          <a:prstGeom prst="wedgeRoundRectCallout">
            <a:avLst>
              <a:gd name="adj1" fmla="val -45630"/>
              <a:gd name="adj2" fmla="val -835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marL="0" lvl="1"/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查找条件类型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常用查找条件类型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35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查找文件或目录</a:t>
            </a:r>
            <a:r>
              <a:rPr lang="en-US" altLang="zh-CN" dirty="0" smtClean="0"/>
              <a:t>-</a:t>
            </a:r>
            <a:r>
              <a:rPr lang="en-US" dirty="0" smtClean="0"/>
              <a:t>find 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63638"/>
          <a:ext cx="8286808" cy="321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143008"/>
                <a:gridCol w="5357850"/>
              </a:tblGrid>
              <a:tr h="3526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查找类型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关键字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说明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235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按名称查找</a:t>
                      </a:r>
                      <a:endParaRPr lang="zh-CN" altLang="en-US" sz="1400" b="1" kern="1200" dirty="0" smtClean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-name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根据目标文件的名称进行查找，允许使用“*”及“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?”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通配符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40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按文件大小查找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-size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根据目标文件的大小进行查找</a:t>
                      </a:r>
                      <a:b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</a:b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一般使用“＋”、“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-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”号设置超过或小于指定的大小作为查找条件</a:t>
                      </a:r>
                      <a:b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</a:b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常用的容量单位包括 </a:t>
                      </a:r>
                      <a:r>
                        <a:rPr lang="en-US" altLang="zh-CN" sz="1400" b="1" kern="1200" dirty="0" err="1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kB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（注意 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k 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是小写）、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MB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GB</a:t>
                      </a:r>
                      <a:endParaRPr lang="zh-CN" altLang="en-US" sz="1400" b="1" kern="1200" dirty="0" smtClean="0">
                        <a:solidFill>
                          <a:schemeClr val="tx2"/>
                        </a:solidFill>
                        <a:latin typeface="仿宋_GB2312" pitchFamily="49" charset="-122"/>
                        <a:ea typeface="仿宋_GB2312" pitchFamily="49" charset="-122"/>
                        <a:cs typeface="+mn-cs"/>
                      </a:endParaRP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00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按文件属主查找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-user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根据文件是否属于目标用户进行查找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28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按文件类型查找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-type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根据文件的类型进行查找</a:t>
                      </a:r>
                      <a:b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</a:b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文件类型包括普通文件（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f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）、目录（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d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）、块设备文件（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b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）、字符设备文件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（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c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）等</a:t>
                      </a:r>
                      <a:b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</a:b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块设备是指成块读取数据的设备（如硬盘、内存等），字符设备是指按单个字符读取数据的设备（如键盘、鼠标等）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递归查找 </a:t>
            </a:r>
            <a:r>
              <a:rPr lang="en-US" dirty="0" smtClean="0"/>
              <a:t>/etc </a:t>
            </a:r>
            <a:r>
              <a:rPr lang="zh-CN" altLang="en-US" dirty="0" smtClean="0"/>
              <a:t>目录中名称以“</a:t>
            </a:r>
            <a:r>
              <a:rPr lang="en-US" dirty="0" err="1" smtClean="0"/>
              <a:t>resol</a:t>
            </a:r>
            <a:r>
              <a:rPr lang="zh-CN" altLang="en-US" dirty="0" smtClean="0"/>
              <a:t>”开头、以“</a:t>
            </a:r>
            <a:r>
              <a:rPr lang="en-US" dirty="0" smtClean="0"/>
              <a:t>.conf</a:t>
            </a:r>
            <a:r>
              <a:rPr lang="zh-CN" altLang="en-US" dirty="0" smtClean="0"/>
              <a:t>”结尾的文件</a:t>
            </a:r>
            <a:endParaRPr lang="en-US" dirty="0" smtClean="0"/>
          </a:p>
          <a:p>
            <a:pPr lvl="2"/>
            <a:r>
              <a:rPr lang="en-US" dirty="0" smtClean="0"/>
              <a:t>find /etc </a:t>
            </a:r>
            <a:r>
              <a:rPr lang="en-US" altLang="zh-CN" dirty="0" smtClean="0"/>
              <a:t>–</a:t>
            </a:r>
            <a:r>
              <a:rPr lang="en-US" dirty="0" smtClean="0"/>
              <a:t>name "</a:t>
            </a:r>
            <a:r>
              <a:rPr lang="en-US" dirty="0" err="1" smtClean="0"/>
              <a:t>resol</a:t>
            </a:r>
            <a:r>
              <a:rPr lang="en-US" dirty="0" smtClean="0"/>
              <a:t>*.conf“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/boot </a:t>
            </a:r>
            <a:r>
              <a:rPr lang="zh-CN" altLang="en-US" dirty="0" smtClean="0"/>
              <a:t>目录中查找出所有的文件夹（类型为</a:t>
            </a:r>
            <a:r>
              <a:rPr lang="en-US" dirty="0" smtClean="0"/>
              <a:t>d</a:t>
            </a:r>
            <a:r>
              <a:rPr lang="zh-CN" altLang="en-US" dirty="0" smtClean="0"/>
              <a:t>），忽略其他类型的文件</a:t>
            </a:r>
            <a:endParaRPr lang="en-US" dirty="0" smtClean="0"/>
          </a:p>
          <a:p>
            <a:pPr lvl="2"/>
            <a:r>
              <a:rPr lang="en-US" dirty="0" smtClean="0"/>
              <a:t>find /boot -type d</a:t>
            </a:r>
          </a:p>
          <a:p>
            <a:endParaRPr lang="en-US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36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zh-CN" altLang="en-US" dirty="0" smtClean="0"/>
              <a:t>命令示例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各表达式之间使用逻辑运算符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dirty="0" smtClean="0"/>
              <a:t>-a</a:t>
            </a:r>
            <a:r>
              <a:rPr lang="zh-CN" altLang="en-US" dirty="0" smtClean="0"/>
              <a:t>”表示 而且（</a:t>
            </a:r>
            <a:r>
              <a:rPr lang="en-US" dirty="0" smtClean="0"/>
              <a:t>and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dirty="0" smtClean="0"/>
              <a:t>-o</a:t>
            </a:r>
            <a:r>
              <a:rPr lang="zh-CN" altLang="en-US" dirty="0" smtClean="0"/>
              <a:t>”表示 或者（</a:t>
            </a:r>
            <a:r>
              <a:rPr lang="en-US" dirty="0" smtClean="0"/>
              <a:t>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 </a:t>
            </a:r>
            <a:r>
              <a:rPr lang="en-US" altLang="zh-CN" dirty="0" smtClean="0"/>
              <a:t>/boot </a:t>
            </a:r>
            <a:r>
              <a:rPr lang="zh-CN" altLang="en-US" dirty="0" smtClean="0"/>
              <a:t>目录中 大小超过 </a:t>
            </a:r>
            <a:r>
              <a:rPr lang="en-US" dirty="0" smtClean="0"/>
              <a:t>1024KB </a:t>
            </a:r>
            <a:r>
              <a:rPr lang="zh-CN" altLang="en-US" dirty="0" smtClean="0">
                <a:solidFill>
                  <a:srgbClr val="FF0000"/>
                </a:solidFill>
              </a:rPr>
              <a:t>且</a:t>
            </a:r>
            <a:r>
              <a:rPr lang="zh-CN" altLang="en-US" dirty="0" smtClean="0"/>
              <a:t> 名称以“</a:t>
            </a:r>
            <a:r>
              <a:rPr lang="en-US" dirty="0" err="1" smtClean="0"/>
              <a:t>vmlinuz</a:t>
            </a:r>
            <a:r>
              <a:rPr lang="zh-CN" altLang="en-US" dirty="0" smtClean="0"/>
              <a:t>”开头的文件</a:t>
            </a:r>
            <a:endParaRPr lang="en-US" altLang="zh-CN" dirty="0" smtClean="0"/>
          </a:p>
          <a:p>
            <a:pPr lvl="2"/>
            <a:r>
              <a:rPr lang="en-US" dirty="0" smtClean="0"/>
              <a:t>find /boot -size  +1024k</a:t>
            </a:r>
            <a:r>
              <a:rPr lang="en-US" dirty="0" smtClean="0">
                <a:solidFill>
                  <a:srgbClr val="FF0000"/>
                </a:solidFill>
              </a:rPr>
              <a:t> -a  </a:t>
            </a:r>
            <a:r>
              <a:rPr lang="en-US" dirty="0" smtClean="0"/>
              <a:t>-name "</a:t>
            </a:r>
            <a:r>
              <a:rPr lang="en-US" dirty="0" err="1" smtClean="0"/>
              <a:t>vmlinuz</a:t>
            </a:r>
            <a:r>
              <a:rPr lang="en-US" dirty="0" smtClean="0"/>
              <a:t>*“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查找 </a:t>
            </a:r>
            <a:r>
              <a:rPr lang="en-US" altLang="zh-CN" dirty="0" smtClean="0"/>
              <a:t>/boot </a:t>
            </a:r>
            <a:r>
              <a:rPr lang="zh-CN" altLang="en-US" dirty="0" smtClean="0"/>
              <a:t>目录中 大小超过 </a:t>
            </a:r>
            <a:r>
              <a:rPr lang="en-US" dirty="0" smtClean="0"/>
              <a:t>1024KB 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 名称以“</a:t>
            </a:r>
            <a:r>
              <a:rPr lang="en-US" dirty="0" err="1" smtClean="0"/>
              <a:t>vmlinuz</a:t>
            </a:r>
            <a:r>
              <a:rPr lang="zh-CN" altLang="en-US" dirty="0" smtClean="0"/>
              <a:t>”开头的文件</a:t>
            </a:r>
            <a:endParaRPr lang="en-US" dirty="0" smtClean="0"/>
          </a:p>
          <a:p>
            <a:pPr lvl="2"/>
            <a:r>
              <a:rPr lang="en-US" dirty="0" smtClean="0"/>
              <a:t>find /boot -size  +1024k </a:t>
            </a:r>
            <a:r>
              <a:rPr lang="en-US" dirty="0" smtClean="0">
                <a:solidFill>
                  <a:srgbClr val="FF0000"/>
                </a:solidFill>
              </a:rPr>
              <a:t>-o </a:t>
            </a:r>
            <a:r>
              <a:rPr lang="en-US" dirty="0" smtClean="0"/>
              <a:t> -name "</a:t>
            </a:r>
            <a:r>
              <a:rPr lang="en-US" dirty="0" err="1" smtClean="0"/>
              <a:t>vmlinuz</a:t>
            </a:r>
            <a:r>
              <a:rPr lang="en-US" dirty="0" smtClean="0"/>
              <a:t>*"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find </a:t>
            </a:r>
            <a:r>
              <a:rPr lang="zh-CN" altLang="en-US" dirty="0" smtClean="0"/>
              <a:t>命令实现多个查找条件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V="1">
            <a:off x="5370501" y="2302867"/>
            <a:ext cx="360362" cy="1191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2786050" y="1752679"/>
            <a:ext cx="2571768" cy="34289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357422" y="2758738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030461" y="1582030"/>
            <a:ext cx="21132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命令概述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285720" y="2565473"/>
            <a:ext cx="226680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基本命令操作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2786049" y="1739613"/>
            <a:ext cx="0" cy="18765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5346876" y="3053956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V="1">
            <a:off x="5370501" y="1362270"/>
            <a:ext cx="360362" cy="1191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5572132" y="121656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命令的分类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5357801" y="1786456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5572132" y="163867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命令行的格式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7" name="Line 25"/>
          <p:cNvSpPr>
            <a:spLocks noChangeShapeType="1"/>
          </p:cNvSpPr>
          <p:nvPr/>
        </p:nvSpPr>
        <p:spPr bwMode="auto">
          <a:xfrm>
            <a:off x="2790117" y="3601332"/>
            <a:ext cx="2552713" cy="34289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357800" y="3045348"/>
            <a:ext cx="0" cy="12420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5346876" y="3482584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5358354" y="4284098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5678938" y="4121043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查找目录和文件</a:t>
            </a:r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5357800" y="1348053"/>
            <a:ext cx="0" cy="9693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0" name="AutoShape 18"/>
          <p:cNvSpPr>
            <a:spLocks noChangeArrowheads="1"/>
          </p:cNvSpPr>
          <p:nvPr/>
        </p:nvSpPr>
        <p:spPr bwMode="auto">
          <a:xfrm>
            <a:off x="5572132" y="2083267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获得命令帮助的方法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3030463" y="3422728"/>
            <a:ext cx="211304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目录和文件基本操作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5357818" y="3911213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3" name="AutoShape 27"/>
          <p:cNvSpPr>
            <a:spLocks noChangeArrowheads="1"/>
          </p:cNvSpPr>
          <p:nvPr/>
        </p:nvSpPr>
        <p:spPr bwMode="auto">
          <a:xfrm>
            <a:off x="5678938" y="3306902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创建目录和文件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5" name="AutoShape 27"/>
          <p:cNvSpPr>
            <a:spLocks noChangeArrowheads="1"/>
          </p:cNvSpPr>
          <p:nvPr/>
        </p:nvSpPr>
        <p:spPr bwMode="auto">
          <a:xfrm>
            <a:off x="5678938" y="3719593"/>
            <a:ext cx="289359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复制、删除、移动目录和文件</a:t>
            </a:r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5678938" y="289421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查看及切换目录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3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857250"/>
            <a:ext cx="8501062" cy="3857625"/>
          </a:xfrm>
        </p:spPr>
        <p:txBody>
          <a:bodyPr/>
          <a:lstStyle/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练习目录和文件管理的基本命令</a:t>
            </a:r>
          </a:p>
          <a:p>
            <a:pPr lvl="1"/>
            <a:r>
              <a:rPr lang="zh-CN" altLang="en-US" dirty="0" smtClean="0"/>
              <a:t>练习命令帮助信息的获取</a:t>
            </a:r>
          </a:p>
          <a:p>
            <a:pPr lvl="1"/>
            <a:endParaRPr lang="en-US" altLang="zh-CN" dirty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39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>
          <a:xfrm>
            <a:off x="381032" y="109524"/>
            <a:ext cx="8763000" cy="479822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实验案例：基本命令操作练习</a:t>
            </a:r>
            <a:r>
              <a:rPr lang="en-US" altLang="zh-CN" sz="2800" dirty="0" smtClean="0"/>
              <a:t>3-1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370501" y="2302867"/>
            <a:ext cx="360362" cy="1191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2786050" y="1752679"/>
            <a:ext cx="2571768" cy="34289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2357422" y="2758738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030461" y="1582030"/>
            <a:ext cx="21132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命令概述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85720" y="2565473"/>
            <a:ext cx="226680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基本命令操作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2786049" y="1739613"/>
            <a:ext cx="0" cy="18765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4" name="Line 16"/>
          <p:cNvSpPr>
            <a:spLocks noChangeShapeType="1"/>
          </p:cNvSpPr>
          <p:nvPr/>
        </p:nvSpPr>
        <p:spPr bwMode="auto">
          <a:xfrm>
            <a:off x="5346876" y="3053956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5370501" y="1362270"/>
            <a:ext cx="360362" cy="1191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AutoShape 27"/>
          <p:cNvSpPr>
            <a:spLocks noChangeArrowheads="1"/>
          </p:cNvSpPr>
          <p:nvPr/>
        </p:nvSpPr>
        <p:spPr bwMode="auto">
          <a:xfrm>
            <a:off x="5572132" y="121656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命令的分类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5357801" y="1786456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6" name="AutoShape 18"/>
          <p:cNvSpPr>
            <a:spLocks noChangeArrowheads="1"/>
          </p:cNvSpPr>
          <p:nvPr/>
        </p:nvSpPr>
        <p:spPr bwMode="auto">
          <a:xfrm>
            <a:off x="5572132" y="163867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1600" b="1" dirty="0" smtClean="0">
                <a:solidFill>
                  <a:srgbClr val="000000"/>
                </a:solidFill>
                <a:ea typeface="楷体_GB2312" pitchFamily="49" charset="-122"/>
              </a:rPr>
              <a:t>命令行的格式</a:t>
            </a:r>
            <a:endParaRPr lang="zh-CN" altLang="en-US" sz="1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2790117" y="3612573"/>
            <a:ext cx="255271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5357800" y="3045348"/>
            <a:ext cx="0" cy="12420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5346876" y="3482584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5358354" y="4284098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5678938" y="4121043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查找目录和文件</a:t>
            </a:r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357800" y="1348053"/>
            <a:ext cx="0" cy="9693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9" name="AutoShape 18"/>
          <p:cNvSpPr>
            <a:spLocks noChangeArrowheads="1"/>
          </p:cNvSpPr>
          <p:nvPr/>
        </p:nvSpPr>
        <p:spPr bwMode="auto">
          <a:xfrm>
            <a:off x="5572132" y="2083267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获得命令帮助的方法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>
            <a:off x="3030463" y="3422728"/>
            <a:ext cx="2113043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ea typeface="楷体_GB2312" pitchFamily="49" charset="-122"/>
              </a:rPr>
              <a:t>目录和文件基本操作</a:t>
            </a:r>
            <a:endParaRPr lang="zh-CN" altLang="en-US" sz="16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357818" y="3911213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7" name="AutoShape 27"/>
          <p:cNvSpPr>
            <a:spLocks noChangeArrowheads="1"/>
          </p:cNvSpPr>
          <p:nvPr/>
        </p:nvSpPr>
        <p:spPr bwMode="auto">
          <a:xfrm>
            <a:off x="5678938" y="3306902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创建目录和文件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5678938" y="3719593"/>
            <a:ext cx="289359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复制、删除、移动目录和文件</a:t>
            </a: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5678938" y="2894211"/>
            <a:ext cx="2894400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楷体_GB2312" pitchFamily="49" charset="-122"/>
              </a:rPr>
              <a:t>查看及切换目录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"/>
                            </p:stCondLst>
                            <p:childTnLst>
                              <p:par>
                                <p:cTn id="3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80"/>
                            </p:stCondLst>
                            <p:childTnLst>
                              <p:par>
                                <p:cTn id="4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8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80"/>
                            </p:stCondLst>
                            <p:childTnLst>
                              <p:par>
                                <p:cTn id="9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 animBg="1"/>
      <p:bldP spid="51" grpId="0" animBg="1"/>
      <p:bldP spid="52" grpId="0" animBg="1"/>
      <p:bldP spid="56" grpId="0" animBg="1"/>
      <p:bldP spid="58" grpId="0" animBg="1"/>
      <p:bldP spid="64" grpId="0" animBg="1"/>
      <p:bldP spid="72" grpId="0" animBg="1"/>
      <p:bldP spid="73" grpId="0" animBg="1"/>
      <p:bldP spid="75" grpId="0" animBg="1"/>
      <p:bldP spid="76" grpId="0" animBg="1"/>
      <p:bldP spid="27" grpId="0" animBg="1"/>
      <p:bldP spid="28" grpId="0" animBg="1"/>
      <p:bldP spid="30" grpId="0" animBg="1"/>
      <p:bldP spid="31" grpId="0" animBg="1"/>
      <p:bldP spid="25" grpId="0" animBg="1"/>
      <p:bldP spid="32" grpId="0" animBg="1"/>
      <p:bldP spid="29" grpId="0" animBg="1"/>
      <p:bldP spid="69" grpId="0" animBg="1"/>
      <p:bldP spid="33" grpId="0" animBg="1"/>
      <p:bldP spid="57" grpId="0" animBg="1"/>
      <p:bldP spid="24" grpId="0" animBg="1"/>
      <p:bldP spid="5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857250"/>
            <a:ext cx="8501062" cy="3857625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练习目录和文件管理的基本命令</a:t>
            </a:r>
          </a:p>
          <a:p>
            <a:pPr lvl="2"/>
            <a:r>
              <a:rPr lang="zh-CN" altLang="en-US" dirty="0" smtClean="0"/>
              <a:t>查看及切换目录：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</a:t>
            </a:r>
          </a:p>
          <a:p>
            <a:pPr lvl="2"/>
            <a:r>
              <a:rPr lang="zh-CN" altLang="en-US" dirty="0" smtClean="0"/>
              <a:t>创建目录和文件：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复制、删除、移动目录和文件：</a:t>
            </a:r>
            <a:r>
              <a:rPr lang="en-US" altLang="zh-CN" dirty="0" smtClean="0"/>
              <a:t>cp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mv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查找目录和文件：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find</a:t>
            </a:r>
          </a:p>
          <a:p>
            <a:pPr lvl="1"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40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>
          <a:xfrm>
            <a:off x="381032" y="109524"/>
            <a:ext cx="8763000" cy="479822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实验案例：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基本命令操作练习</a:t>
            </a:r>
            <a:r>
              <a:rPr lang="en-US" altLang="zh-CN" sz="2800" dirty="0" smtClean="0"/>
              <a:t>3-2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857250"/>
            <a:ext cx="8501062" cy="385762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练习命令帮助信息的获取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--help</a:t>
            </a:r>
            <a:r>
              <a:rPr lang="zh-CN" altLang="en-US" dirty="0" smtClean="0"/>
              <a:t>选项查看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命令的帮助信息，比较它们的异同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工具查看</a:t>
            </a:r>
            <a:r>
              <a:rPr lang="en-US" altLang="zh-CN" dirty="0" smtClean="0"/>
              <a:t>man</a:t>
            </a:r>
            <a:r>
              <a:rPr lang="zh-CN" altLang="en-US" dirty="0" smtClean="0"/>
              <a:t>本身的手册页信息，并保存为</a:t>
            </a:r>
            <a:r>
              <a:rPr lang="en-US" altLang="zh-CN" dirty="0" smtClean="0"/>
              <a:t>man.txt</a:t>
            </a:r>
            <a:r>
              <a:rPr lang="zh-CN" altLang="en-US" dirty="0" smtClean="0"/>
              <a:t>文本文件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工具查看</a:t>
            </a:r>
            <a:r>
              <a:rPr lang="en-US" altLang="zh-CN" dirty="0" err="1" smtClean="0"/>
              <a:t>wget</a:t>
            </a:r>
            <a:r>
              <a:rPr lang="zh-CN" altLang="en-US" dirty="0" smtClean="0"/>
              <a:t>下载工具、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日期显示工具的手册页信息，并用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命令按指定格式输出时间信息</a:t>
            </a:r>
          </a:p>
          <a:p>
            <a:pPr lvl="2"/>
            <a:r>
              <a:rPr lang="zh-CN" altLang="en-US" dirty="0" smtClean="0"/>
              <a:t>查看系统目录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中的命令或程序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man</a:t>
            </a:r>
            <a:r>
              <a:rPr lang="zh-CN" altLang="en-US" dirty="0" smtClean="0"/>
              <a:t>工具查看其本教材中未介绍到命令的帮助信息，了解这些命令的作用及使用方法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>
          <a:xfrm>
            <a:off x="381032" y="109524"/>
            <a:ext cx="8763000" cy="479822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实验案例：基本命令操作练习</a:t>
            </a:r>
            <a:r>
              <a:rPr lang="en-US" altLang="zh-CN" sz="2800" dirty="0" smtClean="0"/>
              <a:t>3-3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</a:t>
            </a:r>
            <a:r>
              <a:rPr lang="en-US" dirty="0" smtClean="0"/>
              <a:t>Linux</a:t>
            </a:r>
            <a:r>
              <a:rPr lang="zh-CN" altLang="en-US" dirty="0" smtClean="0"/>
              <a:t>系统中运行的一种特殊程序</a:t>
            </a:r>
            <a:endParaRPr lang="en-US" altLang="zh-CN" dirty="0" smtClean="0"/>
          </a:p>
          <a:p>
            <a:r>
              <a:rPr lang="zh-CN" altLang="en-US" dirty="0" smtClean="0"/>
              <a:t>在用户和内核之间充当“翻译官”</a:t>
            </a:r>
            <a:endParaRPr lang="en-US" altLang="zh-CN" dirty="0" smtClean="0"/>
          </a:p>
          <a:p>
            <a:r>
              <a:rPr lang="zh-CN" altLang="en-US" dirty="0" smtClean="0"/>
              <a:t>用户登录</a:t>
            </a:r>
            <a:r>
              <a:rPr lang="en-US" dirty="0" smtClean="0"/>
              <a:t>Linux</a:t>
            </a:r>
            <a:r>
              <a:rPr lang="zh-CN" altLang="en-US" dirty="0" smtClean="0"/>
              <a:t>系统时，自动加载一个</a:t>
            </a:r>
            <a:r>
              <a:rPr lang="en-US" dirty="0" smtClean="0"/>
              <a:t>Shell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dirty="0" smtClean="0"/>
              <a:t>Bash</a:t>
            </a:r>
            <a:r>
              <a:rPr lang="zh-CN" altLang="en-US" dirty="0" smtClean="0"/>
              <a:t>是</a:t>
            </a:r>
            <a:r>
              <a:rPr lang="en-US" dirty="0" smtClean="0"/>
              <a:t> </a:t>
            </a:r>
            <a:r>
              <a:rPr lang="zh-CN" altLang="en-US" dirty="0" smtClean="0"/>
              <a:t>系统中默认使用的</a:t>
            </a:r>
            <a:r>
              <a:rPr lang="en-US" dirty="0" smtClean="0"/>
              <a:t>Shell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文件位于</a:t>
            </a:r>
            <a:r>
              <a:rPr lang="en-US" dirty="0" smtClean="0"/>
              <a:t>/bin/bash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2285984" y="2662249"/>
            <a:ext cx="3643312" cy="1425936"/>
            <a:chOff x="2214546" y="2643183"/>
            <a:chExt cx="3643338" cy="1901430"/>
          </a:xfrm>
        </p:grpSpPr>
        <p:sp>
          <p:nvSpPr>
            <p:cNvPr id="7" name="椭圆 14"/>
            <p:cNvSpPr>
              <a:spLocks noChangeArrowheads="1"/>
            </p:cNvSpPr>
            <p:nvPr/>
          </p:nvSpPr>
          <p:spPr bwMode="auto">
            <a:xfrm>
              <a:off x="2214546" y="3665478"/>
              <a:ext cx="3643338" cy="692535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8" name="椭圆 11"/>
            <p:cNvSpPr>
              <a:spLocks noChangeArrowheads="1"/>
            </p:cNvSpPr>
            <p:nvPr/>
          </p:nvSpPr>
          <p:spPr bwMode="auto">
            <a:xfrm>
              <a:off x="2621256" y="3715545"/>
              <a:ext cx="2808000" cy="692535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9" name="椭圆 8"/>
            <p:cNvSpPr>
              <a:spLocks noChangeArrowheads="1"/>
            </p:cNvSpPr>
            <p:nvPr/>
          </p:nvSpPr>
          <p:spPr bwMode="auto">
            <a:xfrm>
              <a:off x="3071802" y="3761396"/>
              <a:ext cx="1857388" cy="692535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endParaRPr lang="zh-CN" altLang="en-US" b="1">
                <a:solidFill>
                  <a:schemeClr val="tx2"/>
                </a:solidFill>
              </a:endParaRPr>
            </a:p>
          </p:txBody>
        </p:sp>
        <p:sp>
          <p:nvSpPr>
            <p:cNvPr id="10" name="椭圆 6"/>
            <p:cNvSpPr>
              <a:spLocks noChangeArrowheads="1"/>
            </p:cNvSpPr>
            <p:nvPr/>
          </p:nvSpPr>
          <p:spPr bwMode="auto">
            <a:xfrm>
              <a:off x="3428992" y="3852078"/>
              <a:ext cx="1143008" cy="692535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95250" algn="ctr"/>
              <a:r>
                <a:rPr lang="zh-CN" altLang="en-US" b="1">
                  <a:solidFill>
                    <a:schemeClr val="tx2"/>
                  </a:solidFill>
                </a:rPr>
                <a:t>硬件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3714744" y="3488296"/>
              <a:ext cx="646331" cy="492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</a:rPr>
                <a:t>内核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3071792" y="3071812"/>
              <a:ext cx="2092254" cy="492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外围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程序（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shell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）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3711355" y="2643183"/>
              <a:ext cx="646336" cy="492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2"/>
                  </a:solidFill>
                </a:rPr>
                <a:t>用户</a:t>
              </a:r>
            </a:p>
          </p:txBody>
        </p:sp>
      </p:grpSp>
      <p:graphicFrame>
        <p:nvGraphicFramePr>
          <p:cNvPr id="22" name="图示 21"/>
          <p:cNvGraphicFramePr/>
          <p:nvPr/>
        </p:nvGraphicFramePr>
        <p:xfrm>
          <a:off x="6715140" y="1714494"/>
          <a:ext cx="1643074" cy="305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1643042" y="3037303"/>
            <a:ext cx="1428760" cy="482207"/>
          </a:xfrm>
          <a:prstGeom prst="wedgeRoundRectCallout">
            <a:avLst>
              <a:gd name="adj1" fmla="val 76987"/>
              <a:gd name="adj2" fmla="val -109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翻译官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Graphic spid="22" grpId="1">
        <p:bldAsOne/>
      </p:bldGraphic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zh-CN" altLang="en-US" dirty="0" smtClean="0"/>
              <a:t>命令的分类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910818"/>
          <a:ext cx="8286808" cy="266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3"/>
                <a:gridCol w="4143405"/>
              </a:tblGrid>
              <a:tr h="3295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仿宋_GB2312" pitchFamily="49" charset="-122"/>
                          <a:ea typeface="仿宋_GB2312" pitchFamily="49" charset="-122"/>
                        </a:rPr>
                        <a:t>内部命令</a:t>
                      </a:r>
                      <a:endParaRPr lang="zh-CN" altLang="en-US" sz="1400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仿宋_GB2312" pitchFamily="49" charset="-122"/>
                          <a:ea typeface="仿宋_GB2312" pitchFamily="49" charset="-122"/>
                        </a:rPr>
                        <a:t>外部命令</a:t>
                      </a:r>
                      <a:endParaRPr lang="zh-CN" altLang="en-US" sz="1400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624364"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集成于 </a:t>
                      </a:r>
                      <a:r>
                        <a:rPr lang="en-US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Shell 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解释器程序内部的一些特殊指令，也称为内建（</a:t>
                      </a:r>
                      <a:r>
                        <a:rPr lang="en-US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Built-in）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指令 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0" algn="l" fontAlgn="ctr"/>
                      <a:r>
                        <a:rPr lang="en-US" altLang="zh-CN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Linux</a:t>
                      </a:r>
                      <a:r>
                        <a:rPr lang="zh-CN" altLang="en-US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系统中能够完成特定功能的脚本文件或二进制程序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12"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属于 </a:t>
                      </a:r>
                      <a:r>
                        <a:rPr lang="en-US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Shell 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的一部分 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属于 </a:t>
                      </a:r>
                      <a:r>
                        <a:rPr lang="en-US" altLang="zh-CN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Shell </a:t>
                      </a:r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解释器</a:t>
                      </a:r>
                      <a:r>
                        <a:rPr lang="zh-CN" altLang="en-US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程序之外的命令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12"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没有单独对应的系统文件 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每个外部命令对应了系统中的一个文件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12"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自动载入内存，可以直接使用 </a:t>
                      </a:r>
                    </a:p>
                  </a:txBody>
                  <a:tcPr marL="9525" marR="9525" marT="7144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0" algn="l" defTabSz="914400" rtl="0" eaLnBrk="1" fontAlgn="ctr" latinLnBrk="0" hangingPunct="1"/>
                      <a:r>
                        <a:rPr lang="zh-CN" altLang="en-US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必须知道其对应的文件位置，由 </a:t>
                      </a:r>
                      <a:r>
                        <a:rPr lang="en-US" altLang="zh-CN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Shell </a:t>
                      </a:r>
                      <a:r>
                        <a:rPr lang="zh-CN" altLang="en-US" sz="1400" b="1" kern="1200" dirty="0">
                          <a:solidFill>
                            <a:schemeClr val="tx2"/>
                          </a:solidFill>
                          <a:latin typeface="仿宋_GB2312" pitchFamily="49" charset="-122"/>
                          <a:ea typeface="仿宋_GB2312" pitchFamily="49" charset="-122"/>
                          <a:cs typeface="+mn-cs"/>
                        </a:rPr>
                        <a:t>加载后才能执行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7158" y="3696899"/>
            <a:ext cx="8358246" cy="1178709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 smtClean="0">
                <a:solidFill>
                  <a:schemeClr val="accent3"/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系统将存放外部命令、程序的目录默认添加到 “搜索路径”中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当使用位于这些目录中的外部命令时，用户不需要指定具体的位置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通用的命令行使用格式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命令字</a:t>
            </a:r>
            <a:r>
              <a:rPr lang="en-US" dirty="0" smtClean="0"/>
              <a:t>    [</a:t>
            </a:r>
            <a:r>
              <a:rPr lang="zh-CN" altLang="en-US" dirty="0" smtClean="0"/>
              <a:t>选项</a:t>
            </a:r>
            <a:r>
              <a:rPr lang="en-US" dirty="0" smtClean="0"/>
              <a:t>]    [</a:t>
            </a:r>
            <a:r>
              <a:rPr lang="zh-CN" altLang="en-US" dirty="0" smtClean="0"/>
              <a:t>参数</a:t>
            </a:r>
            <a:r>
              <a:rPr lang="en-US" dirty="0" smtClean="0"/>
              <a:t>]</a:t>
            </a:r>
          </a:p>
          <a:p>
            <a:r>
              <a:rPr lang="zh-CN" altLang="en-US" dirty="0" smtClean="0"/>
              <a:t>命令字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是整条命令中最关键的一部分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唯一确定一条命令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命令行的格式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00034" y="3804055"/>
            <a:ext cx="8358246" cy="696503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solidFill>
                  <a:schemeClr val="accent3"/>
                </a:solidFill>
              </a:rPr>
              <a:t>  Linux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命令环境中，对英文字符的处理是区分大小写的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通用的命令行使用格式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命令字</a:t>
            </a:r>
            <a:r>
              <a:rPr lang="en-US" dirty="0" smtClean="0"/>
              <a:t>    [</a:t>
            </a:r>
            <a:r>
              <a:rPr lang="zh-CN" altLang="en-US" dirty="0" smtClean="0"/>
              <a:t>选项</a:t>
            </a:r>
            <a:r>
              <a:rPr lang="en-US" dirty="0" smtClean="0"/>
              <a:t>]    [</a:t>
            </a:r>
            <a:r>
              <a:rPr lang="zh-CN" altLang="en-US" dirty="0" smtClean="0"/>
              <a:t>参数</a:t>
            </a:r>
            <a:r>
              <a:rPr lang="en-US" dirty="0" smtClean="0"/>
              <a:t>]</a:t>
            </a:r>
          </a:p>
          <a:p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调节命令的具体功能，决定这条命令如何执行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不同的命令字使用的选项会不同</a:t>
            </a:r>
          </a:p>
          <a:p>
            <a:pPr lvl="1"/>
            <a:r>
              <a:rPr lang="zh-CN" altLang="en-US" dirty="0" smtClean="0"/>
              <a:t>多个选项之间使用空格分隔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若不使用选项，执行命令字的默认功能</a:t>
            </a:r>
          </a:p>
          <a:p>
            <a:r>
              <a:rPr lang="zh-CN" altLang="en-US" dirty="0" smtClean="0"/>
              <a:t>短格式选项：一般在选项前使用“</a:t>
            </a:r>
            <a:r>
              <a:rPr lang="en-US" dirty="0" smtClean="0"/>
              <a:t>-</a:t>
            </a:r>
            <a:r>
              <a:rPr lang="zh-CN" altLang="en-US" dirty="0" smtClean="0"/>
              <a:t>”符号引导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多个单字符选项可以组合在一起使用</a:t>
            </a:r>
          </a:p>
          <a:p>
            <a:r>
              <a:rPr lang="zh-CN" altLang="en-US" dirty="0" smtClean="0"/>
              <a:t>长格式选项：一般在选项前使用“</a:t>
            </a:r>
            <a:r>
              <a:rPr lang="en-US" dirty="0" smtClean="0"/>
              <a:t>--</a:t>
            </a:r>
            <a:r>
              <a:rPr lang="zh-CN" altLang="en-US" dirty="0" smtClean="0"/>
              <a:t>”符号引导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命令行的格式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357950" y="3643320"/>
            <a:ext cx="2500298" cy="375050"/>
          </a:xfrm>
          <a:prstGeom prst="wedgeRoundRectCallout">
            <a:avLst>
              <a:gd name="adj1" fmla="val -64351"/>
              <a:gd name="adj2" fmla="val 4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结构简单、输入快捷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928794" y="4500576"/>
            <a:ext cx="2714644" cy="321471"/>
          </a:xfrm>
          <a:prstGeom prst="wedgeRoundRectCallout">
            <a:avLst>
              <a:gd name="adj1" fmla="val -34280"/>
              <a:gd name="adj2" fmla="val -831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意义明确，容易记忆</a:t>
            </a:r>
            <a:endParaRPr lang="en-US" altLang="zh-CN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28596" y="3375428"/>
            <a:ext cx="8358246" cy="964413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注意：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一些 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命令字对于同一功能会同时提供长、短两种格式的选项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两种格式可以混用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通用的命令行使用格式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命令字</a:t>
            </a:r>
            <a:r>
              <a:rPr lang="en-US" dirty="0" smtClean="0"/>
              <a:t>    [</a:t>
            </a:r>
            <a:r>
              <a:rPr lang="zh-CN" altLang="en-US" dirty="0" smtClean="0"/>
              <a:t>选项</a:t>
            </a:r>
            <a:r>
              <a:rPr lang="en-US" dirty="0" smtClean="0"/>
              <a:t>]    [</a:t>
            </a:r>
            <a:r>
              <a:rPr lang="zh-CN" altLang="en-US" dirty="0" smtClean="0"/>
              <a:t>参数</a:t>
            </a:r>
            <a:r>
              <a:rPr lang="en-US" dirty="0" smtClean="0"/>
              <a:t>]</a:t>
            </a:r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是命令字的处理对象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通常情况下，可以是文件名、目录（路径）名或用户名等内容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个数可以是零到多个</a:t>
            </a:r>
            <a:endParaRPr lang="en-US" altLang="zh-CN" dirty="0" smtClean="0"/>
          </a:p>
          <a:p>
            <a:r>
              <a:rPr lang="zh-CN" altLang="en-US" dirty="0" smtClean="0"/>
              <a:t>按 </a:t>
            </a:r>
            <a:r>
              <a:rPr lang="en-US" altLang="zh-CN" dirty="0" smtClean="0"/>
              <a:t>Enter </a:t>
            </a:r>
            <a:r>
              <a:rPr lang="zh-CN" altLang="en-US" dirty="0" smtClean="0"/>
              <a:t>键表示命令输入结束并提交给系统执行</a:t>
            </a:r>
            <a:endParaRPr lang="en-US" altLang="zh-CN" dirty="0" smtClean="0"/>
          </a:p>
          <a:p>
            <a:r>
              <a:rPr lang="zh-CN" altLang="en-US" dirty="0" smtClean="0"/>
              <a:t>没有按 </a:t>
            </a:r>
            <a:r>
              <a:rPr lang="en-US" altLang="zh-CN" dirty="0" smtClean="0"/>
              <a:t>Enter </a:t>
            </a:r>
            <a:r>
              <a:rPr lang="zh-CN" altLang="en-US" dirty="0" smtClean="0"/>
              <a:t>键前，可编辑命令行中的字符内容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8FE28-2670-436D-8280-F88A18AE0FBB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/47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zh-CN" altLang="en-US" dirty="0" smtClean="0"/>
              <a:t>命令行的格式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8596" y="4018370"/>
            <a:ext cx="8358246" cy="964413"/>
          </a:xfrm>
          <a:prstGeom prst="wedgeRoundRectCallout">
            <a:avLst>
              <a:gd name="adj1" fmla="val -39477"/>
              <a:gd name="adj2" fmla="val 51038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经验：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pPr fontAlgn="t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3"/>
                </a:solidFill>
              </a:rPr>
              <a:t>在实际使用</a:t>
            </a:r>
            <a:r>
              <a:rPr lang="en-US" altLang="en-US" sz="2000" b="1" dirty="0" smtClean="0">
                <a:solidFill>
                  <a:schemeClr val="accent3"/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命令行的过程中，“选项”和“参数”的称谓经常混淆，甚至前后顺序也允许颠倒，但一般不会影响到命令的执行效果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</TotalTime>
  <Words>2864</Words>
  <Application>Microsoft Office PowerPoint</Application>
  <PresentationFormat>全屏显示(16:9)</PresentationFormat>
  <Paragraphs>507</Paragraphs>
  <Slides>41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聚合</vt:lpstr>
      <vt:lpstr>linux基本命令操作</vt:lpstr>
      <vt:lpstr>课前小考</vt:lpstr>
      <vt:lpstr>技能展示</vt:lpstr>
      <vt:lpstr>本章结构</vt:lpstr>
      <vt:lpstr>Shell</vt:lpstr>
      <vt:lpstr>  命令的分类</vt:lpstr>
      <vt:lpstr>  命令行的格式3-1</vt:lpstr>
      <vt:lpstr>  命令行的格式3-2</vt:lpstr>
      <vt:lpstr>  命令行的格式3-3</vt:lpstr>
      <vt:lpstr>编辑   命令行</vt:lpstr>
      <vt:lpstr>获得命令帮助的方法</vt:lpstr>
      <vt:lpstr>man 手册页</vt:lpstr>
      <vt:lpstr>目录和文件基本操作</vt:lpstr>
      <vt:lpstr>查看当前的工作目录-pwd命令</vt:lpstr>
      <vt:lpstr>切换工作目录- cd 命令</vt:lpstr>
      <vt:lpstr>绝对路径和相对路径</vt:lpstr>
      <vt:lpstr>相对路径的表现形式</vt:lpstr>
      <vt:lpstr>列表显示目录内容- ls 命令</vt:lpstr>
      <vt:lpstr>列表显示目录内容- ls 命令 示例</vt:lpstr>
      <vt:lpstr>alias 命令</vt:lpstr>
      <vt:lpstr>统计目录及文件空间占用情况-du命令</vt:lpstr>
      <vt:lpstr>du 命令示例</vt:lpstr>
      <vt:lpstr>目录和文件基本操作</vt:lpstr>
      <vt:lpstr>创建新目录 – mkdir 命令</vt:lpstr>
      <vt:lpstr>创建空文件 – touch 命令</vt:lpstr>
      <vt:lpstr>创建链接文件 – ln 命令</vt:lpstr>
      <vt:lpstr>目录和文件基本操作</vt:lpstr>
      <vt:lpstr>复制文件或目录-cp 命令</vt:lpstr>
      <vt:lpstr>复制文件或目录-cp 命令示例</vt:lpstr>
      <vt:lpstr>删除文件或目录-rm 命令</vt:lpstr>
      <vt:lpstr>移动文件或目录-mv 命令</vt:lpstr>
      <vt:lpstr>目录和文件基本操作</vt:lpstr>
      <vt:lpstr>查找命令/文件存放目录-which 命令</vt:lpstr>
      <vt:lpstr>查找文件或目录-find 命令2-1</vt:lpstr>
      <vt:lpstr>查找文件或目录-find 命令2-2</vt:lpstr>
      <vt:lpstr>find 命令示例</vt:lpstr>
      <vt:lpstr>使用 find 命令实现多个查找条件</vt:lpstr>
      <vt:lpstr>本章总结</vt:lpstr>
      <vt:lpstr>实验案例：基本命令操作练习3-1</vt:lpstr>
      <vt:lpstr>实验案例： 基本命令操作练习3-2</vt:lpstr>
      <vt:lpstr>实验案例：基本命令操作练习3-3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linux基本命令操作</dc:title>
  <dc:creator>techer</dc:creator>
  <cp:lastModifiedBy>Administrator</cp:lastModifiedBy>
  <cp:revision>16</cp:revision>
  <dcterms:created xsi:type="dcterms:W3CDTF">2018-10-15T11:53:08Z</dcterms:created>
  <dcterms:modified xsi:type="dcterms:W3CDTF">2019-01-18T08:36:19Z</dcterms:modified>
</cp:coreProperties>
</file>