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60" r:id="rId6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0" r:id="rId34"/>
    <p:sldId id="292" r:id="rId35"/>
    <p:sldId id="293" r:id="rId36"/>
    <p:sldId id="294" r:id="rId37"/>
    <p:sldId id="296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 " initials="  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19T16:47:22.305" idx="1">
    <p:pos x="5427" y="2009"/>
    <p:text>教材中没有此段命令，需要确认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B5B0A-AA14-47FD-88AF-AA130DD24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38CF3-3AE0-4B5F-8B38-E5D2AB5338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E6CA01-5584-4789-B513-F14B7D6B75F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zh-CN" smtClean="0"/>
              <a:t>wc</a:t>
            </a:r>
            <a:r>
              <a:rPr lang="zh-CN" altLang="en-US" smtClean="0"/>
              <a:t>命令未指定选项时，默认相当于”</a:t>
            </a:r>
            <a:r>
              <a:rPr lang="en-US" altLang="zh-CN" smtClean="0"/>
              <a:t>-lwc“</a:t>
            </a:r>
            <a:r>
              <a:rPr lang="zh-CN" altLang="en-US" smtClean="0"/>
              <a:t>，会同时统计行数、单词数、字节数（含空格、回车等符号）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A3D830-C442-4508-88F3-039E156DBC5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zh-CN" altLang="en-US" dirty="0" smtClean="0"/>
              <a:t>教员演示</a:t>
            </a:r>
            <a:endParaRPr lang="en-US" altLang="zh-CN" dirty="0" smtClean="0"/>
          </a:p>
          <a:p>
            <a:pPr>
              <a:buFontTx/>
              <a:buChar char="•"/>
            </a:pPr>
            <a:r>
              <a:rPr lang="zh-CN" altLang="en-US" dirty="0" smtClean="0"/>
              <a:t>演示参考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：过滤出</a:t>
            </a:r>
            <a:r>
              <a:rPr lang="en-US" altLang="zh-CN" dirty="0" smtClean="0"/>
              <a:t>hosts</a:t>
            </a:r>
            <a:r>
              <a:rPr lang="zh-CN" altLang="en-US" dirty="0" smtClean="0"/>
              <a:t>文件中的非注释行（不以”</a:t>
            </a:r>
            <a:r>
              <a:rPr lang="en-US" altLang="zh-CN" dirty="0" smtClean="0"/>
              <a:t>#“</a:t>
            </a:r>
            <a:r>
              <a:rPr lang="zh-CN" altLang="en-US" dirty="0" smtClean="0"/>
              <a:t>号开头的行）</a:t>
            </a:r>
            <a:endParaRPr lang="zh-CN" altLang="en-US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root@localhost</a:t>
            </a:r>
            <a:r>
              <a:rPr lang="en-US" altLang="zh-CN" dirty="0" smtClean="0"/>
              <a:t> ~]#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-v "^#" /etc/hosts</a:t>
            </a:r>
            <a:endParaRPr lang="en-US" altLang="zh-CN" dirty="0" smtClean="0"/>
          </a:p>
          <a:p>
            <a:r>
              <a:rPr lang="en-US" altLang="zh-CN" dirty="0" smtClean="0"/>
              <a:t>127.0.0.1       </a:t>
            </a:r>
            <a:r>
              <a:rPr lang="en-US" altLang="zh-CN" dirty="0" err="1" smtClean="0"/>
              <a:t>localhost.localdomain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localhost</a:t>
            </a:r>
            <a:endParaRPr lang="en-US" altLang="zh-CN" dirty="0" smtClean="0"/>
          </a:p>
          <a:p>
            <a:r>
              <a:rPr lang="en-US" altLang="zh-CN" dirty="0" smtClean="0"/>
              <a:t>::1     localhost6.localdomain6 localhost6</a:t>
            </a:r>
            <a:endParaRPr lang="en-US" altLang="zh-CN" dirty="0" smtClean="0"/>
          </a:p>
          <a:p>
            <a:pPr>
              <a:buFontTx/>
              <a:buChar char="•"/>
            </a:pPr>
            <a:r>
              <a:rPr lang="zh-CN" altLang="en-US" dirty="0" smtClean="0"/>
              <a:t>演示参考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：查找系统启动时识别的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总线信息</a:t>
            </a:r>
            <a:endParaRPr lang="zh-CN" altLang="en-US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root@localhost</a:t>
            </a:r>
            <a:r>
              <a:rPr lang="en-US" altLang="zh-CN" dirty="0" smtClean="0"/>
              <a:t> ~]# </a:t>
            </a:r>
            <a:r>
              <a:rPr lang="en-US" altLang="zh-CN" b="1" dirty="0" err="1" smtClean="0"/>
              <a:t>dmesg</a:t>
            </a:r>
            <a:r>
              <a:rPr lang="en-US" altLang="zh-CN" b="1" dirty="0" smtClean="0"/>
              <a:t> | </a:t>
            </a:r>
            <a:r>
              <a:rPr lang="en-US" altLang="zh-CN" b="1" dirty="0" err="1" smtClean="0"/>
              <a:t>grep</a:t>
            </a:r>
            <a:r>
              <a:rPr lang="en-US" altLang="zh-CN" b="1" dirty="0" smtClean="0"/>
              <a:t> "USB"</a:t>
            </a:r>
            <a:endParaRPr lang="en-US" altLang="zh-CN" b="1" dirty="0" smtClean="0"/>
          </a:p>
          <a:p>
            <a:r>
              <a:rPr lang="en-US" altLang="zh-CN" dirty="0" smtClean="0"/>
              <a:t>drivers/</a:t>
            </a:r>
            <a:r>
              <a:rPr lang="en-US" altLang="zh-CN" dirty="0" err="1" smtClean="0"/>
              <a:t>usb</a:t>
            </a:r>
            <a:r>
              <a:rPr lang="en-US" altLang="zh-CN" dirty="0" smtClean="0"/>
              <a:t>/input/hid-</a:t>
            </a:r>
            <a:r>
              <a:rPr lang="en-US" altLang="zh-CN" dirty="0" err="1" smtClean="0"/>
              <a:t>core.c</a:t>
            </a:r>
            <a:r>
              <a:rPr lang="en-US" altLang="zh-CN" dirty="0" smtClean="0"/>
              <a:t>: v2.6:USB HID core driver</a:t>
            </a:r>
            <a:endParaRPr lang="en-US" altLang="zh-CN" dirty="0" smtClean="0"/>
          </a:p>
          <a:p>
            <a:r>
              <a:rPr lang="en-US" altLang="zh-CN" dirty="0" smtClean="0"/>
              <a:t>USB Universal Host Controller Interface driver v3.0</a:t>
            </a:r>
            <a:endParaRPr lang="en-US" altLang="zh-CN" dirty="0" smtClean="0"/>
          </a:p>
          <a:p>
            <a:r>
              <a:rPr lang="en-US" altLang="zh-CN" dirty="0" err="1" smtClean="0"/>
              <a:t>uhci_hcd</a:t>
            </a:r>
            <a:r>
              <a:rPr lang="en-US" altLang="zh-CN" dirty="0" smtClean="0"/>
              <a:t> 0000:02:00.0: new USB bus registered, assigned bus number 1</a:t>
            </a:r>
            <a:endParaRPr lang="en-US" altLang="zh-CN" dirty="0" smtClean="0"/>
          </a:p>
          <a:p>
            <a:r>
              <a:rPr lang="en-US" altLang="zh-CN" dirty="0" smtClean="0"/>
              <a:t>hub 1-0:1.0: USB hub found</a:t>
            </a:r>
            <a:endParaRPr lang="en-US" altLang="zh-CN" dirty="0" smtClean="0"/>
          </a:p>
          <a:p>
            <a:r>
              <a:rPr lang="en-US" altLang="zh-CN" dirty="0" err="1" smtClean="0"/>
              <a:t>ohci_hcd</a:t>
            </a:r>
            <a:r>
              <a:rPr lang="en-US" altLang="zh-CN" dirty="0" smtClean="0"/>
              <a:t>: 2005 April 22 USB 1.1 'Open' Host Controller (OHCI) Driver (PCI)</a:t>
            </a:r>
            <a:endParaRPr lang="en-US" altLang="zh-CN" dirty="0" smtClean="0"/>
          </a:p>
          <a:p>
            <a:r>
              <a:rPr lang="en-US" altLang="zh-CN" dirty="0" err="1" smtClean="0"/>
              <a:t>ehci_hcd</a:t>
            </a:r>
            <a:r>
              <a:rPr lang="en-US" altLang="zh-CN" dirty="0" smtClean="0"/>
              <a:t> 0000:02:03.0: new USB bus registered, assigned bus number 2</a:t>
            </a:r>
            <a:endParaRPr lang="en-US" altLang="zh-CN" dirty="0" smtClean="0"/>
          </a:p>
          <a:p>
            <a:r>
              <a:rPr lang="en-US" altLang="zh-CN" dirty="0" err="1" smtClean="0"/>
              <a:t>ehci_hcd</a:t>
            </a:r>
            <a:r>
              <a:rPr lang="en-US" altLang="zh-CN" dirty="0" smtClean="0"/>
              <a:t> 0000:02:03.0: USB 2.0 started, EHCI 1.00, driver 10 Dec 2004</a:t>
            </a:r>
            <a:endParaRPr lang="en-US" altLang="zh-CN" dirty="0" smtClean="0"/>
          </a:p>
          <a:p>
            <a:r>
              <a:rPr lang="en-US" altLang="zh-CN" dirty="0" smtClean="0"/>
              <a:t>hub 2-0:1.0: USB hub found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035C9A-1B98-42C3-86A3-05C5CB6B7B8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zh-CN" altLang="en-US" dirty="0" smtClean="0"/>
              <a:t>对比讲解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bzip2</a:t>
            </a:r>
            <a:r>
              <a:rPr lang="zh-CN" altLang="en-US" dirty="0" smtClean="0"/>
              <a:t>命令的用法，注意说明生成文件的后缀名称</a:t>
            </a:r>
            <a:endParaRPr lang="zh-CN" altLang="en-US" dirty="0" smtClean="0"/>
          </a:p>
          <a:p>
            <a:pPr>
              <a:buFontTx/>
              <a:buChar char="•"/>
            </a:pPr>
            <a:r>
              <a:rPr lang="en-US" altLang="zh-CN" dirty="0" err="1" smtClean="0"/>
              <a:t>gzip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bzip2</a:t>
            </a:r>
            <a:r>
              <a:rPr lang="zh-CN" altLang="en-US" dirty="0" smtClean="0"/>
              <a:t>命令使用的压缩算法有一定区别，但命令使用格式基本类似，通常认为</a:t>
            </a:r>
            <a:r>
              <a:rPr lang="en-US" altLang="zh-CN" dirty="0" smtClean="0"/>
              <a:t>bzip2</a:t>
            </a:r>
            <a:r>
              <a:rPr lang="zh-CN" altLang="en-US" dirty="0" smtClean="0"/>
              <a:t>的压缩效率要更好一些</a:t>
            </a:r>
            <a:endParaRPr lang="zh-CN" altLang="en-US" dirty="0" smtClean="0"/>
          </a:p>
          <a:p>
            <a:pPr>
              <a:buFontTx/>
              <a:buChar char="•"/>
            </a:pPr>
            <a:r>
              <a:rPr lang="zh-CN" altLang="en-US" dirty="0" smtClean="0"/>
              <a:t>这两个命令工具通常并不单独使用，而是与</a:t>
            </a:r>
            <a:r>
              <a:rPr lang="en-US" altLang="zh-CN" dirty="0" smtClean="0"/>
              <a:t>tar</a:t>
            </a:r>
            <a:r>
              <a:rPr lang="zh-CN" altLang="en-US" dirty="0" smtClean="0"/>
              <a:t>命令结合起来使用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33C1C7-1C83-49E8-8F1D-8C6FC2CA37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zh-CN" altLang="en-US" dirty="0" smtClean="0"/>
              <a:t>制作归档文件的意思是将许多零散的文件做成一个包（可以压缩，也可以不压缩）</a:t>
            </a:r>
            <a:endParaRPr lang="zh-CN" altLang="en-US" dirty="0" smtClean="0"/>
          </a:p>
          <a:p>
            <a:pPr>
              <a:buFontTx/>
              <a:buChar char="•"/>
            </a:pPr>
            <a:r>
              <a:rPr lang="zh-CN" altLang="en-US" dirty="0" smtClean="0"/>
              <a:t>小写字母</a:t>
            </a:r>
            <a:r>
              <a:rPr lang="zh-CN" altLang="en-US" b="1" dirty="0" smtClean="0"/>
              <a:t>“</a:t>
            </a:r>
            <a:r>
              <a:rPr lang="en-US" altLang="zh-CN" b="1" dirty="0" smtClean="0"/>
              <a:t>-p”</a:t>
            </a:r>
            <a:r>
              <a:rPr lang="zh-CN" altLang="en-US" dirty="0" smtClean="0"/>
              <a:t>选项用于保持原始文件权限等信息，大写字母</a:t>
            </a:r>
            <a:r>
              <a:rPr lang="zh-CN" altLang="en-US" b="1" dirty="0" smtClean="0"/>
              <a:t>“</a:t>
            </a:r>
            <a:r>
              <a:rPr lang="en-US" altLang="zh-CN" b="1" dirty="0" smtClean="0"/>
              <a:t>-P”</a:t>
            </a:r>
            <a:r>
              <a:rPr lang="zh-CN" altLang="en-US" dirty="0" smtClean="0"/>
              <a:t>选项用于保持原始文件的绝对路径，参考“</a:t>
            </a:r>
            <a:r>
              <a:rPr lang="en-US" altLang="zh-CN" dirty="0" smtClean="0"/>
              <a:t>man tar”</a:t>
            </a:r>
            <a:r>
              <a:rPr lang="zh-CN" altLang="en-US" dirty="0" smtClean="0"/>
              <a:t>帮助</a:t>
            </a:r>
            <a:endParaRPr lang="zh-CN" altLang="en-US" dirty="0" smtClean="0"/>
          </a:p>
          <a:p>
            <a:pPr>
              <a:buFontTx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tar</a:t>
            </a:r>
            <a:r>
              <a:rPr lang="zh-CN" altLang="en-US" dirty="0" smtClean="0"/>
              <a:t>命令时，选项前的“</a:t>
            </a:r>
            <a:r>
              <a:rPr lang="en-US" altLang="zh-CN" dirty="0" smtClean="0"/>
              <a:t>-”</a:t>
            </a:r>
            <a:r>
              <a:rPr lang="zh-CN" altLang="en-US" dirty="0" smtClean="0"/>
              <a:t>号引导字符可以省略</a:t>
            </a:r>
            <a:endParaRPr lang="zh-CN" altLang="en-US" dirty="0" smtClean="0"/>
          </a:p>
          <a:p>
            <a:pPr>
              <a:buFontTx/>
              <a:buChar char="•"/>
            </a:pPr>
            <a:r>
              <a:rPr lang="zh-CN" altLang="en-US" dirty="0" smtClean="0"/>
              <a:t>在实际的备份工作中，通常在归档的同时也会将包文件进行压缩（见下页），以便节省磁盘空间，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1781F9-8528-4D86-8F14-E2AAECFC8B2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/>
              <a:t>演示</a:t>
            </a:r>
            <a:r>
              <a:rPr lang="en-US" altLang="zh-CN" smtClean="0"/>
              <a:t>tar</a:t>
            </a:r>
            <a:r>
              <a:rPr lang="zh-CN" altLang="en-US" smtClean="0"/>
              <a:t>命令相关选项的使用</a:t>
            </a:r>
            <a:endParaRPr lang="zh-CN" altLang="en-US" smtClean="0"/>
          </a:p>
          <a:p>
            <a:pPr>
              <a:buFontTx/>
              <a:buChar char="•"/>
            </a:pPr>
            <a:r>
              <a:rPr lang="zh-CN" altLang="en-US" smtClean="0"/>
              <a:t>分别演示制作 </a:t>
            </a:r>
            <a:r>
              <a:rPr lang="en-US" altLang="zh-CN" smtClean="0"/>
              <a:t>.tar.gz</a:t>
            </a:r>
            <a:r>
              <a:rPr lang="zh-CN" altLang="en-US" smtClean="0"/>
              <a:t>、</a:t>
            </a:r>
            <a:r>
              <a:rPr lang="en-US" altLang="zh-CN" smtClean="0"/>
              <a:t>.tar.bz2</a:t>
            </a:r>
            <a:r>
              <a:rPr lang="zh-CN" altLang="en-US" smtClean="0"/>
              <a:t>格式压缩包文件的操作，及对应的解压、解包操作</a:t>
            </a:r>
            <a:endParaRPr lang="en-US" altLang="zh-CN" smtClean="0"/>
          </a:p>
          <a:p>
            <a:pPr>
              <a:buFontTx/>
              <a:buChar char="•"/>
            </a:pPr>
            <a:r>
              <a:rPr lang="en-US" altLang="zh-CN" smtClean="0"/>
              <a:t>Linux</a:t>
            </a:r>
            <a:r>
              <a:rPr lang="zh-CN" altLang="en-US" smtClean="0"/>
              <a:t>系统中，使用</a:t>
            </a:r>
            <a:r>
              <a:rPr lang="en-US" altLang="zh-CN" smtClean="0"/>
              <a:t>tar</a:t>
            </a:r>
            <a:r>
              <a:rPr lang="zh-CN" altLang="en-US" smtClean="0"/>
              <a:t>对文件打包时，一般不建议使用绝对路径，因为使用绝对路径打包时如果不指定相应的参数，</a:t>
            </a:r>
            <a:r>
              <a:rPr lang="en-US" altLang="zh-CN" smtClean="0"/>
              <a:t>tar</a:t>
            </a:r>
            <a:r>
              <a:rPr lang="zh-CN" altLang="en-US" smtClean="0"/>
              <a:t>会产生一句警告信息：“</a:t>
            </a:r>
            <a:r>
              <a:rPr lang="en-US" altLang="zh-CN" smtClean="0"/>
              <a:t>tar: Removing leading `/‘ from member names</a:t>
            </a:r>
            <a:r>
              <a:rPr lang="zh-CN" altLang="en-US" smtClean="0"/>
              <a:t>”，并且时间产生的压缩包会将绝对路径转化为相对路径；更为可行的方法是在打包和解包的时候使用参数</a:t>
            </a:r>
            <a:r>
              <a:rPr lang="en-US" altLang="zh-CN" smtClean="0"/>
              <a:t>-P</a:t>
            </a:r>
            <a:r>
              <a:rPr lang="zh-CN" altLang="en-US" smtClean="0"/>
              <a:t>（大写）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59F83-C191-458A-97E8-627A4877975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less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、查看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文件中以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开头的行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、查看</a:t>
            </a:r>
            <a:r>
              <a:rPr lang="en-US" altLang="zh-CN" dirty="0" smtClean="0"/>
              <a:t>test.tar.bz</a:t>
            </a:r>
            <a:r>
              <a:rPr lang="zh-CN" altLang="en-US" dirty="0" smtClean="0"/>
              <a:t>压缩包文件的内容（查看但不释放）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50D55F-577D-41AC-AEB9-63547D4A2C5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F40CA1-3616-41DD-877E-2E0D8E11C7C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教员演示</a:t>
            </a:r>
            <a:endParaRPr lang="en-US" altLang="zh-CN" dirty="0" smtClean="0"/>
          </a:p>
          <a:p>
            <a:pPr>
              <a:buFontTx/>
              <a:buChar char="•"/>
            </a:pPr>
            <a:r>
              <a:rPr lang="zh-CN" altLang="en-US" dirty="0" smtClean="0"/>
              <a:t>通过“</a:t>
            </a:r>
            <a:r>
              <a:rPr lang="en-US" altLang="zh-CN" dirty="0" smtClean="0"/>
              <a:t>vi </a:t>
            </a:r>
            <a:r>
              <a:rPr lang="zh-CN" altLang="en-US" dirty="0" smtClean="0"/>
              <a:t>文件名”的形式打开（或新建）文件进行编辑</a:t>
            </a:r>
            <a:endParaRPr lang="zh-CN" altLang="en-US" dirty="0" smtClean="0"/>
          </a:p>
          <a:p>
            <a:pPr>
              <a:buFontTx/>
              <a:buChar char="•"/>
            </a:pPr>
            <a:r>
              <a:rPr lang="zh-CN" altLang="en-US" dirty="0" smtClean="0"/>
              <a:t>结合图示介绍</a:t>
            </a:r>
            <a:r>
              <a:rPr lang="en-US" altLang="zh-CN" dirty="0" smtClean="0"/>
              <a:t>vi</a:t>
            </a:r>
            <a:r>
              <a:rPr lang="zh-CN" altLang="en-US" dirty="0" smtClean="0"/>
              <a:t>编辑器的三种工作模式，相当于图形软件窗口中的不同界面，不同的模式中能够对文件进行的操作也不相同</a:t>
            </a:r>
            <a:endParaRPr lang="zh-CN" altLang="en-US" dirty="0" smtClean="0"/>
          </a:p>
          <a:p>
            <a:r>
              <a:rPr lang="zh-CN" altLang="en-US" b="1" dirty="0" smtClean="0"/>
              <a:t>    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）命令模式</a:t>
            </a:r>
            <a:r>
              <a:rPr lang="zh-CN" altLang="en-US" dirty="0" smtClean="0"/>
              <a:t>：启动</a:t>
            </a:r>
            <a:r>
              <a:rPr lang="en-US" altLang="zh-CN" dirty="0" smtClean="0"/>
              <a:t>vi</a:t>
            </a:r>
            <a:r>
              <a:rPr lang="zh-CN" altLang="en-US" dirty="0" smtClean="0"/>
              <a:t>编辑器后默认进入命令模式，该模式中主要完成如光标移动、字符串查找，以及删除、复制、粘贴文件内容等相关操作</a:t>
            </a:r>
            <a:endParaRPr lang="zh-CN" altLang="en-US" dirty="0" smtClean="0"/>
          </a:p>
          <a:p>
            <a:r>
              <a:rPr lang="zh-CN" altLang="en-US" b="1" dirty="0" smtClean="0"/>
              <a:t>    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）输入模式</a:t>
            </a:r>
            <a:r>
              <a:rPr lang="zh-CN" altLang="en-US" dirty="0" smtClean="0"/>
              <a:t>：该模式中主要的操作就是录入文件内容，可以对文本文件正文进行修改、或者添加新的内容。处于输入模式时，</a:t>
            </a:r>
            <a:r>
              <a:rPr lang="en-US" altLang="zh-CN" dirty="0" smtClean="0"/>
              <a:t>vi</a:t>
            </a:r>
            <a:r>
              <a:rPr lang="zh-CN" altLang="en-US" dirty="0" smtClean="0"/>
              <a:t>编辑器的最后一行会出现“</a:t>
            </a:r>
            <a:r>
              <a:rPr lang="en-US" altLang="zh-CN" dirty="0" smtClean="0"/>
              <a:t>-- INSERT --”</a:t>
            </a:r>
            <a:r>
              <a:rPr lang="zh-CN" altLang="en-US" dirty="0" smtClean="0"/>
              <a:t>的状态提示信息</a:t>
            </a:r>
            <a:endParaRPr lang="zh-CN" altLang="en-US" dirty="0" smtClean="0"/>
          </a:p>
          <a:p>
            <a:r>
              <a:rPr lang="zh-CN" altLang="en-US" b="1" dirty="0" smtClean="0"/>
              <a:t>    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）末行模式</a:t>
            </a:r>
            <a:r>
              <a:rPr lang="zh-CN" altLang="en-US" dirty="0" smtClean="0"/>
              <a:t>：该模式中可以设置</a:t>
            </a:r>
            <a:r>
              <a:rPr lang="en-US" altLang="zh-CN" dirty="0" smtClean="0"/>
              <a:t>vi</a:t>
            </a:r>
            <a:r>
              <a:rPr lang="zh-CN" altLang="en-US" dirty="0" smtClean="0"/>
              <a:t>编辑环境、保存文件、退出编辑器，以及对文件内容进行查找、替换等操作。处于末行模式时，</a:t>
            </a:r>
            <a:r>
              <a:rPr lang="en-US" altLang="zh-CN" dirty="0" smtClean="0"/>
              <a:t>vi</a:t>
            </a:r>
            <a:r>
              <a:rPr lang="zh-CN" altLang="en-US" dirty="0" smtClean="0"/>
              <a:t>编辑器的最后一行会出现冒号“</a:t>
            </a:r>
            <a:r>
              <a:rPr lang="en-US" altLang="zh-CN" b="1" dirty="0" smtClean="0"/>
              <a:t>: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提示符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0E84F5-F428-427F-8EDB-AF1E3C525DB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/>
              <a:t>着重讲解最常用的操作键（能够迅速提高文本编辑效率），其余的有个印象就可以了</a:t>
            </a:r>
            <a:endParaRPr lang="zh-CN" altLang="en-US" smtClean="0"/>
          </a:p>
          <a:p>
            <a:pPr>
              <a:buFontTx/>
              <a:buChar char="•"/>
            </a:pPr>
            <a:r>
              <a:rPr lang="zh-CN" altLang="en-US" smtClean="0"/>
              <a:t>从本页开始，分</a:t>
            </a:r>
            <a:r>
              <a:rPr lang="en-US" altLang="zh-CN" smtClean="0"/>
              <a:t>3</a:t>
            </a:r>
            <a:r>
              <a:rPr lang="zh-CN" altLang="en-US" smtClean="0"/>
              <a:t>部分简单介绍命令模式中的常用操作，然后集中进行演示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DCBEEA-DA36-42E9-A170-A5FF3081E0F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59C82C-6BCE-474B-A926-E4FA93A3270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mtClean="0"/>
              <a:t>Shell</a:t>
            </a:r>
            <a:r>
              <a:rPr lang="zh-CN" altLang="en-US" smtClean="0"/>
              <a:t>解释器在用户和内核之间相当于一个“翻译官”的角色，负责解释用户输入的命令字符串（命令行）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内部命令属于</a:t>
            </a:r>
            <a:r>
              <a:rPr lang="en-US" altLang="zh-CN" smtClean="0"/>
              <a:t>Shell</a:t>
            </a:r>
            <a:r>
              <a:rPr lang="zh-CN" altLang="en-US" smtClean="0"/>
              <a:t>解释器的一部分，每个内部命令并没有独立的程序文件，只要</a:t>
            </a:r>
            <a:r>
              <a:rPr lang="en-US" altLang="zh-CN" smtClean="0"/>
              <a:t>Shell</a:t>
            </a:r>
            <a:r>
              <a:rPr lang="zh-CN" altLang="en-US" smtClean="0"/>
              <a:t>解释器程序运行，内部命令即可直接使用，因此执行效率更高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外部命令指</a:t>
            </a:r>
            <a:r>
              <a:rPr lang="en-US" altLang="zh-CN" smtClean="0"/>
              <a:t>Linux</a:t>
            </a:r>
            <a:r>
              <a:rPr lang="zh-CN" altLang="en-US" smtClean="0"/>
              <a:t>系统中能够完成特定功能的脚本文件或二进制程序，是属于</a:t>
            </a:r>
            <a:r>
              <a:rPr lang="en-US" altLang="zh-CN" smtClean="0"/>
              <a:t>Shell</a:t>
            </a:r>
            <a:r>
              <a:rPr lang="zh-CN" altLang="en-US" smtClean="0"/>
              <a:t>解释器程序之外的命令文件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31759B-CEB0-4127-8EB9-233633C5C8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教员演示</a:t>
            </a:r>
            <a:endParaRPr lang="en-US" altLang="zh-CN" smtClean="0"/>
          </a:p>
          <a:p>
            <a:pPr>
              <a:buFontTx/>
              <a:buChar char="•"/>
            </a:pPr>
            <a:r>
              <a:rPr lang="zh-CN" altLang="en-US" smtClean="0"/>
              <a:t>切换至虚拟机环境演示在末行模式中的最常用操作</a:t>
            </a:r>
            <a:r>
              <a:rPr lang="zh-CN" altLang="en-US" b="1" smtClean="0"/>
              <a:t>（前面讲解过的</a:t>
            </a:r>
            <a:r>
              <a:rPr lang="en-US" altLang="zh-CN" b="1" smtClean="0"/>
              <a:t>3</a:t>
            </a:r>
            <a:r>
              <a:rPr lang="zh-CN" altLang="en-US" b="1" smtClean="0"/>
              <a:t>类操作方法）</a:t>
            </a:r>
            <a:endParaRPr lang="zh-CN" altLang="en-US" b="1" smtClean="0"/>
          </a:p>
          <a:p>
            <a:pPr>
              <a:buFontTx/>
              <a:buChar char="•"/>
            </a:pPr>
            <a:r>
              <a:rPr lang="zh-CN" altLang="en-US" smtClean="0"/>
              <a:t>字符串替换命令相对查找命令的格式要复杂得多，在讲解时需要着重演示字符串替换的范围和替换确认机制 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2B8A9B-724A-475D-BDD0-E9AD6CEDF57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E6CA01-5584-4789-B513-F14B7D6B75F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本章实验比较简单，这里就不再推荐实验步骤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2A3DF3-C6E8-4F06-8492-D4035DB508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在</a:t>
            </a:r>
            <a:r>
              <a:rPr lang="en-US" altLang="zh-CN" smtClean="0"/>
              <a:t>Linux</a:t>
            </a:r>
            <a:r>
              <a:rPr lang="zh-CN" altLang="en-US" smtClean="0"/>
              <a:t>的命令环境中，无论是命令名还是文件名，对英文字符的处理是</a:t>
            </a:r>
            <a:r>
              <a:rPr lang="zh-CN" altLang="en-US" b="1" smtClean="0"/>
              <a:t>区分大小写</a:t>
            </a:r>
            <a:r>
              <a:rPr lang="zh-CN" altLang="en-US" smtClean="0"/>
              <a:t>的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命令的各组成部分之间用空格分隔（可以是多个空格），命令行的输入以回车键结束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smtClean="0"/>
              <a:t>在“</a:t>
            </a:r>
            <a:r>
              <a:rPr lang="en-US" altLang="zh-CN" b="1" smtClean="0"/>
              <a:t>ls -l /home”</a:t>
            </a:r>
            <a:r>
              <a:rPr lang="zh-CN" altLang="en-US" b="1" smtClean="0"/>
              <a:t>命令行中，“</a:t>
            </a:r>
            <a:r>
              <a:rPr lang="en-US" altLang="zh-CN" b="1" smtClean="0"/>
              <a:t>ls”</a:t>
            </a:r>
            <a:r>
              <a:rPr lang="zh-CN" altLang="en-US" b="1" smtClean="0"/>
              <a:t>是命令字，“</a:t>
            </a:r>
            <a:r>
              <a:rPr lang="en-US" altLang="zh-CN" b="1" smtClean="0"/>
              <a:t>-l”</a:t>
            </a:r>
            <a:r>
              <a:rPr lang="zh-CN" altLang="en-US" b="1" smtClean="0"/>
              <a:t>是选项，“</a:t>
            </a:r>
            <a:r>
              <a:rPr lang="en-US" altLang="zh-CN" b="1" smtClean="0"/>
              <a:t>/home”</a:t>
            </a:r>
            <a:r>
              <a:rPr lang="zh-CN" altLang="en-US" b="1" smtClean="0"/>
              <a:t>是参数</a:t>
            </a:r>
            <a:endParaRPr lang="zh-CN" altLang="en-US" b="1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对于有些命令来说，选项和参数并不是必须有的（通用命令格式中的方括号</a:t>
            </a:r>
            <a:r>
              <a:rPr lang="en-US" altLang="zh-CN" b="1" smtClean="0"/>
              <a:t>[ …… ]</a:t>
            </a:r>
            <a:r>
              <a:rPr lang="zh-CN" altLang="en-US" smtClean="0"/>
              <a:t>表示可选的意思）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在实际使用</a:t>
            </a:r>
            <a:r>
              <a:rPr lang="en-US" altLang="zh-CN" smtClean="0"/>
              <a:t>Linux</a:t>
            </a:r>
            <a:r>
              <a:rPr lang="zh-CN" altLang="en-US" smtClean="0"/>
              <a:t>命令行的过程中，“选项”和“参数”的称谓经常容易混淆，甚至前后顺序也可以颠倒，但一般不会影响到命令的执行效果，所以很多时候并不做严格区分 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3EC55-3D77-4FD3-9845-B5006EE9889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教员演示</a:t>
            </a:r>
            <a:endParaRPr lang="en-US" altLang="zh-CN" smtClean="0"/>
          </a:p>
          <a:p>
            <a:pPr>
              <a:buFontTx/>
              <a:buChar char="•"/>
            </a:pPr>
            <a:r>
              <a:rPr lang="zh-CN" altLang="en-US" smtClean="0"/>
              <a:t>上述快捷键操作中一般使用小写字母（大小字母效果也相同）</a:t>
            </a:r>
            <a:endParaRPr lang="zh-CN" altLang="en-US" smtClean="0"/>
          </a:p>
          <a:p>
            <a:pPr>
              <a:buFontTx/>
              <a:buChar char="•"/>
            </a:pPr>
            <a:r>
              <a:rPr lang="en-US" altLang="zh-CN" smtClean="0"/>
              <a:t>Ctrl+L</a:t>
            </a:r>
            <a:r>
              <a:rPr lang="zh-CN" altLang="en-US" smtClean="0"/>
              <a:t>快捷键操作相当于内部命令“</a:t>
            </a:r>
            <a:r>
              <a:rPr lang="en-US" altLang="zh-CN" smtClean="0"/>
              <a:t>clear”</a:t>
            </a:r>
            <a:r>
              <a:rPr lang="zh-CN" altLang="en-US" smtClean="0"/>
              <a:t>的功能</a:t>
            </a:r>
            <a:endParaRPr lang="zh-CN" altLang="en-US" smtClean="0"/>
          </a:p>
          <a:p>
            <a:pPr>
              <a:buFontTx/>
              <a:buChar char="•"/>
            </a:pPr>
            <a:r>
              <a:rPr lang="en-US" altLang="zh-CN" smtClean="0"/>
              <a:t>Ctrl+C</a:t>
            </a:r>
            <a:r>
              <a:rPr lang="zh-CN" altLang="en-US" smtClean="0"/>
              <a:t>快捷键实际起中断的作用，还可以用于中止前台程序的运行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D2E5E-02BA-41AB-B10D-18022432B87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对比讲解获得命令帮助的三个方法，使学员能够有效的获得命令的用法信息，为提高自学能力打下基础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mtClean="0"/>
              <a:t>man</a:t>
            </a:r>
            <a:r>
              <a:rPr lang="zh-CN" altLang="en-US" smtClean="0"/>
              <a:t>命令不仅能够查看命令帮助，还能够查看配置文件帮助，例如“</a:t>
            </a:r>
            <a:r>
              <a:rPr lang="en-US" altLang="zh-CN" smtClean="0"/>
              <a:t>man resolv.conf”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本页重点演示</a:t>
            </a:r>
            <a:r>
              <a:rPr lang="en-US" altLang="zh-CN" smtClean="0"/>
              <a:t>help</a:t>
            </a:r>
            <a:r>
              <a:rPr lang="zh-CN" altLang="en-US" smtClean="0"/>
              <a:t>、</a:t>
            </a:r>
            <a:r>
              <a:rPr lang="en-US" altLang="zh-CN" smtClean="0"/>
              <a:t>man</a:t>
            </a:r>
            <a:r>
              <a:rPr lang="zh-CN" altLang="en-US" smtClean="0"/>
              <a:t>的用法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mtClean="0"/>
              <a:t>Bash-3.1 </a:t>
            </a:r>
            <a:r>
              <a:rPr lang="zh-CN" altLang="en-US" smtClean="0"/>
              <a:t>中已默认包括</a:t>
            </a:r>
            <a:r>
              <a:rPr lang="en-US" altLang="zh-CN" smtClean="0"/>
              <a:t>56</a:t>
            </a:r>
            <a:r>
              <a:rPr lang="zh-CN" altLang="en-US" smtClean="0"/>
              <a:t>条内部指令：</a:t>
            </a:r>
            <a:endParaRPr lang="zh-CN" altLang="en-US" smtClean="0"/>
          </a:p>
          <a:p>
            <a:r>
              <a:rPr lang="zh-CN" altLang="en-US" smtClean="0"/>
              <a:t>       </a:t>
            </a:r>
            <a:r>
              <a:rPr lang="en-US" altLang="zh-CN" smtClean="0"/>
              <a:t>bash,  :,  ., [, alias, bg, bind, break, builtin, cd, command, compgen,</a:t>
            </a:r>
            <a:endParaRPr lang="en-US" altLang="zh-CN" smtClean="0"/>
          </a:p>
          <a:p>
            <a:r>
              <a:rPr lang="en-US" altLang="zh-CN" smtClean="0"/>
              <a:t>       complete, continue, declare, dirs, disown, echo,  enable,  eval,  exec,</a:t>
            </a:r>
            <a:endParaRPr lang="en-US" altLang="zh-CN" smtClean="0"/>
          </a:p>
          <a:p>
            <a:r>
              <a:rPr lang="en-US" altLang="zh-CN" smtClean="0"/>
              <a:t>       exit,  export,  fc,  fg, getopts, hash, help, history, jobs, kill, let,</a:t>
            </a:r>
            <a:endParaRPr lang="en-US" altLang="zh-CN" smtClean="0"/>
          </a:p>
          <a:p>
            <a:r>
              <a:rPr lang="en-US" altLang="zh-CN" smtClean="0"/>
              <a:t>       local, logout, popd, printf, pushd, pwd, read, readonly,  return,  set,</a:t>
            </a:r>
            <a:endParaRPr lang="en-US" altLang="zh-CN" smtClean="0"/>
          </a:p>
          <a:p>
            <a:r>
              <a:rPr lang="en-US" altLang="zh-CN" smtClean="0"/>
              <a:t>       shift,  shopt,  source,  suspend,  test,  times,  trap,  type, typeset,</a:t>
            </a:r>
            <a:endParaRPr lang="en-US" altLang="zh-CN" smtClean="0"/>
          </a:p>
          <a:p>
            <a:r>
              <a:rPr lang="en-US" altLang="zh-CN" smtClean="0"/>
              <a:t>       ulimit, umask, unalias, unset,  wait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CF03EF-05DC-4F41-8073-2D3437A75A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如果需要将</a:t>
            </a:r>
            <a:r>
              <a:rPr lang="en-US" altLang="zh-CN" smtClean="0"/>
              <a:t>man</a:t>
            </a:r>
            <a:r>
              <a:rPr lang="zh-CN" altLang="en-US" smtClean="0"/>
              <a:t>手册页的内容保存到文本文件，可以结合</a:t>
            </a:r>
            <a:r>
              <a:rPr lang="en-US" altLang="zh-CN" smtClean="0"/>
              <a:t>col</a:t>
            </a:r>
            <a:r>
              <a:rPr lang="zh-CN" altLang="en-US" smtClean="0"/>
              <a:t>命令去除格式控制字符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这里同时引出</a:t>
            </a:r>
            <a:r>
              <a:rPr lang="zh-CN" altLang="en-US" b="1" smtClean="0"/>
              <a:t>“管道”、“重定向”</a:t>
            </a:r>
            <a:r>
              <a:rPr lang="zh-CN" altLang="en-US" smtClean="0"/>
              <a:t>操作的概念并进行介绍，但不要耗费太多时间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smtClean="0"/>
              <a:t>管道</a:t>
            </a:r>
            <a:r>
              <a:rPr lang="zh-CN" altLang="en-US" smtClean="0"/>
              <a:t>：使用竖杠符号“</a:t>
            </a:r>
            <a:r>
              <a:rPr lang="en-US" altLang="zh-CN" smtClean="0"/>
              <a:t>|”</a:t>
            </a:r>
            <a:r>
              <a:rPr lang="zh-CN" altLang="en-US" smtClean="0"/>
              <a:t>表示，用于将前面命令的屏幕输出结果作为后面命令的操作对象（输入）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smtClean="0"/>
              <a:t>重定向输出</a:t>
            </a:r>
            <a:r>
              <a:rPr lang="zh-CN" altLang="en-US" smtClean="0"/>
              <a:t>：使用大于符号“</a:t>
            </a:r>
            <a:r>
              <a:rPr lang="en-US" altLang="zh-CN" smtClean="0"/>
              <a:t>&gt;”</a:t>
            </a:r>
            <a:r>
              <a:rPr lang="zh-CN" altLang="en-US" smtClean="0"/>
              <a:t>表示，将命令成功执行后的屏幕输出结果保存到“</a:t>
            </a:r>
            <a:r>
              <a:rPr lang="en-US" altLang="zh-CN" smtClean="0"/>
              <a:t>&gt;”</a:t>
            </a:r>
            <a:r>
              <a:rPr lang="zh-CN" altLang="en-US" smtClean="0"/>
              <a:t>号后边指定的文件中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CAB44C-6360-480F-A88F-6DE717B526B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/>
              <a:t>教员演示</a:t>
            </a:r>
            <a:endParaRPr lang="en-US" altLang="zh-CN" smtClean="0"/>
          </a:p>
          <a:p>
            <a:pPr>
              <a:buFontTx/>
              <a:buChar char="•"/>
            </a:pPr>
            <a:r>
              <a:rPr lang="zh-CN" altLang="en-US" smtClean="0"/>
              <a:t>文件内容操作命令都需要使用文本文件的名称作为命令参数（或者通过管道操作获取文本内容）</a:t>
            </a:r>
            <a:endParaRPr lang="zh-CN" altLang="en-US" smtClean="0"/>
          </a:p>
          <a:p>
            <a:pPr>
              <a:buFontTx/>
              <a:buChar char="•"/>
            </a:pPr>
            <a:r>
              <a:rPr lang="en-US" altLang="zh-CN" smtClean="0"/>
              <a:t>cat</a:t>
            </a:r>
            <a:r>
              <a:rPr lang="zh-CN" altLang="en-US" smtClean="0"/>
              <a:t>命令本来用于连接多个文件的内容，但在实际使用中更多的用于查看文件内容</a:t>
            </a:r>
            <a:endParaRPr lang="zh-CN" altLang="en-US" smtClean="0"/>
          </a:p>
          <a:p>
            <a:pPr>
              <a:buFontTx/>
              <a:buChar char="•"/>
            </a:pPr>
            <a:r>
              <a:rPr lang="zh-CN" altLang="en-US" smtClean="0"/>
              <a:t>当文件内容较多时，使用</a:t>
            </a:r>
            <a:r>
              <a:rPr lang="en-US" altLang="zh-CN" smtClean="0"/>
              <a:t>cat</a:t>
            </a:r>
            <a:r>
              <a:rPr lang="zh-CN" altLang="en-US" smtClean="0"/>
              <a:t>命令往往只能看到文件的最后一部分内容，而无法分页逐屏显示，若要分页显示，需要使用另外两个命令：</a:t>
            </a:r>
            <a:r>
              <a:rPr lang="en-US" altLang="zh-CN" smtClean="0"/>
              <a:t>more</a:t>
            </a:r>
            <a:r>
              <a:rPr lang="zh-CN" altLang="en-US" smtClean="0"/>
              <a:t>、</a:t>
            </a:r>
            <a:r>
              <a:rPr lang="en-US" altLang="zh-CN" smtClean="0"/>
              <a:t>less</a:t>
            </a:r>
            <a:r>
              <a:rPr lang="zh-CN" altLang="en-US" smtClean="0"/>
              <a:t>（见下页）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19C11D-957D-4DA4-B5F6-C35D625210D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zh-CN" altLang="en-US" dirty="0" smtClean="0"/>
              <a:t>简单演示</a:t>
            </a:r>
            <a:r>
              <a:rPr lang="en-US" altLang="zh-CN" dirty="0" smtClean="0"/>
              <a:t>cat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命令的用法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重点说明三个命令之间的区别</a:t>
            </a:r>
            <a:endParaRPr lang="zh-CN" altLang="en-US" dirty="0" smtClean="0"/>
          </a:p>
          <a:p>
            <a:pPr>
              <a:buFontTx/>
              <a:buChar char="•"/>
            </a:pPr>
            <a:r>
              <a:rPr lang="en-US" altLang="zh-CN" dirty="0" smtClean="0"/>
              <a:t>more</a:t>
            </a:r>
            <a:r>
              <a:rPr lang="zh-CN" altLang="en-US" dirty="0" smtClean="0"/>
              <a:t>命令结合管道操作使用时（例如：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-R /etc | more</a:t>
            </a:r>
            <a:r>
              <a:rPr lang="zh-CN" altLang="en-US" dirty="0" smtClean="0"/>
              <a:t>）无法向上翻页，但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命令可以</a:t>
            </a:r>
            <a:endParaRPr lang="zh-CN" altLang="en-US" dirty="0" smtClean="0"/>
          </a:p>
          <a:p>
            <a:pPr>
              <a:buFontTx/>
              <a:buChar char="•"/>
            </a:pPr>
            <a:r>
              <a:rPr lang="zh-CN" altLang="en-US" dirty="0" smtClean="0"/>
              <a:t>在分页阅读界面中，到文件末尾时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命令会自动退出，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命令不会</a:t>
            </a:r>
            <a:endParaRPr lang="en-US" altLang="zh-CN" dirty="0" smtClean="0"/>
          </a:p>
          <a:p>
            <a:pPr>
              <a:buFontTx/>
              <a:buChar char="•"/>
            </a:pPr>
            <a:r>
              <a:rPr lang="en-US" altLang="zh-CN" dirty="0" smtClean="0"/>
              <a:t>less</a:t>
            </a:r>
            <a:r>
              <a:rPr lang="zh-CN" altLang="en-US" dirty="0" smtClean="0"/>
              <a:t>可以通过↑和↓方向键实现上下逐行滚动</a:t>
            </a:r>
            <a:endParaRPr lang="zh-CN" altLang="en-US" dirty="0" smtClean="0"/>
          </a:p>
          <a:p>
            <a:pPr>
              <a:buFontTx/>
              <a:buChar char="•"/>
            </a:pPr>
            <a:r>
              <a:rPr lang="en-US" altLang="zh-CN" dirty="0" smtClean="0"/>
              <a:t>more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都可以用于分页查看文本内容，具体使用哪一个看用户习惯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884713-7B6F-4E25-8746-8F4FFB41005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教员演示</a:t>
            </a:r>
            <a:endParaRPr lang="en-US" altLang="zh-CN" dirty="0" smtClean="0"/>
          </a:p>
          <a:p>
            <a:pPr>
              <a:buFontTx/>
              <a:buChar char="•"/>
            </a:pPr>
            <a:r>
              <a:rPr lang="zh-CN" altLang="en-US" dirty="0" smtClean="0"/>
              <a:t>对比讲解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的用法</a:t>
            </a:r>
            <a:endParaRPr lang="zh-CN" altLang="en-US" dirty="0" smtClean="0"/>
          </a:p>
          <a:p>
            <a:pPr>
              <a:buFontTx/>
              <a:buChar char="•"/>
            </a:pPr>
            <a:r>
              <a:rPr lang="en-US" altLang="zh-CN" dirty="0" smtClean="0"/>
              <a:t>tail</a:t>
            </a:r>
            <a:r>
              <a:rPr lang="zh-CN" altLang="en-US" dirty="0" smtClean="0"/>
              <a:t>命令结合“</a:t>
            </a:r>
            <a:r>
              <a:rPr lang="en-US" altLang="zh-CN" dirty="0" smtClean="0"/>
              <a:t>-f”</a:t>
            </a:r>
            <a:r>
              <a:rPr lang="zh-CN" altLang="en-US" dirty="0" smtClean="0"/>
              <a:t>选项使用时，可以用于跟踪日志文件末尾的内容变化，实时显示更新的日志内容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6B015B-1ACB-4DD0-B234-F63CD2203B5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27D8A2-8789-4795-9CEE-83B928B8D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059643-0012-4474-AEA2-50B4C34552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8A2-8789-4795-9CEE-83B928B8D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9643-0012-4474-AEA2-50B4C34552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8A2-8789-4795-9CEE-83B928B8D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9643-0012-4474-AEA2-50B4C34552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8A2-8789-4795-9CEE-83B928B8D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9643-0012-4474-AEA2-50B4C34552F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8A2-8789-4795-9CEE-83B928B8D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9643-0012-4474-AEA2-50B4C34552F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8A2-8789-4795-9CEE-83B928B8D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9643-0012-4474-AEA2-50B4C34552F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8A2-8789-4795-9CEE-83B928B8D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9643-0012-4474-AEA2-50B4C34552F9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8A2-8789-4795-9CEE-83B928B8D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9643-0012-4474-AEA2-50B4C34552F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D8A2-8789-4795-9CEE-83B928B8D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9643-0012-4474-AEA2-50B4C34552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627D8A2-8789-4795-9CEE-83B928B8D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9643-0012-4474-AEA2-50B4C34552F9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27D8A2-8789-4795-9CEE-83B928B8D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059643-0012-4474-AEA2-50B4C34552F9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E627D8A2-8789-4795-9CEE-83B928B8D9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F059643-0012-4474-AEA2-50B4C34552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目录和文件管理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442914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cat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用途：显示出文件的内容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命令格式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16387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查看文件内容</a:t>
            </a:r>
            <a:r>
              <a:rPr lang="en-US" altLang="zh-CN" dirty="0" smtClean="0"/>
              <a:t> cat </a:t>
            </a:r>
            <a:r>
              <a:rPr lang="zh-CN" altLang="en-US" dirty="0" smtClean="0"/>
              <a:t>命令</a:t>
            </a:r>
            <a:endParaRPr lang="zh-CN" altLang="en-US" dirty="0" smtClean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928662" y="3549671"/>
            <a:ext cx="7958137" cy="2879725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[root@localhost ~]# </a:t>
            </a:r>
            <a:r>
              <a:rPr lang="en-US" altLang="zh-CN" b="1">
                <a:solidFill>
                  <a:schemeClr val="tx2"/>
                </a:solidFill>
              </a:rPr>
              <a:t>cat  /etc/host.conf</a:t>
            </a:r>
            <a:endParaRPr lang="en-US" altLang="zh-CN" b="1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order hosts,bind</a:t>
            </a:r>
            <a:endParaRPr lang="en-US" altLang="zh-CN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[root@localhost ~]# </a:t>
            </a:r>
            <a:r>
              <a:rPr lang="en-US" altLang="zh-CN" b="1">
                <a:solidFill>
                  <a:schemeClr val="tx2"/>
                </a:solidFill>
              </a:rPr>
              <a:t>cat  /etc/resolv.conf</a:t>
            </a:r>
            <a:endParaRPr lang="en-US" altLang="zh-CN" b="1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search localdomain</a:t>
            </a:r>
            <a:endParaRPr lang="en-US" altLang="zh-CN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[root@localhost ~]# </a:t>
            </a:r>
            <a:r>
              <a:rPr lang="en-US" altLang="zh-CN" b="1">
                <a:solidFill>
                  <a:schemeClr val="tx2"/>
                </a:solidFill>
              </a:rPr>
              <a:t>cat  /etc/resolv.conf  /etc/host.conf</a:t>
            </a:r>
            <a:endParaRPr lang="en-US" altLang="zh-CN" b="1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search localdomain</a:t>
            </a:r>
            <a:endParaRPr lang="en-US" altLang="zh-CN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order hosts,bind</a:t>
            </a:r>
            <a:endParaRPr lang="en-US" altLang="zh-CN">
              <a:solidFill>
                <a:schemeClr val="tx2"/>
              </a:solidFill>
            </a:endParaRPr>
          </a:p>
        </p:txBody>
      </p:sp>
      <p:pic>
        <p:nvPicPr>
          <p:cNvPr id="5" name="Picture 8" descr="示例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3162305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语法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63760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1000100" y="2571744"/>
            <a:ext cx="7858180" cy="642942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lvl="1" indent="-342900">
              <a:lnSpc>
                <a:spcPct val="120000"/>
              </a:lnSpc>
              <a:buClr>
                <a:srgbClr val="0066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  cat [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选项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]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文件名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…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4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more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用途：全屏方式分页显示文件内容</a:t>
            </a:r>
            <a:endParaRPr lang="en-US" altLang="zh-CN" dirty="0" smtClean="0"/>
          </a:p>
          <a:p>
            <a:pPr lvl="1">
              <a:lnSpc>
                <a:spcPts val="2300"/>
              </a:lnSpc>
              <a:spcBef>
                <a:spcPts val="475"/>
              </a:spcBef>
            </a:pPr>
            <a:r>
              <a:rPr lang="zh-CN" altLang="en-US" dirty="0" smtClean="0"/>
              <a:t>命令格式</a:t>
            </a:r>
            <a:endParaRPr lang="en-US" altLang="zh-CN" dirty="0" smtClean="0"/>
          </a:p>
          <a:p>
            <a:pPr lvl="2">
              <a:lnSpc>
                <a:spcPts val="2000"/>
              </a:lnSpc>
              <a:spcBef>
                <a:spcPts val="475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lnSpc>
                <a:spcPts val="2000"/>
              </a:lnSpc>
              <a:spcBef>
                <a:spcPts val="475"/>
              </a:spcBef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交互操作方法</a:t>
            </a:r>
            <a:endParaRPr lang="zh-CN" altLang="en-US" dirty="0" smtClean="0"/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按</a:t>
            </a:r>
            <a:r>
              <a:rPr lang="en-US" altLang="zh-CN" dirty="0" smtClean="0"/>
              <a:t>Enter</a:t>
            </a:r>
            <a:r>
              <a:rPr lang="zh-CN" altLang="en-US" dirty="0" smtClean="0"/>
              <a:t>键向下逐行滚动</a:t>
            </a:r>
            <a:endParaRPr lang="zh-CN" altLang="en-US" dirty="0" smtClean="0"/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按空格键向下翻一屏</a:t>
            </a:r>
            <a:endParaRPr lang="zh-CN" altLang="en-US" dirty="0" smtClean="0"/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按</a:t>
            </a:r>
            <a:r>
              <a:rPr lang="en-US" altLang="zh-CN" dirty="0" smtClean="0"/>
              <a:t>q</a:t>
            </a:r>
            <a:r>
              <a:rPr lang="zh-CN" altLang="en-US" dirty="0" smtClean="0"/>
              <a:t>键退出</a:t>
            </a:r>
            <a:endParaRPr lang="zh-CN" altLang="en-US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174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查看文件内容</a:t>
            </a:r>
            <a:r>
              <a:rPr lang="en-US" altLang="zh-CN" dirty="0" smtClean="0"/>
              <a:t> more</a:t>
            </a:r>
            <a:r>
              <a:rPr lang="zh-CN" altLang="en-US" dirty="0" smtClean="0"/>
              <a:t>命令</a:t>
            </a:r>
            <a:endParaRPr lang="zh-CN" altLang="en-US" dirty="0" smtClean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757267" y="4663125"/>
            <a:ext cx="8101013" cy="1928812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rgbClr val="FF0000"/>
                </a:solidFill>
              </a:rPr>
              <a:t>more</a:t>
            </a:r>
            <a:r>
              <a:rPr lang="en-US" altLang="zh-CN" b="1" dirty="0">
                <a:solidFill>
                  <a:schemeClr val="tx2"/>
                </a:solidFill>
              </a:rPr>
              <a:t> /etc/</a:t>
            </a:r>
            <a:r>
              <a:rPr lang="en-US" altLang="zh-CN" b="1" dirty="0" err="1">
                <a:solidFill>
                  <a:schemeClr val="tx2"/>
                </a:solidFill>
              </a:rPr>
              <a:t>httpd</a:t>
            </a:r>
            <a:r>
              <a:rPr lang="en-US" altLang="zh-CN" b="1" dirty="0">
                <a:solidFill>
                  <a:schemeClr val="tx2"/>
                </a:solidFill>
              </a:rPr>
              <a:t>/conf/</a:t>
            </a:r>
            <a:r>
              <a:rPr lang="en-US" altLang="zh-CN" b="1" dirty="0" err="1">
                <a:solidFill>
                  <a:schemeClr val="tx2"/>
                </a:solidFill>
              </a:rPr>
              <a:t>httpd.conf</a:t>
            </a:r>
            <a:endParaRPr lang="en-US" altLang="zh-CN" b="1" dirty="0">
              <a:solidFill>
                <a:schemeClr val="tx2"/>
              </a:solidFill>
            </a:endParaRPr>
          </a:p>
          <a:p>
            <a:r>
              <a:rPr lang="en-US" altLang="zh-CN" b="1" dirty="0">
                <a:solidFill>
                  <a:schemeClr val="tx2"/>
                </a:solidFill>
              </a:rPr>
              <a:t>……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# This is the main Apache server configuration file.  It contains the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# configuration directives that give the server its instructions.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# for a discussion of each configuration directive.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--More--(1%)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5" name="Picture 8" descr="示例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4110678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语法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71678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1000100" y="2479662"/>
            <a:ext cx="7858180" cy="500066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lvl="1" indent="-342900">
              <a:lnSpc>
                <a:spcPct val="120000"/>
              </a:lnSpc>
              <a:buClr>
                <a:srgbClr val="0066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  more [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选项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]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文件名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…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less 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用途：与 </a:t>
            </a:r>
            <a:r>
              <a:rPr lang="en-US" dirty="0" smtClean="0">
                <a:cs typeface="+mn-cs"/>
              </a:rPr>
              <a:t>more </a:t>
            </a:r>
            <a:r>
              <a:rPr lang="zh-CN" altLang="en-US" dirty="0" smtClean="0">
                <a:cs typeface="+mn-cs"/>
              </a:rPr>
              <a:t>命令相同，但扩展功能更多</a:t>
            </a:r>
            <a:endParaRPr lang="en-US" dirty="0" smtClean="0">
              <a:cs typeface="+mn-cs"/>
            </a:endParaRPr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命令格式</a:t>
            </a:r>
            <a:endParaRPr lang="en-US" altLang="zh-CN" dirty="0" smtClean="0">
              <a:cs typeface="+mn-cs"/>
            </a:endParaRPr>
          </a:p>
          <a:p>
            <a:pPr lvl="1">
              <a:defRPr/>
            </a:pPr>
            <a:endParaRPr lang="en-US" altLang="zh-CN" dirty="0" smtClean="0">
              <a:solidFill>
                <a:srgbClr val="FF0000"/>
              </a:solidFill>
              <a:cs typeface="+mn-cs"/>
            </a:endParaRPr>
          </a:p>
          <a:p>
            <a:pPr lvl="1">
              <a:defRPr/>
            </a:pPr>
            <a:endParaRPr lang="zh-CN" altLang="en-US" dirty="0" smtClean="0">
              <a:solidFill>
                <a:srgbClr val="FF0000"/>
              </a:solidFill>
              <a:cs typeface="+mn-cs"/>
            </a:endParaRPr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交互操作方法</a:t>
            </a:r>
            <a:endParaRPr lang="zh-CN" altLang="en-US" dirty="0" smtClean="0">
              <a:cs typeface="+mn-cs"/>
            </a:endParaRPr>
          </a:p>
          <a:p>
            <a:pPr lvl="2">
              <a:defRPr/>
            </a:pPr>
            <a:r>
              <a:rPr lang="en-US" dirty="0" smtClean="0">
                <a:cs typeface="+mn-cs"/>
              </a:rPr>
              <a:t>Page Up </a:t>
            </a:r>
            <a:r>
              <a:rPr lang="zh-CN" altLang="en-US" dirty="0" smtClean="0">
                <a:cs typeface="+mn-cs"/>
              </a:rPr>
              <a:t>向上翻页，</a:t>
            </a:r>
            <a:r>
              <a:rPr lang="en-US" dirty="0" smtClean="0">
                <a:cs typeface="+mn-cs"/>
              </a:rPr>
              <a:t>Page Down </a:t>
            </a:r>
            <a:r>
              <a:rPr lang="zh-CN" altLang="en-US" dirty="0" smtClean="0">
                <a:cs typeface="+mn-cs"/>
              </a:rPr>
              <a:t>向下翻页</a:t>
            </a:r>
            <a:endParaRPr lang="en-US" dirty="0" smtClean="0">
              <a:cs typeface="+mn-cs"/>
            </a:endParaRPr>
          </a:p>
          <a:p>
            <a:pPr lvl="2">
              <a:defRPr/>
            </a:pPr>
            <a:r>
              <a:rPr lang="zh-CN" altLang="en-US" dirty="0" smtClean="0">
                <a:cs typeface="+mn-cs"/>
              </a:rPr>
              <a:t>按“</a:t>
            </a:r>
            <a:r>
              <a:rPr lang="en-US" altLang="zh-CN" dirty="0" smtClean="0">
                <a:cs typeface="+mn-cs"/>
              </a:rPr>
              <a:t>/</a:t>
            </a:r>
            <a:r>
              <a:rPr lang="zh-CN" altLang="en-US" dirty="0" smtClean="0">
                <a:cs typeface="+mn-cs"/>
              </a:rPr>
              <a:t>”键查找内容，“</a:t>
            </a:r>
            <a:r>
              <a:rPr lang="en-US" altLang="zh-CN" dirty="0" smtClean="0">
                <a:cs typeface="+mn-cs"/>
              </a:rPr>
              <a:t>n</a:t>
            </a:r>
            <a:r>
              <a:rPr lang="zh-CN" altLang="en-US" dirty="0" smtClean="0">
                <a:cs typeface="+mn-cs"/>
              </a:rPr>
              <a:t>”下一个内容，“</a:t>
            </a:r>
            <a:r>
              <a:rPr lang="en-US" altLang="zh-CN" dirty="0" smtClean="0">
                <a:cs typeface="+mn-cs"/>
              </a:rPr>
              <a:t>N</a:t>
            </a:r>
            <a:r>
              <a:rPr lang="zh-CN" altLang="en-US" dirty="0" smtClean="0">
                <a:cs typeface="+mn-cs"/>
              </a:rPr>
              <a:t>”上一个内容</a:t>
            </a:r>
            <a:endParaRPr lang="en-US" altLang="zh-CN" dirty="0" smtClean="0">
              <a:cs typeface="+mn-cs"/>
            </a:endParaRPr>
          </a:p>
          <a:p>
            <a:pPr lvl="2">
              <a:defRPr/>
            </a:pPr>
            <a:r>
              <a:rPr lang="zh-CN" altLang="en-US" dirty="0" smtClean="0"/>
              <a:t>其他功能与 </a:t>
            </a:r>
            <a:r>
              <a:rPr lang="en-US" dirty="0" smtClean="0"/>
              <a:t>more </a:t>
            </a:r>
            <a:r>
              <a:rPr lang="zh-CN" altLang="en-US" dirty="0" smtClean="0"/>
              <a:t>命令基本类似</a:t>
            </a:r>
            <a:endParaRPr lang="en-US" altLang="zh-CN" dirty="0" smtClean="0"/>
          </a:p>
          <a:p>
            <a:pPr lvl="2">
              <a:defRPr/>
            </a:pPr>
            <a:endParaRPr lang="zh-CN" altLang="en-US" dirty="0" smtClean="0">
              <a:cs typeface="+mn-cs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1843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查看文件内容 </a:t>
            </a:r>
            <a:r>
              <a:rPr lang="en-US" altLang="zh-CN" dirty="0" smtClean="0"/>
              <a:t>less </a:t>
            </a:r>
            <a:r>
              <a:rPr lang="zh-CN" altLang="en-US" dirty="0" smtClean="0"/>
              <a:t>命令</a:t>
            </a:r>
            <a:endParaRPr lang="zh-CN" altLang="en-US" dirty="0" smtClean="0"/>
          </a:p>
        </p:txBody>
      </p:sp>
      <p:pic>
        <p:nvPicPr>
          <p:cNvPr id="5" name="Picture 11" descr="语法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2235198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1000100" y="2571744"/>
            <a:ext cx="7858180" cy="642942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lvl="1" indent="-342900">
              <a:lnSpc>
                <a:spcPct val="120000"/>
              </a:lnSpc>
              <a:buClr>
                <a:srgbClr val="0066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less [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选项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]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文件名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…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idx="1"/>
          </p:nvPr>
        </p:nvSpPr>
        <p:spPr>
          <a:xfrm>
            <a:off x="214313" y="1142984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head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用途：查看文件开头的一部分内容（默认为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行）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命令格式</a:t>
            </a:r>
            <a:endParaRPr lang="en-US" altLang="zh-CN" dirty="0" smtClean="0"/>
          </a:p>
          <a:p>
            <a:pPr>
              <a:spcBef>
                <a:spcPts val="475"/>
              </a:spcBef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>
              <a:spcBef>
                <a:spcPts val="675"/>
              </a:spcBef>
            </a:pPr>
            <a:r>
              <a:rPr lang="en-US" altLang="zh-CN" dirty="0" smtClean="0"/>
              <a:t>tail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用途：查看文件结尾的少部分内容（默认为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行）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命令格式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  <a:buFontTx/>
              <a:buNone/>
            </a:pPr>
            <a:r>
              <a:rPr lang="zh-CN" altLang="en-US" dirty="0" smtClean="0"/>
              <a:t>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tail -f  </a:t>
            </a:r>
            <a:r>
              <a:rPr lang="zh-CN" altLang="en-US" dirty="0" smtClean="0">
                <a:solidFill>
                  <a:srgbClr val="FF0000"/>
                </a:solidFill>
              </a:rPr>
              <a:t>文件名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1945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查看文件内容 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tail </a:t>
            </a:r>
            <a:r>
              <a:rPr lang="zh-CN" altLang="en-US" dirty="0" smtClean="0"/>
              <a:t>命令</a:t>
            </a:r>
            <a:endParaRPr lang="zh-CN" altLang="en-US" dirty="0" smtClean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971581" y="5419747"/>
            <a:ext cx="7886699" cy="1223963"/>
          </a:xfrm>
          <a:prstGeom prst="roundRect">
            <a:avLst>
              <a:gd name="adj" fmla="val 1231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tail </a:t>
            </a:r>
            <a:r>
              <a:rPr lang="en-US" altLang="zh-CN" b="1" dirty="0">
                <a:solidFill>
                  <a:srgbClr val="FF0000"/>
                </a:solidFill>
              </a:rPr>
              <a:t>-2 </a:t>
            </a:r>
            <a:r>
              <a:rPr lang="en-US" altLang="zh-CN" b="1" dirty="0">
                <a:solidFill>
                  <a:schemeClr val="tx2"/>
                </a:solidFill>
              </a:rPr>
              <a:t>/</a:t>
            </a:r>
            <a:r>
              <a:rPr lang="en-US" altLang="zh-CN" b="1" dirty="0" err="1">
                <a:solidFill>
                  <a:schemeClr val="tx2"/>
                </a:solidFill>
              </a:rPr>
              <a:t>var</a:t>
            </a:r>
            <a:r>
              <a:rPr lang="en-US" altLang="zh-CN" b="1" dirty="0">
                <a:solidFill>
                  <a:schemeClr val="tx2"/>
                </a:solidFill>
              </a:rPr>
              <a:t>/log/messages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Sep  8 15:49:29 </a:t>
            </a:r>
            <a:r>
              <a:rPr lang="en-US" altLang="zh-CN" dirty="0" err="1">
                <a:solidFill>
                  <a:schemeClr val="tx2"/>
                </a:solidFill>
              </a:rPr>
              <a:t>localhost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scim</a:t>
            </a:r>
            <a:r>
              <a:rPr lang="en-US" altLang="zh-CN" dirty="0">
                <a:solidFill>
                  <a:schemeClr val="tx2"/>
                </a:solidFill>
              </a:rPr>
              <a:t>-bridge: Cleanup, done. </a:t>
            </a:r>
            <a:r>
              <a:rPr lang="en-US" altLang="zh-CN" dirty="0" err="1">
                <a:solidFill>
                  <a:schemeClr val="tx2"/>
                </a:solidFill>
              </a:rPr>
              <a:t>Exitting</a:t>
            </a:r>
            <a:r>
              <a:rPr lang="en-US" altLang="zh-CN" dirty="0">
                <a:solidFill>
                  <a:schemeClr val="tx2"/>
                </a:solidFill>
              </a:rPr>
              <a:t>...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Sep  8 15:49:29 </a:t>
            </a:r>
            <a:r>
              <a:rPr lang="en-US" altLang="zh-CN" dirty="0" err="1">
                <a:solidFill>
                  <a:schemeClr val="tx2"/>
                </a:solidFill>
              </a:rPr>
              <a:t>localhost</a:t>
            </a:r>
            <a:r>
              <a:rPr lang="en-US" altLang="zh-CN" dirty="0">
                <a:solidFill>
                  <a:schemeClr val="tx2"/>
                </a:solidFill>
              </a:rPr>
              <a:t> Cleanup, done. </a:t>
            </a:r>
            <a:r>
              <a:rPr lang="en-US" altLang="zh-CN" dirty="0" err="1">
                <a:solidFill>
                  <a:schemeClr val="tx2"/>
                </a:solidFill>
              </a:rPr>
              <a:t>Exitting</a:t>
            </a:r>
            <a:r>
              <a:rPr lang="en-US" altLang="zh-CN" dirty="0">
                <a:solidFill>
                  <a:schemeClr val="tx2"/>
                </a:solidFill>
              </a:rPr>
              <a:t>...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571868" y="4929210"/>
            <a:ext cx="2357437" cy="428625"/>
          </a:xfrm>
          <a:prstGeom prst="wedgeRoundRectCallout">
            <a:avLst>
              <a:gd name="adj1" fmla="val -40514"/>
              <a:gd name="adj2" fmla="val 819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显示文件的最后两行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8" descr="示例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4948255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语法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63760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1000100" y="2571744"/>
            <a:ext cx="7858180" cy="500066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lvl="1" indent="-342900">
              <a:lnSpc>
                <a:spcPct val="120000"/>
              </a:lnSpc>
              <a:buClr>
                <a:srgbClr val="0066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head -n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文件名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…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9" name="Picture 11" descr="语法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21148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1000100" y="4429132"/>
            <a:ext cx="7858180" cy="500066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lvl="1" indent="-342900">
              <a:lnSpc>
                <a:spcPct val="120000"/>
              </a:lnSpc>
              <a:buClr>
                <a:srgbClr val="0066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 tail -n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文件名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…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wc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用途：统计文件中的单词数量（</a:t>
            </a:r>
            <a:r>
              <a:rPr lang="en-US" altLang="zh-CN" dirty="0" smtClean="0"/>
              <a:t>Word Count</a:t>
            </a:r>
            <a:r>
              <a:rPr lang="zh-CN" altLang="en-US" dirty="0" smtClean="0"/>
              <a:t>）等信息 </a:t>
            </a:r>
            <a:endParaRPr lang="zh-CN" altLang="en-US" dirty="0" smtClean="0"/>
          </a:p>
          <a:p>
            <a:pPr lvl="1">
              <a:lnSpc>
                <a:spcPts val="2400"/>
              </a:lnSpc>
              <a:spcBef>
                <a:spcPts val="475"/>
              </a:spcBef>
            </a:pPr>
            <a:r>
              <a:rPr lang="zh-CN" altLang="en-US" dirty="0" smtClean="0"/>
              <a:t>命令格式</a:t>
            </a:r>
            <a:endParaRPr lang="en-US" altLang="zh-CN" dirty="0" smtClean="0"/>
          </a:p>
          <a:p>
            <a:pPr lvl="4">
              <a:lnSpc>
                <a:spcPts val="2400"/>
              </a:lnSpc>
              <a:spcBef>
                <a:spcPts val="475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4">
              <a:lnSpc>
                <a:spcPts val="2400"/>
              </a:lnSpc>
              <a:spcBef>
                <a:spcPts val="475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ts val="675"/>
              </a:spcBef>
            </a:pPr>
            <a:r>
              <a:rPr lang="zh-CN" altLang="en-US" dirty="0" smtClean="0"/>
              <a:t>常用命令选项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-l</a:t>
            </a:r>
            <a:r>
              <a:rPr lang="zh-CN" altLang="en-US" dirty="0" smtClean="0"/>
              <a:t>：统计行数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-w</a:t>
            </a:r>
            <a:r>
              <a:rPr lang="zh-CN" altLang="en-US" dirty="0" smtClean="0"/>
              <a:t>：统计单词个数 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-c</a:t>
            </a:r>
            <a:r>
              <a:rPr lang="zh-CN" altLang="en-US" dirty="0" smtClean="0"/>
              <a:t>：统计字节数</a:t>
            </a:r>
            <a:endParaRPr lang="zh-CN" altLang="en-US" dirty="0" smtClean="0"/>
          </a:p>
          <a:p>
            <a:pPr>
              <a:spcBef>
                <a:spcPts val="675"/>
              </a:spcBef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统计文件内容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endParaRPr lang="zh-CN" altLang="en-US" dirty="0" smtClean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757267" y="5100659"/>
            <a:ext cx="8101013" cy="863600"/>
          </a:xfrm>
          <a:prstGeom prst="roundRect">
            <a:avLst>
              <a:gd name="adj" fmla="val 1893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fr-FR" altLang="zh-CN">
                <a:solidFill>
                  <a:schemeClr val="tx2"/>
                </a:solidFill>
              </a:rPr>
              <a:t>[root@localhost ~]# </a:t>
            </a:r>
            <a:r>
              <a:rPr lang="fr-FR" altLang="zh-CN" b="1">
                <a:solidFill>
                  <a:schemeClr val="tx2"/>
                </a:solidFill>
              </a:rPr>
              <a:t>wc /etc/hosts</a:t>
            </a:r>
            <a:endParaRPr lang="fr-FR" altLang="zh-CN" b="1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fr-FR" altLang="zh-CN" b="1"/>
              <a:t>  </a:t>
            </a:r>
            <a:r>
              <a:rPr lang="fr-FR" altLang="zh-CN">
                <a:solidFill>
                  <a:srgbClr val="FF0000"/>
                </a:solidFill>
              </a:rPr>
              <a:t>4  23 185</a:t>
            </a:r>
            <a:r>
              <a:rPr lang="fr-FR" altLang="zh-CN"/>
              <a:t> </a:t>
            </a:r>
            <a:r>
              <a:rPr lang="fr-FR" altLang="zh-CN">
                <a:solidFill>
                  <a:schemeClr val="tx2"/>
                </a:solidFill>
              </a:rPr>
              <a:t>/etc/hosts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143030" y="6072209"/>
            <a:ext cx="3240087" cy="428625"/>
          </a:xfrm>
          <a:prstGeom prst="wedgeRoundRectCallout">
            <a:avLst>
              <a:gd name="adj1" fmla="val -40444"/>
              <a:gd name="adj2" fmla="val -8694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行，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个单词，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185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个字节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8" descr="示例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4619650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语法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1000100" y="2500306"/>
            <a:ext cx="7858180" cy="642942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lvl="1" indent="-342900">
              <a:lnSpc>
                <a:spcPct val="120000"/>
              </a:lnSpc>
              <a:buClr>
                <a:srgbClr val="0066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wc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[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选项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]...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目标文件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...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grep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用途：在文件中查找并显示包含指定字符串的行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命令格式</a:t>
            </a:r>
            <a:endParaRPr lang="en-US" altLang="zh-CN" dirty="0" smtClean="0">
              <a:cs typeface="+mn-cs"/>
            </a:endParaRPr>
          </a:p>
          <a:p>
            <a:pPr lvl="1">
              <a:defRPr/>
            </a:pPr>
            <a:endParaRPr lang="en-US" altLang="zh-CN" dirty="0" smtClean="0">
              <a:solidFill>
                <a:srgbClr val="FF0000"/>
              </a:solidFill>
              <a:cs typeface="+mn-cs"/>
            </a:endParaRPr>
          </a:p>
          <a:p>
            <a:pPr lvl="1">
              <a:defRPr/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常用命令选项</a:t>
            </a:r>
            <a:endParaRPr lang="zh-CN" altLang="en-US" dirty="0" smtClean="0"/>
          </a:p>
          <a:p>
            <a:pPr lvl="2">
              <a:defRPr/>
            </a:pPr>
            <a:r>
              <a:rPr lang="en-US" dirty="0" smtClean="0">
                <a:cs typeface="+mn-cs"/>
              </a:rPr>
              <a:t>-</a:t>
            </a:r>
            <a:r>
              <a:rPr lang="en-US" dirty="0" err="1" smtClean="0">
                <a:cs typeface="+mn-cs"/>
              </a:rPr>
              <a:t>i</a:t>
            </a:r>
            <a:r>
              <a:rPr lang="zh-CN" altLang="en-US" dirty="0" smtClean="0">
                <a:cs typeface="+mn-cs"/>
              </a:rPr>
              <a:t>：查找时忽略大小写</a:t>
            </a:r>
            <a:endParaRPr lang="zh-CN" altLang="en-US" dirty="0" smtClean="0"/>
          </a:p>
          <a:p>
            <a:pPr lvl="2">
              <a:defRPr/>
            </a:pPr>
            <a:r>
              <a:rPr lang="en-US" dirty="0" smtClean="0">
                <a:cs typeface="+mn-cs"/>
              </a:rPr>
              <a:t>-v</a:t>
            </a:r>
            <a:r>
              <a:rPr lang="zh-CN" altLang="en-US" dirty="0" smtClean="0">
                <a:cs typeface="+mn-cs"/>
              </a:rPr>
              <a:t>：反转查找，输出与查找条件不相符的行 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查找条件设置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>
                <a:cs typeface="+mn-cs"/>
              </a:rPr>
              <a:t>要查找的字符串以双引号括起来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>
                <a:cs typeface="+mn-cs"/>
              </a:rPr>
              <a:t>“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^</a:t>
            </a:r>
            <a:r>
              <a:rPr lang="en-US" dirty="0" smtClean="0">
                <a:cs typeface="+mn-cs"/>
              </a:rPr>
              <a:t>……</a:t>
            </a:r>
            <a:r>
              <a:rPr lang="zh-CN" altLang="en-US" dirty="0" smtClean="0">
                <a:cs typeface="+mn-cs"/>
              </a:rPr>
              <a:t>”表示以</a:t>
            </a:r>
            <a:r>
              <a:rPr lang="en-US" dirty="0" smtClean="0">
                <a:cs typeface="+mn-cs"/>
              </a:rPr>
              <a:t>……</a:t>
            </a:r>
            <a:r>
              <a:rPr lang="zh-CN" altLang="en-US" dirty="0" smtClean="0">
                <a:cs typeface="+mn-cs"/>
              </a:rPr>
              <a:t>开头，“</a:t>
            </a:r>
            <a:r>
              <a:rPr lang="en-US" dirty="0" smtClean="0">
                <a:cs typeface="+mn-cs"/>
              </a:rPr>
              <a:t>……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$</a:t>
            </a:r>
            <a:r>
              <a:rPr lang="zh-CN" altLang="en-US" dirty="0" smtClean="0">
                <a:cs typeface="+mn-cs"/>
              </a:rPr>
              <a:t>”表示以</a:t>
            </a:r>
            <a:r>
              <a:rPr lang="en-US" dirty="0" smtClean="0">
                <a:cs typeface="+mn-cs"/>
              </a:rPr>
              <a:t>……</a:t>
            </a:r>
            <a:r>
              <a:rPr lang="zh-CN" altLang="en-US" dirty="0" smtClean="0">
                <a:cs typeface="+mn-cs"/>
              </a:rPr>
              <a:t>结尾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>
                <a:cs typeface="+mn-cs"/>
              </a:rPr>
              <a:t>“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^$</a:t>
            </a:r>
            <a:r>
              <a:rPr lang="zh-CN" altLang="en-US" dirty="0" smtClean="0">
                <a:cs typeface="+mn-cs"/>
              </a:rPr>
              <a:t>”表示空行</a:t>
            </a:r>
            <a:endParaRPr lang="zh-CN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2150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检索和过滤文件内容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endParaRPr lang="zh-CN" altLang="en-US" dirty="0" smtClean="0"/>
          </a:p>
        </p:txBody>
      </p:sp>
      <p:pic>
        <p:nvPicPr>
          <p:cNvPr id="5" name="Picture 11" descr="语法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2163760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1000100" y="2571744"/>
            <a:ext cx="7858180" cy="642942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lvl="1" indent="-342900">
              <a:lnSpc>
                <a:spcPct val="120000"/>
              </a:lnSpc>
              <a:buClr>
                <a:srgbClr val="0066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en-US" sz="2000" b="1" dirty="0" smtClean="0">
                <a:solidFill>
                  <a:srgbClr val="FF0000"/>
                </a:solidFill>
              </a:rPr>
              <a:t>         </a:t>
            </a:r>
            <a:r>
              <a:rPr lang="en-US" altLang="en-US" sz="2000" b="1" dirty="0" err="1" smtClean="0">
                <a:solidFill>
                  <a:srgbClr val="FF0000"/>
                </a:solidFill>
              </a:rPr>
              <a:t>grep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  [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选项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]...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查找条件  目标文件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gzip</a:t>
            </a:r>
            <a:r>
              <a:rPr lang="zh-CN" altLang="en-US" dirty="0" smtClean="0"/>
              <a:t>命令、</a:t>
            </a:r>
            <a:r>
              <a:rPr lang="en-US" dirty="0" smtClean="0"/>
              <a:t>bzip2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用途：制作压缩文件、解开压缩文件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命令格式</a:t>
            </a:r>
            <a:endParaRPr lang="en-US" altLang="zh-CN" dirty="0" smtClean="0">
              <a:cs typeface="+mn-cs"/>
            </a:endParaRPr>
          </a:p>
          <a:p>
            <a:pPr lvl="1">
              <a:defRPr/>
            </a:pPr>
            <a:endParaRPr lang="en-US" altLang="zh-CN" dirty="0" smtClean="0">
              <a:cs typeface="+mn-cs"/>
            </a:endParaRPr>
          </a:p>
          <a:p>
            <a:pPr lvl="1">
              <a:defRPr/>
            </a:pPr>
            <a:endParaRPr lang="en-US" altLang="zh-CN" dirty="0" smtClean="0">
              <a:cs typeface="+mn-cs"/>
            </a:endParaRPr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常用命令选项</a:t>
            </a:r>
            <a:endParaRPr lang="en-US" altLang="zh-CN" dirty="0" smtClean="0"/>
          </a:p>
          <a:p>
            <a:pPr lvl="1">
              <a:defRPr/>
            </a:pPr>
            <a:r>
              <a:rPr lang="en-US" sz="2800" dirty="0" smtClean="0"/>
              <a:t>-9</a:t>
            </a:r>
            <a:r>
              <a:rPr lang="zh-CN" altLang="en-US" sz="2800" dirty="0" smtClean="0"/>
              <a:t>：表示高压缩比，多在创建压缩包时用</a:t>
            </a:r>
            <a:endParaRPr lang="en-US" altLang="zh-CN" sz="2800" dirty="0" smtClean="0"/>
          </a:p>
          <a:p>
            <a:pPr lvl="1">
              <a:defRPr/>
            </a:pPr>
            <a:r>
              <a:rPr lang="en-US" sz="2800" dirty="0" smtClean="0"/>
              <a:t>-d</a:t>
            </a:r>
            <a:r>
              <a:rPr lang="zh-CN" altLang="en-US" sz="2800" dirty="0" smtClean="0"/>
              <a:t>：用于解开已经压缩过的文件</a:t>
            </a: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2253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压缩命令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bzip2 </a:t>
            </a:r>
            <a:r>
              <a:rPr lang="zh-CN" altLang="en-US" dirty="0" smtClean="0"/>
              <a:t>命令</a:t>
            </a:r>
            <a:endParaRPr lang="zh-CN" altLang="en-US" dirty="0" smtClean="0"/>
          </a:p>
        </p:txBody>
      </p:sp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1000100" y="2500306"/>
            <a:ext cx="7858180" cy="1500198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gzip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 [-9]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文件名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…</a:t>
            </a:r>
            <a:endParaRPr lang="zh-CN" altLang="en-US" sz="2200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200" b="1" dirty="0" smtClean="0">
                <a:solidFill>
                  <a:srgbClr val="FF0000"/>
                </a:solidFill>
              </a:rPr>
              <a:t>  bzip2  [-9]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文件名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...</a:t>
            </a:r>
            <a:endParaRPr lang="zh-CN" altLang="en-US" sz="2200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200" b="1" dirty="0" smtClean="0">
                <a:solidFill>
                  <a:srgbClr val="FF0000"/>
                </a:solidFill>
              </a:rPr>
              <a:t>  </a:t>
            </a:r>
            <a:r>
              <a:rPr lang="en-US" altLang="en-US" sz="2200" b="1" dirty="0" err="1" smtClean="0">
                <a:solidFill>
                  <a:srgbClr val="FF0000"/>
                </a:solidFill>
              </a:rPr>
              <a:t>gzip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  -d  .</a:t>
            </a:r>
            <a:r>
              <a:rPr lang="en-US" altLang="en-US" sz="2200" b="1" dirty="0" err="1" smtClean="0">
                <a:solidFill>
                  <a:srgbClr val="FF0000"/>
                </a:solidFill>
              </a:rPr>
              <a:t>gz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格式的压缩文件</a:t>
            </a:r>
            <a:endParaRPr lang="zh-CN" altLang="en-US" sz="2200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200" b="1" dirty="0" smtClean="0">
                <a:solidFill>
                  <a:srgbClr val="FF0000"/>
                </a:solidFill>
              </a:rPr>
              <a:t>  bzip2  -d  .bz2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格式的压缩文件</a:t>
            </a:r>
            <a:endParaRPr lang="en-US" altLang="zh-CN" sz="2200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11" descr="语法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2163760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5486400" y="2209800"/>
            <a:ext cx="1871663" cy="428625"/>
          </a:xfrm>
          <a:prstGeom prst="wedgeRoundRectCallout">
            <a:avLst>
              <a:gd name="adj1" fmla="val -45288"/>
              <a:gd name="adj2" fmla="val 7170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制作压缩文件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6772275" y="3000375"/>
            <a:ext cx="1871663" cy="428625"/>
          </a:xfrm>
          <a:prstGeom prst="wedgeRoundRectCallout">
            <a:avLst>
              <a:gd name="adj1" fmla="val -43046"/>
              <a:gd name="adj2" fmla="val 983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解开压缩文件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2795598" y="6215082"/>
            <a:ext cx="3348038" cy="463550"/>
            <a:chOff x="3457" y="1661"/>
            <a:chExt cx="2086" cy="292"/>
          </a:xfrm>
        </p:grpSpPr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3457" y="1661"/>
              <a:ext cx="208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" name="Picture 1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15" y="1661"/>
              <a:ext cx="418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4053" y="1669"/>
              <a:ext cx="1276" cy="23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>
              <a:outerShdw dist="35921" dir="2700000" algn="ctr" rotWithShape="0">
                <a:schemeClr val="bg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anose="02010609060101010101" charset="-122"/>
                </a:rPr>
                <a:t>教员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charset="-122"/>
                </a:rPr>
                <a:t>演示</a:t>
              </a: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charset="-122"/>
                </a:rPr>
                <a:t>操作过程</a:t>
              </a:r>
              <a:endPara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714348" y="5715016"/>
            <a:ext cx="7572428" cy="928694"/>
          </a:xfrm>
          <a:prstGeom prst="roundRect">
            <a:avLst>
              <a:gd name="adj" fmla="val 1157"/>
            </a:avLst>
          </a:prstGeom>
          <a:solidFill>
            <a:schemeClr val="accent2"/>
          </a:solidFill>
          <a:ln w="19050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zh-CN" sz="2400" b="1" dirty="0" err="1" smtClean="0">
                <a:solidFill>
                  <a:schemeClr val="bg1"/>
                </a:solidFill>
              </a:rPr>
              <a:t>gzip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和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bzip2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命令使用的压缩算法各不相同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sz="2400" b="1" dirty="0" smtClean="0">
                <a:solidFill>
                  <a:schemeClr val="bg1"/>
                </a:solidFill>
              </a:rPr>
              <a:t>一般来说</a:t>
            </a:r>
            <a:r>
              <a:rPr lang="en-US" altLang="en-US" sz="2400" b="1" dirty="0" smtClean="0">
                <a:solidFill>
                  <a:schemeClr val="bg1"/>
                </a:solidFill>
              </a:rPr>
              <a:t>bzip2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的压缩效率要好一些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gunzip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b="1" dirty="0" err="1" smtClean="0"/>
              <a:t>gunzip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等价于 </a:t>
            </a:r>
            <a:r>
              <a:rPr lang="en-US" b="1" dirty="0" err="1" smtClean="0"/>
              <a:t>gzip</a:t>
            </a:r>
            <a:r>
              <a:rPr lang="en-US" b="1" dirty="0" smtClean="0"/>
              <a:t> –d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altLang="zh-CN" b="1" dirty="0" smtClean="0"/>
          </a:p>
          <a:p>
            <a:pPr lvl="1"/>
            <a:r>
              <a:rPr lang="zh-CN" altLang="en-US" b="1" dirty="0" smtClean="0"/>
              <a:t>或者</a:t>
            </a: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bunzip2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dirty="0" smtClean="0"/>
              <a:t>bzip2</a:t>
            </a:r>
            <a:r>
              <a:rPr lang="zh-CN" altLang="en-US" dirty="0" smtClean="0"/>
              <a:t>和</a:t>
            </a:r>
            <a:r>
              <a:rPr lang="en-US" dirty="0" smtClean="0"/>
              <a:t>bunzip2</a:t>
            </a:r>
            <a:r>
              <a:rPr lang="zh-CN" altLang="en-US" dirty="0" smtClean="0"/>
              <a:t>命令的用法与</a:t>
            </a:r>
            <a:r>
              <a:rPr lang="en-US" dirty="0" err="1" smtClean="0"/>
              <a:t>gzip</a:t>
            </a:r>
            <a:r>
              <a:rPr lang="zh-CN" altLang="en-US" dirty="0" smtClean="0"/>
              <a:t>、</a:t>
            </a:r>
            <a:r>
              <a:rPr lang="en-US" dirty="0" err="1" smtClean="0"/>
              <a:t>gunzip</a:t>
            </a:r>
            <a:r>
              <a:rPr lang="zh-CN" altLang="en-US" dirty="0" smtClean="0"/>
              <a:t>命令基本相同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压缩命令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gunzip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bunzip2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1000100" y="2266935"/>
            <a:ext cx="7858180" cy="500066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gzip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-d 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mkfile.gz</a:t>
            </a:r>
            <a:endParaRPr lang="zh-CN" altLang="en-US" sz="2000" b="1" dirty="0" smtClean="0">
              <a:solidFill>
                <a:schemeClr val="tx2"/>
              </a:solidFill>
            </a:endParaRPr>
          </a:p>
        </p:txBody>
      </p:sp>
      <p:pic>
        <p:nvPicPr>
          <p:cNvPr id="11" name="Picture 8" descr="示例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32" y="2000240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1000100" y="3500438"/>
            <a:ext cx="7858180" cy="500066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gunzip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mkfile.gz</a:t>
            </a:r>
            <a:endParaRPr lang="zh-CN" altLang="en-US" sz="20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7150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tar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用途：制作归档文件、释放归档文件</a:t>
            </a:r>
            <a:endParaRPr lang="zh-CN" altLang="en-US" dirty="0" smtClean="0"/>
          </a:p>
          <a:p>
            <a:pPr lvl="1">
              <a:lnSpc>
                <a:spcPts val="2600"/>
              </a:lnSpc>
              <a:spcBef>
                <a:spcPts val="475"/>
              </a:spcBef>
            </a:pPr>
            <a:r>
              <a:rPr lang="zh-CN" altLang="en-US" dirty="0" smtClean="0"/>
              <a:t>命令格式</a:t>
            </a:r>
            <a:endParaRPr lang="en-US" altLang="zh-CN" dirty="0" smtClean="0"/>
          </a:p>
          <a:p>
            <a:pPr lvl="4">
              <a:lnSpc>
                <a:spcPts val="2600"/>
              </a:lnSpc>
              <a:spcBef>
                <a:spcPts val="475"/>
              </a:spcBef>
            </a:pPr>
            <a:endParaRPr lang="en-US" altLang="zh-CN" dirty="0" smtClean="0"/>
          </a:p>
          <a:p>
            <a:pPr lvl="4">
              <a:lnSpc>
                <a:spcPts val="2600"/>
              </a:lnSpc>
              <a:spcBef>
                <a:spcPts val="475"/>
              </a:spcBef>
            </a:pPr>
            <a:endParaRPr lang="en-US" altLang="zh-CN" dirty="0" smtClean="0"/>
          </a:p>
          <a:p>
            <a:pPr lvl="4">
              <a:lnSpc>
                <a:spcPts val="2600"/>
              </a:lnSpc>
              <a:spcBef>
                <a:spcPts val="475"/>
              </a:spcBef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	</a:t>
            </a:r>
            <a:r>
              <a:rPr lang="zh-CN" altLang="en-US" dirty="0" smtClean="0"/>
              <a:t>     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ts val="675"/>
              </a:spcBef>
            </a:pPr>
            <a:r>
              <a:rPr lang="zh-CN" altLang="en-US" dirty="0" smtClean="0"/>
              <a:t>常用命令选项</a:t>
            </a:r>
            <a:endParaRPr lang="zh-CN" altLang="en-US" dirty="0" smtClean="0"/>
          </a:p>
          <a:p>
            <a:pPr lvl="1">
              <a:lnSpc>
                <a:spcPts val="2600"/>
              </a:lnSpc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-c</a:t>
            </a:r>
            <a:r>
              <a:rPr lang="zh-CN" altLang="en-US" dirty="0" smtClean="0"/>
              <a:t>：创建 </a:t>
            </a:r>
            <a:r>
              <a:rPr lang="en-US" altLang="zh-CN" dirty="0" smtClean="0"/>
              <a:t>.tar </a:t>
            </a:r>
            <a:r>
              <a:rPr lang="zh-CN" altLang="en-US" dirty="0" smtClean="0"/>
              <a:t>格式的包文件</a:t>
            </a:r>
            <a:endParaRPr lang="zh-CN" altLang="en-US" dirty="0" smtClean="0"/>
          </a:p>
          <a:p>
            <a:pPr lvl="1">
              <a:lnSpc>
                <a:spcPts val="2600"/>
              </a:lnSpc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-x</a:t>
            </a:r>
            <a:r>
              <a:rPr lang="zh-CN" altLang="en-US" dirty="0" smtClean="0"/>
              <a:t>：解开</a:t>
            </a:r>
            <a:r>
              <a:rPr lang="en-US" altLang="zh-CN" dirty="0" smtClean="0"/>
              <a:t>.tar</a:t>
            </a:r>
            <a:r>
              <a:rPr lang="zh-CN" altLang="en-US" dirty="0" smtClean="0"/>
              <a:t>格式的包文件</a:t>
            </a:r>
            <a:endParaRPr lang="zh-CN" altLang="en-US" dirty="0" smtClean="0"/>
          </a:p>
          <a:p>
            <a:pPr lvl="1">
              <a:lnSpc>
                <a:spcPts val="2600"/>
              </a:lnSpc>
              <a:spcBef>
                <a:spcPts val="475"/>
              </a:spcBef>
            </a:pPr>
            <a:r>
              <a:rPr lang="en-US" altLang="zh-CN" dirty="0" smtClean="0"/>
              <a:t>-v</a:t>
            </a:r>
            <a:r>
              <a:rPr lang="zh-CN" altLang="en-US" dirty="0" smtClean="0"/>
              <a:t>：输出详细信息</a:t>
            </a:r>
            <a:endParaRPr lang="zh-CN" altLang="en-US" dirty="0" smtClean="0"/>
          </a:p>
          <a:p>
            <a:pPr lvl="1">
              <a:lnSpc>
                <a:spcPts val="2600"/>
              </a:lnSpc>
              <a:spcBef>
                <a:spcPts val="475"/>
              </a:spcBef>
            </a:pPr>
            <a:r>
              <a:rPr lang="en-US" altLang="zh-CN" dirty="0" smtClean="0"/>
              <a:t>-f</a:t>
            </a:r>
            <a:r>
              <a:rPr lang="zh-CN" altLang="en-US" dirty="0" smtClean="0"/>
              <a:t>：表示使用归档文件</a:t>
            </a:r>
            <a:endParaRPr lang="zh-CN" altLang="en-US" dirty="0" smtClean="0"/>
          </a:p>
          <a:p>
            <a:pPr lvl="1">
              <a:lnSpc>
                <a:spcPts val="2600"/>
              </a:lnSpc>
              <a:spcBef>
                <a:spcPts val="475"/>
              </a:spcBef>
            </a:pPr>
            <a:r>
              <a:rPr lang="en-US" altLang="zh-CN" dirty="0" smtClean="0"/>
              <a:t>-p</a:t>
            </a:r>
            <a:r>
              <a:rPr lang="zh-CN" altLang="en-US" dirty="0" smtClean="0"/>
              <a:t>：打包时保留原始文件及目录的权限</a:t>
            </a:r>
            <a:endParaRPr lang="zh-CN" altLang="en-US" dirty="0" smtClean="0"/>
          </a:p>
          <a:p>
            <a:pPr lvl="1">
              <a:lnSpc>
                <a:spcPts val="2600"/>
              </a:lnSpc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-t</a:t>
            </a:r>
            <a:r>
              <a:rPr lang="zh-CN" altLang="en-US" dirty="0" smtClean="0"/>
              <a:t>：列表查看包内的文件</a:t>
            </a:r>
            <a:endParaRPr lang="zh-CN" altLang="en-US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1638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归档命令 </a:t>
            </a:r>
            <a:r>
              <a:rPr lang="en-US" altLang="zh-CN" dirty="0" smtClean="0">
                <a:latin typeface="+mj-ea"/>
              </a:rPr>
              <a:t> tar </a:t>
            </a:r>
            <a:r>
              <a:rPr lang="zh-CN" altLang="en-US" dirty="0" smtClean="0">
                <a:latin typeface="+mj-ea"/>
              </a:rPr>
              <a:t>命令</a:t>
            </a:r>
            <a:r>
              <a:rPr lang="en-US" altLang="zh-CN" dirty="0" smtClean="0">
                <a:latin typeface="+mj-ea"/>
              </a:rPr>
              <a:t> 2-1 </a:t>
            </a:r>
            <a:endParaRPr lang="zh-CN" altLang="en-US" dirty="0" smtClean="0">
              <a:latin typeface="+mj-ea"/>
            </a:endParaRPr>
          </a:p>
        </p:txBody>
      </p:sp>
      <p:pic>
        <p:nvPicPr>
          <p:cNvPr id="5" name="Picture 11" descr="语法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2163760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1000100" y="2571744"/>
            <a:ext cx="7858180" cy="928694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  tar [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选项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]  ...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归档文件名  源文件或目录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  tar  [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选项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]...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归档文件名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[-C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目标目录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]</a:t>
            </a:r>
            <a:endParaRPr lang="en-US" altLang="zh-CN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常用命令选项（续）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-C</a:t>
            </a:r>
            <a:r>
              <a:rPr lang="zh-CN" altLang="en-US" dirty="0" smtClean="0"/>
              <a:t>：解包时指定释放的目标文件夹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-z</a:t>
            </a:r>
            <a:r>
              <a:rPr lang="zh-CN" altLang="en-US" dirty="0" smtClean="0"/>
              <a:t>：调用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程序进行压缩或解压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-j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bzip2</a:t>
            </a:r>
            <a:r>
              <a:rPr lang="zh-CN" altLang="en-US" dirty="0" smtClean="0"/>
              <a:t>程序进行压缩或解压</a:t>
            </a:r>
            <a:endParaRPr lang="zh-CN" altLang="en-US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2457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归档命令</a:t>
            </a:r>
            <a:r>
              <a:rPr lang="en-US" altLang="zh-CN" dirty="0" smtClean="0"/>
              <a:t> tar 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 2-2</a:t>
            </a:r>
            <a:endParaRPr lang="zh-CN" altLang="en-US" dirty="0" smtClean="0"/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785786" y="3189309"/>
            <a:ext cx="7829577" cy="3240087"/>
          </a:xfrm>
          <a:prstGeom prst="roundRect">
            <a:avLst>
              <a:gd name="adj" fmla="val 508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tar </a:t>
            </a:r>
            <a:r>
              <a:rPr lang="en-US" altLang="zh-CN" b="1" dirty="0" err="1">
                <a:solidFill>
                  <a:srgbClr val="FF0000"/>
                </a:solidFill>
              </a:rPr>
              <a:t>jcf</a:t>
            </a:r>
            <a:r>
              <a:rPr lang="en-US" altLang="zh-CN" b="1" dirty="0">
                <a:solidFill>
                  <a:schemeClr val="tx2"/>
                </a:solidFill>
              </a:rPr>
              <a:t> test.tar.</a:t>
            </a:r>
            <a:r>
              <a:rPr lang="en-US" altLang="zh-CN" b="1" dirty="0">
                <a:solidFill>
                  <a:srgbClr val="FF0000"/>
                </a:solidFill>
              </a:rPr>
              <a:t>bz2</a:t>
            </a:r>
            <a:r>
              <a:rPr lang="en-US" altLang="zh-CN" b="1" dirty="0">
                <a:solidFill>
                  <a:schemeClr val="tx2"/>
                </a:solidFill>
              </a:rPr>
              <a:t> /etc/</a:t>
            </a:r>
            <a:r>
              <a:rPr lang="en-US" altLang="zh-CN" b="1" dirty="0" err="1">
                <a:solidFill>
                  <a:schemeClr val="tx2"/>
                </a:solidFill>
              </a:rPr>
              <a:t>httpd</a:t>
            </a:r>
            <a:r>
              <a:rPr lang="en-US" altLang="zh-CN" b="1" dirty="0">
                <a:solidFill>
                  <a:schemeClr val="tx2"/>
                </a:solidFill>
              </a:rPr>
              <a:t>/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tar: </a:t>
            </a:r>
            <a:r>
              <a:rPr lang="zh-CN" altLang="en-US" dirty="0">
                <a:solidFill>
                  <a:schemeClr val="tx2"/>
                </a:solidFill>
              </a:rPr>
              <a:t>从成员名中删除开头的“</a:t>
            </a:r>
            <a:r>
              <a:rPr lang="en-US" altLang="zh-CN" dirty="0">
                <a:solidFill>
                  <a:schemeClr val="tx2"/>
                </a:solidFill>
              </a:rPr>
              <a:t>/”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ls</a:t>
            </a:r>
            <a:r>
              <a:rPr lang="en-US" altLang="zh-CN" b="1" dirty="0">
                <a:solidFill>
                  <a:schemeClr val="tx2"/>
                </a:solidFill>
              </a:rPr>
              <a:t> -</a:t>
            </a:r>
            <a:r>
              <a:rPr lang="en-US" altLang="zh-CN" b="1" dirty="0" err="1">
                <a:solidFill>
                  <a:schemeClr val="tx2"/>
                </a:solidFill>
              </a:rPr>
              <a:t>lh</a:t>
            </a:r>
            <a:r>
              <a:rPr lang="en-US" altLang="zh-CN" b="1" dirty="0">
                <a:solidFill>
                  <a:schemeClr val="tx2"/>
                </a:solidFill>
              </a:rPr>
              <a:t> test.tar.bz2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-</a:t>
            </a:r>
            <a:r>
              <a:rPr lang="en-US" altLang="zh-CN" dirty="0" err="1">
                <a:solidFill>
                  <a:schemeClr val="tx2"/>
                </a:solidFill>
              </a:rPr>
              <a:t>rw</a:t>
            </a:r>
            <a:r>
              <a:rPr lang="en-US" altLang="zh-CN" dirty="0">
                <a:solidFill>
                  <a:schemeClr val="tx2"/>
                </a:solidFill>
              </a:rPr>
              <a:t>-r--r-- 1 root </a:t>
            </a:r>
            <a:r>
              <a:rPr lang="en-US" altLang="zh-CN" dirty="0" err="1">
                <a:solidFill>
                  <a:schemeClr val="tx2"/>
                </a:solidFill>
              </a:rPr>
              <a:t>root</a:t>
            </a:r>
            <a:r>
              <a:rPr lang="en-US" altLang="zh-CN" dirty="0">
                <a:solidFill>
                  <a:schemeClr val="tx2"/>
                </a:solidFill>
              </a:rPr>
              <a:t> 21K 09-09 01:19 test.tar.bz2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tar </a:t>
            </a:r>
            <a:r>
              <a:rPr lang="en-US" altLang="zh-CN" b="1" dirty="0" err="1">
                <a:solidFill>
                  <a:srgbClr val="FF0000"/>
                </a:solidFill>
              </a:rPr>
              <a:t>jxf</a:t>
            </a:r>
            <a:r>
              <a:rPr lang="en-US" altLang="zh-CN" b="1" dirty="0">
                <a:solidFill>
                  <a:schemeClr val="tx2"/>
                </a:solidFill>
              </a:rPr>
              <a:t> test.tar.</a:t>
            </a:r>
            <a:r>
              <a:rPr lang="en-US" altLang="zh-CN" b="1" dirty="0">
                <a:solidFill>
                  <a:srgbClr val="FF0000"/>
                </a:solidFill>
              </a:rPr>
              <a:t>bz2</a:t>
            </a:r>
            <a:r>
              <a:rPr lang="en-US" altLang="zh-CN" b="1" dirty="0">
                <a:solidFill>
                  <a:schemeClr val="tx2"/>
                </a:solidFill>
              </a:rPr>
              <a:t> -C /</a:t>
            </a:r>
            <a:r>
              <a:rPr lang="en-US" altLang="zh-CN" b="1" dirty="0" err="1">
                <a:solidFill>
                  <a:schemeClr val="tx2"/>
                </a:solidFill>
              </a:rPr>
              <a:t>tmp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ls</a:t>
            </a:r>
            <a:r>
              <a:rPr lang="en-US" altLang="zh-CN" b="1" dirty="0">
                <a:solidFill>
                  <a:schemeClr val="tx2"/>
                </a:solidFill>
              </a:rPr>
              <a:t> -ld /</a:t>
            </a:r>
            <a:r>
              <a:rPr lang="en-US" altLang="zh-CN" b="1" dirty="0" err="1">
                <a:solidFill>
                  <a:schemeClr val="tx2"/>
                </a:solidFill>
              </a:rPr>
              <a:t>tmp</a:t>
            </a:r>
            <a:r>
              <a:rPr lang="en-US" altLang="zh-CN" b="1" dirty="0">
                <a:solidFill>
                  <a:schemeClr val="tx2"/>
                </a:solidFill>
              </a:rPr>
              <a:t>/etc/</a:t>
            </a:r>
            <a:r>
              <a:rPr lang="en-US" altLang="zh-CN" b="1" dirty="0" err="1">
                <a:solidFill>
                  <a:schemeClr val="tx2"/>
                </a:solidFill>
              </a:rPr>
              <a:t>httpd</a:t>
            </a:r>
            <a:r>
              <a:rPr lang="en-US" altLang="zh-CN" b="1" dirty="0">
                <a:solidFill>
                  <a:schemeClr val="tx2"/>
                </a:solidFill>
              </a:rPr>
              <a:t>/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drwxr</a:t>
            </a:r>
            <a:r>
              <a:rPr lang="en-US" altLang="zh-CN" dirty="0">
                <a:solidFill>
                  <a:schemeClr val="tx2"/>
                </a:solidFill>
              </a:rPr>
              <a:t>-</a:t>
            </a:r>
            <a:r>
              <a:rPr lang="en-US" altLang="zh-CN" dirty="0" err="1">
                <a:solidFill>
                  <a:schemeClr val="tx2"/>
                </a:solidFill>
              </a:rPr>
              <a:t>xr</a:t>
            </a:r>
            <a:r>
              <a:rPr lang="en-US" altLang="zh-CN" dirty="0">
                <a:solidFill>
                  <a:schemeClr val="tx2"/>
                </a:solidFill>
              </a:rPr>
              <a:t>-x 4 root </a:t>
            </a:r>
            <a:r>
              <a:rPr lang="en-US" altLang="zh-CN" dirty="0" err="1">
                <a:solidFill>
                  <a:schemeClr val="tx2"/>
                </a:solidFill>
              </a:rPr>
              <a:t>root</a:t>
            </a:r>
            <a:r>
              <a:rPr lang="en-US" altLang="zh-CN" dirty="0">
                <a:solidFill>
                  <a:schemeClr val="tx2"/>
                </a:solidFill>
              </a:rPr>
              <a:t> 4096 09-08 16:37 /</a:t>
            </a:r>
            <a:r>
              <a:rPr lang="en-US" altLang="zh-CN" dirty="0" err="1">
                <a:solidFill>
                  <a:schemeClr val="tx2"/>
                </a:solidFill>
              </a:rPr>
              <a:t>tmp</a:t>
            </a:r>
            <a:r>
              <a:rPr lang="en-US" altLang="zh-CN" dirty="0">
                <a:solidFill>
                  <a:schemeClr val="tx2"/>
                </a:solidFill>
              </a:rPr>
              <a:t>/etc/</a:t>
            </a:r>
            <a:r>
              <a:rPr lang="en-US" altLang="zh-CN" dirty="0" err="1">
                <a:solidFill>
                  <a:schemeClr val="tx2"/>
                </a:solidFill>
              </a:rPr>
              <a:t>httpd</a:t>
            </a:r>
            <a:r>
              <a:rPr lang="en-US" altLang="zh-CN" dirty="0">
                <a:solidFill>
                  <a:schemeClr val="tx2"/>
                </a:solidFill>
              </a:rPr>
              <a:t>/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rm</a:t>
            </a:r>
            <a:r>
              <a:rPr lang="en-US" altLang="zh-CN" b="1" dirty="0">
                <a:solidFill>
                  <a:schemeClr val="tx2"/>
                </a:solidFill>
              </a:rPr>
              <a:t> -</a:t>
            </a:r>
            <a:r>
              <a:rPr lang="en-US" altLang="zh-CN" b="1" dirty="0" err="1">
                <a:solidFill>
                  <a:schemeClr val="tx2"/>
                </a:solidFill>
              </a:rPr>
              <a:t>rf</a:t>
            </a:r>
            <a:r>
              <a:rPr lang="en-US" altLang="zh-CN" b="1" dirty="0">
                <a:solidFill>
                  <a:schemeClr val="tx2"/>
                </a:solidFill>
              </a:rPr>
              <a:t> /</a:t>
            </a:r>
            <a:r>
              <a:rPr lang="en-US" altLang="zh-CN" b="1" dirty="0" err="1">
                <a:solidFill>
                  <a:schemeClr val="tx2"/>
                </a:solidFill>
              </a:rPr>
              <a:t>tmp</a:t>
            </a:r>
            <a:r>
              <a:rPr lang="en-US" altLang="zh-CN" b="1" dirty="0">
                <a:solidFill>
                  <a:schemeClr val="tx2"/>
                </a:solidFill>
              </a:rPr>
              <a:t>/etc/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pic>
        <p:nvPicPr>
          <p:cNvPr id="5" name="Picture 8" descr="示例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2571744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Linux</a:t>
            </a:r>
            <a:r>
              <a:rPr lang="zh-CN" altLang="en-US" dirty="0" smtClean="0"/>
              <a:t>目前使用哪两种文件系统格式？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对系统服务进行控制的方法有哪些？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怎么样进行系统运行级别的切换？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vi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编辑器的三种工作模式是什么？</a:t>
            </a:r>
            <a:endParaRPr lang="zh-CN" alt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819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课程小考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请思考：</a:t>
            </a:r>
            <a:endParaRPr lang="en-US" altLang="zh-CN" dirty="0" smtClean="0"/>
          </a:p>
          <a:p>
            <a:pPr lvl="1">
              <a:lnSpc>
                <a:spcPts val="3200"/>
              </a:lnSpc>
              <a:spcBef>
                <a:spcPts val="475"/>
              </a:spcBef>
            </a:pPr>
            <a:r>
              <a:rPr lang="zh-CN" altLang="en-US" dirty="0" smtClean="0"/>
              <a:t>通过上下翻页来查看文件内容，用什么命令？</a:t>
            </a:r>
            <a:endParaRPr lang="en-US" altLang="zh-CN" dirty="0" smtClean="0"/>
          </a:p>
          <a:p>
            <a:pPr lvl="1">
              <a:lnSpc>
                <a:spcPts val="3200"/>
              </a:lnSpc>
              <a:spcBef>
                <a:spcPts val="475"/>
              </a:spcBef>
            </a:pP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^root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/etc/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命令的功能是什么？</a:t>
            </a:r>
            <a:endParaRPr lang="en-US" altLang="zh-CN" dirty="0" smtClean="0"/>
          </a:p>
          <a:p>
            <a:pPr lvl="1">
              <a:lnSpc>
                <a:spcPts val="3200"/>
              </a:lnSpc>
              <a:spcBef>
                <a:spcPts val="475"/>
              </a:spcBef>
            </a:pPr>
            <a:r>
              <a:rPr lang="en-US" altLang="zh-CN" dirty="0" smtClean="0"/>
              <a:t>tar  -</a:t>
            </a:r>
            <a:r>
              <a:rPr lang="en-US" altLang="zh-CN" dirty="0" err="1" smtClean="0"/>
              <a:t>jtf</a:t>
            </a:r>
            <a:r>
              <a:rPr lang="en-US" altLang="zh-CN" dirty="0" smtClean="0"/>
              <a:t> test.tar.bz </a:t>
            </a:r>
            <a:r>
              <a:rPr lang="zh-CN" altLang="en-US" dirty="0" smtClean="0"/>
              <a:t>命令的功能是什么？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2560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文本编辑器的作用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创建或修改文本文件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维护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系统中的各种配置文件</a:t>
            </a:r>
            <a:endParaRPr lang="zh-CN" altLang="en-US" dirty="0" smtClean="0"/>
          </a:p>
          <a:p>
            <a:pPr>
              <a:spcBef>
                <a:spcPts val="675"/>
              </a:spcBef>
            </a:pPr>
            <a:r>
              <a:rPr lang="en-US" altLang="zh-CN" dirty="0" smtClean="0"/>
              <a:t>Linux</a:t>
            </a:r>
            <a:r>
              <a:rPr lang="zh-CN" altLang="en-US" dirty="0" smtClean="0"/>
              <a:t>中最常用的文本编辑器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vi</a:t>
            </a:r>
            <a:r>
              <a:rPr lang="zh-CN" altLang="en-US" dirty="0" smtClean="0"/>
              <a:t>：类</a:t>
            </a:r>
            <a:r>
              <a:rPr lang="en-US" altLang="zh-CN" dirty="0" smtClean="0"/>
              <a:t>Unix </a:t>
            </a:r>
            <a:r>
              <a:rPr lang="zh-CN" altLang="en-US" dirty="0" smtClean="0"/>
              <a:t>系统中默认的文本编辑器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vim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vi </a:t>
            </a:r>
            <a:r>
              <a:rPr lang="zh-CN" altLang="en-US" dirty="0" smtClean="0"/>
              <a:t>编辑器的增强版本，习惯上也称为 </a:t>
            </a:r>
            <a:r>
              <a:rPr lang="en-US" altLang="zh-CN" dirty="0" smtClean="0"/>
              <a:t>vi</a:t>
            </a:r>
            <a:endParaRPr lang="en-US" altLang="zh-CN" dirty="0" smtClean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2662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文本编辑器</a:t>
            </a:r>
            <a:r>
              <a:rPr lang="en-US" altLang="zh-CN" dirty="0" smtClean="0"/>
              <a:t> vi </a:t>
            </a:r>
            <a:r>
              <a:rPr lang="zh-CN" altLang="en-US" dirty="0" smtClean="0"/>
              <a:t>命令</a:t>
            </a:r>
            <a:endParaRPr lang="zh-CN" altLang="en-US" dirty="0" smtClean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928662" y="4273568"/>
            <a:ext cx="7686701" cy="1870076"/>
          </a:xfrm>
          <a:prstGeom prst="roundRect">
            <a:avLst>
              <a:gd name="adj" fmla="val 944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rgbClr val="FF0000"/>
                </a:solidFill>
              </a:rPr>
              <a:t>alias vi='/</a:t>
            </a:r>
            <a:r>
              <a:rPr lang="en-US" altLang="zh-CN" b="1" dirty="0" err="1">
                <a:solidFill>
                  <a:srgbClr val="FF0000"/>
                </a:solidFill>
              </a:rPr>
              <a:t>usr</a:t>
            </a:r>
            <a:r>
              <a:rPr lang="en-US" altLang="zh-CN" b="1" dirty="0">
                <a:solidFill>
                  <a:srgbClr val="FF0000"/>
                </a:solidFill>
              </a:rPr>
              <a:t>/bin/vim'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which </a:t>
            </a:r>
            <a:r>
              <a:rPr lang="en-US" b="1" dirty="0" smtClean="0">
                <a:solidFill>
                  <a:schemeClr val="tx2"/>
                </a:solidFill>
              </a:rPr>
              <a:t>-a vi vim</a:t>
            </a:r>
            <a:endParaRPr lang="zh-CN" alt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alias vi='/</a:t>
            </a:r>
            <a:r>
              <a:rPr lang="en-US" dirty="0" err="1" smtClean="0">
                <a:solidFill>
                  <a:schemeClr val="tx2"/>
                </a:solidFill>
              </a:rPr>
              <a:t>usr</a:t>
            </a:r>
            <a:r>
              <a:rPr lang="en-US" dirty="0" smtClean="0">
                <a:solidFill>
                  <a:schemeClr val="tx2"/>
                </a:solidFill>
              </a:rPr>
              <a:t>/bin/vim'</a:t>
            </a:r>
            <a:endParaRPr lang="zh-CN" alt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          /</a:t>
            </a:r>
            <a:r>
              <a:rPr lang="en-US" dirty="0" err="1" smtClean="0">
                <a:solidFill>
                  <a:schemeClr val="tx2"/>
                </a:solidFill>
              </a:rPr>
              <a:t>usr</a:t>
            </a:r>
            <a:r>
              <a:rPr lang="en-US" dirty="0" smtClean="0">
                <a:solidFill>
                  <a:schemeClr val="tx2"/>
                </a:solidFill>
              </a:rPr>
              <a:t>/bin/vim</a:t>
            </a:r>
            <a:endParaRPr lang="zh-CN" alt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/bin/vi</a:t>
            </a:r>
            <a:endParaRPr lang="zh-CN" alt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usr</a:t>
            </a:r>
            <a:r>
              <a:rPr lang="en-US" dirty="0" smtClean="0">
                <a:solidFill>
                  <a:schemeClr val="tx2"/>
                </a:solidFill>
              </a:rPr>
              <a:t>/bin/vim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076825" y="4776805"/>
            <a:ext cx="3024188" cy="715963"/>
          </a:xfrm>
          <a:prstGeom prst="wedgeRoundRectCallout">
            <a:avLst>
              <a:gd name="adj1" fmla="val -37454"/>
              <a:gd name="adj2" fmla="val -857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设置别名，以便执行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vi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时自动调用增强版编辑器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8" descr="示例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3643314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1"/>
          <p:cNvSpPr>
            <a:spLocks noGrp="1"/>
          </p:cNvSpPr>
          <p:nvPr>
            <p:ph idx="1"/>
          </p:nvPr>
        </p:nvSpPr>
        <p:spPr>
          <a:xfrm>
            <a:off x="214313" y="1214438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三种工作模式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命令模式、输入模式、末行模式</a:t>
            </a:r>
            <a:endParaRPr lang="zh-CN" altLang="en-US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不同模式之间的切换</a:t>
            </a:r>
            <a:endParaRPr lang="zh-CN" altLang="en-US" dirty="0" smtClean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276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 </a:t>
            </a:r>
            <a:r>
              <a:rPr lang="zh-CN" altLang="en-US" dirty="0" smtClean="0"/>
              <a:t>编辑器的工作模式</a:t>
            </a:r>
            <a:endParaRPr lang="zh-CN" altLang="en-US" dirty="0" smtClean="0"/>
          </a:p>
        </p:txBody>
      </p:sp>
      <p:grpSp>
        <p:nvGrpSpPr>
          <p:cNvPr id="2" name="Group 24"/>
          <p:cNvGrpSpPr/>
          <p:nvPr/>
        </p:nvGrpSpPr>
        <p:grpSpPr bwMode="auto">
          <a:xfrm>
            <a:off x="1584325" y="3154381"/>
            <a:ext cx="6119813" cy="2989263"/>
            <a:chOff x="998" y="1638"/>
            <a:chExt cx="3855" cy="1883"/>
          </a:xfrm>
        </p:grpSpPr>
        <p:sp>
          <p:nvSpPr>
            <p:cNvPr id="29" name="AutoShape 4"/>
            <p:cNvSpPr>
              <a:spLocks noChangeArrowheads="1"/>
            </p:cNvSpPr>
            <p:nvPr/>
          </p:nvSpPr>
          <p:spPr bwMode="auto">
            <a:xfrm>
              <a:off x="998" y="1991"/>
              <a:ext cx="3855" cy="1530"/>
            </a:xfrm>
            <a:prstGeom prst="roundRect">
              <a:avLst>
                <a:gd name="adj" fmla="val 6157"/>
              </a:avLst>
            </a:prstGeom>
            <a:gradFill rotWithShape="1">
              <a:gsLst>
                <a:gs pos="0">
                  <a:srgbClr val="3399FF">
                    <a:gamma/>
                    <a:tint val="0"/>
                    <a:invGamma/>
                  </a:srgbClr>
                </a:gs>
                <a:gs pos="100000">
                  <a:srgbClr val="3399FF">
                    <a:alpha val="0"/>
                  </a:srgbClr>
                </a:gs>
              </a:gsLst>
              <a:lin ang="5400000" scaled="1"/>
            </a:gradFill>
            <a:ln w="9525" algn="ctr">
              <a:solidFill>
                <a:srgbClr val="0000FF"/>
              </a:solidFill>
              <a:rou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666" name="AutoShape 5"/>
            <p:cNvSpPr>
              <a:spLocks noChangeArrowheads="1"/>
            </p:cNvSpPr>
            <p:nvPr/>
          </p:nvSpPr>
          <p:spPr bwMode="auto">
            <a:xfrm>
              <a:off x="1890" y="1638"/>
              <a:ext cx="1987" cy="218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sz="16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[</a:t>
              </a:r>
              <a:r>
                <a:rPr lang="en-US" altLang="zh-CN" sz="1600" b="1" dirty="0" err="1">
                  <a:solidFill>
                    <a:schemeClr val="tx2"/>
                  </a:solidFill>
                  <a:ea typeface="宋体" panose="02010600030101010101" pitchFamily="2" charset="-122"/>
                </a:rPr>
                <a:t>root@localhost</a:t>
              </a:r>
              <a:r>
                <a:rPr lang="en-US" altLang="zh-CN" sz="16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 ~]# </a:t>
              </a:r>
              <a:r>
                <a:rPr lang="en-US" altLang="zh-CN" sz="16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vi </a:t>
              </a:r>
              <a:r>
                <a:rPr lang="zh-CN" altLang="en-US" sz="16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文件名</a:t>
              </a:r>
              <a:endParaRPr lang="zh-CN" altLang="en-US" sz="16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7653" name="AutoShape 6"/>
          <p:cNvSpPr>
            <a:spLocks noChangeArrowheads="1"/>
          </p:cNvSpPr>
          <p:nvPr/>
        </p:nvSpPr>
        <p:spPr bwMode="auto">
          <a:xfrm>
            <a:off x="4511675" y="3765569"/>
            <a:ext cx="215900" cy="311150"/>
          </a:xfrm>
          <a:prstGeom prst="downArrow">
            <a:avLst>
              <a:gd name="adj1" fmla="val 50000"/>
              <a:gd name="adj2" fmla="val 36029"/>
            </a:avLst>
          </a:prstGeom>
          <a:gradFill rotWithShape="1">
            <a:gsLst>
              <a:gs pos="0">
                <a:srgbClr val="FFFFFF"/>
              </a:gs>
              <a:gs pos="100000">
                <a:srgbClr val="3399FF"/>
              </a:gs>
            </a:gsLst>
            <a:lin ang="5400000" scaled="1"/>
          </a:gradFill>
          <a:ln w="9525" algn="ctr">
            <a:solidFill>
              <a:srgbClr val="80808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AutoShape 7"/>
          <p:cNvSpPr>
            <a:spLocks noChangeArrowheads="1"/>
          </p:cNvSpPr>
          <p:nvPr/>
        </p:nvSpPr>
        <p:spPr bwMode="auto">
          <a:xfrm>
            <a:off x="3671888" y="4117994"/>
            <a:ext cx="1944687" cy="311150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chemeClr val="tx2"/>
                </a:solidFill>
                <a:ea typeface="宋体" panose="02010600030101010101" pitchFamily="2" charset="-122"/>
              </a:rPr>
              <a:t>命令模式</a:t>
            </a:r>
            <a:endParaRPr lang="zh-CN" altLang="en-US" sz="1600" b="1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7655" name="AutoShape 8"/>
          <p:cNvSpPr>
            <a:spLocks noChangeArrowheads="1"/>
          </p:cNvSpPr>
          <p:nvPr/>
        </p:nvSpPr>
        <p:spPr bwMode="auto">
          <a:xfrm>
            <a:off x="1871663" y="5780106"/>
            <a:ext cx="1944687" cy="311150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chemeClr val="tx2"/>
                </a:solidFill>
                <a:ea typeface="宋体" panose="02010600030101010101" pitchFamily="2" charset="-122"/>
              </a:rPr>
              <a:t>输入模式</a:t>
            </a:r>
            <a:endParaRPr lang="zh-CN" altLang="en-US" sz="1600" b="1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7656" name="AutoShape 9"/>
          <p:cNvSpPr>
            <a:spLocks noChangeArrowheads="1"/>
          </p:cNvSpPr>
          <p:nvPr/>
        </p:nvSpPr>
        <p:spPr bwMode="auto">
          <a:xfrm>
            <a:off x="5472113" y="5781694"/>
            <a:ext cx="1944687" cy="311150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chemeClr val="tx2"/>
                </a:solidFill>
                <a:ea typeface="宋体" panose="02010600030101010101" pitchFamily="2" charset="-122"/>
              </a:rPr>
              <a:t>末行模式</a:t>
            </a:r>
            <a:endParaRPr lang="zh-CN" altLang="en-US" sz="1600" b="1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 flipV="1">
            <a:off x="3095625" y="4491056"/>
            <a:ext cx="936625" cy="11842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tailEnd type="triangle" w="med" len="med"/>
          </a:ln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 flipH="1" flipV="1">
            <a:off x="5329238" y="4491056"/>
            <a:ext cx="935037" cy="11842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tailEnd type="triangle" w="med" len="med"/>
          </a:ln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>
            <a:off x="5543550" y="4491056"/>
            <a:ext cx="935038" cy="11842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tailEnd type="triangle" w="med" len="med"/>
          </a:ln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27660" name="Rectangle 13"/>
          <p:cNvSpPr>
            <a:spLocks noChangeArrowheads="1"/>
          </p:cNvSpPr>
          <p:nvPr/>
        </p:nvSpPr>
        <p:spPr bwMode="auto">
          <a:xfrm>
            <a:off x="6048375" y="4678381"/>
            <a:ext cx="865188" cy="2476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prstDash val="dash"/>
            <a:miter lim="800000"/>
          </a:ln>
        </p:spPr>
        <p:txBody>
          <a:bodyPr wrap="none" anchor="ctr"/>
          <a:lstStyle/>
          <a:p>
            <a:r>
              <a:rPr lang="zh-CN" altLang="en-US" sz="1600" b="1">
                <a:solidFill>
                  <a:schemeClr val="tx2"/>
                </a:solidFill>
                <a:ea typeface="宋体" panose="02010600030101010101" pitchFamily="2" charset="-122"/>
              </a:rPr>
              <a:t>：键</a:t>
            </a:r>
            <a:endParaRPr lang="zh-CN" altLang="en-US" sz="1600" b="1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2016125" y="4678381"/>
            <a:ext cx="1295400" cy="23971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prstDash val="dash"/>
            <a:miter lim="800000"/>
          </a:ln>
        </p:spPr>
        <p:txBody>
          <a:bodyPr wrap="none" anchor="ctr"/>
          <a:lstStyle/>
          <a:p>
            <a:r>
              <a:rPr lang="en-US" altLang="zh-CN" sz="1600" b="1" dirty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zh-CN" altLang="en-US" sz="1600" b="1" dirty="0">
                <a:solidFill>
                  <a:schemeClr val="tx2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600" b="1" dirty="0" err="1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zh-CN" altLang="en-US" sz="1600" b="1" dirty="0">
                <a:solidFill>
                  <a:schemeClr val="tx2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600" b="1" dirty="0">
                <a:solidFill>
                  <a:schemeClr val="tx2"/>
                </a:solidFill>
                <a:ea typeface="宋体" panose="02010600030101010101" pitchFamily="2" charset="-122"/>
              </a:rPr>
              <a:t>o</a:t>
            </a:r>
            <a:r>
              <a:rPr lang="zh-CN" altLang="en-US" sz="1600" b="1" dirty="0">
                <a:solidFill>
                  <a:schemeClr val="tx2"/>
                </a:solidFill>
                <a:ea typeface="宋体" panose="02010600030101010101" pitchFamily="2" charset="-122"/>
              </a:rPr>
              <a:t>等键</a:t>
            </a:r>
            <a:endParaRPr lang="zh-CN" altLang="en-US" sz="1600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7662" name="Rectangle 15"/>
          <p:cNvSpPr>
            <a:spLocks noChangeArrowheads="1"/>
          </p:cNvSpPr>
          <p:nvPr/>
        </p:nvSpPr>
        <p:spPr bwMode="auto">
          <a:xfrm>
            <a:off x="3671888" y="5113356"/>
            <a:ext cx="792162" cy="2730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prstDash val="dash"/>
            <a:miter lim="800000"/>
          </a:ln>
        </p:spPr>
        <p:txBody>
          <a:bodyPr wrap="none" anchor="ctr"/>
          <a:lstStyle/>
          <a:p>
            <a:r>
              <a:rPr lang="en-US" altLang="zh-CN" sz="1600" b="1" dirty="0">
                <a:solidFill>
                  <a:schemeClr val="tx2"/>
                </a:solidFill>
                <a:ea typeface="宋体" panose="02010600030101010101" pitchFamily="2" charset="-122"/>
              </a:rPr>
              <a:t>Esc</a:t>
            </a:r>
            <a:r>
              <a:rPr lang="zh-CN" altLang="en-US" sz="1600" b="1" dirty="0">
                <a:solidFill>
                  <a:schemeClr val="tx2"/>
                </a:solidFill>
                <a:ea typeface="宋体" panose="02010600030101010101" pitchFamily="2" charset="-122"/>
              </a:rPr>
              <a:t>键</a:t>
            </a:r>
            <a:endParaRPr lang="zh-CN" altLang="en-US" sz="1600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7663" name="Rectangle 16"/>
          <p:cNvSpPr>
            <a:spLocks noChangeArrowheads="1"/>
          </p:cNvSpPr>
          <p:nvPr/>
        </p:nvSpPr>
        <p:spPr bwMode="auto">
          <a:xfrm>
            <a:off x="4859338" y="5113356"/>
            <a:ext cx="785812" cy="2730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prstDash val="dash"/>
            <a:miter lim="800000"/>
          </a:ln>
        </p:spPr>
        <p:txBody>
          <a:bodyPr wrap="none" anchor="ctr"/>
          <a:lstStyle/>
          <a:p>
            <a:r>
              <a:rPr lang="en-US" altLang="zh-CN" sz="1600" b="1" dirty="0">
                <a:solidFill>
                  <a:schemeClr val="tx2"/>
                </a:solidFill>
                <a:ea typeface="宋体" panose="02010600030101010101" pitchFamily="2" charset="-122"/>
              </a:rPr>
              <a:t>Esc</a:t>
            </a:r>
            <a:r>
              <a:rPr lang="zh-CN" altLang="en-US" sz="1600" b="1" dirty="0">
                <a:solidFill>
                  <a:schemeClr val="tx2"/>
                </a:solidFill>
                <a:ea typeface="宋体" panose="02010600030101010101" pitchFamily="2" charset="-122"/>
              </a:rPr>
              <a:t>键</a:t>
            </a:r>
            <a:endParaRPr lang="zh-CN" altLang="en-US" sz="1600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7664" name="Line 17"/>
          <p:cNvSpPr>
            <a:spLocks noChangeShapeType="1"/>
          </p:cNvSpPr>
          <p:nvPr/>
        </p:nvSpPr>
        <p:spPr bwMode="auto">
          <a:xfrm flipV="1">
            <a:off x="2879725" y="4491056"/>
            <a:ext cx="936625" cy="11842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</a:ln>
        </p:spPr>
        <p:txBody>
          <a:bodyPr wrap="none" anchor="ctr" anchorCtr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光标移动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命令模式的基本操作 </a:t>
            </a:r>
            <a:r>
              <a:rPr lang="en-US" altLang="zh-CN" dirty="0" smtClean="0"/>
              <a:t>4-1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472" y="2000240"/>
          <a:ext cx="7643865" cy="4099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143"/>
                <a:gridCol w="3035861"/>
                <a:gridCol w="3035861"/>
              </a:tblGrid>
              <a:tr h="439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操作类型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操作键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功能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346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光标方向移动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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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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上、下、左、右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翻页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Page Down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Ctrl+F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向下翻动一整页内容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 vMerge="1"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fr-F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Page Up</a:t>
                      </a:r>
                      <a:r>
                        <a:rPr kumimoji="1" lang="zh-CN" alt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1" lang="fr-F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Ctrl+B  </a:t>
                      </a:r>
                      <a:endParaRPr kumimoji="1" lang="fr-F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向上翻动一整页内容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行内快速跳转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Home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键或“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^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、数字“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”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跳转至行首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 vMerge="1"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键或“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键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跳转到行尾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行间快速跳转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1G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或者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gg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跳转到文件的首行 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 vMerge="1"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跳转到文件的末尾行 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 vMerge="1"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#G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跳转到文件中的第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#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行 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行号显示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:set nu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在编辑器中显示行号 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849">
                <a:tc vMerge="1"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:set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nonu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取消编辑器中的行号显示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复制、粘贴、删除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命令模式的基本操作 </a:t>
            </a:r>
            <a:r>
              <a:rPr lang="en-US" altLang="zh-CN" dirty="0" smtClean="0"/>
              <a:t>4-2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472" y="2000240"/>
          <a:ext cx="7643865" cy="373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143"/>
                <a:gridCol w="1428253"/>
                <a:gridCol w="4643469"/>
              </a:tblGrid>
              <a:tr h="439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操作类型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操作键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功能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34641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删除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Del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删除光标处的单个字符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 vMerge="1"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dd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删除当前光标所在行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 vMerge="1"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fr-F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#dd</a:t>
                      </a:r>
                      <a:endParaRPr kumimoji="1" lang="fr-F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删除从光标处开始的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行内容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 vMerge="1"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d^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删除当前光标之前到行首的所有字符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 vMerge="1"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d$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删除当前光标处到行尾的所有字符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复制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yy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复制当前行整行的内容到剪贴板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 vMerge="1"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yy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复制从光标处开始的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行内容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粘贴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将缓冲区中的内容粘贴到光标位置处之后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 vMerge="1"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P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粘贴到光标位置处之前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文件内容查找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命令模式的基本操作 </a:t>
            </a:r>
            <a:r>
              <a:rPr lang="en-US" altLang="zh-CN" dirty="0" smtClean="0"/>
              <a:t>4-3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1472" y="2000240"/>
          <a:ext cx="7643866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398"/>
                <a:gridCol w="5710468"/>
              </a:tblGrid>
              <a:tr h="439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操作键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功能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703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word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从上而下在文件中查找字符串“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word” 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?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word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从下而上在文件中查找字符串“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word”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fr-F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1" lang="fr-F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定位下一个匹配的被查找字符串 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fr-F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1" lang="fr-F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定位上一个匹配的被查找字符串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撤销编辑及保存退出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命令模式的基本操作 </a:t>
            </a:r>
            <a:r>
              <a:rPr lang="en-US" altLang="zh-CN" dirty="0" smtClean="0"/>
              <a:t>4-4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472" y="2000240"/>
          <a:ext cx="7643866" cy="2778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398"/>
                <a:gridCol w="5710468"/>
              </a:tblGrid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操作键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功能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u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按一次取消最近的一次操作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多次重复按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键，恢复已进行的多步操作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5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U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用于取消对当前行所做的所有编辑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fr-F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ZZ</a:t>
                      </a:r>
                      <a:endParaRPr kumimoji="1" lang="fr-F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保存当前的文件内容并退出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vi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编辑器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smtClean="0"/>
              <a:t>保存文件及退出</a:t>
            </a:r>
            <a:r>
              <a:rPr lang="en-US" altLang="zh-CN" smtClean="0"/>
              <a:t>vi</a:t>
            </a:r>
            <a:r>
              <a:rPr lang="zh-CN" altLang="en-US" smtClean="0"/>
              <a:t>编辑器 </a:t>
            </a:r>
            <a:endParaRPr lang="zh-CN" altLang="en-US" smtClean="0"/>
          </a:p>
          <a:p>
            <a:pPr>
              <a:spcBef>
                <a:spcPts val="675"/>
              </a:spcBef>
            </a:pPr>
            <a:endParaRPr lang="zh-CN" altLang="en-US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3277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末行模式的基本操作 </a:t>
            </a:r>
            <a:r>
              <a:rPr lang="en-US" altLang="zh-CN" smtClean="0"/>
              <a:t>3-1</a:t>
            </a:r>
            <a:endParaRPr lang="zh-CN" altLang="en-US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2910" y="2303801"/>
          <a:ext cx="7929617" cy="3359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257"/>
                <a:gridCol w="1926823"/>
                <a:gridCol w="3779537"/>
              </a:tblGrid>
              <a:tr h="439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功能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命令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备注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54292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保存文件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:w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保存修改的内容</a:t>
                      </a:r>
                      <a:endParaRPr kumimoji="1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 vMerge="1"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:w /root/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newfile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另存为其它文件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436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退出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vi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:q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未修改退出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504">
                <a:tc vMerge="1"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:q!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放弃对文件内容的修改，并退出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vi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1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保存文件退出 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vi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wq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保存修改的内容并退出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smtClean="0"/>
              <a:t>打开新文件或读入其他文件内容 </a:t>
            </a:r>
            <a:endParaRPr lang="zh-CN" altLang="en-US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3379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末行模式的基本操作 </a:t>
            </a:r>
            <a:r>
              <a:rPr lang="en-US" altLang="zh-CN" smtClean="0"/>
              <a:t>3-2</a:t>
            </a:r>
            <a:endParaRPr lang="zh-CN" altLang="en-US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28662" y="2428868"/>
          <a:ext cx="7643866" cy="117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/>
                <a:gridCol w="4857784"/>
              </a:tblGrid>
              <a:tr h="439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命令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功能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346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:e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/install.log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打开新的文件进行编辑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:r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 /etc/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filesystems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在当前文件中读入其他文件内容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smtClean="0"/>
              <a:t>文件内容替换</a:t>
            </a:r>
            <a:endParaRPr lang="zh-CN" altLang="en-US" smtClean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3481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末行模式的基本操作 </a:t>
            </a:r>
            <a:r>
              <a:rPr lang="en-US" altLang="zh-CN" smtClean="0"/>
              <a:t>3-3</a:t>
            </a:r>
            <a:endParaRPr lang="zh-CN" altLang="en-US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7158" y="2214554"/>
          <a:ext cx="8072494" cy="254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13"/>
                <a:gridCol w="6030681"/>
              </a:tblGrid>
              <a:tr h="439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命令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功能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346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:s /old/new 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将当前行中查找到的第一个字符“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old”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串替换为“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new”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:s /old/new/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g 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将当前行中查找到的所有字符串“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old”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替换为“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new”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#,#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 s/old/new/g 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在行号“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#,#”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范围内替换所有的字符串“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old”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为“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new”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%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 s/old/new/g 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在整个文件范围内替换所有的字符串“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old”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为“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new”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 /old/new/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在替换命令末尾加入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c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命令，将对每个替换动作提示用户进行确认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掌握查看和检索文件内容的方法</a:t>
            </a:r>
            <a:endParaRPr lang="zh-CN" altLang="en-US" dirty="0" smtClean="0"/>
          </a:p>
          <a:p>
            <a:r>
              <a:rPr lang="zh-CN" altLang="en-US" dirty="0" smtClean="0"/>
              <a:t>掌握备份与恢复文档的方法</a:t>
            </a:r>
            <a:endParaRPr lang="zh-CN" altLang="en-US" dirty="0" smtClean="0"/>
          </a:p>
          <a:p>
            <a:r>
              <a:rPr lang="zh-CN" altLang="en-US" dirty="0" smtClean="0"/>
              <a:t>掌握使用</a:t>
            </a:r>
            <a:r>
              <a:rPr lang="en-US" altLang="zh-CN" dirty="0" smtClean="0"/>
              <a:t>vi</a:t>
            </a:r>
            <a:r>
              <a:rPr lang="zh-CN" altLang="en-US" dirty="0" smtClean="0"/>
              <a:t>文本编辑器的方法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技能展示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flipV="1">
            <a:off x="5156200" y="3978495"/>
            <a:ext cx="360363" cy="15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flipV="1">
            <a:off x="5138518" y="2603500"/>
            <a:ext cx="431800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32388" y="1863725"/>
            <a:ext cx="3587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5140325" y="3278188"/>
            <a:ext cx="360363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2714625" y="3643313"/>
            <a:ext cx="24288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2703513" y="5316538"/>
            <a:ext cx="2439987" cy="254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2282825" y="3643313"/>
            <a:ext cx="4318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2968625" y="3483057"/>
            <a:ext cx="1971675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备份</a:t>
            </a:r>
            <a:r>
              <a:rPr lang="zh-CN" altLang="en-US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和</a:t>
            </a: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恢复文档</a:t>
            </a:r>
            <a:endParaRPr lang="zh-CN" altLang="en-US" sz="1600" b="1" dirty="0">
              <a:solidFill>
                <a:schemeClr val="tx2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42" name="AutoShape 11"/>
          <p:cNvSpPr>
            <a:spLocks noChangeArrowheads="1"/>
          </p:cNvSpPr>
          <p:nvPr/>
        </p:nvSpPr>
        <p:spPr bwMode="auto">
          <a:xfrm>
            <a:off x="5464175" y="2406357"/>
            <a:ext cx="2700338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统计和检索文件内容</a:t>
            </a:r>
            <a:endParaRPr lang="zh-CN" altLang="en-US" sz="1600" b="1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5143500" y="1844675"/>
            <a:ext cx="0" cy="7620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8" name="AutoShape 18"/>
          <p:cNvSpPr>
            <a:spLocks noChangeArrowheads="1"/>
          </p:cNvSpPr>
          <p:nvPr/>
        </p:nvSpPr>
        <p:spPr bwMode="auto">
          <a:xfrm>
            <a:off x="5464175" y="3097862"/>
            <a:ext cx="2700338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使用压缩和解压缩工具</a:t>
            </a:r>
            <a:endParaRPr lang="zh-CN" altLang="en-US" sz="1600" b="1" dirty="0">
              <a:solidFill>
                <a:schemeClr val="tx2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49" name="AutoShape 27"/>
          <p:cNvSpPr>
            <a:spLocks noChangeArrowheads="1"/>
          </p:cNvSpPr>
          <p:nvPr/>
        </p:nvSpPr>
        <p:spPr bwMode="auto">
          <a:xfrm>
            <a:off x="5468421" y="3789040"/>
            <a:ext cx="2675479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使用 </a:t>
            </a:r>
            <a:r>
              <a:rPr lang="en-US" altLang="zh-CN" sz="1600" b="1" dirty="0" smtClean="0">
                <a:solidFill>
                  <a:srgbClr val="FF0000"/>
                </a:solidFill>
                <a:ea typeface="楷体_GB2312" pitchFamily="49" charset="-122"/>
              </a:rPr>
              <a:t>tar </a:t>
            </a: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归档和释放工具</a:t>
            </a:r>
            <a:endParaRPr lang="zh-CN" altLang="en-US" sz="1600" b="1" dirty="0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296848" y="3455504"/>
            <a:ext cx="2132012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目录和</a:t>
            </a: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文件管理</a:t>
            </a:r>
            <a:endParaRPr lang="zh-CN" altLang="en-US" sz="1600" b="1" dirty="0">
              <a:solidFill>
                <a:schemeClr val="tx2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>
            <a:off x="2714625" y="2143125"/>
            <a:ext cx="0" cy="316706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2" name="Line 37"/>
          <p:cNvSpPr>
            <a:spLocks noChangeShapeType="1"/>
          </p:cNvSpPr>
          <p:nvPr/>
        </p:nvSpPr>
        <p:spPr bwMode="auto">
          <a:xfrm>
            <a:off x="5143500" y="3275013"/>
            <a:ext cx="0" cy="7127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>
            <a:off x="2714625" y="2152870"/>
            <a:ext cx="2428875" cy="4603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4" name="AutoShape 11"/>
          <p:cNvSpPr>
            <a:spLocks noChangeArrowheads="1"/>
          </p:cNvSpPr>
          <p:nvPr/>
        </p:nvSpPr>
        <p:spPr bwMode="auto">
          <a:xfrm>
            <a:off x="5464175" y="1700808"/>
            <a:ext cx="2700338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查看文件内容</a:t>
            </a:r>
            <a:endParaRPr lang="zh-CN" altLang="en-US" sz="1600" b="1" dirty="0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5" name="AutoShape 5"/>
          <p:cNvSpPr>
            <a:spLocks noChangeArrowheads="1"/>
          </p:cNvSpPr>
          <p:nvPr/>
        </p:nvSpPr>
        <p:spPr bwMode="auto">
          <a:xfrm>
            <a:off x="2961200" y="5135220"/>
            <a:ext cx="2000263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使用 </a:t>
            </a:r>
            <a:r>
              <a:rPr lang="en-US" altLang="zh-CN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vi </a:t>
            </a: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文本编辑</a:t>
            </a:r>
            <a:r>
              <a:rPr lang="zh-CN" altLang="en-US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器</a:t>
            </a:r>
            <a:endParaRPr lang="zh-CN" altLang="en-US" sz="1600" b="1" dirty="0">
              <a:solidFill>
                <a:schemeClr val="tx2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56" name="AutoShape 5"/>
          <p:cNvSpPr>
            <a:spLocks noChangeArrowheads="1"/>
          </p:cNvSpPr>
          <p:nvPr/>
        </p:nvSpPr>
        <p:spPr bwMode="auto">
          <a:xfrm>
            <a:off x="2957513" y="1974230"/>
            <a:ext cx="1971675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查看</a:t>
            </a:r>
            <a:r>
              <a:rPr lang="zh-CN" altLang="en-US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和</a:t>
            </a: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检索文件</a:t>
            </a:r>
            <a:endParaRPr lang="zh-CN" altLang="en-US" sz="1600" b="1" dirty="0">
              <a:solidFill>
                <a:schemeClr val="tx2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57" name="Line 25"/>
          <p:cNvSpPr>
            <a:spLocks noChangeShapeType="1"/>
          </p:cNvSpPr>
          <p:nvPr/>
        </p:nvSpPr>
        <p:spPr bwMode="auto">
          <a:xfrm flipV="1">
            <a:off x="5159375" y="6046788"/>
            <a:ext cx="360363" cy="15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8" name="Line 16"/>
          <p:cNvSpPr>
            <a:spLocks noChangeShapeType="1"/>
          </p:cNvSpPr>
          <p:nvPr/>
        </p:nvSpPr>
        <p:spPr bwMode="auto">
          <a:xfrm>
            <a:off x="5143500" y="4689475"/>
            <a:ext cx="360363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V="1">
            <a:off x="5157788" y="5340350"/>
            <a:ext cx="349250" cy="31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0" name="AutoShape 18"/>
          <p:cNvSpPr>
            <a:spLocks noChangeArrowheads="1"/>
          </p:cNvSpPr>
          <p:nvPr/>
        </p:nvSpPr>
        <p:spPr bwMode="auto">
          <a:xfrm>
            <a:off x="5468042" y="4509120"/>
            <a:ext cx="2700338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vi  </a:t>
            </a:r>
            <a:r>
              <a:rPr lang="zh-CN" altLang="en-US" sz="16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编辑器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的工作模式</a:t>
            </a:r>
            <a:endParaRPr lang="zh-CN" altLang="en-US" sz="1600" b="1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61" name="AutoShape 27"/>
          <p:cNvSpPr>
            <a:spLocks noChangeArrowheads="1"/>
          </p:cNvSpPr>
          <p:nvPr/>
        </p:nvSpPr>
        <p:spPr bwMode="auto">
          <a:xfrm>
            <a:off x="5472288" y="5843691"/>
            <a:ext cx="2675479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末行模式中的基本操作</a:t>
            </a:r>
            <a:endParaRPr lang="zh-CN" altLang="en-US" sz="1600" b="1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62" name="AutoShape 28"/>
          <p:cNvSpPr>
            <a:spLocks noChangeArrowheads="1"/>
          </p:cNvSpPr>
          <p:nvPr/>
        </p:nvSpPr>
        <p:spPr bwMode="auto">
          <a:xfrm>
            <a:off x="5468042" y="5176241"/>
            <a:ext cx="2700338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命令模式中的基本操作</a:t>
            </a:r>
            <a:endParaRPr lang="zh-CN" altLang="en-US" sz="1600" b="1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63" name="Line 37"/>
          <p:cNvSpPr>
            <a:spLocks noChangeShapeType="1"/>
          </p:cNvSpPr>
          <p:nvPr/>
        </p:nvSpPr>
        <p:spPr bwMode="auto">
          <a:xfrm>
            <a:off x="5146675" y="4686300"/>
            <a:ext cx="0" cy="136842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2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tail </a:t>
            </a:r>
            <a:r>
              <a:rPr lang="zh-CN" altLang="en-US" dirty="0" smtClean="0"/>
              <a:t> </a:t>
            </a:r>
            <a:r>
              <a:rPr lang="en-US" altLang="zh-CN" dirty="0" smtClean="0"/>
              <a:t>-f</a:t>
            </a:r>
            <a:r>
              <a:rPr lang="zh-CN" altLang="en-US" dirty="0" smtClean="0"/>
              <a:t>的作用是什么？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tar </a:t>
            </a:r>
            <a:r>
              <a:rPr lang="zh-CN" altLang="en-US" dirty="0" smtClean="0"/>
              <a:t>如何与</a:t>
            </a:r>
            <a:r>
              <a:rPr lang="en-US" altLang="zh-CN" dirty="0" smtClean="0"/>
              <a:t>bzip2</a:t>
            </a:r>
            <a:r>
              <a:rPr lang="zh-CN" altLang="en-US" dirty="0" smtClean="0"/>
              <a:t>结合使用？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如何在</a:t>
            </a:r>
            <a:r>
              <a:rPr lang="en-US" altLang="zh-CN" dirty="0" smtClean="0"/>
              <a:t>vi</a:t>
            </a:r>
            <a:r>
              <a:rPr lang="zh-CN" altLang="en-US" dirty="0" smtClean="0"/>
              <a:t>中快速跳转到文件末尾？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如何将一个文件中所有的</a:t>
            </a:r>
            <a:r>
              <a:rPr lang="en-US" altLang="zh-CN" dirty="0" smtClean="0"/>
              <a:t>old</a:t>
            </a:r>
            <a:r>
              <a:rPr lang="zh-CN" altLang="en-US" dirty="0" smtClean="0"/>
              <a:t>字符串替换为</a:t>
            </a:r>
            <a:r>
              <a:rPr lang="en-US" altLang="zh-CN" dirty="0" smtClean="0"/>
              <a:t>new?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57347" name="标题 2"/>
          <p:cNvSpPr>
            <a:spLocks noGrp="1"/>
          </p:cNvSpPr>
          <p:nvPr>
            <p:ph type="title"/>
          </p:nvPr>
        </p:nvSpPr>
        <p:spPr>
          <a:xfrm>
            <a:off x="228600" y="146050"/>
            <a:ext cx="8763000" cy="6397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考题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本次实验共完成如下实验案例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实验案例：文件检索、备份及编辑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需求描述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练习文件查看及检索操作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练习备份与恢复操作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练习 </a:t>
            </a:r>
            <a:r>
              <a:rPr lang="en-US" altLang="zh-CN" dirty="0" smtClean="0"/>
              <a:t>vi </a:t>
            </a:r>
            <a:r>
              <a:rPr lang="zh-CN" altLang="en-US" dirty="0" smtClean="0"/>
              <a:t>编辑器的基本使用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 </a:t>
            </a:r>
            <a:r>
              <a:rPr lang="en-US" dirty="0" smtClean="0"/>
              <a:t>vi </a:t>
            </a:r>
            <a:r>
              <a:rPr lang="zh-CN" altLang="en-US" dirty="0" smtClean="0"/>
              <a:t>修改系统配置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37891" name="标题 2"/>
          <p:cNvSpPr>
            <a:spLocks noGrp="1"/>
          </p:cNvSpPr>
          <p:nvPr>
            <p:ph type="title"/>
          </p:nvPr>
        </p:nvSpPr>
        <p:spPr>
          <a:xfrm>
            <a:off x="381000" y="142852"/>
            <a:ext cx="8763000" cy="6397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  实验案例：文件检索、备份及编辑</a:t>
            </a:r>
            <a:r>
              <a:rPr lang="en-US" altLang="zh-CN" dirty="0" smtClean="0"/>
              <a:t>3-1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475"/>
              </a:spcBef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练习文件查看、检索、备份命令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学员练习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1">
              <a:spcBef>
                <a:spcPts val="675"/>
              </a:spcBef>
            </a:pPr>
            <a:r>
              <a:rPr lang="zh-CN" altLang="en-US" dirty="0" smtClean="0"/>
              <a:t>练习文件内容查看及检索操作</a:t>
            </a:r>
            <a:endParaRPr lang="en-US" altLang="zh-CN" dirty="0" smtClean="0"/>
          </a:p>
          <a:p>
            <a:pPr lvl="1">
              <a:spcBef>
                <a:spcPts val="675"/>
              </a:spcBef>
            </a:pPr>
            <a:r>
              <a:rPr lang="zh-CN" altLang="en-US" dirty="0" smtClean="0"/>
              <a:t>实现文件的备份和恢复操作</a:t>
            </a:r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38915" name="标题 2"/>
          <p:cNvSpPr>
            <a:spLocks noGrp="1"/>
          </p:cNvSpPr>
          <p:nvPr>
            <p:ph type="title"/>
          </p:nvPr>
        </p:nvSpPr>
        <p:spPr>
          <a:xfrm>
            <a:off x="381000" y="142852"/>
            <a:ext cx="8763000" cy="6397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实验案例：文件检索、备份及编辑</a:t>
            </a:r>
            <a:r>
              <a:rPr lang="en-US" altLang="zh-CN" dirty="0" smtClean="0"/>
              <a:t>3-2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475"/>
              </a:spcBef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 </a:t>
            </a:r>
            <a:r>
              <a:rPr lang="en-US" altLang="zh-CN" dirty="0" smtClean="0"/>
              <a:t>vi </a:t>
            </a:r>
            <a:r>
              <a:rPr lang="zh-CN" altLang="en-US" dirty="0" smtClean="0"/>
              <a:t>编辑器修改系统配置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学员练习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练习 </a:t>
            </a:r>
            <a:r>
              <a:rPr lang="en-US" altLang="zh-CN" dirty="0" smtClean="0"/>
              <a:t>vi </a:t>
            </a:r>
            <a:r>
              <a:rPr lang="zh-CN" altLang="en-US" dirty="0" smtClean="0"/>
              <a:t>编辑器的基本命令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 </a:t>
            </a:r>
            <a:r>
              <a:rPr lang="en-US" altLang="zh-CN" dirty="0" smtClean="0"/>
              <a:t>vi </a:t>
            </a:r>
            <a:r>
              <a:rPr lang="zh-CN" altLang="en-US" dirty="0" smtClean="0"/>
              <a:t>编辑器修改系统配置文件</a:t>
            </a:r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39939" name="标题 2"/>
          <p:cNvSpPr>
            <a:spLocks noGrp="1"/>
          </p:cNvSpPr>
          <p:nvPr>
            <p:ph type="title"/>
          </p:nvPr>
        </p:nvSpPr>
        <p:spPr>
          <a:xfrm>
            <a:off x="381000" y="142852"/>
            <a:ext cx="8763000" cy="6397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实验案例：文件检索、备份及编辑</a:t>
            </a:r>
            <a:r>
              <a:rPr lang="en-US" altLang="zh-CN" dirty="0" smtClean="0"/>
              <a:t>3-3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5"/>
          <p:cNvSpPr>
            <a:spLocks noChangeShapeType="1"/>
          </p:cNvSpPr>
          <p:nvPr/>
        </p:nvSpPr>
        <p:spPr bwMode="auto">
          <a:xfrm flipV="1">
            <a:off x="5156200" y="3978495"/>
            <a:ext cx="360363" cy="15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293" name="Line 25"/>
          <p:cNvSpPr>
            <a:spLocks noChangeShapeType="1"/>
          </p:cNvSpPr>
          <p:nvPr/>
        </p:nvSpPr>
        <p:spPr bwMode="auto">
          <a:xfrm flipV="1">
            <a:off x="5138518" y="2603500"/>
            <a:ext cx="431800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294" name="Line 16"/>
          <p:cNvSpPr>
            <a:spLocks noChangeShapeType="1"/>
          </p:cNvSpPr>
          <p:nvPr/>
        </p:nvSpPr>
        <p:spPr bwMode="auto">
          <a:xfrm>
            <a:off x="5132388" y="1863725"/>
            <a:ext cx="3587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295" name="Line 16"/>
          <p:cNvSpPr>
            <a:spLocks noChangeShapeType="1"/>
          </p:cNvSpPr>
          <p:nvPr/>
        </p:nvSpPr>
        <p:spPr bwMode="auto">
          <a:xfrm>
            <a:off x="5140325" y="3278188"/>
            <a:ext cx="360363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298" name="Line 8"/>
          <p:cNvSpPr>
            <a:spLocks noChangeShapeType="1"/>
          </p:cNvSpPr>
          <p:nvPr/>
        </p:nvSpPr>
        <p:spPr bwMode="auto">
          <a:xfrm>
            <a:off x="2714625" y="3643313"/>
            <a:ext cx="24288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2703513" y="5316538"/>
            <a:ext cx="2439987" cy="254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2282825" y="3643313"/>
            <a:ext cx="4318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本章结构</a:t>
            </a:r>
            <a:endParaRPr lang="zh-CN" altLang="en-US" smtClean="0"/>
          </a:p>
        </p:txBody>
      </p:sp>
      <p:sp>
        <p:nvSpPr>
          <p:cNvPr id="12303" name="AutoShape 5"/>
          <p:cNvSpPr>
            <a:spLocks noChangeArrowheads="1"/>
          </p:cNvSpPr>
          <p:nvPr/>
        </p:nvSpPr>
        <p:spPr bwMode="auto">
          <a:xfrm>
            <a:off x="2968625" y="3483057"/>
            <a:ext cx="1971675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备份</a:t>
            </a:r>
            <a:r>
              <a:rPr lang="zh-CN" altLang="en-US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和</a:t>
            </a: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恢复文档</a:t>
            </a:r>
            <a:endParaRPr lang="zh-CN" altLang="en-US" sz="1600" b="1" dirty="0">
              <a:solidFill>
                <a:schemeClr val="tx2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2305" name="AutoShape 11"/>
          <p:cNvSpPr>
            <a:spLocks noChangeArrowheads="1"/>
          </p:cNvSpPr>
          <p:nvPr/>
        </p:nvSpPr>
        <p:spPr bwMode="auto">
          <a:xfrm>
            <a:off x="5464175" y="2406357"/>
            <a:ext cx="2700338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统计和检索文件内容</a:t>
            </a:r>
            <a:endParaRPr lang="zh-CN" altLang="en-US" sz="1600" b="1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2307" name="Line 14"/>
          <p:cNvSpPr>
            <a:spLocks noChangeShapeType="1"/>
          </p:cNvSpPr>
          <p:nvPr/>
        </p:nvSpPr>
        <p:spPr bwMode="auto">
          <a:xfrm>
            <a:off x="5143500" y="1844675"/>
            <a:ext cx="0" cy="7620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308" name="AutoShape 18"/>
          <p:cNvSpPr>
            <a:spLocks noChangeArrowheads="1"/>
          </p:cNvSpPr>
          <p:nvPr/>
        </p:nvSpPr>
        <p:spPr bwMode="auto">
          <a:xfrm>
            <a:off x="5464175" y="3097862"/>
            <a:ext cx="2700338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使用压缩和解压缩工具</a:t>
            </a:r>
            <a:endParaRPr lang="zh-CN" altLang="en-US" sz="1600" b="1" dirty="0">
              <a:solidFill>
                <a:schemeClr val="tx2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2309" name="AutoShape 27"/>
          <p:cNvSpPr>
            <a:spLocks noChangeArrowheads="1"/>
          </p:cNvSpPr>
          <p:nvPr/>
        </p:nvSpPr>
        <p:spPr bwMode="auto">
          <a:xfrm>
            <a:off x="5468421" y="3789040"/>
            <a:ext cx="2675479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使用 </a:t>
            </a:r>
            <a:r>
              <a:rPr lang="en-US" altLang="zh-CN" sz="1600" b="1" dirty="0" smtClean="0">
                <a:solidFill>
                  <a:srgbClr val="FF0000"/>
                </a:solidFill>
                <a:ea typeface="楷体_GB2312" pitchFamily="49" charset="-122"/>
              </a:rPr>
              <a:t>tar </a:t>
            </a: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归档和释放工具</a:t>
            </a:r>
            <a:endParaRPr lang="zh-CN" altLang="en-US" sz="1600" b="1" dirty="0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2311" name="AutoShape 4"/>
          <p:cNvSpPr>
            <a:spLocks noChangeArrowheads="1"/>
          </p:cNvSpPr>
          <p:nvPr/>
        </p:nvSpPr>
        <p:spPr bwMode="auto">
          <a:xfrm>
            <a:off x="296848" y="3455504"/>
            <a:ext cx="2132012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目录和</a:t>
            </a: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文件管理</a:t>
            </a:r>
            <a:endParaRPr lang="zh-CN" altLang="en-US" sz="1600" b="1" dirty="0">
              <a:solidFill>
                <a:schemeClr val="tx2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2314" name="Line 36"/>
          <p:cNvSpPr>
            <a:spLocks noChangeShapeType="1"/>
          </p:cNvSpPr>
          <p:nvPr/>
        </p:nvSpPr>
        <p:spPr bwMode="auto">
          <a:xfrm>
            <a:off x="2714625" y="2143125"/>
            <a:ext cx="0" cy="316706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315" name="Line 37"/>
          <p:cNvSpPr>
            <a:spLocks noChangeShapeType="1"/>
          </p:cNvSpPr>
          <p:nvPr/>
        </p:nvSpPr>
        <p:spPr bwMode="auto">
          <a:xfrm>
            <a:off x="5143500" y="3275013"/>
            <a:ext cx="0" cy="7127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316" name="Line 8"/>
          <p:cNvSpPr>
            <a:spLocks noChangeShapeType="1"/>
          </p:cNvSpPr>
          <p:nvPr/>
        </p:nvSpPr>
        <p:spPr bwMode="auto">
          <a:xfrm>
            <a:off x="2714625" y="2152870"/>
            <a:ext cx="2428875" cy="4603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317" name="AutoShape 11"/>
          <p:cNvSpPr>
            <a:spLocks noChangeArrowheads="1"/>
          </p:cNvSpPr>
          <p:nvPr/>
        </p:nvSpPr>
        <p:spPr bwMode="auto">
          <a:xfrm>
            <a:off x="5464175" y="1700808"/>
            <a:ext cx="2700338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查看文件内容</a:t>
            </a:r>
            <a:endParaRPr lang="zh-CN" altLang="en-US" sz="1600" b="1" dirty="0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2319" name="AutoShape 5"/>
          <p:cNvSpPr>
            <a:spLocks noChangeArrowheads="1"/>
          </p:cNvSpPr>
          <p:nvPr/>
        </p:nvSpPr>
        <p:spPr bwMode="auto">
          <a:xfrm>
            <a:off x="2961200" y="5135220"/>
            <a:ext cx="2000263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使用 </a:t>
            </a:r>
            <a:r>
              <a:rPr lang="en-US" altLang="zh-CN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vi </a:t>
            </a: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文本编辑</a:t>
            </a:r>
            <a:r>
              <a:rPr lang="zh-CN" altLang="en-US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器</a:t>
            </a:r>
            <a:endParaRPr lang="zh-CN" altLang="en-US" sz="1600" b="1" dirty="0">
              <a:solidFill>
                <a:schemeClr val="tx2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2320" name="AutoShape 5"/>
          <p:cNvSpPr>
            <a:spLocks noChangeArrowheads="1"/>
          </p:cNvSpPr>
          <p:nvPr/>
        </p:nvSpPr>
        <p:spPr bwMode="auto">
          <a:xfrm>
            <a:off x="2957513" y="1974230"/>
            <a:ext cx="1971675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查看</a:t>
            </a:r>
            <a:r>
              <a:rPr lang="zh-CN" altLang="en-US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和</a:t>
            </a: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检索文件</a:t>
            </a:r>
            <a:endParaRPr lang="zh-CN" altLang="en-US" sz="1600" b="1" dirty="0">
              <a:solidFill>
                <a:schemeClr val="tx2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flipV="1">
            <a:off x="5159375" y="6046788"/>
            <a:ext cx="360363" cy="15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5143500" y="4689475"/>
            <a:ext cx="360363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V="1">
            <a:off x="5157788" y="5340350"/>
            <a:ext cx="349250" cy="31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5468042" y="4509120"/>
            <a:ext cx="2700338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vi  </a:t>
            </a:r>
            <a:r>
              <a:rPr lang="zh-CN" altLang="en-US" sz="16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编辑器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的工作模式</a:t>
            </a:r>
            <a:endParaRPr lang="zh-CN" altLang="en-US" sz="1600" b="1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44" name="AutoShape 27"/>
          <p:cNvSpPr>
            <a:spLocks noChangeArrowheads="1"/>
          </p:cNvSpPr>
          <p:nvPr/>
        </p:nvSpPr>
        <p:spPr bwMode="auto">
          <a:xfrm>
            <a:off x="5472288" y="5843691"/>
            <a:ext cx="2675479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末行模式中的基本操作</a:t>
            </a:r>
            <a:endParaRPr lang="zh-CN" altLang="en-US" sz="1600" b="1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45" name="AutoShape 28"/>
          <p:cNvSpPr>
            <a:spLocks noChangeArrowheads="1"/>
          </p:cNvSpPr>
          <p:nvPr/>
        </p:nvSpPr>
        <p:spPr bwMode="auto">
          <a:xfrm>
            <a:off x="5468042" y="5176241"/>
            <a:ext cx="2700338" cy="3745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命令模式中的基本操作</a:t>
            </a:r>
            <a:endParaRPr lang="zh-CN" altLang="en-US" sz="1600" b="1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5146675" y="4686300"/>
            <a:ext cx="0" cy="136842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0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nimBg="1"/>
      <p:bldP spid="12305" grpId="0" animBg="1"/>
      <p:bldP spid="12308" grpId="0" animBg="1"/>
      <p:bldP spid="12309" grpId="0" animBg="1"/>
      <p:bldP spid="12311" grpId="0" animBg="1"/>
      <p:bldP spid="12317" grpId="0" animBg="1"/>
      <p:bldP spid="12319" grpId="0" animBg="1"/>
      <p:bldP spid="12320" grpId="0" animBg="1"/>
      <p:bldP spid="43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35718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Linux </a:t>
            </a:r>
            <a:r>
              <a:rPr lang="zh-CN" altLang="en-US" dirty="0" smtClean="0"/>
              <a:t>命令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用于实现某一类功能的指令或程序 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命令的执行依赖于解释器程序（例如：</a:t>
            </a:r>
            <a:r>
              <a:rPr lang="en-US" dirty="0" smtClean="0">
                <a:cs typeface="+mn-cs"/>
              </a:rPr>
              <a:t>/bin/bash</a:t>
            </a:r>
            <a:r>
              <a:rPr lang="zh-CN" altLang="en-US" dirty="0" smtClean="0">
                <a:cs typeface="+mn-cs"/>
              </a:rPr>
              <a:t>）</a:t>
            </a:r>
            <a:endParaRPr lang="zh-CN" altLang="en-US" dirty="0" smtClean="0"/>
          </a:p>
          <a:p>
            <a:pPr>
              <a:defRPr/>
            </a:pPr>
            <a:r>
              <a:rPr lang="en-US" dirty="0" smtClean="0"/>
              <a:t>Linux </a:t>
            </a:r>
            <a:r>
              <a:rPr lang="zh-CN" altLang="en-US" dirty="0" smtClean="0"/>
              <a:t>命令的分类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  <a:cs typeface="+mn-cs"/>
              </a:rPr>
              <a:t>内部命令</a:t>
            </a:r>
            <a:r>
              <a:rPr lang="zh-CN" altLang="en-US" dirty="0" smtClean="0">
                <a:cs typeface="+mn-cs"/>
              </a:rPr>
              <a:t>：属于 </a:t>
            </a:r>
            <a:r>
              <a:rPr lang="en-US" dirty="0" smtClean="0">
                <a:cs typeface="+mn-cs"/>
              </a:rPr>
              <a:t>Shell </a:t>
            </a:r>
            <a:r>
              <a:rPr lang="zh-CN" altLang="en-US" dirty="0" smtClean="0">
                <a:cs typeface="+mn-cs"/>
              </a:rPr>
              <a:t>解释器的一部分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  <a:cs typeface="+mn-cs"/>
              </a:rPr>
              <a:t>外部命令</a:t>
            </a:r>
            <a:r>
              <a:rPr lang="zh-CN" altLang="en-US" dirty="0" smtClean="0">
                <a:cs typeface="+mn-cs"/>
              </a:rPr>
              <a:t>：独立于 </a:t>
            </a:r>
            <a:r>
              <a:rPr lang="en-US" dirty="0" smtClean="0">
                <a:cs typeface="+mn-cs"/>
              </a:rPr>
              <a:t>Shell </a:t>
            </a:r>
            <a:r>
              <a:rPr lang="zh-CN" altLang="en-US" dirty="0" smtClean="0">
                <a:cs typeface="+mn-cs"/>
              </a:rPr>
              <a:t>解释器之外的程序文件</a:t>
            </a:r>
            <a:endParaRPr lang="zh-CN" altLang="en-US" dirty="0" smtClean="0"/>
          </a:p>
          <a:p>
            <a:pPr>
              <a:spcBef>
                <a:spcPts val="675"/>
              </a:spcBef>
              <a:defRPr/>
            </a:pP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11267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命令的分类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Linux</a:t>
            </a:r>
            <a:r>
              <a:rPr lang="zh-CN" altLang="en-US" dirty="0" smtClean="0"/>
              <a:t>命令的通用命令格式</a:t>
            </a: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选项：用于调节命令的具体功能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>
                <a:cs typeface="+mn-cs"/>
              </a:rPr>
              <a:t>以 “</a:t>
            </a:r>
            <a:r>
              <a:rPr lang="en-US" dirty="0" smtClean="0">
                <a:cs typeface="+mn-cs"/>
              </a:rPr>
              <a:t>-”</a:t>
            </a:r>
            <a:r>
              <a:rPr lang="zh-CN" altLang="en-US" dirty="0" smtClean="0">
                <a:cs typeface="+mn-cs"/>
              </a:rPr>
              <a:t>引导短格式选项（单个字符），例如“</a:t>
            </a:r>
            <a:r>
              <a:rPr lang="en-US" dirty="0" smtClean="0">
                <a:cs typeface="+mn-cs"/>
              </a:rPr>
              <a:t>-l”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>
                <a:cs typeface="+mn-cs"/>
              </a:rPr>
              <a:t>以“</a:t>
            </a:r>
            <a:r>
              <a:rPr lang="en-US" dirty="0" smtClean="0">
                <a:cs typeface="+mn-cs"/>
              </a:rPr>
              <a:t>--”</a:t>
            </a:r>
            <a:r>
              <a:rPr lang="zh-CN" altLang="en-US" dirty="0" smtClean="0">
                <a:cs typeface="+mn-cs"/>
              </a:rPr>
              <a:t>引导长格式选项（多个字符），例如“</a:t>
            </a:r>
            <a:r>
              <a:rPr lang="en-US" dirty="0" smtClean="0">
                <a:cs typeface="+mn-cs"/>
              </a:rPr>
              <a:t>--color”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>
                <a:cs typeface="+mn-cs"/>
              </a:rPr>
              <a:t>多个短格式选项可以写在一起，只用一个“</a:t>
            </a:r>
            <a:r>
              <a:rPr lang="en-US" dirty="0" smtClean="0">
                <a:cs typeface="+mn-cs"/>
              </a:rPr>
              <a:t>-”</a:t>
            </a:r>
            <a:r>
              <a:rPr lang="zh-CN" altLang="en-US" dirty="0" smtClean="0">
                <a:cs typeface="+mn-cs"/>
              </a:rPr>
              <a:t>引导，例如“</a:t>
            </a:r>
            <a:r>
              <a:rPr lang="en-US" dirty="0" smtClean="0">
                <a:cs typeface="+mn-cs"/>
              </a:rPr>
              <a:t>-al”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参数：命令操作的对象，如文件、目录名等</a:t>
            </a:r>
            <a:endParaRPr lang="zh-CN" altLang="en-US" dirty="0" smtClean="0"/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122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命令行格式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971581" y="4643437"/>
            <a:ext cx="7672385" cy="1295400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rgbClr val="FF0000"/>
                </a:solidFill>
              </a:rPr>
              <a:t>ls</a:t>
            </a:r>
            <a:r>
              <a:rPr lang="en-US" altLang="zh-CN" b="1" dirty="0">
                <a:solidFill>
                  <a:srgbClr val="FF0000"/>
                </a:solidFill>
              </a:rPr>
              <a:t>  -l   /home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</a:rPr>
              <a:t>总计 </a:t>
            </a:r>
            <a:r>
              <a:rPr lang="en-US" altLang="zh-CN" dirty="0">
                <a:solidFill>
                  <a:schemeClr val="tx2"/>
                </a:solidFill>
              </a:rPr>
              <a:t>8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2"/>
                </a:solidFill>
              </a:rPr>
              <a:t>drwx</a:t>
            </a:r>
            <a:r>
              <a:rPr lang="en-US" altLang="zh-CN" dirty="0">
                <a:solidFill>
                  <a:schemeClr val="tx2"/>
                </a:solidFill>
              </a:rPr>
              <a:t>------ 2 </a:t>
            </a:r>
            <a:r>
              <a:rPr lang="en-US" altLang="zh-CN" dirty="0" err="1">
                <a:solidFill>
                  <a:schemeClr val="tx2"/>
                </a:solidFill>
              </a:rPr>
              <a:t>benet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benet</a:t>
            </a:r>
            <a:r>
              <a:rPr lang="en-US" altLang="zh-CN" dirty="0">
                <a:solidFill>
                  <a:schemeClr val="tx2"/>
                </a:solidFill>
              </a:rPr>
              <a:t> 4096 09-08 08:50 </a:t>
            </a:r>
            <a:r>
              <a:rPr lang="en-US" altLang="zh-CN" dirty="0" err="1">
                <a:solidFill>
                  <a:schemeClr val="tx2"/>
                </a:solidFill>
              </a:rPr>
              <a:t>benet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6" name="Picture 11" descr="语法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377942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示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49" y="4286256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928662" y="1806570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lvl="1">
              <a:defRPr/>
            </a:pPr>
            <a:r>
              <a:rPr lang="zh-CN" altLang="en-US" sz="2000" b="1" dirty="0" smtClean="0">
                <a:solidFill>
                  <a:srgbClr val="FF0000"/>
                </a:solidFill>
              </a:rPr>
              <a:t>命令字  </a:t>
            </a:r>
            <a:r>
              <a:rPr lang="en-US" sz="2000" b="1" dirty="0" smtClean="0">
                <a:solidFill>
                  <a:srgbClr val="FF0000"/>
                </a:solidFill>
              </a:rPr>
              <a:t>[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选项</a:t>
            </a:r>
            <a:r>
              <a:rPr lang="en-US" sz="2000" b="1" dirty="0" smtClean="0">
                <a:solidFill>
                  <a:srgbClr val="FF0000"/>
                </a:solidFill>
              </a:rPr>
              <a:t>]  [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参数</a:t>
            </a:r>
            <a:r>
              <a:rPr lang="en-US" sz="2000" b="1" dirty="0" smtClean="0">
                <a:solidFill>
                  <a:srgbClr val="FF0000"/>
                </a:solidFill>
              </a:rPr>
              <a:t>]</a:t>
            </a:r>
            <a:endParaRPr lang="en-US" altLang="zh-C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命令行编辑的几个辅助操作</a:t>
            </a:r>
            <a:endParaRPr lang="zh-CN" altLang="en-US" dirty="0" smtClean="0"/>
          </a:p>
          <a:p>
            <a:pPr lvl="1">
              <a:defRPr/>
            </a:pPr>
            <a:r>
              <a:rPr lang="en-US" dirty="0" smtClean="0">
                <a:cs typeface="+mn-cs"/>
              </a:rPr>
              <a:t>Tab </a:t>
            </a:r>
            <a:r>
              <a:rPr lang="zh-CN" altLang="en-US" dirty="0" smtClean="0">
                <a:cs typeface="+mn-cs"/>
              </a:rPr>
              <a:t>键：自动补齐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反斜杠“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\</a:t>
            </a:r>
            <a:r>
              <a:rPr lang="en-US" dirty="0" smtClean="0">
                <a:cs typeface="+mn-cs"/>
              </a:rPr>
              <a:t>”</a:t>
            </a:r>
            <a:r>
              <a:rPr lang="zh-CN" altLang="en-US" dirty="0" smtClean="0">
                <a:cs typeface="+mn-cs"/>
              </a:rPr>
              <a:t>：强制换行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快捷键 </a:t>
            </a:r>
            <a:r>
              <a:rPr lang="en-US" dirty="0" err="1" smtClean="0">
                <a:cs typeface="+mn-cs"/>
              </a:rPr>
              <a:t>Ctrl+U</a:t>
            </a:r>
            <a:r>
              <a:rPr lang="zh-CN" altLang="en-US" dirty="0" smtClean="0">
                <a:cs typeface="+mn-cs"/>
              </a:rPr>
              <a:t>：清空至行首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快捷键 </a:t>
            </a:r>
            <a:r>
              <a:rPr lang="en-US" dirty="0" err="1" smtClean="0">
                <a:cs typeface="+mn-cs"/>
              </a:rPr>
              <a:t>Ctrl+K</a:t>
            </a:r>
            <a:r>
              <a:rPr lang="zh-CN" altLang="en-US" dirty="0" smtClean="0">
                <a:cs typeface="+mn-cs"/>
              </a:rPr>
              <a:t>：清空至行尾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快捷键 </a:t>
            </a:r>
            <a:r>
              <a:rPr lang="en-US" dirty="0" err="1" smtClean="0">
                <a:cs typeface="+mn-cs"/>
              </a:rPr>
              <a:t>Ctrl+L</a:t>
            </a:r>
            <a:r>
              <a:rPr lang="zh-CN" altLang="en-US" dirty="0" smtClean="0">
                <a:cs typeface="+mn-cs"/>
              </a:rPr>
              <a:t>：清屏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快捷键 </a:t>
            </a:r>
            <a:r>
              <a:rPr lang="en-US" dirty="0" err="1" smtClean="0">
                <a:cs typeface="+mn-cs"/>
              </a:rPr>
              <a:t>Ctrl+C</a:t>
            </a:r>
            <a:r>
              <a:rPr lang="zh-CN" altLang="en-US" dirty="0" smtClean="0">
                <a:cs typeface="+mn-cs"/>
              </a:rPr>
              <a:t>：取消本次命令编辑</a:t>
            </a:r>
            <a:endParaRPr lang="zh-CN" altLang="en-US" dirty="0" smtClean="0"/>
          </a:p>
          <a:p>
            <a:pPr>
              <a:spcBef>
                <a:spcPts val="675"/>
              </a:spcBef>
              <a:defRPr/>
            </a:pP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命令行格式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内部命令 </a:t>
            </a:r>
            <a:r>
              <a:rPr lang="en-US" dirty="0" smtClean="0"/>
              <a:t>help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查看 </a:t>
            </a:r>
            <a:r>
              <a:rPr lang="en-US" dirty="0" smtClean="0">
                <a:cs typeface="+mn-cs"/>
              </a:rPr>
              <a:t>Bash </a:t>
            </a:r>
            <a:r>
              <a:rPr lang="zh-CN" altLang="en-US" dirty="0" smtClean="0">
                <a:cs typeface="+mn-cs"/>
              </a:rPr>
              <a:t>内部命令的帮助信息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命令的“</a:t>
            </a:r>
            <a:r>
              <a:rPr lang="en-US" dirty="0" smtClean="0"/>
              <a:t>--help”</a:t>
            </a:r>
            <a:r>
              <a:rPr lang="zh-CN" altLang="en-US" dirty="0" smtClean="0"/>
              <a:t>选项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适用于大多数外部命令 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使用 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an </a:t>
            </a:r>
            <a:r>
              <a:rPr lang="zh-CN" altLang="en-US" dirty="0" smtClean="0"/>
              <a:t>命令阅读手册页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使用“</a:t>
            </a:r>
            <a:r>
              <a:rPr lang="zh-CN" altLang="en-US" dirty="0" smtClean="0">
                <a:cs typeface="+mn-cs"/>
                <a:sym typeface="Wingdings" panose="05000000000000000000"/>
              </a:rPr>
              <a:t></a:t>
            </a:r>
            <a:r>
              <a:rPr lang="zh-CN" altLang="en-US" dirty="0" smtClean="0">
                <a:cs typeface="+mn-cs"/>
              </a:rPr>
              <a:t>”、“</a:t>
            </a:r>
            <a:r>
              <a:rPr lang="zh-CN" altLang="en-US" dirty="0" smtClean="0">
                <a:cs typeface="+mn-cs"/>
                <a:sym typeface="Wingdings" panose="05000000000000000000"/>
              </a:rPr>
              <a:t></a:t>
            </a:r>
            <a:r>
              <a:rPr lang="zh-CN" altLang="en-US" dirty="0" smtClean="0">
                <a:cs typeface="+mn-cs"/>
              </a:rPr>
              <a:t>”方向键滚动文本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使用 </a:t>
            </a:r>
            <a:r>
              <a:rPr lang="en-US" dirty="0" smtClean="0">
                <a:cs typeface="+mn-cs"/>
              </a:rPr>
              <a:t>Page Up </a:t>
            </a:r>
            <a:r>
              <a:rPr lang="zh-CN" altLang="en-US" dirty="0" smtClean="0">
                <a:cs typeface="+mn-cs"/>
              </a:rPr>
              <a:t>和 </a:t>
            </a:r>
            <a:r>
              <a:rPr lang="en-US" dirty="0" smtClean="0">
                <a:cs typeface="+mn-cs"/>
              </a:rPr>
              <a:t>Page Down </a:t>
            </a:r>
            <a:r>
              <a:rPr lang="zh-CN" altLang="en-US" dirty="0" smtClean="0">
                <a:cs typeface="+mn-cs"/>
              </a:rPr>
              <a:t>键翻页 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按 </a:t>
            </a:r>
            <a:r>
              <a:rPr lang="en-US" dirty="0" smtClean="0">
                <a:cs typeface="+mn-cs"/>
              </a:rPr>
              <a:t>Q </a:t>
            </a:r>
            <a:r>
              <a:rPr lang="zh-CN" altLang="en-US" dirty="0" smtClean="0">
                <a:cs typeface="+mn-cs"/>
              </a:rPr>
              <a:t>或 </a:t>
            </a:r>
            <a:r>
              <a:rPr lang="en-US" dirty="0" smtClean="0">
                <a:cs typeface="+mn-cs"/>
              </a:rPr>
              <a:t>q </a:t>
            </a:r>
            <a:r>
              <a:rPr lang="zh-CN" altLang="en-US" dirty="0" smtClean="0">
                <a:cs typeface="+mn-cs"/>
              </a:rPr>
              <a:t>键退出阅读环境、按“</a:t>
            </a:r>
            <a:r>
              <a:rPr lang="en-US" dirty="0" smtClean="0">
                <a:cs typeface="+mn-cs"/>
              </a:rPr>
              <a:t>/” </a:t>
            </a:r>
            <a:r>
              <a:rPr lang="zh-CN" altLang="en-US" dirty="0" smtClean="0">
                <a:cs typeface="+mn-cs"/>
              </a:rPr>
              <a:t>键查找内容</a:t>
            </a:r>
            <a:endParaRPr lang="zh-CN" altLang="en-US" dirty="0" smtClean="0"/>
          </a:p>
          <a:p>
            <a:pPr>
              <a:spcBef>
                <a:spcPts val="675"/>
              </a:spcBef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1433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获得命令帮助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将命令的 </a:t>
            </a:r>
            <a:r>
              <a:rPr lang="en-US" altLang="zh-CN" dirty="0" smtClean="0"/>
              <a:t>man </a:t>
            </a:r>
            <a:r>
              <a:rPr lang="zh-CN" altLang="en-US" dirty="0" smtClean="0"/>
              <a:t>手册页信息保存到文本文件</a:t>
            </a:r>
            <a:endParaRPr lang="zh-CN" altLang="en-US" dirty="0" smtClean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</a:fld>
            <a:r>
              <a:rPr lang="en-US" altLang="zh-CN" smtClean="0"/>
              <a:t>/42</a:t>
            </a:r>
            <a:endParaRPr lang="en-US" altLang="zh-CN" dirty="0" smtClean="0"/>
          </a:p>
        </p:txBody>
      </p:sp>
      <p:sp>
        <p:nvSpPr>
          <p:cNvPr id="1536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管道和重定向</a:t>
            </a:r>
            <a:endParaRPr lang="zh-CN" altLang="en-US" smtClean="0"/>
          </a:p>
        </p:txBody>
      </p:sp>
      <p:sp>
        <p:nvSpPr>
          <p:cNvPr id="15364" name="AutoShape 17"/>
          <p:cNvSpPr>
            <a:spLocks noChangeArrowheads="1"/>
          </p:cNvSpPr>
          <p:nvPr/>
        </p:nvSpPr>
        <p:spPr bwMode="auto">
          <a:xfrm>
            <a:off x="514350" y="3259138"/>
            <a:ext cx="8101013" cy="576262"/>
          </a:xfrm>
          <a:prstGeom prst="roundRect">
            <a:avLst>
              <a:gd name="adj" fmla="val 1515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[root@localhost ~]# </a:t>
            </a:r>
            <a:r>
              <a:rPr lang="en-US" altLang="zh-CN" b="1">
                <a:solidFill>
                  <a:schemeClr val="tx2"/>
                </a:solidFill>
              </a:rPr>
              <a:t>man ls |</a:t>
            </a:r>
            <a:r>
              <a:rPr lang="en-US" altLang="zh-CN" b="1">
                <a:solidFill>
                  <a:srgbClr val="0099CC"/>
                </a:solidFill>
              </a:rPr>
              <a:t> </a:t>
            </a:r>
            <a:r>
              <a:rPr lang="en-US" altLang="zh-CN" b="1">
                <a:solidFill>
                  <a:schemeClr val="tx2"/>
                </a:solidFill>
              </a:rPr>
              <a:t>col</a:t>
            </a:r>
            <a:r>
              <a:rPr lang="en-US" altLang="zh-CN" b="1">
                <a:solidFill>
                  <a:srgbClr val="0099CC"/>
                </a:solidFill>
              </a:rPr>
              <a:t> </a:t>
            </a:r>
            <a:r>
              <a:rPr lang="en-US" altLang="zh-CN" b="1">
                <a:solidFill>
                  <a:schemeClr val="tx2"/>
                </a:solidFill>
              </a:rPr>
              <a:t>-b &gt; lshelp.txt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3714750" y="2355850"/>
            <a:ext cx="2714625" cy="715963"/>
          </a:xfrm>
          <a:prstGeom prst="wedgeRoundRectCallout">
            <a:avLst>
              <a:gd name="adj1" fmla="val -42301"/>
              <a:gd name="adj2" fmla="val 7910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col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命令用于过滤文本中的一些特殊控制字符 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285750" y="4000500"/>
            <a:ext cx="3500438" cy="715963"/>
          </a:xfrm>
          <a:prstGeom prst="wedgeRoundRectCallout">
            <a:avLst>
              <a:gd name="adj1" fmla="val 40606"/>
              <a:gd name="adj2" fmla="val -8285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>
              <a:lnSpc>
                <a:spcPct val="80000"/>
              </a:lnSpc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管道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：将前面命令的输出结果作为后面命令的处理对象（输入） 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3929063" y="4000500"/>
            <a:ext cx="3500437" cy="715963"/>
          </a:xfrm>
          <a:prstGeom prst="wedgeRoundRectCallout">
            <a:avLst>
              <a:gd name="adj1" fmla="val -39005"/>
              <a:gd name="adj2" fmla="val -9203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</p:spPr>
        <p:txBody>
          <a:bodyPr anchor="ctr" anchorCtr="1"/>
          <a:lstStyle/>
          <a:p>
            <a:pPr algn="ctr">
              <a:lnSpc>
                <a:spcPct val="80000"/>
              </a:lnSpc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重定向输出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：将正常输出结果保存到“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&gt;”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号后边指定的文件中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1" name="Picture 8" descr="示例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2071678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5554</Words>
  <Application>WPS 演示</Application>
  <PresentationFormat>全屏显示(4:3)</PresentationFormat>
  <Paragraphs>743</Paragraphs>
  <Slides>35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5" baseType="lpstr">
      <vt:lpstr>Arial</vt:lpstr>
      <vt:lpstr>宋体</vt:lpstr>
      <vt:lpstr>Wingdings</vt:lpstr>
      <vt:lpstr>Wingdings 3</vt:lpstr>
      <vt:lpstr>Verdana</vt:lpstr>
      <vt:lpstr>Wingdings 2</vt:lpstr>
      <vt:lpstr>楷体_GB2312</vt:lpstr>
      <vt:lpstr>新宋体</vt:lpstr>
      <vt:lpstr>Wingdings</vt:lpstr>
      <vt:lpstr>Lucida Sans Unicode</vt:lpstr>
      <vt:lpstr>黑体</vt:lpstr>
      <vt:lpstr>微软雅黑</vt:lpstr>
      <vt:lpstr>Arial Unicode MS</vt:lpstr>
      <vt:lpstr>Calibri</vt:lpstr>
      <vt:lpstr>仿宋_GB2312</vt:lpstr>
      <vt:lpstr>仿宋</vt:lpstr>
      <vt:lpstr>Times New Roman</vt:lpstr>
      <vt:lpstr>Symbol</vt:lpstr>
      <vt:lpstr>Wingdings</vt:lpstr>
      <vt:lpstr>聚合</vt:lpstr>
      <vt:lpstr>目录和文件管理</vt:lpstr>
      <vt:lpstr>课程小考</vt:lpstr>
      <vt:lpstr>技能展示</vt:lpstr>
      <vt:lpstr>本章结构</vt:lpstr>
      <vt:lpstr>Linux命令的分类</vt:lpstr>
      <vt:lpstr>Linux 命令行格式2-1</vt:lpstr>
      <vt:lpstr>Linux 命令行格式2-2</vt:lpstr>
      <vt:lpstr>获得命令帮助</vt:lpstr>
      <vt:lpstr>管道和重定向</vt:lpstr>
      <vt:lpstr>查看文件内容 cat 命令</vt:lpstr>
      <vt:lpstr>查看文件内容 more命令</vt:lpstr>
      <vt:lpstr>查看文件内容 less 命令</vt:lpstr>
      <vt:lpstr>查看文件内容 head、tail 命令</vt:lpstr>
      <vt:lpstr>统计文件内容 wc 命令</vt:lpstr>
      <vt:lpstr>检索和过滤文件内容 grep 命令</vt:lpstr>
      <vt:lpstr>压缩命令 gzip、bzip2 命令</vt:lpstr>
      <vt:lpstr>压缩命令 gunzip、bunzip2 命令</vt:lpstr>
      <vt:lpstr>归档命令  tar 命令 2-1 </vt:lpstr>
      <vt:lpstr>归档命令 tar 命令 2-2</vt:lpstr>
      <vt:lpstr>小结</vt:lpstr>
      <vt:lpstr>文本编辑器 vi 命令</vt:lpstr>
      <vt:lpstr>vi 编辑器的工作模式</vt:lpstr>
      <vt:lpstr>命令模式的基本操作 4-1</vt:lpstr>
      <vt:lpstr>命令模式的基本操作 4-2</vt:lpstr>
      <vt:lpstr>命令模式的基本操作 4-3</vt:lpstr>
      <vt:lpstr>命令模式的基本操作 4-4</vt:lpstr>
      <vt:lpstr>末行模式的基本操作 3-1</vt:lpstr>
      <vt:lpstr>末行模式的基本操作 3-2</vt:lpstr>
      <vt:lpstr>末行模式的基本操作 3-3</vt:lpstr>
      <vt:lpstr>本章总结</vt:lpstr>
      <vt:lpstr>考题</vt:lpstr>
      <vt:lpstr>实验任务</vt:lpstr>
      <vt:lpstr>  实验案例：文件检索、备份及编辑3-1</vt:lpstr>
      <vt:lpstr>实验案例：文件检索、备份及编辑3-2</vt:lpstr>
      <vt:lpstr>实验案例：文件检索、备份及编辑3-3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目录和文件管理</dc:title>
  <dc:creator>Administrator</dc:creator>
  <cp:lastModifiedBy>hmw</cp:lastModifiedBy>
  <cp:revision>3</cp:revision>
  <dcterms:created xsi:type="dcterms:W3CDTF">2018-12-28T13:01:00Z</dcterms:created>
  <dcterms:modified xsi:type="dcterms:W3CDTF">2019-03-06T09:32:55Z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