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6" r:id="rId29"/>
    <p:sldId id="287" r:id="rId30"/>
    <p:sldId id="288" r:id="rId31"/>
    <p:sldId id="292" r:id="rId32"/>
    <p:sldId id="293" r:id="rId33"/>
    <p:sldId id="290" r:id="rId34"/>
    <p:sldId id="29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1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918FE-CA1B-44DE-A63A-23A7ADE9D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0264E-9108-4653-A067-5E9BCD7CF1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686CD7-F73D-4C22-8096-3ABC4655686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当系统中的某个用户帐号已经不再需要使用时（如该员工已经从公司离职等情况），可以使用</a:t>
            </a:r>
            <a:r>
              <a:rPr lang="en-US" altLang="zh-CN" smtClean="0"/>
              <a:t>userdel</a:t>
            </a:r>
            <a:r>
              <a:rPr lang="zh-CN" altLang="en-US" smtClean="0"/>
              <a:t>命令将该用户帐号删除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userdel</a:t>
            </a:r>
            <a:r>
              <a:rPr lang="zh-CN" altLang="en-US" smtClean="0"/>
              <a:t>命令需要指定帐号名称作为参数，添加“</a:t>
            </a:r>
            <a:r>
              <a:rPr lang="en-US" altLang="zh-CN" smtClean="0"/>
              <a:t>-r”</a:t>
            </a:r>
            <a:r>
              <a:rPr lang="zh-CN" altLang="en-US" smtClean="0"/>
              <a:t>选项时可以将该用户的宿主目录一并删除。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D1E09-464C-42E2-A675-07A66C4D116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与组帐号相关的配置文件也有</a:t>
            </a:r>
            <a:r>
              <a:rPr lang="en-US" altLang="zh-CN" smtClean="0"/>
              <a:t>2</a:t>
            </a:r>
            <a:r>
              <a:rPr lang="zh-CN" altLang="en-US" smtClean="0"/>
              <a:t>个，分别是</a:t>
            </a:r>
            <a:r>
              <a:rPr lang="en-US" altLang="zh-CN" smtClean="0"/>
              <a:t>/etc/group</a:t>
            </a:r>
            <a:r>
              <a:rPr lang="zh-CN" altLang="en-US" smtClean="0"/>
              <a:t>、</a:t>
            </a:r>
            <a:r>
              <a:rPr lang="en-US" altLang="zh-CN" smtClean="0"/>
              <a:t>/etc/gshadow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/etc/gshadow</a:t>
            </a:r>
            <a:r>
              <a:rPr lang="zh-CN" altLang="en-US" smtClean="0"/>
              <a:t>文件的应用极少，仅作简单介绍即可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group</a:t>
            </a:r>
            <a:r>
              <a:rPr lang="zh-CN" altLang="en-US" smtClean="0"/>
              <a:t>文件内的最后一个字段中列出属于该组的用户成员（一般不包括基本组对应的用户帐号），多个成员之间以逗号“</a:t>
            </a:r>
            <a:r>
              <a:rPr lang="en-US" altLang="zh-CN" smtClean="0"/>
              <a:t>,”</a:t>
            </a:r>
            <a:r>
              <a:rPr lang="zh-CN" altLang="en-US" smtClean="0"/>
              <a:t>分隔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882AB-64F9-4ABE-90E4-5E30F620E2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5812E-AD89-49B3-A7C3-41FE849B963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教员演示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删除组帐号后，从</a:t>
            </a:r>
            <a:r>
              <a:rPr lang="en-US" altLang="zh-CN" smtClean="0"/>
              <a:t>/etc/group</a:t>
            </a:r>
            <a:r>
              <a:rPr lang="zh-CN" altLang="en-US" smtClean="0"/>
              <a:t>文件中将查不到相应的记录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简单演示添加组帐号、组成员、删除组成员、组帐号的操作步骤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EFEFCC-FA83-46AC-9C8B-4430D1DBD2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教员演示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上述用户查询命令不用讲得太细，简单讲解即可，结合操作演示简单展示其基本用途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005D9-AB68-4D72-8AA1-54AD786FAA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通过提问的方式小结前面讲解的主要知识点</a:t>
            </a:r>
            <a:endParaRPr lang="zh-CN" altLang="en-US" smtClean="0"/>
          </a:p>
          <a:p>
            <a:pPr>
              <a:buFontTx/>
              <a:buChar char="•"/>
            </a:pPr>
            <a:r>
              <a:rPr lang="zh-CN" altLang="en-US" smtClean="0"/>
              <a:t>部分答案提示：</a:t>
            </a:r>
            <a:endParaRPr lang="zh-CN" altLang="en-US" smtClean="0"/>
          </a:p>
          <a:p>
            <a:pPr lvl="1">
              <a:buFontTx/>
              <a:buChar char="•"/>
            </a:pPr>
            <a:r>
              <a:rPr lang="en-US" altLang="zh-CN" smtClean="0"/>
              <a:t>【1】/etc/passwd</a:t>
            </a:r>
            <a:r>
              <a:rPr lang="zh-CN" altLang="en-US" smtClean="0"/>
              <a:t>、</a:t>
            </a:r>
            <a:r>
              <a:rPr lang="en-US" altLang="zh-CN" smtClean="0"/>
              <a:t>/etc/shadow</a:t>
            </a:r>
            <a:endParaRPr lang="en-US" altLang="zh-CN" smtClean="0"/>
          </a:p>
          <a:p>
            <a:pPr lvl="1">
              <a:buFontTx/>
              <a:buChar char="•"/>
            </a:pPr>
            <a:r>
              <a:rPr lang="en-US" altLang="zh-CN" smtClean="0"/>
              <a:t>【2】</a:t>
            </a:r>
            <a:r>
              <a:rPr lang="zh-CN" altLang="en-US" smtClean="0"/>
              <a:t>锁定帐号：</a:t>
            </a:r>
            <a:r>
              <a:rPr lang="en-US" altLang="zh-CN" smtClean="0"/>
              <a:t>usermod  -L  </a:t>
            </a:r>
            <a:r>
              <a:rPr lang="zh-CN" altLang="en-US" smtClean="0"/>
              <a:t>用户名、</a:t>
            </a:r>
            <a:r>
              <a:rPr lang="en-US" altLang="zh-CN" smtClean="0"/>
              <a:t>passwd  -l  </a:t>
            </a:r>
            <a:r>
              <a:rPr lang="zh-CN" altLang="en-US" smtClean="0"/>
              <a:t>用户名 ； 解锁帐号： </a:t>
            </a:r>
            <a:r>
              <a:rPr lang="en-US" altLang="zh-CN" smtClean="0"/>
              <a:t>usermod  -U  </a:t>
            </a:r>
            <a:r>
              <a:rPr lang="zh-CN" altLang="en-US" smtClean="0"/>
              <a:t>用户名、</a:t>
            </a:r>
            <a:r>
              <a:rPr lang="en-US" altLang="zh-CN" smtClean="0"/>
              <a:t>passwd  -u  </a:t>
            </a:r>
            <a:r>
              <a:rPr lang="zh-CN" altLang="en-US" smtClean="0"/>
              <a:t>用户名 </a:t>
            </a:r>
            <a:endParaRPr lang="zh-CN" altLang="en-US" smtClean="0"/>
          </a:p>
          <a:p>
            <a:pPr lvl="1">
              <a:buFontTx/>
              <a:buChar char="•"/>
            </a:pPr>
            <a:r>
              <a:rPr lang="en-US" altLang="zh-CN" smtClean="0"/>
              <a:t>【3】useradd -e YYYY-mm-dd </a:t>
            </a:r>
            <a:r>
              <a:rPr lang="zh-CN" altLang="en-US" smtClean="0"/>
              <a:t>用户名  或者  </a:t>
            </a:r>
            <a:r>
              <a:rPr lang="en-US" altLang="zh-CN" smtClean="0"/>
              <a:t>usermod -e YYYY-mm-dd </a:t>
            </a:r>
            <a:r>
              <a:rPr lang="zh-CN" altLang="en-US" smtClean="0"/>
              <a:t>用户名</a:t>
            </a:r>
            <a:endParaRPr lang="zh-CN" altLang="en-US" smtClean="0"/>
          </a:p>
          <a:p>
            <a:pPr lvl="1">
              <a:buFontTx/>
              <a:buChar char="•"/>
            </a:pPr>
            <a:r>
              <a:rPr lang="en-US" altLang="zh-CN" smtClean="0"/>
              <a:t>【4】~/.bash_profile</a:t>
            </a:r>
            <a:r>
              <a:rPr lang="zh-CN" altLang="en-US" smtClean="0"/>
              <a:t>、</a:t>
            </a:r>
            <a:r>
              <a:rPr lang="en-US" altLang="zh-CN" smtClean="0"/>
              <a:t>~/.bashrc</a:t>
            </a:r>
            <a:r>
              <a:rPr lang="zh-CN" altLang="en-US" smtClean="0"/>
              <a:t>、</a:t>
            </a:r>
            <a:r>
              <a:rPr lang="en-US" altLang="zh-CN" smtClean="0"/>
              <a:t>~/.bash_logout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9B4C8B-CA6D-4D45-A419-63C6C9732D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教员演示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78620-7682-4DE5-AB6C-6FE1CFA546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“-rw-r—r--”</a:t>
            </a:r>
            <a:r>
              <a:rPr lang="zh-CN" altLang="en-US" smtClean="0"/>
              <a:t>部分的</a:t>
            </a:r>
            <a:r>
              <a:rPr lang="zh-CN" altLang="en-US" b="1" smtClean="0"/>
              <a:t>第一个字符表示文件类型</a:t>
            </a:r>
            <a:r>
              <a:rPr lang="zh-CN" altLang="en-US" smtClean="0"/>
              <a:t>，可以是</a:t>
            </a:r>
            <a:r>
              <a:rPr lang="en-US" altLang="zh-CN" smtClean="0"/>
              <a:t>d(</a:t>
            </a:r>
            <a:r>
              <a:rPr lang="zh-CN" altLang="en-US" smtClean="0"/>
              <a:t>目录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smtClean="0"/>
              <a:t>b(</a:t>
            </a:r>
            <a:r>
              <a:rPr lang="zh-CN" altLang="en-US" smtClean="0"/>
              <a:t>块设备文件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smtClean="0"/>
              <a:t>c(</a:t>
            </a:r>
            <a:r>
              <a:rPr lang="zh-CN" altLang="en-US" smtClean="0"/>
              <a:t>字符设备文件</a:t>
            </a:r>
            <a:r>
              <a:rPr lang="en-US" altLang="zh-CN" smtClean="0"/>
              <a:t>)</a:t>
            </a:r>
            <a:r>
              <a:rPr lang="zh-CN" altLang="en-US" smtClean="0"/>
              <a:t>，减号“</a:t>
            </a:r>
            <a:r>
              <a:rPr lang="en-US" altLang="zh-CN" smtClean="0"/>
              <a:t>-”</a:t>
            </a:r>
            <a:r>
              <a:rPr lang="zh-CN" altLang="en-US" smtClean="0"/>
              <a:t>（普通文件）、字母“</a:t>
            </a:r>
            <a:r>
              <a:rPr lang="en-US" altLang="zh-CN" smtClean="0"/>
              <a:t>l”</a:t>
            </a:r>
            <a:r>
              <a:rPr lang="zh-CN" altLang="en-US" smtClean="0"/>
              <a:t>（链接文件）等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其余部分指定了文件的访问权限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在表示属主、属组内用户或其他用户对该文件的访问权限时，主要使用了四种不同的权限字符： </a:t>
            </a:r>
            <a:r>
              <a:rPr lang="en-US" altLang="zh-CN" smtClean="0"/>
              <a:t>r    </a:t>
            </a:r>
            <a:r>
              <a:rPr lang="zh-CN" altLang="en-US" smtClean="0"/>
              <a:t>可读 ；</a:t>
            </a:r>
            <a:r>
              <a:rPr lang="en-US" altLang="zh-CN" smtClean="0"/>
              <a:t>w   </a:t>
            </a:r>
            <a:r>
              <a:rPr lang="zh-CN" altLang="en-US" smtClean="0"/>
              <a:t>可写 ；</a:t>
            </a:r>
            <a:r>
              <a:rPr lang="en-US" altLang="zh-CN" smtClean="0"/>
              <a:t>x   </a:t>
            </a:r>
            <a:r>
              <a:rPr lang="zh-CN" altLang="en-US" smtClean="0"/>
              <a:t>可执行 ；</a:t>
            </a:r>
            <a:r>
              <a:rPr lang="en-US" altLang="zh-CN" smtClean="0"/>
              <a:t>-   </a:t>
            </a:r>
            <a:r>
              <a:rPr lang="zh-CN" altLang="en-US" smtClean="0"/>
              <a:t>无权限 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r</a:t>
            </a:r>
            <a:r>
              <a:rPr lang="zh-CN" altLang="en-US" smtClean="0"/>
              <a:t>、</a:t>
            </a:r>
            <a:r>
              <a:rPr lang="en-US" altLang="zh-CN" smtClean="0"/>
              <a:t>w</a:t>
            </a:r>
            <a:r>
              <a:rPr lang="zh-CN" altLang="en-US" smtClean="0"/>
              <a:t>、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- </a:t>
            </a:r>
            <a:r>
              <a:rPr lang="zh-CN" altLang="en-US" smtClean="0"/>
              <a:t>权限字符还可分别表示为</a:t>
            </a:r>
            <a:r>
              <a:rPr lang="en-US" altLang="zh-CN" smtClean="0"/>
              <a:t>8</a:t>
            </a:r>
            <a:r>
              <a:rPr lang="zh-CN" altLang="en-US" smtClean="0"/>
              <a:t>进制数字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0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3F5A9-9F56-42CD-A825-3B2012FF566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教员演示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E710F2-8173-4DCE-8367-F252D62217C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教员演示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需要设置文件或者目录的归属时，可以通过</a:t>
            </a:r>
            <a:r>
              <a:rPr lang="en-US" altLang="zh-CN" smtClean="0"/>
              <a:t>chown</a:t>
            </a:r>
            <a:r>
              <a:rPr lang="zh-CN" altLang="en-US" smtClean="0"/>
              <a:t>、</a:t>
            </a:r>
            <a:r>
              <a:rPr lang="en-US" altLang="zh-CN" smtClean="0"/>
              <a:t>chgrp</a:t>
            </a:r>
            <a:r>
              <a:rPr lang="zh-CN" altLang="en-US" smtClean="0"/>
              <a:t>命令进行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chown</a:t>
            </a:r>
            <a:r>
              <a:rPr lang="zh-CN" altLang="en-US" smtClean="0"/>
              <a:t>命令既可以修改属主，也可以修改属组，而</a:t>
            </a:r>
            <a:r>
              <a:rPr lang="en-US" altLang="zh-CN" smtClean="0"/>
              <a:t>chgrp</a:t>
            </a:r>
            <a:r>
              <a:rPr lang="zh-CN" altLang="en-US" smtClean="0"/>
              <a:t>命令只用于修改属组信息（因此并不常用）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1E7B3F-B794-4D83-92EA-4E2CDFEB322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超级用户，即</a:t>
            </a:r>
            <a:r>
              <a:rPr lang="en-US" altLang="zh-CN" smtClean="0"/>
              <a:t>root</a:t>
            </a:r>
            <a:r>
              <a:rPr lang="zh-CN" altLang="en-US" smtClean="0"/>
              <a:t>用户，类似于</a:t>
            </a:r>
            <a:r>
              <a:rPr lang="en-US" altLang="zh-CN" smtClean="0"/>
              <a:t>Windows</a:t>
            </a:r>
            <a:r>
              <a:rPr lang="zh-CN" altLang="en-US" smtClean="0"/>
              <a:t>系统中的</a:t>
            </a:r>
            <a:r>
              <a:rPr lang="en-US" altLang="zh-CN" smtClean="0"/>
              <a:t>Administrator</a:t>
            </a:r>
            <a:r>
              <a:rPr lang="zh-CN" altLang="en-US" smtClean="0"/>
              <a:t>用户，非执行管理任务时不建议使用</a:t>
            </a:r>
            <a:r>
              <a:rPr lang="en-US" altLang="zh-CN" smtClean="0"/>
              <a:t>root</a:t>
            </a:r>
            <a:r>
              <a:rPr lang="zh-CN" altLang="en-US" smtClean="0"/>
              <a:t>用户登录系统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普通用户帐号一般只在用户自己的宿主目录中有完全权限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程序用户：用于维持系统或某个程序的正常运行，一般不允许登录到系统。例如：</a:t>
            </a:r>
            <a:r>
              <a:rPr lang="en-US" altLang="zh-CN" smtClean="0"/>
              <a:t>bin</a:t>
            </a:r>
            <a:r>
              <a:rPr lang="zh-CN" altLang="en-US" smtClean="0"/>
              <a:t>、</a:t>
            </a:r>
            <a:r>
              <a:rPr lang="en-US" altLang="zh-CN" smtClean="0"/>
              <a:t>daemon</a:t>
            </a:r>
            <a:r>
              <a:rPr lang="zh-CN" altLang="en-US" smtClean="0"/>
              <a:t>、</a:t>
            </a:r>
            <a:r>
              <a:rPr lang="en-US" altLang="zh-CN" smtClean="0"/>
              <a:t>ftp</a:t>
            </a:r>
            <a:r>
              <a:rPr lang="zh-CN" altLang="en-US" smtClean="0"/>
              <a:t>、</a:t>
            </a:r>
            <a:r>
              <a:rPr lang="en-US" altLang="zh-CN" smtClean="0"/>
              <a:t>mail</a:t>
            </a:r>
            <a:r>
              <a:rPr lang="zh-CN" altLang="en-US" smtClean="0"/>
              <a:t>等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root</a:t>
            </a:r>
            <a:r>
              <a:rPr lang="zh-CN" altLang="en-US" smtClean="0"/>
              <a:t>用户的</a:t>
            </a:r>
            <a:r>
              <a:rPr lang="en-US" altLang="zh-CN" smtClean="0"/>
              <a:t>UID</a:t>
            </a:r>
            <a:r>
              <a:rPr lang="zh-CN" altLang="en-US" smtClean="0"/>
              <a:t>的固定值为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root</a:t>
            </a:r>
            <a:r>
              <a:rPr lang="zh-CN" altLang="en-US" smtClean="0"/>
              <a:t>组帐号的</a:t>
            </a:r>
            <a:r>
              <a:rPr lang="en-US" altLang="zh-CN" smtClean="0"/>
              <a:t>GID</a:t>
            </a:r>
            <a:r>
              <a:rPr lang="zh-CN" altLang="en-US" smtClean="0"/>
              <a:t>号为固定值</a:t>
            </a:r>
            <a:r>
              <a:rPr lang="en-US" altLang="zh-CN" smtClean="0"/>
              <a:t>0 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1~499</a:t>
            </a:r>
            <a:r>
              <a:rPr lang="zh-CN" altLang="en-US" smtClean="0"/>
              <a:t>的</a:t>
            </a:r>
            <a:r>
              <a:rPr lang="en-US" altLang="zh-CN" smtClean="0"/>
              <a:t>UID</a:t>
            </a:r>
            <a:r>
              <a:rPr lang="zh-CN" altLang="en-US" smtClean="0"/>
              <a:t>、</a:t>
            </a:r>
            <a:r>
              <a:rPr lang="en-US" altLang="zh-CN" smtClean="0"/>
              <a:t>GID</a:t>
            </a:r>
            <a:r>
              <a:rPr lang="zh-CN" altLang="en-US" smtClean="0"/>
              <a:t>默认保留给程序用户使用，普通用户</a:t>
            </a:r>
            <a:r>
              <a:rPr lang="en-US" altLang="zh-CN" smtClean="0"/>
              <a:t>/</a:t>
            </a:r>
            <a:r>
              <a:rPr lang="zh-CN" altLang="en-US" smtClean="0"/>
              <a:t>组使用的</a:t>
            </a:r>
            <a:r>
              <a:rPr lang="en-US" altLang="zh-CN" smtClean="0"/>
              <a:t>UID</a:t>
            </a:r>
            <a:r>
              <a:rPr lang="zh-CN" altLang="en-US" smtClean="0"/>
              <a:t>、</a:t>
            </a:r>
            <a:r>
              <a:rPr lang="en-US" altLang="zh-CN" smtClean="0"/>
              <a:t>GID</a:t>
            </a:r>
            <a:r>
              <a:rPr lang="zh-CN" altLang="en-US" smtClean="0"/>
              <a:t>号在</a:t>
            </a:r>
            <a:r>
              <a:rPr lang="en-US" altLang="zh-CN" smtClean="0"/>
              <a:t>500</a:t>
            </a:r>
            <a:r>
              <a:rPr lang="zh-CN" altLang="en-US" smtClean="0"/>
              <a:t>～</a:t>
            </a:r>
            <a:r>
              <a:rPr lang="en-US" altLang="zh-CN" smtClean="0"/>
              <a:t>60000</a:t>
            </a:r>
            <a:r>
              <a:rPr lang="zh-CN" altLang="en-US" smtClean="0"/>
              <a:t>之间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EEDCA-A39E-4C60-ABE0-F01FF3322EC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686CD7-F73D-4C22-8096-3ABC4655686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下次上课前的“课前小考”即为本页</a:t>
            </a:r>
            <a:r>
              <a:rPr lang="en-US" altLang="zh-CN" dirty="0" smtClean="0">
                <a:ea typeface="宋体" panose="02010600030101010101" pitchFamily="2" charset="-122"/>
              </a:rPr>
              <a:t>PPT</a:t>
            </a:r>
            <a:r>
              <a:rPr lang="zh-CN" altLang="en-US" dirty="0" smtClean="0">
                <a:ea typeface="宋体" panose="02010600030101010101" pitchFamily="2" charset="-122"/>
              </a:rPr>
              <a:t>的考题，需要学员课下准备。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B8C08-6574-4C24-A643-CD987DBDC9C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C61D5D-5D74-4E45-83DD-A6EDC1B0CC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mtClean="0"/>
              <a:t>教员详细讲解</a:t>
            </a:r>
            <a:r>
              <a:rPr lang="en-US" altLang="zh-CN" smtClean="0"/>
              <a:t>7</a:t>
            </a:r>
            <a:r>
              <a:rPr lang="zh-CN" altLang="en-US" smtClean="0"/>
              <a:t>个部分中，每个部分的含义</a:t>
            </a:r>
            <a:endParaRPr lang="en-US" altLang="zh-CN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基于系统运行和管理需要，所有用户都可以访问</a:t>
            </a:r>
            <a:r>
              <a:rPr lang="en-US" altLang="zh-CN" smtClean="0"/>
              <a:t>passwd</a:t>
            </a:r>
            <a:r>
              <a:rPr lang="zh-CN" altLang="en-US" smtClean="0"/>
              <a:t>文件中的内容，但是只有</a:t>
            </a:r>
            <a:r>
              <a:rPr lang="en-US" altLang="zh-CN" smtClean="0"/>
              <a:t>root</a:t>
            </a:r>
            <a:r>
              <a:rPr lang="zh-CN" altLang="en-US" smtClean="0"/>
              <a:t>用户才能进行更改</a:t>
            </a:r>
            <a:endParaRPr lang="zh-CN" altLang="en-US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在早期的</a:t>
            </a:r>
            <a:r>
              <a:rPr lang="en-US" altLang="zh-CN" smtClean="0"/>
              <a:t>UNIX</a:t>
            </a:r>
            <a:r>
              <a:rPr lang="zh-CN" altLang="en-US" smtClean="0"/>
              <a:t>操作系统中，用户帐号的密码信息是保存在</a:t>
            </a:r>
            <a:r>
              <a:rPr lang="en-US" altLang="zh-CN" smtClean="0"/>
              <a:t>passwd</a:t>
            </a:r>
            <a:r>
              <a:rPr lang="zh-CN" altLang="en-US" smtClean="0"/>
              <a:t>文件中的，不法用户可以很容易的获取密码字串并进行暴力破解，因此存在一定的安全隐患</a:t>
            </a:r>
            <a:endParaRPr lang="zh-CN" altLang="en-US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后来经改进后，将密码转存入专门的</a:t>
            </a:r>
            <a:r>
              <a:rPr lang="en-US" altLang="zh-CN" smtClean="0"/>
              <a:t>shadow</a:t>
            </a:r>
            <a:r>
              <a:rPr lang="zh-CN" altLang="en-US" smtClean="0"/>
              <a:t>文件中（见下页）并严格控制全新，而</a:t>
            </a:r>
            <a:r>
              <a:rPr lang="en-US" altLang="zh-CN" smtClean="0"/>
              <a:t>passwd</a:t>
            </a:r>
            <a:r>
              <a:rPr lang="zh-CN" altLang="en-US" smtClean="0"/>
              <a:t>文件中仅保留密码占位符“</a:t>
            </a:r>
            <a:r>
              <a:rPr lang="en-US" altLang="zh-CN" smtClean="0"/>
              <a:t>x”</a:t>
            </a:r>
            <a:endParaRPr lang="en-US" altLang="zh-CN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/>
              <a:t>字段</a:t>
            </a:r>
            <a:r>
              <a:rPr lang="en-US" altLang="zh-CN" sz="2000" smtClean="0"/>
              <a:t>1</a:t>
            </a:r>
            <a:r>
              <a:rPr lang="zh-CN" altLang="en-US" sz="2000" smtClean="0"/>
              <a:t>：用户帐号的名称</a:t>
            </a:r>
            <a:endParaRPr lang="en-US" altLang="zh-CN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/>
              <a:t>字段</a:t>
            </a:r>
            <a:r>
              <a:rPr lang="en-US" altLang="zh-CN" sz="2000" smtClean="0"/>
              <a:t>2</a:t>
            </a:r>
            <a:r>
              <a:rPr lang="zh-CN" altLang="en-US" sz="2000" smtClean="0"/>
              <a:t>：用户密码字串或者密码占位符“</a:t>
            </a:r>
            <a:r>
              <a:rPr lang="en-US" altLang="zh-CN" sz="2000" b="1" smtClean="0">
                <a:solidFill>
                  <a:srgbClr val="FF0000"/>
                </a:solidFill>
              </a:rPr>
              <a:t>x</a:t>
            </a:r>
            <a:r>
              <a:rPr lang="en-US" altLang="zh-CN" sz="2000" smtClean="0"/>
              <a:t>”</a:t>
            </a:r>
            <a:endParaRPr lang="en-US" altLang="zh-CN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/>
              <a:t>字段</a:t>
            </a:r>
            <a:r>
              <a:rPr lang="en-US" altLang="zh-CN" sz="2000" smtClean="0"/>
              <a:t>3</a:t>
            </a:r>
            <a:r>
              <a:rPr lang="zh-CN" altLang="en-US" sz="2000" smtClean="0"/>
              <a:t>：用户帐号的</a:t>
            </a:r>
            <a:r>
              <a:rPr lang="en-US" altLang="zh-CN" sz="2000" smtClean="0"/>
              <a:t>UID</a:t>
            </a:r>
            <a:r>
              <a:rPr lang="zh-CN" altLang="en-US" sz="2000" smtClean="0"/>
              <a:t>号</a:t>
            </a:r>
            <a:endParaRPr lang="en-US" altLang="zh-CN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/>
              <a:t>字段</a:t>
            </a:r>
            <a:r>
              <a:rPr lang="en-US" altLang="zh-CN" sz="2000" smtClean="0"/>
              <a:t>4</a:t>
            </a:r>
            <a:r>
              <a:rPr lang="zh-CN" altLang="en-US" sz="2000" smtClean="0"/>
              <a:t>：所属基本组帐号的</a:t>
            </a:r>
            <a:r>
              <a:rPr lang="en-US" altLang="zh-CN" sz="2000" smtClean="0"/>
              <a:t>GID</a:t>
            </a:r>
            <a:r>
              <a:rPr lang="zh-CN" altLang="en-US" sz="2000" smtClean="0"/>
              <a:t>号</a:t>
            </a:r>
            <a:endParaRPr lang="en-US" altLang="zh-CN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/>
              <a:t>字段</a:t>
            </a:r>
            <a:r>
              <a:rPr lang="en-US" altLang="zh-CN" sz="2000" smtClean="0"/>
              <a:t>5</a:t>
            </a:r>
            <a:r>
              <a:rPr lang="zh-CN" altLang="en-US" sz="2000" smtClean="0"/>
              <a:t>：用户全名</a:t>
            </a:r>
            <a:endParaRPr lang="en-US" altLang="zh-CN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/>
              <a:t>字段</a:t>
            </a:r>
            <a:r>
              <a:rPr lang="en-US" altLang="zh-CN" sz="2000" smtClean="0"/>
              <a:t>6</a:t>
            </a:r>
            <a:r>
              <a:rPr lang="zh-CN" altLang="en-US" sz="2000" smtClean="0"/>
              <a:t>：宿主目录</a:t>
            </a:r>
            <a:endParaRPr lang="en-US" altLang="zh-CN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/>
              <a:t>字段</a:t>
            </a:r>
            <a:r>
              <a:rPr lang="en-US" altLang="zh-CN" sz="2000" smtClean="0"/>
              <a:t>7</a:t>
            </a:r>
            <a:r>
              <a:rPr lang="zh-CN" altLang="en-US" sz="2000" smtClean="0"/>
              <a:t>：登录</a:t>
            </a:r>
            <a:r>
              <a:rPr lang="en-US" altLang="zh-CN" sz="2000" smtClean="0"/>
              <a:t>Shell</a:t>
            </a:r>
            <a:r>
              <a:rPr lang="zh-CN" altLang="en-US" sz="2000" smtClean="0"/>
              <a:t>信息</a:t>
            </a:r>
            <a:endParaRPr lang="zh-CN" altLang="en-US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1348DC-0741-444C-B521-6213F23F3D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字段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：用户帐号的名称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字段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：加密的密码字串信息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字段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：上次修改密码的时间</a:t>
            </a:r>
            <a:endParaRPr lang="en-US" altLang="zh-CN" dirty="0" smtClean="0"/>
          </a:p>
          <a:p>
            <a:r>
              <a:rPr lang="zh-CN" altLang="en-US" dirty="0" smtClean="0"/>
              <a:t>字段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：密码的最短有效天数，默认值为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字段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：密码的最长有效天数，默认值为</a:t>
            </a:r>
            <a:r>
              <a:rPr lang="en-US" altLang="zh-CN" dirty="0" smtClean="0"/>
              <a:t>99999</a:t>
            </a:r>
            <a:endParaRPr lang="en-US" altLang="zh-CN" dirty="0" smtClean="0"/>
          </a:p>
          <a:p>
            <a:r>
              <a:rPr lang="zh-CN" altLang="en-US" dirty="0" smtClean="0"/>
              <a:t>字段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：提前多少天警告用户口令将过期，默认值为</a:t>
            </a:r>
            <a:r>
              <a:rPr lang="en-US" altLang="zh-CN" dirty="0" smtClean="0"/>
              <a:t>7</a:t>
            </a:r>
            <a:endParaRPr lang="en-US" altLang="zh-CN" dirty="0" smtClean="0"/>
          </a:p>
          <a:p>
            <a:r>
              <a:rPr lang="zh-CN" altLang="en-US" dirty="0" smtClean="0"/>
              <a:t>字段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：在密码过期之后多少天禁用此用户</a:t>
            </a:r>
            <a:endParaRPr lang="en-US" altLang="zh-CN" dirty="0" smtClean="0"/>
          </a:p>
          <a:p>
            <a:r>
              <a:rPr lang="zh-CN" altLang="en-US" dirty="0" smtClean="0"/>
              <a:t>字段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：帐号失效时间，默认值为空</a:t>
            </a:r>
            <a:endParaRPr lang="en-US" altLang="zh-CN" dirty="0" smtClean="0"/>
          </a:p>
          <a:p>
            <a:r>
              <a:rPr lang="zh-CN" altLang="en-US" dirty="0" smtClean="0"/>
              <a:t>字段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：保留字段（未使用）</a:t>
            </a:r>
            <a:endParaRPr lang="en-US" altLang="zh-CN" dirty="0" smtClean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默认只有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用户能够读取文件中的内容，并且不允许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直接编辑该文件中的内容</a:t>
            </a:r>
            <a:endParaRPr lang="zh-CN" altLang="en-US" dirty="0" smtClean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上次修改密码的时间，表示从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01</a:t>
            </a:r>
            <a:r>
              <a:rPr lang="zh-CN" altLang="en-US" dirty="0" smtClean="0"/>
              <a:t>日（可理解为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系统的诞生日）算起到最近一次修改密码时间隔的天数 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E6183-C5B8-4073-A443-B04492C32F0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r>
              <a:rPr lang="zh-CN" altLang="en-US" smtClean="0"/>
              <a:t>教员演示</a:t>
            </a:r>
            <a:endParaRPr lang="en-US" altLang="zh-CN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mtClean="0"/>
              <a:t>最简单的用法是，不添加任何选项，只使用用户名作为</a:t>
            </a:r>
            <a:r>
              <a:rPr lang="en-US" altLang="zh-CN" smtClean="0"/>
              <a:t>useradd</a:t>
            </a:r>
            <a:r>
              <a:rPr lang="zh-CN" altLang="en-US" smtClean="0"/>
              <a:t>命令的参数，按系统默认配置建立指定的用户帐号 </a:t>
            </a:r>
            <a:endParaRPr lang="zh-CN" altLang="en-US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mtClean="0"/>
              <a:t>演示添加用户的操作，重点演示 </a:t>
            </a:r>
            <a:r>
              <a:rPr lang="en-US" altLang="zh-CN" smtClean="0"/>
              <a:t>-d</a:t>
            </a:r>
            <a:r>
              <a:rPr lang="zh-CN" altLang="en-US" smtClean="0"/>
              <a:t>、</a:t>
            </a:r>
            <a:r>
              <a:rPr lang="en-US" altLang="zh-CN" smtClean="0"/>
              <a:t>-e</a:t>
            </a:r>
            <a:r>
              <a:rPr lang="zh-CN" altLang="en-US" smtClean="0"/>
              <a:t>、</a:t>
            </a:r>
            <a:r>
              <a:rPr lang="en-US" altLang="zh-CN" smtClean="0"/>
              <a:t>-g</a:t>
            </a:r>
            <a:r>
              <a:rPr lang="zh-CN" altLang="en-US" smtClean="0"/>
              <a:t>、</a:t>
            </a:r>
            <a:r>
              <a:rPr lang="en-US" altLang="zh-CN" smtClean="0"/>
              <a:t>-G</a:t>
            </a:r>
            <a:r>
              <a:rPr lang="zh-CN" altLang="en-US" smtClean="0"/>
              <a:t>、</a:t>
            </a:r>
            <a:r>
              <a:rPr lang="en-US" altLang="zh-CN" smtClean="0"/>
              <a:t>-s </a:t>
            </a:r>
            <a:r>
              <a:rPr lang="zh-CN" altLang="en-US" smtClean="0"/>
              <a:t>等几个选项的用法，例如：</a:t>
            </a:r>
            <a:endParaRPr lang="zh-CN" altLang="en-US" smtClean="0"/>
          </a:p>
          <a:p>
            <a:pPr marL="228600" indent="-228600">
              <a:buFont typeface="Wingdings" panose="05000000000000000000" pitchFamily="2" charset="2"/>
              <a:buNone/>
            </a:pPr>
            <a:r>
              <a:rPr lang="en-US" altLang="zh-CN" smtClean="0"/>
              <a:t>——</a:t>
            </a:r>
            <a:r>
              <a:rPr lang="zh-CN" altLang="en-US" smtClean="0"/>
              <a:t>创建名为</a:t>
            </a:r>
            <a:r>
              <a:rPr lang="en-US" altLang="zh-CN" smtClean="0"/>
              <a:t>st02</a:t>
            </a:r>
            <a:r>
              <a:rPr lang="zh-CN" altLang="en-US" smtClean="0"/>
              <a:t>的用户帐号，并将其</a:t>
            </a:r>
            <a:r>
              <a:rPr lang="en-US" altLang="zh-CN" smtClean="0"/>
              <a:t>UID</a:t>
            </a:r>
            <a:r>
              <a:rPr lang="zh-CN" altLang="en-US" smtClean="0"/>
              <a:t>号指定为</a:t>
            </a:r>
            <a:r>
              <a:rPr lang="en-US" altLang="zh-CN" smtClean="0"/>
              <a:t>504</a:t>
            </a:r>
            <a:endParaRPr lang="en-US" altLang="zh-CN" smtClean="0"/>
          </a:p>
          <a:p>
            <a:pPr marL="228600" indent="-228600"/>
            <a:r>
              <a:rPr lang="en-US" altLang="zh-CN" smtClean="0"/>
              <a:t>[root@localhost ~]# </a:t>
            </a:r>
            <a:r>
              <a:rPr lang="en-US" altLang="zh-CN" b="1" smtClean="0"/>
              <a:t>useradd -u 504 st02</a:t>
            </a:r>
            <a:endParaRPr lang="en-US" altLang="zh-CN" smtClean="0"/>
          </a:p>
          <a:p>
            <a:pPr marL="228600" indent="-228600"/>
            <a:r>
              <a:rPr lang="en-US" altLang="zh-CN" smtClean="0"/>
              <a:t>[root@localhost ~]# </a:t>
            </a:r>
            <a:r>
              <a:rPr lang="en-US" altLang="zh-CN" b="1" smtClean="0"/>
              <a:t>tail -1 /etc/passwd</a:t>
            </a:r>
            <a:endParaRPr lang="en-US" altLang="zh-CN" smtClean="0"/>
          </a:p>
          <a:p>
            <a:pPr marL="228600" indent="-228600"/>
            <a:r>
              <a:rPr lang="en-US" altLang="zh-CN" smtClean="0"/>
              <a:t>st02:x:504:504::/home/st02:/bin/bash</a:t>
            </a:r>
            <a:endParaRPr lang="en-US" altLang="zh-CN" smtClean="0"/>
          </a:p>
          <a:p>
            <a:pPr marL="228600" indent="-228600"/>
            <a:r>
              <a:rPr lang="en-US" altLang="zh-CN" smtClean="0"/>
              <a:t>——</a:t>
            </a:r>
            <a:r>
              <a:rPr lang="zh-CN" altLang="en-US" smtClean="0"/>
              <a:t>创建一个考试测试用的帐号</a:t>
            </a:r>
            <a:r>
              <a:rPr lang="en-US" altLang="zh-CN" smtClean="0"/>
              <a:t>exam01</a:t>
            </a:r>
            <a:r>
              <a:rPr lang="zh-CN" altLang="en-US" smtClean="0"/>
              <a:t>，指定属于</a:t>
            </a:r>
            <a:r>
              <a:rPr lang="en-US" altLang="zh-CN" smtClean="0"/>
              <a:t>users</a:t>
            </a:r>
            <a:r>
              <a:rPr lang="zh-CN" altLang="en-US" smtClean="0"/>
              <a:t>组，该帐号于</a:t>
            </a:r>
            <a:r>
              <a:rPr lang="en-US" altLang="zh-CN" smtClean="0"/>
              <a:t>2009-07-30</a:t>
            </a:r>
            <a:r>
              <a:rPr lang="zh-CN" altLang="en-US" smtClean="0"/>
              <a:t>失效</a:t>
            </a:r>
            <a:endParaRPr lang="zh-CN" altLang="en-US" smtClean="0"/>
          </a:p>
          <a:p>
            <a:pPr marL="228600" indent="-228600"/>
            <a:r>
              <a:rPr lang="en-US" altLang="zh-CN" smtClean="0"/>
              <a:t>[root@localhost ~]# </a:t>
            </a:r>
            <a:r>
              <a:rPr lang="en-US" altLang="zh-CN" b="1" smtClean="0"/>
              <a:t>useradd -g users -e 2009-07-30 exam01</a:t>
            </a:r>
            <a:endParaRPr lang="en-US" altLang="zh-CN" b="1" smtClean="0"/>
          </a:p>
          <a:p>
            <a:pPr marL="228600" indent="-228600"/>
            <a:endParaRPr lang="en-US" altLang="zh-CN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mtClean="0"/>
              <a:t>展示</a:t>
            </a:r>
            <a:r>
              <a:rPr lang="en-US" altLang="zh-CN" smtClean="0"/>
              <a:t>/etc/passwd</a:t>
            </a:r>
            <a:r>
              <a:rPr lang="zh-CN" altLang="en-US" smtClean="0"/>
              <a:t>、</a:t>
            </a:r>
            <a:r>
              <a:rPr lang="en-US" altLang="zh-CN" smtClean="0"/>
              <a:t>/etc/shadow</a:t>
            </a:r>
            <a:r>
              <a:rPr lang="zh-CN" altLang="en-US" smtClean="0"/>
              <a:t>文件中的变化</a:t>
            </a:r>
            <a:endParaRPr lang="zh-CN" altLang="en-US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b="1" smtClean="0"/>
              <a:t>说明</a:t>
            </a:r>
            <a:r>
              <a:rPr lang="zh-CN" altLang="en-US" smtClean="0"/>
              <a:t>：使用</a:t>
            </a:r>
            <a:r>
              <a:rPr lang="en-US" altLang="zh-CN" smtClean="0"/>
              <a:t>adduser</a:t>
            </a:r>
            <a:r>
              <a:rPr lang="zh-CN" altLang="en-US" smtClean="0"/>
              <a:t>命令也可以添加用户帐号，在</a:t>
            </a:r>
            <a:r>
              <a:rPr lang="en-US" altLang="zh-CN" smtClean="0"/>
              <a:t>RHEL5</a:t>
            </a:r>
            <a:r>
              <a:rPr lang="zh-CN" altLang="en-US" smtClean="0"/>
              <a:t>系统中</a:t>
            </a:r>
            <a:r>
              <a:rPr lang="en-US" altLang="zh-CN" smtClean="0"/>
              <a:t>adduser</a:t>
            </a:r>
            <a:r>
              <a:rPr lang="zh-CN" altLang="en-US" smtClean="0"/>
              <a:t>命令实际上是</a:t>
            </a:r>
            <a:r>
              <a:rPr lang="en-US" altLang="zh-CN" smtClean="0"/>
              <a:t>useradd</a:t>
            </a:r>
            <a:r>
              <a:rPr lang="zh-CN" altLang="en-US" smtClean="0"/>
              <a:t>命令的符号链接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086DD-2C46-4053-899A-126C509B6A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/>
              <a:t> </a:t>
            </a:r>
            <a:r>
              <a:rPr lang="zh-CN" altLang="en-US" smtClean="0"/>
              <a:t>对应的基本组</a:t>
            </a:r>
            <a:r>
              <a:rPr lang="en-US" altLang="zh-CN" smtClean="0"/>
              <a:t>mike</a:t>
            </a:r>
            <a:r>
              <a:rPr lang="zh-CN" altLang="en-US" smtClean="0"/>
              <a:t>、</a:t>
            </a:r>
            <a:r>
              <a:rPr lang="en-US" altLang="zh-CN" smtClean="0"/>
              <a:t>ftpuser</a:t>
            </a:r>
            <a:r>
              <a:rPr lang="zh-CN" altLang="en-US" smtClean="0"/>
              <a:t>必须存在，添加组账号的方法后面会讲解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7C192-1244-4238-A121-17A9D55ECBC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充分理解这些文件的作用，便于我们安排一些自动运行的后台管理任务，例如：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文件中默认设置了一些命令别名</a:t>
            </a:r>
            <a:endParaRPr lang="zh-CN" alt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在后面学习完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脚本编写以后，将可以充分利用这些文件减轻系统管理员的负担</a:t>
            </a:r>
            <a:endParaRPr lang="zh-CN" alt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默认情况下，用户宿主目录下的初始配置文件只对当前用户有效，而全局配置文件对所有用户有效</a:t>
            </a:r>
            <a:endParaRPr lang="zh-CN" altLang="en-US" dirty="0" smtClean="0"/>
          </a:p>
          <a:p>
            <a:pPr marL="228600" indent="-228600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322D50-5ED2-460B-BB0A-5C00901FC9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教员演示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282CD4-1E0B-43EC-AB9A-9363618CCA5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讲解时与</a:t>
            </a:r>
            <a:r>
              <a:rPr lang="en-US" altLang="zh-CN" smtClean="0"/>
              <a:t>useradd</a:t>
            </a:r>
            <a:r>
              <a:rPr lang="zh-CN" altLang="en-US" smtClean="0"/>
              <a:t>、</a:t>
            </a:r>
            <a:r>
              <a:rPr lang="en-US" altLang="zh-CN" smtClean="0"/>
              <a:t>passwd</a:t>
            </a:r>
            <a:r>
              <a:rPr lang="zh-CN" altLang="en-US" smtClean="0"/>
              <a:t>命令中的相关选项进行对比，</a:t>
            </a:r>
            <a:r>
              <a:rPr lang="zh-CN" altLang="en-US" b="1" smtClean="0"/>
              <a:t>简单演示一下即可</a:t>
            </a:r>
            <a:endParaRPr lang="zh-CN" altLang="en-US" b="1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usermod</a:t>
            </a:r>
            <a:r>
              <a:rPr lang="zh-CN" altLang="en-US" smtClean="0"/>
              <a:t>有两个选项“</a:t>
            </a:r>
            <a:r>
              <a:rPr lang="en-US" altLang="zh-CN" smtClean="0"/>
              <a:t>-L”</a:t>
            </a:r>
            <a:r>
              <a:rPr lang="zh-CN" altLang="en-US" smtClean="0"/>
              <a:t>、“</a:t>
            </a:r>
            <a:r>
              <a:rPr lang="en-US" altLang="zh-CN" smtClean="0"/>
              <a:t>-U”</a:t>
            </a:r>
            <a:r>
              <a:rPr lang="zh-CN" altLang="en-US" smtClean="0"/>
              <a:t>，分别用于锁定、解锁用户帐号，这两个选项与</a:t>
            </a:r>
            <a:r>
              <a:rPr lang="en-US" altLang="zh-CN" smtClean="0"/>
              <a:t>passwd</a:t>
            </a:r>
            <a:r>
              <a:rPr lang="zh-CN" altLang="en-US" smtClean="0"/>
              <a:t>命令的“</a:t>
            </a:r>
            <a:r>
              <a:rPr lang="en-US" altLang="zh-CN" smtClean="0"/>
              <a:t>-l”</a:t>
            </a:r>
            <a:r>
              <a:rPr lang="zh-CN" altLang="en-US" smtClean="0"/>
              <a:t>、“</a:t>
            </a:r>
            <a:r>
              <a:rPr lang="en-US" altLang="zh-CN" smtClean="0"/>
              <a:t>-u”</a:t>
            </a:r>
            <a:r>
              <a:rPr lang="zh-CN" altLang="en-US" smtClean="0"/>
              <a:t>选项作用基本相同，只不过大小写存在区别 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34768-104E-48F1-A5A2-BC82A1D27EE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2C8B-9848-4FAC-B6EE-E828068E6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FC9E-62ED-4773-BFE3-5FF7EAB1A5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第四章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账号和权限管理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文件来源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新建用户帐号时，从 </a:t>
            </a:r>
            <a:r>
              <a:rPr lang="en-US" altLang="zh-CN" dirty="0" smtClean="0">
                <a:solidFill>
                  <a:srgbClr val="FF0000"/>
                </a:solidFill>
              </a:rPr>
              <a:t>/etc/</a:t>
            </a:r>
            <a:r>
              <a:rPr lang="en-US" altLang="zh-CN" dirty="0" err="1" smtClean="0">
                <a:solidFill>
                  <a:srgbClr val="FF0000"/>
                </a:solidFill>
              </a:rPr>
              <a:t>skel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目录中复制而来</a:t>
            </a:r>
            <a:endParaRPr lang="zh-CN" altLang="en-US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主要的用户初始配置文件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~/.</a:t>
            </a:r>
            <a:r>
              <a:rPr lang="en-US" altLang="zh-CN" dirty="0" err="1" smtClean="0">
                <a:solidFill>
                  <a:srgbClr val="FF0000"/>
                </a:solidFill>
              </a:rPr>
              <a:t>bash_profile</a:t>
            </a:r>
            <a:r>
              <a:rPr lang="zh-CN" altLang="en-US" dirty="0" smtClean="0"/>
              <a:t>：用户每次登录时执行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~/.</a:t>
            </a:r>
            <a:r>
              <a:rPr lang="en-US" altLang="zh-CN" dirty="0" err="1" smtClean="0">
                <a:solidFill>
                  <a:srgbClr val="FF0000"/>
                </a:solidFill>
              </a:rPr>
              <a:t>bashrc</a:t>
            </a:r>
            <a:r>
              <a:rPr lang="zh-CN" altLang="en-US" dirty="0" smtClean="0"/>
              <a:t>：每次进入新的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环境时执行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~/.</a:t>
            </a:r>
            <a:r>
              <a:rPr lang="en-US" altLang="zh-CN" dirty="0" err="1" smtClean="0">
                <a:solidFill>
                  <a:srgbClr val="FF0000"/>
                </a:solidFill>
              </a:rPr>
              <a:t>bash_logout</a:t>
            </a:r>
            <a:r>
              <a:rPr lang="zh-CN" altLang="en-US" dirty="0" smtClean="0"/>
              <a:t>：用户每次退出登录时执行</a:t>
            </a:r>
            <a:endParaRPr lang="zh-CN" altLang="en-US" dirty="0" smtClean="0"/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用户账号的初始配置文件</a:t>
            </a:r>
            <a:endParaRPr lang="zh-CN" altLang="en-US" smtClean="0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2166911" y="4071938"/>
            <a:ext cx="7972453" cy="2087562"/>
          </a:xfrm>
          <a:prstGeom prst="roundRect">
            <a:avLst>
              <a:gd name="adj" fmla="val 699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cat </a:t>
            </a:r>
            <a:r>
              <a:rPr lang="en-US" altLang="zh-CN" b="1" dirty="0">
                <a:solidFill>
                  <a:srgbClr val="FF0000"/>
                </a:solidFill>
              </a:rPr>
              <a:t>~/.</a:t>
            </a:r>
            <a:r>
              <a:rPr lang="en-US" altLang="zh-CN" b="1" dirty="0" err="1">
                <a:solidFill>
                  <a:srgbClr val="FF0000"/>
                </a:solidFill>
              </a:rPr>
              <a:t>bashrc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alias </a:t>
            </a:r>
            <a:r>
              <a:rPr lang="en-US" altLang="zh-CN" dirty="0" err="1">
                <a:solidFill>
                  <a:schemeClr val="tx2"/>
                </a:solidFill>
              </a:rPr>
              <a:t>rm</a:t>
            </a:r>
            <a:r>
              <a:rPr lang="en-US" altLang="zh-CN" dirty="0">
                <a:solidFill>
                  <a:schemeClr val="tx2"/>
                </a:solidFill>
              </a:rPr>
              <a:t>='</a:t>
            </a:r>
            <a:r>
              <a:rPr lang="en-US" altLang="zh-CN" dirty="0" err="1">
                <a:solidFill>
                  <a:schemeClr val="tx2"/>
                </a:solidFill>
              </a:rPr>
              <a:t>rm</a:t>
            </a:r>
            <a:r>
              <a:rPr lang="en-US" altLang="zh-CN" dirty="0">
                <a:solidFill>
                  <a:schemeClr val="tx2"/>
                </a:solidFill>
              </a:rPr>
              <a:t> -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alias cp='cp -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alias </a:t>
            </a:r>
            <a:r>
              <a:rPr lang="en-US" altLang="zh-CN" dirty="0" err="1">
                <a:solidFill>
                  <a:schemeClr val="tx2"/>
                </a:solidFill>
              </a:rPr>
              <a:t>mv</a:t>
            </a:r>
            <a:r>
              <a:rPr lang="en-US" altLang="zh-CN" dirty="0">
                <a:solidFill>
                  <a:schemeClr val="tx2"/>
                </a:solidFill>
              </a:rPr>
              <a:t>='</a:t>
            </a:r>
            <a:r>
              <a:rPr lang="en-US" altLang="zh-CN" dirty="0" err="1">
                <a:solidFill>
                  <a:schemeClr val="tx2"/>
                </a:solidFill>
              </a:rPr>
              <a:t>mv</a:t>
            </a:r>
            <a:r>
              <a:rPr lang="en-US" altLang="zh-CN" dirty="0">
                <a:solidFill>
                  <a:schemeClr val="tx2"/>
                </a:solidFill>
              </a:rPr>
              <a:t> -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……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4452" y="351949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passwd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格式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 smtClean="0"/>
              <a:t>常用命令选项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cs typeface="+mn-cs"/>
              </a:rPr>
              <a:t>-d</a:t>
            </a:r>
            <a:r>
              <a:rPr lang="zh-CN" altLang="en-US" dirty="0" smtClean="0">
                <a:cs typeface="+mn-cs"/>
              </a:rPr>
              <a:t>：清空用户的密码，使之无需密码即可登录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-l</a:t>
            </a:r>
            <a:r>
              <a:rPr lang="zh-CN" altLang="en-US" dirty="0" smtClean="0">
                <a:cs typeface="+mn-cs"/>
              </a:rPr>
              <a:t>：锁定用户帐号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cs typeface="+mn-cs"/>
              </a:rPr>
              <a:t>-S</a:t>
            </a:r>
            <a:r>
              <a:rPr lang="zh-CN" altLang="en-US" dirty="0" smtClean="0">
                <a:cs typeface="+mn-cs"/>
              </a:rPr>
              <a:t>：查看用户帐号的状态（是否被锁定） 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-u</a:t>
            </a:r>
            <a:r>
              <a:rPr lang="zh-CN" altLang="en-US" dirty="0" smtClean="0">
                <a:cs typeface="+mn-cs"/>
              </a:rPr>
              <a:t>：解锁用户帐号</a:t>
            </a:r>
            <a:endParaRPr lang="zh-CN" altLang="en-US" dirty="0" smtClean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更改用户口令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passwd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319304" y="4000498"/>
            <a:ext cx="7758139" cy="2500312"/>
          </a:xfrm>
          <a:prstGeom prst="roundRect">
            <a:avLst>
              <a:gd name="adj" fmla="val 699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passwd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Changing password for user root.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dirty="0">
                <a:solidFill>
                  <a:schemeClr val="tx2"/>
                </a:solidFill>
              </a:rPr>
              <a:t>(current) UNIX password:                     //</a:t>
            </a:r>
            <a:r>
              <a:rPr lang="zh-CN" altLang="en-US" dirty="0">
                <a:solidFill>
                  <a:schemeClr val="tx2"/>
                </a:solidFill>
              </a:rPr>
              <a:t>需输入旧的密码进行验证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New UNIX password: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Retype new UNIX password: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 err="1">
                <a:solidFill>
                  <a:schemeClr val="tx2"/>
                </a:solidFill>
              </a:rPr>
              <a:t>passwd</a:t>
            </a:r>
            <a:r>
              <a:rPr lang="en-US" altLang="zh-CN" dirty="0">
                <a:solidFill>
                  <a:schemeClr val="tx2"/>
                </a:solidFill>
              </a:rPr>
              <a:t>: all authentication tokens updated successfully.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282900" y="4000504"/>
            <a:ext cx="2714625" cy="715962"/>
          </a:xfrm>
          <a:prstGeom prst="wedgeRoundRectCallout">
            <a:avLst>
              <a:gd name="adj1" fmla="val -66824"/>
              <a:gd name="adj2" fmla="val -1346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不指定用户名时，修改当前账号的密码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62174" y="210861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passwd</a:t>
            </a:r>
            <a:r>
              <a:rPr lang="en-US" altLang="zh-CN" sz="2000" b="1" dirty="0">
                <a:solidFill>
                  <a:srgbClr val="FF0000"/>
                </a:solidFill>
              </a:rPr>
              <a:t>  [</a:t>
            </a:r>
            <a:r>
              <a:rPr lang="zh-CN" altLang="en-US" sz="2000" b="1" dirty="0">
                <a:solidFill>
                  <a:srgbClr val="FF0000"/>
                </a:solidFill>
              </a:rPr>
              <a:t>选项</a:t>
            </a:r>
            <a:r>
              <a:rPr lang="en-US" altLang="zh-CN" sz="2000" b="1" dirty="0">
                <a:solidFill>
                  <a:srgbClr val="FF0000"/>
                </a:solidFill>
              </a:rPr>
              <a:t>]...  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endParaRPr lang="en-US" altLang="zh-CN" sz="2000" b="1" dirty="0"/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37" y="350043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usermod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r>
              <a:rPr lang="zh-CN" altLang="en-US" dirty="0" smtClean="0"/>
              <a:t>常用命令选项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-l</a:t>
            </a:r>
            <a:r>
              <a:rPr lang="zh-CN" altLang="en-US" dirty="0" smtClean="0"/>
              <a:t>：更改用户帐号的登录名称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-L</a:t>
            </a:r>
            <a:r>
              <a:rPr lang="zh-CN" altLang="en-US" dirty="0" smtClean="0"/>
              <a:t>：锁定用户账户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-U</a:t>
            </a:r>
            <a:r>
              <a:rPr lang="zh-CN" altLang="en-US" dirty="0" smtClean="0"/>
              <a:t>：解锁用户账户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以下选项与</a:t>
            </a:r>
            <a:r>
              <a:rPr lang="en-US" altLang="zh-CN" dirty="0" err="1" smtClean="0"/>
              <a:t>useradd</a:t>
            </a:r>
            <a:r>
              <a:rPr lang="zh-CN" altLang="en-US" dirty="0" smtClean="0"/>
              <a:t>命令中的含义相同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-s</a:t>
            </a:r>
            <a:endParaRPr lang="en-US" altLang="zh-CN" dirty="0" smtClean="0"/>
          </a:p>
        </p:txBody>
      </p:sp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修改用户账号的属性</a:t>
            </a:r>
            <a:r>
              <a:rPr lang="en-US" altLang="zh-CN" dirty="0" err="1" smtClean="0">
                <a:latin typeface="+mj-ea"/>
              </a:rPr>
              <a:t>usermod</a:t>
            </a:r>
            <a:endParaRPr lang="zh-CN" altLang="en-US" dirty="0" smtClean="0">
              <a:latin typeface="+mj-ea"/>
            </a:endParaRPr>
          </a:p>
        </p:txBody>
      </p:sp>
      <p:pic>
        <p:nvPicPr>
          <p:cNvPr id="4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381224" y="210861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usermod</a:t>
            </a:r>
            <a:r>
              <a:rPr lang="en-US" altLang="zh-CN" sz="2000" b="1" dirty="0">
                <a:solidFill>
                  <a:srgbClr val="FF0000"/>
                </a:solidFill>
              </a:rPr>
              <a:t>  [</a:t>
            </a:r>
            <a:r>
              <a:rPr lang="zh-CN" altLang="en-US" sz="2000" b="1" dirty="0">
                <a:solidFill>
                  <a:srgbClr val="FF0000"/>
                </a:solidFill>
              </a:rPr>
              <a:t>选项</a:t>
            </a:r>
            <a:r>
              <a:rPr lang="en-US" altLang="zh-CN" sz="2000" b="1" dirty="0">
                <a:solidFill>
                  <a:srgbClr val="FF0000"/>
                </a:solidFill>
              </a:rPr>
              <a:t>]...  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endParaRPr lang="en-US" altLang="zh-CN" sz="2000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userdel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添加 </a:t>
            </a:r>
            <a:r>
              <a:rPr lang="en-US" altLang="zh-CN" dirty="0" smtClean="0"/>
              <a:t>-r </a:t>
            </a:r>
            <a:r>
              <a:rPr lang="zh-CN" altLang="en-US" dirty="0" smtClean="0"/>
              <a:t>选项时，表示连用户的宿主目录一并删除</a:t>
            </a:r>
            <a:endParaRPr lang="zh-CN" altLang="en-US" dirty="0" smtClean="0"/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删除用户账号 </a:t>
            </a:r>
            <a:r>
              <a:rPr lang="en-US" altLang="zh-CN" dirty="0" err="1" smtClean="0"/>
              <a:t>userdel</a:t>
            </a:r>
            <a:endParaRPr lang="zh-CN" altLang="en-US" dirty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309787" y="3408380"/>
            <a:ext cx="7829577" cy="2520950"/>
          </a:xfrm>
          <a:prstGeom prst="roundRect">
            <a:avLst>
              <a:gd name="adj" fmla="val 629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useradd</a:t>
            </a:r>
            <a:r>
              <a:rPr lang="en-US" altLang="zh-CN" b="1" dirty="0">
                <a:solidFill>
                  <a:schemeClr val="tx2"/>
                </a:solidFill>
              </a:rPr>
              <a:t> stu01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ls</a:t>
            </a:r>
            <a:r>
              <a:rPr lang="en-US" altLang="zh-CN" b="1" dirty="0">
                <a:solidFill>
                  <a:schemeClr val="tx2"/>
                </a:solidFill>
              </a:rPr>
              <a:t> -ld /home/stu01/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 err="1">
                <a:solidFill>
                  <a:schemeClr val="tx2"/>
                </a:solidFill>
              </a:rPr>
              <a:t>drwx</a:t>
            </a:r>
            <a:r>
              <a:rPr lang="en-US" altLang="zh-CN" dirty="0">
                <a:solidFill>
                  <a:schemeClr val="tx2"/>
                </a:solidFill>
              </a:rPr>
              <a:t>------ 2 stu01 </a:t>
            </a:r>
            <a:r>
              <a:rPr lang="en-US" altLang="zh-CN" dirty="0" err="1">
                <a:solidFill>
                  <a:schemeClr val="tx2"/>
                </a:solidFill>
              </a:rPr>
              <a:t>stu01</a:t>
            </a:r>
            <a:r>
              <a:rPr lang="en-US" altLang="zh-CN" dirty="0">
                <a:solidFill>
                  <a:schemeClr val="tx2"/>
                </a:solidFill>
              </a:rPr>
              <a:t> 4096 09-09 12:38 /home/stu01/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userdel</a:t>
            </a:r>
            <a:r>
              <a:rPr lang="en-US" altLang="zh-CN" b="1" dirty="0">
                <a:solidFill>
                  <a:srgbClr val="FF0000"/>
                </a:solidFill>
              </a:rPr>
              <a:t> -r stu01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ls</a:t>
            </a:r>
            <a:r>
              <a:rPr lang="en-US" altLang="zh-CN" b="1" dirty="0">
                <a:solidFill>
                  <a:schemeClr val="tx2"/>
                </a:solidFill>
              </a:rPr>
              <a:t> -ld /home/stu01/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 err="1">
                <a:solidFill>
                  <a:schemeClr val="tx2"/>
                </a:solidFill>
              </a:rPr>
              <a:t>ls</a:t>
            </a:r>
            <a:r>
              <a:rPr lang="en-US" altLang="zh-CN" dirty="0">
                <a:solidFill>
                  <a:schemeClr val="tx2"/>
                </a:solidFill>
              </a:rPr>
              <a:t>: /home/stu01/: </a:t>
            </a:r>
            <a:r>
              <a:rPr lang="zh-CN" altLang="en-US" dirty="0">
                <a:solidFill>
                  <a:schemeClr val="tx2"/>
                </a:solidFill>
              </a:rPr>
              <a:t>没有那个文件或目录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600825" y="5000640"/>
            <a:ext cx="2376488" cy="428625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删除用户帐号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stu01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00626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81224" y="2093783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userdel</a:t>
            </a:r>
            <a:r>
              <a:rPr lang="en-US" altLang="zh-CN" sz="2000" b="1" dirty="0">
                <a:solidFill>
                  <a:srgbClr val="FF0000"/>
                </a:solidFill>
              </a:rPr>
              <a:t>  [-r]  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endParaRPr lang="en-US" altLang="zh-CN" sz="2000" b="1" dirty="0"/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705" y="2915912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与用户帐号文件相类似</a:t>
            </a:r>
            <a:endParaRPr lang="zh-CN" altLang="en-US" smtClean="0"/>
          </a:p>
          <a:p>
            <a:pPr lvl="1">
              <a:spcBef>
                <a:spcPts val="475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/etc/group</a:t>
            </a:r>
            <a:r>
              <a:rPr lang="zh-CN" altLang="en-US" smtClean="0"/>
              <a:t>：保存组帐号基本信息</a:t>
            </a:r>
            <a:endParaRPr lang="zh-CN" altLang="en-US" smtClean="0"/>
          </a:p>
          <a:p>
            <a:pPr lvl="1">
              <a:spcBef>
                <a:spcPts val="475"/>
              </a:spcBef>
            </a:pPr>
            <a:r>
              <a:rPr lang="en-US" altLang="zh-CN" smtClean="0"/>
              <a:t>/etc/gshadow</a:t>
            </a:r>
            <a:r>
              <a:rPr lang="zh-CN" altLang="en-US" smtClean="0"/>
              <a:t>：保存组帐号的密码信息</a:t>
            </a:r>
            <a:endParaRPr lang="zh-CN" altLang="en-US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组账号文件</a:t>
            </a:r>
            <a:endParaRPr lang="zh-CN" altLang="en-US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038351" y="2736850"/>
            <a:ext cx="8101013" cy="1296988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grep "adm" </a:t>
            </a:r>
            <a:r>
              <a:rPr lang="en-US" altLang="zh-CN" b="1">
                <a:solidFill>
                  <a:srgbClr val="FF0000"/>
                </a:solidFill>
              </a:rPr>
              <a:t>/etc/group</a:t>
            </a:r>
            <a:endParaRPr lang="en-US" altLang="zh-CN" b="1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sys:x:3:root,bin,adm</a:t>
            </a:r>
            <a:endParaRPr lang="en-US" altLang="zh-CN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adm:x:4:root,adm,daemon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2278064" y="4105276"/>
            <a:ext cx="1296987" cy="428625"/>
          </a:xfrm>
          <a:prstGeom prst="wedgeRoundRectCallout">
            <a:avLst>
              <a:gd name="adj1" fmla="val -35310"/>
              <a:gd name="adj2" fmla="val -889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组帐号名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078289" y="4105276"/>
            <a:ext cx="1512887" cy="428625"/>
          </a:xfrm>
          <a:prstGeom prst="wedgeRoundRectCallout">
            <a:avLst>
              <a:gd name="adj1" fmla="val -39926"/>
              <a:gd name="adj2" fmla="val -953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组成员列表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4452" y="2162174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1738313" y="1071563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groupadd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150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添加组账号 </a:t>
            </a:r>
            <a:r>
              <a:rPr lang="en-US" altLang="zh-CN" dirty="0" err="1" smtClean="0"/>
              <a:t>groupadd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309787" y="3560774"/>
            <a:ext cx="7829577" cy="1296987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rgbClr val="FF0000"/>
                </a:solidFill>
              </a:rPr>
              <a:t>groupadd -g 1000 market</a:t>
            </a:r>
            <a:endParaRPr lang="en-US" altLang="zh-CN" b="1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tail -1 /etc/group</a:t>
            </a:r>
            <a:endParaRPr lang="en-US" altLang="zh-CN" b="1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market:x:1000: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600825" y="4210061"/>
            <a:ext cx="2376488" cy="428625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添加组帐号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market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81224" y="210861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groupadd</a:t>
            </a:r>
            <a:r>
              <a:rPr lang="en-US" altLang="zh-CN" sz="2000" b="1" dirty="0">
                <a:solidFill>
                  <a:srgbClr val="FF0000"/>
                </a:solidFill>
              </a:rPr>
              <a:t>  [-g GID]  </a:t>
            </a:r>
            <a:r>
              <a:rPr lang="zh-CN" altLang="en-US" sz="2000" b="1" dirty="0">
                <a:solidFill>
                  <a:srgbClr val="FF0000"/>
                </a:solidFill>
              </a:rPr>
              <a:t>组账号名</a:t>
            </a:r>
            <a:endParaRPr lang="en-US" altLang="zh-CN" sz="2000" b="1" dirty="0"/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52" y="3071811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gpasswd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用途：设置组帐号密码（极少用）、添加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删除组成员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r>
              <a:rPr lang="zh-CN" altLang="en-US" dirty="0" smtClean="0"/>
              <a:t>常用命令选项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-a</a:t>
            </a:r>
            <a:r>
              <a:rPr lang="zh-CN" altLang="en-US" dirty="0" smtClean="0"/>
              <a:t>：向组内添加一个用户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-d</a:t>
            </a:r>
            <a:r>
              <a:rPr lang="zh-CN" altLang="en-US" dirty="0" smtClean="0"/>
              <a:t>：从组内删除一个用户成员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-M</a:t>
            </a:r>
            <a:r>
              <a:rPr lang="zh-CN" altLang="en-US" dirty="0" smtClean="0"/>
              <a:t>：定义组成员列表，以逗号分隔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238349" y="3548084"/>
            <a:ext cx="7901015" cy="2881312"/>
          </a:xfrm>
          <a:prstGeom prst="roundRect">
            <a:avLst>
              <a:gd name="adj" fmla="val 63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gpasswd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-a </a:t>
            </a:r>
            <a:r>
              <a:rPr lang="en-US" altLang="zh-CN" b="1" dirty="0" err="1" smtClean="0">
                <a:solidFill>
                  <a:schemeClr val="tx2"/>
                </a:solidFill>
              </a:rPr>
              <a:t>yq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market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dirty="0">
                <a:solidFill>
                  <a:schemeClr val="tx2"/>
                </a:solidFill>
              </a:rPr>
              <a:t>正在将用户</a:t>
            </a:r>
            <a:r>
              <a:rPr lang="zh-CN" altLang="en-US" dirty="0" smtClean="0">
                <a:solidFill>
                  <a:schemeClr val="tx2"/>
                </a:solidFill>
              </a:rPr>
              <a:t>“</a:t>
            </a:r>
            <a:r>
              <a:rPr lang="en-US" altLang="zh-CN" dirty="0" err="1" smtClean="0">
                <a:solidFill>
                  <a:schemeClr val="tx2"/>
                </a:solidFill>
              </a:rPr>
              <a:t>yq</a:t>
            </a:r>
            <a:r>
              <a:rPr lang="en-US" altLang="zh-CN" dirty="0" smtClean="0">
                <a:solidFill>
                  <a:schemeClr val="tx2"/>
                </a:solidFill>
              </a:rPr>
              <a:t>”</a:t>
            </a:r>
            <a:r>
              <a:rPr lang="zh-CN" altLang="en-US" dirty="0">
                <a:solidFill>
                  <a:schemeClr val="tx2"/>
                </a:solidFill>
              </a:rPr>
              <a:t>加入到“</a:t>
            </a:r>
            <a:r>
              <a:rPr lang="en-US" altLang="zh-CN" dirty="0">
                <a:solidFill>
                  <a:schemeClr val="tx2"/>
                </a:solidFill>
              </a:rPr>
              <a:t>market”</a:t>
            </a:r>
            <a:r>
              <a:rPr lang="zh-CN" altLang="en-US" dirty="0">
                <a:solidFill>
                  <a:schemeClr val="tx2"/>
                </a:solidFill>
              </a:rPr>
              <a:t>组中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"market" /</a:t>
            </a:r>
            <a:r>
              <a:rPr lang="en-US" altLang="zh-CN" b="1" dirty="0" err="1">
                <a:solidFill>
                  <a:schemeClr val="tx2"/>
                </a:solidFill>
              </a:rPr>
              <a:t>etc</a:t>
            </a:r>
            <a:r>
              <a:rPr lang="en-US" altLang="zh-CN" b="1" dirty="0">
                <a:solidFill>
                  <a:schemeClr val="tx2"/>
                </a:solidFill>
              </a:rPr>
              <a:t>/group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 smtClean="0">
                <a:solidFill>
                  <a:schemeClr val="tx2"/>
                </a:solidFill>
              </a:rPr>
              <a:t>market:x:1000:yq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gpasswd</a:t>
            </a:r>
            <a:r>
              <a:rPr lang="en-US" altLang="zh-CN" b="1" dirty="0">
                <a:solidFill>
                  <a:srgbClr val="FF0000"/>
                </a:solidFill>
              </a:rPr>
              <a:t> -M </a:t>
            </a:r>
            <a:r>
              <a:rPr lang="en-US" altLang="zh-CN" b="1" dirty="0" err="1" smtClean="0">
                <a:solidFill>
                  <a:schemeClr val="tx2"/>
                </a:solidFill>
              </a:rPr>
              <a:t>yq,root,adm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market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"market" /</a:t>
            </a:r>
            <a:r>
              <a:rPr lang="en-US" altLang="zh-CN" b="1" dirty="0" err="1">
                <a:solidFill>
                  <a:schemeClr val="tx2"/>
                </a:solidFill>
              </a:rPr>
              <a:t>etc</a:t>
            </a:r>
            <a:r>
              <a:rPr lang="en-US" altLang="zh-CN" b="1" dirty="0">
                <a:solidFill>
                  <a:schemeClr val="tx2"/>
                </a:solidFill>
              </a:rPr>
              <a:t>/group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 smtClean="0">
                <a:solidFill>
                  <a:schemeClr val="tx2"/>
                </a:solidFill>
              </a:rPr>
              <a:t>market:x:1000:yq,root,adm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310439" y="5660835"/>
            <a:ext cx="1944687" cy="428625"/>
          </a:xfrm>
          <a:prstGeom prst="wedgeRoundRectCallout">
            <a:avLst>
              <a:gd name="adj1" fmla="val -38162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定义多个组成员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167564" y="3929064"/>
            <a:ext cx="2160587" cy="428625"/>
          </a:xfrm>
          <a:prstGeom prst="wedgeRoundRectCallout">
            <a:avLst>
              <a:gd name="adj1" fmla="val -39347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添加组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成员</a:t>
            </a:r>
            <a:r>
              <a:rPr lang="en-US" altLang="zh-CN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yq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238349" y="3500438"/>
            <a:ext cx="7901015" cy="2520950"/>
          </a:xfrm>
          <a:prstGeom prst="roundRect">
            <a:avLst>
              <a:gd name="adj" fmla="val 63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"market" /etc/group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 smtClean="0">
                <a:solidFill>
                  <a:schemeClr val="tx2"/>
                </a:solidFill>
              </a:rPr>
              <a:t>market:x:1000:yq,root,adm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gpasswd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-d</a:t>
            </a:r>
            <a:r>
              <a:rPr lang="en-US" altLang="zh-CN" b="1" dirty="0">
                <a:solidFill>
                  <a:schemeClr val="tx2"/>
                </a:solidFill>
              </a:rPr>
              <a:t> root market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dirty="0">
                <a:solidFill>
                  <a:schemeClr val="tx2"/>
                </a:solidFill>
              </a:rPr>
              <a:t>正在将用户“</a:t>
            </a:r>
            <a:r>
              <a:rPr lang="en-US" altLang="zh-CN" dirty="0">
                <a:solidFill>
                  <a:schemeClr val="tx2"/>
                </a:solidFill>
              </a:rPr>
              <a:t>root”</a:t>
            </a:r>
            <a:r>
              <a:rPr lang="zh-CN" altLang="en-US" dirty="0">
                <a:solidFill>
                  <a:schemeClr val="tx2"/>
                </a:solidFill>
              </a:rPr>
              <a:t>从“</a:t>
            </a:r>
            <a:r>
              <a:rPr lang="en-US" altLang="zh-CN" dirty="0">
                <a:solidFill>
                  <a:schemeClr val="tx2"/>
                </a:solidFill>
              </a:rPr>
              <a:t>market”</a:t>
            </a:r>
            <a:r>
              <a:rPr lang="zh-CN" altLang="en-US" dirty="0">
                <a:solidFill>
                  <a:schemeClr val="tx2"/>
                </a:solidFill>
              </a:rPr>
              <a:t>组中删除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"market" /etc/group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 smtClean="0">
                <a:solidFill>
                  <a:schemeClr val="tx2"/>
                </a:solidFill>
              </a:rPr>
              <a:t>market:x:1000:yq,adm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25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添加删除组成员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gpasswd</a:t>
            </a:r>
            <a:endParaRPr lang="zh-CN" altLang="en-US" dirty="0" smtClean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953250" y="4806952"/>
            <a:ext cx="1944688" cy="428625"/>
          </a:xfrm>
          <a:prstGeom prst="wedgeRoundRectCallout">
            <a:avLst>
              <a:gd name="adj1" fmla="val -38162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删除组成员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root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2020884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2381224" y="2571744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gpasswd</a:t>
            </a:r>
            <a:r>
              <a:rPr lang="en-US" altLang="zh-CN" sz="2000" b="1" dirty="0">
                <a:solidFill>
                  <a:srgbClr val="FF0000"/>
                </a:solidFill>
              </a:rPr>
              <a:t>  [</a:t>
            </a:r>
            <a:r>
              <a:rPr lang="zh-CN" altLang="en-US" sz="2000" b="1" dirty="0">
                <a:solidFill>
                  <a:srgbClr val="FF0000"/>
                </a:solidFill>
              </a:rPr>
              <a:t>选项</a:t>
            </a:r>
            <a:r>
              <a:rPr lang="en-US" altLang="zh-CN" sz="2000" b="1" dirty="0">
                <a:solidFill>
                  <a:srgbClr val="FF0000"/>
                </a:solidFill>
              </a:rPr>
              <a:t>]...  </a:t>
            </a:r>
            <a:r>
              <a:rPr lang="zh-CN" altLang="en-US" sz="2000" b="1" dirty="0">
                <a:solidFill>
                  <a:srgbClr val="FF0000"/>
                </a:solidFill>
              </a:rPr>
              <a:t>组帐号名</a:t>
            </a:r>
            <a:endParaRPr lang="en-US" altLang="zh-CN" sz="2000" b="1" dirty="0"/>
          </a:p>
        </p:txBody>
      </p:sp>
      <p:pic>
        <p:nvPicPr>
          <p:cNvPr id="12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52" y="309086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groupdel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删除组账号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groupdel</a:t>
            </a:r>
            <a:endParaRPr lang="zh-CN" altLang="en-US" dirty="0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452663" y="3560774"/>
            <a:ext cx="7686701" cy="1011235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groupdel</a:t>
            </a:r>
            <a:r>
              <a:rPr lang="en-US" altLang="zh-CN" b="1" dirty="0">
                <a:solidFill>
                  <a:schemeClr val="tx2"/>
                </a:solidFill>
              </a:rPr>
              <a:t> market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"market" /etc/group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7596199" y="4143381"/>
            <a:ext cx="2376487" cy="428625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删除组帐号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market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2381224" y="2214554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groupdel</a:t>
            </a: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组帐号名</a:t>
            </a:r>
            <a:endParaRPr lang="en-US" altLang="zh-CN" sz="2000" b="1" dirty="0"/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52" y="2876554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id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用途：查询用户身份标识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r>
              <a:rPr lang="en-US" altLang="zh-CN" dirty="0" smtClean="0"/>
              <a:t>groups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</a:t>
            </a:r>
            <a:r>
              <a:rPr lang="en-US" altLang="zh-CN" dirty="0" smtClean="0"/>
              <a:t>:</a:t>
            </a:r>
            <a:r>
              <a:rPr lang="zh-CN" altLang="en-US" dirty="0" smtClean="0"/>
              <a:t>查询用户所属的组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r>
              <a:rPr lang="en-US" altLang="zh-CN" dirty="0" smtClean="0"/>
              <a:t>finger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用途：查询用户帐号的详细信息</a:t>
            </a:r>
            <a:endParaRPr lang="zh-CN" altLang="en-US" dirty="0" smtClean="0"/>
          </a:p>
          <a:p>
            <a:pPr lvl="1"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en-US" altLang="zh-CN" dirty="0" smtClean="0"/>
              <a:t>users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who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用途：查询已登录到主机的用户信息</a:t>
            </a:r>
            <a:endParaRPr lang="zh-CN" altLang="en-US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查询账号信息</a:t>
            </a:r>
            <a:endParaRPr lang="zh-CN" altLang="en-US" smtClean="0"/>
          </a:p>
        </p:txBody>
      </p:sp>
      <p:pic>
        <p:nvPicPr>
          <p:cNvPr id="4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381224" y="200024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id  [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3969" y="287814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81192" y="3251618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groups  [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  <p:pic>
        <p:nvPicPr>
          <p:cNvPr id="8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414338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381224" y="4516858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finger  [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请思考：</a:t>
            </a:r>
            <a:endParaRPr lang="zh-CN" altLang="en-US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主要有哪两个用户帐号文件，各有什么作用？</a:t>
            </a:r>
            <a:endParaRPr lang="zh-CN" altLang="en-US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如何锁定、解锁用户帐号？</a:t>
            </a:r>
            <a:endParaRPr lang="zh-CN" altLang="en-US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在添加用户帐号时，如何设置其失效时间？</a:t>
            </a:r>
            <a:endParaRPr lang="zh-CN" altLang="en-US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用户初始配置文件包括哪些，各有什么作用？</a:t>
            </a:r>
            <a:endParaRPr lang="zh-CN" altLang="en-US" smtClean="0"/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下软件包的封装有哪几种方式？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如何查询系统中是否已经安装某个软件包？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如何在系统中安装一个软件包？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源码安装中，</a:t>
            </a:r>
            <a:r>
              <a:rPr lang="en-US" altLang="zh-CN" dirty="0" smtClean="0"/>
              <a:t>--prefix</a:t>
            </a:r>
            <a:r>
              <a:rPr lang="zh-CN" altLang="en-US" dirty="0" smtClean="0"/>
              <a:t>选项的作用是什么？</a:t>
            </a:r>
            <a:endParaRPr lang="en-US" altLang="zh-CN" dirty="0" smtClean="0"/>
          </a:p>
          <a:p>
            <a:pPr marL="342900" lvl="2" indent="-342900">
              <a:lnSpc>
                <a:spcPct val="100000"/>
              </a:lnSpc>
              <a:spcBef>
                <a:spcPts val="675"/>
              </a:spcBef>
              <a:buClr>
                <a:schemeClr val="hlink"/>
              </a:buClr>
              <a:buBlip>
                <a:blip r:embed="rId1"/>
              </a:buBlip>
            </a:pPr>
            <a:r>
              <a:rPr lang="en-US" altLang="zh-CN" sz="2800" b="1" dirty="0">
                <a:solidFill>
                  <a:schemeClr val="accent2"/>
                </a:solidFill>
              </a:rPr>
              <a:t>Linux</a:t>
            </a:r>
            <a:r>
              <a:rPr lang="zh-CN" altLang="en-US" sz="2800" b="1" dirty="0">
                <a:solidFill>
                  <a:schemeClr val="accent2"/>
                </a:solidFill>
              </a:rPr>
              <a:t>文件或者目录的权限有哪三种？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课前小考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715405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访问权限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读取 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/>
              <a:t>：允许查看文件内容、显示目录列表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写入 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zh-CN" altLang="en-US" dirty="0" smtClean="0"/>
              <a:t>：允许修改文件内容，允许在目录中新建、移动、删除文件或子目录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可执行 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：允许运行程序、切换目录</a:t>
            </a:r>
            <a:endParaRPr lang="zh-CN" altLang="en-US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归属（所有权）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属主</a:t>
            </a:r>
            <a:r>
              <a:rPr lang="zh-CN" altLang="en-US" dirty="0" smtClean="0"/>
              <a:t>：拥有该文件或目录的用户帐号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属组</a:t>
            </a:r>
            <a:r>
              <a:rPr lang="zh-CN" altLang="en-US" dirty="0" smtClean="0"/>
              <a:t>：拥有该文件或目录的组帐号</a:t>
            </a:r>
            <a:endParaRPr lang="zh-CN" altLang="en-US" dirty="0" smtClean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</a:t>
            </a:r>
            <a:r>
              <a:rPr lang="en-US" altLang="zh-CN" smtClean="0"/>
              <a:t>/</a:t>
            </a:r>
            <a:r>
              <a:rPr lang="zh-CN" altLang="en-US" smtClean="0"/>
              <a:t>目录的权限和归属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查看文件</a:t>
            </a:r>
            <a:r>
              <a:rPr lang="en-US" altLang="zh-CN" smtClean="0"/>
              <a:t>/</a:t>
            </a:r>
            <a:r>
              <a:rPr lang="zh-CN" altLang="en-US" smtClean="0"/>
              <a:t>目录的权限和归属</a:t>
            </a:r>
            <a:endParaRPr lang="zh-CN" altLang="en-US" smtClean="0"/>
          </a:p>
        </p:txBody>
      </p:sp>
      <p:graphicFrame>
        <p:nvGraphicFramePr>
          <p:cNvPr id="5" name="Group 165"/>
          <p:cNvGraphicFramePr>
            <a:graphicFrameLocks noGrp="1"/>
          </p:cNvGraphicFramePr>
          <p:nvPr/>
        </p:nvGraphicFramePr>
        <p:xfrm>
          <a:off x="3503613" y="4903788"/>
          <a:ext cx="4951412" cy="1097280"/>
        </p:xfrm>
        <a:graphic>
          <a:graphicData uri="http://schemas.openxmlformats.org/drawingml/2006/table">
            <a:tbl>
              <a:tblPr/>
              <a:tblGrid>
                <a:gridCol w="549275"/>
                <a:gridCol w="550862"/>
                <a:gridCol w="568325"/>
                <a:gridCol w="531813"/>
                <a:gridCol w="550862"/>
                <a:gridCol w="549275"/>
                <a:gridCol w="571500"/>
                <a:gridCol w="520700"/>
                <a:gridCol w="5588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w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038351" y="1374775"/>
            <a:ext cx="8101013" cy="935038"/>
          </a:xfrm>
          <a:prstGeom prst="roundRect">
            <a:avLst>
              <a:gd name="adj" fmla="val 1651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ls</a:t>
            </a:r>
            <a:r>
              <a:rPr lang="en-US" altLang="zh-CN" b="1" dirty="0">
                <a:solidFill>
                  <a:schemeClr val="tx2"/>
                </a:solidFill>
              </a:rPr>
              <a:t> -l install.log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nl-NL" altLang="zh-CN" dirty="0">
                <a:solidFill>
                  <a:schemeClr val="tx2"/>
                </a:solidFill>
              </a:rPr>
              <a:t>  -</a:t>
            </a:r>
            <a:r>
              <a:rPr lang="nl-NL" altLang="zh-CN" dirty="0">
                <a:solidFill>
                  <a:srgbClr val="FF0000"/>
                </a:solidFill>
              </a:rPr>
              <a:t>rw</a:t>
            </a:r>
            <a:r>
              <a:rPr lang="nl-NL" altLang="zh-CN" dirty="0">
                <a:solidFill>
                  <a:schemeClr val="tx2"/>
                </a:solidFill>
              </a:rPr>
              <a:t>-</a:t>
            </a:r>
            <a:r>
              <a:rPr lang="nl-NL" altLang="zh-CN" dirty="0">
                <a:solidFill>
                  <a:srgbClr val="FF0000"/>
                </a:solidFill>
              </a:rPr>
              <a:t>r</a:t>
            </a:r>
            <a:r>
              <a:rPr lang="nl-NL" altLang="zh-CN" dirty="0">
                <a:solidFill>
                  <a:schemeClr val="tx2"/>
                </a:solidFill>
              </a:rPr>
              <a:t>--</a:t>
            </a:r>
            <a:r>
              <a:rPr lang="nl-NL" altLang="zh-CN" dirty="0">
                <a:solidFill>
                  <a:srgbClr val="FF0000"/>
                </a:solidFill>
              </a:rPr>
              <a:t>r</a:t>
            </a:r>
            <a:r>
              <a:rPr lang="nl-NL" altLang="zh-CN" dirty="0">
                <a:solidFill>
                  <a:schemeClr val="tx2"/>
                </a:solidFill>
              </a:rPr>
              <a:t>--   1    root    root    34298    04-02   00:23    install.log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4452" y="714357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69851" y="2842367"/>
          <a:ext cx="8215369" cy="185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64"/>
                <a:gridCol w="788045"/>
                <a:gridCol w="788045"/>
                <a:gridCol w="788045"/>
                <a:gridCol w="788045"/>
                <a:gridCol w="788045"/>
                <a:gridCol w="788045"/>
                <a:gridCol w="788045"/>
                <a:gridCol w="788045"/>
                <a:gridCol w="788045"/>
              </a:tblGrid>
              <a:tr h="5586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权限项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读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写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执行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读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写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执行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读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写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执行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字符表示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w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w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w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数字表示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权限分配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文件所有者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文件所属组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其他用户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2095472" y="1857364"/>
            <a:ext cx="1214446" cy="369332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7108" y="1857364"/>
            <a:ext cx="1214446" cy="369332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738313" y="2286001"/>
            <a:ext cx="1981200" cy="428625"/>
          </a:xfrm>
          <a:prstGeom prst="wedgeRoundRectCallout">
            <a:avLst>
              <a:gd name="adj1" fmla="val -1060"/>
              <a:gd name="adj2" fmla="val -91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文件类型、权限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295776" y="2301876"/>
            <a:ext cx="1547813" cy="428625"/>
          </a:xfrm>
          <a:prstGeom prst="wedgeRoundRectCallout">
            <a:avLst>
              <a:gd name="adj1" fmla="val -51236"/>
              <a:gd name="adj2" fmla="val -949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属主、属组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000644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chmod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475"/>
              </a:spcBef>
            </a:pPr>
            <a:r>
              <a:rPr lang="zh-CN" altLang="en-US" dirty="0" smtClean="0"/>
              <a:t>常用命令选项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-R</a:t>
            </a:r>
            <a:r>
              <a:rPr lang="zh-CN" altLang="en-US" dirty="0" smtClean="0"/>
              <a:t>：递归修改指定目录下所有子项的权限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86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设置文件和目录的权限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chmod</a:t>
            </a:r>
            <a:endParaRPr lang="zh-CN" altLang="en-US" dirty="0" smtClean="0"/>
          </a:p>
        </p:txBody>
      </p:sp>
      <p:sp>
        <p:nvSpPr>
          <p:cNvPr id="12" name="内容占位符 1"/>
          <p:cNvSpPr txBox="1"/>
          <p:nvPr/>
        </p:nvSpPr>
        <p:spPr bwMode="auto">
          <a:xfrm>
            <a:off x="1743076" y="4797425"/>
            <a:ext cx="8501063" cy="1277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ts val="67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zh-CN" altLang="en-US" sz="2400" b="1" kern="0" dirty="0">
              <a:solidFill>
                <a:schemeClr val="tx2"/>
              </a:solidFill>
            </a:endParaRPr>
          </a:p>
        </p:txBody>
      </p:sp>
      <p:pic>
        <p:nvPicPr>
          <p:cNvPr id="10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2381224" y="210861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chmod</a:t>
            </a:r>
            <a:r>
              <a:rPr lang="en-US" altLang="zh-CN" sz="2000" b="1" dirty="0">
                <a:solidFill>
                  <a:srgbClr val="FF0000"/>
                </a:solidFill>
              </a:rPr>
              <a:t>   [</a:t>
            </a:r>
            <a:r>
              <a:rPr lang="en-US" altLang="zh-CN" sz="2000" b="1" dirty="0" err="1">
                <a:solidFill>
                  <a:srgbClr val="FF0000"/>
                </a:solidFill>
              </a:rPr>
              <a:t>ugoa</a:t>
            </a:r>
            <a:r>
              <a:rPr lang="en-US" altLang="zh-CN" sz="2000" b="1" dirty="0">
                <a:solidFill>
                  <a:srgbClr val="FF0000"/>
                </a:solidFill>
              </a:rPr>
              <a:t>]  [+-=]  [</a:t>
            </a:r>
            <a:r>
              <a:rPr lang="en-US" altLang="zh-CN" sz="2000" b="1" dirty="0" err="1">
                <a:solidFill>
                  <a:srgbClr val="FF0000"/>
                </a:solidFill>
              </a:rPr>
              <a:t>rwx</a:t>
            </a:r>
            <a:r>
              <a:rPr lang="en-US" altLang="zh-CN" sz="2000" b="1" dirty="0">
                <a:solidFill>
                  <a:srgbClr val="FF0000"/>
                </a:solidFill>
              </a:rPr>
              <a:t>]  </a:t>
            </a:r>
            <a:r>
              <a:rPr lang="zh-CN" altLang="en-US" sz="2000" b="1" dirty="0">
                <a:solidFill>
                  <a:srgbClr val="FF0000"/>
                </a:solidFill>
              </a:rPr>
              <a:t>文件或目录</a:t>
            </a:r>
            <a:r>
              <a:rPr lang="en-US" altLang="zh-CN" sz="2000" b="1" dirty="0">
                <a:solidFill>
                  <a:srgbClr val="FF0000"/>
                </a:solidFill>
              </a:rPr>
              <a:t>...</a:t>
            </a:r>
            <a:endParaRPr lang="en-US" altLang="zh-CN" sz="2000" b="1" dirty="0"/>
          </a:p>
        </p:txBody>
      </p:sp>
      <p:pic>
        <p:nvPicPr>
          <p:cNvPr id="13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3969" y="352108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2381192" y="389456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 err="1">
                <a:solidFill>
                  <a:srgbClr val="FF0000"/>
                </a:solidFill>
              </a:rPr>
              <a:t>chmod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nnn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文件或目录</a:t>
            </a:r>
            <a:r>
              <a:rPr lang="en-US" altLang="zh-CN" sz="2000" b="1" dirty="0">
                <a:solidFill>
                  <a:srgbClr val="FF0000"/>
                </a:solidFill>
              </a:rPr>
              <a:t>...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952993" y="1214422"/>
            <a:ext cx="2735263" cy="684212"/>
          </a:xfrm>
          <a:prstGeom prst="wedgeRoundRectCallout">
            <a:avLst>
              <a:gd name="adj1" fmla="val -40418"/>
              <a:gd name="adj2" fmla="val 886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增加、去除、设置权限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063751" y="2617788"/>
            <a:ext cx="3960813" cy="684212"/>
          </a:xfrm>
          <a:prstGeom prst="wedgeRoundRectCallout">
            <a:avLst>
              <a:gd name="adj1" fmla="val 6660"/>
              <a:gd name="adj2" fmla="val -653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分别表示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属主、属组、其他用户、所有用户 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981575" y="4429136"/>
            <a:ext cx="1619250" cy="428625"/>
          </a:xfrm>
          <a:prstGeom prst="wedgeRoundRectCallout">
            <a:avLst>
              <a:gd name="adj1" fmla="val -45764"/>
              <a:gd name="adj2" fmla="val -989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位八进制数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chown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475"/>
              </a:spcBef>
            </a:pPr>
            <a:r>
              <a:rPr lang="zh-CN" altLang="en-US" dirty="0" smtClean="0"/>
              <a:t>常用命令选项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-R</a:t>
            </a:r>
            <a:r>
              <a:rPr lang="zh-CN" altLang="en-US" dirty="0" smtClean="0"/>
              <a:t>：递归修改指定目录下所有文件、子目录的归属</a:t>
            </a:r>
            <a:endParaRPr lang="zh-CN" altLang="en-US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设置文件和目录的归属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chown</a:t>
            </a:r>
            <a:endParaRPr lang="zh-CN" altLang="en-US" dirty="0" smtClean="0"/>
          </a:p>
        </p:txBody>
      </p:sp>
      <p:pic>
        <p:nvPicPr>
          <p:cNvPr id="4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381224" y="2108610"/>
            <a:ext cx="7715304" cy="1177514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spcBef>
                <a:spcPts val="475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chown</a:t>
            </a: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属主   文件或目录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chown</a:t>
            </a:r>
            <a:r>
              <a:rPr lang="en-US" altLang="zh-CN" sz="2000" b="1" dirty="0">
                <a:solidFill>
                  <a:srgbClr val="FF0000"/>
                </a:solidFill>
              </a:rPr>
              <a:t>  :</a:t>
            </a:r>
            <a:r>
              <a:rPr lang="zh-CN" altLang="en-US" sz="2000" b="1" dirty="0">
                <a:solidFill>
                  <a:srgbClr val="FF0000"/>
                </a:solidFill>
              </a:rPr>
              <a:t>属组  文件或目录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chown</a:t>
            </a: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属主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zh-CN" altLang="en-US" sz="2000" b="1" dirty="0">
                <a:solidFill>
                  <a:srgbClr val="FF0000"/>
                </a:solidFill>
              </a:rPr>
              <a:t>属组  文件或目录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3806825" y="3500438"/>
            <a:ext cx="4318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820848" y="3311489"/>
            <a:ext cx="2132012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账号和权限管理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238625" y="2428875"/>
            <a:ext cx="0" cy="226853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293" name="Line 25"/>
          <p:cNvSpPr>
            <a:spLocks noChangeShapeType="1"/>
          </p:cNvSpPr>
          <p:nvPr/>
        </p:nvSpPr>
        <p:spPr bwMode="auto">
          <a:xfrm flipV="1">
            <a:off x="6648450" y="2714625"/>
            <a:ext cx="4318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6656389" y="1589088"/>
            <a:ext cx="3587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05" name="AutoShape 11"/>
          <p:cNvSpPr>
            <a:spLocks noChangeArrowheads="1"/>
          </p:cNvSpPr>
          <p:nvPr/>
        </p:nvSpPr>
        <p:spPr bwMode="auto">
          <a:xfrm>
            <a:off x="6988175" y="2554364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组账号管理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6667500" y="1581151"/>
            <a:ext cx="0" cy="18002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238626" y="2454275"/>
            <a:ext cx="2428875" cy="4603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6988175" y="1428737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用户和组账号概述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481514" y="2285992"/>
            <a:ext cx="1971675" cy="3746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管理用户和组账号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227514" y="4689475"/>
            <a:ext cx="2439987" cy="25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485201" y="4425088"/>
            <a:ext cx="2000263" cy="64698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管理目录和文件的属性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6683376" y="4714875"/>
            <a:ext cx="360363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6667501" y="3357563"/>
            <a:ext cx="3603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6681788" y="4071939"/>
            <a:ext cx="349250" cy="31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6670676" y="5357813"/>
            <a:ext cx="3603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6992042" y="3143249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查询账号信息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6996289" y="4500571"/>
            <a:ext cx="2675479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设置目录或文件的权限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6992042" y="3857629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查看目录或文件的属性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6996288" y="5143513"/>
            <a:ext cx="2675480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设置目录或文件的归属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6670675" y="4071938"/>
            <a:ext cx="0" cy="1295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6667500" y="2143125"/>
            <a:ext cx="4318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8" name="AutoShape 11"/>
          <p:cNvSpPr>
            <a:spLocks noChangeArrowheads="1"/>
          </p:cNvSpPr>
          <p:nvPr/>
        </p:nvSpPr>
        <p:spPr bwMode="auto">
          <a:xfrm>
            <a:off x="6988175" y="1982860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用户账号管理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12311" grpId="0" animBg="1"/>
      <p:bldP spid="12314" grpId="0" animBg="1"/>
      <p:bldP spid="12293" grpId="0" animBg="1"/>
      <p:bldP spid="12294" grpId="0" animBg="1"/>
      <p:bldP spid="12305" grpId="0" animBg="1"/>
      <p:bldP spid="12307" grpId="0" animBg="1"/>
      <p:bldP spid="12316" grpId="0" animBg="1"/>
      <p:bldP spid="12317" grpId="0" animBg="1"/>
      <p:bldP spid="12320" grpId="0" animBg="1"/>
      <p:bldP spid="12299" grpId="0" animBg="1"/>
      <p:bldP spid="12319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5" grpId="0" animBg="1"/>
      <p:bldP spid="123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72500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与账号相关的文件有哪几个？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改变文件权限时可以使用哪几种方式？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如何改变文件或者目录属主？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如何锁定一个用户账号？</a:t>
            </a:r>
            <a:endParaRPr lang="en-US" altLang="zh-CN" dirty="0" smtClean="0"/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>
          <a:xfrm>
            <a:off x="1752600" y="146051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考题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本次实验共完成如下实验案例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实验案例：用户和文件权限管理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建立用户目录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添加组账号、用户账号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设置目录权限及归属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建立公共数据存储目录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实验案例：用户和文件权限管理</a:t>
            </a:r>
            <a:r>
              <a:rPr lang="en-US" altLang="zh-CN" smtClean="0"/>
              <a:t>3-1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命令创建相关目录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useradd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groupadd</a:t>
            </a:r>
            <a:r>
              <a:rPr lang="zh-CN" altLang="en-US" dirty="0" smtClean="0"/>
              <a:t>命令添加用户和组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创建用户和组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设置用户账号密码</a:t>
            </a:r>
            <a:endParaRPr lang="zh-CN" altLang="en-US" dirty="0" smtClean="0"/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实验案例：用户和文件权限管理</a:t>
            </a:r>
            <a:r>
              <a:rPr lang="en-US" altLang="zh-CN" smtClean="0"/>
              <a:t>3-2</a:t>
            </a:r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418" y="862446"/>
            <a:ext cx="10515600" cy="583406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、 使用</a:t>
            </a:r>
            <a:r>
              <a:rPr lang="en-US" altLang="zh-CN" sz="2000" dirty="0" err="1"/>
              <a:t>mkdir</a:t>
            </a:r>
            <a:r>
              <a:rPr lang="zh-CN" altLang="zh-CN" sz="2000" dirty="0"/>
              <a:t>命令依次创建“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tech/</a:t>
            </a:r>
            <a:r>
              <a:rPr lang="en-US" altLang="zh-CN" sz="2000" dirty="0" err="1" smtClean="0"/>
              <a:t>yq</a:t>
            </a:r>
            <a:r>
              <a:rPr lang="zh-CN" altLang="zh-CN" sz="2000" dirty="0" smtClean="0"/>
              <a:t>”</a:t>
            </a:r>
            <a:r>
              <a:rPr lang="zh-CN" altLang="zh-CN" sz="2000" dirty="0"/>
              <a:t>、“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tech/</a:t>
            </a:r>
            <a:r>
              <a:rPr lang="en-US" altLang="zh-CN" sz="2000" dirty="0" err="1" smtClean="0"/>
              <a:t>qy</a:t>
            </a:r>
            <a:r>
              <a:rPr lang="zh-CN" altLang="zh-CN" sz="2000" dirty="0" smtClean="0"/>
              <a:t>”</a:t>
            </a:r>
            <a:r>
              <a:rPr lang="zh-CN" altLang="zh-CN" sz="2000" dirty="0"/>
              <a:t>目录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 </a:t>
            </a:r>
            <a:r>
              <a:rPr lang="en-US" altLang="zh-CN" sz="2000" b="1" dirty="0" err="1"/>
              <a:t>mkdir</a:t>
            </a:r>
            <a:r>
              <a:rPr lang="en-US" altLang="zh-CN" sz="2000" b="1" dirty="0"/>
              <a:t> -p /</a:t>
            </a:r>
            <a:r>
              <a:rPr lang="en-US" altLang="zh-CN" sz="2000" b="1" dirty="0" smtClean="0"/>
              <a:t>tech/</a:t>
            </a:r>
            <a:r>
              <a:rPr lang="en-US" altLang="zh-CN" sz="2000" b="1" dirty="0" err="1" smtClean="0"/>
              <a:t>yq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/</a:t>
            </a:r>
            <a:r>
              <a:rPr lang="en-US" altLang="zh-CN" sz="2000" b="1" dirty="0" smtClean="0"/>
              <a:t>tech/</a:t>
            </a:r>
            <a:r>
              <a:rPr lang="en-US" altLang="zh-CN" sz="2000" b="1" dirty="0" err="1" smtClean="0"/>
              <a:t>pcca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、使用</a:t>
            </a:r>
            <a:r>
              <a:rPr lang="en-US" altLang="zh-CN" sz="2000" dirty="0" err="1"/>
              <a:t>groupadd</a:t>
            </a:r>
            <a:r>
              <a:rPr lang="zh-CN" altLang="zh-CN" sz="2000" dirty="0"/>
              <a:t>命令依次添加</a:t>
            </a:r>
            <a:r>
              <a:rPr lang="en-US" altLang="zh-CN" sz="2000" dirty="0"/>
              <a:t>tech</a:t>
            </a:r>
            <a:r>
              <a:rPr lang="zh-CN" altLang="zh-CN" sz="2000" dirty="0" smtClean="0"/>
              <a:t>、</a:t>
            </a:r>
            <a:r>
              <a:rPr lang="en-US" altLang="zh-CN" sz="2000" dirty="0" err="1" smtClean="0"/>
              <a:t>yq</a:t>
            </a:r>
            <a:r>
              <a:rPr lang="zh-CN" altLang="zh-CN" sz="2000" dirty="0" smtClean="0"/>
              <a:t>、</a:t>
            </a:r>
            <a:r>
              <a:rPr lang="en-US" altLang="zh-CN" sz="2000" dirty="0" err="1" smtClean="0"/>
              <a:t>pcca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账号，结合“</a:t>
            </a:r>
            <a:r>
              <a:rPr lang="en-US" altLang="zh-CN" sz="2000" dirty="0"/>
              <a:t>-g</a:t>
            </a:r>
            <a:r>
              <a:rPr lang="zh-CN" altLang="zh-CN" sz="2000" dirty="0"/>
              <a:t>”选项指定</a:t>
            </a:r>
            <a:r>
              <a:rPr lang="en-US" altLang="zh-CN" sz="2000" dirty="0"/>
              <a:t>GID</a:t>
            </a:r>
            <a:r>
              <a:rPr lang="zh-CN" altLang="zh-CN" sz="2000" dirty="0"/>
              <a:t>号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 </a:t>
            </a:r>
            <a:r>
              <a:rPr lang="en-US" altLang="zh-CN" sz="2000" b="1" dirty="0" err="1"/>
              <a:t>groupadd</a:t>
            </a:r>
            <a:r>
              <a:rPr lang="en-US" altLang="zh-CN" sz="2000" b="1" dirty="0"/>
              <a:t> -g 1001 </a:t>
            </a:r>
            <a:r>
              <a:rPr lang="en-US" altLang="zh-CN" sz="2000" b="1" dirty="0" err="1" smtClean="0"/>
              <a:t>yq</a:t>
            </a:r>
            <a:endParaRPr lang="zh-CN" altLang="zh-CN" sz="2000" dirty="0"/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 </a:t>
            </a:r>
            <a:r>
              <a:rPr lang="en-US" altLang="zh-CN" sz="2000" b="1" dirty="0" err="1"/>
              <a:t>groupadd</a:t>
            </a:r>
            <a:r>
              <a:rPr lang="en-US" altLang="zh-CN" sz="2000" b="1" dirty="0"/>
              <a:t> -g 1002 </a:t>
            </a:r>
            <a:r>
              <a:rPr lang="en-US" altLang="zh-CN" sz="2000" b="1" dirty="0" err="1" smtClean="0"/>
              <a:t>pcca</a:t>
            </a:r>
            <a:endParaRPr lang="zh-CN" altLang="zh-CN" sz="2000" dirty="0"/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 </a:t>
            </a:r>
            <a:r>
              <a:rPr lang="en-US" altLang="zh-CN" sz="2000" b="1" dirty="0" err="1"/>
              <a:t>groupadd</a:t>
            </a:r>
            <a:r>
              <a:rPr lang="en-US" altLang="zh-CN" sz="2000" b="1" dirty="0"/>
              <a:t> -g 200 tech</a:t>
            </a:r>
            <a:endParaRPr lang="zh-CN" altLang="zh-CN" sz="20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endParaRPr lang="zh-CN" altLang="zh-CN" sz="140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了解常见的账号配置文件</a:t>
            </a:r>
            <a:endParaRPr lang="zh-CN" altLang="en-US" dirty="0" smtClean="0"/>
          </a:p>
          <a:p>
            <a:r>
              <a:rPr lang="zh-CN" altLang="en-US" dirty="0" smtClean="0"/>
              <a:t>学会管理用户账号、组账号</a:t>
            </a:r>
            <a:endParaRPr lang="zh-CN" altLang="en-US" dirty="0" smtClean="0"/>
          </a:p>
          <a:p>
            <a:r>
              <a:rPr lang="zh-CN" altLang="en-US" dirty="0" smtClean="0"/>
              <a:t>学会设置目录或文件的权限</a:t>
            </a:r>
            <a:endParaRPr lang="zh-CN" altLang="en-US" dirty="0" smtClean="0"/>
          </a:p>
          <a:p>
            <a:r>
              <a:rPr lang="zh-CN" altLang="en-US" dirty="0" smtClean="0"/>
              <a:t>学会设置目录或文件的归属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技能展示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7427"/>
            <a:ext cx="10515600" cy="59795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3</a:t>
            </a:r>
            <a:r>
              <a:rPr lang="zh-CN" altLang="zh-CN" dirty="0" smtClean="0"/>
              <a:t>、使用</a:t>
            </a:r>
            <a:r>
              <a:rPr lang="en-US" altLang="zh-CN" dirty="0" err="1" smtClean="0"/>
              <a:t>useradd</a:t>
            </a:r>
            <a:r>
              <a:rPr lang="zh-CN" altLang="zh-CN" dirty="0" smtClean="0"/>
              <a:t>命令依次添加各用户，结合“</a:t>
            </a:r>
            <a:r>
              <a:rPr lang="en-US" altLang="zh-CN" dirty="0" smtClean="0"/>
              <a:t>-d</a:t>
            </a:r>
            <a:r>
              <a:rPr lang="zh-CN" altLang="zh-CN" dirty="0" smtClean="0"/>
              <a:t>”选项指定宿主目录、“</a:t>
            </a:r>
            <a:r>
              <a:rPr lang="en-US" altLang="zh-CN" dirty="0" smtClean="0"/>
              <a:t>-g</a:t>
            </a:r>
            <a:r>
              <a:rPr lang="zh-CN" altLang="zh-CN" dirty="0" smtClean="0"/>
              <a:t>”选项指定基本组、“</a:t>
            </a:r>
            <a:r>
              <a:rPr lang="en-US" altLang="zh-CN" dirty="0" smtClean="0"/>
              <a:t>-G</a:t>
            </a:r>
            <a:r>
              <a:rPr lang="zh-CN" altLang="zh-CN" dirty="0" smtClean="0"/>
              <a:t>”选项指定附加组、“</a:t>
            </a:r>
            <a:r>
              <a:rPr lang="en-US" altLang="zh-CN" dirty="0" smtClean="0"/>
              <a:t>-s</a:t>
            </a:r>
            <a:r>
              <a:rPr lang="zh-CN" altLang="zh-CN" dirty="0" smtClean="0"/>
              <a:t>”选项指定登录</a:t>
            </a:r>
            <a:r>
              <a:rPr lang="en-US" altLang="zh-CN" dirty="0" smtClean="0"/>
              <a:t>Shell</a:t>
            </a:r>
            <a:r>
              <a:rPr lang="zh-CN" altLang="zh-CN" dirty="0" smtClean="0"/>
              <a:t>程序、“</a:t>
            </a:r>
            <a:r>
              <a:rPr lang="en-US" altLang="zh-CN" dirty="0" smtClean="0"/>
              <a:t>-e</a:t>
            </a:r>
            <a:r>
              <a:rPr lang="zh-CN" altLang="zh-CN" dirty="0" smtClean="0"/>
              <a:t>”选项指定账号失效日期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useradd</a:t>
            </a:r>
            <a:r>
              <a:rPr lang="en-US" altLang="zh-CN" b="1" dirty="0" smtClean="0"/>
              <a:t> -d /tech/</a:t>
            </a:r>
            <a:r>
              <a:rPr lang="en-US" altLang="zh-CN" b="1" dirty="0" err="1" smtClean="0"/>
              <a:t>yq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tsengia</a:t>
            </a:r>
            <a:r>
              <a:rPr lang="en-US" altLang="zh-CN" b="1" dirty="0" smtClean="0"/>
              <a:t> -g </a:t>
            </a:r>
            <a:r>
              <a:rPr lang="en-US" altLang="zh-CN" b="1" dirty="0" err="1" smtClean="0"/>
              <a:t>yq</a:t>
            </a:r>
            <a:r>
              <a:rPr lang="en-US" altLang="zh-CN" b="1" dirty="0" smtClean="0"/>
              <a:t> -G tech </a:t>
            </a:r>
            <a:r>
              <a:rPr lang="en-US" altLang="zh-CN" b="1" dirty="0" err="1" smtClean="0"/>
              <a:t>tsengia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useradd</a:t>
            </a:r>
            <a:r>
              <a:rPr lang="en-US" altLang="zh-CN" b="1" dirty="0" smtClean="0"/>
              <a:t> -d /tech/</a:t>
            </a:r>
            <a:r>
              <a:rPr lang="en-US" altLang="zh-CN" b="1" dirty="0" err="1" smtClean="0"/>
              <a:t>yq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obama</a:t>
            </a:r>
            <a:r>
              <a:rPr lang="en-US" altLang="zh-CN" b="1" dirty="0" smtClean="0"/>
              <a:t> -g </a:t>
            </a:r>
            <a:r>
              <a:rPr lang="en-US" altLang="zh-CN" b="1" dirty="0" err="1" smtClean="0"/>
              <a:t>yq</a:t>
            </a:r>
            <a:r>
              <a:rPr lang="en-US" altLang="zh-CN" b="1" dirty="0" smtClean="0"/>
              <a:t> -G tech </a:t>
            </a:r>
            <a:r>
              <a:rPr lang="en-US" altLang="zh-CN" b="1" dirty="0" err="1" smtClean="0"/>
              <a:t>obama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useradd</a:t>
            </a:r>
            <a:r>
              <a:rPr lang="en-US" altLang="zh-CN" b="1" dirty="0" smtClean="0"/>
              <a:t> -d /tech/</a:t>
            </a:r>
            <a:r>
              <a:rPr lang="en-US" altLang="zh-CN" b="1" dirty="0" err="1" smtClean="0"/>
              <a:t>yq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kylin</a:t>
            </a:r>
            <a:r>
              <a:rPr lang="en-US" altLang="zh-CN" b="1" dirty="0" smtClean="0"/>
              <a:t> -g </a:t>
            </a:r>
            <a:r>
              <a:rPr lang="en-US" altLang="zh-CN" b="1" dirty="0" err="1" smtClean="0"/>
              <a:t>yq</a:t>
            </a:r>
            <a:r>
              <a:rPr lang="en-US" altLang="zh-CN" b="1" dirty="0" smtClean="0"/>
              <a:t> -G tech -e 2018-12-31 </a:t>
            </a:r>
            <a:r>
              <a:rPr lang="en-US" altLang="zh-CN" b="1" dirty="0" err="1" smtClean="0"/>
              <a:t>kylin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ls</a:t>
            </a:r>
            <a:r>
              <a:rPr lang="en-US" altLang="zh-CN" b="1" dirty="0" smtClean="0"/>
              <a:t> /tech/</a:t>
            </a:r>
            <a:r>
              <a:rPr lang="en-US" altLang="zh-CN" b="1" dirty="0" err="1" smtClean="0"/>
              <a:t>yq</a:t>
            </a:r>
            <a:r>
              <a:rPr lang="en-US" altLang="zh-CN" b="1" dirty="0" smtClean="0"/>
              <a:t>/</a:t>
            </a:r>
            <a:endParaRPr lang="zh-CN" altLang="zh-CN" dirty="0" smtClean="0"/>
          </a:p>
          <a:p>
            <a:r>
              <a:rPr lang="en-US" altLang="zh-CN" dirty="0" err="1" smtClean="0"/>
              <a:t>kylin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tsengia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useradd</a:t>
            </a:r>
            <a:r>
              <a:rPr lang="en-US" altLang="zh-CN" b="1" dirty="0" smtClean="0"/>
              <a:t> -d /tech/</a:t>
            </a:r>
            <a:r>
              <a:rPr lang="en-US" altLang="zh-CN" b="1" dirty="0" err="1" smtClean="0"/>
              <a:t>pcca</a:t>
            </a:r>
            <a:r>
              <a:rPr lang="en-US" altLang="zh-CN" b="1" dirty="0" smtClean="0"/>
              <a:t>/handy -g </a:t>
            </a:r>
            <a:r>
              <a:rPr lang="en-US" altLang="zh-CN" b="1" dirty="0" err="1" smtClean="0"/>
              <a:t>pcca</a:t>
            </a:r>
            <a:r>
              <a:rPr lang="en-US" altLang="zh-CN" b="1" dirty="0" smtClean="0"/>
              <a:t> -G tech handy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useradd</a:t>
            </a:r>
            <a:r>
              <a:rPr lang="en-US" altLang="zh-CN" b="1" dirty="0" smtClean="0"/>
              <a:t> -d /tech/</a:t>
            </a:r>
            <a:r>
              <a:rPr lang="en-US" altLang="zh-CN" b="1" dirty="0" err="1" smtClean="0"/>
              <a:t>pcca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cucci</a:t>
            </a:r>
            <a:r>
              <a:rPr lang="en-US" altLang="zh-CN" b="1" dirty="0" smtClean="0"/>
              <a:t> -g </a:t>
            </a:r>
            <a:r>
              <a:rPr lang="en-US" altLang="zh-CN" b="1" dirty="0" err="1" smtClean="0"/>
              <a:t>pcca</a:t>
            </a:r>
            <a:r>
              <a:rPr lang="en-US" altLang="zh-CN" b="1" dirty="0" smtClean="0"/>
              <a:t> -G tech -s /bin/</a:t>
            </a:r>
            <a:r>
              <a:rPr lang="en-US" altLang="zh-CN" b="1" dirty="0" err="1" smtClean="0"/>
              <a:t>ksh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cucci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4</a:t>
            </a:r>
            <a:r>
              <a:rPr lang="zh-CN" altLang="zh-CN" dirty="0" smtClean="0"/>
              <a:t>、使用</a:t>
            </a:r>
            <a:r>
              <a:rPr lang="en-US" altLang="zh-CN" dirty="0" err="1" smtClean="0"/>
              <a:t>passwd</a:t>
            </a:r>
            <a:r>
              <a:rPr lang="zh-CN" altLang="zh-CN" dirty="0" smtClean="0"/>
              <a:t>命令为</a:t>
            </a:r>
            <a:r>
              <a:rPr lang="en-US" altLang="zh-CN" dirty="0" err="1" smtClean="0"/>
              <a:t>kylin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tsengia</a:t>
            </a:r>
            <a:r>
              <a:rPr lang="zh-CN" altLang="zh-CN" dirty="0" smtClean="0"/>
              <a:t>、</a:t>
            </a:r>
            <a:r>
              <a:rPr lang="en-US" altLang="zh-CN" dirty="0" smtClean="0"/>
              <a:t>handy</a:t>
            </a:r>
            <a:r>
              <a:rPr lang="zh-CN" altLang="zh-CN" dirty="0" smtClean="0"/>
              <a:t>用户账号设置初始密码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passwd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kylin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passwd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tsengia</a:t>
            </a:r>
            <a:endParaRPr lang="zh-CN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passwd</a:t>
            </a:r>
            <a:r>
              <a:rPr lang="en-US" altLang="zh-CN" b="1" dirty="0" smtClean="0"/>
              <a:t> handy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设置用户密码及目录权限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创建共用的数据存储目录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设置各用户和组的相关权限</a:t>
            </a:r>
            <a:endParaRPr lang="zh-CN" altLang="en-US" dirty="0" smtClean="0"/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实验案例：用户和文件权限管理</a:t>
            </a:r>
            <a:r>
              <a:rPr lang="en-US" altLang="zh-CN" smtClean="0"/>
              <a:t>3-3</a:t>
            </a:r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8990"/>
            <a:ext cx="1034770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chown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命令设置“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/tech”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/tech/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yq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/tech/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pcca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目录的权限、归属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chown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:tech /tech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chown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: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yq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/tech/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yq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chown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: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pcca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/tech/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pcca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chmod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o-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rwx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/tech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chmod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750 /tech/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yq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chmod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750 /tech/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pcca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ls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-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ld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/tech /tech/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yq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/tech/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pcca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drwxr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-x--- 4 root tech  4096 05-12 10:33 /tech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drwxr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-x--- 4 root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pcca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 4096 05-12 10:39 /tech/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pcca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drwxr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-x--- 6 root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yq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4096 05-12 10:37 /tech/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yq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、创建“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/public”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文件夹，并使用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chown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命令设置目录权限、归属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mkdir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/public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chown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:tech /public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chmod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770 /public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~]#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ls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-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ld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 /public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drwxrwx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/>
                <a:cs typeface="宋体" panose="02010600030101010101" pitchFamily="2" charset="-122"/>
              </a:rPr>
              <a:t>--- 2 root tech 4096 05-12 10:46 /public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3806825" y="3500438"/>
            <a:ext cx="4318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本章结构</a:t>
            </a:r>
            <a:endParaRPr lang="zh-CN" altLang="en-US" smtClean="0"/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820848" y="3311489"/>
            <a:ext cx="2132012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账号和权限管理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238625" y="2428875"/>
            <a:ext cx="0" cy="226853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293" name="Line 25"/>
          <p:cNvSpPr>
            <a:spLocks noChangeShapeType="1"/>
          </p:cNvSpPr>
          <p:nvPr/>
        </p:nvSpPr>
        <p:spPr bwMode="auto">
          <a:xfrm flipV="1">
            <a:off x="6648450" y="2714625"/>
            <a:ext cx="4318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6656389" y="1589088"/>
            <a:ext cx="3587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05" name="AutoShape 11"/>
          <p:cNvSpPr>
            <a:spLocks noChangeArrowheads="1"/>
          </p:cNvSpPr>
          <p:nvPr/>
        </p:nvSpPr>
        <p:spPr bwMode="auto">
          <a:xfrm>
            <a:off x="6988175" y="2554364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组账号管理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6667500" y="1581151"/>
            <a:ext cx="0" cy="18002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238626" y="2439761"/>
            <a:ext cx="2428875" cy="4603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6988175" y="1428737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用户和组账号概述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481514" y="2285992"/>
            <a:ext cx="1971675" cy="3746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管理用户和组账号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227514" y="4689475"/>
            <a:ext cx="2439987" cy="25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485201" y="4425088"/>
            <a:ext cx="2000263" cy="64698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管理目录和文件的属性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6683376" y="4714875"/>
            <a:ext cx="360363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6667501" y="3372077"/>
            <a:ext cx="3603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6681788" y="4071939"/>
            <a:ext cx="349250" cy="31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6670676" y="5357813"/>
            <a:ext cx="3603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6992042" y="3143249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查询账号信息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6996289" y="4500571"/>
            <a:ext cx="2675479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设置目录或文件的权限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6992042" y="3857629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查看目录或文件的属性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6996288" y="5143513"/>
            <a:ext cx="2675480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设置目录或文件的归属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6670675" y="4071938"/>
            <a:ext cx="0" cy="1295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6667500" y="2143125"/>
            <a:ext cx="4318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8" name="AutoShape 11"/>
          <p:cNvSpPr>
            <a:spLocks noChangeArrowheads="1"/>
          </p:cNvSpPr>
          <p:nvPr/>
        </p:nvSpPr>
        <p:spPr bwMode="auto">
          <a:xfrm>
            <a:off x="6988175" y="1982860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用户账号管理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animBg="1"/>
      <p:bldP spid="12305" grpId="0" animBg="1"/>
      <p:bldP spid="12317" grpId="0" animBg="1"/>
      <p:bldP spid="12320" grpId="0" animBg="1"/>
      <p:bldP spid="12319" grpId="0" animBg="1"/>
      <p:bldP spid="43" grpId="0" animBg="1"/>
      <p:bldP spid="44" grpId="0" animBg="1"/>
      <p:bldP spid="45" grpId="0" animBg="1"/>
      <p:bldP spid="46" grpId="0" animBg="1"/>
      <p:bldP spid="123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基于用户身份对资源访问进行控制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用户帐号：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超级用户 </a:t>
            </a:r>
            <a:r>
              <a:rPr lang="en-US" altLang="zh-CN" dirty="0" smtClean="0">
                <a:solidFill>
                  <a:srgbClr val="FF0000"/>
                </a:solidFill>
              </a:rPr>
              <a:t>root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普通用户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程序用户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组帐号：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基本组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私有组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附加组（公共组）</a:t>
            </a:r>
            <a:endParaRPr lang="zh-CN" altLang="en-US" dirty="0" smtClean="0"/>
          </a:p>
        </p:txBody>
      </p:sp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用户和组账号概述</a:t>
            </a:r>
            <a:endParaRPr lang="zh-CN" altLang="en-US" smtClean="0"/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1731963" y="4437063"/>
            <a:ext cx="8501062" cy="1655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0" hangingPunct="0">
              <a:lnSpc>
                <a:spcPts val="3000"/>
              </a:lnSpc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kern="0" dirty="0">
                <a:solidFill>
                  <a:schemeClr val="tx2"/>
                </a:solidFill>
              </a:rPr>
              <a:t>UID</a:t>
            </a:r>
            <a:r>
              <a:rPr lang="zh-CN" altLang="en-US" sz="2400" b="1" kern="0" dirty="0">
                <a:solidFill>
                  <a:schemeClr val="tx2"/>
                </a:solidFill>
              </a:rPr>
              <a:t>和</a:t>
            </a:r>
            <a:r>
              <a:rPr lang="en-US" altLang="zh-CN" sz="2400" b="1" kern="0" dirty="0">
                <a:solidFill>
                  <a:schemeClr val="tx2"/>
                </a:solidFill>
              </a:rPr>
              <a:t>GID</a:t>
            </a:r>
            <a:r>
              <a:rPr lang="zh-CN" altLang="en-US" sz="2400" b="1" kern="0" dirty="0">
                <a:solidFill>
                  <a:schemeClr val="tx2"/>
                </a:solidFill>
              </a:rPr>
              <a:t>：</a:t>
            </a:r>
            <a:endParaRPr lang="zh-CN" altLang="en-US" sz="2400" b="1" kern="0" dirty="0">
              <a:solidFill>
                <a:schemeClr val="tx2"/>
              </a:solidFill>
            </a:endParaRPr>
          </a:p>
          <a:p>
            <a:pPr marL="1143000" lvl="2" indent="-228600" eaLnBrk="0" hangingPunct="0">
              <a:lnSpc>
                <a:spcPts val="3000"/>
              </a:lnSpc>
              <a:buClr>
                <a:schemeClr val="tx1"/>
              </a:buClr>
              <a:buFontTx/>
              <a:buChar char="•"/>
              <a:defRPr/>
            </a:pPr>
            <a:r>
              <a:rPr lang="zh-CN" altLang="en-US" sz="2000" b="1" kern="0" dirty="0">
                <a:solidFill>
                  <a:schemeClr val="tx2"/>
                </a:solidFill>
              </a:rPr>
              <a:t> </a:t>
            </a:r>
            <a:r>
              <a:rPr lang="en-US" altLang="zh-CN" sz="2000" kern="0" dirty="0">
                <a:solidFill>
                  <a:schemeClr val="tx2"/>
                </a:solidFill>
              </a:rPr>
              <a:t>UID</a:t>
            </a:r>
            <a:r>
              <a:rPr lang="zh-CN" altLang="en-US" sz="2000" kern="0" dirty="0">
                <a:solidFill>
                  <a:schemeClr val="tx2"/>
                </a:solidFill>
              </a:rPr>
              <a:t>（</a:t>
            </a:r>
            <a:r>
              <a:rPr lang="en-US" altLang="zh-CN" sz="2000" kern="0" dirty="0">
                <a:solidFill>
                  <a:schemeClr val="tx2"/>
                </a:solidFill>
              </a:rPr>
              <a:t>User </a:t>
            </a:r>
            <a:r>
              <a:rPr lang="en-US" altLang="zh-CN" sz="2000" kern="0" dirty="0" err="1">
                <a:solidFill>
                  <a:schemeClr val="tx2"/>
                </a:solidFill>
              </a:rPr>
              <a:t>IDentity</a:t>
            </a:r>
            <a:r>
              <a:rPr lang="zh-CN" altLang="en-US" sz="2000" kern="0" dirty="0">
                <a:solidFill>
                  <a:schemeClr val="tx2"/>
                </a:solidFill>
              </a:rPr>
              <a:t>，用户标识号）</a:t>
            </a:r>
            <a:endParaRPr lang="zh-CN" altLang="en-US" sz="2000" kern="0" dirty="0">
              <a:solidFill>
                <a:schemeClr val="tx2"/>
              </a:solidFill>
            </a:endParaRPr>
          </a:p>
          <a:p>
            <a:pPr marL="1143000" lvl="2" indent="-228600" eaLnBrk="0" hangingPunct="0">
              <a:lnSpc>
                <a:spcPts val="3000"/>
              </a:lnSpc>
              <a:buClr>
                <a:schemeClr val="tx1"/>
              </a:buClr>
              <a:buFontTx/>
              <a:buChar char="•"/>
              <a:defRPr/>
            </a:pPr>
            <a:r>
              <a:rPr lang="zh-CN" altLang="en-US" sz="2000" kern="0" dirty="0">
                <a:solidFill>
                  <a:schemeClr val="tx2"/>
                </a:solidFill>
              </a:rPr>
              <a:t> </a:t>
            </a:r>
            <a:r>
              <a:rPr lang="en-US" altLang="zh-CN" sz="2000" kern="0" dirty="0">
                <a:solidFill>
                  <a:schemeClr val="tx2"/>
                </a:solidFill>
              </a:rPr>
              <a:t>GID</a:t>
            </a:r>
            <a:r>
              <a:rPr lang="zh-CN" altLang="en-US" sz="2000" kern="0" dirty="0">
                <a:solidFill>
                  <a:schemeClr val="tx2"/>
                </a:solidFill>
              </a:rPr>
              <a:t>（</a:t>
            </a:r>
            <a:r>
              <a:rPr lang="en-US" altLang="zh-CN" sz="2000" kern="0" dirty="0">
                <a:solidFill>
                  <a:schemeClr val="tx2"/>
                </a:solidFill>
              </a:rPr>
              <a:t>Group </a:t>
            </a:r>
            <a:r>
              <a:rPr lang="en-US" altLang="zh-CN" sz="2000" kern="0" dirty="0" err="1">
                <a:solidFill>
                  <a:schemeClr val="tx2"/>
                </a:solidFill>
              </a:rPr>
              <a:t>IDentify</a:t>
            </a:r>
            <a:r>
              <a:rPr lang="zh-CN" altLang="en-US" sz="2000" kern="0" dirty="0">
                <a:solidFill>
                  <a:schemeClr val="tx2"/>
                </a:solidFill>
              </a:rPr>
              <a:t>，组标识号）</a:t>
            </a:r>
            <a:endParaRPr lang="zh-CN" altLang="en-US" sz="2000" kern="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2309786" y="3071810"/>
            <a:ext cx="7572428" cy="36933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95250"/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en-US" dirty="0">
                <a:solidFill>
                  <a:schemeClr val="tx2"/>
                </a:solidFill>
              </a:rPr>
              <a:t>oot  :  x  :  0  :  0  :  root:    /root  :  /bin/bash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保存用户名称、宿主目录、登录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等基本信息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文件位置：</a:t>
            </a:r>
            <a:r>
              <a:rPr lang="en-US" altLang="zh-CN" dirty="0" smtClean="0">
                <a:solidFill>
                  <a:srgbClr val="FF0000"/>
                </a:solidFill>
              </a:rPr>
              <a:t>/etc/</a:t>
            </a:r>
            <a:r>
              <a:rPr lang="en-US" altLang="zh-CN" dirty="0" err="1" smtClean="0">
                <a:solidFill>
                  <a:srgbClr val="FF0000"/>
                </a:solidFill>
              </a:rPr>
              <a:t>passwd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每一行对应一个用户的帐号记录</a:t>
            </a:r>
            <a:endParaRPr lang="zh-CN" altLang="en-US" dirty="0" smtClean="0"/>
          </a:p>
          <a:p>
            <a:pPr lvl="1">
              <a:spcBef>
                <a:spcPts val="475"/>
              </a:spcBef>
              <a:buNone/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038351" y="2638425"/>
            <a:ext cx="8101013" cy="1719270"/>
          </a:xfrm>
          <a:prstGeom prst="roundRect">
            <a:avLst>
              <a:gd name="adj" fmla="val 121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chemeClr val="tx2"/>
                </a:solidFill>
              </a:rPr>
              <a:t>head -2 /etc/</a:t>
            </a:r>
            <a:r>
              <a:rPr lang="en-US" b="1" dirty="0" err="1">
                <a:solidFill>
                  <a:schemeClr val="tx2"/>
                </a:solidFill>
              </a:rPr>
              <a:t>passwd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root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/root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/bin/bash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bin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bin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/bin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sbin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nologin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chemeClr val="tx2"/>
                </a:solidFill>
              </a:rPr>
              <a:t>tail -1 /etc/</a:t>
            </a:r>
            <a:r>
              <a:rPr lang="en-US" b="1" dirty="0" err="1">
                <a:solidFill>
                  <a:schemeClr val="tx2"/>
                </a:solidFill>
              </a:rPr>
              <a:t>passwd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dirty="0">
                <a:solidFill>
                  <a:srgbClr val="FF0000"/>
                </a:solidFill>
              </a:rPr>
              <a:t>teacher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500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500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teacher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/home/teacher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/bin/bash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用户账号文件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passwd</a:t>
            </a:r>
            <a:endParaRPr lang="zh-CN" altLang="en-US" dirty="0" smtClean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2024034" y="4572008"/>
            <a:ext cx="1428760" cy="285752"/>
          </a:xfrm>
          <a:prstGeom prst="wedgeRoundRectCallout">
            <a:avLst>
              <a:gd name="adj1" fmla="val -4038"/>
              <a:gd name="adj2" fmla="val 1145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用户帐号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452662" y="5520381"/>
            <a:ext cx="1428760" cy="285752"/>
          </a:xfrm>
          <a:prstGeom prst="wedgeRoundRectCallout">
            <a:avLst>
              <a:gd name="adj1" fmla="val 5623"/>
              <a:gd name="adj2" fmla="val -1269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密码占位符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524232" y="4572008"/>
            <a:ext cx="1428760" cy="285752"/>
          </a:xfrm>
          <a:prstGeom prst="wedgeRoundRectCallout">
            <a:avLst>
              <a:gd name="adj1" fmla="val -31811"/>
              <a:gd name="adj2" fmla="val 1024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用户帐号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ID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167174" y="5500702"/>
            <a:ext cx="1428760" cy="285752"/>
          </a:xfrm>
          <a:prstGeom prst="wedgeRoundRectCallout">
            <a:avLst>
              <a:gd name="adj1" fmla="val -43887"/>
              <a:gd name="adj2" fmla="val -1269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组帐号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ID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024430" y="4572008"/>
            <a:ext cx="1428760" cy="285752"/>
          </a:xfrm>
          <a:prstGeom prst="wedgeRoundRectCallout">
            <a:avLst>
              <a:gd name="adj1" fmla="val -49924"/>
              <a:gd name="adj2" fmla="val 1145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用户说明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738810" y="5500702"/>
            <a:ext cx="1428760" cy="285752"/>
          </a:xfrm>
          <a:prstGeom prst="wedgeRoundRectCallout">
            <a:avLst>
              <a:gd name="adj1" fmla="val -46302"/>
              <a:gd name="adj2" fmla="val -1028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宿主目录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738942" y="4572008"/>
            <a:ext cx="1428760" cy="285752"/>
          </a:xfrm>
          <a:prstGeom prst="wedgeRoundRectCallout">
            <a:avLst>
              <a:gd name="adj1" fmla="val -47509"/>
              <a:gd name="adj2" fmla="val 1145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登录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Shell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024166" y="5715016"/>
            <a:ext cx="6572296" cy="928694"/>
          </a:xfrm>
          <a:prstGeom prst="roundRect">
            <a:avLst>
              <a:gd name="adj" fmla="val 115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sz="2400" dirty="0">
                <a:solidFill>
                  <a:schemeClr val="accent3"/>
                </a:solidFill>
              </a:rPr>
              <a:t>所有用户都可以访问</a:t>
            </a:r>
            <a:r>
              <a:rPr lang="en-US" sz="2400" dirty="0" err="1">
                <a:solidFill>
                  <a:schemeClr val="accent3"/>
                </a:solidFill>
              </a:rPr>
              <a:t>passwd</a:t>
            </a:r>
            <a:r>
              <a:rPr lang="zh-CN" altLang="en-US" sz="2400" dirty="0">
                <a:solidFill>
                  <a:schemeClr val="accent3"/>
                </a:solidFill>
              </a:rPr>
              <a:t>文件中的内容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accent3"/>
                </a:solidFill>
              </a:rPr>
              <a:t>但只有</a:t>
            </a:r>
            <a:r>
              <a:rPr lang="en-US" sz="2400" dirty="0">
                <a:solidFill>
                  <a:srgbClr val="FF0000"/>
                </a:solidFill>
              </a:rPr>
              <a:t>root</a:t>
            </a:r>
            <a:r>
              <a:rPr lang="zh-CN" altLang="en-US" sz="2400" dirty="0">
                <a:solidFill>
                  <a:schemeClr val="accent3"/>
                </a:solidFill>
              </a:rPr>
              <a:t>用户才能更改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pic>
        <p:nvPicPr>
          <p:cNvPr id="17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4452" y="207167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 bwMode="auto">
          <a:xfrm>
            <a:off x="2166910" y="3071809"/>
            <a:ext cx="7715304" cy="369332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90751E-6 L 0.00243 0.272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36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4.9711E-6 L -0.00208 0.276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保存用户的密码、账号有效期等信息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文件位置：</a:t>
            </a:r>
            <a:r>
              <a:rPr lang="en-US" altLang="zh-CN" dirty="0" smtClean="0">
                <a:solidFill>
                  <a:srgbClr val="FF0000"/>
                </a:solidFill>
              </a:rPr>
              <a:t>/etc/shadow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每一行对应一个用户的密码记录</a:t>
            </a:r>
            <a:endParaRPr lang="zh-CN" altLang="en-US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用户账号文件 </a:t>
            </a:r>
            <a:r>
              <a:rPr lang="en-US" altLang="zh-CN" dirty="0" smtClean="0"/>
              <a:t>/etc/shadow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038351" y="2847976"/>
            <a:ext cx="8101013" cy="1938346"/>
          </a:xfrm>
          <a:prstGeom prst="roundRect">
            <a:avLst>
              <a:gd name="adj" fmla="val 1244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chemeClr val="tx2"/>
                </a:solidFill>
              </a:rPr>
              <a:t>head -2 /etc/shadow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$1$55HB4pbx$acHqk4lZiHTZ9cw0ZJe8f0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14374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99999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7</a:t>
            </a:r>
            <a:r>
              <a:rPr lang="en-US" b="1" dirty="0">
                <a:solidFill>
                  <a:schemeClr val="tx2"/>
                </a:solidFill>
              </a:rPr>
              <a:t>:::</a:t>
            </a:r>
            <a:endParaRPr lang="zh-CN" altLang="en-US" b="1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bin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*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14374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99999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7</a:t>
            </a:r>
            <a:r>
              <a:rPr lang="en-US" b="1" dirty="0">
                <a:solidFill>
                  <a:schemeClr val="tx2"/>
                </a:solidFill>
              </a:rPr>
              <a:t>:::</a:t>
            </a:r>
            <a:endParaRPr lang="en-US" b="1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chemeClr val="tx2"/>
                </a:solidFill>
              </a:rPr>
              <a:t>tail -1 /etc/shadow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teacher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$1$BT7teaYX$s2sr6uFUwKhtU.8/8VpzB1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14374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99999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7</a:t>
            </a:r>
            <a:r>
              <a:rPr lang="en-US" b="1" dirty="0">
                <a:solidFill>
                  <a:schemeClr val="tx2"/>
                </a:solidFill>
              </a:rPr>
              <a:t>:::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4452" y="2285993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 bwMode="auto">
          <a:xfrm>
            <a:off x="2166910" y="2928934"/>
            <a:ext cx="7572428" cy="923330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66910" y="3929066"/>
            <a:ext cx="7572428" cy="923330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8239140" y="2428868"/>
            <a:ext cx="2428860" cy="642942"/>
          </a:xfrm>
          <a:prstGeom prst="wedgeRoundRectCallout">
            <a:avLst>
              <a:gd name="adj1" fmla="val -63247"/>
              <a:gd name="adj2" fmla="val 555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文件开始几行的信息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8310578" y="4714884"/>
            <a:ext cx="2357422" cy="714380"/>
          </a:xfrm>
          <a:prstGeom prst="wedgeRoundRectCallout">
            <a:avLst>
              <a:gd name="adj1" fmla="val -37704"/>
              <a:gd name="adj2" fmla="val -641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文件末尾几行的信息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095472" y="5357826"/>
            <a:ext cx="8143932" cy="928694"/>
          </a:xfrm>
          <a:prstGeom prst="roundRect">
            <a:avLst>
              <a:gd name="adj" fmla="val 115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sz="2400" dirty="0">
                <a:solidFill>
                  <a:schemeClr val="accent3"/>
                </a:solidFill>
              </a:rPr>
              <a:t>文件的每一行内容包含</a:t>
            </a:r>
            <a:r>
              <a:rPr lang="zh-CN" altLang="en-US" sz="2400" dirty="0">
                <a:solidFill>
                  <a:srgbClr val="FF0000"/>
                </a:solidFill>
              </a:rPr>
              <a:t>九个</a:t>
            </a:r>
            <a:r>
              <a:rPr lang="zh-CN" altLang="en-US" sz="2400" dirty="0">
                <a:solidFill>
                  <a:schemeClr val="accent3"/>
                </a:solidFill>
              </a:rPr>
              <a:t>用冒号“</a:t>
            </a:r>
            <a:r>
              <a:rPr lang="en-US" altLang="en-US" sz="2400" dirty="0">
                <a:solidFill>
                  <a:schemeClr val="accent3"/>
                </a:solidFill>
              </a:rPr>
              <a:t>:</a:t>
            </a:r>
            <a:r>
              <a:rPr lang="zh-CN" altLang="en-US" sz="2400" dirty="0">
                <a:solidFill>
                  <a:schemeClr val="accent3"/>
                </a:solidFill>
              </a:rPr>
              <a:t>”分隔的</a:t>
            </a:r>
            <a:r>
              <a:rPr lang="zh-CN" altLang="en-US" sz="2400" dirty="0">
                <a:solidFill>
                  <a:srgbClr val="FF0000"/>
                </a:solidFill>
              </a:rPr>
              <a:t>配置字段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useradd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r>
              <a:rPr lang="zh-CN" altLang="en-US" dirty="0" smtClean="0"/>
              <a:t>常用命令选项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-u</a:t>
            </a:r>
            <a:r>
              <a:rPr lang="zh-CN" altLang="en-US" dirty="0" smtClean="0"/>
              <a:t>：指定 </a:t>
            </a:r>
            <a:r>
              <a:rPr lang="en-US" altLang="zh-CN" dirty="0" smtClean="0"/>
              <a:t>UID </a:t>
            </a:r>
            <a:r>
              <a:rPr lang="zh-CN" altLang="en-US" dirty="0" smtClean="0"/>
              <a:t>标记号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-d</a:t>
            </a:r>
            <a:r>
              <a:rPr lang="zh-CN" altLang="en-US" dirty="0" smtClean="0"/>
              <a:t>：指定宿主目录，缺省为 </a:t>
            </a:r>
            <a:r>
              <a:rPr lang="en-US" altLang="zh-CN" dirty="0" smtClean="0">
                <a:solidFill>
                  <a:srgbClr val="FF0000"/>
                </a:solidFill>
              </a:rPr>
              <a:t>/home/</a:t>
            </a:r>
            <a:r>
              <a:rPr lang="zh-CN" altLang="en-US" dirty="0" smtClean="0">
                <a:solidFill>
                  <a:srgbClr val="FF0000"/>
                </a:solidFill>
              </a:rPr>
              <a:t>用户名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-e</a:t>
            </a:r>
            <a:r>
              <a:rPr lang="zh-CN" altLang="en-US" dirty="0" smtClean="0"/>
              <a:t>：指定帐号失效时间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-g</a:t>
            </a:r>
            <a:r>
              <a:rPr lang="zh-CN" altLang="en-US" dirty="0" smtClean="0"/>
              <a:t>：指定用户的基本组名（或</a:t>
            </a:r>
            <a:r>
              <a:rPr lang="en-US" altLang="zh-CN" dirty="0" smtClean="0"/>
              <a:t>UID</a:t>
            </a:r>
            <a:r>
              <a:rPr lang="zh-CN" altLang="en-US" dirty="0" smtClean="0"/>
              <a:t>号）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-G</a:t>
            </a:r>
            <a:r>
              <a:rPr lang="zh-CN" altLang="en-US" dirty="0" smtClean="0"/>
              <a:t>：指定用户的附加组名（或</a:t>
            </a:r>
            <a:r>
              <a:rPr lang="en-US" altLang="zh-CN" dirty="0" smtClean="0"/>
              <a:t>GID</a:t>
            </a:r>
            <a:r>
              <a:rPr lang="zh-CN" altLang="en-US" dirty="0" smtClean="0"/>
              <a:t>号）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-M</a:t>
            </a:r>
            <a:r>
              <a:rPr lang="zh-CN" altLang="en-US" dirty="0" smtClean="0"/>
              <a:t>：不为用户建立并初始化宿主目录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-s</a:t>
            </a:r>
            <a:r>
              <a:rPr lang="zh-CN" altLang="en-US" dirty="0" smtClean="0"/>
              <a:t>：指定用户的登录</a:t>
            </a:r>
            <a:r>
              <a:rPr lang="en-US" altLang="zh-CN" dirty="0" smtClean="0"/>
              <a:t>Shell</a:t>
            </a:r>
            <a:endParaRPr lang="en-US" altLang="zh-CN" dirty="0" smtClean="0"/>
          </a:p>
          <a:p>
            <a:pPr>
              <a:spcBef>
                <a:spcPts val="675"/>
              </a:spcBef>
              <a:buNone/>
            </a:pPr>
            <a:endParaRPr lang="zh-CN" altLang="en-US" dirty="0" smtClean="0"/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添加用户账号 </a:t>
            </a:r>
            <a:r>
              <a:rPr lang="en-US" altLang="zh-CN" smtClean="0"/>
              <a:t>2-1</a:t>
            </a:r>
            <a:endParaRPr lang="zh-CN" altLang="en-US" smtClean="0"/>
          </a:p>
        </p:txBody>
      </p:sp>
      <p:pic>
        <p:nvPicPr>
          <p:cNvPr id="4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381224" y="210861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useradd</a:t>
            </a:r>
            <a:r>
              <a:rPr lang="en-US" altLang="zh-CN" sz="2000" b="1" dirty="0">
                <a:solidFill>
                  <a:srgbClr val="FF0000"/>
                </a:solidFill>
              </a:rPr>
              <a:t>  [</a:t>
            </a:r>
            <a:r>
              <a:rPr lang="zh-CN" altLang="en-US" sz="2000" b="1" dirty="0">
                <a:solidFill>
                  <a:srgbClr val="FF0000"/>
                </a:solidFill>
              </a:rPr>
              <a:t>选项</a:t>
            </a:r>
            <a:r>
              <a:rPr lang="en-US" altLang="zh-CN" sz="2000" b="1" dirty="0">
                <a:solidFill>
                  <a:srgbClr val="FF0000"/>
                </a:solidFill>
              </a:rPr>
              <a:t>]...  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endParaRPr lang="en-US" altLang="zh-CN" sz="20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用户添加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指定</a:t>
            </a:r>
            <a:r>
              <a:rPr lang="en-US" altLang="zh-CN" dirty="0" smtClean="0"/>
              <a:t>mike</a:t>
            </a:r>
            <a:r>
              <a:rPr lang="zh-CN" altLang="en-US" dirty="0" smtClean="0"/>
              <a:t>的基本组为</a:t>
            </a:r>
            <a:r>
              <a:rPr lang="en-US" altLang="zh-CN" dirty="0" smtClean="0"/>
              <a:t>mike</a:t>
            </a:r>
            <a:r>
              <a:rPr lang="zh-CN" altLang="en-US" dirty="0" smtClean="0"/>
              <a:t>，并加入到</a:t>
            </a:r>
            <a:r>
              <a:rPr lang="en-US" altLang="zh-CN" dirty="0" err="1" smtClean="0"/>
              <a:t>ftpuser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指定主目录为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ftphome</a:t>
            </a:r>
            <a:r>
              <a:rPr lang="en-US" altLang="zh-CN" dirty="0" smtClean="0"/>
              <a:t>/mike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不允许</a:t>
            </a:r>
            <a:r>
              <a:rPr lang="en-US" altLang="zh-CN" dirty="0" smtClean="0"/>
              <a:t>mike</a:t>
            </a:r>
            <a:r>
              <a:rPr lang="zh-CN" altLang="en-US" dirty="0" smtClean="0"/>
              <a:t>通过本地登录服务器</a:t>
            </a:r>
            <a:endParaRPr lang="zh-CN" altLang="en-US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添加用户账号 </a:t>
            </a:r>
            <a:r>
              <a:rPr lang="en-US" altLang="zh-CN" smtClean="0"/>
              <a:t>2-2</a:t>
            </a:r>
            <a:endParaRPr lang="zh-CN" altLang="en-US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038351" y="3284548"/>
            <a:ext cx="8101013" cy="441162"/>
          </a:xfrm>
          <a:prstGeom prst="roundRect">
            <a:avLst>
              <a:gd name="adj" fmla="val 699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useradd </a:t>
            </a:r>
            <a:r>
              <a:rPr lang="en-US" altLang="zh-CN" b="1">
                <a:solidFill>
                  <a:srgbClr val="FF0000"/>
                </a:solidFill>
              </a:rPr>
              <a:t>-d</a:t>
            </a:r>
            <a:r>
              <a:rPr lang="en-US" altLang="zh-CN" b="1">
                <a:solidFill>
                  <a:schemeClr val="tx2"/>
                </a:solidFill>
              </a:rPr>
              <a:t> /ftphome/mike </a:t>
            </a:r>
            <a:r>
              <a:rPr lang="en-US" altLang="zh-CN" b="1">
                <a:solidFill>
                  <a:srgbClr val="FF0000"/>
                </a:solidFill>
              </a:rPr>
              <a:t>-g</a:t>
            </a:r>
            <a:r>
              <a:rPr lang="en-US" altLang="zh-CN" b="1">
                <a:solidFill>
                  <a:schemeClr val="tx2"/>
                </a:solidFill>
              </a:rPr>
              <a:t> mike </a:t>
            </a:r>
            <a:r>
              <a:rPr lang="en-US" altLang="zh-CN" b="1">
                <a:solidFill>
                  <a:srgbClr val="FF0000"/>
                </a:solidFill>
              </a:rPr>
              <a:t>-G </a:t>
            </a:r>
            <a:r>
              <a:rPr lang="en-US" altLang="zh-CN" b="1">
                <a:solidFill>
                  <a:schemeClr val="tx2"/>
                </a:solidFill>
              </a:rPr>
              <a:t>ftpuser </a:t>
            </a:r>
            <a:r>
              <a:rPr lang="en-US" altLang="zh-CN" b="1">
                <a:solidFill>
                  <a:srgbClr val="FF0000"/>
                </a:solidFill>
              </a:rPr>
              <a:t>-s</a:t>
            </a:r>
            <a:r>
              <a:rPr lang="en-US" altLang="zh-CN" b="1">
                <a:solidFill>
                  <a:schemeClr val="tx2"/>
                </a:solidFill>
              </a:rPr>
              <a:t> /sbin/nologin mike 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720014" y="4213236"/>
            <a:ext cx="2376487" cy="715962"/>
          </a:xfrm>
          <a:prstGeom prst="wedgeRoundRectCallout">
            <a:avLst>
              <a:gd name="adj1" fmla="val -42431"/>
              <a:gd name="adj2" fmla="val -91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对应的基本组、附加组必须存在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4452" y="130491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6406</Words>
  <Application>WPS 演示</Application>
  <PresentationFormat>自定义</PresentationFormat>
  <Paragraphs>691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楷体_GB2312</vt:lpstr>
      <vt:lpstr>新宋体</vt:lpstr>
      <vt:lpstr>Calibri Light</vt:lpstr>
      <vt:lpstr>Calibri</vt:lpstr>
      <vt:lpstr>微软雅黑</vt:lpstr>
      <vt:lpstr>Arial Unicode MS</vt:lpstr>
      <vt:lpstr>仿宋_GB2312</vt:lpstr>
      <vt:lpstr>仿宋</vt:lpstr>
      <vt:lpstr>Times New Roman</vt:lpstr>
      <vt:lpstr>Courier New</vt:lpstr>
      <vt:lpstr>Office 主题</vt:lpstr>
      <vt:lpstr>第四章  账号和权限管理</vt:lpstr>
      <vt:lpstr>课前小考</vt:lpstr>
      <vt:lpstr>技能展示</vt:lpstr>
      <vt:lpstr>本章结构</vt:lpstr>
      <vt:lpstr>用户和组账号概述</vt:lpstr>
      <vt:lpstr>用户账号文件 /etc/passwd</vt:lpstr>
      <vt:lpstr>用户账号文件 /etc/shadow</vt:lpstr>
      <vt:lpstr>添加用户账号 2-1</vt:lpstr>
      <vt:lpstr>添加用户账号 2-2</vt:lpstr>
      <vt:lpstr>用户账号的初始配置文件</vt:lpstr>
      <vt:lpstr>设置/更改用户口令 passwd</vt:lpstr>
      <vt:lpstr>修改用户账号的属性usermod</vt:lpstr>
      <vt:lpstr>删除用户账号 userdel</vt:lpstr>
      <vt:lpstr>组账号文件</vt:lpstr>
      <vt:lpstr>添加组账号 groupadd</vt:lpstr>
      <vt:lpstr>添加删除组成员 gpasswd</vt:lpstr>
      <vt:lpstr>删除组账号 groupdel</vt:lpstr>
      <vt:lpstr>查询账号信息</vt:lpstr>
      <vt:lpstr>小结</vt:lpstr>
      <vt:lpstr>文件/目录的权限和归属</vt:lpstr>
      <vt:lpstr>查看文件/目录的权限和归属</vt:lpstr>
      <vt:lpstr>设置文件和目录的权限 chmod</vt:lpstr>
      <vt:lpstr>设置文件和目录的归属 chown</vt:lpstr>
      <vt:lpstr>本章总结</vt:lpstr>
      <vt:lpstr>考题</vt:lpstr>
      <vt:lpstr>实验任务</vt:lpstr>
      <vt:lpstr>实验案例：用户和文件权限管理3-1</vt:lpstr>
      <vt:lpstr>实验案例：用户和文件权限管理3-2</vt:lpstr>
      <vt:lpstr>PowerPoint 演示文稿</vt:lpstr>
      <vt:lpstr>PowerPoint 演示文稿</vt:lpstr>
      <vt:lpstr>实验案例：用户和文件权限管理3-3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账号和权限管理</dc:title>
  <dc:creator>newuser</dc:creator>
  <cp:lastModifiedBy>hmw</cp:lastModifiedBy>
  <cp:revision>5</cp:revision>
  <dcterms:created xsi:type="dcterms:W3CDTF">2018-09-26T11:07:00Z</dcterms:created>
  <dcterms:modified xsi:type="dcterms:W3CDTF">2019-03-07T02:02:57Z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