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4" r:id="rId26"/>
    <p:sldId id="286" r:id="rId27"/>
    <p:sldId id="287" r:id="rId28"/>
    <p:sldId id="288" r:id="rId29"/>
    <p:sldId id="29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1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E7C34-8E3B-4AF6-BDD4-4FB5638457A5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9A6E7-AFA0-4148-9F9E-2FC6729695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4942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lvl="1" indent="-228600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8DE260-87CD-48F2-A1BA-9FCE3FF9E3B4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1612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集中演示终止进程的</a:t>
            </a:r>
            <a:r>
              <a:rPr lang="en-US" altLang="zh-CN" smtClean="0"/>
              <a:t>kill</a:t>
            </a:r>
            <a:r>
              <a:rPr lang="zh-CN" altLang="en-US" smtClean="0"/>
              <a:t>、</a:t>
            </a:r>
            <a:r>
              <a:rPr lang="en-US" altLang="zh-CN" smtClean="0"/>
              <a:t>killall</a:t>
            </a:r>
            <a:r>
              <a:rPr lang="zh-CN" altLang="en-US" smtClean="0"/>
              <a:t>、</a:t>
            </a:r>
            <a:r>
              <a:rPr lang="en-US" altLang="zh-CN" smtClean="0"/>
              <a:t>pkill</a:t>
            </a:r>
            <a:r>
              <a:rPr lang="zh-CN" altLang="en-US" smtClean="0"/>
              <a:t>命令的使用方法</a:t>
            </a:r>
          </a:p>
          <a:p>
            <a:pPr>
              <a:buFont typeface="Wingdings" pitchFamily="2" charset="2"/>
              <a:buChar char="l"/>
            </a:pP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B832C7-FF48-48B0-A3AD-26251457335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35637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/>
              <a:t>通过提问的方式小结前面讲解的主要知识点</a:t>
            </a:r>
          </a:p>
          <a:p>
            <a:pPr>
              <a:buFontTx/>
              <a:buChar char="•"/>
            </a:pPr>
            <a:r>
              <a:rPr lang="zh-CN" altLang="en-US" smtClean="0"/>
              <a:t>部分答案提示：</a:t>
            </a:r>
            <a:endParaRPr lang="en-US" altLang="zh-CN" smtClean="0"/>
          </a:p>
          <a:p>
            <a:pPr marL="685800" lvl="1" indent="-228600">
              <a:buFont typeface="Calibri" pitchFamily="34" charset="0"/>
              <a:buAutoNum type="arabicPeriod"/>
            </a:pPr>
            <a:r>
              <a:rPr lang="en-US" altLang="zh-CN" smtClean="0"/>
              <a:t>-9</a:t>
            </a:r>
          </a:p>
          <a:p>
            <a:pPr marL="685800" lvl="1" indent="-228600">
              <a:buFont typeface="Calibri" pitchFamily="34" charset="0"/>
              <a:buAutoNum type="arabicPeriod"/>
            </a:pPr>
            <a:r>
              <a:rPr lang="en-US" altLang="zh-CN" smtClean="0"/>
              <a:t>pgrep httpd  </a:t>
            </a:r>
          </a:p>
          <a:p>
            <a:pPr marL="685800" lvl="1" indent="-228600">
              <a:buFont typeface="Calibri" pitchFamily="34" charset="0"/>
              <a:buAutoNum type="arabicPeriod"/>
            </a:pPr>
            <a:r>
              <a:rPr lang="en-US" altLang="zh-CN" smtClean="0"/>
              <a:t>Killall </a:t>
            </a:r>
            <a:r>
              <a:rPr lang="zh-CN" altLang="en-US" smtClean="0"/>
              <a:t>程序名称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90CBBE-7434-406D-9551-5F765628F3D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17960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使用</a:t>
            </a:r>
            <a:r>
              <a:rPr lang="en-US" altLang="zh-CN" smtClean="0"/>
              <a:t>at</a:t>
            </a:r>
            <a:r>
              <a:rPr lang="zh-CN" altLang="en-US" smtClean="0"/>
              <a:t>命令设置的任务只在指定时间点执行一次，若只指定时间则表示当天的该时间，若只指定日期则表示该日期的当前时间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可以在</a:t>
            </a:r>
            <a:r>
              <a:rPr lang="en-US" altLang="zh-CN" smtClean="0"/>
              <a:t>at</a:t>
            </a:r>
            <a:r>
              <a:rPr lang="zh-CN" altLang="en-US" smtClean="0"/>
              <a:t>交互环境中输入多条命令，最后按</a:t>
            </a:r>
            <a:r>
              <a:rPr lang="en-US" altLang="zh-CN" smtClean="0"/>
              <a:t>Ctrl</a:t>
            </a:r>
            <a:r>
              <a:rPr lang="zh-CN" altLang="en-US" smtClean="0"/>
              <a:t>＋</a:t>
            </a:r>
            <a:r>
              <a:rPr lang="en-US" altLang="zh-CN" smtClean="0"/>
              <a:t>D</a:t>
            </a:r>
            <a:r>
              <a:rPr lang="zh-CN" altLang="en-US" smtClean="0"/>
              <a:t>组合键提交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对应的系统服务</a:t>
            </a:r>
            <a:r>
              <a:rPr lang="en-US" altLang="zh-CN" smtClean="0"/>
              <a:t>atd</a:t>
            </a:r>
            <a:r>
              <a:rPr lang="zh-CN" altLang="en-US" smtClean="0"/>
              <a:t>必须已经运行，否则可能会出现错误提示：</a:t>
            </a:r>
            <a:r>
              <a:rPr lang="en-US" altLang="zh-CN" smtClean="0"/>
              <a:t>Can't open /var/run/atd.pid to signal atd. No atd running?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演示操作时，为了及时查看效果，可以计划在当前时间（</a:t>
            </a:r>
            <a:r>
              <a:rPr lang="en-US" altLang="zh-CN" smtClean="0"/>
              <a:t>date</a:t>
            </a:r>
            <a:r>
              <a:rPr lang="zh-CN" altLang="en-US" smtClean="0"/>
              <a:t>命令查看）之后的</a:t>
            </a:r>
            <a:r>
              <a:rPr lang="en-US" altLang="zh-CN" smtClean="0"/>
              <a:t>1</a:t>
            </a:r>
            <a:r>
              <a:rPr lang="zh-CN" altLang="en-US" smtClean="0"/>
              <a:t>～</a:t>
            </a:r>
            <a:r>
              <a:rPr lang="en-US" altLang="zh-CN" smtClean="0"/>
              <a:t>2</a:t>
            </a:r>
            <a:r>
              <a:rPr lang="zh-CN" altLang="en-US" smtClean="0"/>
              <a:t>分钟左右执行任务，例如执行“</a:t>
            </a:r>
            <a:r>
              <a:rPr lang="en-US" altLang="zh-CN" smtClean="0"/>
              <a:t>ps aux &gt;  ps.txt”</a:t>
            </a:r>
            <a:r>
              <a:rPr lang="zh-CN" altLang="en-US" smtClean="0"/>
              <a:t>操作）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63B54-E9FA-4CC3-9FA3-9F233D10AC9B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57757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启用周期性任务有一个前提条件，即对应的系统服务</a:t>
            </a:r>
            <a:r>
              <a:rPr lang="en-US" altLang="zh-CN" smtClean="0"/>
              <a:t>crond</a:t>
            </a:r>
            <a:r>
              <a:rPr lang="zh-CN" altLang="en-US" smtClean="0"/>
              <a:t>必须已经运行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全局配置和系统默认配置中的内容一般不需要用户去修改，用户只需设置</a:t>
            </a:r>
            <a:r>
              <a:rPr lang="en-US" altLang="zh-CN" smtClean="0"/>
              <a:t>/var/spool/cron/</a:t>
            </a:r>
            <a:r>
              <a:rPr lang="zh-CN" altLang="en-US" smtClean="0"/>
              <a:t>目录下与本帐号同名的文件即可，接下来介绍如何设置用户自己的计划任务（翻下页）</a:t>
            </a:r>
          </a:p>
          <a:p>
            <a:pPr>
              <a:buFont typeface="Wingdings" pitchFamily="2" charset="2"/>
              <a:buChar char="l"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4EA078-EDB2-4BD9-AEAB-1DFD56CCE77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34934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用户只需执行“</a:t>
            </a:r>
            <a:r>
              <a:rPr lang="en-US" altLang="zh-CN" smtClean="0"/>
              <a:t>crontab -e”</a:t>
            </a:r>
            <a:r>
              <a:rPr lang="zh-CN" altLang="en-US" smtClean="0"/>
              <a:t>命令后会自动调用文本编辑器（默认为</a:t>
            </a:r>
            <a:r>
              <a:rPr lang="en-US" altLang="zh-CN" smtClean="0"/>
              <a:t>vi</a:t>
            </a:r>
            <a:r>
              <a:rPr lang="zh-CN" altLang="en-US" smtClean="0"/>
              <a:t>）并打开“</a:t>
            </a:r>
            <a:r>
              <a:rPr lang="en-US" altLang="zh-CN" smtClean="0"/>
              <a:t>/var/spool/cron/</a:t>
            </a:r>
            <a:r>
              <a:rPr lang="zh-CN" altLang="en-US" smtClean="0"/>
              <a:t>用户名”文件，无需手动指定文件位置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接下来看一下配置用户自己的计划任务的记录格式（翻下页）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9E985D-A3AB-4347-B89A-B798762662A2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48723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前面</a:t>
            </a:r>
            <a:r>
              <a:rPr lang="en-US" altLang="zh-CN" smtClean="0"/>
              <a:t>5</a:t>
            </a:r>
            <a:r>
              <a:rPr lang="zh-CN" altLang="en-US" smtClean="0"/>
              <a:t>个字段用于指定任务重复执行的时间规律，第</a:t>
            </a:r>
            <a:r>
              <a:rPr lang="en-US" altLang="zh-CN" smtClean="0"/>
              <a:t>6</a:t>
            </a:r>
            <a:r>
              <a:rPr lang="zh-CN" altLang="en-US" smtClean="0"/>
              <a:t>个字段用于指定具体的任务内容</a:t>
            </a:r>
          </a:p>
          <a:p>
            <a:pPr>
              <a:buFont typeface="Wingdings" pitchFamily="2" charset="2"/>
              <a:buChar char="l"/>
            </a:pPr>
            <a:r>
              <a:rPr lang="en-US" altLang="zh-CN" smtClean="0"/>
              <a:t>crontab</a:t>
            </a:r>
            <a:r>
              <a:rPr lang="zh-CN" altLang="en-US" smtClean="0"/>
              <a:t>任务配置记录中，所设置的命令在“分钟</a:t>
            </a:r>
            <a:r>
              <a:rPr lang="en-US" altLang="zh-CN" smtClean="0"/>
              <a:t>+</a:t>
            </a:r>
            <a:r>
              <a:rPr lang="zh-CN" altLang="en-US" smtClean="0"/>
              <a:t>小时</a:t>
            </a:r>
            <a:r>
              <a:rPr lang="en-US" altLang="zh-CN" smtClean="0"/>
              <a:t>+</a:t>
            </a:r>
            <a:r>
              <a:rPr lang="zh-CN" altLang="en-US" smtClean="0"/>
              <a:t>日期</a:t>
            </a:r>
            <a:r>
              <a:rPr lang="en-US" altLang="zh-CN" smtClean="0"/>
              <a:t>+</a:t>
            </a:r>
            <a:r>
              <a:rPr lang="zh-CN" altLang="en-US" smtClean="0"/>
              <a:t>月份</a:t>
            </a:r>
            <a:r>
              <a:rPr lang="en-US" altLang="zh-CN" smtClean="0"/>
              <a:t>+</a:t>
            </a:r>
            <a:r>
              <a:rPr lang="zh-CN" altLang="en-US" smtClean="0"/>
              <a:t>星期”都满足的条件下才会运行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由于</a:t>
            </a:r>
            <a:r>
              <a:rPr lang="en-US" altLang="zh-CN" smtClean="0"/>
              <a:t>crontab</a:t>
            </a:r>
            <a:r>
              <a:rPr lang="zh-CN" altLang="en-US" smtClean="0"/>
              <a:t>计划任务的使用频率比较高，因此牢牢记住配置记录的格式是非常有必要的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3B49D7-7A3C-442D-B830-D2AC8BED8049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90071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除了“*”，还可以使用减号“</a:t>
            </a:r>
            <a:r>
              <a:rPr lang="en-US" altLang="zh-CN" smtClean="0"/>
              <a:t>-”</a:t>
            </a:r>
            <a:r>
              <a:rPr lang="zh-CN" altLang="en-US" smtClean="0"/>
              <a:t>、逗号“，”、斜杠“</a:t>
            </a:r>
            <a:r>
              <a:rPr lang="en-US" altLang="zh-CN" smtClean="0"/>
              <a:t>/”</a:t>
            </a:r>
            <a:r>
              <a:rPr lang="zh-CN" altLang="en-US" smtClean="0"/>
              <a:t>与数字构成表达式来表示复杂的时间关系：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使用减号“</a:t>
            </a:r>
            <a:r>
              <a:rPr lang="en-US" altLang="zh-CN" smtClean="0"/>
              <a:t>-”</a:t>
            </a:r>
            <a:r>
              <a:rPr lang="zh-CN" altLang="en-US" smtClean="0"/>
              <a:t>可以表示一个连续的时间范围，如“</a:t>
            </a:r>
            <a:r>
              <a:rPr lang="en-US" altLang="zh-CN" smtClean="0"/>
              <a:t>1-4”</a:t>
            </a:r>
            <a:r>
              <a:rPr lang="zh-CN" altLang="en-US" smtClean="0"/>
              <a:t>表示整数</a:t>
            </a:r>
            <a:r>
              <a:rPr lang="en-US" altLang="zh-CN" smtClean="0"/>
              <a:t>1,2,3,4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使用逗号“</a:t>
            </a:r>
            <a:r>
              <a:rPr lang="en-US" altLang="zh-CN" smtClean="0"/>
              <a:t>,”</a:t>
            </a:r>
            <a:r>
              <a:rPr lang="zh-CN" altLang="en-US" smtClean="0"/>
              <a:t>可以表示一个间隔的不连续范围，如“</a:t>
            </a:r>
            <a:r>
              <a:rPr lang="en-US" altLang="zh-CN" smtClean="0"/>
              <a:t>3, 4, 6, 8”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斜杠符号“</a:t>
            </a:r>
            <a:r>
              <a:rPr lang="en-US" altLang="zh-CN" smtClean="0"/>
              <a:t>/”</a:t>
            </a:r>
            <a:r>
              <a:rPr lang="zh-CN" altLang="en-US" smtClean="0"/>
              <a:t>可以用来指定间隔频率，如在日期字段中的“*</a:t>
            </a:r>
            <a:r>
              <a:rPr lang="en-US" altLang="zh-CN" smtClean="0"/>
              <a:t>/3”</a:t>
            </a:r>
            <a:r>
              <a:rPr lang="zh-CN" altLang="en-US" smtClean="0"/>
              <a:t>表示每</a:t>
            </a:r>
            <a:r>
              <a:rPr lang="en-US" altLang="zh-CN" smtClean="0"/>
              <a:t>3</a:t>
            </a:r>
            <a:r>
              <a:rPr lang="zh-CN" altLang="en-US" smtClean="0"/>
              <a:t>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64FD51-3D64-4831-922A-FD00E3476519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27273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E21583-426E-4187-9127-A90F119C83D5}" type="slidenum">
              <a:rPr lang="en-US" altLang="zh-CN" smtClean="0"/>
              <a:pPr>
                <a:defRPr/>
              </a:pPr>
              <a:t>24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131973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下次上课前的“课前小考”即为本页</a:t>
            </a:r>
            <a:r>
              <a:rPr lang="en-US" altLang="zh-CN" dirty="0" smtClean="0">
                <a:ea typeface="宋体" charset="-122"/>
              </a:rPr>
              <a:t>PPT</a:t>
            </a:r>
            <a:r>
              <a:rPr lang="zh-CN" altLang="en-US" dirty="0" smtClean="0">
                <a:ea typeface="宋体" charset="-122"/>
              </a:rPr>
              <a:t>的考题，需要学员课下准备。</a:t>
            </a: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AB8C08-6574-4C24-A643-CD987DBDC9C3}" type="slidenum">
              <a:rPr lang="zh-CN" altLang="en-US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571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2A65B8-244E-4F29-ACBF-F95FA30B2E99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264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E21583-426E-4187-9127-A90F119C83D5}" type="slidenum">
              <a:rPr lang="en-US" altLang="zh-CN" smtClean="0"/>
              <a:pPr>
                <a:defRPr/>
              </a:pPr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170496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例如提供</a:t>
            </a:r>
            <a:r>
              <a:rPr lang="en-US" altLang="zh-CN" smtClean="0"/>
              <a:t>Web</a:t>
            </a:r>
            <a:r>
              <a:rPr lang="zh-CN" altLang="en-US" smtClean="0"/>
              <a:t>服务的</a:t>
            </a:r>
            <a:r>
              <a:rPr lang="en-US" altLang="zh-CN" smtClean="0"/>
              <a:t>httpd</a:t>
            </a:r>
            <a:r>
              <a:rPr lang="zh-CN" altLang="en-US" smtClean="0"/>
              <a:t>程序，当有大量用户同时访问</a:t>
            </a:r>
            <a:r>
              <a:rPr lang="en-US" altLang="zh-CN" smtClean="0"/>
              <a:t>web</a:t>
            </a:r>
            <a:r>
              <a:rPr lang="zh-CN" altLang="en-US" smtClean="0"/>
              <a:t>页面时，</a:t>
            </a:r>
            <a:r>
              <a:rPr lang="en-US" altLang="zh-CN" smtClean="0"/>
              <a:t>httpd</a:t>
            </a:r>
            <a:r>
              <a:rPr lang="zh-CN" altLang="en-US" smtClean="0"/>
              <a:t>程序可能会创建多个进程来提供服务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691145-CC40-44F3-A9C9-58E26CEF5E83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1707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使用</a:t>
            </a:r>
            <a:r>
              <a:rPr lang="en-US" altLang="zh-CN" smtClean="0"/>
              <a:t>ps</a:t>
            </a:r>
            <a:r>
              <a:rPr lang="zh-CN" altLang="en-US" smtClean="0"/>
              <a:t>命令工具时，要注意选项前是否有”</a:t>
            </a:r>
            <a:r>
              <a:rPr lang="en-US" altLang="zh-CN" smtClean="0"/>
              <a:t>-“</a:t>
            </a:r>
            <a:r>
              <a:rPr lang="zh-CN" altLang="en-US" smtClean="0"/>
              <a:t>引导符，例如”</a:t>
            </a:r>
            <a:r>
              <a:rPr lang="en-US" altLang="zh-CN" smtClean="0"/>
              <a:t>e“</a:t>
            </a:r>
            <a:r>
              <a:rPr lang="zh-CN" altLang="en-US" smtClean="0"/>
              <a:t>和”</a:t>
            </a:r>
            <a:r>
              <a:rPr lang="en-US" altLang="zh-CN" smtClean="0"/>
              <a:t>-e”</a:t>
            </a:r>
            <a:r>
              <a:rPr lang="zh-CN" altLang="en-US" smtClean="0"/>
              <a:t>选项的含义是有区别的</a:t>
            </a:r>
          </a:p>
          <a:p>
            <a:pPr>
              <a:buFont typeface="Wingdings" pitchFamily="2" charset="2"/>
              <a:buChar char="l"/>
            </a:pPr>
            <a:r>
              <a:rPr lang="en-US" altLang="zh-CN" smtClean="0"/>
              <a:t>ps</a:t>
            </a:r>
            <a:r>
              <a:rPr lang="zh-CN" altLang="en-US" smtClean="0"/>
              <a:t>命令结合“</a:t>
            </a:r>
            <a:r>
              <a:rPr lang="en-US" altLang="zh-CN" smtClean="0"/>
              <a:t>aux”</a:t>
            </a:r>
            <a:r>
              <a:rPr lang="zh-CN" altLang="en-US" smtClean="0"/>
              <a:t>选项使用时，将显示系统中所有的进程信息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b="1" smtClean="0"/>
              <a:t>PID</a:t>
            </a:r>
            <a:r>
              <a:rPr lang="zh-CN" altLang="en-US" smtClean="0"/>
              <a:t>：该进程在系统中的数字</a:t>
            </a:r>
            <a:r>
              <a:rPr lang="en-US" altLang="zh-CN" smtClean="0"/>
              <a:t>ID</a:t>
            </a:r>
            <a:r>
              <a:rPr lang="zh-CN" altLang="en-US" smtClean="0"/>
              <a:t>号，在当前系统中是唯一的；    </a:t>
            </a:r>
            <a:r>
              <a:rPr lang="en-US" altLang="zh-CN" b="1" smtClean="0"/>
              <a:t>%CPU</a:t>
            </a:r>
            <a:r>
              <a:rPr lang="zh-CN" altLang="en-US" smtClean="0"/>
              <a:t>：</a:t>
            </a:r>
            <a:r>
              <a:rPr lang="en-US" altLang="zh-CN" smtClean="0"/>
              <a:t>CPU</a:t>
            </a:r>
            <a:r>
              <a:rPr lang="zh-CN" altLang="en-US" smtClean="0"/>
              <a:t>占用百分比；    </a:t>
            </a:r>
            <a:r>
              <a:rPr lang="en-US" altLang="zh-CN" b="1" smtClean="0"/>
              <a:t>%MEM</a:t>
            </a:r>
            <a:r>
              <a:rPr lang="zh-CN" altLang="en-US" smtClean="0"/>
              <a:t>：内存占用百分比</a:t>
            </a:r>
          </a:p>
          <a:p>
            <a:pPr>
              <a:buFont typeface="Wingdings" pitchFamily="2" charset="2"/>
              <a:buChar char="l"/>
            </a:pPr>
            <a:r>
              <a:rPr lang="en-US" altLang="zh-CN" smtClean="0"/>
              <a:t>ps</a:t>
            </a:r>
            <a:r>
              <a:rPr lang="zh-CN" altLang="en-US" smtClean="0"/>
              <a:t>命令结合“</a:t>
            </a:r>
            <a:r>
              <a:rPr lang="en-US" altLang="zh-CN" smtClean="0"/>
              <a:t>-elf”</a:t>
            </a:r>
            <a:r>
              <a:rPr lang="zh-CN" altLang="en-US" smtClean="0"/>
              <a:t>选项使用时，将以长格式显示系统中所有的进程信息，包含更丰富的内容（其中</a:t>
            </a:r>
            <a:r>
              <a:rPr lang="en-US" altLang="zh-CN" smtClean="0"/>
              <a:t>PPID</a:t>
            </a:r>
            <a:r>
              <a:rPr lang="zh-CN" altLang="en-US" smtClean="0"/>
              <a:t>列表示进程的父进程的</a:t>
            </a:r>
            <a:r>
              <a:rPr lang="en-US" altLang="zh-CN" smtClean="0"/>
              <a:t>PID</a:t>
            </a:r>
            <a:r>
              <a:rPr lang="zh-CN" altLang="en-US" smtClean="0"/>
              <a:t>号）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F6412B-711D-4638-B105-A99C53A2BBA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6807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1000" smtClean="0"/>
              <a:t>讲解完本页以后，切换到虚拟机环境演示</a:t>
            </a:r>
            <a:r>
              <a:rPr lang="en-US" altLang="zh-CN" sz="1000" smtClean="0"/>
              <a:t>ps</a:t>
            </a:r>
            <a:r>
              <a:rPr lang="zh-CN" altLang="en-US" sz="1000" smtClean="0"/>
              <a:t>（包括</a:t>
            </a:r>
            <a:r>
              <a:rPr lang="en-US" altLang="zh-CN" sz="1000" smtClean="0"/>
              <a:t>ps aux</a:t>
            </a:r>
            <a:r>
              <a:rPr lang="zh-CN" altLang="en-US" sz="1000" smtClean="0"/>
              <a:t>、</a:t>
            </a:r>
            <a:r>
              <a:rPr lang="en-US" altLang="zh-CN" sz="1000" smtClean="0"/>
              <a:t>ps –elf</a:t>
            </a:r>
            <a:r>
              <a:rPr lang="zh-CN" altLang="en-US" sz="1000" smtClean="0"/>
              <a:t>的用法）、</a:t>
            </a:r>
            <a:r>
              <a:rPr lang="en-US" altLang="zh-CN" sz="1000" smtClean="0"/>
              <a:t>top</a:t>
            </a:r>
            <a:r>
              <a:rPr lang="zh-CN" altLang="en-US" sz="1000" smtClean="0"/>
              <a:t>命令的使用，并讲解输出结果中的要点（</a:t>
            </a:r>
            <a:r>
              <a:rPr lang="en-US" altLang="zh-CN" sz="1000" smtClean="0"/>
              <a:t>CPU</a:t>
            </a:r>
            <a:r>
              <a:rPr lang="zh-CN" altLang="en-US" sz="1000" smtClean="0"/>
              <a:t>占用、内存占用等） 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000" smtClean="0"/>
              <a:t>从用途上对比</a:t>
            </a:r>
            <a:r>
              <a:rPr lang="en-US" altLang="zh-CN" sz="1000" smtClean="0"/>
              <a:t>ps</a:t>
            </a:r>
            <a:r>
              <a:rPr lang="zh-CN" altLang="en-US" sz="1000" smtClean="0"/>
              <a:t>、</a:t>
            </a:r>
            <a:r>
              <a:rPr lang="en-US" altLang="zh-CN" sz="1000" smtClean="0"/>
              <a:t>top</a:t>
            </a:r>
            <a:r>
              <a:rPr lang="zh-CN" altLang="en-US" sz="1000" smtClean="0"/>
              <a:t>两个命令的不同，可适当介绍</a:t>
            </a:r>
            <a:r>
              <a:rPr lang="en-US" altLang="zh-CN" sz="1000" smtClean="0"/>
              <a:t>top</a:t>
            </a:r>
            <a:r>
              <a:rPr lang="zh-CN" altLang="en-US" sz="1000" smtClean="0"/>
              <a:t>工具的命令按键：</a:t>
            </a:r>
            <a:r>
              <a:rPr lang="en-US" altLang="zh-CN" sz="1000" smtClean="0"/>
              <a:t>P</a:t>
            </a:r>
            <a:r>
              <a:rPr lang="zh-CN" altLang="en-US" sz="1000" smtClean="0"/>
              <a:t>、</a:t>
            </a:r>
            <a:r>
              <a:rPr lang="en-US" altLang="zh-CN" sz="1000" smtClean="0"/>
              <a:t>M</a:t>
            </a:r>
            <a:r>
              <a:rPr lang="zh-CN" altLang="en-US" sz="1000" smtClean="0"/>
              <a:t>、</a:t>
            </a:r>
            <a:r>
              <a:rPr lang="en-US" altLang="zh-CN" sz="1000" smtClean="0"/>
              <a:t>N</a:t>
            </a:r>
            <a:r>
              <a:rPr lang="zh-CN" altLang="en-US" sz="1000" smtClean="0"/>
              <a:t>、</a:t>
            </a:r>
            <a:r>
              <a:rPr lang="en-US" altLang="zh-CN" sz="1000" smtClean="0"/>
              <a:t>h</a:t>
            </a:r>
            <a:r>
              <a:rPr lang="zh-CN" altLang="en-US" sz="1000" smtClean="0"/>
              <a:t>、</a:t>
            </a:r>
            <a:r>
              <a:rPr lang="en-US" altLang="zh-CN" sz="1000" smtClean="0"/>
              <a:t>q</a:t>
            </a:r>
          </a:p>
          <a:p>
            <a:pPr lvl="2">
              <a:buFont typeface="Wingdings" pitchFamily="2" charset="2"/>
              <a:buChar char="l"/>
            </a:pPr>
            <a:r>
              <a:rPr lang="zh-CN" altLang="en-US" sz="1000" smtClean="0"/>
              <a:t>按</a:t>
            </a:r>
            <a:r>
              <a:rPr lang="en-US" altLang="zh-CN" sz="1000" smtClean="0"/>
              <a:t>P</a:t>
            </a:r>
            <a:r>
              <a:rPr lang="zh-CN" altLang="en-US" sz="1000" smtClean="0"/>
              <a:t>键根据</a:t>
            </a:r>
            <a:r>
              <a:rPr lang="en-US" altLang="zh-CN" sz="1000" smtClean="0"/>
              <a:t>CPU</a:t>
            </a:r>
            <a:r>
              <a:rPr lang="zh-CN" altLang="en-US" sz="1000" smtClean="0"/>
              <a:t>占用情况对进程列表进行排序 </a:t>
            </a:r>
          </a:p>
          <a:p>
            <a:pPr lvl="2">
              <a:buFont typeface="Wingdings" pitchFamily="2" charset="2"/>
              <a:buChar char="l"/>
            </a:pPr>
            <a:r>
              <a:rPr lang="zh-CN" altLang="en-US" sz="1000" smtClean="0"/>
              <a:t>按</a:t>
            </a:r>
            <a:r>
              <a:rPr lang="en-US" altLang="zh-CN" sz="1000" smtClean="0"/>
              <a:t>M</a:t>
            </a:r>
            <a:r>
              <a:rPr lang="zh-CN" altLang="en-US" sz="1000" smtClean="0"/>
              <a:t>键根据内存占用情况进行排序</a:t>
            </a:r>
          </a:p>
          <a:p>
            <a:pPr lvl="2">
              <a:buFont typeface="Wingdings" pitchFamily="2" charset="2"/>
              <a:buChar char="l"/>
            </a:pPr>
            <a:r>
              <a:rPr lang="zh-CN" altLang="en-US" sz="1000" smtClean="0"/>
              <a:t>按</a:t>
            </a:r>
            <a:r>
              <a:rPr lang="en-US" altLang="zh-CN" sz="1000" smtClean="0"/>
              <a:t>N</a:t>
            </a:r>
            <a:r>
              <a:rPr lang="zh-CN" altLang="en-US" sz="1000" smtClean="0"/>
              <a:t>键根据启动时间进行排序</a:t>
            </a:r>
          </a:p>
          <a:p>
            <a:pPr lvl="2">
              <a:buFont typeface="Wingdings" pitchFamily="2" charset="2"/>
              <a:buChar char="l"/>
            </a:pPr>
            <a:r>
              <a:rPr lang="zh-CN" altLang="en-US" sz="1000" smtClean="0"/>
              <a:t>按</a:t>
            </a:r>
            <a:r>
              <a:rPr lang="en-US" altLang="zh-CN" sz="1000" smtClean="0"/>
              <a:t>h</a:t>
            </a:r>
            <a:r>
              <a:rPr lang="zh-CN" altLang="en-US" sz="1000" smtClean="0"/>
              <a:t>键可以获得</a:t>
            </a:r>
            <a:r>
              <a:rPr lang="en-US" altLang="zh-CN" sz="1000" smtClean="0"/>
              <a:t>top</a:t>
            </a:r>
            <a:r>
              <a:rPr lang="zh-CN" altLang="en-US" sz="1000" smtClean="0"/>
              <a:t>程序的在线帮助信息</a:t>
            </a:r>
          </a:p>
          <a:p>
            <a:pPr lvl="2">
              <a:buFont typeface="Wingdings" pitchFamily="2" charset="2"/>
              <a:buChar char="l"/>
            </a:pPr>
            <a:r>
              <a:rPr lang="zh-CN" altLang="en-US" sz="1000" smtClean="0"/>
              <a:t>按</a:t>
            </a:r>
            <a:r>
              <a:rPr lang="en-US" altLang="zh-CN" sz="1000" smtClean="0"/>
              <a:t>q</a:t>
            </a:r>
            <a:r>
              <a:rPr lang="zh-CN" altLang="en-US" sz="1000" smtClean="0"/>
              <a:t>键可以正常退出</a:t>
            </a:r>
            <a:r>
              <a:rPr lang="en-US" altLang="zh-CN" sz="1000" smtClean="0"/>
              <a:t>top</a:t>
            </a:r>
            <a:r>
              <a:rPr lang="zh-CN" altLang="en-US" sz="1000" smtClean="0"/>
              <a:t>程序</a:t>
            </a:r>
          </a:p>
          <a:p>
            <a:pPr lvl="2">
              <a:buFont typeface="Wingdings" pitchFamily="2" charset="2"/>
              <a:buChar char="l"/>
            </a:pPr>
            <a:r>
              <a:rPr lang="zh-CN" altLang="en-US" sz="1000" smtClean="0"/>
              <a:t>使用空格键可以强制更新进程状态显示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EA07C0-9AE2-4366-8FD9-62F9C4AFC26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2571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讲完此页以后，集中演示</a:t>
            </a:r>
            <a:r>
              <a:rPr lang="en-US" altLang="zh-CN" smtClean="0"/>
              <a:t>pgrep</a:t>
            </a:r>
            <a:r>
              <a:rPr lang="zh-CN" altLang="en-US" smtClean="0"/>
              <a:t>、</a:t>
            </a:r>
            <a:r>
              <a:rPr lang="en-US" altLang="zh-CN" smtClean="0"/>
              <a:t>pstree</a:t>
            </a:r>
            <a:r>
              <a:rPr lang="zh-CN" altLang="en-US" smtClean="0"/>
              <a:t>命令的使用方法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301042-617C-48AF-97C9-557B2498AA4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0421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调度启动有两种方式，</a:t>
            </a:r>
            <a:r>
              <a:rPr lang="en-US" altLang="zh-CN" smtClean="0"/>
              <a:t>at</a:t>
            </a:r>
            <a:r>
              <a:rPr lang="zh-CN" altLang="en-US" smtClean="0"/>
              <a:t>命令可设置任务定时启动执行，</a:t>
            </a:r>
            <a:r>
              <a:rPr lang="en-US" altLang="zh-CN" smtClean="0"/>
              <a:t>crontab</a:t>
            </a:r>
            <a:r>
              <a:rPr lang="zh-CN" altLang="en-US" smtClean="0"/>
              <a:t>可实现任务的周期性执行</a:t>
            </a:r>
          </a:p>
          <a:p>
            <a:pPr>
              <a:buFont typeface="Wingdings" pitchFamily="2" charset="2"/>
              <a:buChar char="l"/>
            </a:pPr>
            <a:r>
              <a:rPr lang="en-US" altLang="zh-CN" smtClean="0"/>
              <a:t>at</a:t>
            </a:r>
            <a:r>
              <a:rPr lang="zh-CN" altLang="en-US" smtClean="0"/>
              <a:t>、</a:t>
            </a:r>
            <a:r>
              <a:rPr lang="en-US" altLang="zh-CN" smtClean="0"/>
              <a:t>crontab</a:t>
            </a:r>
            <a:r>
              <a:rPr lang="zh-CN" altLang="en-US" smtClean="0"/>
              <a:t>调度启动这里仅简单介绍其作用即可，后面会专门进行讲解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80CA07-68F0-49B6-8E90-3BA48D4C5B7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69595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教员演示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EBA1FE-32A0-4A6F-AF21-5012CC5203B4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1293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若该进程已经无法响应终止信号，则可以结合“</a:t>
            </a:r>
            <a:r>
              <a:rPr lang="en-US" altLang="zh-CN" smtClean="0"/>
              <a:t>-9”</a:t>
            </a:r>
            <a:r>
              <a:rPr lang="zh-CN" altLang="en-US" smtClean="0"/>
              <a:t>选项强行杀死进程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强制终止进程时可能会导致程序运行的部分数据丢失，因此不得以时不要轻易使用“</a:t>
            </a:r>
            <a:r>
              <a:rPr lang="en-US" altLang="zh-CN" smtClean="0"/>
              <a:t>-9”</a:t>
            </a:r>
            <a:r>
              <a:rPr lang="zh-CN" altLang="en-US" smtClean="0"/>
              <a:t>选项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5E4FFB-B972-42F6-88E0-EA29D795947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8041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AA6F587-B2B5-49BD-827A-D4EBA961F3A7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29EA3E-8D3D-462A-9D6A-F9D7C36484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6F587-B2B5-49BD-827A-D4EBA961F3A7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9EA3E-8D3D-462A-9D6A-F9D7C36484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6F587-B2B5-49BD-827A-D4EBA961F3A7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9EA3E-8D3D-462A-9D6A-F9D7C36484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6F587-B2B5-49BD-827A-D4EBA961F3A7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9EA3E-8D3D-462A-9D6A-F9D7C36484E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6F587-B2B5-49BD-827A-D4EBA961F3A7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9EA3E-8D3D-462A-9D6A-F9D7C36484E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6F587-B2B5-49BD-827A-D4EBA961F3A7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9EA3E-8D3D-462A-9D6A-F9D7C36484E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6F587-B2B5-49BD-827A-D4EBA961F3A7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9EA3E-8D3D-462A-9D6A-F9D7C36484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6F587-B2B5-49BD-827A-D4EBA961F3A7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9EA3E-8D3D-462A-9D6A-F9D7C36484E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6F587-B2B5-49BD-827A-D4EBA961F3A7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9EA3E-8D3D-462A-9D6A-F9D7C36484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9AA6F587-B2B5-49BD-827A-D4EBA961F3A7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9EA3E-8D3D-462A-9D6A-F9D7C36484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AA6F587-B2B5-49BD-827A-D4EBA961F3A7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29EA3E-8D3D-462A-9D6A-F9D7C36484E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AA6F587-B2B5-49BD-827A-D4EBA961F3A7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29EA3E-8D3D-462A-9D6A-F9D7C36484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zh-CN" altLang="en-US" dirty="0" smtClean="0">
                <a:solidFill>
                  <a:srgbClr val="FF0000"/>
                </a:solidFill>
              </a:rPr>
              <a:t>七章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进程和计划任务管理理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7272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手工启动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前台启动：用户输入命令，直接执行程序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后台启动：在命令行尾加入“</a:t>
            </a:r>
            <a:r>
              <a:rPr lang="en-US" altLang="zh-CN" dirty="0" smtClean="0"/>
              <a:t>&amp;”</a:t>
            </a:r>
            <a:r>
              <a:rPr lang="zh-CN" altLang="en-US" dirty="0" smtClean="0"/>
              <a:t>符号</a:t>
            </a:r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调度启动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使用 </a:t>
            </a:r>
            <a:r>
              <a:rPr lang="en-US" altLang="zh-CN" dirty="0" smtClean="0">
                <a:solidFill>
                  <a:srgbClr val="FF0000"/>
                </a:solidFill>
              </a:rPr>
              <a:t>at </a:t>
            </a:r>
            <a:r>
              <a:rPr lang="zh-CN" altLang="en-US" dirty="0" smtClean="0"/>
              <a:t>命令，设置一次性计划任务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使用 </a:t>
            </a:r>
            <a:r>
              <a:rPr lang="en-US" altLang="zh-CN" dirty="0" err="1" smtClean="0">
                <a:solidFill>
                  <a:srgbClr val="FF0000"/>
                </a:solidFill>
              </a:rPr>
              <a:t>crontab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命令，设置周期性计划任务</a:t>
            </a:r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1638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进程的启动方式</a:t>
            </a: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2238349" y="2778128"/>
            <a:ext cx="7901015" cy="936625"/>
          </a:xfrm>
          <a:prstGeom prst="roundRect">
            <a:avLst>
              <a:gd name="adj" fmla="val 18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cp /dev/</a:t>
            </a:r>
            <a:r>
              <a:rPr lang="en-US" altLang="zh-CN" b="1" dirty="0" err="1">
                <a:solidFill>
                  <a:schemeClr val="tx2"/>
                </a:solidFill>
              </a:rPr>
              <a:t>cdrom</a:t>
            </a:r>
            <a:r>
              <a:rPr lang="en-US" altLang="zh-CN" b="1" dirty="0">
                <a:solidFill>
                  <a:schemeClr val="tx2"/>
                </a:solidFill>
              </a:rPr>
              <a:t> mycd.iso </a:t>
            </a:r>
            <a:r>
              <a:rPr lang="en-US" altLang="zh-CN" b="1" dirty="0">
                <a:solidFill>
                  <a:srgbClr val="FF0000"/>
                </a:solidFill>
              </a:rPr>
              <a:t>&amp;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[1] 28454 </a:t>
            </a:r>
          </a:p>
        </p:txBody>
      </p:sp>
      <p:pic>
        <p:nvPicPr>
          <p:cNvPr id="10" name="Picture 8" descr="示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037" y="2162174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310050" y="3286125"/>
            <a:ext cx="2286000" cy="928687"/>
          </a:xfrm>
          <a:prstGeom prst="wedgeRoundRectCallout">
            <a:avLst>
              <a:gd name="adj1" fmla="val -75304"/>
              <a:gd name="adj2" fmla="val -253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输出信息中包括后台任务序号、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PID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xmlns="" val="365694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Ctrl+Z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组合键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将当前进程挂起，即调入后台并停止执行</a:t>
            </a:r>
          </a:p>
          <a:p>
            <a:pPr>
              <a:spcBef>
                <a:spcPts val="675"/>
              </a:spcBef>
            </a:pPr>
            <a:r>
              <a:rPr lang="en-US" altLang="zh-CN" dirty="0" smtClean="0"/>
              <a:t>jobs </a:t>
            </a:r>
            <a:r>
              <a:rPr lang="zh-CN" altLang="en-US" dirty="0" smtClean="0"/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查看处于后台的任务列表</a:t>
            </a:r>
          </a:p>
          <a:p>
            <a:pPr>
              <a:spcBef>
                <a:spcPts val="675"/>
              </a:spcBef>
            </a:pPr>
            <a:r>
              <a:rPr lang="en-US" altLang="zh-CN" dirty="0" err="1" smtClean="0"/>
              <a:t>fg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将后台进程恢复到前台运行，可指定任务序号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1741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进程的前后台调度</a:t>
            </a:r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2166911" y="4202113"/>
            <a:ext cx="7972453" cy="1727200"/>
          </a:xfrm>
          <a:prstGeom prst="roundRect">
            <a:avLst>
              <a:gd name="adj" fmla="val 912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rgbClr val="FF0000"/>
                </a:solidFill>
              </a:rPr>
              <a:t>jobs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[1]-   Stopped                 cp /dev/</a:t>
            </a:r>
            <a:r>
              <a:rPr lang="en-US" altLang="zh-CN" dirty="0" err="1">
                <a:solidFill>
                  <a:schemeClr val="tx2"/>
                </a:solidFill>
              </a:rPr>
              <a:t>cdrom</a:t>
            </a:r>
            <a:r>
              <a:rPr lang="en-US" altLang="zh-CN" dirty="0">
                <a:solidFill>
                  <a:schemeClr val="tx2"/>
                </a:solidFill>
              </a:rPr>
              <a:t> mycd.iso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[2]+  Stopped                 top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rgbClr val="FF0000"/>
                </a:solidFill>
              </a:rPr>
              <a:t>fg</a:t>
            </a:r>
            <a:r>
              <a:rPr lang="en-US" altLang="zh-CN" b="1" dirty="0">
                <a:solidFill>
                  <a:srgbClr val="FF0000"/>
                </a:solidFill>
              </a:rPr>
              <a:t> 1</a:t>
            </a:r>
          </a:p>
        </p:txBody>
      </p:sp>
      <p:pic>
        <p:nvPicPr>
          <p:cNvPr id="10" name="Picture 8" descr="示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037" y="3500439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6389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Ctrl+C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组合键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中断正在执行的命令</a:t>
            </a:r>
          </a:p>
          <a:p>
            <a:pPr>
              <a:spcBef>
                <a:spcPts val="675"/>
              </a:spcBef>
            </a:pPr>
            <a:r>
              <a:rPr lang="en-US" altLang="zh-CN" dirty="0" smtClean="0"/>
              <a:t>kill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killall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kill</a:t>
            </a:r>
            <a:r>
              <a:rPr lang="zh-CN" altLang="en-US" dirty="0" smtClean="0"/>
              <a:t>用于终止指定</a:t>
            </a:r>
            <a:r>
              <a:rPr lang="en-US" altLang="zh-CN" dirty="0" smtClean="0"/>
              <a:t>PID</a:t>
            </a:r>
            <a:r>
              <a:rPr lang="zh-CN" altLang="en-US" dirty="0" smtClean="0"/>
              <a:t>号的进程</a:t>
            </a:r>
          </a:p>
          <a:p>
            <a:pPr lvl="1">
              <a:spcBef>
                <a:spcPts val="475"/>
              </a:spcBef>
            </a:pPr>
            <a:r>
              <a:rPr lang="en-US" altLang="zh-CN" dirty="0" err="1" smtClean="0"/>
              <a:t>killall</a:t>
            </a:r>
            <a:r>
              <a:rPr lang="zh-CN" altLang="en-US" dirty="0" smtClean="0"/>
              <a:t>用于终止指定名称的所有进程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-9</a:t>
            </a:r>
            <a:r>
              <a:rPr lang="en-US" altLang="zh-CN" dirty="0" smtClean="0"/>
              <a:t> </a:t>
            </a:r>
            <a:r>
              <a:rPr lang="zh-CN" altLang="en-US" dirty="0" smtClean="0"/>
              <a:t>选项用于强制终止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1843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终止进程的运行</a:t>
            </a:r>
            <a:r>
              <a:rPr lang="en-US" altLang="zh-CN" smtClean="0"/>
              <a:t>2-1</a:t>
            </a:r>
            <a:endParaRPr lang="zh-CN" altLang="en-US" smtClean="0"/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2309787" y="3929063"/>
            <a:ext cx="7829577" cy="2519362"/>
          </a:xfrm>
          <a:prstGeom prst="roundRect">
            <a:avLst>
              <a:gd name="adj" fmla="val 798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pgrep</a:t>
            </a:r>
            <a:r>
              <a:rPr lang="en-US" altLang="zh-CN" b="1" dirty="0">
                <a:solidFill>
                  <a:schemeClr val="tx2"/>
                </a:solidFill>
              </a:rPr>
              <a:t> -l "</a:t>
            </a:r>
            <a:r>
              <a:rPr lang="en-US" altLang="zh-CN" b="1" dirty="0" err="1">
                <a:solidFill>
                  <a:schemeClr val="tx2"/>
                </a:solidFill>
              </a:rPr>
              <a:t>portmap</a:t>
            </a:r>
            <a:r>
              <a:rPr lang="en-US" altLang="zh-CN" b="1" dirty="0">
                <a:solidFill>
                  <a:schemeClr val="tx2"/>
                </a:solidFill>
              </a:rPr>
              <a:t>"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2869  </a:t>
            </a:r>
            <a:r>
              <a:rPr lang="en-US" altLang="zh-CN" dirty="0" err="1">
                <a:solidFill>
                  <a:schemeClr val="tx2"/>
                </a:solidFill>
              </a:rPr>
              <a:t>portmap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kill  </a:t>
            </a:r>
            <a:r>
              <a:rPr lang="en-US" altLang="zh-CN" b="1" dirty="0">
                <a:solidFill>
                  <a:srgbClr val="FF0000"/>
                </a:solidFill>
              </a:rPr>
              <a:t>-9</a:t>
            </a:r>
            <a:r>
              <a:rPr lang="en-US" altLang="zh-CN" b="1" dirty="0">
                <a:solidFill>
                  <a:schemeClr val="tx2"/>
                </a:solidFill>
              </a:rPr>
              <a:t>  2869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killall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-9 </a:t>
            </a:r>
            <a:r>
              <a:rPr lang="en-US" altLang="zh-CN" b="1" dirty="0">
                <a:solidFill>
                  <a:schemeClr val="tx2"/>
                </a:solidFill>
              </a:rPr>
              <a:t>vim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altLang="zh-CN" dirty="0">
                <a:solidFill>
                  <a:schemeClr val="tx2"/>
                </a:solidFill>
              </a:rPr>
              <a:t>1]-  </a:t>
            </a:r>
            <a:r>
              <a:rPr lang="zh-CN" altLang="en-US" dirty="0">
                <a:solidFill>
                  <a:schemeClr val="tx2"/>
                </a:solidFill>
              </a:rPr>
              <a:t>已杀死</a:t>
            </a:r>
            <a:r>
              <a:rPr lang="en-US" altLang="zh-CN" dirty="0">
                <a:solidFill>
                  <a:schemeClr val="tx2"/>
                </a:solidFill>
              </a:rPr>
              <a:t>                    vim testfile1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</a:rPr>
              <a:t>[2]+  </a:t>
            </a:r>
            <a:r>
              <a:rPr lang="zh-CN" altLang="en-US" dirty="0">
                <a:solidFill>
                  <a:schemeClr val="tx2"/>
                </a:solidFill>
              </a:rPr>
              <a:t>已杀死</a:t>
            </a:r>
            <a:r>
              <a:rPr lang="en-US" altLang="zh-CN" dirty="0">
                <a:solidFill>
                  <a:schemeClr val="tx2"/>
                </a:solidFill>
              </a:rPr>
              <a:t>                    vim testfile2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10" name="Picture 8" descr="示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037" y="3500439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8464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smtClean="0"/>
              <a:t>pkill</a:t>
            </a:r>
            <a:r>
              <a:rPr lang="zh-CN" altLang="en-US" smtClean="0"/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smtClean="0"/>
              <a:t>用途：根据特定条件终止相应的进程</a:t>
            </a:r>
          </a:p>
          <a:p>
            <a:pPr lvl="1">
              <a:spcBef>
                <a:spcPts val="475"/>
              </a:spcBef>
            </a:pPr>
            <a:r>
              <a:rPr lang="zh-CN" altLang="en-US" smtClean="0"/>
              <a:t>常用命令选项：</a:t>
            </a:r>
          </a:p>
          <a:p>
            <a:pPr lvl="2">
              <a:spcBef>
                <a:spcPct val="0"/>
              </a:spcBef>
            </a:pPr>
            <a:r>
              <a:rPr lang="zh-CN" altLang="en-US" smtClean="0"/>
              <a:t> </a:t>
            </a:r>
            <a:r>
              <a:rPr lang="en-US" altLang="zh-CN" smtClean="0"/>
              <a:t>-U</a:t>
            </a:r>
            <a:r>
              <a:rPr lang="zh-CN" altLang="en-US" smtClean="0"/>
              <a:t>：根据进程所属的用户名终止相应进程</a:t>
            </a:r>
          </a:p>
          <a:p>
            <a:pPr lvl="2">
              <a:spcBef>
                <a:spcPct val="0"/>
              </a:spcBef>
            </a:pPr>
            <a:r>
              <a:rPr lang="zh-CN" altLang="en-US" smtClean="0"/>
              <a:t> </a:t>
            </a:r>
            <a:r>
              <a:rPr lang="en-US" altLang="zh-CN" smtClean="0"/>
              <a:t>-t</a:t>
            </a:r>
            <a:r>
              <a:rPr lang="zh-CN" altLang="en-US" smtClean="0"/>
              <a:t>：根据进程所在的终端终止相应进程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1945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终止进程的运行</a:t>
            </a:r>
            <a:r>
              <a:rPr lang="en-US" altLang="zh-CN" smtClean="0"/>
              <a:t>2-2</a:t>
            </a:r>
            <a:endParaRPr lang="zh-CN" altLang="en-US" smtClean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2238349" y="3500436"/>
            <a:ext cx="7901015" cy="1708150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pgrep</a:t>
            </a:r>
            <a:r>
              <a:rPr lang="en-US" altLang="zh-CN" b="1" dirty="0">
                <a:solidFill>
                  <a:schemeClr val="tx2"/>
                </a:solidFill>
              </a:rPr>
              <a:t> –l -U "</a:t>
            </a:r>
            <a:r>
              <a:rPr lang="en-US" altLang="zh-CN" b="1" dirty="0" err="1">
                <a:solidFill>
                  <a:schemeClr val="tx2"/>
                </a:solidFill>
              </a:rPr>
              <a:t>hackli</a:t>
            </a:r>
            <a:r>
              <a:rPr lang="en-US" altLang="zh-CN" b="1" dirty="0">
                <a:solidFill>
                  <a:schemeClr val="tx2"/>
                </a:solidFill>
              </a:rPr>
              <a:t>"</a:t>
            </a:r>
            <a:r>
              <a:rPr lang="en-US" altLang="zh-CN" dirty="0">
                <a:solidFill>
                  <a:schemeClr val="tx2"/>
                </a:solidFill>
              </a:rPr>
              <a:t>           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3045 bash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rgbClr val="FF0000"/>
                </a:solidFill>
              </a:rPr>
              <a:t>pkill</a:t>
            </a:r>
            <a:r>
              <a:rPr lang="en-US" altLang="zh-CN" b="1" dirty="0">
                <a:solidFill>
                  <a:srgbClr val="FF0000"/>
                </a:solidFill>
              </a:rPr>
              <a:t> -9  -U   "</a:t>
            </a:r>
            <a:r>
              <a:rPr lang="en-US" altLang="zh-CN" b="1" dirty="0" err="1">
                <a:solidFill>
                  <a:srgbClr val="FF0000"/>
                </a:solidFill>
              </a:rPr>
              <a:t>hackli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pgrep</a:t>
            </a:r>
            <a:r>
              <a:rPr lang="en-US" altLang="zh-CN" b="1" dirty="0">
                <a:solidFill>
                  <a:schemeClr val="tx2"/>
                </a:solidFill>
              </a:rPr>
              <a:t> -l  -U "</a:t>
            </a:r>
            <a:r>
              <a:rPr lang="en-US" altLang="zh-CN" b="1" dirty="0" err="1">
                <a:solidFill>
                  <a:schemeClr val="tx2"/>
                </a:solidFill>
              </a:rPr>
              <a:t>hackli</a:t>
            </a:r>
            <a:r>
              <a:rPr lang="en-US" altLang="zh-CN" b="1" dirty="0">
                <a:solidFill>
                  <a:schemeClr val="tx2"/>
                </a:solidFill>
              </a:rPr>
              <a:t>”</a:t>
            </a:r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10" name="Picture 8" descr="示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037" y="2786059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8112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7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smtClean="0"/>
              <a:t>请思考：</a:t>
            </a:r>
            <a:endParaRPr lang="en-US" altLang="zh-CN" smtClean="0"/>
          </a:p>
          <a:p>
            <a:pPr lvl="1">
              <a:spcBef>
                <a:spcPts val="475"/>
              </a:spcBef>
            </a:pPr>
            <a:r>
              <a:rPr lang="zh-CN" altLang="en-US" smtClean="0"/>
              <a:t>如何强制终止一个进程？ </a:t>
            </a:r>
          </a:p>
          <a:p>
            <a:pPr lvl="1">
              <a:spcBef>
                <a:spcPts val="475"/>
              </a:spcBef>
            </a:pPr>
            <a:r>
              <a:rPr lang="zh-CN" altLang="en-US" smtClean="0"/>
              <a:t>若要查看</a:t>
            </a:r>
            <a:r>
              <a:rPr lang="en-US" altLang="zh-CN" smtClean="0"/>
              <a:t>httpd</a:t>
            </a:r>
            <a:r>
              <a:rPr lang="zh-CN" altLang="en-US" smtClean="0"/>
              <a:t>进程的</a:t>
            </a:r>
            <a:r>
              <a:rPr lang="en-US" altLang="zh-CN" smtClean="0"/>
              <a:t>PID</a:t>
            </a:r>
            <a:r>
              <a:rPr lang="zh-CN" altLang="en-US" smtClean="0"/>
              <a:t>号，可使用哪些方法？</a:t>
            </a:r>
            <a:endParaRPr lang="en-US" altLang="zh-CN" smtClean="0"/>
          </a:p>
          <a:p>
            <a:pPr lvl="1">
              <a:spcBef>
                <a:spcPts val="475"/>
              </a:spcBef>
            </a:pPr>
            <a:r>
              <a:rPr lang="zh-CN" altLang="en-US" smtClean="0"/>
              <a:t>杀死一个程序的所有进程用什么命令？</a:t>
            </a:r>
          </a:p>
          <a:p>
            <a:pPr lvl="1">
              <a:spcBef>
                <a:spcPts val="475"/>
              </a:spcBef>
            </a:pP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204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xmlns="" val="1154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at</a:t>
            </a:r>
            <a:r>
              <a:rPr lang="zh-CN" altLang="en-US" dirty="0" smtClean="0"/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一次性计划任务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服务脚本名称：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atd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设置格式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2150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计划任务管理</a:t>
            </a:r>
            <a:r>
              <a:rPr lang="en-US" altLang="zh-CN" dirty="0" smtClean="0"/>
              <a:t> at 2-1</a:t>
            </a:r>
            <a:endParaRPr lang="zh-CN" altLang="en-US" dirty="0" smtClean="0"/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2381225" y="3571876"/>
            <a:ext cx="7758139" cy="2773364"/>
          </a:xfrm>
          <a:prstGeom prst="roundRect">
            <a:avLst>
              <a:gd name="adj" fmla="val 584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date</a:t>
            </a:r>
            <a:endParaRPr lang="zh-CN" altLang="en-US" b="1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</a:rPr>
              <a:t>2014</a:t>
            </a:r>
            <a:r>
              <a:rPr lang="zh-CN" altLang="en-US" dirty="0">
                <a:solidFill>
                  <a:schemeClr val="tx2"/>
                </a:solidFill>
              </a:rPr>
              <a:t>年 </a:t>
            </a:r>
            <a:r>
              <a:rPr lang="en-US" altLang="zh-CN" dirty="0">
                <a:solidFill>
                  <a:schemeClr val="tx2"/>
                </a:solidFill>
              </a:rPr>
              <a:t>05</a:t>
            </a:r>
            <a:r>
              <a:rPr lang="zh-CN" altLang="en-US" dirty="0">
                <a:solidFill>
                  <a:schemeClr val="tx2"/>
                </a:solidFill>
              </a:rPr>
              <a:t>月 </a:t>
            </a:r>
            <a:r>
              <a:rPr lang="en-US" altLang="zh-CN" dirty="0">
                <a:solidFill>
                  <a:schemeClr val="tx2"/>
                </a:solidFill>
              </a:rPr>
              <a:t>05</a:t>
            </a:r>
            <a:r>
              <a:rPr lang="zh-CN" altLang="en-US" dirty="0">
                <a:solidFill>
                  <a:schemeClr val="tx2"/>
                </a:solidFill>
              </a:rPr>
              <a:t>日 星期一 </a:t>
            </a:r>
            <a:r>
              <a:rPr lang="en-US" altLang="zh-CN" dirty="0">
                <a:solidFill>
                  <a:schemeClr val="tx2"/>
                </a:solidFill>
              </a:rPr>
              <a:t>14:45:05 CST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at 14:55 2014-05-05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</a:rPr>
              <a:t>at&gt; </a:t>
            </a:r>
            <a:r>
              <a:rPr lang="en-US" altLang="zh-CN" dirty="0" err="1">
                <a:solidFill>
                  <a:schemeClr val="tx2"/>
                </a:solidFill>
              </a:rPr>
              <a:t>pgrep</a:t>
            </a:r>
            <a:r>
              <a:rPr lang="en-US" altLang="zh-CN" dirty="0">
                <a:solidFill>
                  <a:schemeClr val="tx2"/>
                </a:solidFill>
              </a:rPr>
              <a:t> -U root | </a:t>
            </a:r>
            <a:r>
              <a:rPr lang="en-US" altLang="zh-CN" dirty="0" err="1">
                <a:solidFill>
                  <a:schemeClr val="tx2"/>
                </a:solidFill>
              </a:rPr>
              <a:t>wc</a:t>
            </a:r>
            <a:r>
              <a:rPr lang="en-US" altLang="zh-CN" dirty="0">
                <a:solidFill>
                  <a:schemeClr val="tx2"/>
                </a:solidFill>
              </a:rPr>
              <a:t> -l &gt; /</a:t>
            </a:r>
            <a:r>
              <a:rPr lang="en-US" altLang="zh-CN" dirty="0" err="1">
                <a:solidFill>
                  <a:schemeClr val="tx2"/>
                </a:solidFill>
              </a:rPr>
              <a:t>tmp</a:t>
            </a:r>
            <a:r>
              <a:rPr lang="en-US" altLang="zh-CN" dirty="0">
                <a:solidFill>
                  <a:schemeClr val="tx2"/>
                </a:solidFill>
              </a:rPr>
              <a:t>/</a:t>
            </a:r>
            <a:r>
              <a:rPr lang="en-US" altLang="zh-CN" dirty="0" err="1">
                <a:solidFill>
                  <a:schemeClr val="tx2"/>
                </a:solidFill>
              </a:rPr>
              <a:t>ps.root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</a:rPr>
              <a:t>at&gt; &lt;EOT&gt;                           	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</a:rPr>
              <a:t>job 1 at 2014-05-05 14:55 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cat /</a:t>
            </a:r>
            <a:r>
              <a:rPr lang="en-US" altLang="zh-CN" b="1" dirty="0" err="1">
                <a:solidFill>
                  <a:schemeClr val="tx2"/>
                </a:solidFill>
              </a:rPr>
              <a:t>tmp</a:t>
            </a:r>
            <a:r>
              <a:rPr lang="en-US" altLang="zh-CN" b="1" dirty="0">
                <a:solidFill>
                  <a:schemeClr val="tx2"/>
                </a:solidFill>
              </a:rPr>
              <a:t>/</a:t>
            </a:r>
            <a:r>
              <a:rPr lang="en-US" altLang="zh-CN" b="1" dirty="0" err="1">
                <a:solidFill>
                  <a:schemeClr val="tx2"/>
                </a:solidFill>
              </a:rPr>
              <a:t>ps.root</a:t>
            </a:r>
            <a:endParaRPr lang="zh-CN" altLang="en-US" b="1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</a:rPr>
              <a:t>63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4575182" y="5000637"/>
            <a:ext cx="2449513" cy="428625"/>
          </a:xfrm>
          <a:prstGeom prst="wedgeRoundRectCallout">
            <a:avLst>
              <a:gd name="adj1" fmla="val -59472"/>
              <a:gd name="adj2" fmla="val -80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按</a:t>
            </a:r>
            <a:r>
              <a:rPr lang="en-US" altLang="zh-CN" b="1" dirty="0" err="1">
                <a:solidFill>
                  <a:schemeClr val="tx2"/>
                </a:solidFill>
                <a:ea typeface="楷体_GB2312" pitchFamily="49" charset="-122"/>
              </a:rPr>
              <a:t>Ctrl+D</a:t>
            </a: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键提交任务</a:t>
            </a:r>
          </a:p>
        </p:txBody>
      </p:sp>
      <p:pic>
        <p:nvPicPr>
          <p:cNvPr id="16" name="Picture 8" descr="示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037" y="3500439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1" descr="语法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1" y="2520950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2381224" y="3000372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1">
              <a:spcBef>
                <a:spcPts val="475"/>
              </a:spcBef>
            </a:pPr>
            <a:r>
              <a:rPr lang="en-US" altLang="zh-CN" sz="2000" b="1" dirty="0">
                <a:solidFill>
                  <a:srgbClr val="FF0000"/>
                </a:solidFill>
              </a:rPr>
              <a:t>at  [HH:MM]  [</a:t>
            </a:r>
            <a:r>
              <a:rPr lang="en-US" altLang="zh-CN" sz="2000" b="1" dirty="0" err="1">
                <a:solidFill>
                  <a:srgbClr val="FF0000"/>
                </a:solidFill>
              </a:rPr>
              <a:t>yyyy</a:t>
            </a:r>
            <a:r>
              <a:rPr lang="en-US" altLang="zh-CN" sz="2000" b="1" dirty="0">
                <a:solidFill>
                  <a:srgbClr val="FF0000"/>
                </a:solidFill>
              </a:rPr>
              <a:t>-mm-</a:t>
            </a:r>
            <a:r>
              <a:rPr lang="en-US" altLang="zh-CN" sz="2000" b="1" dirty="0" err="1">
                <a:solidFill>
                  <a:srgbClr val="FF0000"/>
                </a:solidFill>
              </a:rPr>
              <a:t>dd</a:t>
            </a:r>
            <a:r>
              <a:rPr lang="en-US" altLang="zh-CN" sz="2000" b="1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xmlns="" val="321403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案例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在当天的 </a:t>
            </a:r>
            <a:r>
              <a:rPr lang="en-US" altLang="zh-CN" dirty="0" smtClean="0"/>
              <a:t>21:30 </a:t>
            </a:r>
            <a:r>
              <a:rPr lang="zh-CN" altLang="en-US" dirty="0" smtClean="0"/>
              <a:t>时自动关闭当前系统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2253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计划任务管理</a:t>
            </a:r>
            <a:r>
              <a:rPr lang="en-US" altLang="zh-CN" dirty="0" smtClean="0"/>
              <a:t> at 2-2</a:t>
            </a:r>
            <a:endParaRPr lang="zh-CN" altLang="en-US" dirty="0" smtClean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2038351" y="2370139"/>
            <a:ext cx="8101013" cy="1273175"/>
          </a:xfrm>
          <a:prstGeom prst="roundRect">
            <a:avLst>
              <a:gd name="adj" fmla="val 584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rgbClr val="FF0000"/>
                </a:solidFill>
              </a:rPr>
              <a:t>at 21:30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at&gt; </a:t>
            </a:r>
            <a:r>
              <a:rPr lang="en-US" altLang="zh-CN" b="1" dirty="0">
                <a:solidFill>
                  <a:srgbClr val="FF0000"/>
                </a:solidFill>
              </a:rPr>
              <a:t>shutdown -h now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at&gt; &lt;EOT&gt;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Job 2 at 2014-05-05 21:30</a:t>
            </a:r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2038351" y="3786189"/>
            <a:ext cx="8101013" cy="987425"/>
          </a:xfrm>
          <a:prstGeom prst="roundRect">
            <a:avLst>
              <a:gd name="adj" fmla="val 584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rgbClr val="FF0000"/>
                </a:solidFill>
              </a:rPr>
              <a:t>atq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1       2014-05-05 14:55 a root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2       2014-05-05 21:30 a root</a:t>
            </a:r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4810126" y="3286126"/>
            <a:ext cx="2714625" cy="428625"/>
          </a:xfrm>
          <a:prstGeom prst="wedgeRoundRectCallout">
            <a:avLst>
              <a:gd name="adj1" fmla="val -43296"/>
              <a:gd name="adj2" fmla="val 9866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查看未执行的任务列表</a:t>
            </a:r>
          </a:p>
        </p:txBody>
      </p:sp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2038351" y="5000626"/>
            <a:ext cx="8101013" cy="987425"/>
          </a:xfrm>
          <a:prstGeom prst="roundRect">
            <a:avLst>
              <a:gd name="adj" fmla="val 584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rgbClr val="FF0000"/>
                </a:solidFill>
              </a:rPr>
              <a:t>atrm</a:t>
            </a:r>
            <a:r>
              <a:rPr lang="en-US" altLang="zh-CN" b="1" dirty="0">
                <a:solidFill>
                  <a:srgbClr val="FF0000"/>
                </a:solidFill>
              </a:rPr>
              <a:t> 2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atq</a:t>
            </a:r>
            <a:endParaRPr lang="en-US" altLang="zh-CN" b="1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1       2014-05-05 14:55 a root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097463" y="4581526"/>
            <a:ext cx="2151062" cy="428625"/>
          </a:xfrm>
          <a:prstGeom prst="wedgeRoundRectCallout">
            <a:avLst>
              <a:gd name="adj1" fmla="val -43162"/>
              <a:gd name="adj2" fmla="val 9496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删除第</a:t>
            </a: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条任务</a:t>
            </a:r>
          </a:p>
        </p:txBody>
      </p:sp>
      <p:pic>
        <p:nvPicPr>
          <p:cNvPr id="13" name="Picture 8" descr="示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037" y="1428737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025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crontab</a:t>
            </a:r>
            <a:r>
              <a:rPr lang="zh-CN" altLang="en-US" dirty="0" smtClean="0"/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按照预先设置的时间周期（分钟、小时、天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）重复执行用户指定的命令操作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属于周期性计划任务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服务脚本名称：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crond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主要设置文件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全局配置文件，位于文件：</a:t>
            </a:r>
            <a:r>
              <a:rPr lang="en-US" altLang="zh-CN" dirty="0" smtClean="0">
                <a:solidFill>
                  <a:srgbClr val="FF0000"/>
                </a:solidFill>
              </a:rPr>
              <a:t>/etc/</a:t>
            </a:r>
            <a:r>
              <a:rPr lang="en-US" altLang="zh-CN" dirty="0" err="1" smtClean="0">
                <a:solidFill>
                  <a:srgbClr val="FF0000"/>
                </a:solidFill>
              </a:rPr>
              <a:t>crontab</a:t>
            </a:r>
            <a:r>
              <a:rPr lang="en-US" altLang="zh-CN" dirty="0" smtClean="0"/>
              <a:t> </a:t>
            </a:r>
          </a:p>
          <a:p>
            <a:pPr lvl="2">
              <a:spcBef>
                <a:spcPct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系统默认的设置，位于目录：</a:t>
            </a:r>
            <a:r>
              <a:rPr lang="en-US" altLang="zh-CN" dirty="0" smtClean="0">
                <a:solidFill>
                  <a:srgbClr val="FF0000"/>
                </a:solidFill>
              </a:rPr>
              <a:t>/etc/cron.*/</a:t>
            </a:r>
          </a:p>
          <a:p>
            <a:pPr lvl="2">
              <a:spcBef>
                <a:spcPct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用户定义的设置，位于文件：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var</a:t>
            </a:r>
            <a:r>
              <a:rPr lang="en-US" altLang="zh-CN" dirty="0" smtClean="0">
                <a:solidFill>
                  <a:srgbClr val="FF0000"/>
                </a:solidFill>
              </a:rPr>
              <a:t>/spool/</a:t>
            </a:r>
            <a:r>
              <a:rPr lang="en-US" altLang="zh-CN" dirty="0" err="1" smtClean="0">
                <a:solidFill>
                  <a:srgbClr val="FF0000"/>
                </a:solidFill>
              </a:rPr>
              <a:t>cron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用户名</a:t>
            </a:r>
          </a:p>
          <a:p>
            <a:pPr lvl="1">
              <a:spcBef>
                <a:spcPts val="475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2355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计划任务管理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crond</a:t>
            </a:r>
            <a:r>
              <a:rPr lang="en-US" altLang="zh-CN" dirty="0" smtClean="0"/>
              <a:t> 2-1</a:t>
            </a:r>
            <a:endParaRPr lang="zh-CN" altLang="en-US" dirty="0" smtClean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2095472" y="2432050"/>
            <a:ext cx="8643998" cy="4425950"/>
          </a:xfrm>
          <a:prstGeom prst="roundRect">
            <a:avLst>
              <a:gd name="adj" fmla="val 432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zh-CN" dirty="0">
                <a:solidFill>
                  <a:schemeClr val="tx2"/>
                </a:solidFill>
              </a:rPr>
              <a:t>[root@localhost ~]# </a:t>
            </a:r>
            <a:r>
              <a:rPr lang="zh-CN" altLang="zh-CN" b="1" dirty="0">
                <a:solidFill>
                  <a:schemeClr val="tx2"/>
                </a:solidFill>
              </a:rPr>
              <a:t>cat </a:t>
            </a:r>
            <a:r>
              <a:rPr lang="zh-CN" altLang="zh-CN" b="1" dirty="0">
                <a:solidFill>
                  <a:srgbClr val="FF0000"/>
                </a:solidFill>
              </a:rPr>
              <a:t>/etc/crontab</a:t>
            </a:r>
          </a:p>
          <a:p>
            <a:pPr marL="342900" indent="-342900"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zh-CN" dirty="0">
                <a:solidFill>
                  <a:schemeClr val="tx2"/>
                </a:solidFill>
              </a:rPr>
              <a:t>SHELL=/bin/bash</a:t>
            </a:r>
          </a:p>
          <a:p>
            <a:pPr marL="342900" indent="-342900"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zh-CN" dirty="0">
                <a:solidFill>
                  <a:schemeClr val="tx2"/>
                </a:solidFill>
              </a:rPr>
              <a:t>PATH=/sbin:/bin:/usr/sbin:/usr/bin</a:t>
            </a:r>
          </a:p>
          <a:p>
            <a:pPr marL="342900" indent="-342900"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zh-CN" dirty="0">
                <a:solidFill>
                  <a:schemeClr val="tx2"/>
                </a:solidFill>
              </a:rPr>
              <a:t>MAILTO=root</a:t>
            </a:r>
          </a:p>
          <a:p>
            <a:pPr marL="342900" indent="-342900"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zh-CN" dirty="0">
                <a:solidFill>
                  <a:schemeClr val="tx2"/>
                </a:solidFill>
              </a:rPr>
              <a:t>HOME=/</a:t>
            </a:r>
          </a:p>
          <a:p>
            <a:r>
              <a:rPr lang="en-US" dirty="0"/>
              <a:t># For details see man 4 </a:t>
            </a:r>
            <a:r>
              <a:rPr lang="en-US" dirty="0" err="1"/>
              <a:t>crontabs</a:t>
            </a:r>
            <a:endParaRPr lang="zh-CN" altLang="en-US" dirty="0"/>
          </a:p>
          <a:p>
            <a:r>
              <a:rPr lang="en-US" dirty="0"/>
              <a:t> # Example of job definition:</a:t>
            </a:r>
            <a:endParaRPr lang="zh-CN" altLang="en-US" dirty="0"/>
          </a:p>
          <a:p>
            <a:r>
              <a:rPr lang="en-US" dirty="0"/>
              <a:t># .---------------- minute (0 - 59)</a:t>
            </a:r>
            <a:endParaRPr lang="zh-CN" altLang="en-US" dirty="0"/>
          </a:p>
          <a:p>
            <a:r>
              <a:rPr lang="en-US" dirty="0"/>
              <a:t># |  .------------- hour (0 - 23)</a:t>
            </a:r>
            <a:endParaRPr lang="zh-CN" altLang="en-US" dirty="0"/>
          </a:p>
          <a:p>
            <a:r>
              <a:rPr lang="en-US" dirty="0"/>
              <a:t># |  |  .---------- day of month (1 - 31)</a:t>
            </a:r>
            <a:endParaRPr lang="zh-CN" altLang="en-US" dirty="0"/>
          </a:p>
          <a:p>
            <a:r>
              <a:rPr lang="en-US" dirty="0"/>
              <a:t># |  |  |  .------- month (1 - 12) OR </a:t>
            </a:r>
            <a:r>
              <a:rPr lang="en-US" dirty="0" err="1"/>
              <a:t>jan,feb,mar,apr</a:t>
            </a:r>
            <a:r>
              <a:rPr lang="en-US" dirty="0"/>
              <a:t> ...</a:t>
            </a:r>
            <a:endParaRPr lang="zh-CN" altLang="en-US" dirty="0"/>
          </a:p>
          <a:p>
            <a:r>
              <a:rPr lang="en-US" dirty="0"/>
              <a:t># |  |  |  |  .---- day of week (0 - 6) (Sunday=0 or 7) OR </a:t>
            </a:r>
            <a:r>
              <a:rPr lang="en-US" dirty="0" err="1"/>
              <a:t>sun,mon,tue,wed,thu,fri,sat</a:t>
            </a:r>
            <a:endParaRPr lang="zh-CN" altLang="en-US" dirty="0"/>
          </a:p>
          <a:p>
            <a:r>
              <a:rPr lang="en-US" dirty="0"/>
              <a:t># |  |  |  |  |</a:t>
            </a:r>
            <a:endParaRPr lang="zh-CN" altLang="en-US" dirty="0"/>
          </a:p>
          <a:p>
            <a:r>
              <a:rPr lang="en-US" dirty="0"/>
              <a:t># *  *  *  *  * user-name command to be executed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6539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管理</a:t>
            </a:r>
            <a:r>
              <a:rPr lang="en-US" altLang="zh-CN" dirty="0" err="1" smtClean="0"/>
              <a:t>cron</a:t>
            </a:r>
            <a:r>
              <a:rPr lang="zh-CN" altLang="en-US" dirty="0" smtClean="0"/>
              <a:t>计划任务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编辑计划任务</a:t>
            </a:r>
            <a:endParaRPr lang="en-US" altLang="zh-CN" dirty="0" smtClean="0"/>
          </a:p>
          <a:p>
            <a:pPr lvl="2">
              <a:spcBef>
                <a:spcPts val="475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spcBef>
                <a:spcPts val="475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查看计划任务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删除计划任务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</a:pPr>
            <a:endParaRPr lang="en-US" altLang="zh-CN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2457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计划任务管理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crond</a:t>
            </a:r>
            <a:r>
              <a:rPr lang="en-US" altLang="zh-CN" dirty="0" smtClean="0"/>
              <a:t> 2-2</a:t>
            </a:r>
            <a:endParaRPr lang="zh-CN" altLang="en-US" dirty="0" smtClean="0"/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2381224" y="5500726"/>
            <a:ext cx="7215238" cy="1285860"/>
          </a:xfrm>
          <a:prstGeom prst="wedgeRoundRectCallout">
            <a:avLst>
              <a:gd name="adj1" fmla="val -10003"/>
              <a:gd name="adj2" fmla="val -49884"/>
              <a:gd name="adj3" fmla="val 16667"/>
            </a:avLst>
          </a:prstGeom>
          <a:solidFill>
            <a:schemeClr val="accent2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zh-CN" sz="2400" b="1" dirty="0">
                <a:solidFill>
                  <a:schemeClr val="bg1"/>
                </a:solidFill>
              </a:rPr>
              <a:t>root</a:t>
            </a:r>
            <a:r>
              <a:rPr lang="zh-CN" altLang="en-US" sz="2400" b="1" dirty="0">
                <a:solidFill>
                  <a:schemeClr val="bg1"/>
                </a:solidFill>
              </a:rPr>
              <a:t>用户可以管理指定用户的计划任务</a:t>
            </a:r>
          </a:p>
          <a:p>
            <a:pPr>
              <a:defRPr/>
            </a:pPr>
            <a:r>
              <a:rPr lang="zh-CN" altLang="en-US" sz="2400" b="1" dirty="0">
                <a:solidFill>
                  <a:schemeClr val="bg1"/>
                </a:solidFill>
              </a:rPr>
              <a:t>普通用户只能管理自己的计划任务</a:t>
            </a:r>
          </a:p>
        </p:txBody>
      </p:sp>
      <p:pic>
        <p:nvPicPr>
          <p:cNvPr id="6" name="Picture 11" descr="语法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1643050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2381224" y="2143116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 err="1">
                <a:solidFill>
                  <a:srgbClr val="FF0000"/>
                </a:solidFill>
              </a:rPr>
              <a:t>crontab</a:t>
            </a:r>
            <a:r>
              <a:rPr lang="en-US" altLang="zh-CN" sz="2000" b="1" dirty="0">
                <a:solidFill>
                  <a:srgbClr val="FF0000"/>
                </a:solidFill>
              </a:rPr>
              <a:t>  -e  [-u  </a:t>
            </a:r>
            <a:r>
              <a:rPr lang="zh-CN" altLang="en-US" sz="2000" b="1" dirty="0">
                <a:solidFill>
                  <a:srgbClr val="FF0000"/>
                </a:solidFill>
              </a:rPr>
              <a:t>用户名</a:t>
            </a:r>
            <a:r>
              <a:rPr lang="en-US" altLang="zh-CN" sz="2000" b="1" dirty="0">
                <a:solidFill>
                  <a:srgbClr val="FF0000"/>
                </a:solidFill>
              </a:rPr>
              <a:t>]</a:t>
            </a:r>
            <a:endParaRPr lang="en-US" altLang="zh-CN" sz="2000" b="1" dirty="0"/>
          </a:p>
        </p:txBody>
      </p:sp>
      <p:pic>
        <p:nvPicPr>
          <p:cNvPr id="8" name="Picture 11" descr="语法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3000372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2381224" y="3551232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 err="1">
                <a:solidFill>
                  <a:srgbClr val="FF0000"/>
                </a:solidFill>
              </a:rPr>
              <a:t>crontab</a:t>
            </a:r>
            <a:r>
              <a:rPr lang="en-US" altLang="zh-CN" sz="2000" b="1" dirty="0">
                <a:solidFill>
                  <a:srgbClr val="FF0000"/>
                </a:solidFill>
              </a:rPr>
              <a:t>  -I  [-u  </a:t>
            </a:r>
            <a:r>
              <a:rPr lang="zh-CN" altLang="en-US" sz="2000" b="1" dirty="0">
                <a:solidFill>
                  <a:srgbClr val="FF0000"/>
                </a:solidFill>
              </a:rPr>
              <a:t>用户名</a:t>
            </a:r>
            <a:r>
              <a:rPr lang="en-US" altLang="zh-CN" sz="2000" b="1" dirty="0">
                <a:solidFill>
                  <a:srgbClr val="FF0000"/>
                </a:solidFill>
              </a:rPr>
              <a:t>]</a:t>
            </a:r>
            <a:endParaRPr lang="en-US" altLang="zh-CN" sz="2000" b="1" dirty="0"/>
          </a:p>
        </p:txBody>
      </p:sp>
      <p:pic>
        <p:nvPicPr>
          <p:cNvPr id="10" name="Picture 11" descr="语法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4357694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2381224" y="4908554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 err="1">
                <a:solidFill>
                  <a:srgbClr val="FF0000"/>
                </a:solidFill>
              </a:rPr>
              <a:t>crontab</a:t>
            </a:r>
            <a:r>
              <a:rPr lang="en-US" altLang="zh-CN" sz="2000" b="1" dirty="0">
                <a:solidFill>
                  <a:srgbClr val="FF0000"/>
                </a:solidFill>
              </a:rPr>
              <a:t>  -r  [-u  </a:t>
            </a:r>
            <a:r>
              <a:rPr lang="zh-CN" altLang="en-US" sz="2000" b="1" dirty="0">
                <a:solidFill>
                  <a:srgbClr val="FF0000"/>
                </a:solidFill>
              </a:rPr>
              <a:t>用户名</a:t>
            </a:r>
            <a:r>
              <a:rPr lang="en-US" altLang="zh-CN" sz="2000" b="1" dirty="0">
                <a:solidFill>
                  <a:srgbClr val="FF0000"/>
                </a:solidFill>
              </a:rPr>
              <a:t>]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xmlns="" val="377248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1638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>
                <a:latin typeface="+mj-ea"/>
              </a:rPr>
              <a:t>crontab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任务配置的格式 </a:t>
            </a:r>
            <a:r>
              <a:rPr lang="en-US" altLang="zh-CN" dirty="0" smtClean="0">
                <a:latin typeface="+mj-ea"/>
              </a:rPr>
              <a:t>2-1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7" name="Rectangle 37"/>
          <p:cNvSpPr txBox="1">
            <a:spLocks noChangeArrowheads="1"/>
          </p:cNvSpPr>
          <p:nvPr/>
        </p:nvSpPr>
        <p:spPr bwMode="auto">
          <a:xfrm>
            <a:off x="2657476" y="1757363"/>
            <a:ext cx="74390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672"/>
              </a:spcBef>
              <a:buClr>
                <a:schemeClr val="hlink"/>
              </a:buClr>
              <a:defRPr/>
            </a:pPr>
            <a:r>
              <a:rPr lang="en-US" altLang="zh-CN" sz="2800" b="1" kern="0" dirty="0">
                <a:solidFill>
                  <a:srgbClr val="FF0000"/>
                </a:solidFill>
              </a:rPr>
              <a:t>50</a:t>
            </a:r>
            <a:r>
              <a:rPr lang="en-US" altLang="zh-CN" sz="2800" b="1" kern="0" dirty="0">
                <a:solidFill>
                  <a:schemeClr val="tx2"/>
                </a:solidFill>
              </a:rPr>
              <a:t>      </a:t>
            </a:r>
            <a:r>
              <a:rPr lang="en-US" altLang="zh-CN" sz="2800" b="1" kern="0" dirty="0">
                <a:solidFill>
                  <a:srgbClr val="FF0000"/>
                </a:solidFill>
              </a:rPr>
              <a:t>3</a:t>
            </a:r>
            <a:r>
              <a:rPr lang="en-US" altLang="zh-CN" sz="2800" b="1" kern="0" dirty="0">
                <a:solidFill>
                  <a:schemeClr val="tx2"/>
                </a:solidFill>
              </a:rPr>
              <a:t>      </a:t>
            </a:r>
            <a:r>
              <a:rPr lang="en-US" altLang="zh-CN" sz="2800" b="1" kern="0" dirty="0">
                <a:solidFill>
                  <a:srgbClr val="FF0000"/>
                </a:solidFill>
              </a:rPr>
              <a:t>2</a:t>
            </a:r>
            <a:r>
              <a:rPr lang="en-US" altLang="zh-CN" sz="2800" b="1" kern="0" dirty="0">
                <a:solidFill>
                  <a:schemeClr val="tx2"/>
                </a:solidFill>
              </a:rPr>
              <a:t>       </a:t>
            </a:r>
            <a:r>
              <a:rPr lang="en-US" altLang="zh-CN" sz="2800" b="1" kern="0" dirty="0">
                <a:solidFill>
                  <a:srgbClr val="FF0000"/>
                </a:solidFill>
              </a:rPr>
              <a:t>1</a:t>
            </a:r>
            <a:r>
              <a:rPr lang="en-US" altLang="zh-CN" sz="2800" b="1" kern="0" dirty="0">
                <a:solidFill>
                  <a:schemeClr val="tx2"/>
                </a:solidFill>
              </a:rPr>
              <a:t>       </a:t>
            </a:r>
            <a:r>
              <a:rPr lang="en-US" altLang="zh-CN" sz="2800" b="1" kern="0" dirty="0" smtClean="0">
                <a:solidFill>
                  <a:srgbClr val="FF0000"/>
                </a:solidFill>
              </a:rPr>
              <a:t>*</a:t>
            </a:r>
            <a:endParaRPr lang="en-US" altLang="zh-CN" sz="2800" b="1" kern="0" dirty="0">
              <a:solidFill>
                <a:srgbClr val="FF0000"/>
              </a:solidFill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2167671" y="2352310"/>
            <a:ext cx="792162" cy="428625"/>
          </a:xfrm>
          <a:prstGeom prst="wedgeRoundRectCallout">
            <a:avLst>
              <a:gd name="adj1" fmla="val 34367"/>
              <a:gd name="adj2" fmla="val -9359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分钟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136778" y="2317141"/>
            <a:ext cx="792162" cy="428625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小时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070717" y="2334726"/>
            <a:ext cx="792162" cy="428625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日期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050205" y="2341930"/>
            <a:ext cx="792163" cy="428625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月份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6054482" y="2317141"/>
            <a:ext cx="792163" cy="428625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星期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7793038" y="2403476"/>
            <a:ext cx="792162" cy="428625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命令</a:t>
            </a:r>
          </a:p>
        </p:txBody>
      </p:sp>
      <p:sp>
        <p:nvSpPr>
          <p:cNvPr id="15" name="AutoShape 51"/>
          <p:cNvSpPr>
            <a:spLocks noChangeArrowheads="1"/>
          </p:cNvSpPr>
          <p:nvPr/>
        </p:nvSpPr>
        <p:spPr bwMode="auto">
          <a:xfrm>
            <a:off x="2067292" y="1541464"/>
            <a:ext cx="4608512" cy="14573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52"/>
          <p:cNvSpPr>
            <a:spLocks noChangeArrowheads="1"/>
          </p:cNvSpPr>
          <p:nvPr/>
        </p:nvSpPr>
        <p:spPr bwMode="auto">
          <a:xfrm>
            <a:off x="3638551" y="1341439"/>
            <a:ext cx="1471613" cy="395287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zh-CN" altLang="en-US" sz="1600">
                <a:solidFill>
                  <a:schemeClr val="tx2"/>
                </a:solidFill>
                <a:latin typeface="Times New Roman" pitchFamily="18" charset="0"/>
              </a:rPr>
              <a:t>时间周期设置</a:t>
            </a:r>
          </a:p>
        </p:txBody>
      </p:sp>
      <p:sp>
        <p:nvSpPr>
          <p:cNvPr id="17" name="AutoShape 53"/>
          <p:cNvSpPr>
            <a:spLocks noChangeArrowheads="1"/>
          </p:cNvSpPr>
          <p:nvPr/>
        </p:nvSpPr>
        <p:spPr bwMode="auto">
          <a:xfrm>
            <a:off x="7216776" y="1524001"/>
            <a:ext cx="2879725" cy="14573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auto">
          <a:xfrm>
            <a:off x="7832726" y="1323975"/>
            <a:ext cx="1471613" cy="395288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zh-CN" altLang="en-US" sz="1600">
                <a:solidFill>
                  <a:schemeClr val="tx2"/>
                </a:solidFill>
                <a:latin typeface="Times New Roman" pitchFamily="18" charset="0"/>
              </a:rPr>
              <a:t>任务内容设置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2024002" y="3214687"/>
          <a:ext cx="8143964" cy="2950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72"/>
                <a:gridCol w="6000792"/>
              </a:tblGrid>
              <a:tr h="55865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_GB2312" pitchFamily="49" charset="-122"/>
                          <a:ea typeface="仿宋_GB2312" pitchFamily="49" charset="-122"/>
                        </a:rPr>
                        <a:t>字段</a:t>
                      </a:r>
                      <a:endParaRPr lang="zh-CN" altLang="en-US" dirty="0"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_GB2312" pitchFamily="49" charset="-122"/>
                          <a:ea typeface="仿宋_GB2312" pitchFamily="49" charset="-122"/>
                        </a:rPr>
                        <a:t>说明</a:t>
                      </a:r>
                      <a:endParaRPr lang="zh-CN" altLang="en-US" dirty="0"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分钟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59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之间的任意整数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小时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23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之间的任意整数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31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之间的任意整数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月份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12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之间的任意整数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星期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7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之间的任意整数，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或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7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代表星期日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命令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要执行的命令或程序脚本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7636031" y="1828772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 err="1" smtClean="0">
                <a:solidFill>
                  <a:srgbClr val="FF0000"/>
                </a:solidFill>
              </a:rPr>
              <a:t>run_command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509581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LVM</a:t>
            </a:r>
            <a:r>
              <a:rPr lang="zh-CN" altLang="en-US" dirty="0" smtClean="0"/>
              <a:t>有什么优点？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常用的</a:t>
            </a:r>
            <a:r>
              <a:rPr lang="en-US" altLang="zh-CN" dirty="0" smtClean="0"/>
              <a:t>LVM</a:t>
            </a:r>
            <a:r>
              <a:rPr lang="zh-CN" altLang="en-US" dirty="0" smtClean="0"/>
              <a:t>命令有哪些？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如何使得一个文件系统支持磁盘配额？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磁盘配额有哪两种方式？</a:t>
            </a:r>
            <a:endParaRPr lang="en-US" altLang="zh-CN" dirty="0" smtClean="0"/>
          </a:p>
          <a:p>
            <a:pPr marL="342900" lvl="2" indent="-342900">
              <a:lnSpc>
                <a:spcPct val="100000"/>
              </a:lnSpc>
              <a:spcBef>
                <a:spcPts val="675"/>
              </a:spcBef>
              <a:buClr>
                <a:schemeClr val="hlink"/>
              </a:buClr>
              <a:buBlip>
                <a:blip r:embed="rId3"/>
              </a:buBlip>
            </a:pPr>
            <a:r>
              <a:rPr lang="en-US" altLang="zh-CN" sz="2800" b="1" dirty="0" err="1">
                <a:solidFill>
                  <a:schemeClr val="accent2"/>
                </a:solidFill>
              </a:rPr>
              <a:t>crontab</a:t>
            </a:r>
            <a:r>
              <a:rPr lang="en-US" altLang="zh-CN" sz="2800" b="1" dirty="0">
                <a:solidFill>
                  <a:schemeClr val="accent2"/>
                </a:solidFill>
              </a:rPr>
              <a:t> –e </a:t>
            </a:r>
            <a:r>
              <a:rPr lang="zh-CN" altLang="en-US" sz="2800" b="1" dirty="0">
                <a:solidFill>
                  <a:schemeClr val="accent2"/>
                </a:solidFill>
              </a:rPr>
              <a:t>编辑计划任务时，五个时间字段代表什么意思？</a:t>
            </a:r>
            <a:endParaRPr lang="en-US" altLang="zh-CN" sz="2800" b="1" dirty="0">
              <a:solidFill>
                <a:schemeClr val="accent2"/>
              </a:solidFill>
            </a:endParaRPr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zh-CN" altLang="en-US" dirty="0" smtClean="0"/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819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课前小考</a:t>
            </a:r>
          </a:p>
        </p:txBody>
      </p:sp>
    </p:spTree>
    <p:extLst>
      <p:ext uri="{BB962C8B-B14F-4D97-AF65-F5344CB8AC3E}">
        <p14:creationId xmlns:p14="http://schemas.microsoft.com/office/powerpoint/2010/main" xmlns="" val="12632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时间数值的特殊表示方法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	   表示该范围内的任意时间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表示间隔的多个不连续时间点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smtClean="0"/>
              <a:t>	   </a:t>
            </a:r>
            <a:r>
              <a:rPr lang="zh-CN" altLang="en-US" dirty="0" smtClean="0"/>
              <a:t>表示一个连续的时间范围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smtClean="0"/>
              <a:t>	   </a:t>
            </a:r>
            <a:r>
              <a:rPr lang="zh-CN" altLang="en-US" dirty="0" smtClean="0"/>
              <a:t>指定间隔的时间频率</a:t>
            </a:r>
          </a:p>
          <a:p>
            <a:pPr>
              <a:spcBef>
                <a:spcPts val="675"/>
              </a:spcBef>
            </a:pPr>
            <a:r>
              <a:rPr lang="zh-CN" altLang="en-US" dirty="0" smtClean="0"/>
              <a:t>应用示例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0  17  *  *  1-5		</a:t>
            </a:r>
            <a:r>
              <a:rPr lang="zh-CN" altLang="en-US" dirty="0" smtClean="0"/>
              <a:t>周一到周五每天</a:t>
            </a:r>
            <a:r>
              <a:rPr lang="en-US" altLang="zh-CN" dirty="0" smtClean="0"/>
              <a:t>17:00 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30  8  *  *  1,3,5	</a:t>
            </a:r>
            <a:r>
              <a:rPr lang="zh-CN" altLang="en-US" dirty="0" smtClean="0"/>
              <a:t>每周一、三、五的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0  8-18/2  *  *  *	8</a:t>
            </a:r>
            <a:r>
              <a:rPr lang="zh-CN" altLang="en-US" dirty="0" smtClean="0"/>
              <a:t>点到</a:t>
            </a:r>
            <a:r>
              <a:rPr lang="en-US" altLang="zh-CN" dirty="0" smtClean="0"/>
              <a:t>18</a:t>
            </a:r>
            <a:r>
              <a:rPr lang="zh-CN" altLang="en-US" dirty="0" smtClean="0"/>
              <a:t>点之间每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小时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0  *  */3  *  *		</a:t>
            </a:r>
            <a:r>
              <a:rPr lang="zh-CN" altLang="en-US" dirty="0" smtClean="0"/>
              <a:t>每</a:t>
            </a:r>
            <a:r>
              <a:rPr lang="en-US" altLang="zh-CN" dirty="0" smtClean="0"/>
              <a:t>3</a:t>
            </a:r>
            <a:r>
              <a:rPr lang="zh-CN" altLang="en-US" dirty="0" smtClean="0"/>
              <a:t>天</a:t>
            </a:r>
          </a:p>
          <a:p>
            <a:pPr lvl="1">
              <a:spcBef>
                <a:spcPts val="475"/>
              </a:spcBef>
            </a:pP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2662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crontab</a:t>
            </a:r>
            <a:r>
              <a:rPr lang="en-US" altLang="zh-CN" dirty="0" smtClean="0"/>
              <a:t> </a:t>
            </a:r>
            <a:r>
              <a:rPr lang="zh-CN" altLang="en-US" dirty="0" smtClean="0"/>
              <a:t>任务配置的格式 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562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用户）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每天早上</a:t>
            </a:r>
            <a:r>
              <a:rPr lang="en-US" altLang="zh-CN" dirty="0" smtClean="0"/>
              <a:t>7:50</a:t>
            </a:r>
            <a:r>
              <a:rPr lang="zh-CN" altLang="en-US" dirty="0" smtClean="0"/>
              <a:t>自动开启</a:t>
            </a:r>
            <a:r>
              <a:rPr lang="en-US" altLang="zh-CN" dirty="0" err="1" smtClean="0"/>
              <a:t>sshd</a:t>
            </a:r>
            <a:r>
              <a:rPr lang="zh-CN" altLang="en-US" dirty="0" smtClean="0"/>
              <a:t>服务，</a:t>
            </a:r>
            <a:r>
              <a:rPr lang="en-US" altLang="zh-CN" dirty="0" smtClean="0"/>
              <a:t>22</a:t>
            </a:r>
            <a:r>
              <a:rPr lang="zh-CN" altLang="en-US" dirty="0" smtClean="0"/>
              <a:t>点</a:t>
            </a:r>
            <a:r>
              <a:rPr lang="en-US" altLang="zh-CN" dirty="0" smtClean="0"/>
              <a:t>50</a:t>
            </a:r>
            <a:r>
              <a:rPr lang="zh-CN" altLang="en-US" dirty="0" smtClean="0"/>
              <a:t>时关闭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每隔</a:t>
            </a:r>
            <a:r>
              <a:rPr lang="en-US" altLang="zh-CN" dirty="0" smtClean="0"/>
              <a:t>5</a:t>
            </a:r>
            <a:r>
              <a:rPr lang="zh-CN" altLang="en-US" dirty="0" smtClean="0"/>
              <a:t>天清空一次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服务器公共目录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/ftp/pub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每周六的</a:t>
            </a:r>
            <a:r>
              <a:rPr lang="en-US" altLang="zh-CN" dirty="0" smtClean="0"/>
              <a:t>7:30</a:t>
            </a:r>
            <a:r>
              <a:rPr lang="zh-CN" altLang="en-US" dirty="0" smtClean="0"/>
              <a:t>时，重新启动</a:t>
            </a:r>
            <a:r>
              <a:rPr lang="en-US" altLang="zh-CN" dirty="0" err="1" smtClean="0"/>
              <a:t>httpd</a:t>
            </a:r>
            <a:r>
              <a:rPr lang="zh-CN" altLang="en-US" dirty="0" smtClean="0"/>
              <a:t>服务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每周一、三、五的</a:t>
            </a:r>
            <a:r>
              <a:rPr lang="en-US" altLang="zh-CN" dirty="0" smtClean="0"/>
              <a:t>17:30</a:t>
            </a:r>
            <a:r>
              <a:rPr lang="zh-CN" altLang="en-US" dirty="0" smtClean="0"/>
              <a:t>时，打包备份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httpd</a:t>
            </a:r>
            <a:r>
              <a:rPr lang="zh-CN" altLang="en-US" dirty="0" smtClean="0"/>
              <a:t>目录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2765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crontab</a:t>
            </a:r>
            <a:r>
              <a:rPr lang="en-US" altLang="zh-CN" dirty="0" smtClean="0"/>
              <a:t> </a:t>
            </a:r>
            <a:r>
              <a:rPr lang="zh-CN" altLang="en-US" dirty="0" smtClean="0"/>
              <a:t>应用示例 </a:t>
            </a:r>
            <a:r>
              <a:rPr lang="en-US" altLang="zh-CN" dirty="0" smtClean="0"/>
              <a:t>3-1</a:t>
            </a:r>
            <a:endParaRPr lang="zh-CN" altLang="en-US" dirty="0" smtClean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2238349" y="3586164"/>
            <a:ext cx="7901015" cy="2486025"/>
          </a:xfrm>
          <a:prstGeom prst="roundRect">
            <a:avLst>
              <a:gd name="adj" fmla="val 702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zh-CN" dirty="0">
                <a:solidFill>
                  <a:schemeClr val="tx2"/>
                </a:solidFill>
                <a:cs typeface="Arial" charset="0"/>
              </a:rPr>
              <a:t>[root@localhost root]# </a:t>
            </a:r>
            <a:r>
              <a:rPr lang="zh-CN" altLang="zh-CN" b="1" dirty="0">
                <a:solidFill>
                  <a:srgbClr val="FF0000"/>
                </a:solidFill>
                <a:cs typeface="Arial" charset="0"/>
              </a:rPr>
              <a:t>crontab </a:t>
            </a:r>
            <a:r>
              <a:rPr lang="en-US" altLang="zh-CN" b="1" dirty="0">
                <a:solidFill>
                  <a:srgbClr val="FF0000"/>
                </a:solidFill>
                <a:cs typeface="Arial" charset="0"/>
              </a:rPr>
              <a:t>-e</a:t>
            </a:r>
            <a:endParaRPr lang="zh-CN" altLang="zh-CN" b="1" dirty="0">
              <a:solidFill>
                <a:srgbClr val="FF0000"/>
              </a:solidFill>
              <a:cs typeface="Arial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cs typeface="Arial" charset="0"/>
              </a:rPr>
              <a:t>50  7   * * *   /</a:t>
            </a:r>
            <a:r>
              <a:rPr lang="en-US" altLang="zh-CN" dirty="0" err="1">
                <a:solidFill>
                  <a:schemeClr val="tx2"/>
                </a:solidFill>
                <a:cs typeface="Arial" charset="0"/>
              </a:rPr>
              <a:t>sbin</a:t>
            </a:r>
            <a:r>
              <a:rPr lang="en-US" altLang="zh-CN" dirty="0">
                <a:solidFill>
                  <a:schemeClr val="tx2"/>
                </a:solidFill>
                <a:cs typeface="Arial" charset="0"/>
              </a:rPr>
              <a:t>/service  </a:t>
            </a:r>
            <a:r>
              <a:rPr lang="en-US" altLang="zh-CN" dirty="0" err="1">
                <a:solidFill>
                  <a:schemeClr val="tx2"/>
                </a:solidFill>
                <a:cs typeface="Arial" charset="0"/>
              </a:rPr>
              <a:t>sshd</a:t>
            </a:r>
            <a:r>
              <a:rPr lang="en-US" altLang="zh-CN" dirty="0">
                <a:solidFill>
                  <a:schemeClr val="tx2"/>
                </a:solidFill>
                <a:cs typeface="Arial" charset="0"/>
              </a:rPr>
              <a:t>  start</a:t>
            </a:r>
            <a:endParaRPr lang="zh-CN" altLang="zh-CN" dirty="0">
              <a:solidFill>
                <a:schemeClr val="tx2"/>
              </a:solidFill>
              <a:cs typeface="Arial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cs typeface="Arial" charset="0"/>
              </a:rPr>
              <a:t>50  22 * * *   /</a:t>
            </a:r>
            <a:r>
              <a:rPr lang="en-US" altLang="zh-CN" dirty="0" err="1">
                <a:solidFill>
                  <a:schemeClr val="tx2"/>
                </a:solidFill>
                <a:cs typeface="Arial" charset="0"/>
              </a:rPr>
              <a:t>sbin</a:t>
            </a:r>
            <a:r>
              <a:rPr lang="en-US" altLang="zh-CN" dirty="0">
                <a:solidFill>
                  <a:schemeClr val="tx2"/>
                </a:solidFill>
                <a:cs typeface="Arial" charset="0"/>
              </a:rPr>
              <a:t>/service  </a:t>
            </a:r>
            <a:r>
              <a:rPr lang="en-US" altLang="zh-CN" dirty="0" err="1">
                <a:solidFill>
                  <a:schemeClr val="tx2"/>
                </a:solidFill>
                <a:cs typeface="Arial" charset="0"/>
              </a:rPr>
              <a:t>sshd</a:t>
            </a:r>
            <a:r>
              <a:rPr lang="en-US" altLang="zh-CN" dirty="0">
                <a:solidFill>
                  <a:schemeClr val="tx2"/>
                </a:solidFill>
                <a:cs typeface="Arial" charset="0"/>
              </a:rPr>
              <a:t>  stop</a:t>
            </a:r>
            <a:endParaRPr lang="zh-CN" altLang="zh-CN" b="1" dirty="0">
              <a:solidFill>
                <a:srgbClr val="FF0000"/>
              </a:solidFill>
              <a:cs typeface="Arial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cs typeface="Arial" charset="0"/>
              </a:rPr>
              <a:t>0    0   */5 * *   /bin/</a:t>
            </a:r>
            <a:r>
              <a:rPr lang="en-US" altLang="zh-CN" dirty="0" err="1">
                <a:solidFill>
                  <a:schemeClr val="tx2"/>
                </a:solidFill>
                <a:cs typeface="Arial" charset="0"/>
              </a:rPr>
              <a:t>rm</a:t>
            </a:r>
            <a:r>
              <a:rPr lang="en-US" altLang="zh-CN" dirty="0">
                <a:solidFill>
                  <a:schemeClr val="tx2"/>
                </a:solidFill>
                <a:cs typeface="Arial" charset="0"/>
              </a:rPr>
              <a:t> -</a:t>
            </a:r>
            <a:r>
              <a:rPr lang="en-US" altLang="zh-CN" dirty="0" err="1">
                <a:solidFill>
                  <a:schemeClr val="tx2"/>
                </a:solidFill>
                <a:cs typeface="Arial" charset="0"/>
              </a:rPr>
              <a:t>rf</a:t>
            </a:r>
            <a:r>
              <a:rPr lang="en-US" altLang="zh-CN" dirty="0">
                <a:solidFill>
                  <a:schemeClr val="tx2"/>
                </a:solidFill>
                <a:cs typeface="Arial" charset="0"/>
              </a:rPr>
              <a:t> /</a:t>
            </a:r>
            <a:r>
              <a:rPr lang="en-US" altLang="zh-CN" dirty="0" err="1">
                <a:solidFill>
                  <a:schemeClr val="tx2"/>
                </a:solidFill>
                <a:cs typeface="Arial" charset="0"/>
              </a:rPr>
              <a:t>var</a:t>
            </a:r>
            <a:r>
              <a:rPr lang="en-US" altLang="zh-CN" dirty="0">
                <a:solidFill>
                  <a:schemeClr val="tx2"/>
                </a:solidFill>
                <a:cs typeface="Arial" charset="0"/>
              </a:rPr>
              <a:t>/ftp/pub/*</a:t>
            </a:r>
            <a:endParaRPr lang="zh-CN" altLang="zh-CN" b="1" dirty="0">
              <a:solidFill>
                <a:schemeClr val="tx2"/>
              </a:solidFill>
              <a:cs typeface="Arial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cs typeface="Arial" charset="0"/>
              </a:rPr>
              <a:t>30  7   * * 6   /</a:t>
            </a:r>
            <a:r>
              <a:rPr lang="en-US" altLang="zh-CN" dirty="0" err="1">
                <a:solidFill>
                  <a:schemeClr val="tx2"/>
                </a:solidFill>
                <a:cs typeface="Arial" charset="0"/>
              </a:rPr>
              <a:t>sbin</a:t>
            </a:r>
            <a:r>
              <a:rPr lang="en-US" altLang="zh-CN" dirty="0">
                <a:solidFill>
                  <a:schemeClr val="tx2"/>
                </a:solidFill>
                <a:cs typeface="Arial" charset="0"/>
              </a:rPr>
              <a:t>/service  </a:t>
            </a:r>
            <a:r>
              <a:rPr lang="en-US" altLang="zh-CN" dirty="0" err="1">
                <a:solidFill>
                  <a:schemeClr val="tx2"/>
                </a:solidFill>
                <a:cs typeface="Arial" charset="0"/>
              </a:rPr>
              <a:t>httpd</a:t>
            </a:r>
            <a:r>
              <a:rPr lang="en-US" altLang="zh-CN" dirty="0">
                <a:solidFill>
                  <a:schemeClr val="tx2"/>
                </a:solidFill>
                <a:cs typeface="Arial" charset="0"/>
              </a:rPr>
              <a:t>  restart</a:t>
            </a:r>
            <a:endParaRPr lang="zh-CN" altLang="zh-CN" dirty="0">
              <a:solidFill>
                <a:schemeClr val="tx2"/>
              </a:solidFill>
              <a:cs typeface="Arial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cs typeface="Arial" charset="0"/>
              </a:rPr>
              <a:t>30  17 * * 1,3,5   /bin/tar  </a:t>
            </a:r>
            <a:r>
              <a:rPr lang="en-US" altLang="zh-CN" dirty="0" err="1">
                <a:solidFill>
                  <a:schemeClr val="tx2"/>
                </a:solidFill>
                <a:cs typeface="Arial" charset="0"/>
              </a:rPr>
              <a:t>jcf</a:t>
            </a:r>
            <a:r>
              <a:rPr lang="en-US" altLang="zh-CN" dirty="0">
                <a:solidFill>
                  <a:schemeClr val="tx2"/>
                </a:solidFill>
                <a:cs typeface="Arial" charset="0"/>
              </a:rPr>
              <a:t>  httpdconf.tar.bz2  /etc/</a:t>
            </a:r>
            <a:r>
              <a:rPr lang="en-US" altLang="zh-CN" dirty="0" err="1">
                <a:solidFill>
                  <a:schemeClr val="tx2"/>
                </a:solidFill>
                <a:cs typeface="Arial" charset="0"/>
              </a:rPr>
              <a:t>httpd</a:t>
            </a:r>
            <a:r>
              <a:rPr lang="en-US" altLang="zh-CN" dirty="0">
                <a:solidFill>
                  <a:schemeClr val="tx2"/>
                </a:solidFill>
                <a:cs typeface="Arial" charset="0"/>
              </a:rPr>
              <a:t>/</a:t>
            </a:r>
            <a:endParaRPr lang="zh-CN" altLang="zh-CN" dirty="0">
              <a:solidFill>
                <a:schemeClr val="tx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456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示例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jerry</a:t>
            </a:r>
            <a:r>
              <a:rPr lang="zh-CN" altLang="en-US" dirty="0" smtClean="0"/>
              <a:t>用户）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每周日晚上</a:t>
            </a:r>
            <a:r>
              <a:rPr lang="en-US" altLang="zh-CN" dirty="0" smtClean="0"/>
              <a:t>23:55</a:t>
            </a:r>
            <a:r>
              <a:rPr lang="zh-CN" altLang="en-US" dirty="0" smtClean="0"/>
              <a:t>时将“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文件的内容复制到宿主目录中，保存为</a:t>
            </a:r>
            <a:r>
              <a:rPr lang="en-US" altLang="zh-CN" dirty="0" smtClean="0"/>
              <a:t>pwd.txt</a:t>
            </a:r>
            <a:r>
              <a:rPr lang="zh-CN" altLang="en-US" dirty="0" smtClean="0"/>
              <a:t>文件</a:t>
            </a:r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2867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crontab</a:t>
            </a:r>
            <a:r>
              <a:rPr lang="en-US" altLang="zh-CN" dirty="0" smtClean="0"/>
              <a:t> </a:t>
            </a:r>
            <a:r>
              <a:rPr lang="zh-CN" altLang="en-US" dirty="0" smtClean="0"/>
              <a:t>应用示例 </a:t>
            </a:r>
            <a:r>
              <a:rPr lang="en-US" altLang="zh-CN" dirty="0" smtClean="0"/>
              <a:t>3-2</a:t>
            </a:r>
            <a:endParaRPr lang="zh-CN" altLang="en-US" dirty="0" smtClean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2038351" y="2857500"/>
            <a:ext cx="8101013" cy="928688"/>
          </a:xfrm>
          <a:prstGeom prst="roundRect">
            <a:avLst>
              <a:gd name="adj" fmla="val 702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zh-CN" dirty="0">
                <a:solidFill>
                  <a:schemeClr val="tx2"/>
                </a:solidFill>
                <a:cs typeface="Arial" charset="0"/>
              </a:rPr>
              <a:t>[root@localhost root]# </a:t>
            </a:r>
            <a:r>
              <a:rPr lang="zh-CN" altLang="zh-CN" b="1" dirty="0">
                <a:solidFill>
                  <a:srgbClr val="FF0000"/>
                </a:solidFill>
                <a:cs typeface="Arial" charset="0"/>
              </a:rPr>
              <a:t>crontab </a:t>
            </a:r>
            <a:r>
              <a:rPr lang="en-US" altLang="zh-CN" b="1" dirty="0">
                <a:solidFill>
                  <a:srgbClr val="FF0000"/>
                </a:solidFill>
                <a:cs typeface="Arial" charset="0"/>
              </a:rPr>
              <a:t>-e -u  jerry</a:t>
            </a:r>
            <a:endParaRPr lang="zh-CN" altLang="zh-CN" b="1" dirty="0">
              <a:solidFill>
                <a:srgbClr val="FF0000"/>
              </a:solidFill>
              <a:cs typeface="Arial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cs typeface="Arial" charset="0"/>
              </a:rPr>
              <a:t>55  23  * * 7   /bin/cp  /etc/</a:t>
            </a:r>
            <a:r>
              <a:rPr lang="en-US" altLang="zh-CN" dirty="0" err="1">
                <a:solidFill>
                  <a:schemeClr val="tx2"/>
                </a:solidFill>
                <a:cs typeface="Arial" charset="0"/>
              </a:rPr>
              <a:t>passwd</a:t>
            </a:r>
            <a:r>
              <a:rPr lang="en-US" altLang="zh-CN" dirty="0">
                <a:solidFill>
                  <a:schemeClr val="tx2"/>
                </a:solidFill>
                <a:cs typeface="Arial" charset="0"/>
              </a:rPr>
              <a:t>  /home/jerry/pwd.txt</a:t>
            </a:r>
            <a:endParaRPr lang="zh-CN" altLang="zh-CN" b="1" dirty="0">
              <a:solidFill>
                <a:srgbClr val="FF0000"/>
              </a:solidFill>
              <a:cs typeface="Arial" charset="0"/>
            </a:endParaRPr>
          </a:p>
        </p:txBody>
      </p:sp>
      <p:pic>
        <p:nvPicPr>
          <p:cNvPr id="9" name="Picture 8" descr="示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500175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8532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示例</a:t>
            </a:r>
            <a:r>
              <a:rPr lang="en-US" altLang="zh-CN" dirty="0" smtClean="0"/>
              <a:t>3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root</a:t>
            </a:r>
            <a:r>
              <a:rPr lang="zh-CN" altLang="en-US" dirty="0" smtClean="0"/>
              <a:t>用户查看自己的计划任务列表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查看并删除</a:t>
            </a:r>
            <a:r>
              <a:rPr lang="en-US" altLang="zh-CN" dirty="0" smtClean="0"/>
              <a:t>jerry</a:t>
            </a:r>
            <a:r>
              <a:rPr lang="zh-CN" altLang="en-US" dirty="0" smtClean="0"/>
              <a:t>用户设置的计划任务</a:t>
            </a:r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2970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crontab</a:t>
            </a:r>
            <a:r>
              <a:rPr lang="en-US" altLang="zh-CN" dirty="0" smtClean="0"/>
              <a:t> </a:t>
            </a:r>
            <a:r>
              <a:rPr lang="zh-CN" altLang="en-US" dirty="0" smtClean="0"/>
              <a:t>应用示例 </a:t>
            </a:r>
            <a:r>
              <a:rPr lang="en-US" altLang="zh-CN" dirty="0" smtClean="0"/>
              <a:t>3-3</a:t>
            </a:r>
            <a:endParaRPr lang="zh-CN" altLang="en-US" dirty="0" smtClean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2038351" y="2943226"/>
            <a:ext cx="8101013" cy="2486025"/>
          </a:xfrm>
          <a:prstGeom prst="roundRect">
            <a:avLst>
              <a:gd name="adj" fmla="val 702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zh-CN">
                <a:solidFill>
                  <a:schemeClr val="tx2"/>
                </a:solidFill>
              </a:rPr>
              <a:t>[root@localhost root]# </a:t>
            </a:r>
            <a:r>
              <a:rPr lang="zh-CN" altLang="zh-CN" b="1">
                <a:solidFill>
                  <a:srgbClr val="FF0000"/>
                </a:solidFill>
              </a:rPr>
              <a:t>crontab -l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zh-CN">
                <a:solidFill>
                  <a:schemeClr val="tx2"/>
                </a:solidFill>
              </a:rPr>
              <a:t>50 7 * * *  /sbin/service sshd start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zh-CN">
                <a:solidFill>
                  <a:schemeClr val="tx2"/>
                </a:solidFill>
              </a:rPr>
              <a:t>50 22 * * *  /sbin/service sshd stop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zh-CN">
                <a:solidFill>
                  <a:schemeClr val="tx2"/>
                </a:solidFill>
              </a:rPr>
              <a:t>0 * */5 * *  /bin/rm -rf /var/ftp/pub/*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zh-CN">
                <a:solidFill>
                  <a:schemeClr val="tx2"/>
                </a:solidFill>
              </a:rPr>
              <a:t>30 7 * * 6  /sbin/service httpd restart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zh-CN">
                <a:solidFill>
                  <a:schemeClr val="tx2"/>
                </a:solidFill>
              </a:rPr>
              <a:t>30 17 * * 1,3,5  /bin/tar jcvf httpdconf.tar.bz2 /etc/httpd</a:t>
            </a:r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2038351" y="2943226"/>
            <a:ext cx="8101013" cy="2486025"/>
          </a:xfrm>
          <a:prstGeom prst="roundRect">
            <a:avLst>
              <a:gd name="adj" fmla="val 702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zh-CN" dirty="0">
                <a:solidFill>
                  <a:schemeClr val="tx2"/>
                </a:solidFill>
                <a:cs typeface="Arial" charset="0"/>
              </a:rPr>
              <a:t>[root@localhost root]# </a:t>
            </a:r>
            <a:r>
              <a:rPr lang="zh-CN" altLang="zh-CN" b="1" dirty="0">
                <a:solidFill>
                  <a:srgbClr val="FF0000"/>
                </a:solidFill>
                <a:cs typeface="Arial" charset="0"/>
              </a:rPr>
              <a:t>crontab -l -u jerry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zh-CN" dirty="0">
                <a:solidFill>
                  <a:schemeClr val="tx2"/>
                </a:solidFill>
                <a:cs typeface="Arial" charset="0"/>
              </a:rPr>
              <a:t>55 </a:t>
            </a:r>
            <a:r>
              <a:rPr lang="en-US" altLang="zh-CN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zh-CN" altLang="zh-CN" dirty="0">
                <a:solidFill>
                  <a:schemeClr val="tx2"/>
                </a:solidFill>
                <a:cs typeface="Arial" charset="0"/>
              </a:rPr>
              <a:t>23</a:t>
            </a:r>
            <a:r>
              <a:rPr lang="en-US" altLang="zh-CN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zh-CN" altLang="zh-CN" dirty="0">
                <a:solidFill>
                  <a:schemeClr val="tx2"/>
                </a:solidFill>
                <a:cs typeface="Arial" charset="0"/>
              </a:rPr>
              <a:t> * * 7  /bin/cp /etc/passwd /home/jerry/pwd.txt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zh-CN" dirty="0">
                <a:solidFill>
                  <a:schemeClr val="tx2"/>
                </a:solidFill>
                <a:cs typeface="Arial" charset="0"/>
              </a:rPr>
              <a:t>[root@localhost root]# </a:t>
            </a:r>
            <a:r>
              <a:rPr lang="zh-CN" altLang="zh-CN" b="1" dirty="0">
                <a:solidFill>
                  <a:srgbClr val="FF0000"/>
                </a:solidFill>
                <a:cs typeface="Arial" charset="0"/>
              </a:rPr>
              <a:t>crontab -r -u jerry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zh-CN" dirty="0">
                <a:solidFill>
                  <a:schemeClr val="tx2"/>
                </a:solidFill>
                <a:cs typeface="Arial" charset="0"/>
              </a:rPr>
              <a:t>[root@localhost root]# </a:t>
            </a:r>
            <a:r>
              <a:rPr lang="zh-CN" altLang="zh-CN" b="1" dirty="0">
                <a:solidFill>
                  <a:schemeClr val="tx2"/>
                </a:solidFill>
                <a:cs typeface="Arial" charset="0"/>
              </a:rPr>
              <a:t>crontab -l -u jerry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zh-CN" dirty="0">
                <a:solidFill>
                  <a:schemeClr val="tx2"/>
                </a:solidFill>
                <a:cs typeface="Arial" charset="0"/>
              </a:rPr>
              <a:t>no crontab for jerry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zh-CN" dirty="0">
                <a:solidFill>
                  <a:schemeClr val="tx2"/>
                </a:solidFill>
                <a:cs typeface="Arial" charset="0"/>
              </a:rPr>
              <a:t>[root@localhost root]#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6381750" y="2547939"/>
            <a:ext cx="3098800" cy="428625"/>
          </a:xfrm>
          <a:prstGeom prst="wedgeRoundRectCallout">
            <a:avLst>
              <a:gd name="adj1" fmla="val -43528"/>
              <a:gd name="adj2" fmla="val 1083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查看用户 </a:t>
            </a: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jerry </a:t>
            </a: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的计划任务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6596064" y="4221164"/>
            <a:ext cx="3100387" cy="428625"/>
          </a:xfrm>
          <a:prstGeom prst="wedgeRoundRectCallout">
            <a:avLst>
              <a:gd name="adj1" fmla="val -40583"/>
              <a:gd name="adj2" fmla="val -9715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删除用户</a:t>
            </a: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jerry</a:t>
            </a: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的计划任务</a:t>
            </a:r>
          </a:p>
        </p:txBody>
      </p:sp>
      <p:pic>
        <p:nvPicPr>
          <p:cNvPr id="12" name="Picture 8" descr="示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037" y="1428737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1186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Line 10"/>
          <p:cNvSpPr>
            <a:spLocks noChangeShapeType="1"/>
          </p:cNvSpPr>
          <p:nvPr/>
        </p:nvSpPr>
        <p:spPr bwMode="auto">
          <a:xfrm>
            <a:off x="4060223" y="3643313"/>
            <a:ext cx="431800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本章总结</a:t>
            </a:r>
          </a:p>
        </p:txBody>
      </p:sp>
      <p:sp>
        <p:nvSpPr>
          <p:cNvPr id="12311" name="AutoShape 4"/>
          <p:cNvSpPr>
            <a:spLocks noChangeArrowheads="1"/>
          </p:cNvSpPr>
          <p:nvPr/>
        </p:nvSpPr>
        <p:spPr bwMode="auto">
          <a:xfrm>
            <a:off x="1920242" y="3429001"/>
            <a:ext cx="2357454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进程和计划任务管理</a:t>
            </a:r>
          </a:p>
        </p:txBody>
      </p:sp>
      <p:sp>
        <p:nvSpPr>
          <p:cNvPr id="12314" name="Line 36"/>
          <p:cNvSpPr>
            <a:spLocks noChangeShapeType="1"/>
          </p:cNvSpPr>
          <p:nvPr/>
        </p:nvSpPr>
        <p:spPr bwMode="auto">
          <a:xfrm>
            <a:off x="4492023" y="2590801"/>
            <a:ext cx="0" cy="1979613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294" name="Line 16"/>
          <p:cNvSpPr>
            <a:spLocks noChangeShapeType="1"/>
          </p:cNvSpPr>
          <p:nvPr/>
        </p:nvSpPr>
        <p:spPr bwMode="auto">
          <a:xfrm>
            <a:off x="6920899" y="4143375"/>
            <a:ext cx="358775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307" name="Line 14"/>
          <p:cNvSpPr>
            <a:spLocks noChangeShapeType="1"/>
          </p:cNvSpPr>
          <p:nvPr/>
        </p:nvSpPr>
        <p:spPr bwMode="auto">
          <a:xfrm>
            <a:off x="6932011" y="4143376"/>
            <a:ext cx="0" cy="936625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316" name="Line 8"/>
          <p:cNvSpPr>
            <a:spLocks noChangeShapeType="1"/>
          </p:cNvSpPr>
          <p:nvPr/>
        </p:nvSpPr>
        <p:spPr bwMode="auto">
          <a:xfrm>
            <a:off x="4492024" y="2597150"/>
            <a:ext cx="2428875" cy="46038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317" name="AutoShape 11"/>
          <p:cNvSpPr>
            <a:spLocks noChangeArrowheads="1"/>
          </p:cNvSpPr>
          <p:nvPr/>
        </p:nvSpPr>
        <p:spPr bwMode="auto">
          <a:xfrm>
            <a:off x="7252689" y="4000505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2"/>
                </a:solidFill>
                <a:ea typeface="楷体_GB2312" pitchFamily="49" charset="-122"/>
              </a:rPr>
              <a:t>at </a:t>
            </a: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一次性任务设置</a:t>
            </a:r>
          </a:p>
        </p:txBody>
      </p:sp>
      <p:sp>
        <p:nvSpPr>
          <p:cNvPr id="12320" name="AutoShape 5"/>
          <p:cNvSpPr>
            <a:spLocks noChangeArrowheads="1"/>
          </p:cNvSpPr>
          <p:nvPr/>
        </p:nvSpPr>
        <p:spPr bwMode="auto">
          <a:xfrm>
            <a:off x="4734912" y="2428868"/>
            <a:ext cx="1971675" cy="3746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进程查看和控制</a:t>
            </a:r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4480912" y="4572000"/>
            <a:ext cx="2439987" cy="254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319" name="AutoShape 5"/>
          <p:cNvSpPr>
            <a:spLocks noChangeArrowheads="1"/>
          </p:cNvSpPr>
          <p:nvPr/>
        </p:nvSpPr>
        <p:spPr bwMode="auto">
          <a:xfrm>
            <a:off x="4738599" y="4429133"/>
            <a:ext cx="2000263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计划任务管理</a:t>
            </a:r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V="1">
            <a:off x="6935186" y="2193926"/>
            <a:ext cx="349250" cy="3175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flipV="1">
            <a:off x="6924074" y="3054350"/>
            <a:ext cx="360363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5" name="AutoShape 28"/>
          <p:cNvSpPr>
            <a:spLocks noChangeArrowheads="1"/>
          </p:cNvSpPr>
          <p:nvPr/>
        </p:nvSpPr>
        <p:spPr bwMode="auto">
          <a:xfrm>
            <a:off x="7245440" y="2036917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查看进程</a:t>
            </a:r>
          </a:p>
        </p:txBody>
      </p:sp>
      <p:sp>
        <p:nvSpPr>
          <p:cNvPr id="46" name="AutoShape 27"/>
          <p:cNvSpPr>
            <a:spLocks noChangeArrowheads="1"/>
          </p:cNvSpPr>
          <p:nvPr/>
        </p:nvSpPr>
        <p:spPr bwMode="auto">
          <a:xfrm>
            <a:off x="7249686" y="2840116"/>
            <a:ext cx="267548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控制进程</a:t>
            </a:r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6924073" y="2189163"/>
            <a:ext cx="0" cy="8636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6932011" y="5072063"/>
            <a:ext cx="360362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7253314" y="4840380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 err="1">
                <a:solidFill>
                  <a:srgbClr val="FF0000"/>
                </a:solidFill>
                <a:ea typeface="楷体_GB2312" pitchFamily="49" charset="-122"/>
              </a:rPr>
              <a:t>crontab</a:t>
            </a:r>
            <a:r>
              <a:rPr lang="en-US" altLang="zh-CN" sz="1600" b="1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周期性任务设置</a:t>
            </a:r>
          </a:p>
        </p:txBody>
      </p:sp>
    </p:spTree>
    <p:extLst>
      <p:ext uri="{BB962C8B-B14F-4D97-AF65-F5344CB8AC3E}">
        <p14:creationId xmlns:p14="http://schemas.microsoft.com/office/powerpoint/2010/main" xmlns="" val="280509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animBg="1"/>
      <p:bldP spid="12311" grpId="0" animBg="1"/>
      <p:bldP spid="12314" grpId="0" animBg="1"/>
      <p:bldP spid="12294" grpId="0" animBg="1"/>
      <p:bldP spid="12307" grpId="0" animBg="1"/>
      <p:bldP spid="12316" grpId="0" animBg="1"/>
      <p:bldP spid="12317" grpId="0" animBg="1"/>
      <p:bldP spid="12320" grpId="0" animBg="1"/>
      <p:bldP spid="12299" grpId="0" animBg="1"/>
      <p:bldP spid="12319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21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72500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如何获取一个进程的</a:t>
            </a:r>
            <a:r>
              <a:rPr lang="en-US" altLang="zh-CN" dirty="0" smtClean="0"/>
              <a:t>PID</a:t>
            </a:r>
            <a:r>
              <a:rPr lang="zh-CN" altLang="en-US" dirty="0" smtClean="0"/>
              <a:t>号？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如何使用</a:t>
            </a:r>
            <a:r>
              <a:rPr lang="en-US" altLang="zh-CN" dirty="0" smtClean="0"/>
              <a:t>at</a:t>
            </a:r>
            <a:r>
              <a:rPr lang="zh-CN" altLang="en-US" dirty="0" smtClean="0"/>
              <a:t>进行计划任务的设置？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如何使用</a:t>
            </a:r>
            <a:r>
              <a:rPr lang="en-US" altLang="zh-CN" dirty="0" err="1" smtClean="0"/>
              <a:t>crontab</a:t>
            </a:r>
            <a:r>
              <a:rPr lang="zh-CN" altLang="en-US" dirty="0" smtClean="0"/>
              <a:t>进行计划任务的设置？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25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36867" name="标题 2"/>
          <p:cNvSpPr>
            <a:spLocks noGrp="1"/>
          </p:cNvSpPr>
          <p:nvPr>
            <p:ph type="title"/>
          </p:nvPr>
        </p:nvSpPr>
        <p:spPr>
          <a:xfrm>
            <a:off x="1752600" y="146051"/>
            <a:ext cx="8763000" cy="639763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考题</a:t>
            </a:r>
          </a:p>
        </p:txBody>
      </p:sp>
    </p:spTree>
    <p:extLst>
      <p:ext uri="{BB962C8B-B14F-4D97-AF65-F5344CB8AC3E}">
        <p14:creationId xmlns:p14="http://schemas.microsoft.com/office/powerpoint/2010/main" xmlns="" val="40680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本次实验共完成如下实验案例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实验案例：管理进程及设置计划任务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26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8116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需求描述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管理系统中的进程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 </a:t>
            </a:r>
            <a:r>
              <a:rPr lang="en-US" dirty="0" smtClean="0"/>
              <a:t>kill </a:t>
            </a:r>
            <a:r>
              <a:rPr lang="zh-CN" altLang="en-US" dirty="0" smtClean="0"/>
              <a:t>命令终止</a:t>
            </a:r>
            <a:r>
              <a:rPr lang="en-US" dirty="0" smtClean="0"/>
              <a:t>postfix</a:t>
            </a:r>
            <a:r>
              <a:rPr lang="zh-CN" altLang="en-US" dirty="0" smtClean="0"/>
              <a:t>服务的运行</a:t>
            </a:r>
          </a:p>
          <a:p>
            <a:pPr lvl="2"/>
            <a:r>
              <a:rPr lang="zh-CN" altLang="en-US" dirty="0" smtClean="0"/>
              <a:t>查找系统中 </a:t>
            </a:r>
            <a:r>
              <a:rPr lang="en-US" dirty="0" smtClean="0"/>
              <a:t>CPU </a:t>
            </a:r>
            <a:r>
              <a:rPr lang="zh-CN" altLang="en-US" dirty="0" smtClean="0"/>
              <a:t>占用率超过</a:t>
            </a:r>
            <a:r>
              <a:rPr lang="en-US" dirty="0" smtClean="0"/>
              <a:t>80%</a:t>
            </a:r>
            <a:r>
              <a:rPr lang="zh-CN" altLang="en-US" dirty="0" smtClean="0"/>
              <a:t>的进程，并强行终止该进程</a:t>
            </a:r>
          </a:p>
          <a:p>
            <a:pPr lvl="2"/>
            <a:r>
              <a:rPr lang="zh-CN" altLang="en-US" dirty="0" smtClean="0"/>
              <a:t>练习各种进程管理命令的使用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设置计划运行的系统管理任务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每周一的早上 </a:t>
            </a:r>
            <a:r>
              <a:rPr lang="en-US" dirty="0" smtClean="0"/>
              <a:t>7:50 </a:t>
            </a:r>
            <a:r>
              <a:rPr lang="zh-CN" altLang="en-US" dirty="0" smtClean="0"/>
              <a:t>自动清空 </a:t>
            </a:r>
            <a:r>
              <a:rPr lang="en-US" dirty="0" smtClean="0"/>
              <a:t>FTP </a:t>
            </a:r>
            <a:r>
              <a:rPr lang="zh-CN" altLang="en-US" dirty="0" smtClean="0"/>
              <a:t>服务器公共目录</a:t>
            </a:r>
            <a:r>
              <a:rPr lang="en-US" dirty="0" smtClean="0"/>
              <a:t>“/</a:t>
            </a:r>
            <a:r>
              <a:rPr lang="en-US" dirty="0" err="1" smtClean="0"/>
              <a:t>var</a:t>
            </a:r>
            <a:r>
              <a:rPr lang="en-US" dirty="0" smtClean="0"/>
              <a:t>/ftp/pub”</a:t>
            </a:r>
            <a:r>
              <a:rPr lang="zh-CN" altLang="en-US" dirty="0" smtClean="0"/>
              <a:t>中的数据</a:t>
            </a:r>
          </a:p>
          <a:p>
            <a:pPr lvl="2"/>
            <a:r>
              <a:rPr lang="zh-CN" altLang="en-US" dirty="0" smtClean="0"/>
              <a:t>每天晚上的 </a:t>
            </a:r>
            <a:r>
              <a:rPr lang="en-US" dirty="0" smtClean="0"/>
              <a:t>10:30 </a:t>
            </a:r>
            <a:r>
              <a:rPr lang="zh-CN" altLang="en-US" dirty="0" smtClean="0"/>
              <a:t>自动执行任务，完成以下操作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显示当前的系统时间并查看已挂载磁盘分区的磁盘使用情况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将输出结果追加保存到文件</a:t>
            </a: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/log/df.log</a:t>
            </a:r>
            <a:r>
              <a:rPr lang="zh-CN" altLang="en-US" dirty="0" smtClean="0"/>
              <a:t>中，以便持续观察硬盘空间的变化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确认所设置的计划任务列表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27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3277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实验案例：管理进程及计划任务</a:t>
            </a:r>
            <a:r>
              <a:rPr lang="en-US" altLang="zh-CN" smtClean="0"/>
              <a:t>3-1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84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715405" cy="5143500"/>
          </a:xfrm>
        </p:spPr>
        <p:txBody>
          <a:bodyPr/>
          <a:lstStyle/>
          <a:p>
            <a:pPr>
              <a:spcBef>
                <a:spcPts val="475"/>
              </a:spcBef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确认 </a:t>
            </a:r>
            <a:r>
              <a:rPr lang="en-US" dirty="0" smtClean="0"/>
              <a:t>postfix </a:t>
            </a:r>
            <a:r>
              <a:rPr lang="zh-CN" altLang="en-US" dirty="0" smtClean="0"/>
              <a:t>服务的运行状态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 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zh-CN" altLang="en-US" dirty="0" smtClean="0"/>
              <a:t>或 </a:t>
            </a:r>
            <a:r>
              <a:rPr lang="en-US" dirty="0" err="1" smtClean="0"/>
              <a:t>pgrep</a:t>
            </a:r>
            <a:r>
              <a:rPr lang="en-US" dirty="0" smtClean="0"/>
              <a:t> </a:t>
            </a:r>
            <a:r>
              <a:rPr lang="zh-CN" altLang="en-US" dirty="0" smtClean="0"/>
              <a:t>命令查看</a:t>
            </a:r>
            <a:r>
              <a:rPr lang="en-US" dirty="0" smtClean="0"/>
              <a:t>postfix</a:t>
            </a:r>
            <a:r>
              <a:rPr lang="zh-CN" altLang="en-US" dirty="0" smtClean="0"/>
              <a:t>服务的进程信息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kill</a:t>
            </a:r>
            <a:r>
              <a:rPr lang="zh-CN" altLang="en-US" dirty="0" smtClean="0"/>
              <a:t>命令终止 </a:t>
            </a:r>
            <a:r>
              <a:rPr lang="en-US" dirty="0" smtClean="0"/>
              <a:t>postfix </a:t>
            </a:r>
            <a:r>
              <a:rPr lang="zh-CN" altLang="en-US" dirty="0" smtClean="0"/>
              <a:t>服务的运行</a:t>
            </a:r>
          </a:p>
          <a:p>
            <a:pPr lvl="1"/>
            <a:r>
              <a:rPr lang="zh-CN" altLang="en-US" dirty="0" smtClean="0"/>
              <a:t>查找系统中 </a:t>
            </a:r>
            <a:r>
              <a:rPr lang="en-US" dirty="0" smtClean="0"/>
              <a:t>CPU </a:t>
            </a:r>
            <a:r>
              <a:rPr lang="zh-CN" altLang="en-US" dirty="0" smtClean="0"/>
              <a:t>占用率超过</a:t>
            </a:r>
            <a:r>
              <a:rPr lang="en-US" dirty="0" smtClean="0"/>
              <a:t>80%</a:t>
            </a:r>
            <a:r>
              <a:rPr lang="zh-CN" altLang="en-US" dirty="0" smtClean="0"/>
              <a:t>的进程，强行终止该进程</a:t>
            </a:r>
          </a:p>
          <a:p>
            <a:pPr lvl="1"/>
            <a:r>
              <a:rPr lang="zh-CN" altLang="en-US" dirty="0" smtClean="0"/>
              <a:t>参照理论讲解部分中的相关示例，练习各种进程管理命令的使用</a:t>
            </a:r>
          </a:p>
          <a:p>
            <a:pPr>
              <a:spcBef>
                <a:spcPts val="675"/>
              </a:spcBef>
            </a:pPr>
            <a:r>
              <a:rPr lang="zh-CN" altLang="en-US" dirty="0" smtClean="0"/>
              <a:t>学员练习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管理系统中的进程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28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3379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实验案例：管理进程及计划任务</a:t>
            </a:r>
            <a:r>
              <a:rPr lang="en-US" altLang="zh-CN" dirty="0" smtClean="0"/>
              <a:t>3-2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07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确认启动 </a:t>
            </a:r>
            <a:r>
              <a:rPr lang="en-US" dirty="0" err="1" smtClean="0"/>
              <a:t>crond</a:t>
            </a:r>
            <a:r>
              <a:rPr lang="en-US" dirty="0" smtClean="0"/>
              <a:t> </a:t>
            </a:r>
            <a:r>
              <a:rPr lang="zh-CN" altLang="en-US" dirty="0" smtClean="0"/>
              <a:t>系统服务</a:t>
            </a:r>
          </a:p>
          <a:p>
            <a:pPr lvl="1"/>
            <a:r>
              <a:rPr lang="zh-CN" altLang="en-US" dirty="0" smtClean="0"/>
              <a:t>执行 </a:t>
            </a:r>
            <a:r>
              <a:rPr lang="en-US" dirty="0" smtClean="0"/>
              <a:t>“</a:t>
            </a:r>
            <a:r>
              <a:rPr lang="en-US" dirty="0" err="1" smtClean="0"/>
              <a:t>crontab</a:t>
            </a:r>
            <a:r>
              <a:rPr lang="en-US" dirty="0" smtClean="0"/>
              <a:t> -e” </a:t>
            </a:r>
            <a:r>
              <a:rPr lang="zh-CN" altLang="en-US" dirty="0" smtClean="0"/>
              <a:t>并根据描述的需求设置计划任务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提示：向文件中追加信息可使用重定向符号</a:t>
            </a:r>
            <a:r>
              <a:rPr lang="en-US" dirty="0" smtClean="0"/>
              <a:t>“&gt;&gt;”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执行 </a:t>
            </a:r>
            <a:r>
              <a:rPr lang="en-US" dirty="0" smtClean="0"/>
              <a:t>“</a:t>
            </a:r>
            <a:r>
              <a:rPr lang="en-US" dirty="0" err="1" smtClean="0"/>
              <a:t>crontab</a:t>
            </a:r>
            <a:r>
              <a:rPr lang="en-US" dirty="0" smtClean="0"/>
              <a:t> -l” </a:t>
            </a:r>
            <a:r>
              <a:rPr lang="zh-CN" altLang="en-US" dirty="0" smtClean="0"/>
              <a:t>查看所设置的计划任务列表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学员练习</a:t>
            </a:r>
            <a:r>
              <a:rPr lang="en-US" altLang="zh-CN" dirty="0" smtClean="0"/>
              <a:t>2</a:t>
            </a:r>
          </a:p>
          <a:p>
            <a:pPr lvl="1"/>
            <a:r>
              <a:rPr lang="zh-CN" altLang="en-US" dirty="0" smtClean="0"/>
              <a:t>设置计划运行的系统管理任务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29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3481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实验案例：管理进程及计划任务</a:t>
            </a:r>
            <a:r>
              <a:rPr lang="en-US" altLang="zh-CN" dirty="0" smtClean="0"/>
              <a:t>3-3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788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学会查看和控制进程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学会设置计划运行的任务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技能展示</a:t>
            </a:r>
          </a:p>
        </p:txBody>
      </p:sp>
    </p:spTree>
    <p:extLst>
      <p:ext uri="{BB962C8B-B14F-4D97-AF65-F5344CB8AC3E}">
        <p14:creationId xmlns:p14="http://schemas.microsoft.com/office/powerpoint/2010/main" xmlns="" val="12788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Line 10"/>
          <p:cNvSpPr>
            <a:spLocks noChangeShapeType="1"/>
          </p:cNvSpPr>
          <p:nvPr/>
        </p:nvSpPr>
        <p:spPr bwMode="auto">
          <a:xfrm>
            <a:off x="4060223" y="3643313"/>
            <a:ext cx="431800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本章结构</a:t>
            </a:r>
          </a:p>
        </p:txBody>
      </p:sp>
      <p:sp>
        <p:nvSpPr>
          <p:cNvPr id="12311" name="AutoShape 4"/>
          <p:cNvSpPr>
            <a:spLocks noChangeArrowheads="1"/>
          </p:cNvSpPr>
          <p:nvPr/>
        </p:nvSpPr>
        <p:spPr bwMode="auto">
          <a:xfrm>
            <a:off x="1920242" y="3429001"/>
            <a:ext cx="2357454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进程和计划任务管理</a:t>
            </a:r>
          </a:p>
        </p:txBody>
      </p:sp>
      <p:sp>
        <p:nvSpPr>
          <p:cNvPr id="12314" name="Line 36"/>
          <p:cNvSpPr>
            <a:spLocks noChangeShapeType="1"/>
          </p:cNvSpPr>
          <p:nvPr/>
        </p:nvSpPr>
        <p:spPr bwMode="auto">
          <a:xfrm>
            <a:off x="4492023" y="2590801"/>
            <a:ext cx="0" cy="1979613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294" name="Line 16"/>
          <p:cNvSpPr>
            <a:spLocks noChangeShapeType="1"/>
          </p:cNvSpPr>
          <p:nvPr/>
        </p:nvSpPr>
        <p:spPr bwMode="auto">
          <a:xfrm>
            <a:off x="6920899" y="4143375"/>
            <a:ext cx="358775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307" name="Line 14"/>
          <p:cNvSpPr>
            <a:spLocks noChangeShapeType="1"/>
          </p:cNvSpPr>
          <p:nvPr/>
        </p:nvSpPr>
        <p:spPr bwMode="auto">
          <a:xfrm>
            <a:off x="6932011" y="4143376"/>
            <a:ext cx="0" cy="936625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316" name="Line 8"/>
          <p:cNvSpPr>
            <a:spLocks noChangeShapeType="1"/>
          </p:cNvSpPr>
          <p:nvPr/>
        </p:nvSpPr>
        <p:spPr bwMode="auto">
          <a:xfrm>
            <a:off x="4492024" y="2597150"/>
            <a:ext cx="2428875" cy="46038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317" name="AutoShape 11"/>
          <p:cNvSpPr>
            <a:spLocks noChangeArrowheads="1"/>
          </p:cNvSpPr>
          <p:nvPr/>
        </p:nvSpPr>
        <p:spPr bwMode="auto">
          <a:xfrm>
            <a:off x="7252689" y="3958940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2"/>
                </a:solidFill>
                <a:ea typeface="楷体_GB2312" pitchFamily="49" charset="-122"/>
              </a:rPr>
              <a:t>at </a:t>
            </a: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一次性任务设置</a:t>
            </a:r>
          </a:p>
        </p:txBody>
      </p:sp>
      <p:sp>
        <p:nvSpPr>
          <p:cNvPr id="12320" name="AutoShape 5"/>
          <p:cNvSpPr>
            <a:spLocks noChangeArrowheads="1"/>
          </p:cNvSpPr>
          <p:nvPr/>
        </p:nvSpPr>
        <p:spPr bwMode="auto">
          <a:xfrm>
            <a:off x="4734912" y="2428868"/>
            <a:ext cx="1971675" cy="3746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进程查看和控制</a:t>
            </a:r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4480912" y="4572000"/>
            <a:ext cx="2439987" cy="254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319" name="AutoShape 5"/>
          <p:cNvSpPr>
            <a:spLocks noChangeArrowheads="1"/>
          </p:cNvSpPr>
          <p:nvPr/>
        </p:nvSpPr>
        <p:spPr bwMode="auto">
          <a:xfrm>
            <a:off x="4738599" y="4429133"/>
            <a:ext cx="2000263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计划任务管理</a:t>
            </a:r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V="1">
            <a:off x="6907476" y="2193925"/>
            <a:ext cx="349250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flipV="1">
            <a:off x="6924074" y="3054350"/>
            <a:ext cx="360363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5" name="AutoShape 28"/>
          <p:cNvSpPr>
            <a:spLocks noChangeArrowheads="1"/>
          </p:cNvSpPr>
          <p:nvPr/>
        </p:nvSpPr>
        <p:spPr bwMode="auto">
          <a:xfrm>
            <a:off x="7245440" y="2036917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查看进程</a:t>
            </a:r>
          </a:p>
        </p:txBody>
      </p:sp>
      <p:sp>
        <p:nvSpPr>
          <p:cNvPr id="46" name="AutoShape 27"/>
          <p:cNvSpPr>
            <a:spLocks noChangeArrowheads="1"/>
          </p:cNvSpPr>
          <p:nvPr/>
        </p:nvSpPr>
        <p:spPr bwMode="auto">
          <a:xfrm>
            <a:off x="7249686" y="2840116"/>
            <a:ext cx="267548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控制进程</a:t>
            </a:r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6924073" y="2189163"/>
            <a:ext cx="0" cy="8636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6932011" y="5072063"/>
            <a:ext cx="360362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7253314" y="4881945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 err="1">
                <a:solidFill>
                  <a:srgbClr val="FF0000"/>
                </a:solidFill>
                <a:ea typeface="楷体_GB2312" pitchFamily="49" charset="-122"/>
              </a:rPr>
              <a:t>crontab</a:t>
            </a:r>
            <a:r>
              <a:rPr lang="en-US" altLang="zh-CN" sz="1600" b="1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周期性任务设置</a:t>
            </a:r>
          </a:p>
        </p:txBody>
      </p:sp>
    </p:spTree>
    <p:extLst>
      <p:ext uri="{BB962C8B-B14F-4D97-AF65-F5344CB8AC3E}">
        <p14:creationId xmlns:p14="http://schemas.microsoft.com/office/powerpoint/2010/main" xmlns="" val="166393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1" grpId="0" animBg="1"/>
      <p:bldP spid="12317" grpId="0" animBg="1"/>
      <p:bldP spid="12320" grpId="0" animBg="1"/>
      <p:bldP spid="12319" grpId="0" animBg="1"/>
      <p:bldP spid="45" grpId="0" animBg="1"/>
      <p:bldP spid="46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内容占位符 42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程序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保存在硬盘、光盘等介质中的可执行代码和数据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静态保存的代码</a:t>
            </a:r>
          </a:p>
          <a:p>
            <a:pPr>
              <a:spcBef>
                <a:spcPts val="675"/>
              </a:spcBef>
            </a:pPr>
            <a:r>
              <a:rPr lang="zh-CN" altLang="en-US" dirty="0" smtClean="0"/>
              <a:t>进程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在 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及内存中运行的程序代码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动态执行的代码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父、子进程</a:t>
            </a:r>
            <a:endParaRPr lang="en-US" altLang="zh-CN" dirty="0" smtClean="0"/>
          </a:p>
          <a:p>
            <a:pPr lvl="2">
              <a:spcBef>
                <a:spcPts val="475"/>
              </a:spcBef>
            </a:pPr>
            <a:r>
              <a:rPr lang="zh-CN" altLang="en-US" dirty="0" smtClean="0"/>
              <a:t>每个进程可以创建一个或多个进程</a:t>
            </a:r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11266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程序和进程的关系</a:t>
            </a:r>
          </a:p>
        </p:txBody>
      </p:sp>
    </p:spTree>
    <p:extLst>
      <p:ext uri="{BB962C8B-B14F-4D97-AF65-F5344CB8AC3E}">
        <p14:creationId xmlns:p14="http://schemas.microsoft.com/office/powerpoint/2010/main" xmlns="" val="40679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4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ps</a:t>
            </a:r>
            <a:r>
              <a:rPr lang="zh-CN" altLang="en-US" dirty="0" smtClean="0"/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用途：查看静态的进程统计信息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格式</a:t>
            </a:r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  <a:buNone/>
            </a:pPr>
            <a:endParaRPr lang="en-US" altLang="zh-CN" dirty="0" smtClean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1229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查看进程信息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ps</a:t>
            </a:r>
            <a:endParaRPr lang="zh-CN" altLang="en-US" dirty="0" smtClean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2381225" y="3333772"/>
            <a:ext cx="7758139" cy="595295"/>
          </a:xfrm>
          <a:prstGeom prst="roundRect">
            <a:avLst>
              <a:gd name="adj" fmla="val 563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ps</a:t>
            </a:r>
            <a:r>
              <a:rPr lang="en-US" altLang="zh-CN" b="1" dirty="0">
                <a:solidFill>
                  <a:schemeClr val="tx2"/>
                </a:solidFill>
              </a:rPr>
              <a:t> aux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5" name="Picture 11" descr="语法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2163760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2381224" y="2537238"/>
            <a:ext cx="7715304" cy="748886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1">
              <a:spcBef>
                <a:spcPts val="475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ps</a:t>
            </a:r>
            <a:r>
              <a:rPr lang="en-US" altLang="zh-CN" sz="2000" b="1" dirty="0">
                <a:solidFill>
                  <a:srgbClr val="FF0000"/>
                </a:solidFill>
              </a:rPr>
              <a:t> aux</a:t>
            </a:r>
          </a:p>
          <a:p>
            <a:pPr lvl="1">
              <a:spcBef>
                <a:spcPts val="475"/>
              </a:spcBef>
            </a:pPr>
            <a:r>
              <a:rPr lang="en-US" altLang="zh-CN" sz="2000" b="1" dirty="0">
                <a:solidFill>
                  <a:srgbClr val="FF0000"/>
                </a:solidFill>
              </a:rPr>
              <a:t>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ps</a:t>
            </a:r>
            <a:r>
              <a:rPr lang="en-US" altLang="zh-CN" sz="2000" b="1" dirty="0">
                <a:solidFill>
                  <a:srgbClr val="FF0000"/>
                </a:solidFill>
              </a:rPr>
              <a:t> -elf</a:t>
            </a:r>
          </a:p>
        </p:txBody>
      </p:sp>
      <p:pic>
        <p:nvPicPr>
          <p:cNvPr id="8" name="Picture 8" descr="示例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7037" y="3143249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图1"/>
          <p:cNvPicPr/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2452662" y="3929066"/>
            <a:ext cx="7643866" cy="2786058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14" name="矩形 13"/>
          <p:cNvSpPr/>
          <p:nvPr/>
        </p:nvSpPr>
        <p:spPr bwMode="auto">
          <a:xfrm>
            <a:off x="3238480" y="3929066"/>
            <a:ext cx="1643074" cy="2862322"/>
          </a:xfrm>
          <a:prstGeom prst="rect">
            <a:avLst/>
          </a:prstGeom>
          <a:noFill/>
          <a:ln w="31750" algn="ctr">
            <a:solidFill>
              <a:srgbClr val="FF0000"/>
            </a:solidFill>
            <a:bevel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2381225" y="3333772"/>
            <a:ext cx="7758139" cy="595295"/>
          </a:xfrm>
          <a:prstGeom prst="roundRect">
            <a:avLst>
              <a:gd name="adj" fmla="val 563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ps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 -elf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6" name="图片 15" descr="图1"/>
          <p:cNvPicPr/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2452662" y="3857652"/>
            <a:ext cx="7643866" cy="2928934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039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1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smtClean="0"/>
              <a:t>top</a:t>
            </a:r>
            <a:r>
              <a:rPr lang="zh-CN" altLang="en-US" smtClean="0"/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smtClean="0"/>
              <a:t>用途：</a:t>
            </a:r>
            <a:r>
              <a:rPr lang="zh-CN" altLang="zh-CN" smtClean="0"/>
              <a:t>查看动态</a:t>
            </a:r>
            <a:r>
              <a:rPr lang="zh-CN" altLang="en-US" smtClean="0"/>
              <a:t>的进程排名</a:t>
            </a:r>
            <a:r>
              <a:rPr lang="zh-CN" altLang="zh-CN" smtClean="0"/>
              <a:t>信息</a:t>
            </a:r>
            <a:endParaRPr lang="zh-CN" altLang="en-US" smtClean="0"/>
          </a:p>
          <a:p>
            <a:pPr>
              <a:spcBef>
                <a:spcPts val="675"/>
              </a:spcBef>
            </a:pPr>
            <a:endParaRPr lang="zh-CN" altLang="en-US" smtClean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133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查看进程信息</a:t>
            </a:r>
            <a:r>
              <a:rPr lang="en-US" altLang="zh-CN" dirty="0" smtClean="0"/>
              <a:t> top</a:t>
            </a:r>
            <a:endParaRPr lang="zh-CN" altLang="en-US" dirty="0" smtClean="0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2266952" y="2357430"/>
            <a:ext cx="7972453" cy="571504"/>
          </a:xfrm>
          <a:prstGeom prst="roundRect">
            <a:avLst>
              <a:gd name="adj" fmla="val 372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rgbClr val="FF0000"/>
                </a:solidFill>
              </a:rPr>
              <a:t>top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5" name="Picture 8" descr="示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037" y="1928803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图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8348" y="3071810"/>
            <a:ext cx="7715304" cy="3429024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 bwMode="auto">
          <a:xfrm>
            <a:off x="2238348" y="3286125"/>
            <a:ext cx="7715304" cy="646331"/>
          </a:xfrm>
          <a:prstGeom prst="rect">
            <a:avLst/>
          </a:prstGeom>
          <a:noFill/>
          <a:ln w="31750" algn="ctr">
            <a:solidFill>
              <a:srgbClr val="FF0000"/>
            </a:solidFill>
            <a:bevel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238876" y="3995679"/>
            <a:ext cx="1143008" cy="2585323"/>
          </a:xfrm>
          <a:prstGeom prst="rect">
            <a:avLst/>
          </a:prstGeom>
          <a:noFill/>
          <a:ln w="31750" algn="ctr">
            <a:solidFill>
              <a:srgbClr val="FF0000"/>
            </a:solidFill>
            <a:bevel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  <a:p>
            <a:pPr marL="95250" algn="ctr"/>
            <a:endParaRPr lang="en-US" altLang="zh-C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999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pgrep</a:t>
            </a:r>
            <a:r>
              <a:rPr lang="zh-CN" altLang="en-US" dirty="0" smtClean="0"/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用途：根据特定条件查询进程 </a:t>
            </a:r>
            <a:r>
              <a:rPr lang="en-US" altLang="zh-CN" dirty="0" smtClean="0"/>
              <a:t>PID </a:t>
            </a:r>
            <a:r>
              <a:rPr lang="zh-CN" altLang="en-US" dirty="0" smtClean="0"/>
              <a:t>信息</a:t>
            </a:r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1433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查看进程信息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pgrep</a:t>
            </a:r>
            <a:endParaRPr lang="zh-CN" altLang="en-US" dirty="0" smtClean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2238349" y="2786058"/>
            <a:ext cx="7901015" cy="3286130"/>
          </a:xfrm>
          <a:prstGeom prst="roundRect">
            <a:avLst>
              <a:gd name="adj" fmla="val 563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zh-CN" alt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pgrep</a:t>
            </a:r>
            <a:r>
              <a:rPr lang="en-US" b="1" dirty="0">
                <a:solidFill>
                  <a:srgbClr val="FF0000"/>
                </a:solidFill>
              </a:rPr>
              <a:t> -l "log"</a:t>
            </a: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2538 </a:t>
            </a:r>
            <a:r>
              <a:rPr lang="en-US" altLang="zh-CN" dirty="0" err="1">
                <a:solidFill>
                  <a:schemeClr val="tx2"/>
                </a:solidFill>
              </a:rPr>
              <a:t>rsyslogd</a:t>
            </a:r>
            <a:endParaRPr lang="zh-CN" altLang="en-US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2113 </a:t>
            </a:r>
            <a:r>
              <a:rPr lang="en-US" altLang="zh-CN" dirty="0" err="1">
                <a:solidFill>
                  <a:schemeClr val="tx2"/>
                </a:solidFill>
              </a:rPr>
              <a:t>mcelog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rgbClr val="FF0000"/>
                </a:solidFill>
              </a:rPr>
              <a:t>pgrep</a:t>
            </a:r>
            <a:r>
              <a:rPr lang="en-US" altLang="zh-CN" b="1" dirty="0">
                <a:solidFill>
                  <a:srgbClr val="FF0000"/>
                </a:solidFill>
              </a:rPr>
              <a:t> -l -U teacher -t tty1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27483 bash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27584 vim</a:t>
            </a:r>
            <a:endParaRPr lang="zh-CN" altLang="en-US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024431" y="3357563"/>
            <a:ext cx="1928813" cy="428625"/>
          </a:xfrm>
          <a:prstGeom prst="wedgeRoundRectCallout">
            <a:avLst>
              <a:gd name="adj1" fmla="val -38134"/>
              <a:gd name="adj2" fmla="val -987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-l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显示进程名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5453058" y="4643447"/>
            <a:ext cx="2000250" cy="715963"/>
          </a:xfrm>
          <a:prstGeom prst="wedgeRoundRectCallout">
            <a:avLst>
              <a:gd name="adj1" fmla="val -43310"/>
              <a:gd name="adj2" fmla="val -8585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endParaRPr lang="en-US" altLang="zh-CN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-U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指定特定用户</a:t>
            </a:r>
            <a:endParaRPr lang="en-US" altLang="zh-CN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-t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指定终端</a:t>
            </a:r>
            <a:endParaRPr lang="en-US" altLang="zh-CN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1" name="Picture 8" descr="示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037" y="2000241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4702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smtClean="0"/>
              <a:t>pstree</a:t>
            </a:r>
            <a:r>
              <a:rPr lang="zh-CN" altLang="en-US" smtClean="0"/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smtClean="0"/>
              <a:t>用途：以树形结构列出进程信息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/36</a:t>
            </a:r>
            <a:endParaRPr lang="en-US" altLang="zh-CN" dirty="0" smtClean="0"/>
          </a:p>
        </p:txBody>
      </p:sp>
      <p:sp>
        <p:nvSpPr>
          <p:cNvPr id="1536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查看进程信息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pstree</a:t>
            </a:r>
            <a:endParaRPr lang="zh-CN" altLang="en-US" dirty="0" smtClean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2166911" y="2328864"/>
            <a:ext cx="7972453" cy="3671887"/>
          </a:xfrm>
          <a:prstGeom prst="roundRect">
            <a:avLst>
              <a:gd name="adj" fmla="val 563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[root@localhost ~]# </a:t>
            </a:r>
            <a:r>
              <a:rPr lang="en-US" b="1" dirty="0" err="1">
                <a:solidFill>
                  <a:srgbClr val="FF0000"/>
                </a:solidFill>
              </a:rPr>
              <a:t>pstree</a:t>
            </a:r>
            <a:r>
              <a:rPr lang="en-US" b="1" dirty="0">
                <a:solidFill>
                  <a:srgbClr val="FF0000"/>
                </a:solidFill>
              </a:rPr>
              <a:t> -</a:t>
            </a:r>
            <a:r>
              <a:rPr lang="en-US" b="1" dirty="0" err="1">
                <a:solidFill>
                  <a:srgbClr val="FF0000"/>
                </a:solidFill>
              </a:rPr>
              <a:t>aup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init,1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  ……// </a:t>
            </a:r>
            <a:r>
              <a:rPr lang="zh-CN" altLang="en-US" dirty="0">
                <a:solidFill>
                  <a:schemeClr val="tx2"/>
                </a:solidFill>
              </a:rPr>
              <a:t>省略部分信息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  ├─login,3221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  │   └─bash,27483,teacher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  │       └─vim,27674 myfile.txt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……// </a:t>
            </a:r>
            <a:r>
              <a:rPr lang="zh-CN" altLang="en-US" dirty="0">
                <a:solidFill>
                  <a:schemeClr val="tx2"/>
                </a:solidFill>
              </a:rPr>
              <a:t>省略部分信息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defRPr/>
            </a:pPr>
            <a:endParaRPr lang="en-US" altLang="zh-CN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[root@localhost ~]# </a:t>
            </a:r>
            <a:r>
              <a:rPr lang="en-US" b="1" dirty="0" err="1">
                <a:solidFill>
                  <a:srgbClr val="FF0000"/>
                </a:solidFill>
              </a:rPr>
              <a:t>pstree</a:t>
            </a:r>
            <a:r>
              <a:rPr lang="en-US" b="1" dirty="0">
                <a:solidFill>
                  <a:srgbClr val="FF0000"/>
                </a:solidFill>
              </a:rPr>
              <a:t> -</a:t>
            </a:r>
            <a:r>
              <a:rPr lang="en-US" b="1" dirty="0" err="1">
                <a:solidFill>
                  <a:srgbClr val="FF0000"/>
                </a:solidFill>
              </a:rPr>
              <a:t>ap</a:t>
            </a:r>
            <a:r>
              <a:rPr lang="en-US" b="1" dirty="0">
                <a:solidFill>
                  <a:srgbClr val="FF0000"/>
                </a:solidFill>
              </a:rPr>
              <a:t> teacher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bash,27483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zh-CN" altLang="en-US" dirty="0">
                <a:solidFill>
                  <a:schemeClr val="tx2"/>
                </a:solidFill>
              </a:rPr>
              <a:t>└─</a:t>
            </a:r>
            <a:r>
              <a:rPr lang="en-US" dirty="0">
                <a:solidFill>
                  <a:schemeClr val="tx2"/>
                </a:solidFill>
              </a:rPr>
              <a:t>vim,27674 myfile.txt</a:t>
            </a:r>
          </a:p>
          <a:p>
            <a:pPr>
              <a:defRPr/>
            </a:pPr>
            <a:endParaRPr lang="zh-CN" altLang="en-US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defRPr/>
            </a:pP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5538788" y="2852739"/>
            <a:ext cx="2286000" cy="928687"/>
          </a:xfrm>
          <a:prstGeom prst="wedgeRoundRectCallout">
            <a:avLst>
              <a:gd name="adj1" fmla="val -43606"/>
              <a:gd name="adj2" fmla="val -7367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-a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显示完整信息</a:t>
            </a:r>
            <a:endParaRPr lang="en-US" altLang="zh-CN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-u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列出对应用户名</a:t>
            </a:r>
            <a:endParaRPr lang="en-US" altLang="zh-CN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-p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列出对应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PID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号</a:t>
            </a:r>
          </a:p>
        </p:txBody>
      </p:sp>
      <p:pic>
        <p:nvPicPr>
          <p:cNvPr id="12" name="Picture 8" descr="示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037" y="1928803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3057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</TotalTime>
  <Words>3795</Words>
  <Application>Microsoft Office PowerPoint</Application>
  <PresentationFormat>自定义</PresentationFormat>
  <Paragraphs>410</Paragraphs>
  <Slides>29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聚合</vt:lpstr>
      <vt:lpstr>第七章  进程和计划任务管理理</vt:lpstr>
      <vt:lpstr>课前小考</vt:lpstr>
      <vt:lpstr>技能展示</vt:lpstr>
      <vt:lpstr>本章结构</vt:lpstr>
      <vt:lpstr>程序和进程的关系</vt:lpstr>
      <vt:lpstr>查看进程信息 ps</vt:lpstr>
      <vt:lpstr>查看进程信息 top</vt:lpstr>
      <vt:lpstr>查看进程信息 pgrep</vt:lpstr>
      <vt:lpstr>查看进程信息 pstree</vt:lpstr>
      <vt:lpstr>进程的启动方式</vt:lpstr>
      <vt:lpstr>进程的前后台调度</vt:lpstr>
      <vt:lpstr>终止进程的运行2-1</vt:lpstr>
      <vt:lpstr>终止进程的运行2-2</vt:lpstr>
      <vt:lpstr>小结</vt:lpstr>
      <vt:lpstr>计划任务管理 at 2-1</vt:lpstr>
      <vt:lpstr>计划任务管理 at 2-2</vt:lpstr>
      <vt:lpstr>计划任务管理 crond 2-1</vt:lpstr>
      <vt:lpstr>计划任务管理 crond 2-2</vt:lpstr>
      <vt:lpstr>crontab 任务配置的格式 2-1</vt:lpstr>
      <vt:lpstr>crontab 任务配置的格式 2-2</vt:lpstr>
      <vt:lpstr>crontab 应用示例 3-1</vt:lpstr>
      <vt:lpstr>crontab 应用示例 3-2</vt:lpstr>
      <vt:lpstr>crontab 应用示例 3-3</vt:lpstr>
      <vt:lpstr>本章总结</vt:lpstr>
      <vt:lpstr>考题</vt:lpstr>
      <vt:lpstr>实验任务</vt:lpstr>
      <vt:lpstr>实验案例：管理进程及计划任务3-1</vt:lpstr>
      <vt:lpstr>实验案例：管理进程及计划任务3-2</vt:lpstr>
      <vt:lpstr>实验案例：管理进程及计划任务3-3</vt:lpstr>
    </vt:vector>
  </TitlesOfParts>
  <Company>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 进程和计划任务管第七章  进程和计划任务管理理</dc:title>
  <dc:creator>newuser</dc:creator>
  <cp:lastModifiedBy>Administrator</cp:lastModifiedBy>
  <cp:revision>5</cp:revision>
  <dcterms:created xsi:type="dcterms:W3CDTF">2018-09-30T07:57:21Z</dcterms:created>
  <dcterms:modified xsi:type="dcterms:W3CDTF">2018-12-03T07:39:30Z</dcterms:modified>
</cp:coreProperties>
</file>