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6"/>
  </p:notesMasterIdLst>
  <p:sldIdLst>
    <p:sldId id="284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93" r:id="rId28"/>
    <p:sldId id="286" r:id="rId29"/>
    <p:sldId id="287" r:id="rId30"/>
    <p:sldId id="288" r:id="rId31"/>
    <p:sldId id="289" r:id="rId32"/>
    <p:sldId id="290" r:id="rId33"/>
    <p:sldId id="291" r:id="rId34"/>
    <p:sldId id="292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E54181-D40E-472B-9FF1-02DFEF2D2CD6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2CE6619D-F1BE-44D9-928B-0D246250B391}">
      <dgm:prSet phldrT="[文本]"/>
      <dgm:spPr/>
      <dgm:t>
        <a:bodyPr/>
        <a:lstStyle/>
        <a:p>
          <a:r>
            <a:rPr lang="en-US" altLang="zh-CN" b="1" dirty="0" smtClean="0"/>
            <a:t>1.</a:t>
          </a:r>
          <a:r>
            <a:rPr lang="zh-CN" altLang="en-US" b="1" dirty="0" smtClean="0"/>
            <a:t>建立 </a:t>
          </a:r>
          <a:r>
            <a:rPr lang="en-US" altLang="zh-CN" b="1" dirty="0" err="1" smtClean="0"/>
            <a:t>named.conf</a:t>
          </a:r>
          <a:r>
            <a:rPr lang="en-US" altLang="zh-CN" b="1" dirty="0" smtClean="0"/>
            <a:t> </a:t>
          </a:r>
          <a:r>
            <a:rPr lang="zh-CN" altLang="en-US" b="1" dirty="0" smtClean="0"/>
            <a:t>主配置文件</a:t>
          </a:r>
          <a:endParaRPr lang="zh-CN" altLang="en-US" b="1" dirty="0"/>
        </a:p>
      </dgm:t>
    </dgm:pt>
    <dgm:pt modelId="{EC79C89E-051A-422B-80F7-A4441E34D9BB}" type="parTrans" cxnId="{5167DBC7-E722-4852-9B4B-99EC6F12604B}">
      <dgm:prSet/>
      <dgm:spPr/>
      <dgm:t>
        <a:bodyPr/>
        <a:lstStyle/>
        <a:p>
          <a:endParaRPr lang="zh-CN" altLang="en-US" b="1"/>
        </a:p>
      </dgm:t>
    </dgm:pt>
    <dgm:pt modelId="{82BDD8C2-5C9F-41B6-B0DC-AF7B176B2384}" type="sibTrans" cxnId="{5167DBC7-E722-4852-9B4B-99EC6F12604B}">
      <dgm:prSet/>
      <dgm:spPr/>
      <dgm:t>
        <a:bodyPr/>
        <a:lstStyle/>
        <a:p>
          <a:endParaRPr lang="zh-CN" altLang="en-US" b="1"/>
        </a:p>
      </dgm:t>
    </dgm:pt>
    <dgm:pt modelId="{03F2AB79-E593-4E9B-8BA3-FB5A4F005C95}">
      <dgm:prSet/>
      <dgm:spPr/>
      <dgm:t>
        <a:bodyPr/>
        <a:lstStyle/>
        <a:p>
          <a:r>
            <a:rPr lang="zh-CN" altLang="en-US" b="1" dirty="0" smtClean="0"/>
            <a:t>通过根域或者转发机制指定解析源</a:t>
          </a:r>
        </a:p>
      </dgm:t>
    </dgm:pt>
    <dgm:pt modelId="{F63242D1-15B7-495B-BDA6-5E07AA6058D6}" type="parTrans" cxnId="{89FA16C0-0F02-4650-BBC7-CE3B6FD1A7F1}">
      <dgm:prSet/>
      <dgm:spPr/>
      <dgm:t>
        <a:bodyPr/>
        <a:lstStyle/>
        <a:p>
          <a:endParaRPr lang="zh-CN" altLang="en-US" b="1"/>
        </a:p>
      </dgm:t>
    </dgm:pt>
    <dgm:pt modelId="{0E7C95BD-EAF7-42C4-AEC4-FEA6C5D1B05E}" type="sibTrans" cxnId="{89FA16C0-0F02-4650-BBC7-CE3B6FD1A7F1}">
      <dgm:prSet/>
      <dgm:spPr/>
      <dgm:t>
        <a:bodyPr/>
        <a:lstStyle/>
        <a:p>
          <a:endParaRPr lang="zh-CN" altLang="en-US" b="1"/>
        </a:p>
      </dgm:t>
    </dgm:pt>
    <dgm:pt modelId="{21566452-4451-4059-9FAD-9858559DD142}">
      <dgm:prSet/>
      <dgm:spPr/>
      <dgm:t>
        <a:bodyPr/>
        <a:lstStyle/>
        <a:p>
          <a:r>
            <a:rPr lang="en-US" altLang="zh-CN" b="1" dirty="0" smtClean="0"/>
            <a:t>2.</a:t>
          </a:r>
          <a:r>
            <a:rPr lang="zh-CN" altLang="en-US" b="1" dirty="0" smtClean="0"/>
            <a:t>确认建立 </a:t>
          </a:r>
          <a:r>
            <a:rPr lang="en-US" altLang="zh-CN" b="1" dirty="0" smtClean="0"/>
            <a:t>named.ca </a:t>
          </a:r>
          <a:r>
            <a:rPr lang="zh-CN" altLang="en-US" b="1" dirty="0" smtClean="0"/>
            <a:t>根区域数据文件</a:t>
          </a:r>
        </a:p>
      </dgm:t>
    </dgm:pt>
    <dgm:pt modelId="{9566CD48-5565-4831-9838-5DBFEB47EAAF}" type="parTrans" cxnId="{6A721AC8-3E43-418C-A251-5495D3CE5C1C}">
      <dgm:prSet/>
      <dgm:spPr/>
      <dgm:t>
        <a:bodyPr/>
        <a:lstStyle/>
        <a:p>
          <a:endParaRPr lang="zh-CN" altLang="en-US" b="1"/>
        </a:p>
      </dgm:t>
    </dgm:pt>
    <dgm:pt modelId="{812858BB-628F-4639-B91A-434FEB19274A}" type="sibTrans" cxnId="{6A721AC8-3E43-418C-A251-5495D3CE5C1C}">
      <dgm:prSet/>
      <dgm:spPr/>
      <dgm:t>
        <a:bodyPr/>
        <a:lstStyle/>
        <a:p>
          <a:endParaRPr lang="zh-CN" altLang="en-US" b="1"/>
        </a:p>
      </dgm:t>
    </dgm:pt>
    <dgm:pt modelId="{4F53DEA9-E6AE-4F02-9F5B-1FBE47A1C130}">
      <dgm:prSet/>
      <dgm:spPr/>
      <dgm:t>
        <a:bodyPr/>
        <a:lstStyle/>
        <a:p>
          <a:r>
            <a:rPr lang="zh-CN" altLang="en-US" b="1" dirty="0" smtClean="0"/>
            <a:t>若使用转发机制则无需此步骤</a:t>
          </a:r>
        </a:p>
      </dgm:t>
    </dgm:pt>
    <dgm:pt modelId="{4823B57C-60AF-4B33-9A40-B71B87BC3AF5}" type="parTrans" cxnId="{AF6D6371-8123-4524-A01F-78CA89F88089}">
      <dgm:prSet/>
      <dgm:spPr/>
      <dgm:t>
        <a:bodyPr/>
        <a:lstStyle/>
        <a:p>
          <a:endParaRPr lang="zh-CN" altLang="en-US" b="1"/>
        </a:p>
      </dgm:t>
    </dgm:pt>
    <dgm:pt modelId="{8695E1B5-D6A6-4753-ABAB-E1D0A335CA0F}" type="sibTrans" cxnId="{AF6D6371-8123-4524-A01F-78CA89F88089}">
      <dgm:prSet/>
      <dgm:spPr/>
      <dgm:t>
        <a:bodyPr/>
        <a:lstStyle/>
        <a:p>
          <a:endParaRPr lang="zh-CN" altLang="en-US" b="1"/>
        </a:p>
      </dgm:t>
    </dgm:pt>
    <dgm:pt modelId="{1062AC0D-A62A-41FC-BE0C-1A19D3B5E2CF}">
      <dgm:prSet/>
      <dgm:spPr/>
      <dgm:t>
        <a:bodyPr/>
        <a:lstStyle/>
        <a:p>
          <a:r>
            <a:rPr lang="en-US" altLang="zh-CN" b="1" dirty="0" smtClean="0"/>
            <a:t>3.</a:t>
          </a:r>
          <a:r>
            <a:rPr lang="zh-CN" altLang="en-US" b="1" dirty="0" smtClean="0"/>
            <a:t>启动 </a:t>
          </a:r>
          <a:r>
            <a:rPr lang="en-US" altLang="zh-CN" b="1" dirty="0" smtClean="0"/>
            <a:t>named </a:t>
          </a:r>
          <a:r>
            <a:rPr lang="zh-CN" altLang="en-US" b="1" dirty="0" smtClean="0"/>
            <a:t>服务</a:t>
          </a:r>
        </a:p>
      </dgm:t>
    </dgm:pt>
    <dgm:pt modelId="{40975012-39A3-4C1B-B5C6-5E2C659DD30E}" type="parTrans" cxnId="{DAFDABC2-5A4C-4F9C-8BF5-1607611325F5}">
      <dgm:prSet/>
      <dgm:spPr/>
      <dgm:t>
        <a:bodyPr/>
        <a:lstStyle/>
        <a:p>
          <a:endParaRPr lang="zh-CN" altLang="en-US" b="1"/>
        </a:p>
      </dgm:t>
    </dgm:pt>
    <dgm:pt modelId="{C8A3AF3E-E70A-4265-A422-225D23E9367A}" type="sibTrans" cxnId="{DAFDABC2-5A4C-4F9C-8BF5-1607611325F5}">
      <dgm:prSet/>
      <dgm:spPr/>
      <dgm:t>
        <a:bodyPr/>
        <a:lstStyle/>
        <a:p>
          <a:endParaRPr lang="zh-CN" altLang="en-US" b="1"/>
        </a:p>
      </dgm:t>
    </dgm:pt>
    <dgm:pt modelId="{E1E59404-8751-412E-9D5C-CA6287872636}">
      <dgm:prSet/>
      <dgm:spPr/>
      <dgm:t>
        <a:bodyPr/>
        <a:lstStyle/>
        <a:p>
          <a:r>
            <a:rPr lang="en-US" altLang="zh-CN" b="1" dirty="0" smtClean="0"/>
            <a:t>4.</a:t>
          </a:r>
          <a:r>
            <a:rPr lang="zh-CN" altLang="en-US" b="1" dirty="0" smtClean="0"/>
            <a:t>验证缓存域名服务器</a:t>
          </a:r>
        </a:p>
      </dgm:t>
    </dgm:pt>
    <dgm:pt modelId="{5013295D-C3F2-42F7-861B-F1F61F55A6C6}" type="parTrans" cxnId="{076AE3CE-10B3-4206-A45A-978A6BE32B47}">
      <dgm:prSet/>
      <dgm:spPr/>
      <dgm:t>
        <a:bodyPr/>
        <a:lstStyle/>
        <a:p>
          <a:endParaRPr lang="zh-CN" altLang="en-US" b="1"/>
        </a:p>
      </dgm:t>
    </dgm:pt>
    <dgm:pt modelId="{81917C07-6867-4BEE-8ECD-D27B9A403FCD}" type="sibTrans" cxnId="{076AE3CE-10B3-4206-A45A-978A6BE32B47}">
      <dgm:prSet/>
      <dgm:spPr/>
      <dgm:t>
        <a:bodyPr/>
        <a:lstStyle/>
        <a:p>
          <a:endParaRPr lang="zh-CN" altLang="en-US" b="1"/>
        </a:p>
      </dgm:t>
    </dgm:pt>
    <dgm:pt modelId="{7F2855C4-709D-4F85-B614-E81905F8DCB8}">
      <dgm:prSet/>
      <dgm:spPr/>
      <dgm:t>
        <a:bodyPr/>
        <a:lstStyle/>
        <a:p>
          <a:r>
            <a:rPr lang="en-US" altLang="zh-CN" b="1" dirty="0" err="1" smtClean="0"/>
            <a:t>Nslookup</a:t>
          </a:r>
          <a:r>
            <a:rPr lang="en-US" altLang="zh-CN" b="1" dirty="0" smtClean="0"/>
            <a:t> </a:t>
          </a:r>
          <a:r>
            <a:rPr lang="zh-CN" altLang="en-US" b="1" dirty="0" smtClean="0"/>
            <a:t>命令</a:t>
          </a:r>
        </a:p>
      </dgm:t>
    </dgm:pt>
    <dgm:pt modelId="{DB057C5B-9E91-4649-8C1D-46CD9FDEAF92}" type="parTrans" cxnId="{73B70C2C-FF88-4A55-B62F-A329369DFC69}">
      <dgm:prSet/>
      <dgm:spPr/>
      <dgm:t>
        <a:bodyPr/>
        <a:lstStyle/>
        <a:p>
          <a:endParaRPr lang="zh-CN" altLang="en-US" b="1"/>
        </a:p>
      </dgm:t>
    </dgm:pt>
    <dgm:pt modelId="{E083349A-CE27-400E-A9D9-8D8A022E3793}" type="sibTrans" cxnId="{73B70C2C-FF88-4A55-B62F-A329369DFC69}">
      <dgm:prSet/>
      <dgm:spPr/>
      <dgm:t>
        <a:bodyPr/>
        <a:lstStyle/>
        <a:p>
          <a:endParaRPr lang="zh-CN" altLang="en-US" b="1"/>
        </a:p>
      </dgm:t>
    </dgm:pt>
    <dgm:pt modelId="{2146A8CF-03D5-42F3-93FB-2EAEEBB2131C}" type="pres">
      <dgm:prSet presAssocID="{75E54181-D40E-472B-9FF1-02DFEF2D2CD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41F5E20-C8B7-48F8-84A5-8E19DE9D7F66}" type="pres">
      <dgm:prSet presAssocID="{2CE6619D-F1BE-44D9-928B-0D246250B391}" presName="parentLin" presStyleCnt="0"/>
      <dgm:spPr/>
    </dgm:pt>
    <dgm:pt modelId="{F69340D9-39D8-4779-9061-8DB3FF3C0887}" type="pres">
      <dgm:prSet presAssocID="{2CE6619D-F1BE-44D9-928B-0D246250B391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08D1419E-8CCF-4B39-BBC7-8FDF02B0C340}" type="pres">
      <dgm:prSet presAssocID="{2CE6619D-F1BE-44D9-928B-0D246250B39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C7A8DF-B346-4985-B3F0-3C4B7C72ADC9}" type="pres">
      <dgm:prSet presAssocID="{2CE6619D-F1BE-44D9-928B-0D246250B391}" presName="negativeSpace" presStyleCnt="0"/>
      <dgm:spPr/>
    </dgm:pt>
    <dgm:pt modelId="{DFDA635D-F218-4DB8-82C9-14D0BAD4AE12}" type="pres">
      <dgm:prSet presAssocID="{2CE6619D-F1BE-44D9-928B-0D246250B391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A3079D-8AF8-4F43-B888-21046F95485E}" type="pres">
      <dgm:prSet presAssocID="{82BDD8C2-5C9F-41B6-B0DC-AF7B176B2384}" presName="spaceBetweenRectangles" presStyleCnt="0"/>
      <dgm:spPr/>
    </dgm:pt>
    <dgm:pt modelId="{D11AEB2F-1F13-4DFA-8291-1D29733E5E37}" type="pres">
      <dgm:prSet presAssocID="{21566452-4451-4059-9FAD-9858559DD142}" presName="parentLin" presStyleCnt="0"/>
      <dgm:spPr/>
    </dgm:pt>
    <dgm:pt modelId="{4B88F792-C0FA-4357-9F98-63B2568F1BA7}" type="pres">
      <dgm:prSet presAssocID="{21566452-4451-4059-9FAD-9858559DD142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0FE48633-4338-44A0-B178-58F73F42D563}" type="pres">
      <dgm:prSet presAssocID="{21566452-4451-4059-9FAD-9858559DD14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0CE98E-0979-4440-A394-8038B606862A}" type="pres">
      <dgm:prSet presAssocID="{21566452-4451-4059-9FAD-9858559DD142}" presName="negativeSpace" presStyleCnt="0"/>
      <dgm:spPr/>
    </dgm:pt>
    <dgm:pt modelId="{706A4D03-E645-459F-BAB1-185CEA86FB62}" type="pres">
      <dgm:prSet presAssocID="{21566452-4451-4059-9FAD-9858559DD142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EE1840-99DD-4F5E-8238-C273AC1BFB03}" type="pres">
      <dgm:prSet presAssocID="{812858BB-628F-4639-B91A-434FEB19274A}" presName="spaceBetweenRectangles" presStyleCnt="0"/>
      <dgm:spPr/>
    </dgm:pt>
    <dgm:pt modelId="{562FBE21-4F5F-40DC-84A6-C916C78B0523}" type="pres">
      <dgm:prSet presAssocID="{1062AC0D-A62A-41FC-BE0C-1A19D3B5E2CF}" presName="parentLin" presStyleCnt="0"/>
      <dgm:spPr/>
    </dgm:pt>
    <dgm:pt modelId="{B63FB153-E792-41AC-923D-FF4F8946B782}" type="pres">
      <dgm:prSet presAssocID="{1062AC0D-A62A-41FC-BE0C-1A19D3B5E2CF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B056D4FE-C319-4010-BF43-95CF7B2A0695}" type="pres">
      <dgm:prSet presAssocID="{1062AC0D-A62A-41FC-BE0C-1A19D3B5E2C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E3445D-D91A-4F9A-87D1-2014D580D302}" type="pres">
      <dgm:prSet presAssocID="{1062AC0D-A62A-41FC-BE0C-1A19D3B5E2CF}" presName="negativeSpace" presStyleCnt="0"/>
      <dgm:spPr/>
    </dgm:pt>
    <dgm:pt modelId="{4834327B-30C2-4CCA-B5EA-7060F8815C82}" type="pres">
      <dgm:prSet presAssocID="{1062AC0D-A62A-41FC-BE0C-1A19D3B5E2CF}" presName="childText" presStyleLbl="conFgAcc1" presStyleIdx="2" presStyleCnt="4">
        <dgm:presLayoutVars>
          <dgm:bulletEnabled val="1"/>
        </dgm:presLayoutVars>
      </dgm:prSet>
      <dgm:spPr/>
    </dgm:pt>
    <dgm:pt modelId="{CDAE5306-A094-4B4B-9EBA-12BB28260007}" type="pres">
      <dgm:prSet presAssocID="{C8A3AF3E-E70A-4265-A422-225D23E9367A}" presName="spaceBetweenRectangles" presStyleCnt="0"/>
      <dgm:spPr/>
    </dgm:pt>
    <dgm:pt modelId="{CCDD10F6-95D0-4B98-B986-35C8C6F3D701}" type="pres">
      <dgm:prSet presAssocID="{E1E59404-8751-412E-9D5C-CA6287872636}" presName="parentLin" presStyleCnt="0"/>
      <dgm:spPr/>
    </dgm:pt>
    <dgm:pt modelId="{E4D6EBCA-37C4-4B2E-89AF-4ACE827DED74}" type="pres">
      <dgm:prSet presAssocID="{E1E59404-8751-412E-9D5C-CA6287872636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9056652A-878F-4D2D-AC74-51E4D95E2674}" type="pres">
      <dgm:prSet presAssocID="{E1E59404-8751-412E-9D5C-CA628787263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908DC9-CF33-4B09-A625-62CD45E1987A}" type="pres">
      <dgm:prSet presAssocID="{E1E59404-8751-412E-9D5C-CA6287872636}" presName="negativeSpace" presStyleCnt="0"/>
      <dgm:spPr/>
    </dgm:pt>
    <dgm:pt modelId="{BCD6E393-23B1-4CA4-9523-E954126EA493}" type="pres">
      <dgm:prSet presAssocID="{E1E59404-8751-412E-9D5C-CA6287872636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794FA04-2F76-4A03-8CDB-D20FDA0553BA}" type="presOf" srcId="{4F53DEA9-E6AE-4F02-9F5B-1FBE47A1C130}" destId="{706A4D03-E645-459F-BAB1-185CEA86FB62}" srcOrd="0" destOrd="0" presId="urn:microsoft.com/office/officeart/2005/8/layout/list1"/>
    <dgm:cxn modelId="{DAFDABC2-5A4C-4F9C-8BF5-1607611325F5}" srcId="{75E54181-D40E-472B-9FF1-02DFEF2D2CD6}" destId="{1062AC0D-A62A-41FC-BE0C-1A19D3B5E2CF}" srcOrd="2" destOrd="0" parTransId="{40975012-39A3-4C1B-B5C6-5E2C659DD30E}" sibTransId="{C8A3AF3E-E70A-4265-A422-225D23E9367A}"/>
    <dgm:cxn modelId="{88DE7B98-834C-40DA-9C45-7C6CC5C36FD9}" type="presOf" srcId="{1062AC0D-A62A-41FC-BE0C-1A19D3B5E2CF}" destId="{B056D4FE-C319-4010-BF43-95CF7B2A0695}" srcOrd="1" destOrd="0" presId="urn:microsoft.com/office/officeart/2005/8/layout/list1"/>
    <dgm:cxn modelId="{AF6D6371-8123-4524-A01F-78CA89F88089}" srcId="{21566452-4451-4059-9FAD-9858559DD142}" destId="{4F53DEA9-E6AE-4F02-9F5B-1FBE47A1C130}" srcOrd="0" destOrd="0" parTransId="{4823B57C-60AF-4B33-9A40-B71B87BC3AF5}" sibTransId="{8695E1B5-D6A6-4753-ABAB-E1D0A335CA0F}"/>
    <dgm:cxn modelId="{4D19E524-83EB-4E99-B4BE-45F4B7CD3E7C}" type="presOf" srcId="{2CE6619D-F1BE-44D9-928B-0D246250B391}" destId="{F69340D9-39D8-4779-9061-8DB3FF3C0887}" srcOrd="0" destOrd="0" presId="urn:microsoft.com/office/officeart/2005/8/layout/list1"/>
    <dgm:cxn modelId="{319B3E9D-FB2F-4B21-B058-D60AF5A742E2}" type="presOf" srcId="{21566452-4451-4059-9FAD-9858559DD142}" destId="{4B88F792-C0FA-4357-9F98-63B2568F1BA7}" srcOrd="0" destOrd="0" presId="urn:microsoft.com/office/officeart/2005/8/layout/list1"/>
    <dgm:cxn modelId="{F7D2A72A-E2F5-4238-8156-860A4B030BAF}" type="presOf" srcId="{21566452-4451-4059-9FAD-9858559DD142}" destId="{0FE48633-4338-44A0-B178-58F73F42D563}" srcOrd="1" destOrd="0" presId="urn:microsoft.com/office/officeart/2005/8/layout/list1"/>
    <dgm:cxn modelId="{B0FE7EBA-F01C-4161-9072-5BBE2C7DB704}" type="presOf" srcId="{2CE6619D-F1BE-44D9-928B-0D246250B391}" destId="{08D1419E-8CCF-4B39-BBC7-8FDF02B0C340}" srcOrd="1" destOrd="0" presId="urn:microsoft.com/office/officeart/2005/8/layout/list1"/>
    <dgm:cxn modelId="{1D3EA31F-53A5-461B-98BA-316D2E830EAA}" type="presOf" srcId="{E1E59404-8751-412E-9D5C-CA6287872636}" destId="{9056652A-878F-4D2D-AC74-51E4D95E2674}" srcOrd="1" destOrd="0" presId="urn:microsoft.com/office/officeart/2005/8/layout/list1"/>
    <dgm:cxn modelId="{89FA16C0-0F02-4650-BBC7-CE3B6FD1A7F1}" srcId="{2CE6619D-F1BE-44D9-928B-0D246250B391}" destId="{03F2AB79-E593-4E9B-8BA3-FB5A4F005C95}" srcOrd="0" destOrd="0" parTransId="{F63242D1-15B7-495B-BDA6-5E07AA6058D6}" sibTransId="{0E7C95BD-EAF7-42C4-AEC4-FEA6C5D1B05E}"/>
    <dgm:cxn modelId="{73B70C2C-FF88-4A55-B62F-A329369DFC69}" srcId="{E1E59404-8751-412E-9D5C-CA6287872636}" destId="{7F2855C4-709D-4F85-B614-E81905F8DCB8}" srcOrd="0" destOrd="0" parTransId="{DB057C5B-9E91-4649-8C1D-46CD9FDEAF92}" sibTransId="{E083349A-CE27-400E-A9D9-8D8A022E3793}"/>
    <dgm:cxn modelId="{076AE3CE-10B3-4206-A45A-978A6BE32B47}" srcId="{75E54181-D40E-472B-9FF1-02DFEF2D2CD6}" destId="{E1E59404-8751-412E-9D5C-CA6287872636}" srcOrd="3" destOrd="0" parTransId="{5013295D-C3F2-42F7-861B-F1F61F55A6C6}" sibTransId="{81917C07-6867-4BEE-8ECD-D27B9A403FCD}"/>
    <dgm:cxn modelId="{A0D82D34-D1AB-481D-9091-1B11698DD3C9}" type="presOf" srcId="{03F2AB79-E593-4E9B-8BA3-FB5A4F005C95}" destId="{DFDA635D-F218-4DB8-82C9-14D0BAD4AE12}" srcOrd="0" destOrd="0" presId="urn:microsoft.com/office/officeart/2005/8/layout/list1"/>
    <dgm:cxn modelId="{9DA6BD97-A27B-499F-9428-1A92634762D2}" type="presOf" srcId="{E1E59404-8751-412E-9D5C-CA6287872636}" destId="{E4D6EBCA-37C4-4B2E-89AF-4ACE827DED74}" srcOrd="0" destOrd="0" presId="urn:microsoft.com/office/officeart/2005/8/layout/list1"/>
    <dgm:cxn modelId="{0FB0EAAF-6B81-4749-AA30-CD94B53735D1}" type="presOf" srcId="{7F2855C4-709D-4F85-B614-E81905F8DCB8}" destId="{BCD6E393-23B1-4CA4-9523-E954126EA493}" srcOrd="0" destOrd="0" presId="urn:microsoft.com/office/officeart/2005/8/layout/list1"/>
    <dgm:cxn modelId="{0FA1761D-CBAF-4F72-97B6-61922F44F916}" type="presOf" srcId="{75E54181-D40E-472B-9FF1-02DFEF2D2CD6}" destId="{2146A8CF-03D5-42F3-93FB-2EAEEBB2131C}" srcOrd="0" destOrd="0" presId="urn:microsoft.com/office/officeart/2005/8/layout/list1"/>
    <dgm:cxn modelId="{375EE560-00AD-465C-AD4A-C1D5A06FB3E3}" type="presOf" srcId="{1062AC0D-A62A-41FC-BE0C-1A19D3B5E2CF}" destId="{B63FB153-E792-41AC-923D-FF4F8946B782}" srcOrd="0" destOrd="0" presId="urn:microsoft.com/office/officeart/2005/8/layout/list1"/>
    <dgm:cxn modelId="{5167DBC7-E722-4852-9B4B-99EC6F12604B}" srcId="{75E54181-D40E-472B-9FF1-02DFEF2D2CD6}" destId="{2CE6619D-F1BE-44D9-928B-0D246250B391}" srcOrd="0" destOrd="0" parTransId="{EC79C89E-051A-422B-80F7-A4441E34D9BB}" sibTransId="{82BDD8C2-5C9F-41B6-B0DC-AF7B176B2384}"/>
    <dgm:cxn modelId="{6A721AC8-3E43-418C-A251-5495D3CE5C1C}" srcId="{75E54181-D40E-472B-9FF1-02DFEF2D2CD6}" destId="{21566452-4451-4059-9FAD-9858559DD142}" srcOrd="1" destOrd="0" parTransId="{9566CD48-5565-4831-9838-5DBFEB47EAAF}" sibTransId="{812858BB-628F-4639-B91A-434FEB19274A}"/>
    <dgm:cxn modelId="{6F6EA531-690F-489C-BB2E-7C7EA597AACB}" type="presParOf" srcId="{2146A8CF-03D5-42F3-93FB-2EAEEBB2131C}" destId="{541F5E20-C8B7-48F8-84A5-8E19DE9D7F66}" srcOrd="0" destOrd="0" presId="urn:microsoft.com/office/officeart/2005/8/layout/list1"/>
    <dgm:cxn modelId="{1C98D130-44A9-49F8-BF5E-9E6259C853A9}" type="presParOf" srcId="{541F5E20-C8B7-48F8-84A5-8E19DE9D7F66}" destId="{F69340D9-39D8-4779-9061-8DB3FF3C0887}" srcOrd="0" destOrd="0" presId="urn:microsoft.com/office/officeart/2005/8/layout/list1"/>
    <dgm:cxn modelId="{9AF1B9AF-C4E5-493F-801A-CBDC92AE363F}" type="presParOf" srcId="{541F5E20-C8B7-48F8-84A5-8E19DE9D7F66}" destId="{08D1419E-8CCF-4B39-BBC7-8FDF02B0C340}" srcOrd="1" destOrd="0" presId="urn:microsoft.com/office/officeart/2005/8/layout/list1"/>
    <dgm:cxn modelId="{20A35947-F0FC-4736-A607-211798D8CB92}" type="presParOf" srcId="{2146A8CF-03D5-42F3-93FB-2EAEEBB2131C}" destId="{62C7A8DF-B346-4985-B3F0-3C4B7C72ADC9}" srcOrd="1" destOrd="0" presId="urn:microsoft.com/office/officeart/2005/8/layout/list1"/>
    <dgm:cxn modelId="{7F202498-182C-4BFE-8107-C2596906181D}" type="presParOf" srcId="{2146A8CF-03D5-42F3-93FB-2EAEEBB2131C}" destId="{DFDA635D-F218-4DB8-82C9-14D0BAD4AE12}" srcOrd="2" destOrd="0" presId="urn:microsoft.com/office/officeart/2005/8/layout/list1"/>
    <dgm:cxn modelId="{22E77648-A920-4625-A845-656D3368F6F8}" type="presParOf" srcId="{2146A8CF-03D5-42F3-93FB-2EAEEBB2131C}" destId="{07A3079D-8AF8-4F43-B888-21046F95485E}" srcOrd="3" destOrd="0" presId="urn:microsoft.com/office/officeart/2005/8/layout/list1"/>
    <dgm:cxn modelId="{2C8B1EDE-B080-4FE5-BB3C-3D0DC242423B}" type="presParOf" srcId="{2146A8CF-03D5-42F3-93FB-2EAEEBB2131C}" destId="{D11AEB2F-1F13-4DFA-8291-1D29733E5E37}" srcOrd="4" destOrd="0" presId="urn:microsoft.com/office/officeart/2005/8/layout/list1"/>
    <dgm:cxn modelId="{512453B9-813B-47AC-BD1C-22B95C47B6B5}" type="presParOf" srcId="{D11AEB2F-1F13-4DFA-8291-1D29733E5E37}" destId="{4B88F792-C0FA-4357-9F98-63B2568F1BA7}" srcOrd="0" destOrd="0" presId="urn:microsoft.com/office/officeart/2005/8/layout/list1"/>
    <dgm:cxn modelId="{0E8AA9C6-742D-41B3-989F-0081DBA9FE41}" type="presParOf" srcId="{D11AEB2F-1F13-4DFA-8291-1D29733E5E37}" destId="{0FE48633-4338-44A0-B178-58F73F42D563}" srcOrd="1" destOrd="0" presId="urn:microsoft.com/office/officeart/2005/8/layout/list1"/>
    <dgm:cxn modelId="{F1694197-F015-40D0-94A4-1E1B98424228}" type="presParOf" srcId="{2146A8CF-03D5-42F3-93FB-2EAEEBB2131C}" destId="{7E0CE98E-0979-4440-A394-8038B606862A}" srcOrd="5" destOrd="0" presId="urn:microsoft.com/office/officeart/2005/8/layout/list1"/>
    <dgm:cxn modelId="{C46467C4-7E62-4BA2-B863-B7BB0467E96A}" type="presParOf" srcId="{2146A8CF-03D5-42F3-93FB-2EAEEBB2131C}" destId="{706A4D03-E645-459F-BAB1-185CEA86FB62}" srcOrd="6" destOrd="0" presId="urn:microsoft.com/office/officeart/2005/8/layout/list1"/>
    <dgm:cxn modelId="{CDA040BA-73BA-4191-9362-87BBAF34050C}" type="presParOf" srcId="{2146A8CF-03D5-42F3-93FB-2EAEEBB2131C}" destId="{71EE1840-99DD-4F5E-8238-C273AC1BFB03}" srcOrd="7" destOrd="0" presId="urn:microsoft.com/office/officeart/2005/8/layout/list1"/>
    <dgm:cxn modelId="{E18337D4-0C2D-4513-B302-EC67370F8C93}" type="presParOf" srcId="{2146A8CF-03D5-42F3-93FB-2EAEEBB2131C}" destId="{562FBE21-4F5F-40DC-84A6-C916C78B0523}" srcOrd="8" destOrd="0" presId="urn:microsoft.com/office/officeart/2005/8/layout/list1"/>
    <dgm:cxn modelId="{C5BF8A25-B102-4622-86E4-33A984DD7DC6}" type="presParOf" srcId="{562FBE21-4F5F-40DC-84A6-C916C78B0523}" destId="{B63FB153-E792-41AC-923D-FF4F8946B782}" srcOrd="0" destOrd="0" presId="urn:microsoft.com/office/officeart/2005/8/layout/list1"/>
    <dgm:cxn modelId="{C176507C-F6C7-45DE-A34D-D59B3563B84F}" type="presParOf" srcId="{562FBE21-4F5F-40DC-84A6-C916C78B0523}" destId="{B056D4FE-C319-4010-BF43-95CF7B2A0695}" srcOrd="1" destOrd="0" presId="urn:microsoft.com/office/officeart/2005/8/layout/list1"/>
    <dgm:cxn modelId="{2B24C9AD-DE61-4A8A-95CE-BA8F40B269F8}" type="presParOf" srcId="{2146A8CF-03D5-42F3-93FB-2EAEEBB2131C}" destId="{58E3445D-D91A-4F9A-87D1-2014D580D302}" srcOrd="9" destOrd="0" presId="urn:microsoft.com/office/officeart/2005/8/layout/list1"/>
    <dgm:cxn modelId="{370ACE50-9CD1-4C4B-8C03-562ACFA526A6}" type="presParOf" srcId="{2146A8CF-03D5-42F3-93FB-2EAEEBB2131C}" destId="{4834327B-30C2-4CCA-B5EA-7060F8815C82}" srcOrd="10" destOrd="0" presId="urn:microsoft.com/office/officeart/2005/8/layout/list1"/>
    <dgm:cxn modelId="{00AF091C-DDCA-4B63-8FA7-4B032FE3E6AA}" type="presParOf" srcId="{2146A8CF-03D5-42F3-93FB-2EAEEBB2131C}" destId="{CDAE5306-A094-4B4B-9EBA-12BB28260007}" srcOrd="11" destOrd="0" presId="urn:microsoft.com/office/officeart/2005/8/layout/list1"/>
    <dgm:cxn modelId="{52800F0B-AD69-4F21-B9B9-BB02D114F335}" type="presParOf" srcId="{2146A8CF-03D5-42F3-93FB-2EAEEBB2131C}" destId="{CCDD10F6-95D0-4B98-B986-35C8C6F3D701}" srcOrd="12" destOrd="0" presId="urn:microsoft.com/office/officeart/2005/8/layout/list1"/>
    <dgm:cxn modelId="{A82B3A8F-F77B-4A51-A61C-71D307BD5331}" type="presParOf" srcId="{CCDD10F6-95D0-4B98-B986-35C8C6F3D701}" destId="{E4D6EBCA-37C4-4B2E-89AF-4ACE827DED74}" srcOrd="0" destOrd="0" presId="urn:microsoft.com/office/officeart/2005/8/layout/list1"/>
    <dgm:cxn modelId="{20C4C84B-D2C8-4D2A-99EB-C94EA2D99060}" type="presParOf" srcId="{CCDD10F6-95D0-4B98-B986-35C8C6F3D701}" destId="{9056652A-878F-4D2D-AC74-51E4D95E2674}" srcOrd="1" destOrd="0" presId="urn:microsoft.com/office/officeart/2005/8/layout/list1"/>
    <dgm:cxn modelId="{EA3E8FF3-82E2-4284-B75B-20B6F9B526C2}" type="presParOf" srcId="{2146A8CF-03D5-42F3-93FB-2EAEEBB2131C}" destId="{64908DC9-CF33-4B09-A625-62CD45E1987A}" srcOrd="13" destOrd="0" presId="urn:microsoft.com/office/officeart/2005/8/layout/list1"/>
    <dgm:cxn modelId="{3BF8402E-4B3B-41D2-A8A1-8AC33ADF0B22}" type="presParOf" srcId="{2146A8CF-03D5-42F3-93FB-2EAEEBB2131C}" destId="{BCD6E393-23B1-4CA4-9523-E954126EA49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4B71AA-AED4-42BA-8C76-2115B12E5AFB}" type="doc">
      <dgm:prSet loTypeId="urn:microsoft.com/office/officeart/2005/8/layout/process4" loCatId="list" qsTypeId="urn:microsoft.com/office/officeart/2005/8/quickstyle/3d2" qsCatId="3D" csTypeId="urn:microsoft.com/office/officeart/2005/8/colors/accent2_3" csCatId="accent2" phldr="1"/>
      <dgm:spPr/>
      <dgm:t>
        <a:bodyPr/>
        <a:lstStyle/>
        <a:p>
          <a:endParaRPr lang="zh-CN" altLang="en-US"/>
        </a:p>
      </dgm:t>
    </dgm:pt>
    <dgm:pt modelId="{CAC62207-7446-4B53-8674-CEC9F0BB1DDA}">
      <dgm:prSet/>
      <dgm:spPr/>
      <dgm:t>
        <a:bodyPr/>
        <a:lstStyle/>
        <a:p>
          <a:pPr algn="l"/>
          <a:r>
            <a:rPr lang="en-US" altLang="zh-CN" b="1" dirty="0" smtClean="0"/>
            <a:t>1.</a:t>
          </a:r>
          <a:r>
            <a:rPr lang="zh-CN" altLang="en-US" b="1" dirty="0" smtClean="0"/>
            <a:t>确认本机网络地址、主机映射、默认 </a:t>
          </a:r>
          <a:r>
            <a:rPr lang="en-US" altLang="zh-CN" b="1" dirty="0" smtClean="0"/>
            <a:t>DNS </a:t>
          </a:r>
          <a:r>
            <a:rPr lang="zh-CN" altLang="en-US" b="1" dirty="0" smtClean="0"/>
            <a:t>服务器地址</a:t>
          </a:r>
          <a:endParaRPr lang="en-US" altLang="zh-CN" b="1" dirty="0" smtClean="0"/>
        </a:p>
      </dgm:t>
    </dgm:pt>
    <dgm:pt modelId="{D2C2D91B-61C5-4DBF-A5EF-A2C7CB908242}" type="parTrans" cxnId="{FE6C7747-61B0-4A90-B723-EA8A1C37B4C0}">
      <dgm:prSet/>
      <dgm:spPr/>
      <dgm:t>
        <a:bodyPr/>
        <a:lstStyle/>
        <a:p>
          <a:pPr algn="l"/>
          <a:endParaRPr lang="zh-CN" altLang="en-US" b="1"/>
        </a:p>
      </dgm:t>
    </dgm:pt>
    <dgm:pt modelId="{7BAE2F66-6E5A-47F6-A4B8-24A5AC7B0F37}" type="sibTrans" cxnId="{FE6C7747-61B0-4A90-B723-EA8A1C37B4C0}">
      <dgm:prSet/>
      <dgm:spPr/>
      <dgm:t>
        <a:bodyPr/>
        <a:lstStyle/>
        <a:p>
          <a:pPr algn="l"/>
          <a:endParaRPr lang="zh-CN" altLang="en-US" b="1"/>
        </a:p>
      </dgm:t>
    </dgm:pt>
    <dgm:pt modelId="{8550BE16-18AE-4DDB-9868-ED52DEE8FCAA}">
      <dgm:prSet/>
      <dgm:spPr/>
      <dgm:t>
        <a:bodyPr/>
        <a:lstStyle/>
        <a:p>
          <a:pPr algn="l"/>
          <a:r>
            <a:rPr lang="en-US" altLang="zh-CN" b="1" dirty="0" smtClean="0"/>
            <a:t>2.</a:t>
          </a:r>
          <a:r>
            <a:rPr lang="zh-CN" altLang="en-US" b="1" dirty="0" smtClean="0"/>
            <a:t>建立主配置文件 </a:t>
          </a:r>
          <a:r>
            <a:rPr lang="en-US" altLang="zh-CN" b="1" dirty="0" err="1" smtClean="0"/>
            <a:t>named.conf</a:t>
          </a:r>
          <a:endParaRPr lang="zh-CN" altLang="en-US" b="1" dirty="0" smtClean="0"/>
        </a:p>
      </dgm:t>
    </dgm:pt>
    <dgm:pt modelId="{FBE54580-4902-4609-8F2C-68E72091DC87}" type="parTrans" cxnId="{99F56808-5FDC-4169-8FA9-33BF19400CA8}">
      <dgm:prSet/>
      <dgm:spPr/>
      <dgm:t>
        <a:bodyPr/>
        <a:lstStyle/>
        <a:p>
          <a:pPr algn="l"/>
          <a:endParaRPr lang="zh-CN" altLang="en-US" b="1"/>
        </a:p>
      </dgm:t>
    </dgm:pt>
    <dgm:pt modelId="{9C2B04F8-B4D9-4ED4-8FA9-F9FCD067EF70}" type="sibTrans" cxnId="{99F56808-5FDC-4169-8FA9-33BF19400CA8}">
      <dgm:prSet/>
      <dgm:spPr/>
      <dgm:t>
        <a:bodyPr/>
        <a:lstStyle/>
        <a:p>
          <a:pPr algn="l"/>
          <a:endParaRPr lang="zh-CN" altLang="en-US" b="1"/>
        </a:p>
      </dgm:t>
    </dgm:pt>
    <dgm:pt modelId="{B377103A-8FB3-4CCF-98E3-795664111CCA}">
      <dgm:prSet/>
      <dgm:spPr/>
      <dgm:t>
        <a:bodyPr/>
        <a:lstStyle/>
        <a:p>
          <a:pPr algn="l"/>
          <a:r>
            <a:rPr lang="en-US" altLang="zh-CN" b="1" dirty="0" smtClean="0"/>
            <a:t>3.</a:t>
          </a:r>
          <a:r>
            <a:rPr lang="zh-CN" altLang="en-US" b="1" dirty="0" smtClean="0"/>
            <a:t>建立正、反向区域数据文件</a:t>
          </a:r>
        </a:p>
      </dgm:t>
    </dgm:pt>
    <dgm:pt modelId="{7E3D46CE-E472-49B9-B16E-F43313A19F37}" type="parTrans" cxnId="{7F82EC95-9976-4E19-B28A-C5D8D084D8FB}">
      <dgm:prSet/>
      <dgm:spPr/>
      <dgm:t>
        <a:bodyPr/>
        <a:lstStyle/>
        <a:p>
          <a:pPr algn="l"/>
          <a:endParaRPr lang="zh-CN" altLang="en-US" b="1"/>
        </a:p>
      </dgm:t>
    </dgm:pt>
    <dgm:pt modelId="{9A189701-28F0-4B64-BF94-667FCF2318F2}" type="sibTrans" cxnId="{7F82EC95-9976-4E19-B28A-C5D8D084D8FB}">
      <dgm:prSet/>
      <dgm:spPr/>
      <dgm:t>
        <a:bodyPr/>
        <a:lstStyle/>
        <a:p>
          <a:pPr algn="l"/>
          <a:endParaRPr lang="zh-CN" altLang="en-US" b="1"/>
        </a:p>
      </dgm:t>
    </dgm:pt>
    <dgm:pt modelId="{D702873C-C773-4D4E-9D6F-80A909AACCED}">
      <dgm:prSet/>
      <dgm:spPr/>
      <dgm:t>
        <a:bodyPr/>
        <a:lstStyle/>
        <a:p>
          <a:pPr algn="l"/>
          <a:r>
            <a:rPr lang="en-US" altLang="zh-CN" b="1" dirty="0" smtClean="0"/>
            <a:t>4.</a:t>
          </a:r>
          <a:r>
            <a:rPr lang="zh-CN" altLang="en-US" b="1" dirty="0" smtClean="0"/>
            <a:t>启动 </a:t>
          </a:r>
          <a:r>
            <a:rPr lang="en-US" altLang="zh-CN" b="1" dirty="0" smtClean="0"/>
            <a:t>named </a:t>
          </a:r>
          <a:r>
            <a:rPr lang="zh-CN" altLang="en-US" b="1" dirty="0" smtClean="0"/>
            <a:t>服务，或重载配置</a:t>
          </a:r>
        </a:p>
      </dgm:t>
    </dgm:pt>
    <dgm:pt modelId="{25F3BE42-FB72-4026-88BC-1E0E53B7A592}" type="parTrans" cxnId="{089CECA6-B7D6-4D76-9830-86EA5A7CFE18}">
      <dgm:prSet/>
      <dgm:spPr/>
      <dgm:t>
        <a:bodyPr/>
        <a:lstStyle/>
        <a:p>
          <a:pPr algn="l"/>
          <a:endParaRPr lang="zh-CN" altLang="en-US" b="1"/>
        </a:p>
      </dgm:t>
    </dgm:pt>
    <dgm:pt modelId="{332C14ED-6BCF-4D61-B6E0-5880EA50D4F7}" type="sibTrans" cxnId="{089CECA6-B7D6-4D76-9830-86EA5A7CFE18}">
      <dgm:prSet/>
      <dgm:spPr/>
      <dgm:t>
        <a:bodyPr/>
        <a:lstStyle/>
        <a:p>
          <a:pPr algn="l"/>
          <a:endParaRPr lang="zh-CN" altLang="en-US" b="1"/>
        </a:p>
      </dgm:t>
    </dgm:pt>
    <dgm:pt modelId="{4078F28D-D00F-43FE-9750-F95C13DF862B}">
      <dgm:prSet/>
      <dgm:spPr/>
      <dgm:t>
        <a:bodyPr/>
        <a:lstStyle/>
        <a:p>
          <a:pPr algn="l"/>
          <a:r>
            <a:rPr lang="en-US" altLang="zh-CN" b="1" dirty="0" smtClean="0"/>
            <a:t>5.</a:t>
          </a:r>
          <a:r>
            <a:rPr lang="zh-CN" altLang="en-US" b="1" dirty="0" smtClean="0"/>
            <a:t>验证主域名服务器</a:t>
          </a:r>
        </a:p>
      </dgm:t>
    </dgm:pt>
    <dgm:pt modelId="{9136F0EA-FAA2-478B-BABA-0ABE23E4AF6F}" type="parTrans" cxnId="{B4BB05A9-E439-4510-94A5-DB604FD73C9B}">
      <dgm:prSet/>
      <dgm:spPr/>
      <dgm:t>
        <a:bodyPr/>
        <a:lstStyle/>
        <a:p>
          <a:pPr algn="l"/>
          <a:endParaRPr lang="zh-CN" altLang="en-US" b="1"/>
        </a:p>
      </dgm:t>
    </dgm:pt>
    <dgm:pt modelId="{F6E96299-FBA4-4946-B6A2-9478FA1F70B4}" type="sibTrans" cxnId="{B4BB05A9-E439-4510-94A5-DB604FD73C9B}">
      <dgm:prSet/>
      <dgm:spPr/>
      <dgm:t>
        <a:bodyPr/>
        <a:lstStyle/>
        <a:p>
          <a:pPr algn="l"/>
          <a:endParaRPr lang="zh-CN" altLang="en-US" b="1"/>
        </a:p>
      </dgm:t>
    </dgm:pt>
    <dgm:pt modelId="{92D27140-5736-4CB7-AF35-04FB47A01045}" type="pres">
      <dgm:prSet presAssocID="{D64B71AA-AED4-42BA-8C76-2115B12E5AF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F430AF8-23B7-429B-9CCC-0BCD50C68786}" type="pres">
      <dgm:prSet presAssocID="{4078F28D-D00F-43FE-9750-F95C13DF862B}" presName="boxAndChildren" presStyleCnt="0"/>
      <dgm:spPr/>
    </dgm:pt>
    <dgm:pt modelId="{C8A33D10-3BAA-47AB-B928-90F5B6F982A1}" type="pres">
      <dgm:prSet presAssocID="{4078F28D-D00F-43FE-9750-F95C13DF862B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AB58A402-317B-4F0B-B5FB-41985E7E2605}" type="pres">
      <dgm:prSet presAssocID="{332C14ED-6BCF-4D61-B6E0-5880EA50D4F7}" presName="sp" presStyleCnt="0"/>
      <dgm:spPr/>
    </dgm:pt>
    <dgm:pt modelId="{A9A9A4FD-4E9C-43A8-8DAD-4740545DC5B0}" type="pres">
      <dgm:prSet presAssocID="{D702873C-C773-4D4E-9D6F-80A909AACCED}" presName="arrowAndChildren" presStyleCnt="0"/>
      <dgm:spPr/>
    </dgm:pt>
    <dgm:pt modelId="{2F6B99FA-2FAB-4E8C-9B13-6CCEDA70B759}" type="pres">
      <dgm:prSet presAssocID="{D702873C-C773-4D4E-9D6F-80A909AACCED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29536DCB-6216-4980-9DF5-4F6224CC9C6B}" type="pres">
      <dgm:prSet presAssocID="{9A189701-28F0-4B64-BF94-667FCF2318F2}" presName="sp" presStyleCnt="0"/>
      <dgm:spPr/>
    </dgm:pt>
    <dgm:pt modelId="{149E4ED4-3FA9-4CC9-AE66-91F0351D90B8}" type="pres">
      <dgm:prSet presAssocID="{B377103A-8FB3-4CCF-98E3-795664111CCA}" presName="arrowAndChildren" presStyleCnt="0"/>
      <dgm:spPr/>
    </dgm:pt>
    <dgm:pt modelId="{D7B50FE3-14E8-4B78-9EC2-E5EC6B786FCA}" type="pres">
      <dgm:prSet presAssocID="{B377103A-8FB3-4CCF-98E3-795664111CCA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33A39C6B-E645-4994-AF80-1C26524AB661}" type="pres">
      <dgm:prSet presAssocID="{9C2B04F8-B4D9-4ED4-8FA9-F9FCD067EF70}" presName="sp" presStyleCnt="0"/>
      <dgm:spPr/>
    </dgm:pt>
    <dgm:pt modelId="{605A8920-45CA-4B57-BADE-192CEFE34BA5}" type="pres">
      <dgm:prSet presAssocID="{8550BE16-18AE-4DDB-9868-ED52DEE8FCAA}" presName="arrowAndChildren" presStyleCnt="0"/>
      <dgm:spPr/>
    </dgm:pt>
    <dgm:pt modelId="{59F67098-3686-406C-97FD-246960C8C319}" type="pres">
      <dgm:prSet presAssocID="{8550BE16-18AE-4DDB-9868-ED52DEE8FCAA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FE4A1AC4-16A0-466D-9186-BAF75D676D5A}" type="pres">
      <dgm:prSet presAssocID="{7BAE2F66-6E5A-47F6-A4B8-24A5AC7B0F37}" presName="sp" presStyleCnt="0"/>
      <dgm:spPr/>
    </dgm:pt>
    <dgm:pt modelId="{9804E0B8-E044-4EA1-8B6E-D7B450DA0365}" type="pres">
      <dgm:prSet presAssocID="{CAC62207-7446-4B53-8674-CEC9F0BB1DDA}" presName="arrowAndChildren" presStyleCnt="0"/>
      <dgm:spPr/>
    </dgm:pt>
    <dgm:pt modelId="{9F50D754-1638-49EE-8435-AB427AF4E6EF}" type="pres">
      <dgm:prSet presAssocID="{CAC62207-7446-4B53-8674-CEC9F0BB1DDA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97851859-2436-4519-87B7-107166669911}" type="presOf" srcId="{D64B71AA-AED4-42BA-8C76-2115B12E5AFB}" destId="{92D27140-5736-4CB7-AF35-04FB47A01045}" srcOrd="0" destOrd="0" presId="urn:microsoft.com/office/officeart/2005/8/layout/process4"/>
    <dgm:cxn modelId="{33A0A59A-3BA7-4199-B4F5-D558F9B17932}" type="presOf" srcId="{4078F28D-D00F-43FE-9750-F95C13DF862B}" destId="{C8A33D10-3BAA-47AB-B928-90F5B6F982A1}" srcOrd="0" destOrd="0" presId="urn:microsoft.com/office/officeart/2005/8/layout/process4"/>
    <dgm:cxn modelId="{C08616A1-4486-4330-A84A-43C80E072D5D}" type="presOf" srcId="{B377103A-8FB3-4CCF-98E3-795664111CCA}" destId="{D7B50FE3-14E8-4B78-9EC2-E5EC6B786FCA}" srcOrd="0" destOrd="0" presId="urn:microsoft.com/office/officeart/2005/8/layout/process4"/>
    <dgm:cxn modelId="{B4BB05A9-E439-4510-94A5-DB604FD73C9B}" srcId="{D64B71AA-AED4-42BA-8C76-2115B12E5AFB}" destId="{4078F28D-D00F-43FE-9750-F95C13DF862B}" srcOrd="4" destOrd="0" parTransId="{9136F0EA-FAA2-478B-BABA-0ABE23E4AF6F}" sibTransId="{F6E96299-FBA4-4946-B6A2-9478FA1F70B4}"/>
    <dgm:cxn modelId="{99F56808-5FDC-4169-8FA9-33BF19400CA8}" srcId="{D64B71AA-AED4-42BA-8C76-2115B12E5AFB}" destId="{8550BE16-18AE-4DDB-9868-ED52DEE8FCAA}" srcOrd="1" destOrd="0" parTransId="{FBE54580-4902-4609-8F2C-68E72091DC87}" sibTransId="{9C2B04F8-B4D9-4ED4-8FA9-F9FCD067EF70}"/>
    <dgm:cxn modelId="{27FA3000-E3EA-46E4-865B-0E7B78CD13E8}" type="presOf" srcId="{D702873C-C773-4D4E-9D6F-80A909AACCED}" destId="{2F6B99FA-2FAB-4E8C-9B13-6CCEDA70B759}" srcOrd="0" destOrd="0" presId="urn:microsoft.com/office/officeart/2005/8/layout/process4"/>
    <dgm:cxn modelId="{C0710E46-5342-4253-AB81-30C8D4D8E432}" type="presOf" srcId="{CAC62207-7446-4B53-8674-CEC9F0BB1DDA}" destId="{9F50D754-1638-49EE-8435-AB427AF4E6EF}" srcOrd="0" destOrd="0" presId="urn:microsoft.com/office/officeart/2005/8/layout/process4"/>
    <dgm:cxn modelId="{36DF95B1-65CD-44FD-8546-0CB711629CE1}" type="presOf" srcId="{8550BE16-18AE-4DDB-9868-ED52DEE8FCAA}" destId="{59F67098-3686-406C-97FD-246960C8C319}" srcOrd="0" destOrd="0" presId="urn:microsoft.com/office/officeart/2005/8/layout/process4"/>
    <dgm:cxn modelId="{089CECA6-B7D6-4D76-9830-86EA5A7CFE18}" srcId="{D64B71AA-AED4-42BA-8C76-2115B12E5AFB}" destId="{D702873C-C773-4D4E-9D6F-80A909AACCED}" srcOrd="3" destOrd="0" parTransId="{25F3BE42-FB72-4026-88BC-1E0E53B7A592}" sibTransId="{332C14ED-6BCF-4D61-B6E0-5880EA50D4F7}"/>
    <dgm:cxn modelId="{FE6C7747-61B0-4A90-B723-EA8A1C37B4C0}" srcId="{D64B71AA-AED4-42BA-8C76-2115B12E5AFB}" destId="{CAC62207-7446-4B53-8674-CEC9F0BB1DDA}" srcOrd="0" destOrd="0" parTransId="{D2C2D91B-61C5-4DBF-A5EF-A2C7CB908242}" sibTransId="{7BAE2F66-6E5A-47F6-A4B8-24A5AC7B0F37}"/>
    <dgm:cxn modelId="{7F82EC95-9976-4E19-B28A-C5D8D084D8FB}" srcId="{D64B71AA-AED4-42BA-8C76-2115B12E5AFB}" destId="{B377103A-8FB3-4CCF-98E3-795664111CCA}" srcOrd="2" destOrd="0" parTransId="{7E3D46CE-E472-49B9-B16E-F43313A19F37}" sibTransId="{9A189701-28F0-4B64-BF94-667FCF2318F2}"/>
    <dgm:cxn modelId="{A6FDD2E0-10F6-4C13-90D5-B745CBD93817}" type="presParOf" srcId="{92D27140-5736-4CB7-AF35-04FB47A01045}" destId="{AF430AF8-23B7-429B-9CCC-0BCD50C68786}" srcOrd="0" destOrd="0" presId="urn:microsoft.com/office/officeart/2005/8/layout/process4"/>
    <dgm:cxn modelId="{B92CB478-1008-4AA2-AF79-87019563C432}" type="presParOf" srcId="{AF430AF8-23B7-429B-9CCC-0BCD50C68786}" destId="{C8A33D10-3BAA-47AB-B928-90F5B6F982A1}" srcOrd="0" destOrd="0" presId="urn:microsoft.com/office/officeart/2005/8/layout/process4"/>
    <dgm:cxn modelId="{5BEB72A0-1EA4-4475-92DB-93440EF72E43}" type="presParOf" srcId="{92D27140-5736-4CB7-AF35-04FB47A01045}" destId="{AB58A402-317B-4F0B-B5FB-41985E7E2605}" srcOrd="1" destOrd="0" presId="urn:microsoft.com/office/officeart/2005/8/layout/process4"/>
    <dgm:cxn modelId="{62636946-F27B-4B6D-8D0E-5D9B26758B7A}" type="presParOf" srcId="{92D27140-5736-4CB7-AF35-04FB47A01045}" destId="{A9A9A4FD-4E9C-43A8-8DAD-4740545DC5B0}" srcOrd="2" destOrd="0" presId="urn:microsoft.com/office/officeart/2005/8/layout/process4"/>
    <dgm:cxn modelId="{E53A0C25-9E7F-423E-8B09-ACA1DD43D83C}" type="presParOf" srcId="{A9A9A4FD-4E9C-43A8-8DAD-4740545DC5B0}" destId="{2F6B99FA-2FAB-4E8C-9B13-6CCEDA70B759}" srcOrd="0" destOrd="0" presId="urn:microsoft.com/office/officeart/2005/8/layout/process4"/>
    <dgm:cxn modelId="{59397C48-A4FB-45C6-9A44-19A59C2F0386}" type="presParOf" srcId="{92D27140-5736-4CB7-AF35-04FB47A01045}" destId="{29536DCB-6216-4980-9DF5-4F6224CC9C6B}" srcOrd="3" destOrd="0" presId="urn:microsoft.com/office/officeart/2005/8/layout/process4"/>
    <dgm:cxn modelId="{4E4C403D-5060-40A9-A448-C1D707FBAF47}" type="presParOf" srcId="{92D27140-5736-4CB7-AF35-04FB47A01045}" destId="{149E4ED4-3FA9-4CC9-AE66-91F0351D90B8}" srcOrd="4" destOrd="0" presId="urn:microsoft.com/office/officeart/2005/8/layout/process4"/>
    <dgm:cxn modelId="{C05E4B3C-7288-43C5-99ED-27943A4F1688}" type="presParOf" srcId="{149E4ED4-3FA9-4CC9-AE66-91F0351D90B8}" destId="{D7B50FE3-14E8-4B78-9EC2-E5EC6B786FCA}" srcOrd="0" destOrd="0" presId="urn:microsoft.com/office/officeart/2005/8/layout/process4"/>
    <dgm:cxn modelId="{E2632FA7-D135-4827-A554-13530AB9E2E9}" type="presParOf" srcId="{92D27140-5736-4CB7-AF35-04FB47A01045}" destId="{33A39C6B-E645-4994-AF80-1C26524AB661}" srcOrd="5" destOrd="0" presId="urn:microsoft.com/office/officeart/2005/8/layout/process4"/>
    <dgm:cxn modelId="{E5717BD0-3D9D-48BD-9C9E-CE7DB71636A1}" type="presParOf" srcId="{92D27140-5736-4CB7-AF35-04FB47A01045}" destId="{605A8920-45CA-4B57-BADE-192CEFE34BA5}" srcOrd="6" destOrd="0" presId="urn:microsoft.com/office/officeart/2005/8/layout/process4"/>
    <dgm:cxn modelId="{FFE56A23-6356-4A2C-840C-1E759A1445F9}" type="presParOf" srcId="{605A8920-45CA-4B57-BADE-192CEFE34BA5}" destId="{59F67098-3686-406C-97FD-246960C8C319}" srcOrd="0" destOrd="0" presId="urn:microsoft.com/office/officeart/2005/8/layout/process4"/>
    <dgm:cxn modelId="{ACABDA57-BCCC-4DF1-A695-56794145379B}" type="presParOf" srcId="{92D27140-5736-4CB7-AF35-04FB47A01045}" destId="{FE4A1AC4-16A0-466D-9186-BAF75D676D5A}" srcOrd="7" destOrd="0" presId="urn:microsoft.com/office/officeart/2005/8/layout/process4"/>
    <dgm:cxn modelId="{436C48D8-3D7F-437C-AB77-A67F3E23D4EC}" type="presParOf" srcId="{92D27140-5736-4CB7-AF35-04FB47A01045}" destId="{9804E0B8-E044-4EA1-8B6E-D7B450DA0365}" srcOrd="8" destOrd="0" presId="urn:microsoft.com/office/officeart/2005/8/layout/process4"/>
    <dgm:cxn modelId="{E28781B1-F2B4-416B-91B4-BEB3493D24F8}" type="presParOf" srcId="{9804E0B8-E044-4EA1-8B6E-D7B450DA0365}" destId="{9F50D754-1638-49EE-8435-AB427AF4E6E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C036D6-35BD-444E-B35F-17984287902E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A52876ED-8A51-47FE-83C8-9957A84CCBC0}">
      <dgm:prSet phldrT="[文本]"/>
      <dgm:spPr/>
      <dgm:t>
        <a:bodyPr/>
        <a:lstStyle/>
        <a:p>
          <a:r>
            <a:rPr lang="en-US" altLang="zh-CN" b="1" dirty="0" smtClean="0"/>
            <a:t>1.</a:t>
          </a:r>
          <a:r>
            <a:rPr lang="zh-CN" altLang="en-US" b="1" dirty="0" smtClean="0"/>
            <a:t>确认本机网络地址、主机映射、默认 </a:t>
          </a:r>
          <a:r>
            <a:rPr lang="en-US" altLang="zh-CN" b="1" dirty="0" smtClean="0"/>
            <a:t>DNS </a:t>
          </a:r>
          <a:r>
            <a:rPr lang="zh-CN" altLang="en-US" b="1" dirty="0" smtClean="0"/>
            <a:t>服务器地址</a:t>
          </a:r>
          <a:endParaRPr lang="zh-CN" altLang="en-US" b="1" dirty="0"/>
        </a:p>
      </dgm:t>
    </dgm:pt>
    <dgm:pt modelId="{15D3DE8B-208D-4D19-BC2A-33494AA93191}" type="parTrans" cxnId="{4FDB6AA4-0E2A-4E47-B689-5640EDF9EA31}">
      <dgm:prSet/>
      <dgm:spPr/>
      <dgm:t>
        <a:bodyPr/>
        <a:lstStyle/>
        <a:p>
          <a:endParaRPr lang="zh-CN" altLang="en-US" b="1"/>
        </a:p>
      </dgm:t>
    </dgm:pt>
    <dgm:pt modelId="{738B38D5-B4E3-4871-B82B-391A953AF3F4}" type="sibTrans" cxnId="{4FDB6AA4-0E2A-4E47-B689-5640EDF9EA31}">
      <dgm:prSet/>
      <dgm:spPr/>
      <dgm:t>
        <a:bodyPr/>
        <a:lstStyle/>
        <a:p>
          <a:endParaRPr lang="zh-CN" altLang="en-US" b="1"/>
        </a:p>
      </dgm:t>
    </dgm:pt>
    <dgm:pt modelId="{FDD9CBA6-6761-4457-8A31-16BC01A2C050}">
      <dgm:prSet/>
      <dgm:spPr/>
      <dgm:t>
        <a:bodyPr/>
        <a:lstStyle/>
        <a:p>
          <a:r>
            <a:rPr lang="en-US" altLang="zh-CN" b="1" dirty="0" smtClean="0"/>
            <a:t>2.</a:t>
          </a:r>
          <a:r>
            <a:rPr lang="zh-CN" altLang="en-US" b="1" dirty="0" smtClean="0"/>
            <a:t>建立主配置文件 </a:t>
          </a:r>
          <a:r>
            <a:rPr lang="en-US" altLang="zh-CN" b="1" dirty="0" err="1" smtClean="0"/>
            <a:t>named.conf</a:t>
          </a:r>
          <a:endParaRPr lang="en-US" altLang="zh-CN" b="1" dirty="0" smtClean="0"/>
        </a:p>
      </dgm:t>
    </dgm:pt>
    <dgm:pt modelId="{23D12AAF-3157-44A1-B18D-5BF9753B527D}" type="parTrans" cxnId="{62ECB34E-5C0C-4084-9C40-C1A783E6FFE7}">
      <dgm:prSet/>
      <dgm:spPr/>
      <dgm:t>
        <a:bodyPr/>
        <a:lstStyle/>
        <a:p>
          <a:endParaRPr lang="zh-CN" altLang="en-US" b="1"/>
        </a:p>
      </dgm:t>
    </dgm:pt>
    <dgm:pt modelId="{4A590038-96E1-4C44-B05D-91A6CFADDE8E}" type="sibTrans" cxnId="{62ECB34E-5C0C-4084-9C40-C1A783E6FFE7}">
      <dgm:prSet/>
      <dgm:spPr/>
      <dgm:t>
        <a:bodyPr/>
        <a:lstStyle/>
        <a:p>
          <a:endParaRPr lang="zh-CN" altLang="en-US" b="1"/>
        </a:p>
      </dgm:t>
    </dgm:pt>
    <dgm:pt modelId="{C82AF522-A0F4-43DB-AEE8-2E9B86567415}">
      <dgm:prSet/>
      <dgm:spPr/>
      <dgm:t>
        <a:bodyPr/>
        <a:lstStyle/>
        <a:p>
          <a:r>
            <a:rPr lang="en-US" altLang="zh-CN" b="1" dirty="0" smtClean="0"/>
            <a:t>3.</a:t>
          </a:r>
          <a:r>
            <a:rPr lang="zh-CN" altLang="en-US" b="1" dirty="0" smtClean="0"/>
            <a:t>启动 </a:t>
          </a:r>
          <a:r>
            <a:rPr lang="en-US" altLang="zh-CN" b="1" dirty="0" smtClean="0"/>
            <a:t>named </a:t>
          </a:r>
          <a:r>
            <a:rPr lang="zh-CN" altLang="en-US" b="1" dirty="0" smtClean="0"/>
            <a:t>服务，查看区域数据文件是否下载成功</a:t>
          </a:r>
        </a:p>
      </dgm:t>
    </dgm:pt>
    <dgm:pt modelId="{86DD29EA-8812-4B1D-A6A1-7727F6FFA780}" type="parTrans" cxnId="{1E3C4A70-4897-490A-9437-18DCA2DAAAFA}">
      <dgm:prSet/>
      <dgm:spPr/>
      <dgm:t>
        <a:bodyPr/>
        <a:lstStyle/>
        <a:p>
          <a:endParaRPr lang="zh-CN" altLang="en-US" b="1"/>
        </a:p>
      </dgm:t>
    </dgm:pt>
    <dgm:pt modelId="{4292FCBF-EAE2-4A4E-B07C-B7A2C96DA53C}" type="sibTrans" cxnId="{1E3C4A70-4897-490A-9437-18DCA2DAAAFA}">
      <dgm:prSet/>
      <dgm:spPr/>
      <dgm:t>
        <a:bodyPr/>
        <a:lstStyle/>
        <a:p>
          <a:endParaRPr lang="zh-CN" altLang="en-US" b="1"/>
        </a:p>
      </dgm:t>
    </dgm:pt>
    <dgm:pt modelId="{E17B8D78-69CC-4BA4-A683-4F4B653E2E37}">
      <dgm:prSet/>
      <dgm:spPr/>
      <dgm:t>
        <a:bodyPr/>
        <a:lstStyle/>
        <a:p>
          <a:r>
            <a:rPr lang="en-US" altLang="zh-CN" b="1" dirty="0" smtClean="0"/>
            <a:t>4.</a:t>
          </a:r>
          <a:r>
            <a:rPr lang="zh-CN" altLang="en-US" b="1" dirty="0" smtClean="0"/>
            <a:t>验证从域名服务器</a:t>
          </a:r>
        </a:p>
      </dgm:t>
    </dgm:pt>
    <dgm:pt modelId="{53DDBCF8-DA29-4299-A94D-4853B651539E}" type="parTrans" cxnId="{98E5F09D-AE25-4065-AEAC-15C9D22AAE0F}">
      <dgm:prSet/>
      <dgm:spPr/>
      <dgm:t>
        <a:bodyPr/>
        <a:lstStyle/>
        <a:p>
          <a:endParaRPr lang="zh-CN" altLang="en-US" b="1"/>
        </a:p>
      </dgm:t>
    </dgm:pt>
    <dgm:pt modelId="{949C5FB1-BD7D-4529-BDFE-A16AB7C43CEC}" type="sibTrans" cxnId="{98E5F09D-AE25-4065-AEAC-15C9D22AAE0F}">
      <dgm:prSet/>
      <dgm:spPr/>
      <dgm:t>
        <a:bodyPr/>
        <a:lstStyle/>
        <a:p>
          <a:endParaRPr lang="zh-CN" altLang="en-US" b="1"/>
        </a:p>
      </dgm:t>
    </dgm:pt>
    <dgm:pt modelId="{0F810FEC-6D95-4D6F-A169-607C0FD56DE2}">
      <dgm:prSet/>
      <dgm:spPr/>
      <dgm:t>
        <a:bodyPr/>
        <a:lstStyle/>
        <a:p>
          <a:r>
            <a:rPr lang="zh-CN" altLang="en-US" b="1" dirty="0" smtClean="0"/>
            <a:t>在客户机中将 </a:t>
          </a:r>
          <a:r>
            <a:rPr lang="en-US" altLang="zh-CN" b="1" dirty="0" smtClean="0"/>
            <a:t>DNS </a:t>
          </a:r>
          <a:r>
            <a:rPr lang="zh-CN" altLang="en-US" b="1" dirty="0" smtClean="0"/>
            <a:t>服务器设为从域名服务器</a:t>
          </a:r>
        </a:p>
      </dgm:t>
    </dgm:pt>
    <dgm:pt modelId="{D8E44DCE-E400-4368-BCCA-6E0F09CB8FC5}" type="parTrans" cxnId="{C5F73809-EB40-4F24-8C1B-3EF8C43DADB3}">
      <dgm:prSet/>
      <dgm:spPr/>
      <dgm:t>
        <a:bodyPr/>
        <a:lstStyle/>
        <a:p>
          <a:endParaRPr lang="zh-CN" altLang="en-US" b="1"/>
        </a:p>
      </dgm:t>
    </dgm:pt>
    <dgm:pt modelId="{33D41A99-7166-49C9-86F0-91C31FB6A50A}" type="sibTrans" cxnId="{C5F73809-EB40-4F24-8C1B-3EF8C43DADB3}">
      <dgm:prSet/>
      <dgm:spPr/>
      <dgm:t>
        <a:bodyPr/>
        <a:lstStyle/>
        <a:p>
          <a:endParaRPr lang="zh-CN" altLang="en-US" b="1"/>
        </a:p>
      </dgm:t>
    </dgm:pt>
    <dgm:pt modelId="{0F52DAB9-17FB-404C-B772-B5E970D47116}">
      <dgm:prSet/>
      <dgm:spPr/>
      <dgm:t>
        <a:bodyPr/>
        <a:lstStyle/>
        <a:p>
          <a:r>
            <a:rPr lang="zh-CN" altLang="en-US" b="1" dirty="0" smtClean="0"/>
            <a:t>使用 </a:t>
          </a:r>
          <a:r>
            <a:rPr lang="en-US" altLang="zh-CN" b="1" dirty="0" err="1" smtClean="0"/>
            <a:t>nslookup</a:t>
          </a:r>
          <a:r>
            <a:rPr lang="en-US" altLang="zh-CN" b="1" dirty="0" smtClean="0"/>
            <a:t> </a:t>
          </a:r>
          <a:r>
            <a:rPr lang="zh-CN" altLang="en-US" b="1" dirty="0" smtClean="0"/>
            <a:t>测试域名解析</a:t>
          </a:r>
        </a:p>
      </dgm:t>
    </dgm:pt>
    <dgm:pt modelId="{EB5DFBA7-3083-4F7C-B885-E10ADB79E67D}" type="parTrans" cxnId="{9C181EAD-4926-4F78-9110-FEDA36E3132C}">
      <dgm:prSet/>
      <dgm:spPr/>
      <dgm:t>
        <a:bodyPr/>
        <a:lstStyle/>
        <a:p>
          <a:endParaRPr lang="zh-CN" altLang="en-US" b="1"/>
        </a:p>
      </dgm:t>
    </dgm:pt>
    <dgm:pt modelId="{D0F13631-2792-429E-92E7-D4CADE0B872B}" type="sibTrans" cxnId="{9C181EAD-4926-4F78-9110-FEDA36E3132C}">
      <dgm:prSet/>
      <dgm:spPr/>
      <dgm:t>
        <a:bodyPr/>
        <a:lstStyle/>
        <a:p>
          <a:endParaRPr lang="zh-CN" altLang="en-US" b="1"/>
        </a:p>
      </dgm:t>
    </dgm:pt>
    <dgm:pt modelId="{F5F1A4CF-7C8C-4546-ADB2-C7F6197E7179}" type="pres">
      <dgm:prSet presAssocID="{C0C036D6-35BD-444E-B35F-17984287902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DA927E5-FCA3-43A8-9CC8-C21F399EDA9B}" type="pres">
      <dgm:prSet presAssocID="{A52876ED-8A51-47FE-83C8-9957A84CCBC0}" presName="parentLin" presStyleCnt="0"/>
      <dgm:spPr/>
    </dgm:pt>
    <dgm:pt modelId="{E6CF2D71-3504-466B-B561-380A66CD1CD2}" type="pres">
      <dgm:prSet presAssocID="{A52876ED-8A51-47FE-83C8-9957A84CCBC0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3E95C554-19FA-403D-A13D-0B11331E1365}" type="pres">
      <dgm:prSet presAssocID="{A52876ED-8A51-47FE-83C8-9957A84CCBC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303D9C-1E7F-4371-B986-ABCB4ECED4D6}" type="pres">
      <dgm:prSet presAssocID="{A52876ED-8A51-47FE-83C8-9957A84CCBC0}" presName="negativeSpace" presStyleCnt="0"/>
      <dgm:spPr/>
    </dgm:pt>
    <dgm:pt modelId="{57C646C7-1BC7-4439-A27B-9CE181176AF1}" type="pres">
      <dgm:prSet presAssocID="{A52876ED-8A51-47FE-83C8-9957A84CCBC0}" presName="childText" presStyleLbl="conFgAcc1" presStyleIdx="0" presStyleCnt="4">
        <dgm:presLayoutVars>
          <dgm:bulletEnabled val="1"/>
        </dgm:presLayoutVars>
      </dgm:prSet>
      <dgm:spPr/>
    </dgm:pt>
    <dgm:pt modelId="{C4384BA9-7810-4AB9-A8E3-77FD095A4920}" type="pres">
      <dgm:prSet presAssocID="{738B38D5-B4E3-4871-B82B-391A953AF3F4}" presName="spaceBetweenRectangles" presStyleCnt="0"/>
      <dgm:spPr/>
    </dgm:pt>
    <dgm:pt modelId="{34CE3172-6F47-456A-ACC7-3F66B83A7822}" type="pres">
      <dgm:prSet presAssocID="{FDD9CBA6-6761-4457-8A31-16BC01A2C050}" presName="parentLin" presStyleCnt="0"/>
      <dgm:spPr/>
    </dgm:pt>
    <dgm:pt modelId="{BDC089AC-E7B3-4888-9B68-9419C81F12F7}" type="pres">
      <dgm:prSet presAssocID="{FDD9CBA6-6761-4457-8A31-16BC01A2C050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71A3AB6A-819F-4E66-A1B2-100C29278054}" type="pres">
      <dgm:prSet presAssocID="{FDD9CBA6-6761-4457-8A31-16BC01A2C05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49133-38C8-46B5-A8A9-30B9996168CA}" type="pres">
      <dgm:prSet presAssocID="{FDD9CBA6-6761-4457-8A31-16BC01A2C050}" presName="negativeSpace" presStyleCnt="0"/>
      <dgm:spPr/>
    </dgm:pt>
    <dgm:pt modelId="{1B9E5916-45F6-47A2-B070-F9F371D2D088}" type="pres">
      <dgm:prSet presAssocID="{FDD9CBA6-6761-4457-8A31-16BC01A2C050}" presName="childText" presStyleLbl="conFgAcc1" presStyleIdx="1" presStyleCnt="4">
        <dgm:presLayoutVars>
          <dgm:bulletEnabled val="1"/>
        </dgm:presLayoutVars>
      </dgm:prSet>
      <dgm:spPr/>
    </dgm:pt>
    <dgm:pt modelId="{6CF47751-CB10-412C-8680-798563B4CEB3}" type="pres">
      <dgm:prSet presAssocID="{4A590038-96E1-4C44-B05D-91A6CFADDE8E}" presName="spaceBetweenRectangles" presStyleCnt="0"/>
      <dgm:spPr/>
    </dgm:pt>
    <dgm:pt modelId="{4ADCF7B2-F14A-45DE-80A7-28438A7A88B6}" type="pres">
      <dgm:prSet presAssocID="{C82AF522-A0F4-43DB-AEE8-2E9B86567415}" presName="parentLin" presStyleCnt="0"/>
      <dgm:spPr/>
    </dgm:pt>
    <dgm:pt modelId="{5264F810-6D07-4F14-95CD-F728DC8A5ABF}" type="pres">
      <dgm:prSet presAssocID="{C82AF522-A0F4-43DB-AEE8-2E9B86567415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1BF11C00-DB13-46DE-847B-C57A7C666273}" type="pres">
      <dgm:prSet presAssocID="{C82AF522-A0F4-43DB-AEE8-2E9B8656741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290B25-2207-4EF7-9F0A-0EE0E190C7F0}" type="pres">
      <dgm:prSet presAssocID="{C82AF522-A0F4-43DB-AEE8-2E9B86567415}" presName="negativeSpace" presStyleCnt="0"/>
      <dgm:spPr/>
    </dgm:pt>
    <dgm:pt modelId="{B32114F7-B27C-49D8-BA9E-1904BF425F4C}" type="pres">
      <dgm:prSet presAssocID="{C82AF522-A0F4-43DB-AEE8-2E9B86567415}" presName="childText" presStyleLbl="conFgAcc1" presStyleIdx="2" presStyleCnt="4">
        <dgm:presLayoutVars>
          <dgm:bulletEnabled val="1"/>
        </dgm:presLayoutVars>
      </dgm:prSet>
      <dgm:spPr/>
    </dgm:pt>
    <dgm:pt modelId="{8A42C151-0E8D-4E7C-AF4D-62F101D7AB0B}" type="pres">
      <dgm:prSet presAssocID="{4292FCBF-EAE2-4A4E-B07C-B7A2C96DA53C}" presName="spaceBetweenRectangles" presStyleCnt="0"/>
      <dgm:spPr/>
    </dgm:pt>
    <dgm:pt modelId="{CE28C5B7-03EE-4A4A-AC54-358CE59DAC8A}" type="pres">
      <dgm:prSet presAssocID="{E17B8D78-69CC-4BA4-A683-4F4B653E2E37}" presName="parentLin" presStyleCnt="0"/>
      <dgm:spPr/>
    </dgm:pt>
    <dgm:pt modelId="{9D06F8BF-CE1B-4916-87C9-4896556A3119}" type="pres">
      <dgm:prSet presAssocID="{E17B8D78-69CC-4BA4-A683-4F4B653E2E37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3A67430B-E3FE-4C54-BDB1-3B477AEC99FD}" type="pres">
      <dgm:prSet presAssocID="{E17B8D78-69CC-4BA4-A683-4F4B653E2E3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157437-724D-4BFC-8365-2E347A3315B7}" type="pres">
      <dgm:prSet presAssocID="{E17B8D78-69CC-4BA4-A683-4F4B653E2E37}" presName="negativeSpace" presStyleCnt="0"/>
      <dgm:spPr/>
    </dgm:pt>
    <dgm:pt modelId="{30F6537C-93A4-4229-B20A-9472FD8CC520}" type="pres">
      <dgm:prSet presAssocID="{E17B8D78-69CC-4BA4-A683-4F4B653E2E37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A3757B9-6AFE-4D8A-B8B1-432191B3C825}" type="presOf" srcId="{FDD9CBA6-6761-4457-8A31-16BC01A2C050}" destId="{71A3AB6A-819F-4E66-A1B2-100C29278054}" srcOrd="1" destOrd="0" presId="urn:microsoft.com/office/officeart/2005/8/layout/list1"/>
    <dgm:cxn modelId="{5D348C06-BE22-420D-BDEE-A9798F0F4B8D}" type="presOf" srcId="{0F810FEC-6D95-4D6F-A169-607C0FD56DE2}" destId="{30F6537C-93A4-4229-B20A-9472FD8CC520}" srcOrd="0" destOrd="0" presId="urn:microsoft.com/office/officeart/2005/8/layout/list1"/>
    <dgm:cxn modelId="{D4FDDFDD-DE11-4BFD-876F-1EB558991513}" type="presOf" srcId="{C82AF522-A0F4-43DB-AEE8-2E9B86567415}" destId="{5264F810-6D07-4F14-95CD-F728DC8A5ABF}" srcOrd="0" destOrd="0" presId="urn:microsoft.com/office/officeart/2005/8/layout/list1"/>
    <dgm:cxn modelId="{9C181EAD-4926-4F78-9110-FEDA36E3132C}" srcId="{E17B8D78-69CC-4BA4-A683-4F4B653E2E37}" destId="{0F52DAB9-17FB-404C-B772-B5E970D47116}" srcOrd="1" destOrd="0" parTransId="{EB5DFBA7-3083-4F7C-B885-E10ADB79E67D}" sibTransId="{D0F13631-2792-429E-92E7-D4CADE0B872B}"/>
    <dgm:cxn modelId="{0AC3A587-114D-4DB3-A69F-703C994D1133}" type="presOf" srcId="{A52876ED-8A51-47FE-83C8-9957A84CCBC0}" destId="{E6CF2D71-3504-466B-B561-380A66CD1CD2}" srcOrd="0" destOrd="0" presId="urn:microsoft.com/office/officeart/2005/8/layout/list1"/>
    <dgm:cxn modelId="{5DC51F9E-1D81-4F24-9FDE-B51D47A035A6}" type="presOf" srcId="{FDD9CBA6-6761-4457-8A31-16BC01A2C050}" destId="{BDC089AC-E7B3-4888-9B68-9419C81F12F7}" srcOrd="0" destOrd="0" presId="urn:microsoft.com/office/officeart/2005/8/layout/list1"/>
    <dgm:cxn modelId="{4FDB6AA4-0E2A-4E47-B689-5640EDF9EA31}" srcId="{C0C036D6-35BD-444E-B35F-17984287902E}" destId="{A52876ED-8A51-47FE-83C8-9957A84CCBC0}" srcOrd="0" destOrd="0" parTransId="{15D3DE8B-208D-4D19-BC2A-33494AA93191}" sibTransId="{738B38D5-B4E3-4871-B82B-391A953AF3F4}"/>
    <dgm:cxn modelId="{B09BA5D9-D296-4352-9677-BAF555E9CAB1}" type="presOf" srcId="{0F52DAB9-17FB-404C-B772-B5E970D47116}" destId="{30F6537C-93A4-4229-B20A-9472FD8CC520}" srcOrd="0" destOrd="1" presId="urn:microsoft.com/office/officeart/2005/8/layout/list1"/>
    <dgm:cxn modelId="{FA195881-2471-4EBA-8AC8-B8475810E818}" type="presOf" srcId="{E17B8D78-69CC-4BA4-A683-4F4B653E2E37}" destId="{3A67430B-E3FE-4C54-BDB1-3B477AEC99FD}" srcOrd="1" destOrd="0" presId="urn:microsoft.com/office/officeart/2005/8/layout/list1"/>
    <dgm:cxn modelId="{98E5F09D-AE25-4065-AEAC-15C9D22AAE0F}" srcId="{C0C036D6-35BD-444E-B35F-17984287902E}" destId="{E17B8D78-69CC-4BA4-A683-4F4B653E2E37}" srcOrd="3" destOrd="0" parTransId="{53DDBCF8-DA29-4299-A94D-4853B651539E}" sibTransId="{949C5FB1-BD7D-4529-BDFE-A16AB7C43CEC}"/>
    <dgm:cxn modelId="{C5F73809-EB40-4F24-8C1B-3EF8C43DADB3}" srcId="{E17B8D78-69CC-4BA4-A683-4F4B653E2E37}" destId="{0F810FEC-6D95-4D6F-A169-607C0FD56DE2}" srcOrd="0" destOrd="0" parTransId="{D8E44DCE-E400-4368-BCCA-6E0F09CB8FC5}" sibTransId="{33D41A99-7166-49C9-86F0-91C31FB6A50A}"/>
    <dgm:cxn modelId="{1E3C4A70-4897-490A-9437-18DCA2DAAAFA}" srcId="{C0C036D6-35BD-444E-B35F-17984287902E}" destId="{C82AF522-A0F4-43DB-AEE8-2E9B86567415}" srcOrd="2" destOrd="0" parTransId="{86DD29EA-8812-4B1D-A6A1-7727F6FFA780}" sibTransId="{4292FCBF-EAE2-4A4E-B07C-B7A2C96DA53C}"/>
    <dgm:cxn modelId="{284AB166-5A87-419C-9051-81112222D11C}" type="presOf" srcId="{C82AF522-A0F4-43DB-AEE8-2E9B86567415}" destId="{1BF11C00-DB13-46DE-847B-C57A7C666273}" srcOrd="1" destOrd="0" presId="urn:microsoft.com/office/officeart/2005/8/layout/list1"/>
    <dgm:cxn modelId="{62ECB34E-5C0C-4084-9C40-C1A783E6FFE7}" srcId="{C0C036D6-35BD-444E-B35F-17984287902E}" destId="{FDD9CBA6-6761-4457-8A31-16BC01A2C050}" srcOrd="1" destOrd="0" parTransId="{23D12AAF-3157-44A1-B18D-5BF9753B527D}" sibTransId="{4A590038-96E1-4C44-B05D-91A6CFADDE8E}"/>
    <dgm:cxn modelId="{8FDC17CF-C7FA-4546-A882-CE3E3471536E}" type="presOf" srcId="{E17B8D78-69CC-4BA4-A683-4F4B653E2E37}" destId="{9D06F8BF-CE1B-4916-87C9-4896556A3119}" srcOrd="0" destOrd="0" presId="urn:microsoft.com/office/officeart/2005/8/layout/list1"/>
    <dgm:cxn modelId="{31DC453E-334D-4066-919E-EFD689417FCE}" type="presOf" srcId="{C0C036D6-35BD-444E-B35F-17984287902E}" destId="{F5F1A4CF-7C8C-4546-ADB2-C7F6197E7179}" srcOrd="0" destOrd="0" presId="urn:microsoft.com/office/officeart/2005/8/layout/list1"/>
    <dgm:cxn modelId="{BE94C672-8F48-4A1B-9318-686B34F8651D}" type="presOf" srcId="{A52876ED-8A51-47FE-83C8-9957A84CCBC0}" destId="{3E95C554-19FA-403D-A13D-0B11331E1365}" srcOrd="1" destOrd="0" presId="urn:microsoft.com/office/officeart/2005/8/layout/list1"/>
    <dgm:cxn modelId="{A54EE349-1DDE-4412-817A-FBEEB54B1B90}" type="presParOf" srcId="{F5F1A4CF-7C8C-4546-ADB2-C7F6197E7179}" destId="{DDA927E5-FCA3-43A8-9CC8-C21F399EDA9B}" srcOrd="0" destOrd="0" presId="urn:microsoft.com/office/officeart/2005/8/layout/list1"/>
    <dgm:cxn modelId="{6789A25A-F9E5-4EE7-AD3C-91ACE60286A8}" type="presParOf" srcId="{DDA927E5-FCA3-43A8-9CC8-C21F399EDA9B}" destId="{E6CF2D71-3504-466B-B561-380A66CD1CD2}" srcOrd="0" destOrd="0" presId="urn:microsoft.com/office/officeart/2005/8/layout/list1"/>
    <dgm:cxn modelId="{7DDDDB27-C60F-4AE9-893A-87FDCF38AC4C}" type="presParOf" srcId="{DDA927E5-FCA3-43A8-9CC8-C21F399EDA9B}" destId="{3E95C554-19FA-403D-A13D-0B11331E1365}" srcOrd="1" destOrd="0" presId="urn:microsoft.com/office/officeart/2005/8/layout/list1"/>
    <dgm:cxn modelId="{F777740B-7EE3-494F-9642-02134159EF08}" type="presParOf" srcId="{F5F1A4CF-7C8C-4546-ADB2-C7F6197E7179}" destId="{32303D9C-1E7F-4371-B986-ABCB4ECED4D6}" srcOrd="1" destOrd="0" presId="urn:microsoft.com/office/officeart/2005/8/layout/list1"/>
    <dgm:cxn modelId="{E05182D8-4838-444C-8EA7-E61818D41972}" type="presParOf" srcId="{F5F1A4CF-7C8C-4546-ADB2-C7F6197E7179}" destId="{57C646C7-1BC7-4439-A27B-9CE181176AF1}" srcOrd="2" destOrd="0" presId="urn:microsoft.com/office/officeart/2005/8/layout/list1"/>
    <dgm:cxn modelId="{12A96489-262F-42ED-9199-C85C14EC8C98}" type="presParOf" srcId="{F5F1A4CF-7C8C-4546-ADB2-C7F6197E7179}" destId="{C4384BA9-7810-4AB9-A8E3-77FD095A4920}" srcOrd="3" destOrd="0" presId="urn:microsoft.com/office/officeart/2005/8/layout/list1"/>
    <dgm:cxn modelId="{3D3D9A30-3782-4AFD-8ED8-9ABF0438C889}" type="presParOf" srcId="{F5F1A4CF-7C8C-4546-ADB2-C7F6197E7179}" destId="{34CE3172-6F47-456A-ACC7-3F66B83A7822}" srcOrd="4" destOrd="0" presId="urn:microsoft.com/office/officeart/2005/8/layout/list1"/>
    <dgm:cxn modelId="{079BD17A-486B-4517-841E-F4A1B9C80A11}" type="presParOf" srcId="{34CE3172-6F47-456A-ACC7-3F66B83A7822}" destId="{BDC089AC-E7B3-4888-9B68-9419C81F12F7}" srcOrd="0" destOrd="0" presId="urn:microsoft.com/office/officeart/2005/8/layout/list1"/>
    <dgm:cxn modelId="{B2CD3353-4540-4D2E-876B-0EA4C5644A03}" type="presParOf" srcId="{34CE3172-6F47-456A-ACC7-3F66B83A7822}" destId="{71A3AB6A-819F-4E66-A1B2-100C29278054}" srcOrd="1" destOrd="0" presId="urn:microsoft.com/office/officeart/2005/8/layout/list1"/>
    <dgm:cxn modelId="{7E1908B0-2B1D-4829-B1AF-0F92E78126E8}" type="presParOf" srcId="{F5F1A4CF-7C8C-4546-ADB2-C7F6197E7179}" destId="{BD849133-38C8-46B5-A8A9-30B9996168CA}" srcOrd="5" destOrd="0" presId="urn:microsoft.com/office/officeart/2005/8/layout/list1"/>
    <dgm:cxn modelId="{09A25E64-A094-44C9-A0D0-9250970F2550}" type="presParOf" srcId="{F5F1A4CF-7C8C-4546-ADB2-C7F6197E7179}" destId="{1B9E5916-45F6-47A2-B070-F9F371D2D088}" srcOrd="6" destOrd="0" presId="urn:microsoft.com/office/officeart/2005/8/layout/list1"/>
    <dgm:cxn modelId="{EEEDEA1C-BC3A-4DEE-B4F1-963B152BC1D8}" type="presParOf" srcId="{F5F1A4CF-7C8C-4546-ADB2-C7F6197E7179}" destId="{6CF47751-CB10-412C-8680-798563B4CEB3}" srcOrd="7" destOrd="0" presId="urn:microsoft.com/office/officeart/2005/8/layout/list1"/>
    <dgm:cxn modelId="{8267A792-C083-4E1A-8828-3272E3C40953}" type="presParOf" srcId="{F5F1A4CF-7C8C-4546-ADB2-C7F6197E7179}" destId="{4ADCF7B2-F14A-45DE-80A7-28438A7A88B6}" srcOrd="8" destOrd="0" presId="urn:microsoft.com/office/officeart/2005/8/layout/list1"/>
    <dgm:cxn modelId="{D263A294-D322-4A48-8876-6005E22A2D96}" type="presParOf" srcId="{4ADCF7B2-F14A-45DE-80A7-28438A7A88B6}" destId="{5264F810-6D07-4F14-95CD-F728DC8A5ABF}" srcOrd="0" destOrd="0" presId="urn:microsoft.com/office/officeart/2005/8/layout/list1"/>
    <dgm:cxn modelId="{870E9458-E30C-439A-A7C8-E248F0F275F4}" type="presParOf" srcId="{4ADCF7B2-F14A-45DE-80A7-28438A7A88B6}" destId="{1BF11C00-DB13-46DE-847B-C57A7C666273}" srcOrd="1" destOrd="0" presId="urn:microsoft.com/office/officeart/2005/8/layout/list1"/>
    <dgm:cxn modelId="{6777EFB7-EE37-48D4-AA65-392CAF646389}" type="presParOf" srcId="{F5F1A4CF-7C8C-4546-ADB2-C7F6197E7179}" destId="{13290B25-2207-4EF7-9F0A-0EE0E190C7F0}" srcOrd="9" destOrd="0" presId="urn:microsoft.com/office/officeart/2005/8/layout/list1"/>
    <dgm:cxn modelId="{B023E5D7-7B19-4EC6-94B6-E6E6ADA16476}" type="presParOf" srcId="{F5F1A4CF-7C8C-4546-ADB2-C7F6197E7179}" destId="{B32114F7-B27C-49D8-BA9E-1904BF425F4C}" srcOrd="10" destOrd="0" presId="urn:microsoft.com/office/officeart/2005/8/layout/list1"/>
    <dgm:cxn modelId="{E67B131B-0223-47D9-93B9-C125B7469C4F}" type="presParOf" srcId="{F5F1A4CF-7C8C-4546-ADB2-C7F6197E7179}" destId="{8A42C151-0E8D-4E7C-AF4D-62F101D7AB0B}" srcOrd="11" destOrd="0" presId="urn:microsoft.com/office/officeart/2005/8/layout/list1"/>
    <dgm:cxn modelId="{19523EEC-F07B-4D02-86EC-5476F59B2976}" type="presParOf" srcId="{F5F1A4CF-7C8C-4546-ADB2-C7F6197E7179}" destId="{CE28C5B7-03EE-4A4A-AC54-358CE59DAC8A}" srcOrd="12" destOrd="0" presId="urn:microsoft.com/office/officeart/2005/8/layout/list1"/>
    <dgm:cxn modelId="{0076C0C3-F2B5-4307-B42C-A533C28DF95E}" type="presParOf" srcId="{CE28C5B7-03EE-4A4A-AC54-358CE59DAC8A}" destId="{9D06F8BF-CE1B-4916-87C9-4896556A3119}" srcOrd="0" destOrd="0" presId="urn:microsoft.com/office/officeart/2005/8/layout/list1"/>
    <dgm:cxn modelId="{33C8CFFE-D2EC-451F-9279-9E3DC77BAAC5}" type="presParOf" srcId="{CE28C5B7-03EE-4A4A-AC54-358CE59DAC8A}" destId="{3A67430B-E3FE-4C54-BDB1-3B477AEC99FD}" srcOrd="1" destOrd="0" presId="urn:microsoft.com/office/officeart/2005/8/layout/list1"/>
    <dgm:cxn modelId="{270DAA7F-29E2-4E71-8429-8B7A363476D0}" type="presParOf" srcId="{F5F1A4CF-7C8C-4546-ADB2-C7F6197E7179}" destId="{60157437-724D-4BFC-8365-2E347A3315B7}" srcOrd="13" destOrd="0" presId="urn:microsoft.com/office/officeart/2005/8/layout/list1"/>
    <dgm:cxn modelId="{C720B567-73C5-4478-AC6A-66BF0CE68A0F}" type="presParOf" srcId="{F5F1A4CF-7C8C-4546-ADB2-C7F6197E7179}" destId="{30F6537C-93A4-4229-B20A-9472FD8CC52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A635D-F218-4DB8-82C9-14D0BAD4AE12}">
      <dsp:nvSpPr>
        <dsp:cNvPr id="0" name=""/>
        <dsp:cNvSpPr/>
      </dsp:nvSpPr>
      <dsp:spPr>
        <a:xfrm>
          <a:off x="0" y="313159"/>
          <a:ext cx="7429552" cy="86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6616" tIns="416560" rIns="57661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1" kern="1200" dirty="0" smtClean="0"/>
            <a:t>通过根域或者转发机制指定解析源</a:t>
          </a:r>
        </a:p>
      </dsp:txBody>
      <dsp:txXfrm>
        <a:off x="0" y="313159"/>
        <a:ext cx="7429552" cy="866250"/>
      </dsp:txXfrm>
    </dsp:sp>
    <dsp:sp modelId="{08D1419E-8CCF-4B39-BBC7-8FDF02B0C340}">
      <dsp:nvSpPr>
        <dsp:cNvPr id="0" name=""/>
        <dsp:cNvSpPr/>
      </dsp:nvSpPr>
      <dsp:spPr>
        <a:xfrm>
          <a:off x="371477" y="17959"/>
          <a:ext cx="5200686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2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6574" tIns="0" rIns="19657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/>
            <a:t>1.</a:t>
          </a:r>
          <a:r>
            <a:rPr lang="zh-CN" altLang="en-US" sz="2000" b="1" kern="1200" dirty="0" smtClean="0"/>
            <a:t>建立 </a:t>
          </a:r>
          <a:r>
            <a:rPr lang="en-US" altLang="zh-CN" sz="2000" b="1" kern="1200" dirty="0" err="1" smtClean="0"/>
            <a:t>named.conf</a:t>
          </a:r>
          <a:r>
            <a:rPr lang="en-US" altLang="zh-CN" sz="2000" b="1" kern="1200" dirty="0" smtClean="0"/>
            <a:t> </a:t>
          </a:r>
          <a:r>
            <a:rPr lang="zh-CN" altLang="en-US" sz="2000" b="1" kern="1200" dirty="0" smtClean="0"/>
            <a:t>主配置文件</a:t>
          </a:r>
          <a:endParaRPr lang="zh-CN" altLang="en-US" sz="2000" b="1" kern="1200" dirty="0"/>
        </a:p>
      </dsp:txBody>
      <dsp:txXfrm>
        <a:off x="400298" y="46780"/>
        <a:ext cx="5143044" cy="532758"/>
      </dsp:txXfrm>
    </dsp:sp>
    <dsp:sp modelId="{706A4D03-E645-459F-BAB1-185CEA86FB62}">
      <dsp:nvSpPr>
        <dsp:cNvPr id="0" name=""/>
        <dsp:cNvSpPr/>
      </dsp:nvSpPr>
      <dsp:spPr>
        <a:xfrm>
          <a:off x="0" y="1582610"/>
          <a:ext cx="7429552" cy="86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6616" tIns="416560" rIns="57661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1" kern="1200" dirty="0" smtClean="0"/>
            <a:t>若使用转发机制则无需此步骤</a:t>
          </a:r>
        </a:p>
      </dsp:txBody>
      <dsp:txXfrm>
        <a:off x="0" y="1582610"/>
        <a:ext cx="7429552" cy="866250"/>
      </dsp:txXfrm>
    </dsp:sp>
    <dsp:sp modelId="{0FE48633-4338-44A0-B178-58F73F42D563}">
      <dsp:nvSpPr>
        <dsp:cNvPr id="0" name=""/>
        <dsp:cNvSpPr/>
      </dsp:nvSpPr>
      <dsp:spPr>
        <a:xfrm>
          <a:off x="371477" y="1287410"/>
          <a:ext cx="5200686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2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6574" tIns="0" rIns="19657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/>
            <a:t>2.</a:t>
          </a:r>
          <a:r>
            <a:rPr lang="zh-CN" altLang="en-US" sz="2000" b="1" kern="1200" dirty="0" smtClean="0"/>
            <a:t>确认建立 </a:t>
          </a:r>
          <a:r>
            <a:rPr lang="en-US" altLang="zh-CN" sz="2000" b="1" kern="1200" dirty="0" smtClean="0"/>
            <a:t>named.ca </a:t>
          </a:r>
          <a:r>
            <a:rPr lang="zh-CN" altLang="en-US" sz="2000" b="1" kern="1200" dirty="0" smtClean="0"/>
            <a:t>根区域数据文件</a:t>
          </a:r>
        </a:p>
      </dsp:txBody>
      <dsp:txXfrm>
        <a:off x="400298" y="1316231"/>
        <a:ext cx="5143044" cy="532758"/>
      </dsp:txXfrm>
    </dsp:sp>
    <dsp:sp modelId="{4834327B-30C2-4CCA-B5EA-7060F8815C82}">
      <dsp:nvSpPr>
        <dsp:cNvPr id="0" name=""/>
        <dsp:cNvSpPr/>
      </dsp:nvSpPr>
      <dsp:spPr>
        <a:xfrm>
          <a:off x="0" y="2852060"/>
          <a:ext cx="742955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56D4FE-C319-4010-BF43-95CF7B2A0695}">
      <dsp:nvSpPr>
        <dsp:cNvPr id="0" name=""/>
        <dsp:cNvSpPr/>
      </dsp:nvSpPr>
      <dsp:spPr>
        <a:xfrm>
          <a:off x="371477" y="2556860"/>
          <a:ext cx="5200686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2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6574" tIns="0" rIns="19657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/>
            <a:t>3.</a:t>
          </a:r>
          <a:r>
            <a:rPr lang="zh-CN" altLang="en-US" sz="2000" b="1" kern="1200" dirty="0" smtClean="0"/>
            <a:t>启动 </a:t>
          </a:r>
          <a:r>
            <a:rPr lang="en-US" altLang="zh-CN" sz="2000" b="1" kern="1200" dirty="0" smtClean="0"/>
            <a:t>named </a:t>
          </a:r>
          <a:r>
            <a:rPr lang="zh-CN" altLang="en-US" sz="2000" b="1" kern="1200" dirty="0" smtClean="0"/>
            <a:t>服务</a:t>
          </a:r>
        </a:p>
      </dsp:txBody>
      <dsp:txXfrm>
        <a:off x="400298" y="2585681"/>
        <a:ext cx="5143044" cy="532758"/>
      </dsp:txXfrm>
    </dsp:sp>
    <dsp:sp modelId="{BCD6E393-23B1-4CA4-9523-E954126EA493}">
      <dsp:nvSpPr>
        <dsp:cNvPr id="0" name=""/>
        <dsp:cNvSpPr/>
      </dsp:nvSpPr>
      <dsp:spPr>
        <a:xfrm>
          <a:off x="0" y="3759260"/>
          <a:ext cx="7429552" cy="86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6616" tIns="416560" rIns="57661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err="1" smtClean="0"/>
            <a:t>Nslookup</a:t>
          </a:r>
          <a:r>
            <a:rPr lang="en-US" altLang="zh-CN" sz="2000" b="1" kern="1200" dirty="0" smtClean="0"/>
            <a:t> </a:t>
          </a:r>
          <a:r>
            <a:rPr lang="zh-CN" altLang="en-US" sz="2000" b="1" kern="1200" dirty="0" smtClean="0"/>
            <a:t>命令</a:t>
          </a:r>
        </a:p>
      </dsp:txBody>
      <dsp:txXfrm>
        <a:off x="0" y="3759260"/>
        <a:ext cx="7429552" cy="866250"/>
      </dsp:txXfrm>
    </dsp:sp>
    <dsp:sp modelId="{9056652A-878F-4D2D-AC74-51E4D95E2674}">
      <dsp:nvSpPr>
        <dsp:cNvPr id="0" name=""/>
        <dsp:cNvSpPr/>
      </dsp:nvSpPr>
      <dsp:spPr>
        <a:xfrm>
          <a:off x="371477" y="3464060"/>
          <a:ext cx="5200686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2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6574" tIns="0" rIns="19657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/>
            <a:t>4.</a:t>
          </a:r>
          <a:r>
            <a:rPr lang="zh-CN" altLang="en-US" sz="2000" b="1" kern="1200" dirty="0" smtClean="0"/>
            <a:t>验证缓存域名服务器</a:t>
          </a:r>
        </a:p>
      </dsp:txBody>
      <dsp:txXfrm>
        <a:off x="400298" y="3492881"/>
        <a:ext cx="5143044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33D10-3BAA-47AB-B928-90F5B6F982A1}">
      <dsp:nvSpPr>
        <dsp:cNvPr id="0" name=""/>
        <dsp:cNvSpPr/>
      </dsp:nvSpPr>
      <dsp:spPr>
        <a:xfrm>
          <a:off x="0" y="4048469"/>
          <a:ext cx="6643734" cy="664185"/>
        </a:xfrm>
        <a:prstGeom prst="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shade val="8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/>
            <a:t>5.</a:t>
          </a:r>
          <a:r>
            <a:rPr lang="zh-CN" altLang="en-US" sz="2000" b="1" kern="1200" dirty="0" smtClean="0"/>
            <a:t>验证主域名服务器</a:t>
          </a:r>
        </a:p>
      </dsp:txBody>
      <dsp:txXfrm>
        <a:off x="0" y="4048469"/>
        <a:ext cx="6643734" cy="664185"/>
      </dsp:txXfrm>
    </dsp:sp>
    <dsp:sp modelId="{2F6B99FA-2FAB-4E8C-9B13-6CCEDA70B759}">
      <dsp:nvSpPr>
        <dsp:cNvPr id="0" name=""/>
        <dsp:cNvSpPr/>
      </dsp:nvSpPr>
      <dsp:spPr>
        <a:xfrm rot="10800000">
          <a:off x="0" y="3036915"/>
          <a:ext cx="6643734" cy="1021516"/>
        </a:xfrm>
        <a:prstGeom prst="upArrowCallout">
          <a:avLst/>
        </a:prstGeom>
        <a:gradFill rotWithShape="0">
          <a:gsLst>
            <a:gs pos="0">
              <a:schemeClr val="accent2">
                <a:shade val="80000"/>
                <a:hueOff val="30097"/>
                <a:satOff val="-3697"/>
                <a:lumOff val="7675"/>
                <a:alphaOff val="0"/>
                <a:shade val="15000"/>
                <a:satMod val="180000"/>
              </a:schemeClr>
            </a:gs>
            <a:gs pos="50000">
              <a:schemeClr val="accent2">
                <a:shade val="80000"/>
                <a:hueOff val="30097"/>
                <a:satOff val="-3697"/>
                <a:lumOff val="7675"/>
                <a:alphaOff val="0"/>
                <a:shade val="45000"/>
                <a:satMod val="170000"/>
              </a:schemeClr>
            </a:gs>
            <a:gs pos="70000">
              <a:schemeClr val="accent2">
                <a:shade val="80000"/>
                <a:hueOff val="30097"/>
                <a:satOff val="-3697"/>
                <a:lumOff val="7675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shade val="80000"/>
                <a:hueOff val="30097"/>
                <a:satOff val="-3697"/>
                <a:lumOff val="7675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/>
            <a:t>4.</a:t>
          </a:r>
          <a:r>
            <a:rPr lang="zh-CN" altLang="en-US" sz="2000" b="1" kern="1200" dirty="0" smtClean="0"/>
            <a:t>启动 </a:t>
          </a:r>
          <a:r>
            <a:rPr lang="en-US" altLang="zh-CN" sz="2000" b="1" kern="1200" dirty="0" smtClean="0"/>
            <a:t>named </a:t>
          </a:r>
          <a:r>
            <a:rPr lang="zh-CN" altLang="en-US" sz="2000" b="1" kern="1200" dirty="0" smtClean="0"/>
            <a:t>服务，或重载配置</a:t>
          </a:r>
        </a:p>
      </dsp:txBody>
      <dsp:txXfrm rot="10800000">
        <a:off x="0" y="3036915"/>
        <a:ext cx="6643734" cy="663750"/>
      </dsp:txXfrm>
    </dsp:sp>
    <dsp:sp modelId="{D7B50FE3-14E8-4B78-9EC2-E5EC6B786FCA}">
      <dsp:nvSpPr>
        <dsp:cNvPr id="0" name=""/>
        <dsp:cNvSpPr/>
      </dsp:nvSpPr>
      <dsp:spPr>
        <a:xfrm rot="10800000">
          <a:off x="0" y="2025361"/>
          <a:ext cx="6643734" cy="1021516"/>
        </a:xfrm>
        <a:prstGeom prst="upArrowCallout">
          <a:avLst/>
        </a:prstGeom>
        <a:gradFill rotWithShape="0">
          <a:gsLst>
            <a:gs pos="0">
              <a:schemeClr val="accent2">
                <a:shade val="80000"/>
                <a:hueOff val="60194"/>
                <a:satOff val="-7395"/>
                <a:lumOff val="15349"/>
                <a:alphaOff val="0"/>
                <a:shade val="15000"/>
                <a:satMod val="180000"/>
              </a:schemeClr>
            </a:gs>
            <a:gs pos="50000">
              <a:schemeClr val="accent2">
                <a:shade val="80000"/>
                <a:hueOff val="60194"/>
                <a:satOff val="-7395"/>
                <a:lumOff val="15349"/>
                <a:alphaOff val="0"/>
                <a:shade val="45000"/>
                <a:satMod val="170000"/>
              </a:schemeClr>
            </a:gs>
            <a:gs pos="70000">
              <a:schemeClr val="accent2">
                <a:shade val="80000"/>
                <a:hueOff val="60194"/>
                <a:satOff val="-7395"/>
                <a:lumOff val="15349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shade val="80000"/>
                <a:hueOff val="60194"/>
                <a:satOff val="-7395"/>
                <a:lumOff val="15349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/>
            <a:t>3.</a:t>
          </a:r>
          <a:r>
            <a:rPr lang="zh-CN" altLang="en-US" sz="2000" b="1" kern="1200" dirty="0" smtClean="0"/>
            <a:t>建立正、反向区域数据文件</a:t>
          </a:r>
        </a:p>
      </dsp:txBody>
      <dsp:txXfrm rot="10800000">
        <a:off x="0" y="2025361"/>
        <a:ext cx="6643734" cy="663750"/>
      </dsp:txXfrm>
    </dsp:sp>
    <dsp:sp modelId="{59F67098-3686-406C-97FD-246960C8C319}">
      <dsp:nvSpPr>
        <dsp:cNvPr id="0" name=""/>
        <dsp:cNvSpPr/>
      </dsp:nvSpPr>
      <dsp:spPr>
        <a:xfrm rot="10800000">
          <a:off x="0" y="1013807"/>
          <a:ext cx="6643734" cy="1021516"/>
        </a:xfrm>
        <a:prstGeom prst="upArrowCallout">
          <a:avLst/>
        </a:prstGeom>
        <a:gradFill rotWithShape="0">
          <a:gsLst>
            <a:gs pos="0">
              <a:schemeClr val="accent2">
                <a:shade val="80000"/>
                <a:hueOff val="90291"/>
                <a:satOff val="-11092"/>
                <a:lumOff val="23024"/>
                <a:alphaOff val="0"/>
                <a:shade val="15000"/>
                <a:satMod val="180000"/>
              </a:schemeClr>
            </a:gs>
            <a:gs pos="50000">
              <a:schemeClr val="accent2">
                <a:shade val="80000"/>
                <a:hueOff val="90291"/>
                <a:satOff val="-11092"/>
                <a:lumOff val="23024"/>
                <a:alphaOff val="0"/>
                <a:shade val="45000"/>
                <a:satMod val="170000"/>
              </a:schemeClr>
            </a:gs>
            <a:gs pos="70000">
              <a:schemeClr val="accent2">
                <a:shade val="80000"/>
                <a:hueOff val="90291"/>
                <a:satOff val="-11092"/>
                <a:lumOff val="23024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shade val="80000"/>
                <a:hueOff val="90291"/>
                <a:satOff val="-11092"/>
                <a:lumOff val="23024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/>
            <a:t>2.</a:t>
          </a:r>
          <a:r>
            <a:rPr lang="zh-CN" altLang="en-US" sz="2000" b="1" kern="1200" dirty="0" smtClean="0"/>
            <a:t>建立主配置文件 </a:t>
          </a:r>
          <a:r>
            <a:rPr lang="en-US" altLang="zh-CN" sz="2000" b="1" kern="1200" dirty="0" err="1" smtClean="0"/>
            <a:t>named.conf</a:t>
          </a:r>
          <a:endParaRPr lang="zh-CN" altLang="en-US" sz="2000" b="1" kern="1200" dirty="0" smtClean="0"/>
        </a:p>
      </dsp:txBody>
      <dsp:txXfrm rot="10800000">
        <a:off x="0" y="1013807"/>
        <a:ext cx="6643734" cy="663750"/>
      </dsp:txXfrm>
    </dsp:sp>
    <dsp:sp modelId="{9F50D754-1638-49EE-8435-AB427AF4E6EF}">
      <dsp:nvSpPr>
        <dsp:cNvPr id="0" name=""/>
        <dsp:cNvSpPr/>
      </dsp:nvSpPr>
      <dsp:spPr>
        <a:xfrm rot="10800000">
          <a:off x="0" y="2253"/>
          <a:ext cx="6643734" cy="1021516"/>
        </a:xfrm>
        <a:prstGeom prst="upArrowCallout">
          <a:avLst/>
        </a:prstGeom>
        <a:gradFill rotWithShape="0">
          <a:gsLst>
            <a:gs pos="0">
              <a:schemeClr val="accent2">
                <a:shade val="80000"/>
                <a:hueOff val="120388"/>
                <a:satOff val="-14789"/>
                <a:lumOff val="30698"/>
                <a:alphaOff val="0"/>
                <a:shade val="15000"/>
                <a:satMod val="180000"/>
              </a:schemeClr>
            </a:gs>
            <a:gs pos="50000">
              <a:schemeClr val="accent2">
                <a:shade val="80000"/>
                <a:hueOff val="120388"/>
                <a:satOff val="-14789"/>
                <a:lumOff val="30698"/>
                <a:alphaOff val="0"/>
                <a:shade val="45000"/>
                <a:satMod val="170000"/>
              </a:schemeClr>
            </a:gs>
            <a:gs pos="70000">
              <a:schemeClr val="accent2">
                <a:shade val="80000"/>
                <a:hueOff val="120388"/>
                <a:satOff val="-14789"/>
                <a:lumOff val="30698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shade val="80000"/>
                <a:hueOff val="120388"/>
                <a:satOff val="-14789"/>
                <a:lumOff val="30698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/>
            <a:t>1.</a:t>
          </a:r>
          <a:r>
            <a:rPr lang="zh-CN" altLang="en-US" sz="2000" b="1" kern="1200" dirty="0" smtClean="0"/>
            <a:t>确认本机网络地址、主机映射、默认 </a:t>
          </a:r>
          <a:r>
            <a:rPr lang="en-US" altLang="zh-CN" sz="2000" b="1" kern="1200" dirty="0" smtClean="0"/>
            <a:t>DNS </a:t>
          </a:r>
          <a:r>
            <a:rPr lang="zh-CN" altLang="en-US" sz="2000" b="1" kern="1200" dirty="0" smtClean="0"/>
            <a:t>服务器地址</a:t>
          </a:r>
          <a:endParaRPr lang="en-US" altLang="zh-CN" sz="2000" b="1" kern="1200" dirty="0" smtClean="0"/>
        </a:p>
      </dsp:txBody>
      <dsp:txXfrm rot="10800000">
        <a:off x="0" y="2253"/>
        <a:ext cx="6643734" cy="6637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646C7-1BC7-4439-A27B-9CE181176AF1}">
      <dsp:nvSpPr>
        <dsp:cNvPr id="0" name=""/>
        <dsp:cNvSpPr/>
      </dsp:nvSpPr>
      <dsp:spPr>
        <a:xfrm>
          <a:off x="0" y="788337"/>
          <a:ext cx="807249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E95C554-19FA-403D-A13D-0B11331E1365}">
      <dsp:nvSpPr>
        <dsp:cNvPr id="0" name=""/>
        <dsp:cNvSpPr/>
      </dsp:nvSpPr>
      <dsp:spPr>
        <a:xfrm>
          <a:off x="403624" y="552177"/>
          <a:ext cx="5650745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2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585" tIns="0" rIns="21358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/>
            <a:t>1.</a:t>
          </a:r>
          <a:r>
            <a:rPr lang="zh-CN" altLang="en-US" sz="1600" b="1" kern="1200" dirty="0" smtClean="0"/>
            <a:t>确认本机网络地址、主机映射、默认 </a:t>
          </a:r>
          <a:r>
            <a:rPr lang="en-US" altLang="zh-CN" sz="1600" b="1" kern="1200" dirty="0" smtClean="0"/>
            <a:t>DNS </a:t>
          </a:r>
          <a:r>
            <a:rPr lang="zh-CN" altLang="en-US" sz="1600" b="1" kern="1200" dirty="0" smtClean="0"/>
            <a:t>服务器地址</a:t>
          </a:r>
          <a:endParaRPr lang="zh-CN" altLang="en-US" sz="1600" b="1" kern="1200" dirty="0"/>
        </a:p>
      </dsp:txBody>
      <dsp:txXfrm>
        <a:off x="426681" y="575234"/>
        <a:ext cx="5604631" cy="426206"/>
      </dsp:txXfrm>
    </dsp:sp>
    <dsp:sp modelId="{1B9E5916-45F6-47A2-B070-F9F371D2D088}">
      <dsp:nvSpPr>
        <dsp:cNvPr id="0" name=""/>
        <dsp:cNvSpPr/>
      </dsp:nvSpPr>
      <dsp:spPr>
        <a:xfrm>
          <a:off x="0" y="1514097"/>
          <a:ext cx="807249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A3AB6A-819F-4E66-A1B2-100C29278054}">
      <dsp:nvSpPr>
        <dsp:cNvPr id="0" name=""/>
        <dsp:cNvSpPr/>
      </dsp:nvSpPr>
      <dsp:spPr>
        <a:xfrm>
          <a:off x="403624" y="1277937"/>
          <a:ext cx="5650745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2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585" tIns="0" rIns="21358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/>
            <a:t>2.</a:t>
          </a:r>
          <a:r>
            <a:rPr lang="zh-CN" altLang="en-US" sz="1600" b="1" kern="1200" dirty="0" smtClean="0"/>
            <a:t>建立主配置文件 </a:t>
          </a:r>
          <a:r>
            <a:rPr lang="en-US" altLang="zh-CN" sz="1600" b="1" kern="1200" dirty="0" err="1" smtClean="0"/>
            <a:t>named.conf</a:t>
          </a:r>
          <a:endParaRPr lang="en-US" altLang="zh-CN" sz="1600" b="1" kern="1200" dirty="0" smtClean="0"/>
        </a:p>
      </dsp:txBody>
      <dsp:txXfrm>
        <a:off x="426681" y="1300994"/>
        <a:ext cx="5604631" cy="426206"/>
      </dsp:txXfrm>
    </dsp:sp>
    <dsp:sp modelId="{B32114F7-B27C-49D8-BA9E-1904BF425F4C}">
      <dsp:nvSpPr>
        <dsp:cNvPr id="0" name=""/>
        <dsp:cNvSpPr/>
      </dsp:nvSpPr>
      <dsp:spPr>
        <a:xfrm>
          <a:off x="0" y="2239857"/>
          <a:ext cx="807249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BF11C00-DB13-46DE-847B-C57A7C666273}">
      <dsp:nvSpPr>
        <dsp:cNvPr id="0" name=""/>
        <dsp:cNvSpPr/>
      </dsp:nvSpPr>
      <dsp:spPr>
        <a:xfrm>
          <a:off x="403624" y="2003697"/>
          <a:ext cx="5650745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2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585" tIns="0" rIns="21358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/>
            <a:t>3.</a:t>
          </a:r>
          <a:r>
            <a:rPr lang="zh-CN" altLang="en-US" sz="1600" b="1" kern="1200" dirty="0" smtClean="0"/>
            <a:t>启动 </a:t>
          </a:r>
          <a:r>
            <a:rPr lang="en-US" altLang="zh-CN" sz="1600" b="1" kern="1200" dirty="0" smtClean="0"/>
            <a:t>named </a:t>
          </a:r>
          <a:r>
            <a:rPr lang="zh-CN" altLang="en-US" sz="1600" b="1" kern="1200" dirty="0" smtClean="0"/>
            <a:t>服务，查看区域数据文件是否下载成功</a:t>
          </a:r>
        </a:p>
      </dsp:txBody>
      <dsp:txXfrm>
        <a:off x="426681" y="2026754"/>
        <a:ext cx="5604631" cy="426206"/>
      </dsp:txXfrm>
    </dsp:sp>
    <dsp:sp modelId="{30F6537C-93A4-4229-B20A-9472FD8CC520}">
      <dsp:nvSpPr>
        <dsp:cNvPr id="0" name=""/>
        <dsp:cNvSpPr/>
      </dsp:nvSpPr>
      <dsp:spPr>
        <a:xfrm>
          <a:off x="0" y="2965616"/>
          <a:ext cx="8072494" cy="982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26515" tIns="333248" rIns="62651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b="1" kern="1200" dirty="0" smtClean="0"/>
            <a:t>在客户机中将 </a:t>
          </a:r>
          <a:r>
            <a:rPr lang="en-US" altLang="zh-CN" sz="1600" b="1" kern="1200" dirty="0" smtClean="0"/>
            <a:t>DNS </a:t>
          </a:r>
          <a:r>
            <a:rPr lang="zh-CN" altLang="en-US" sz="1600" b="1" kern="1200" dirty="0" smtClean="0"/>
            <a:t>服务器设为从域名服务器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b="1" kern="1200" dirty="0" smtClean="0"/>
            <a:t>使用 </a:t>
          </a:r>
          <a:r>
            <a:rPr lang="en-US" altLang="zh-CN" sz="1600" b="1" kern="1200" dirty="0" err="1" smtClean="0"/>
            <a:t>nslookup</a:t>
          </a:r>
          <a:r>
            <a:rPr lang="en-US" altLang="zh-CN" sz="1600" b="1" kern="1200" dirty="0" smtClean="0"/>
            <a:t> </a:t>
          </a:r>
          <a:r>
            <a:rPr lang="zh-CN" altLang="en-US" sz="1600" b="1" kern="1200" dirty="0" smtClean="0"/>
            <a:t>测试域名解析</a:t>
          </a:r>
        </a:p>
      </dsp:txBody>
      <dsp:txXfrm>
        <a:off x="0" y="2965616"/>
        <a:ext cx="8072494" cy="982799"/>
      </dsp:txXfrm>
    </dsp:sp>
    <dsp:sp modelId="{3A67430B-E3FE-4C54-BDB1-3B477AEC99FD}">
      <dsp:nvSpPr>
        <dsp:cNvPr id="0" name=""/>
        <dsp:cNvSpPr/>
      </dsp:nvSpPr>
      <dsp:spPr>
        <a:xfrm>
          <a:off x="403624" y="2729456"/>
          <a:ext cx="5650745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2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585" tIns="0" rIns="21358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/>
            <a:t>4.</a:t>
          </a:r>
          <a:r>
            <a:rPr lang="zh-CN" altLang="en-US" sz="1600" b="1" kern="1200" dirty="0" smtClean="0"/>
            <a:t>验证从域名服务器</a:t>
          </a:r>
        </a:p>
      </dsp:txBody>
      <dsp:txXfrm>
        <a:off x="426681" y="2752513"/>
        <a:ext cx="5604631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6825B-0256-4888-A7A0-66FAEF2EF2C3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2E2A1-D904-4D57-8F61-DDE66BB97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08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CFEF33-AA07-4E0F-966E-5F2D2527E583}" type="slidenum">
              <a:rPr lang="en-US" altLang="zh-CN" smtClean="0"/>
              <a:pPr>
                <a:defRPr/>
              </a:pPr>
              <a:t>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533177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6D9A1E-AA05-4881-858E-0139135F08A2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8893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zh-CN" altLang="en-US" smtClean="0">
                <a:ea typeface="宋体" charset="-122"/>
              </a:rPr>
              <a:t> 教员演示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CED78F-A700-4FBB-BAAF-89948C8C9279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3234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教员演示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CE3D07-2F77-4FC1-B7FE-08C76A54861E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1209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zh-CN" altLang="en-US" smtClean="0">
                <a:ea typeface="宋体" charset="-122"/>
              </a:rPr>
              <a:t> 这里省略了详细步骤，参见创建主域名服务器的过程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F3DA0B-9CFE-4D2D-82CA-F4B969173A23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1197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CFEF33-AA07-4E0F-966E-5F2D2527E583}" type="slidenum">
              <a:rPr lang="en-US" altLang="zh-CN" smtClean="0"/>
              <a:pPr>
                <a:defRPr/>
              </a:pPr>
              <a:t>26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692014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FC6CCD-53C0-4C6D-8150-149CF11A20AC}" type="slidenum">
              <a:rPr lang="en-US" altLang="zh-CN" smtClean="0"/>
              <a:pPr>
                <a:defRPr/>
              </a:pPr>
              <a:t>30</a:t>
            </a:fld>
            <a:endParaRPr lang="en-US" altLang="zh-CN" smtClean="0"/>
          </a:p>
        </p:txBody>
      </p:sp>
      <p:sp>
        <p:nvSpPr>
          <p:cNvPr id="5939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20B9B3E-075D-4C7F-A9E2-7E8878D76A19}" type="slidenum">
              <a:rPr lang="en-US" altLang="zh-CN" sz="1200">
                <a:ea typeface="宋体" charset="-122"/>
              </a:rPr>
              <a:pPr algn="r"/>
              <a:t>30</a:t>
            </a:fld>
            <a:endParaRPr lang="en-US" altLang="zh-CN" sz="1200">
              <a:ea typeface="宋体" charset="-122"/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6166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37003-806E-4D45-8189-B24943834312}" type="slidenum">
              <a:rPr lang="en-US" altLang="zh-CN" smtClean="0"/>
              <a:pPr>
                <a:defRPr/>
              </a:pPr>
              <a:t>31</a:t>
            </a:fld>
            <a:endParaRPr lang="en-US" altLang="zh-CN" smtClean="0"/>
          </a:p>
        </p:txBody>
      </p:sp>
      <p:sp>
        <p:nvSpPr>
          <p:cNvPr id="6041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B139E56-395E-447E-9326-FBA10304F77F}" type="slidenum">
              <a:rPr lang="en-US" altLang="zh-CN" sz="1200">
                <a:ea typeface="宋体" charset="-122"/>
              </a:rPr>
              <a:pPr algn="r"/>
              <a:t>31</a:t>
            </a:fld>
            <a:endParaRPr lang="en-US" altLang="zh-CN" sz="1200">
              <a:ea typeface="宋体" charset="-122"/>
            </a:endParaRPr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5283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1105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05871D-24A3-4227-A00C-C50E84E0AB4A}" type="slidenum">
              <a:rPr lang="zh-CN" altLang="en-US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2802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4AD332-A599-48F7-99B6-9BA2D88D71DE}" type="slidenum">
              <a:rPr lang="en-US" altLang="zh-CN" smtClean="0"/>
              <a:pPr>
                <a:defRPr/>
              </a:pPr>
              <a:t>33</a:t>
            </a:fld>
            <a:endParaRPr lang="en-US" altLang="zh-CN" smtClean="0"/>
          </a:p>
        </p:txBody>
      </p:sp>
      <p:sp>
        <p:nvSpPr>
          <p:cNvPr id="6144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215876A-CE2E-4EF4-8DEF-2DDDD0F88BC3}" type="slidenum">
              <a:rPr lang="en-US" altLang="zh-CN" sz="1200">
                <a:ea typeface="宋体" charset="-122"/>
              </a:rPr>
              <a:pPr algn="r"/>
              <a:t>33</a:t>
            </a:fld>
            <a:endParaRPr lang="en-US" altLang="zh-CN" sz="1200">
              <a:ea typeface="宋体" charset="-122"/>
            </a:endParaRP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4865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1105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05871D-24A3-4227-A00C-C50E84E0AB4A}" type="slidenum">
              <a:rPr lang="zh-CN" altLang="en-US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478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723B4F-CD4B-4AB9-AED9-2963EE81FE63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2626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简单介绍各个软件包的功能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1925F3-4EAA-43F0-B43B-21FC335B05D4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8402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重点强调服务名称、主配置文件、数据文件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FE713F-382C-416D-8F74-F845E54C8A1F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4459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5D9367-E042-4178-9BBC-4F8941982BB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419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zh-CN" altLang="en-US" smtClean="0">
                <a:ea typeface="宋体" charset="-122"/>
              </a:rPr>
              <a:t> </a:t>
            </a:r>
            <a:r>
              <a:rPr lang="en-US" altLang="zh-CN" smtClean="0">
                <a:ea typeface="宋体" charset="-122"/>
              </a:rPr>
              <a:t>named-checkconf</a:t>
            </a:r>
            <a:r>
              <a:rPr lang="zh-CN" altLang="en-US" smtClean="0">
                <a:ea typeface="宋体" charset="-122"/>
              </a:rPr>
              <a:t>命令工具检查配置文件是否存在问题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D71F69-65CC-42F2-82EB-31018A16106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5386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5FF8C8-6B69-46EA-A3F2-B9592A366541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5186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zh-CN" altLang="en-US" dirty="0" smtClean="0">
                <a:ea typeface="宋体" charset="-122"/>
              </a:rPr>
              <a:t>讲解配置反向地址解析记录时的注意事项，设置对应的</a:t>
            </a:r>
            <a:r>
              <a:rPr lang="en-US" altLang="zh-CN" dirty="0" smtClean="0">
                <a:ea typeface="宋体" charset="-122"/>
              </a:rPr>
              <a:t>FQDN</a:t>
            </a:r>
            <a:r>
              <a:rPr lang="zh-CN" altLang="en-US" dirty="0" smtClean="0">
                <a:ea typeface="宋体" charset="-122"/>
              </a:rPr>
              <a:t>地址时注意最后要加“</a:t>
            </a:r>
            <a:r>
              <a:rPr lang="en-US" altLang="zh-CN" dirty="0" smtClean="0">
                <a:ea typeface="宋体" charset="-122"/>
              </a:rPr>
              <a:t>.”</a:t>
            </a:r>
            <a:r>
              <a:rPr lang="zh-CN" altLang="en-US" dirty="0" smtClean="0">
                <a:ea typeface="宋体" charset="-122"/>
              </a:rPr>
              <a:t>号，例如“</a:t>
            </a:r>
            <a:r>
              <a:rPr lang="en-US" altLang="zh-CN" dirty="0" smtClean="0">
                <a:ea typeface="宋体" charset="-122"/>
              </a:rPr>
              <a:t>www.yq.com</a:t>
            </a:r>
            <a:r>
              <a:rPr lang="en-US" altLang="zh-CN" b="1" dirty="0" smtClean="0">
                <a:ea typeface="宋体" charset="-122"/>
              </a:rPr>
              <a:t>.</a:t>
            </a:r>
            <a:r>
              <a:rPr lang="en-US" altLang="zh-CN" dirty="0" smtClean="0">
                <a:ea typeface="宋体" charset="-122"/>
              </a:rPr>
              <a:t>”</a:t>
            </a:r>
          </a:p>
          <a:p>
            <a:pPr>
              <a:buFontTx/>
              <a:buChar char="•"/>
            </a:pPr>
            <a:r>
              <a:rPr lang="zh-CN" altLang="en-US" dirty="0" smtClean="0">
                <a:ea typeface="楷体_GB2312" pitchFamily="49" charset="-122"/>
              </a:rPr>
              <a:t>若在 </a:t>
            </a:r>
            <a:r>
              <a:rPr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16.16.173.in-addr.arpa</a:t>
            </a:r>
            <a:r>
              <a:rPr lang="en-US" altLang="zh-CN" dirty="0" smtClean="0">
                <a:solidFill>
                  <a:srgbClr val="FF3300"/>
                </a:solidFill>
                <a:ea typeface="楷体_GB2312" pitchFamily="49" charset="-122"/>
              </a:rPr>
              <a:t> </a:t>
            </a:r>
            <a:r>
              <a:rPr lang="zh-CN" altLang="en-US" dirty="0" smtClean="0">
                <a:ea typeface="楷体_GB2312" pitchFamily="49" charset="-122"/>
              </a:rPr>
              <a:t>反向区域数据文件中，则对应为 </a:t>
            </a:r>
            <a:r>
              <a:rPr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173.16.16.4</a:t>
            </a:r>
            <a:r>
              <a:rPr lang="en-US" altLang="zh-CN" dirty="0" smtClean="0">
                <a:ea typeface="楷体_GB2312" pitchFamily="49" charset="-122"/>
              </a:rPr>
              <a:t> </a:t>
            </a:r>
            <a:r>
              <a:rPr lang="zh-CN" altLang="en-US" dirty="0" smtClean="0">
                <a:ea typeface="楷体_GB2312" pitchFamily="49" charset="-122"/>
              </a:rPr>
              <a:t>的</a:t>
            </a:r>
            <a:r>
              <a:rPr lang="en-US" altLang="zh-CN" dirty="0" smtClean="0">
                <a:ea typeface="楷体_GB2312" pitchFamily="49" charset="-122"/>
              </a:rPr>
              <a:t>IP</a:t>
            </a:r>
            <a:r>
              <a:rPr lang="zh-CN" altLang="en-US" dirty="0" smtClean="0">
                <a:ea typeface="楷体_GB2312" pitchFamily="49" charset="-122"/>
              </a:rPr>
              <a:t>地址</a:t>
            </a:r>
            <a:endParaRPr lang="zh-CN" altLang="en-US" dirty="0" smtClean="0">
              <a:ea typeface="宋体" charset="-122"/>
            </a:endParaRPr>
          </a:p>
          <a:p>
            <a:pPr>
              <a:buFontTx/>
              <a:buChar char="•"/>
            </a:pPr>
            <a:r>
              <a:rPr lang="en-US" altLang="zh-CN" dirty="0" smtClean="0">
                <a:ea typeface="宋体" charset="-122"/>
              </a:rPr>
              <a:t>named-</a:t>
            </a:r>
            <a:r>
              <a:rPr lang="en-US" altLang="zh-CN" dirty="0" err="1" smtClean="0">
                <a:ea typeface="宋体" charset="-122"/>
              </a:rPr>
              <a:t>checkzone</a:t>
            </a:r>
            <a:r>
              <a:rPr lang="zh-CN" altLang="en-US" dirty="0" smtClean="0">
                <a:ea typeface="宋体" charset="-122"/>
              </a:rPr>
              <a:t>检查区域数据配置文件是否有语法错误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028B7E-F02B-4758-9EB4-4CE4BDD8DFAC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3025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3878A4-6E42-4CF4-8A7C-A601DD7DB087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830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EEEF89D-39A3-4A37-A768-ECC8CFC446AE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D5C2AAF-B71B-4850-9601-BD5A8E63E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EF89D-39A3-4A37-A768-ECC8CFC446AE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5C2AAF-B71B-4850-9601-BD5A8E63E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EF89D-39A3-4A37-A768-ECC8CFC446AE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5C2AAF-B71B-4850-9601-BD5A8E63E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EF89D-39A3-4A37-A768-ECC8CFC446AE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5C2AAF-B71B-4850-9601-BD5A8E63E5A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EF89D-39A3-4A37-A768-ECC8CFC446AE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5C2AAF-B71B-4850-9601-BD5A8E63E5A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EF89D-39A3-4A37-A768-ECC8CFC446AE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5C2AAF-B71B-4850-9601-BD5A8E63E5A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EF89D-39A3-4A37-A768-ECC8CFC446AE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5C2AAF-B71B-4850-9601-BD5A8E63E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EF89D-39A3-4A37-A768-ECC8CFC446AE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5C2AAF-B71B-4850-9601-BD5A8E63E5A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EF89D-39A3-4A37-A768-ECC8CFC446AE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5C2AAF-B71B-4850-9601-BD5A8E63E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EEEF89D-39A3-4A37-A768-ECC8CFC446AE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D5C2AAF-B71B-4850-9601-BD5A8E63E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EEEF89D-39A3-4A37-A768-ECC8CFC446AE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D5C2AAF-B71B-4850-9601-BD5A8E63E5A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EEEF89D-39A3-4A37-A768-ECC8CFC446AE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D5C2AAF-B71B-4850-9601-BD5A8E63E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DNS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域名解析记录</a:t>
            </a:r>
          </a:p>
          <a:p>
            <a:pPr lvl="1">
              <a:spcBef>
                <a:spcPts val="475"/>
              </a:spcBef>
            </a:pPr>
            <a:r>
              <a:rPr lang="en-US" altLang="zh-CN" dirty="0" smtClean="0"/>
              <a:t>NS </a:t>
            </a:r>
            <a:r>
              <a:rPr lang="zh-CN" altLang="en-US" dirty="0" smtClean="0"/>
              <a:t>域名服务器（</a:t>
            </a:r>
            <a:r>
              <a:rPr lang="en-US" altLang="zh-CN" dirty="0" smtClean="0"/>
              <a:t>Name Server</a:t>
            </a:r>
            <a:r>
              <a:rPr lang="zh-CN" altLang="en-US" dirty="0" smtClean="0"/>
              <a:t>）记录</a:t>
            </a:r>
          </a:p>
          <a:p>
            <a:pPr lvl="1">
              <a:spcBef>
                <a:spcPts val="475"/>
              </a:spcBef>
            </a:pPr>
            <a:r>
              <a:rPr lang="en-US" altLang="zh-CN" dirty="0" smtClean="0"/>
              <a:t>MX </a:t>
            </a:r>
            <a:r>
              <a:rPr lang="zh-CN" altLang="en-US" dirty="0" smtClean="0"/>
              <a:t>邮件交换（</a:t>
            </a:r>
            <a:r>
              <a:rPr lang="en-US" altLang="zh-CN" dirty="0" smtClean="0"/>
              <a:t>Mail Exchange</a:t>
            </a:r>
            <a:r>
              <a:rPr lang="zh-CN" altLang="en-US" dirty="0" smtClean="0"/>
              <a:t>）记录</a:t>
            </a:r>
          </a:p>
          <a:p>
            <a:pPr lvl="1">
              <a:spcBef>
                <a:spcPts val="475"/>
              </a:spcBef>
            </a:pPr>
            <a:r>
              <a:rPr lang="en-US" altLang="zh-CN" dirty="0" smtClean="0"/>
              <a:t>A </a:t>
            </a:r>
            <a:r>
              <a:rPr lang="zh-CN" altLang="en-US" dirty="0" smtClean="0"/>
              <a:t>地址（</a:t>
            </a:r>
            <a:r>
              <a:rPr lang="en-US" altLang="zh-CN" dirty="0" smtClean="0"/>
              <a:t>Address</a:t>
            </a:r>
            <a:r>
              <a:rPr lang="zh-CN" altLang="en-US" dirty="0" smtClean="0"/>
              <a:t>）记录，只用在正向解析区域中</a:t>
            </a:r>
          </a:p>
          <a:p>
            <a:pPr lvl="1">
              <a:spcBef>
                <a:spcPts val="475"/>
              </a:spcBef>
            </a:pPr>
            <a:r>
              <a:rPr lang="en-US" altLang="zh-CN" dirty="0" smtClean="0"/>
              <a:t>CNAME </a:t>
            </a:r>
            <a:r>
              <a:rPr lang="zh-CN" altLang="en-US" dirty="0" smtClean="0"/>
              <a:t>别名（</a:t>
            </a:r>
            <a:r>
              <a:rPr lang="en-US" altLang="zh-CN" dirty="0" smtClean="0"/>
              <a:t>Canonical Name</a:t>
            </a:r>
            <a:r>
              <a:rPr lang="zh-CN" altLang="en-US" dirty="0" smtClean="0"/>
              <a:t>）记录</a:t>
            </a:r>
          </a:p>
          <a:p>
            <a:pPr lvl="1">
              <a:spcBef>
                <a:spcPts val="475"/>
              </a:spcBef>
            </a:pP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en-US" altLang="zh-CN" dirty="0" smtClean="0"/>
          </a:p>
          <a:p>
            <a:pPr lvl="1">
              <a:spcBef>
                <a:spcPts val="475"/>
              </a:spcBef>
              <a:buFont typeface="Wingdings" pitchFamily="2" charset="2"/>
              <a:buNone/>
            </a:pP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zh-CN" altLang="en-US" dirty="0" smtClean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10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1843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区域数据配置文件</a:t>
            </a:r>
            <a:r>
              <a:rPr lang="en-US" altLang="zh-CN" smtClean="0"/>
              <a:t>3-2</a:t>
            </a:r>
            <a:endParaRPr lang="zh-CN" altLang="en-US" smtClean="0"/>
          </a:p>
        </p:txBody>
      </p:sp>
      <p:sp>
        <p:nvSpPr>
          <p:cNvPr id="18436" name="AutoShape 16"/>
          <p:cNvSpPr>
            <a:spLocks noChangeArrowheads="1"/>
          </p:cNvSpPr>
          <p:nvPr/>
        </p:nvSpPr>
        <p:spPr bwMode="auto">
          <a:xfrm>
            <a:off x="714348" y="3817938"/>
            <a:ext cx="7901015" cy="1856125"/>
          </a:xfrm>
          <a:prstGeom prst="roundRect">
            <a:avLst>
              <a:gd name="adj" fmla="val 1005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@</a:t>
            </a:r>
            <a:r>
              <a:rPr lang="en-US" altLang="zh-CN" dirty="0">
                <a:solidFill>
                  <a:schemeClr val="tx2"/>
                </a:solidFill>
              </a:rPr>
              <a:t>	</a:t>
            </a:r>
            <a:r>
              <a:rPr lang="en-US" altLang="zh-CN" dirty="0" smtClean="0">
                <a:solidFill>
                  <a:schemeClr val="tx2"/>
                </a:solidFill>
              </a:rPr>
              <a:t>IN      </a:t>
            </a:r>
            <a:r>
              <a:rPr lang="en-US" altLang="zh-CN" dirty="0">
                <a:solidFill>
                  <a:srgbClr val="FF0000"/>
                </a:solidFill>
              </a:rPr>
              <a:t>NS</a:t>
            </a:r>
            <a:r>
              <a:rPr lang="en-US" altLang="zh-CN" dirty="0">
                <a:solidFill>
                  <a:schemeClr val="tx2"/>
                </a:solidFill>
              </a:rPr>
              <a:t>         </a:t>
            </a:r>
            <a:r>
              <a:rPr lang="en-US" altLang="zh-CN" dirty="0" smtClean="0">
                <a:solidFill>
                  <a:schemeClr val="tx2"/>
                </a:solidFill>
              </a:rPr>
              <a:t>    ns1.yq.com</a:t>
            </a:r>
            <a:r>
              <a:rPr lang="en-US" altLang="zh-CN" dirty="0">
                <a:solidFill>
                  <a:schemeClr val="tx2"/>
                </a:solidFill>
              </a:rPr>
              <a:t>.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	</a:t>
            </a:r>
            <a:r>
              <a:rPr lang="en-US" altLang="zh-CN" dirty="0" smtClean="0">
                <a:solidFill>
                  <a:schemeClr val="tx2"/>
                </a:solidFill>
              </a:rPr>
              <a:t>IN      </a:t>
            </a:r>
            <a:r>
              <a:rPr lang="en-US" altLang="zh-CN" dirty="0">
                <a:solidFill>
                  <a:srgbClr val="FF0000"/>
                </a:solidFill>
              </a:rPr>
              <a:t>MX  10     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chemeClr val="tx2"/>
                </a:solidFill>
              </a:rPr>
              <a:t>mail.yq.com</a:t>
            </a:r>
            <a:r>
              <a:rPr lang="en-US" altLang="zh-CN" dirty="0">
                <a:solidFill>
                  <a:schemeClr val="tx2"/>
                </a:solidFill>
              </a:rPr>
              <a:t>.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ns1	IN      </a:t>
            </a:r>
            <a:r>
              <a:rPr lang="en-US" altLang="zh-CN" dirty="0">
                <a:solidFill>
                  <a:srgbClr val="FF0000"/>
                </a:solidFill>
              </a:rPr>
              <a:t>A   </a:t>
            </a:r>
            <a:r>
              <a:rPr lang="en-US" altLang="zh-CN" dirty="0" smtClean="0">
                <a:solidFill>
                  <a:srgbClr val="FF0000"/>
                </a:solidFill>
              </a:rPr>
              <a:t>    </a:t>
            </a:r>
            <a:r>
              <a:rPr lang="en-US" altLang="zh-CN" dirty="0" smtClean="0">
                <a:solidFill>
                  <a:schemeClr val="tx2"/>
                </a:solidFill>
              </a:rPr>
              <a:t>         58.119.74.203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www       </a:t>
            </a:r>
            <a:r>
              <a:rPr lang="en-US" altLang="zh-CN" dirty="0" smtClean="0">
                <a:solidFill>
                  <a:schemeClr val="tx2"/>
                </a:solidFill>
              </a:rPr>
              <a:t>IN      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>
                <a:solidFill>
                  <a:schemeClr val="tx2"/>
                </a:solidFill>
              </a:rPr>
              <a:t>                173.16.16.1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mail       </a:t>
            </a:r>
            <a:r>
              <a:rPr lang="en-US" altLang="zh-CN" dirty="0" smtClean="0">
                <a:solidFill>
                  <a:schemeClr val="tx2"/>
                </a:solidFill>
              </a:rPr>
              <a:t> IN      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>
                <a:solidFill>
                  <a:schemeClr val="tx2"/>
                </a:solidFill>
              </a:rPr>
              <a:t>                173.16.16.4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ftp        </a:t>
            </a:r>
            <a:r>
              <a:rPr lang="en-US" altLang="zh-CN" dirty="0" smtClean="0">
                <a:solidFill>
                  <a:schemeClr val="tx2"/>
                </a:solidFill>
              </a:rPr>
              <a:t>  IN      </a:t>
            </a:r>
            <a:r>
              <a:rPr lang="en-US" altLang="zh-CN" dirty="0" smtClean="0">
                <a:solidFill>
                  <a:srgbClr val="FF0000"/>
                </a:solidFill>
              </a:rPr>
              <a:t>CNAME</a:t>
            </a:r>
            <a:r>
              <a:rPr lang="en-US" altLang="zh-CN" dirty="0" smtClean="0">
                <a:solidFill>
                  <a:schemeClr val="tx2"/>
                </a:solidFill>
              </a:rPr>
              <a:t>      www</a:t>
            </a: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5" name="Picture 8" descr="示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14686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域名解析记录</a:t>
            </a:r>
          </a:p>
          <a:p>
            <a:pPr lvl="1">
              <a:spcBef>
                <a:spcPts val="475"/>
              </a:spcBef>
            </a:pPr>
            <a:r>
              <a:rPr lang="en-US" altLang="zh-CN" dirty="0" smtClean="0"/>
              <a:t>PTR </a:t>
            </a:r>
            <a:r>
              <a:rPr lang="zh-CN" altLang="en-US" dirty="0" smtClean="0"/>
              <a:t>指针（</a:t>
            </a:r>
            <a:r>
              <a:rPr lang="en-US" altLang="zh-CN" dirty="0" smtClean="0"/>
              <a:t>Point</a:t>
            </a:r>
            <a:r>
              <a:rPr lang="zh-CN" altLang="en-US" dirty="0" smtClean="0"/>
              <a:t>）记录，只用在反向解析区域中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记录的第一列指定 </a:t>
            </a:r>
            <a:r>
              <a:rPr lang="en-US" altLang="zh-CN" dirty="0" smtClean="0"/>
              <a:t>IP </a:t>
            </a:r>
            <a:r>
              <a:rPr lang="zh-CN" altLang="en-US" dirty="0" smtClean="0"/>
              <a:t>地址中的主机地址部分即可</a:t>
            </a:r>
          </a:p>
          <a:p>
            <a:pPr>
              <a:spcBef>
                <a:spcPts val="675"/>
              </a:spcBef>
            </a:pPr>
            <a:endParaRPr lang="zh-CN" altLang="en-US" dirty="0" smtClean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11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1945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区域数据配置文件</a:t>
            </a:r>
            <a:r>
              <a:rPr lang="en-US" altLang="zh-CN" smtClean="0"/>
              <a:t>3-3</a:t>
            </a:r>
            <a:endParaRPr lang="zh-CN" altLang="en-US" smtClean="0"/>
          </a:p>
        </p:txBody>
      </p:sp>
      <p:sp>
        <p:nvSpPr>
          <p:cNvPr id="19460" name="AutoShape 16"/>
          <p:cNvSpPr>
            <a:spLocks noChangeArrowheads="1"/>
          </p:cNvSpPr>
          <p:nvPr/>
        </p:nvSpPr>
        <p:spPr bwMode="auto">
          <a:xfrm>
            <a:off x="714348" y="3043239"/>
            <a:ext cx="7901015" cy="671513"/>
          </a:xfrm>
          <a:prstGeom prst="roundRect">
            <a:avLst>
              <a:gd name="adj" fmla="val 7875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1		IN		</a:t>
            </a:r>
            <a:r>
              <a:rPr lang="en-US" altLang="zh-CN" dirty="0">
                <a:solidFill>
                  <a:srgbClr val="FF0000"/>
                </a:solidFill>
              </a:rPr>
              <a:t>PTR</a:t>
            </a:r>
            <a:r>
              <a:rPr lang="en-US" altLang="zh-CN" dirty="0">
                <a:solidFill>
                  <a:schemeClr val="tx2"/>
                </a:solidFill>
              </a:rPr>
              <a:t>		</a:t>
            </a:r>
            <a:r>
              <a:rPr lang="en-US" altLang="zh-CN" dirty="0" smtClean="0">
                <a:solidFill>
                  <a:schemeClr val="tx2"/>
                </a:solidFill>
              </a:rPr>
              <a:t>www.yq.com</a:t>
            </a:r>
            <a:r>
              <a:rPr lang="en-US" altLang="zh-CN" dirty="0">
                <a:solidFill>
                  <a:schemeClr val="tx2"/>
                </a:solidFill>
              </a:rPr>
              <a:t>. 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4		IN		</a:t>
            </a:r>
            <a:r>
              <a:rPr lang="en-US" altLang="zh-CN" dirty="0">
                <a:solidFill>
                  <a:srgbClr val="FF0000"/>
                </a:solidFill>
              </a:rPr>
              <a:t>PTR</a:t>
            </a:r>
            <a:r>
              <a:rPr lang="en-US" altLang="zh-CN" dirty="0">
                <a:solidFill>
                  <a:schemeClr val="tx2"/>
                </a:solidFill>
              </a:rPr>
              <a:t>		</a:t>
            </a:r>
            <a:r>
              <a:rPr lang="en-US" altLang="zh-CN" dirty="0" smtClean="0">
                <a:solidFill>
                  <a:schemeClr val="tx2"/>
                </a:solidFill>
              </a:rPr>
              <a:t>mail.yq.com</a:t>
            </a:r>
            <a:r>
              <a:rPr lang="en-US" altLang="zh-CN" dirty="0">
                <a:solidFill>
                  <a:schemeClr val="tx2"/>
                </a:solidFill>
              </a:rPr>
              <a:t>. </a:t>
            </a: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5" name="Picture 8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33611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smtClean="0"/>
              <a:t>named-</a:t>
            </a:r>
            <a:r>
              <a:rPr lang="en-US" altLang="zh-CN" dirty="0" err="1" smtClean="0"/>
              <a:t>checkconf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工具</a:t>
            </a:r>
          </a:p>
          <a:p>
            <a:pPr lvl="1">
              <a:spcBef>
                <a:spcPts val="475"/>
              </a:spcBef>
            </a:pP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en-US" altLang="zh-CN" dirty="0" smtClean="0"/>
          </a:p>
          <a:p>
            <a:pPr>
              <a:spcBef>
                <a:spcPts val="675"/>
              </a:spcBef>
            </a:pPr>
            <a:endParaRPr lang="en-US" altLang="zh-CN" dirty="0" smtClean="0"/>
          </a:p>
          <a:p>
            <a:pPr>
              <a:spcBef>
                <a:spcPts val="675"/>
              </a:spcBef>
              <a:buFont typeface="Wingdings" pitchFamily="2" charset="2"/>
              <a:buNone/>
            </a:pP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en-US" altLang="zh-CN" dirty="0" smtClean="0"/>
              <a:t>named-</a:t>
            </a:r>
            <a:r>
              <a:rPr lang="en-US" altLang="zh-CN" dirty="0" err="1" smtClean="0"/>
              <a:t>checkzone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工具</a:t>
            </a:r>
          </a:p>
          <a:p>
            <a:pPr>
              <a:spcBef>
                <a:spcPts val="675"/>
              </a:spcBef>
            </a:pPr>
            <a:endParaRPr lang="zh-CN" altLang="en-US" dirty="0" smtClean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12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2150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对配置文件进行语法检查</a:t>
            </a:r>
          </a:p>
        </p:txBody>
      </p:sp>
      <p:sp>
        <p:nvSpPr>
          <p:cNvPr id="21508" name="AutoShape 16"/>
          <p:cNvSpPr>
            <a:spLocks noChangeArrowheads="1"/>
          </p:cNvSpPr>
          <p:nvPr/>
        </p:nvSpPr>
        <p:spPr bwMode="auto">
          <a:xfrm>
            <a:off x="714348" y="2571744"/>
            <a:ext cx="8388000" cy="1534478"/>
          </a:xfrm>
          <a:prstGeom prst="roundRect">
            <a:avLst>
              <a:gd name="adj" fmla="val 7875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>
                <a:solidFill>
                  <a:schemeClr val="tx2"/>
                </a:solidFill>
              </a:rPr>
              <a:t>named-</a:t>
            </a:r>
            <a:r>
              <a:rPr lang="en-US" altLang="zh-CN" b="1" dirty="0" err="1">
                <a:solidFill>
                  <a:schemeClr val="tx2"/>
                </a:solidFill>
              </a:rPr>
              <a:t>checkconf</a:t>
            </a:r>
            <a:r>
              <a:rPr lang="en-US" altLang="zh-CN" b="1" dirty="0">
                <a:solidFill>
                  <a:schemeClr val="tx2"/>
                </a:solidFill>
              </a:rPr>
              <a:t>  </a:t>
            </a:r>
            <a:r>
              <a:rPr lang="en-US" altLang="zh-CN" b="1" dirty="0">
                <a:solidFill>
                  <a:srgbClr val="FF0000"/>
                </a:solidFill>
              </a:rPr>
              <a:t>-z</a:t>
            </a:r>
            <a:r>
              <a:rPr lang="en-US" altLang="zh-CN" b="1" dirty="0">
                <a:solidFill>
                  <a:schemeClr val="tx2"/>
                </a:solidFill>
              </a:rPr>
              <a:t> /</a:t>
            </a:r>
            <a:r>
              <a:rPr lang="en-US" altLang="zh-CN" b="1" dirty="0" err="1">
                <a:solidFill>
                  <a:schemeClr val="tx2"/>
                </a:solidFill>
              </a:rPr>
              <a:t>var</a:t>
            </a:r>
            <a:r>
              <a:rPr lang="en-US" altLang="zh-CN" b="1" dirty="0">
                <a:solidFill>
                  <a:schemeClr val="tx2"/>
                </a:solidFill>
              </a:rPr>
              <a:t>/named/</a:t>
            </a:r>
            <a:r>
              <a:rPr lang="en-US" altLang="zh-CN" b="1" dirty="0" err="1">
                <a:solidFill>
                  <a:schemeClr val="tx2"/>
                </a:solidFill>
              </a:rPr>
              <a:t>chroot</a:t>
            </a:r>
            <a:r>
              <a:rPr lang="en-US" altLang="zh-CN" b="1" dirty="0">
                <a:solidFill>
                  <a:schemeClr val="tx2"/>
                </a:solidFill>
              </a:rPr>
              <a:t>/etc/</a:t>
            </a:r>
            <a:r>
              <a:rPr lang="en-US" altLang="zh-CN" b="1" dirty="0" err="1">
                <a:solidFill>
                  <a:schemeClr val="tx2"/>
                </a:solidFill>
              </a:rPr>
              <a:t>named.conf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zone </a:t>
            </a:r>
            <a:r>
              <a:rPr lang="en-US" altLang="zh-CN" dirty="0" smtClean="0">
                <a:solidFill>
                  <a:schemeClr val="tx2"/>
                </a:solidFill>
              </a:rPr>
              <a:t>yq.com/IN</a:t>
            </a:r>
            <a:r>
              <a:rPr lang="en-US" altLang="zh-CN" dirty="0">
                <a:solidFill>
                  <a:schemeClr val="tx2"/>
                </a:solidFill>
              </a:rPr>
              <a:t>: </a:t>
            </a:r>
            <a:r>
              <a:rPr lang="en-US" altLang="zh-CN" dirty="0" smtClean="0">
                <a:solidFill>
                  <a:schemeClr val="tx2"/>
                </a:solidFill>
              </a:rPr>
              <a:t>loading from master </a:t>
            </a:r>
            <a:r>
              <a:rPr lang="en-US" altLang="zh-CN" dirty="0">
                <a:solidFill>
                  <a:schemeClr val="tx2"/>
                </a:solidFill>
              </a:rPr>
              <a:t>file </a:t>
            </a:r>
            <a:r>
              <a:rPr lang="en-US" altLang="zh-CN" dirty="0" err="1" smtClean="0">
                <a:solidFill>
                  <a:schemeClr val="tx2"/>
                </a:solidFill>
              </a:rPr>
              <a:t>yq.com.zone</a:t>
            </a:r>
            <a:r>
              <a:rPr lang="en-US" altLang="zh-CN" dirty="0" smtClean="0">
                <a:solidFill>
                  <a:schemeClr val="tx2"/>
                </a:solidFill>
              </a:rPr>
              <a:t> failed: </a:t>
            </a:r>
            <a:r>
              <a:rPr lang="en-US" altLang="zh-CN" dirty="0">
                <a:solidFill>
                  <a:schemeClr val="tx2"/>
                </a:solidFill>
              </a:rPr>
              <a:t>file not found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_</a:t>
            </a:r>
            <a:r>
              <a:rPr lang="en-US" altLang="zh-CN" dirty="0" smtClean="0">
                <a:solidFill>
                  <a:schemeClr val="tx2"/>
                </a:solidFill>
              </a:rPr>
              <a:t>default/yq.com/IN</a:t>
            </a:r>
            <a:r>
              <a:rPr lang="en-US" altLang="zh-CN" dirty="0">
                <a:solidFill>
                  <a:schemeClr val="tx2"/>
                </a:solidFill>
              </a:rPr>
              <a:t>: file not found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1509" name="AutoShape 16"/>
          <p:cNvSpPr>
            <a:spLocks noChangeArrowheads="1"/>
          </p:cNvSpPr>
          <p:nvPr/>
        </p:nvSpPr>
        <p:spPr bwMode="auto">
          <a:xfrm>
            <a:off x="714348" y="4968319"/>
            <a:ext cx="8286776" cy="1246763"/>
          </a:xfrm>
          <a:prstGeom prst="roundRect">
            <a:avLst>
              <a:gd name="adj" fmla="val 7875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>
                <a:solidFill>
                  <a:schemeClr val="tx2"/>
                </a:solidFill>
              </a:rPr>
              <a:t>cd</a:t>
            </a:r>
            <a:r>
              <a:rPr lang="en-US" altLang="zh-CN" b="1" dirty="0">
                <a:solidFill>
                  <a:schemeClr val="tx2"/>
                </a:solidFill>
              </a:rPr>
              <a:t> /</a:t>
            </a:r>
            <a:r>
              <a:rPr lang="en-US" altLang="zh-CN" b="1" dirty="0" err="1">
                <a:solidFill>
                  <a:schemeClr val="tx2"/>
                </a:solidFill>
              </a:rPr>
              <a:t>var</a:t>
            </a:r>
            <a:r>
              <a:rPr lang="en-US" altLang="zh-CN" b="1" dirty="0">
                <a:solidFill>
                  <a:schemeClr val="tx2"/>
                </a:solidFill>
              </a:rPr>
              <a:t>/named/</a:t>
            </a:r>
            <a:r>
              <a:rPr lang="en-US" altLang="zh-CN" b="1" dirty="0" err="1">
                <a:solidFill>
                  <a:schemeClr val="tx2"/>
                </a:solidFill>
              </a:rPr>
              <a:t>chroot</a:t>
            </a:r>
            <a:r>
              <a:rPr lang="en-US" altLang="zh-CN" b="1" dirty="0">
                <a:solidFill>
                  <a:schemeClr val="tx2"/>
                </a:solidFill>
              </a:rPr>
              <a:t>/</a:t>
            </a:r>
            <a:r>
              <a:rPr lang="en-US" altLang="zh-CN" b="1" dirty="0" err="1">
                <a:solidFill>
                  <a:schemeClr val="tx2"/>
                </a:solidFill>
              </a:rPr>
              <a:t>var</a:t>
            </a:r>
            <a:r>
              <a:rPr lang="en-US" altLang="zh-CN" b="1" dirty="0">
                <a:solidFill>
                  <a:schemeClr val="tx2"/>
                </a:solidFill>
              </a:rPr>
              <a:t>/named/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named]# </a:t>
            </a:r>
            <a:r>
              <a:rPr lang="en-US" altLang="zh-CN" b="1" dirty="0">
                <a:solidFill>
                  <a:schemeClr val="tx2"/>
                </a:solidFill>
              </a:rPr>
              <a:t>named-</a:t>
            </a:r>
            <a:r>
              <a:rPr lang="en-US" altLang="zh-CN" b="1" dirty="0" err="1">
                <a:solidFill>
                  <a:schemeClr val="tx2"/>
                </a:solidFill>
              </a:rPr>
              <a:t>checkzone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b="1" dirty="0" smtClean="0">
                <a:solidFill>
                  <a:schemeClr val="tx2"/>
                </a:solidFill>
              </a:rPr>
              <a:t>yq.com </a:t>
            </a:r>
            <a:r>
              <a:rPr lang="en-US" altLang="zh-CN" b="1" dirty="0" err="1" smtClean="0">
                <a:solidFill>
                  <a:schemeClr val="tx2"/>
                </a:solidFill>
              </a:rPr>
              <a:t>yq.com.zone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zone </a:t>
            </a:r>
            <a:r>
              <a:rPr lang="en-US" altLang="zh-CN" dirty="0" smtClean="0">
                <a:solidFill>
                  <a:schemeClr val="tx2"/>
                </a:solidFill>
              </a:rPr>
              <a:t>yq.com/IN</a:t>
            </a:r>
            <a:r>
              <a:rPr lang="en-US" altLang="zh-CN" dirty="0">
                <a:solidFill>
                  <a:schemeClr val="tx2"/>
                </a:solidFill>
              </a:rPr>
              <a:t>: loaded serial 2011030501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OK</a:t>
            </a: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7" name="Picture 8" descr="示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3116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1" descr="语法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57298"/>
            <a:ext cx="10810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857224" y="1730776"/>
            <a:ext cx="7715304" cy="391696"/>
          </a:xfrm>
          <a:prstGeom prst="roundRect">
            <a:avLst>
              <a:gd name="adj" fmla="val 1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lvl="1">
              <a:spcBef>
                <a:spcPts val="475"/>
              </a:spcBef>
            </a:pP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named-</a:t>
            </a:r>
            <a:r>
              <a:rPr lang="en-US" altLang="zh-CN" sz="2000" b="1" dirty="0" err="1" smtClean="0">
                <a:solidFill>
                  <a:schemeClr val="tx2"/>
                </a:solidFill>
              </a:rPr>
              <a:t>checkconf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  [</a:t>
            </a:r>
            <a:r>
              <a:rPr lang="zh-CN" altLang="en-US" sz="2000" b="1" dirty="0" smtClean="0">
                <a:solidFill>
                  <a:schemeClr val="tx2"/>
                </a:solidFill>
              </a:rPr>
              <a:t>主配置文件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]</a:t>
            </a:r>
          </a:p>
        </p:txBody>
      </p:sp>
      <p:pic>
        <p:nvPicPr>
          <p:cNvPr id="15" name="Picture 11" descr="语法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3786190"/>
            <a:ext cx="10810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857192" y="4159668"/>
            <a:ext cx="7715304" cy="412340"/>
          </a:xfrm>
          <a:prstGeom prst="roundRect">
            <a:avLst>
              <a:gd name="adj" fmla="val 1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lvl="1">
              <a:spcBef>
                <a:spcPts val="475"/>
              </a:spcBef>
            </a:pP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named-</a:t>
            </a:r>
            <a:r>
              <a:rPr lang="en-US" altLang="zh-CN" sz="2000" b="1" dirty="0" err="1" smtClean="0">
                <a:solidFill>
                  <a:schemeClr val="tx2"/>
                </a:solidFill>
              </a:rPr>
              <a:t>checkzone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  &lt;</a:t>
            </a:r>
            <a:r>
              <a:rPr lang="zh-CN" altLang="en-US" sz="2000" b="1" dirty="0" smtClean="0">
                <a:solidFill>
                  <a:schemeClr val="tx2"/>
                </a:solidFill>
              </a:rPr>
              <a:t>域名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&gt; &lt;</a:t>
            </a:r>
            <a:r>
              <a:rPr lang="zh-CN" altLang="en-US" sz="2000" b="1" dirty="0" smtClean="0">
                <a:solidFill>
                  <a:schemeClr val="tx2"/>
                </a:solidFill>
              </a:rPr>
              <a:t>区域数据文件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&gt;</a:t>
            </a:r>
          </a:p>
        </p:txBody>
      </p:sp>
      <p:pic>
        <p:nvPicPr>
          <p:cNvPr id="17" name="Picture 8" descr="示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00570"/>
            <a:ext cx="1154752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AutoShape 19"/>
          <p:cNvSpPr>
            <a:spLocks noChangeArrowheads="1"/>
          </p:cNvSpPr>
          <p:nvPr/>
        </p:nvSpPr>
        <p:spPr bwMode="auto">
          <a:xfrm>
            <a:off x="5357818" y="1928802"/>
            <a:ext cx="2928938" cy="715962"/>
          </a:xfrm>
          <a:prstGeom prst="wedgeRoundRectCallout">
            <a:avLst>
              <a:gd name="adj1" fmla="val -60774"/>
              <a:gd name="adj2" fmla="val 4664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尝试加载主配置文件中对应的区域数据库文件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请思考：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en-US" altLang="zh-CN" dirty="0" smtClean="0"/>
              <a:t>bind-</a:t>
            </a:r>
            <a:r>
              <a:rPr lang="en-US" altLang="zh-CN" dirty="0" err="1" smtClean="0"/>
              <a:t>chroot</a:t>
            </a:r>
            <a:r>
              <a:rPr lang="en-US" altLang="zh-CN" dirty="0" smtClean="0"/>
              <a:t> </a:t>
            </a:r>
            <a:r>
              <a:rPr lang="zh-CN" altLang="en-US" dirty="0" smtClean="0"/>
              <a:t>软件包的作用是什么？</a:t>
            </a:r>
          </a:p>
          <a:p>
            <a:pPr lvl="1">
              <a:spcBef>
                <a:spcPts val="475"/>
              </a:spcBef>
            </a:pPr>
            <a:r>
              <a:rPr lang="en-US" altLang="zh-CN" dirty="0" err="1" smtClean="0"/>
              <a:t>named.conf</a:t>
            </a:r>
            <a:r>
              <a:rPr lang="en-US" altLang="zh-CN" dirty="0" smtClean="0"/>
              <a:t> </a:t>
            </a:r>
            <a:r>
              <a:rPr lang="zh-CN" altLang="en-US" dirty="0" smtClean="0"/>
              <a:t>主配置文件中的配置包括哪些部分？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在 </a:t>
            </a:r>
            <a:r>
              <a:rPr lang="en-US" altLang="zh-CN" dirty="0" smtClean="0"/>
              <a:t>zone </a:t>
            </a:r>
            <a:r>
              <a:rPr lang="zh-CN" altLang="en-US" dirty="0" smtClean="0"/>
              <a:t>区域设置中，</a:t>
            </a:r>
            <a:r>
              <a:rPr lang="en-US" altLang="zh-CN" dirty="0" smtClean="0"/>
              <a:t>type </a:t>
            </a:r>
            <a:r>
              <a:rPr lang="zh-CN" altLang="en-US" dirty="0" smtClean="0"/>
              <a:t>对应的主要类型包括哪些？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在区域数据文件中，“</a:t>
            </a:r>
            <a:r>
              <a:rPr lang="en-US" altLang="zh-CN" dirty="0" smtClean="0"/>
              <a:t>@” </a:t>
            </a:r>
            <a:r>
              <a:rPr lang="zh-CN" altLang="en-US" dirty="0" smtClean="0"/>
              <a:t>符号的含义是什么？</a:t>
            </a:r>
          </a:p>
          <a:p>
            <a:pPr lvl="1">
              <a:spcBef>
                <a:spcPts val="475"/>
              </a:spcBef>
            </a:pPr>
            <a:endParaRPr lang="zh-CN" altLang="en-US" dirty="0" smtClean="0"/>
          </a:p>
          <a:p>
            <a:pPr lvl="1">
              <a:spcBef>
                <a:spcPts val="475"/>
              </a:spcBef>
            </a:pP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13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2253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案例环境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缓存域名服务器的 </a:t>
            </a:r>
            <a:r>
              <a:rPr lang="en-US" altLang="zh-CN" dirty="0" smtClean="0"/>
              <a:t>IP </a:t>
            </a:r>
            <a:r>
              <a:rPr lang="zh-CN" altLang="en-US" dirty="0" smtClean="0"/>
              <a:t>地址为 </a:t>
            </a:r>
            <a:r>
              <a:rPr lang="en-US" altLang="zh-CN" dirty="0" smtClean="0"/>
              <a:t>192.168.1.5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局域网内的 </a:t>
            </a:r>
            <a:r>
              <a:rPr lang="en-US" altLang="zh-CN" dirty="0" smtClean="0"/>
              <a:t>PC </a:t>
            </a:r>
            <a:r>
              <a:rPr lang="zh-CN" altLang="en-US" dirty="0" smtClean="0"/>
              <a:t>机将首选 </a:t>
            </a:r>
            <a:r>
              <a:rPr lang="en-US" altLang="zh-CN" dirty="0" smtClean="0"/>
              <a:t>DNS </a:t>
            </a:r>
            <a:r>
              <a:rPr lang="zh-CN" altLang="en-US" dirty="0" smtClean="0"/>
              <a:t>服务器设为 </a:t>
            </a:r>
            <a:r>
              <a:rPr lang="en-US" altLang="zh-CN" dirty="0" smtClean="0"/>
              <a:t>192.168.1.5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缓存域名服务器能够访问 </a:t>
            </a:r>
            <a:r>
              <a:rPr lang="en-US" altLang="zh-CN" dirty="0" smtClean="0"/>
              <a:t>Internet </a:t>
            </a:r>
            <a:r>
              <a:rPr lang="zh-CN" altLang="en-US" dirty="0" smtClean="0"/>
              <a:t>中的其他 </a:t>
            </a:r>
            <a:r>
              <a:rPr lang="en-US" altLang="zh-CN" dirty="0" smtClean="0"/>
              <a:t>DNS </a:t>
            </a:r>
            <a:r>
              <a:rPr lang="zh-CN" altLang="en-US" dirty="0" smtClean="0"/>
              <a:t>服务器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负责处理局域网 </a:t>
            </a:r>
            <a:r>
              <a:rPr lang="en-US" altLang="zh-CN" dirty="0" smtClean="0"/>
              <a:t>PC </a:t>
            </a:r>
            <a:r>
              <a:rPr lang="zh-CN" altLang="en-US" dirty="0" smtClean="0"/>
              <a:t>机的 </a:t>
            </a:r>
            <a:r>
              <a:rPr lang="en-US" altLang="zh-CN" dirty="0" smtClean="0"/>
              <a:t>DNS </a:t>
            </a:r>
            <a:r>
              <a:rPr lang="zh-CN" altLang="en-US" dirty="0" smtClean="0"/>
              <a:t>解析请求，并缓存查询结果</a:t>
            </a: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14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2355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构建缓存域名服务器</a:t>
            </a:r>
            <a:r>
              <a:rPr lang="en-US" altLang="zh-CN" dirty="0" smtClean="0"/>
              <a:t>5-1</a:t>
            </a:r>
            <a:endParaRPr lang="zh-CN" alt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38288" y="1714500"/>
            <a:ext cx="5962650" cy="4470400"/>
            <a:chOff x="839" y="1049"/>
            <a:chExt cx="3756" cy="2816"/>
          </a:xfrm>
        </p:grpSpPr>
        <p:pic>
          <p:nvPicPr>
            <p:cNvPr id="23557" name="Picture 7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22" y="3039"/>
              <a:ext cx="448" cy="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58" name="Picture 7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76" y="3418"/>
              <a:ext cx="447" cy="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59" name="Picture 7" descr="firewall_server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59" y="1398"/>
              <a:ext cx="537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0" name="Picture 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710" y="2304"/>
              <a:ext cx="53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53"/>
            <p:cNvGrpSpPr>
              <a:grpSpLocks/>
            </p:cNvGrpSpPr>
            <p:nvPr/>
          </p:nvGrpSpPr>
          <p:grpSpPr bwMode="auto">
            <a:xfrm>
              <a:off x="3130" y="1049"/>
              <a:ext cx="776" cy="388"/>
              <a:chOff x="4785" y="618"/>
              <a:chExt cx="754" cy="450"/>
            </a:xfrm>
          </p:grpSpPr>
          <p:pic>
            <p:nvPicPr>
              <p:cNvPr id="23576" name="Picture 15"/>
              <p:cNvPicPr>
                <a:picLocks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4785" y="618"/>
                <a:ext cx="744" cy="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577" name="Text Box 16"/>
              <p:cNvSpPr txBox="1">
                <a:spLocks noChangeArrowheads="1"/>
              </p:cNvSpPr>
              <p:nvPr/>
            </p:nvSpPr>
            <p:spPr bwMode="auto">
              <a:xfrm>
                <a:off x="4858" y="754"/>
                <a:ext cx="681" cy="2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1600">
                    <a:solidFill>
                      <a:schemeClr val="tx2"/>
                    </a:solidFill>
                    <a:ea typeface="宋体" charset="-122"/>
                    <a:cs typeface="Times New Roman" pitchFamily="18" charset="0"/>
                  </a:rPr>
                  <a:t>Internet</a:t>
                </a:r>
              </a:p>
            </p:txBody>
          </p:sp>
        </p:grpSp>
        <p:sp>
          <p:nvSpPr>
            <p:cNvPr id="23562" name="Line 27"/>
            <p:cNvSpPr>
              <a:spLocks noChangeShapeType="1"/>
            </p:cNvSpPr>
            <p:nvPr/>
          </p:nvSpPr>
          <p:spPr bwMode="auto">
            <a:xfrm flipH="1">
              <a:off x="2514" y="2510"/>
              <a:ext cx="411" cy="150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3" name="Line 28"/>
            <p:cNvSpPr>
              <a:spLocks noChangeShapeType="1"/>
            </p:cNvSpPr>
            <p:nvPr/>
          </p:nvSpPr>
          <p:spPr bwMode="auto">
            <a:xfrm flipH="1" flipV="1">
              <a:off x="2325" y="1863"/>
              <a:ext cx="718" cy="450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23564" name="Picture 4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191" y="2660"/>
              <a:ext cx="53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5" name="Line 47"/>
            <p:cNvSpPr>
              <a:spLocks noChangeShapeType="1"/>
            </p:cNvSpPr>
            <p:nvPr/>
          </p:nvSpPr>
          <p:spPr bwMode="auto">
            <a:xfrm>
              <a:off x="2387" y="2881"/>
              <a:ext cx="222" cy="190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6" name="Line 49"/>
            <p:cNvSpPr>
              <a:spLocks noChangeShapeType="1"/>
            </p:cNvSpPr>
            <p:nvPr/>
          </p:nvSpPr>
          <p:spPr bwMode="auto">
            <a:xfrm flipH="1">
              <a:off x="1228" y="2881"/>
              <a:ext cx="1159" cy="560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Text Box 40"/>
            <p:cNvSpPr txBox="1">
              <a:spLocks noChangeArrowheads="1"/>
            </p:cNvSpPr>
            <p:nvPr/>
          </p:nvSpPr>
          <p:spPr bwMode="auto">
            <a:xfrm>
              <a:off x="839" y="2818"/>
              <a:ext cx="106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1600">
                  <a:solidFill>
                    <a:schemeClr val="tx2"/>
                  </a:solidFill>
                  <a:ea typeface="宋体" charset="-122"/>
                  <a:cs typeface="Times New Roman" pitchFamily="18" charset="0"/>
                </a:rPr>
                <a:t>局域网</a:t>
              </a:r>
              <a:r>
                <a:rPr lang="en-US" altLang="zh-CN" sz="1600">
                  <a:solidFill>
                    <a:schemeClr val="tx2"/>
                  </a:solidFill>
                  <a:ea typeface="宋体" charset="-122"/>
                  <a:cs typeface="Times New Roman" pitchFamily="18" charset="0"/>
                </a:rPr>
                <a:t>PC</a:t>
              </a:r>
              <a:r>
                <a:rPr lang="zh-CN" altLang="en-US" sz="1600">
                  <a:solidFill>
                    <a:schemeClr val="tx2"/>
                  </a:solidFill>
                  <a:ea typeface="宋体" charset="-122"/>
                  <a:cs typeface="Times New Roman" pitchFamily="18" charset="0"/>
                </a:rPr>
                <a:t>机</a:t>
              </a:r>
            </a:p>
            <a:p>
              <a:pPr eaLnBrk="0" hangingPunct="0"/>
              <a:r>
                <a:rPr lang="en-US" altLang="zh-CN" sz="1600">
                  <a:solidFill>
                    <a:schemeClr val="tx2"/>
                  </a:solidFill>
                  <a:ea typeface="宋体" charset="-122"/>
                  <a:cs typeface="Times New Roman" pitchFamily="18" charset="0"/>
                </a:rPr>
                <a:t>192.168.1.0/24</a:t>
              </a:r>
            </a:p>
          </p:txBody>
        </p:sp>
        <p:sp>
          <p:nvSpPr>
            <p:cNvPr id="23568" name="Text Box 40"/>
            <p:cNvSpPr txBox="1">
              <a:spLocks noChangeArrowheads="1"/>
            </p:cNvSpPr>
            <p:nvPr/>
          </p:nvSpPr>
          <p:spPr bwMode="auto">
            <a:xfrm>
              <a:off x="2362" y="1574"/>
              <a:ext cx="1493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600">
                  <a:solidFill>
                    <a:schemeClr val="tx2"/>
                  </a:solidFill>
                  <a:ea typeface="宋体" charset="-122"/>
                  <a:cs typeface="Times New Roman" pitchFamily="18" charset="0"/>
                </a:rPr>
                <a:t>eth0: 173.16.16.1/24</a:t>
              </a:r>
              <a:br>
                <a:rPr lang="en-US" altLang="zh-CN" sz="1600">
                  <a:solidFill>
                    <a:schemeClr val="tx2"/>
                  </a:solidFill>
                  <a:ea typeface="宋体" charset="-122"/>
                  <a:cs typeface="Times New Roman" pitchFamily="18" charset="0"/>
                </a:rPr>
              </a:br>
              <a:r>
                <a:rPr lang="en-US" altLang="zh-CN" sz="1600">
                  <a:solidFill>
                    <a:schemeClr val="tx2"/>
                  </a:solidFill>
                  <a:ea typeface="宋体" charset="-122"/>
                  <a:cs typeface="Times New Roman" pitchFamily="18" charset="0"/>
                </a:rPr>
                <a:t>eth1: 192.168.1.1/24</a:t>
              </a:r>
            </a:p>
          </p:txBody>
        </p:sp>
        <p:pic>
          <p:nvPicPr>
            <p:cNvPr id="23569" name="Picture 7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28" y="3228"/>
              <a:ext cx="447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70" name="Line 20"/>
            <p:cNvSpPr>
              <a:spLocks noChangeShapeType="1"/>
            </p:cNvSpPr>
            <p:nvPr/>
          </p:nvSpPr>
          <p:spPr bwMode="auto">
            <a:xfrm flipH="1">
              <a:off x="2001" y="2897"/>
              <a:ext cx="379" cy="339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Text Box 37"/>
            <p:cNvSpPr txBox="1">
              <a:spLocks noChangeArrowheads="1"/>
            </p:cNvSpPr>
            <p:nvPr/>
          </p:nvSpPr>
          <p:spPr bwMode="auto">
            <a:xfrm>
              <a:off x="1607" y="1195"/>
              <a:ext cx="10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1600">
                  <a:solidFill>
                    <a:schemeClr val="tx2"/>
                  </a:solidFill>
                  <a:ea typeface="宋体" charset="-122"/>
                  <a:cs typeface="Times New Roman" pitchFamily="18" charset="0"/>
                </a:rPr>
                <a:t>网关服务器</a:t>
              </a:r>
            </a:p>
          </p:txBody>
        </p:sp>
        <p:sp>
          <p:nvSpPr>
            <p:cNvPr id="23572" name="Line 22"/>
            <p:cNvSpPr>
              <a:spLocks noChangeShapeType="1"/>
            </p:cNvSpPr>
            <p:nvPr/>
          </p:nvSpPr>
          <p:spPr bwMode="auto">
            <a:xfrm>
              <a:off x="3193" y="2447"/>
              <a:ext cx="671" cy="355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3" name="Freeform 52"/>
            <p:cNvSpPr>
              <a:spLocks/>
            </p:cNvSpPr>
            <p:nvPr/>
          </p:nvSpPr>
          <p:spPr bwMode="auto">
            <a:xfrm rot="-1680916">
              <a:off x="2332" y="1438"/>
              <a:ext cx="869" cy="75"/>
            </a:xfrm>
            <a:custGeom>
              <a:avLst/>
              <a:gdLst>
                <a:gd name="T0" fmla="*/ 0 w 2017"/>
                <a:gd name="T1" fmla="*/ 0 h 97"/>
                <a:gd name="T2" fmla="*/ 13734498 w 2017"/>
                <a:gd name="T3" fmla="*/ 0 h 97"/>
                <a:gd name="T4" fmla="*/ 13734498 w 2017"/>
                <a:gd name="T5" fmla="*/ 458845216 h 97"/>
                <a:gd name="T6" fmla="*/ 13734498 w 2017"/>
                <a:gd name="T7" fmla="*/ 458845216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17"/>
                <a:gd name="T13" fmla="*/ 0 h 97"/>
                <a:gd name="T14" fmla="*/ 2017 w 2017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158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4" name="Text Box 40"/>
            <p:cNvSpPr txBox="1">
              <a:spLocks noChangeArrowheads="1"/>
            </p:cNvSpPr>
            <p:nvPr/>
          </p:nvSpPr>
          <p:spPr bwMode="auto">
            <a:xfrm>
              <a:off x="3375" y="3292"/>
              <a:ext cx="1220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1600">
                  <a:solidFill>
                    <a:schemeClr val="tx2"/>
                  </a:solidFill>
                  <a:ea typeface="宋体" charset="-122"/>
                  <a:cs typeface="Times New Roman" pitchFamily="18" charset="0"/>
                </a:rPr>
                <a:t>缓存域名服务器</a:t>
              </a:r>
            </a:p>
            <a:p>
              <a:pPr eaLnBrk="0" hangingPunct="0"/>
              <a:r>
                <a:rPr lang="en-US" altLang="zh-CN" sz="1600">
                  <a:solidFill>
                    <a:schemeClr val="tx2"/>
                  </a:solidFill>
                  <a:ea typeface="宋体" charset="-122"/>
                  <a:cs typeface="Times New Roman" pitchFamily="18" charset="0"/>
                </a:rPr>
                <a:t>192.168.1.5/24</a:t>
              </a:r>
            </a:p>
          </p:txBody>
        </p:sp>
        <p:pic>
          <p:nvPicPr>
            <p:cNvPr id="23575" name="Picture 25" descr="search_server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674" y="2786"/>
              <a:ext cx="537" cy="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基本配置步骤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15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2457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构建缓存域名服务器</a:t>
            </a:r>
            <a:r>
              <a:rPr lang="en-US" altLang="zh-CN" dirty="0" smtClean="0"/>
              <a:t>5-2</a:t>
            </a:r>
            <a:endParaRPr lang="zh-CN" altLang="en-US" dirty="0" smtClean="0"/>
          </a:p>
        </p:txBody>
      </p:sp>
      <p:graphicFrame>
        <p:nvGraphicFramePr>
          <p:cNvPr id="4" name="图示 3"/>
          <p:cNvGraphicFramePr/>
          <p:nvPr/>
        </p:nvGraphicFramePr>
        <p:xfrm>
          <a:off x="785786" y="1714488"/>
          <a:ext cx="7429552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spcBef>
                <a:spcPts val="475"/>
              </a:spcBef>
            </a:pPr>
            <a:r>
              <a:rPr lang="en-US" altLang="zh-CN" dirty="0" smtClean="0"/>
              <a:t>1.</a:t>
            </a:r>
            <a:r>
              <a:rPr lang="zh-CN" altLang="en-US" dirty="0" smtClean="0"/>
              <a:t>建立主配置文件 </a:t>
            </a:r>
            <a:r>
              <a:rPr lang="en-US" altLang="zh-CN" dirty="0" err="1" smtClean="0"/>
              <a:t>named.conf</a:t>
            </a:r>
            <a:endParaRPr lang="zh-CN" altLang="en-US" dirty="0" smtClean="0"/>
          </a:p>
          <a:p>
            <a:pPr lvl="1">
              <a:spcBef>
                <a:spcPts val="475"/>
              </a:spcBef>
            </a:pPr>
            <a:endParaRPr lang="en-US" altLang="zh-CN" dirty="0" smtClean="0"/>
          </a:p>
          <a:p>
            <a:pPr>
              <a:spcBef>
                <a:spcPts val="475"/>
              </a:spcBef>
            </a:pPr>
            <a:endParaRPr lang="en-US" altLang="zh-CN" dirty="0" smtClean="0"/>
          </a:p>
          <a:p>
            <a:pPr>
              <a:spcBef>
                <a:spcPts val="475"/>
              </a:spcBef>
            </a:pPr>
            <a:endParaRPr lang="en-US" altLang="zh-CN" dirty="0" smtClean="0"/>
          </a:p>
          <a:p>
            <a:pPr>
              <a:spcBef>
                <a:spcPts val="475"/>
              </a:spcBef>
              <a:buFont typeface="Wingdings" pitchFamily="2" charset="2"/>
              <a:buNone/>
            </a:pPr>
            <a:endParaRPr lang="en-US" altLang="zh-CN" dirty="0" smtClean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16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2560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构建缓存域名服务器</a:t>
            </a:r>
            <a:r>
              <a:rPr lang="en-US" altLang="zh-CN" dirty="0" smtClean="0"/>
              <a:t>5-3</a:t>
            </a:r>
            <a:endParaRPr lang="zh-CN" altLang="en-US" dirty="0" smtClean="0"/>
          </a:p>
        </p:txBody>
      </p:sp>
      <p:sp>
        <p:nvSpPr>
          <p:cNvPr id="5" name="AutoShape 16"/>
          <p:cNvSpPr>
            <a:spLocks noChangeArrowheads="1"/>
          </p:cNvSpPr>
          <p:nvPr/>
        </p:nvSpPr>
        <p:spPr bwMode="auto">
          <a:xfrm>
            <a:off x="714348" y="1874857"/>
            <a:ext cx="7901015" cy="4329470"/>
          </a:xfrm>
          <a:prstGeom prst="roundRect">
            <a:avLst>
              <a:gd name="adj" fmla="val 397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>
                <a:solidFill>
                  <a:schemeClr val="tx2"/>
                </a:solidFill>
              </a:rPr>
              <a:t>vi </a:t>
            </a:r>
            <a:r>
              <a:rPr lang="en-US" altLang="zh-CN" b="1" dirty="0" smtClean="0">
                <a:solidFill>
                  <a:schemeClr val="tx2"/>
                </a:solidFill>
              </a:rPr>
              <a:t> /</a:t>
            </a:r>
            <a:r>
              <a:rPr lang="en-US" altLang="zh-CN" b="1" dirty="0">
                <a:solidFill>
                  <a:schemeClr val="tx2"/>
                </a:solidFill>
              </a:rPr>
              <a:t>etc/</a:t>
            </a:r>
            <a:r>
              <a:rPr lang="en-US" altLang="zh-CN" b="1" dirty="0" err="1">
                <a:solidFill>
                  <a:schemeClr val="tx2"/>
                </a:solidFill>
              </a:rPr>
              <a:t>named.conf</a:t>
            </a:r>
            <a:endParaRPr lang="en-US" altLang="zh-CN" b="1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options {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       listen-on port 53 { 192.168.1.5; };              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       directory  "/</a:t>
            </a:r>
            <a:r>
              <a:rPr lang="en-US" altLang="zh-CN" dirty="0" err="1">
                <a:solidFill>
                  <a:schemeClr val="tx2"/>
                </a:solidFill>
              </a:rPr>
              <a:t>var</a:t>
            </a:r>
            <a:r>
              <a:rPr lang="en-US" altLang="zh-CN" dirty="0">
                <a:solidFill>
                  <a:schemeClr val="tx2"/>
                </a:solidFill>
              </a:rPr>
              <a:t>/named";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       dump-file  "/</a:t>
            </a:r>
            <a:r>
              <a:rPr lang="en-US" altLang="zh-CN" dirty="0" err="1">
                <a:solidFill>
                  <a:schemeClr val="tx2"/>
                </a:solidFill>
              </a:rPr>
              <a:t>var</a:t>
            </a:r>
            <a:r>
              <a:rPr lang="en-US" altLang="zh-CN" dirty="0">
                <a:solidFill>
                  <a:schemeClr val="tx2"/>
                </a:solidFill>
              </a:rPr>
              <a:t>/named/data/</a:t>
            </a:r>
            <a:r>
              <a:rPr lang="en-US" altLang="zh-CN" dirty="0" err="1">
                <a:solidFill>
                  <a:schemeClr val="tx2"/>
                </a:solidFill>
              </a:rPr>
              <a:t>cache_dump.db</a:t>
            </a:r>
            <a:r>
              <a:rPr lang="en-US" altLang="zh-CN" dirty="0">
                <a:solidFill>
                  <a:schemeClr val="tx2"/>
                </a:solidFill>
              </a:rPr>
              <a:t>";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       statistics-file  "/</a:t>
            </a:r>
            <a:r>
              <a:rPr lang="en-US" altLang="zh-CN" dirty="0" err="1">
                <a:solidFill>
                  <a:schemeClr val="tx2"/>
                </a:solidFill>
              </a:rPr>
              <a:t>var</a:t>
            </a:r>
            <a:r>
              <a:rPr lang="en-US" altLang="zh-CN" dirty="0">
                <a:solidFill>
                  <a:schemeClr val="tx2"/>
                </a:solidFill>
              </a:rPr>
              <a:t>/named/data/named_stats.txt";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       </a:t>
            </a:r>
            <a:r>
              <a:rPr lang="en-US" altLang="zh-CN" dirty="0" err="1">
                <a:solidFill>
                  <a:schemeClr val="tx2"/>
                </a:solidFill>
              </a:rPr>
              <a:t>memstatistics</a:t>
            </a:r>
            <a:r>
              <a:rPr lang="en-US" altLang="zh-CN" dirty="0">
                <a:solidFill>
                  <a:schemeClr val="tx2"/>
                </a:solidFill>
              </a:rPr>
              <a:t>-file  "/</a:t>
            </a:r>
            <a:r>
              <a:rPr lang="en-US" altLang="zh-CN" dirty="0" err="1">
                <a:solidFill>
                  <a:schemeClr val="tx2"/>
                </a:solidFill>
              </a:rPr>
              <a:t>var</a:t>
            </a:r>
            <a:r>
              <a:rPr lang="en-US" altLang="zh-CN" dirty="0">
                <a:solidFill>
                  <a:schemeClr val="tx2"/>
                </a:solidFill>
              </a:rPr>
              <a:t>/named/data/named_mem_stats.txt";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        </a:t>
            </a:r>
            <a:r>
              <a:rPr lang="en-US" dirty="0" smtClean="0">
                <a:solidFill>
                  <a:schemeClr val="tx2"/>
                </a:solidFill>
              </a:rPr>
              <a:t>query-source  port 53;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        </a:t>
            </a:r>
            <a:r>
              <a:rPr lang="en-US" altLang="zh-CN" dirty="0">
                <a:solidFill>
                  <a:schemeClr val="tx2"/>
                </a:solidFill>
              </a:rPr>
              <a:t>allow-query  { 192.168.1.0/24; };                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       recursion  yes;                                  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};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zone "." IN {            	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type hint;                                           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file "named.ca";                                     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};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7" name="AutoShape 16"/>
          <p:cNvSpPr>
            <a:spLocks noChangeArrowheads="1"/>
          </p:cNvSpPr>
          <p:nvPr/>
        </p:nvSpPr>
        <p:spPr bwMode="auto">
          <a:xfrm>
            <a:off x="714348" y="2071678"/>
            <a:ext cx="7901015" cy="1788259"/>
          </a:xfrm>
          <a:prstGeom prst="roundRect">
            <a:avLst>
              <a:gd name="adj" fmla="val 4218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>
                <a:solidFill>
                  <a:schemeClr val="tx2"/>
                </a:solidFill>
              </a:rPr>
              <a:t>vi </a:t>
            </a:r>
            <a:r>
              <a:rPr lang="en-US" altLang="zh-CN" b="1" dirty="0" smtClean="0">
                <a:solidFill>
                  <a:schemeClr val="tx2"/>
                </a:solidFill>
              </a:rPr>
              <a:t> /</a:t>
            </a:r>
            <a:r>
              <a:rPr lang="en-US" altLang="zh-CN" b="1" dirty="0">
                <a:solidFill>
                  <a:schemeClr val="tx2"/>
                </a:solidFill>
              </a:rPr>
              <a:t>etc/</a:t>
            </a:r>
            <a:r>
              <a:rPr lang="en-US" altLang="zh-CN" b="1" dirty="0" err="1">
                <a:solidFill>
                  <a:schemeClr val="tx2"/>
                </a:solidFill>
              </a:rPr>
              <a:t>named.conf</a:t>
            </a:r>
            <a:endParaRPr lang="en-US" altLang="zh-CN" b="1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options </a:t>
            </a:r>
            <a:r>
              <a:rPr lang="en-US" altLang="zh-CN" dirty="0" smtClean="0">
                <a:solidFill>
                  <a:schemeClr val="tx2"/>
                </a:solidFill>
              </a:rPr>
              <a:t>{</a:t>
            </a:r>
          </a:p>
          <a:p>
            <a:r>
              <a:rPr lang="en-US" altLang="zh-CN" dirty="0" smtClean="0">
                <a:solidFill>
                  <a:schemeClr val="tx2"/>
                </a:solidFill>
              </a:rPr>
              <a:t>        … …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    forwarders </a:t>
            </a:r>
            <a:r>
              <a:rPr lang="en-US" altLang="zh-CN" dirty="0">
                <a:solidFill>
                  <a:srgbClr val="FF0000"/>
                </a:solidFill>
              </a:rPr>
              <a:t>{  202.106.0.20; 202.106.148.1;  };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};</a:t>
            </a:r>
            <a:endParaRPr lang="zh-CN" altLang="en-US" dirty="0">
              <a:solidFill>
                <a:schemeClr val="tx2"/>
              </a:solidFill>
            </a:endParaRPr>
          </a:p>
          <a:p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6" name="Picture 8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28736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smtClean="0"/>
              <a:t>2.</a:t>
            </a:r>
            <a:r>
              <a:rPr lang="zh-CN" altLang="en-US" dirty="0" smtClean="0"/>
              <a:t>确认根域的区域数据文件 </a:t>
            </a:r>
            <a:r>
              <a:rPr lang="en-US" altLang="zh-CN" dirty="0" smtClean="0"/>
              <a:t>named.ca</a:t>
            </a:r>
          </a:p>
          <a:p>
            <a:pPr lvl="1">
              <a:spcBef>
                <a:spcPts val="475"/>
              </a:spcBef>
            </a:pP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en-US" altLang="zh-CN" dirty="0" smtClean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17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2662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构建缓存域名服务器</a:t>
            </a:r>
            <a:r>
              <a:rPr lang="en-US" altLang="zh-CN" dirty="0" smtClean="0"/>
              <a:t>5-4</a:t>
            </a:r>
            <a:endParaRPr lang="zh-CN" altLang="en-US" dirty="0" smtClean="0"/>
          </a:p>
        </p:txBody>
      </p:sp>
      <p:sp>
        <p:nvSpPr>
          <p:cNvPr id="26628" name="AutoShape 16"/>
          <p:cNvSpPr>
            <a:spLocks noChangeArrowheads="1"/>
          </p:cNvSpPr>
          <p:nvPr/>
        </p:nvSpPr>
        <p:spPr bwMode="auto">
          <a:xfrm>
            <a:off x="714348" y="1714500"/>
            <a:ext cx="7901015" cy="4611826"/>
          </a:xfrm>
          <a:prstGeom prst="roundRect">
            <a:avLst>
              <a:gd name="adj" fmla="val 3690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>
                <a:solidFill>
                  <a:schemeClr val="tx2"/>
                </a:solidFill>
              </a:rPr>
              <a:t>cd</a:t>
            </a:r>
            <a:r>
              <a:rPr lang="en-US" altLang="zh-CN" b="1" dirty="0">
                <a:solidFill>
                  <a:schemeClr val="tx2"/>
                </a:solidFill>
              </a:rPr>
              <a:t> /</a:t>
            </a:r>
            <a:r>
              <a:rPr lang="en-US" altLang="zh-CN" b="1" dirty="0" err="1" smtClean="0">
                <a:solidFill>
                  <a:schemeClr val="tx2"/>
                </a:solidFill>
              </a:rPr>
              <a:t>var</a:t>
            </a:r>
            <a:r>
              <a:rPr lang="en-US" altLang="zh-CN" b="1" dirty="0" smtClean="0">
                <a:solidFill>
                  <a:schemeClr val="tx2"/>
                </a:solidFill>
              </a:rPr>
              <a:t>/named/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named]# </a:t>
            </a:r>
            <a:r>
              <a:rPr lang="en-US" altLang="zh-CN" b="1" dirty="0" err="1">
                <a:solidFill>
                  <a:schemeClr val="tx2"/>
                </a:solidFill>
              </a:rPr>
              <a:t>grep</a:t>
            </a:r>
            <a:r>
              <a:rPr lang="en-US" altLang="zh-CN" b="1" dirty="0">
                <a:solidFill>
                  <a:schemeClr val="tx2"/>
                </a:solidFill>
              </a:rPr>
              <a:t> -v "^;" named.ca | </a:t>
            </a:r>
            <a:r>
              <a:rPr lang="en-US" altLang="zh-CN" b="1" dirty="0" err="1">
                <a:solidFill>
                  <a:schemeClr val="tx2"/>
                </a:solidFill>
              </a:rPr>
              <a:t>grep</a:t>
            </a:r>
            <a:r>
              <a:rPr lang="en-US" altLang="zh-CN" b="1" dirty="0">
                <a:solidFill>
                  <a:schemeClr val="tx2"/>
                </a:solidFill>
              </a:rPr>
              <a:t> -v ^$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.                       518400  IN      NS      D.ROOT-SERVERS.NET.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……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A.ROOT-SERVERS.NET.     3600000 IN      A       198.41.0.4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B.ROOT-SERVERS.NET.     3600000 IN      A       192.228.79.201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C.ROOT-SERVERS.NET.     3600000 IN      A       192.33.4.12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D.ROOT-SERVERS.NET.     3600000 IN      A       128.8.10.90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E.ROOT-SERVERS.NET.     3600000 IN      A       192.203.230.10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F.ROOT-SERVERS.NET.     </a:t>
            </a:r>
            <a:r>
              <a:rPr lang="en-US" altLang="zh-CN" dirty="0" smtClean="0">
                <a:solidFill>
                  <a:schemeClr val="tx2"/>
                </a:solidFill>
              </a:rPr>
              <a:t> 3600000 </a:t>
            </a:r>
            <a:r>
              <a:rPr lang="en-US" altLang="zh-CN" dirty="0">
                <a:solidFill>
                  <a:schemeClr val="tx2"/>
                </a:solidFill>
              </a:rPr>
              <a:t>IN      A       192.5.5.241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G.ROOT-SERVERS.NET.   </a:t>
            </a:r>
            <a:r>
              <a:rPr lang="en-US" altLang="zh-CN" dirty="0" smtClean="0">
                <a:solidFill>
                  <a:schemeClr val="tx2"/>
                </a:solidFill>
              </a:rPr>
              <a:t>  3600000 </a:t>
            </a:r>
            <a:r>
              <a:rPr lang="en-US" altLang="zh-CN" dirty="0">
                <a:solidFill>
                  <a:schemeClr val="tx2"/>
                </a:solidFill>
              </a:rPr>
              <a:t>IN      A       192.112.36.4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H.ROOT-SERVERS.NET.   </a:t>
            </a:r>
            <a:r>
              <a:rPr lang="en-US" altLang="zh-CN" dirty="0" smtClean="0">
                <a:solidFill>
                  <a:schemeClr val="tx2"/>
                </a:solidFill>
              </a:rPr>
              <a:t>  3600000 </a:t>
            </a:r>
            <a:r>
              <a:rPr lang="en-US" altLang="zh-CN" dirty="0">
                <a:solidFill>
                  <a:schemeClr val="tx2"/>
                </a:solidFill>
              </a:rPr>
              <a:t>IN      A       128.63.2.53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I.ROOT-SERVERS.NET.  </a:t>
            </a:r>
            <a:r>
              <a:rPr lang="en-US" altLang="zh-CN" dirty="0" smtClean="0">
                <a:solidFill>
                  <a:schemeClr val="tx2"/>
                </a:solidFill>
              </a:rPr>
              <a:t>     3600000 </a:t>
            </a:r>
            <a:r>
              <a:rPr lang="en-US" altLang="zh-CN" dirty="0">
                <a:solidFill>
                  <a:schemeClr val="tx2"/>
                </a:solidFill>
              </a:rPr>
              <a:t>IN      A       192.36.148.17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J.ROOT-SERVERS.NET.     </a:t>
            </a:r>
            <a:r>
              <a:rPr lang="en-US" altLang="zh-CN" dirty="0" smtClean="0">
                <a:solidFill>
                  <a:schemeClr val="tx2"/>
                </a:solidFill>
              </a:rPr>
              <a:t> 3600000 </a:t>
            </a:r>
            <a:r>
              <a:rPr lang="en-US" altLang="zh-CN" dirty="0">
                <a:solidFill>
                  <a:schemeClr val="tx2"/>
                </a:solidFill>
              </a:rPr>
              <a:t>IN      A       192.58.128.30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K.ROOT-SERVERS.NET.     </a:t>
            </a:r>
            <a:r>
              <a:rPr lang="en-US" altLang="zh-CN" dirty="0" smtClean="0">
                <a:solidFill>
                  <a:schemeClr val="tx2"/>
                </a:solidFill>
              </a:rPr>
              <a:t>3600000 </a:t>
            </a:r>
            <a:r>
              <a:rPr lang="en-US" altLang="zh-CN" dirty="0">
                <a:solidFill>
                  <a:schemeClr val="tx2"/>
                </a:solidFill>
              </a:rPr>
              <a:t>IN      A       193.0.14.129</a:t>
            </a:r>
          </a:p>
          <a:p>
            <a:r>
              <a:rPr lang="en-US" altLang="zh-CN" dirty="0" smtClean="0">
                <a:solidFill>
                  <a:schemeClr val="tx2"/>
                </a:solidFill>
              </a:rPr>
              <a:t>……</a:t>
            </a: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5" name="Picture 8" descr="示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spcBef>
                <a:spcPts val="475"/>
              </a:spcBef>
            </a:pPr>
            <a:r>
              <a:rPr lang="en-US" altLang="zh-CN" dirty="0" smtClean="0"/>
              <a:t>3.</a:t>
            </a:r>
            <a:r>
              <a:rPr lang="zh-CN" altLang="en-US" dirty="0" smtClean="0"/>
              <a:t>启动 </a:t>
            </a:r>
            <a:r>
              <a:rPr lang="en-US" altLang="zh-CN" dirty="0" smtClean="0"/>
              <a:t>named 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lvl="6">
              <a:spcBef>
                <a:spcPts val="475"/>
              </a:spcBef>
            </a:pPr>
            <a:endParaRPr lang="en-US" altLang="zh-CN" dirty="0" smtClean="0"/>
          </a:p>
          <a:p>
            <a:pPr lvl="6">
              <a:spcBef>
                <a:spcPts val="475"/>
              </a:spcBef>
            </a:pPr>
            <a:endParaRPr lang="en-US" altLang="zh-CN" dirty="0" smtClean="0"/>
          </a:p>
          <a:p>
            <a:pPr lvl="6">
              <a:spcBef>
                <a:spcPts val="475"/>
              </a:spcBef>
            </a:pPr>
            <a:endParaRPr lang="en-US" altLang="zh-CN" dirty="0" smtClean="0"/>
          </a:p>
          <a:p>
            <a:pPr lvl="6">
              <a:spcBef>
                <a:spcPts val="475"/>
              </a:spcBef>
            </a:pPr>
            <a:endParaRPr lang="zh-CN" altLang="en-US" dirty="0" smtClean="0"/>
          </a:p>
          <a:p>
            <a:pPr>
              <a:spcBef>
                <a:spcPts val="475"/>
              </a:spcBef>
            </a:pPr>
            <a:r>
              <a:rPr lang="en-US" altLang="zh-CN" dirty="0" smtClean="0"/>
              <a:t>4.</a:t>
            </a:r>
            <a:r>
              <a:rPr lang="zh-CN" altLang="en-US" dirty="0" smtClean="0"/>
              <a:t>验证缓存域名服务器</a:t>
            </a:r>
          </a:p>
          <a:p>
            <a:pPr lvl="1">
              <a:spcBef>
                <a:spcPct val="0"/>
              </a:spcBef>
            </a:pPr>
            <a:r>
              <a:rPr lang="zh-CN" altLang="en-US" dirty="0" smtClean="0"/>
              <a:t> 在客户机中将 </a:t>
            </a:r>
            <a:r>
              <a:rPr lang="en-US" altLang="zh-CN" dirty="0" smtClean="0"/>
              <a:t>DNS </a:t>
            </a:r>
            <a:r>
              <a:rPr lang="zh-CN" altLang="en-US" dirty="0" smtClean="0"/>
              <a:t>服务器设为该缓存域名服务器</a:t>
            </a:r>
          </a:p>
          <a:p>
            <a:pPr lvl="1">
              <a:spcBef>
                <a:spcPct val="0"/>
              </a:spcBef>
            </a:pPr>
            <a:r>
              <a:rPr lang="zh-CN" altLang="en-US" dirty="0" smtClean="0"/>
              <a:t> </a:t>
            </a:r>
            <a:r>
              <a:rPr lang="en-US" altLang="zh-CN" dirty="0" err="1" smtClean="0"/>
              <a:t>nslookup</a:t>
            </a:r>
            <a:r>
              <a:rPr lang="en-US" altLang="zh-CN" dirty="0" smtClean="0"/>
              <a:t> www.google.com</a:t>
            </a:r>
          </a:p>
          <a:p>
            <a:pPr lvl="2">
              <a:spcBef>
                <a:spcPct val="0"/>
              </a:spcBef>
            </a:pPr>
            <a:endParaRPr lang="en-US" altLang="zh-CN" dirty="0" smtClean="0"/>
          </a:p>
          <a:p>
            <a:pPr lvl="2">
              <a:spcBef>
                <a:spcPct val="0"/>
              </a:spcBef>
            </a:pPr>
            <a:endParaRPr lang="en-US" altLang="zh-CN" dirty="0" smtClean="0"/>
          </a:p>
          <a:p>
            <a:pPr lvl="2">
              <a:spcBef>
                <a:spcPct val="0"/>
              </a:spcBef>
              <a:buFontTx/>
              <a:buNone/>
            </a:pPr>
            <a:endParaRPr lang="en-US" altLang="zh-CN" dirty="0" smtClean="0"/>
          </a:p>
          <a:p>
            <a:pPr lvl="2">
              <a:spcBef>
                <a:spcPct val="0"/>
              </a:spcBef>
              <a:buFontTx/>
              <a:buNone/>
            </a:pPr>
            <a:endParaRPr lang="en-US" altLang="zh-CN" dirty="0" smtClean="0"/>
          </a:p>
          <a:p>
            <a:pPr lvl="2">
              <a:spcBef>
                <a:spcPct val="0"/>
              </a:spcBef>
              <a:buFontTx/>
              <a:buNone/>
            </a:pPr>
            <a:endParaRPr lang="en-US" altLang="zh-CN" dirty="0" smtClean="0"/>
          </a:p>
          <a:p>
            <a:pPr lvl="2">
              <a:spcBef>
                <a:spcPct val="0"/>
              </a:spcBef>
              <a:buFontTx/>
              <a:buNone/>
            </a:pPr>
            <a:endParaRPr lang="en-US" altLang="zh-CN" dirty="0" smtClean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18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构建缓存域名服务器</a:t>
            </a:r>
            <a:r>
              <a:rPr lang="en-US" altLang="zh-CN" dirty="0" smtClean="0"/>
              <a:t>5-5</a:t>
            </a:r>
            <a:endParaRPr lang="zh-CN" altLang="en-US" dirty="0" smtClean="0"/>
          </a:p>
        </p:txBody>
      </p:sp>
      <p:sp>
        <p:nvSpPr>
          <p:cNvPr id="6" name="AutoShape 16"/>
          <p:cNvSpPr>
            <a:spLocks noChangeArrowheads="1"/>
          </p:cNvSpPr>
          <p:nvPr/>
        </p:nvSpPr>
        <p:spPr bwMode="auto">
          <a:xfrm>
            <a:off x="785786" y="1571612"/>
            <a:ext cx="7829577" cy="1534478"/>
          </a:xfrm>
          <a:prstGeom prst="roundRect">
            <a:avLst>
              <a:gd name="adj" fmla="val 7875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>
                <a:solidFill>
                  <a:schemeClr val="tx2"/>
                </a:solidFill>
              </a:rPr>
              <a:t>service named start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zh-CN" altLang="en-US" dirty="0">
                <a:solidFill>
                  <a:schemeClr val="tx2"/>
                </a:solidFill>
              </a:rPr>
              <a:t>启动 </a:t>
            </a:r>
            <a:r>
              <a:rPr lang="en-US" altLang="zh-CN" dirty="0">
                <a:solidFill>
                  <a:schemeClr val="tx2"/>
                </a:solidFill>
              </a:rPr>
              <a:t>named</a:t>
            </a:r>
            <a:r>
              <a:rPr lang="zh-CN" altLang="en-US" dirty="0">
                <a:solidFill>
                  <a:schemeClr val="tx2"/>
                </a:solidFill>
              </a:rPr>
              <a:t>：                                               </a:t>
            </a: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zh-CN" altLang="en-US" dirty="0">
                <a:solidFill>
                  <a:schemeClr val="tx2"/>
                </a:solidFill>
              </a:rPr>
              <a:t>确定</a:t>
            </a:r>
            <a:r>
              <a:rPr lang="en-US" altLang="zh-CN" dirty="0">
                <a:solidFill>
                  <a:schemeClr val="tx2"/>
                </a:solidFill>
              </a:rPr>
              <a:t>]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>
                <a:solidFill>
                  <a:schemeClr val="tx2"/>
                </a:solidFill>
              </a:rPr>
              <a:t>netstat</a:t>
            </a:r>
            <a:r>
              <a:rPr lang="en-US" altLang="zh-CN" b="1" dirty="0">
                <a:solidFill>
                  <a:schemeClr val="tx2"/>
                </a:solidFill>
              </a:rPr>
              <a:t> -</a:t>
            </a:r>
            <a:r>
              <a:rPr lang="en-US" altLang="zh-CN" b="1" dirty="0" err="1">
                <a:solidFill>
                  <a:schemeClr val="tx2"/>
                </a:solidFill>
              </a:rPr>
              <a:t>anpu</a:t>
            </a:r>
            <a:r>
              <a:rPr lang="en-US" altLang="zh-CN" b="1" dirty="0">
                <a:solidFill>
                  <a:schemeClr val="tx2"/>
                </a:solidFill>
              </a:rPr>
              <a:t> | </a:t>
            </a:r>
            <a:r>
              <a:rPr lang="en-US" altLang="zh-CN" b="1" dirty="0" err="1">
                <a:solidFill>
                  <a:schemeClr val="tx2"/>
                </a:solidFill>
              </a:rPr>
              <a:t>grep</a:t>
            </a:r>
            <a:r>
              <a:rPr lang="en-US" altLang="zh-CN" b="1" dirty="0">
                <a:solidFill>
                  <a:schemeClr val="tx2"/>
                </a:solidFill>
              </a:rPr>
              <a:t> named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dirty="0" err="1" smtClean="0">
                <a:solidFill>
                  <a:schemeClr val="tx2"/>
                </a:solidFill>
              </a:rPr>
              <a:t>udp</a:t>
            </a:r>
            <a:r>
              <a:rPr lang="en-US" dirty="0" smtClean="0">
                <a:solidFill>
                  <a:schemeClr val="tx2"/>
                </a:solidFill>
              </a:rPr>
              <a:t>        0      0 192.168.1.5:53    0.0.0.0:*         11687/named</a:t>
            </a:r>
            <a:endParaRPr lang="zh-CN" altLang="en-US" dirty="0" smtClean="0">
              <a:solidFill>
                <a:schemeClr val="tx2"/>
              </a:solidFill>
            </a:endParaRPr>
          </a:p>
          <a:p>
            <a:r>
              <a:rPr lang="en-US" dirty="0" err="1" smtClean="0">
                <a:solidFill>
                  <a:schemeClr val="tx2"/>
                </a:solidFill>
              </a:rPr>
              <a:t>udp</a:t>
            </a:r>
            <a:r>
              <a:rPr lang="en-US" dirty="0" smtClean="0">
                <a:solidFill>
                  <a:schemeClr val="tx2"/>
                </a:solidFill>
              </a:rPr>
              <a:t>        0      0 0.0.0.0:53            0.0.0.0:*         11687/named</a:t>
            </a:r>
            <a:endParaRPr lang="zh-CN" altLang="en-US" dirty="0" smtClean="0">
              <a:solidFill>
                <a:schemeClr val="tx2"/>
              </a:solidFill>
            </a:endParaRPr>
          </a:p>
        </p:txBody>
      </p:sp>
      <p:sp>
        <p:nvSpPr>
          <p:cNvPr id="7" name="AutoShape 16"/>
          <p:cNvSpPr>
            <a:spLocks noChangeArrowheads="1"/>
          </p:cNvSpPr>
          <p:nvPr/>
        </p:nvSpPr>
        <p:spPr bwMode="auto">
          <a:xfrm>
            <a:off x="785786" y="4318023"/>
            <a:ext cx="7829577" cy="2248614"/>
          </a:xfrm>
          <a:prstGeom prst="roundRect">
            <a:avLst>
              <a:gd name="adj" fmla="val 566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C:\Documents and Settings\Administrator&gt; </a:t>
            </a:r>
            <a:r>
              <a:rPr lang="en-US" altLang="zh-CN" b="1" dirty="0" err="1">
                <a:solidFill>
                  <a:schemeClr val="tx2"/>
                </a:solidFill>
              </a:rPr>
              <a:t>nslookup</a:t>
            </a:r>
            <a:r>
              <a:rPr lang="en-US" altLang="zh-CN" b="1" dirty="0">
                <a:solidFill>
                  <a:schemeClr val="tx2"/>
                </a:solidFill>
              </a:rPr>
              <a:t> www.google.com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Server:  192.168.1.5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Address:  192.168.1.5</a:t>
            </a:r>
            <a:endParaRPr lang="zh-CN" altLang="en-US" sz="1000" dirty="0">
              <a:solidFill>
                <a:schemeClr val="tx2"/>
              </a:solidFill>
            </a:endParaRPr>
          </a:p>
          <a:p>
            <a:r>
              <a:rPr lang="en-US" altLang="zh-CN" sz="1000" dirty="0">
                <a:solidFill>
                  <a:schemeClr val="tx2"/>
                </a:solidFill>
              </a:rPr>
              <a:t> </a:t>
            </a:r>
            <a:endParaRPr lang="zh-CN" altLang="en-US" sz="1000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Non-authoritative answer: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Name:    www-g-com-chn.1.google.com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Addresses:  74.125.71.104, 74.125.71.99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Aliases:  www.google.com</a:t>
            </a: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Picture 8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14422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案例环境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主域名服务器：</a:t>
            </a:r>
            <a:r>
              <a:rPr lang="en-US" altLang="zh-CN" dirty="0" smtClean="0"/>
              <a:t>ns1.yq.com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173.16.16.5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从域名服务器：</a:t>
            </a:r>
            <a:r>
              <a:rPr lang="en-US" altLang="zh-CN" dirty="0" smtClean="0"/>
              <a:t>ns2.yq.com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173.16.16.6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两台服务器均能够提供 </a:t>
            </a:r>
            <a:r>
              <a:rPr lang="en-US" altLang="zh-CN" dirty="0" smtClean="0"/>
              <a:t>yq.com </a:t>
            </a:r>
            <a:r>
              <a:rPr lang="zh-CN" altLang="en-US" dirty="0" smtClean="0"/>
              <a:t>区域的域名解析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主要解析记录</a:t>
            </a:r>
          </a:p>
          <a:p>
            <a:pPr lvl="2">
              <a:spcBef>
                <a:spcPct val="0"/>
              </a:spcBef>
            </a:pPr>
            <a:r>
              <a:rPr lang="zh-CN" altLang="en-US" dirty="0" smtClean="0"/>
              <a:t> 网站服务器“</a:t>
            </a:r>
            <a:r>
              <a:rPr lang="en-US" altLang="zh-CN" dirty="0" smtClean="0"/>
              <a:t>www.yq.com”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地址为“</a:t>
            </a:r>
            <a:r>
              <a:rPr lang="en-US" altLang="zh-CN" dirty="0" smtClean="0"/>
              <a:t>173.16.16.1”</a:t>
            </a:r>
            <a:endParaRPr lang="zh-CN" altLang="en-US" dirty="0" smtClean="0"/>
          </a:p>
          <a:p>
            <a:pPr lvl="2">
              <a:spcBef>
                <a:spcPct val="0"/>
              </a:spcBef>
            </a:pPr>
            <a:r>
              <a:rPr lang="zh-CN" altLang="en-US" dirty="0" smtClean="0"/>
              <a:t> 邮件服务器“</a:t>
            </a:r>
            <a:r>
              <a:rPr lang="en-US" altLang="zh-CN" dirty="0" smtClean="0"/>
              <a:t>mail.yq.com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地址为“</a:t>
            </a:r>
            <a:r>
              <a:rPr lang="en-US" altLang="zh-CN" dirty="0" smtClean="0"/>
              <a:t>173.16.16.1”</a:t>
            </a:r>
            <a:endParaRPr lang="zh-CN" altLang="en-US" dirty="0" smtClean="0"/>
          </a:p>
          <a:p>
            <a:pPr lvl="2">
              <a:spcBef>
                <a:spcPct val="0"/>
              </a:spcBef>
            </a:pPr>
            <a:r>
              <a:rPr lang="zh-CN" altLang="en-US" dirty="0" smtClean="0"/>
              <a:t> 在线培训站点服务器“</a:t>
            </a:r>
            <a:r>
              <a:rPr lang="en-US" altLang="zh-CN" dirty="0" smtClean="0"/>
              <a:t>study.yq.com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地址为“</a:t>
            </a:r>
            <a:r>
              <a:rPr lang="en-US" altLang="zh-CN" dirty="0" smtClean="0"/>
              <a:t>173.16.16.2”</a:t>
            </a:r>
            <a:endParaRPr lang="zh-CN" altLang="en-US" dirty="0" smtClean="0"/>
          </a:p>
          <a:p>
            <a:pPr lvl="2">
              <a:spcBef>
                <a:spcPct val="0"/>
              </a:spcBef>
            </a:pPr>
            <a:r>
              <a:rPr lang="zh-CN" altLang="en-US" dirty="0" smtClean="0"/>
              <a:t> 主域名服务器“</a:t>
            </a:r>
            <a:r>
              <a:rPr lang="en-US" altLang="zh-CN" dirty="0" smtClean="0"/>
              <a:t>ns1.yq.com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地址为“</a:t>
            </a:r>
            <a:r>
              <a:rPr lang="en-US" altLang="zh-CN" dirty="0" smtClean="0"/>
              <a:t>173.16.16.5”</a:t>
            </a:r>
            <a:endParaRPr lang="zh-CN" altLang="en-US" dirty="0" smtClean="0"/>
          </a:p>
          <a:p>
            <a:pPr lvl="2">
              <a:spcBef>
                <a:spcPct val="0"/>
              </a:spcBef>
            </a:pPr>
            <a:r>
              <a:rPr lang="zh-CN" altLang="en-US" dirty="0" smtClean="0"/>
              <a:t> 从域名服务器“</a:t>
            </a:r>
            <a:r>
              <a:rPr lang="en-US" altLang="zh-CN" dirty="0" smtClean="0"/>
              <a:t>ns2.yq.com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地址为“</a:t>
            </a:r>
            <a:r>
              <a:rPr lang="en-US" altLang="zh-CN" dirty="0" smtClean="0"/>
              <a:t>173.16.16.6”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19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2867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构建主、从域名服务器</a:t>
            </a:r>
          </a:p>
        </p:txBody>
      </p:sp>
      <p:pic>
        <p:nvPicPr>
          <p:cNvPr id="28676" name="Picture 4" descr="Linux网络服务-SG-图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571876"/>
            <a:ext cx="6357937" cy="25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8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8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smtClean="0"/>
              <a:t>熟悉域名服务器的各种角色</a:t>
            </a:r>
            <a:endParaRPr lang="en-US" altLang="zh-CN" smtClean="0"/>
          </a:p>
          <a:p>
            <a:pPr>
              <a:spcBef>
                <a:spcPts val="675"/>
              </a:spcBef>
            </a:pPr>
            <a:r>
              <a:rPr lang="zh-CN" altLang="en-US" smtClean="0"/>
              <a:t>学会构建缓存域名服务器</a:t>
            </a:r>
            <a:endParaRPr lang="en-US" altLang="zh-CN" smtClean="0"/>
          </a:p>
          <a:p>
            <a:pPr>
              <a:spcBef>
                <a:spcPts val="675"/>
              </a:spcBef>
            </a:pPr>
            <a:r>
              <a:rPr lang="zh-CN" altLang="en-US" smtClean="0"/>
              <a:t>学会构建主、从域名服务器</a:t>
            </a:r>
            <a:endParaRPr lang="zh-CN" altLang="zh-CN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技能展示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基本配置步骤</a:t>
            </a:r>
          </a:p>
          <a:p>
            <a:pPr>
              <a:spcBef>
                <a:spcPts val="675"/>
              </a:spcBef>
            </a:pPr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20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2969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构建主域名服务器</a:t>
            </a:r>
            <a:r>
              <a:rPr lang="en-US" altLang="zh-CN" smtClean="0"/>
              <a:t>5-1</a:t>
            </a:r>
            <a:endParaRPr lang="zh-CN" altLang="en-US" smtClean="0"/>
          </a:p>
        </p:txBody>
      </p:sp>
      <p:graphicFrame>
        <p:nvGraphicFramePr>
          <p:cNvPr id="5" name="图示 4"/>
          <p:cNvGraphicFramePr/>
          <p:nvPr/>
        </p:nvGraphicFramePr>
        <p:xfrm>
          <a:off x="1285852" y="1714488"/>
          <a:ext cx="6643734" cy="471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smtClean="0"/>
              <a:t>1.</a:t>
            </a:r>
            <a:r>
              <a:rPr lang="zh-CN" altLang="en-US" dirty="0" smtClean="0"/>
              <a:t>确认本机网络地址、主机映射、</a:t>
            </a:r>
            <a:r>
              <a:rPr lang="en-US" altLang="zh-CN" dirty="0" smtClean="0"/>
              <a:t>DNS </a:t>
            </a:r>
            <a:r>
              <a:rPr lang="zh-CN" altLang="en-US" dirty="0" smtClean="0"/>
              <a:t>服务器地址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21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3072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构建主域名服务器</a:t>
            </a:r>
            <a:r>
              <a:rPr lang="en-US" altLang="zh-CN" smtClean="0"/>
              <a:t>5-2</a:t>
            </a:r>
            <a:endParaRPr lang="zh-CN" altLang="en-US" smtClean="0"/>
          </a:p>
        </p:txBody>
      </p:sp>
      <p:sp>
        <p:nvSpPr>
          <p:cNvPr id="4" name="AutoShape 16"/>
          <p:cNvSpPr>
            <a:spLocks noChangeArrowheads="1"/>
          </p:cNvSpPr>
          <p:nvPr/>
        </p:nvSpPr>
        <p:spPr bwMode="auto">
          <a:xfrm>
            <a:off x="785786" y="2100986"/>
            <a:ext cx="7829577" cy="2167449"/>
          </a:xfrm>
          <a:prstGeom prst="roundRect">
            <a:avLst>
              <a:gd name="adj" fmla="val 682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2"/>
                </a:solidFill>
              </a:rPr>
              <a:t>[</a:t>
            </a:r>
            <a:r>
              <a:rPr lang="en-US" dirty="0" err="1" smtClean="0">
                <a:solidFill>
                  <a:schemeClr val="tx2"/>
                </a:solidFill>
              </a:rPr>
              <a:t>root@localhost</a:t>
            </a:r>
            <a:r>
              <a:rPr lang="en-US" dirty="0" smtClean="0">
                <a:solidFill>
                  <a:schemeClr val="tx2"/>
                </a:solidFill>
              </a:rPr>
              <a:t> etc]# </a:t>
            </a:r>
            <a:r>
              <a:rPr lang="en-US" b="1" dirty="0" smtClean="0">
                <a:solidFill>
                  <a:schemeClr val="tx2"/>
                </a:solidFill>
              </a:rPr>
              <a:t>tail-2 /etc/hosts</a:t>
            </a:r>
            <a:endParaRPr lang="zh-CN" altLang="en-US" dirty="0" smtClean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2"/>
                </a:solidFill>
              </a:rPr>
              <a:t>173.16.16.5             ns1.yq.com    ns1</a:t>
            </a:r>
            <a:endParaRPr lang="zh-CN" altLang="en-US" dirty="0" smtClean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2"/>
                </a:solidFill>
              </a:rPr>
              <a:t>173.16.16.6             ns2.yq.com    ns2</a:t>
            </a:r>
            <a:endParaRPr lang="zh-CN" altLang="en-US" dirty="0" smtClean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2"/>
                </a:solidFill>
              </a:rPr>
              <a:t>[</a:t>
            </a:r>
            <a:r>
              <a:rPr lang="en-US" dirty="0" err="1" smtClean="0">
                <a:solidFill>
                  <a:schemeClr val="tx2"/>
                </a:solidFill>
              </a:rPr>
              <a:t>root@localhost</a:t>
            </a:r>
            <a:r>
              <a:rPr lang="en-US" dirty="0" smtClean="0">
                <a:solidFill>
                  <a:schemeClr val="tx2"/>
                </a:solidFill>
              </a:rPr>
              <a:t> etc]# </a:t>
            </a:r>
            <a:r>
              <a:rPr lang="en-US" b="1" dirty="0" smtClean="0">
                <a:solidFill>
                  <a:schemeClr val="tx2"/>
                </a:solidFill>
              </a:rPr>
              <a:t>tail-2 /etc/</a:t>
            </a:r>
            <a:r>
              <a:rPr lang="en-US" b="1" dirty="0" err="1" smtClean="0">
                <a:solidFill>
                  <a:schemeClr val="tx2"/>
                </a:solidFill>
              </a:rPr>
              <a:t>resolv.conf</a:t>
            </a:r>
            <a:endParaRPr lang="zh-CN" altLang="en-US" dirty="0" smtClean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chemeClr val="tx2"/>
                </a:solidFill>
              </a:rPr>
              <a:t>nameserver</a:t>
            </a:r>
            <a:r>
              <a:rPr lang="en-US" dirty="0" smtClean="0">
                <a:solidFill>
                  <a:schemeClr val="tx2"/>
                </a:solidFill>
              </a:rPr>
              <a:t> 173.16.16.5</a:t>
            </a:r>
            <a:endParaRPr lang="zh-CN" altLang="en-US" dirty="0" smtClean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chemeClr val="tx2"/>
                </a:solidFill>
              </a:rPr>
              <a:t>nameserver</a:t>
            </a:r>
            <a:r>
              <a:rPr lang="en-US" dirty="0" smtClean="0">
                <a:solidFill>
                  <a:schemeClr val="tx2"/>
                </a:solidFill>
              </a:rPr>
              <a:t> 173.16.16.6</a:t>
            </a: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5" name="Picture 8" descr="示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smtClean="0"/>
              <a:t>2.</a:t>
            </a:r>
            <a:r>
              <a:rPr lang="zh-CN" altLang="en-US" dirty="0" smtClean="0"/>
              <a:t>建立主配置文件 </a:t>
            </a:r>
            <a:r>
              <a:rPr lang="en-US" altLang="zh-CN" dirty="0" err="1" smtClean="0"/>
              <a:t>named.conf</a:t>
            </a:r>
            <a:endParaRPr lang="zh-CN" altLang="en-US" dirty="0" smtClean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22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3174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构建主域名服务器</a:t>
            </a:r>
            <a:r>
              <a:rPr lang="en-US" altLang="zh-CN" smtClean="0"/>
              <a:t>5-3</a:t>
            </a:r>
            <a:endParaRPr lang="zh-CN" altLang="en-US" smtClean="0"/>
          </a:p>
        </p:txBody>
      </p:sp>
      <p:sp>
        <p:nvSpPr>
          <p:cNvPr id="4" name="AutoShape 16"/>
          <p:cNvSpPr>
            <a:spLocks noChangeArrowheads="1"/>
          </p:cNvSpPr>
          <p:nvPr/>
        </p:nvSpPr>
        <p:spPr bwMode="auto">
          <a:xfrm>
            <a:off x="785786" y="2025668"/>
            <a:ext cx="7829577" cy="4047113"/>
          </a:xfrm>
          <a:prstGeom prst="roundRect">
            <a:avLst>
              <a:gd name="adj" fmla="val 392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</a:t>
            </a:r>
            <a:r>
              <a:rPr lang="en-US" dirty="0" err="1" smtClean="0">
                <a:solidFill>
                  <a:schemeClr val="tx2"/>
                </a:solidFill>
              </a:rPr>
              <a:t>root@localhost</a:t>
            </a:r>
            <a:r>
              <a:rPr lang="en-US" dirty="0" smtClean="0">
                <a:solidFill>
                  <a:schemeClr val="tx2"/>
                </a:solidFill>
              </a:rPr>
              <a:t> ~]# </a:t>
            </a:r>
            <a:r>
              <a:rPr lang="en-US" b="1" dirty="0" smtClean="0">
                <a:solidFill>
                  <a:schemeClr val="tx2"/>
                </a:solidFill>
              </a:rPr>
              <a:t>vi /etc/</a:t>
            </a:r>
            <a:r>
              <a:rPr lang="en-US" b="1" dirty="0" err="1" smtClean="0">
                <a:solidFill>
                  <a:schemeClr val="tx2"/>
                </a:solidFill>
              </a:rPr>
              <a:t>named.conf</a:t>
            </a:r>
            <a:endParaRPr lang="zh-CN" alt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options {</a:t>
            </a:r>
            <a:endParaRPr lang="zh-CN" alt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   directory  "/</a:t>
            </a:r>
            <a:r>
              <a:rPr lang="en-US" dirty="0" err="1" smtClean="0">
                <a:solidFill>
                  <a:schemeClr val="tx2"/>
                </a:solidFill>
              </a:rPr>
              <a:t>var</a:t>
            </a:r>
            <a:r>
              <a:rPr lang="en-US" dirty="0" smtClean="0">
                <a:solidFill>
                  <a:schemeClr val="tx2"/>
                </a:solidFill>
              </a:rPr>
              <a:t>/named";</a:t>
            </a:r>
            <a:endParaRPr lang="zh-CN" alt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};</a:t>
            </a:r>
            <a:endParaRPr lang="zh-CN" alt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zone “yq.com" IN {</a:t>
            </a:r>
            <a:endParaRPr lang="zh-CN" alt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   type master;</a:t>
            </a:r>
            <a:endParaRPr lang="zh-CN" alt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   file “</a:t>
            </a:r>
            <a:r>
              <a:rPr lang="en-US" dirty="0" err="1" smtClean="0">
                <a:solidFill>
                  <a:schemeClr val="tx2"/>
                </a:solidFill>
              </a:rPr>
              <a:t>yq.com.zone</a:t>
            </a:r>
            <a:r>
              <a:rPr lang="en-US" dirty="0" smtClean="0">
                <a:solidFill>
                  <a:schemeClr val="tx2"/>
                </a:solidFill>
              </a:rPr>
              <a:t>"; </a:t>
            </a:r>
            <a:endParaRPr lang="zh-CN" altLang="en-US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allow-transfer { 173.16.16.6; };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};</a:t>
            </a:r>
            <a:endParaRPr lang="zh-CN" alt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zone "16.16.173.in-addr.arpa" IN {</a:t>
            </a:r>
            <a:endParaRPr lang="zh-CN" alt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   type master;</a:t>
            </a:r>
            <a:endParaRPr lang="zh-CN" alt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   file "173.16.16.arpa"; </a:t>
            </a:r>
            <a:endParaRPr lang="zh-CN" altLang="en-US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allow-transfer { 173.16.16.6; };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};</a:t>
            </a: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5" name="Picture 8" descr="示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smtClean="0"/>
              <a:t>3.</a:t>
            </a:r>
            <a:r>
              <a:rPr lang="zh-CN" altLang="en-US" smtClean="0"/>
              <a:t>建立正、反向区域数据文件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23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3277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构建主域名服务器</a:t>
            </a:r>
            <a:r>
              <a:rPr lang="en-US" altLang="zh-CN" smtClean="0"/>
              <a:t>5-4</a:t>
            </a:r>
            <a:endParaRPr lang="zh-CN" altLang="en-US" smtClean="0"/>
          </a:p>
        </p:txBody>
      </p:sp>
      <p:sp>
        <p:nvSpPr>
          <p:cNvPr id="4" name="AutoShape 16"/>
          <p:cNvSpPr>
            <a:spLocks noChangeArrowheads="1"/>
          </p:cNvSpPr>
          <p:nvPr/>
        </p:nvSpPr>
        <p:spPr bwMode="auto">
          <a:xfrm>
            <a:off x="785786" y="1714500"/>
            <a:ext cx="7829577" cy="4699337"/>
          </a:xfrm>
          <a:prstGeom prst="roundRect">
            <a:avLst>
              <a:gd name="adj" fmla="val 7875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named]# </a:t>
            </a:r>
            <a:r>
              <a:rPr lang="en-US" altLang="zh-CN" b="1" dirty="0">
                <a:solidFill>
                  <a:schemeClr val="tx2"/>
                </a:solidFill>
              </a:rPr>
              <a:t>vi </a:t>
            </a:r>
            <a:r>
              <a:rPr lang="en-US" altLang="zh-CN" b="1" dirty="0" err="1" smtClean="0">
                <a:solidFill>
                  <a:schemeClr val="tx2"/>
                </a:solidFill>
              </a:rPr>
              <a:t>yq.com.zone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$TTL 86400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@ SOA </a:t>
            </a:r>
            <a:r>
              <a:rPr lang="en-US" altLang="zh-CN" dirty="0" smtClean="0">
                <a:solidFill>
                  <a:schemeClr val="tx2"/>
                </a:solidFill>
              </a:rPr>
              <a:t>yq.com</a:t>
            </a:r>
            <a:r>
              <a:rPr lang="en-US" altLang="zh-CN" dirty="0">
                <a:solidFill>
                  <a:schemeClr val="tx2"/>
                </a:solidFill>
              </a:rPr>
              <a:t>. </a:t>
            </a:r>
            <a:r>
              <a:rPr lang="en-US" altLang="zh-CN" dirty="0" smtClean="0">
                <a:solidFill>
                  <a:schemeClr val="tx2"/>
                </a:solidFill>
              </a:rPr>
              <a:t>admin.yq.com</a:t>
            </a:r>
            <a:r>
              <a:rPr lang="en-US" altLang="zh-CN" dirty="0">
                <a:solidFill>
                  <a:schemeClr val="tx2"/>
                </a:solidFill>
              </a:rPr>
              <a:t>. (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       2011030301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       4H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       30M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       12H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       1D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)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@       </a:t>
            </a:r>
            <a:r>
              <a:rPr lang="en-US" altLang="zh-CN" dirty="0" smtClean="0">
                <a:solidFill>
                  <a:schemeClr val="tx2"/>
                </a:solidFill>
              </a:rPr>
              <a:t>IN      </a:t>
            </a:r>
            <a:r>
              <a:rPr lang="en-US" altLang="zh-CN" dirty="0">
                <a:solidFill>
                  <a:schemeClr val="tx2"/>
                </a:solidFill>
              </a:rPr>
              <a:t>NS      </a:t>
            </a:r>
            <a:r>
              <a:rPr lang="en-US" altLang="zh-CN" dirty="0" smtClean="0">
                <a:solidFill>
                  <a:schemeClr val="tx2"/>
                </a:solidFill>
              </a:rPr>
              <a:t>   </a:t>
            </a:r>
            <a:r>
              <a:rPr lang="en-US" altLang="zh-CN" dirty="0" smtClean="0">
                <a:solidFill>
                  <a:schemeClr val="tx2"/>
                </a:solidFill>
              </a:rPr>
              <a:t>ns1.yq.com</a:t>
            </a:r>
            <a:r>
              <a:rPr lang="en-US" altLang="zh-CN" dirty="0">
                <a:solidFill>
                  <a:schemeClr val="tx2"/>
                </a:solidFill>
              </a:rPr>
              <a:t>.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       </a:t>
            </a:r>
            <a:r>
              <a:rPr lang="en-US" altLang="zh-CN" dirty="0" smtClean="0">
                <a:solidFill>
                  <a:schemeClr val="tx2"/>
                </a:solidFill>
              </a:rPr>
              <a:t>   </a:t>
            </a:r>
            <a:r>
              <a:rPr lang="en-US" altLang="zh-CN" dirty="0">
                <a:solidFill>
                  <a:schemeClr val="tx2"/>
                </a:solidFill>
              </a:rPr>
              <a:t>IN      NS      </a:t>
            </a:r>
            <a:r>
              <a:rPr lang="en-US" altLang="zh-CN" dirty="0" smtClean="0">
                <a:solidFill>
                  <a:schemeClr val="tx2"/>
                </a:solidFill>
              </a:rPr>
              <a:t>   </a:t>
            </a:r>
            <a:r>
              <a:rPr lang="en-US" altLang="zh-CN" dirty="0" smtClean="0">
                <a:solidFill>
                  <a:schemeClr val="tx2"/>
                </a:solidFill>
              </a:rPr>
              <a:t>ns2.yq.com</a:t>
            </a:r>
            <a:r>
              <a:rPr lang="en-US" altLang="zh-CN" dirty="0">
                <a:solidFill>
                  <a:schemeClr val="tx2"/>
                </a:solidFill>
              </a:rPr>
              <a:t>.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        </a:t>
            </a:r>
            <a:r>
              <a:rPr lang="en-US" altLang="zh-CN" dirty="0" smtClean="0">
                <a:solidFill>
                  <a:schemeClr val="tx2"/>
                </a:solidFill>
              </a:rPr>
              <a:t>  IN      </a:t>
            </a:r>
            <a:r>
              <a:rPr lang="en-US" altLang="zh-CN" dirty="0">
                <a:solidFill>
                  <a:schemeClr val="tx2"/>
                </a:solidFill>
              </a:rPr>
              <a:t>MX  10  </a:t>
            </a:r>
            <a:r>
              <a:rPr lang="en-US" altLang="zh-CN" dirty="0" smtClean="0">
                <a:solidFill>
                  <a:schemeClr val="tx2"/>
                </a:solidFill>
              </a:rPr>
              <a:t>mail.yq.com</a:t>
            </a:r>
            <a:r>
              <a:rPr lang="en-US" altLang="zh-CN" dirty="0">
                <a:solidFill>
                  <a:schemeClr val="tx2"/>
                </a:solidFill>
              </a:rPr>
              <a:t>.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ns1      IN      </a:t>
            </a:r>
            <a:r>
              <a:rPr lang="en-US" altLang="zh-CN" dirty="0">
                <a:solidFill>
                  <a:srgbClr val="FF0000"/>
                </a:solidFill>
              </a:rPr>
              <a:t>A  </a:t>
            </a:r>
            <a:r>
              <a:rPr lang="en-US" altLang="zh-CN" dirty="0">
                <a:solidFill>
                  <a:schemeClr val="tx2"/>
                </a:solidFill>
              </a:rPr>
              <a:t>     </a:t>
            </a:r>
            <a:r>
              <a:rPr lang="en-US" altLang="zh-CN" dirty="0" smtClean="0">
                <a:solidFill>
                  <a:schemeClr val="tx2"/>
                </a:solidFill>
              </a:rPr>
              <a:t>   173.16.16.5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ns2      IN     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chemeClr val="tx2"/>
                </a:solidFill>
              </a:rPr>
              <a:t>       </a:t>
            </a:r>
            <a:r>
              <a:rPr lang="en-US" altLang="zh-CN" dirty="0" smtClean="0">
                <a:solidFill>
                  <a:schemeClr val="tx2"/>
                </a:solidFill>
              </a:rPr>
              <a:t>   173.16.16.6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……</a:t>
            </a:r>
            <a:endParaRPr lang="zh-CN" altLang="en-US" dirty="0">
              <a:solidFill>
                <a:schemeClr val="tx2"/>
              </a:solidFill>
            </a:endParaRPr>
          </a:p>
          <a:p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" name="AutoShape 16"/>
          <p:cNvSpPr>
            <a:spLocks noChangeArrowheads="1"/>
          </p:cNvSpPr>
          <p:nvPr/>
        </p:nvSpPr>
        <p:spPr bwMode="auto">
          <a:xfrm>
            <a:off x="785786" y="1746132"/>
            <a:ext cx="7829577" cy="4611826"/>
          </a:xfrm>
          <a:prstGeom prst="roundRect">
            <a:avLst>
              <a:gd name="adj" fmla="val 48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</a:rPr>
              <a:t>[</a:t>
            </a:r>
            <a:r>
              <a:rPr lang="en-US" dirty="0" err="1">
                <a:solidFill>
                  <a:schemeClr val="tx2"/>
                </a:solidFill>
              </a:rPr>
              <a:t>root@localhost</a:t>
            </a:r>
            <a:r>
              <a:rPr lang="en-US" dirty="0">
                <a:solidFill>
                  <a:schemeClr val="tx2"/>
                </a:solidFill>
              </a:rPr>
              <a:t> named]# </a:t>
            </a:r>
            <a:r>
              <a:rPr lang="en-US" b="1" dirty="0">
                <a:solidFill>
                  <a:schemeClr val="tx2"/>
                </a:solidFill>
              </a:rPr>
              <a:t>vi 173.16.16.arpa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2"/>
                </a:solidFill>
              </a:rPr>
              <a:t>$TTL 86400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2"/>
                </a:solidFill>
              </a:rPr>
              <a:t>@ SOA </a:t>
            </a:r>
            <a:r>
              <a:rPr lang="en-US" dirty="0" smtClean="0">
                <a:solidFill>
                  <a:schemeClr val="tx2"/>
                </a:solidFill>
              </a:rPr>
              <a:t>yq.com</a:t>
            </a:r>
            <a:r>
              <a:rPr lang="en-US" dirty="0">
                <a:solidFill>
                  <a:schemeClr val="tx2"/>
                </a:solidFill>
              </a:rPr>
              <a:t>. </a:t>
            </a:r>
            <a:r>
              <a:rPr lang="en-US" dirty="0" smtClean="0">
                <a:solidFill>
                  <a:schemeClr val="tx2"/>
                </a:solidFill>
              </a:rPr>
              <a:t>admin.yq.com</a:t>
            </a:r>
            <a:r>
              <a:rPr lang="en-US" dirty="0">
                <a:solidFill>
                  <a:schemeClr val="tx2"/>
                </a:solidFill>
              </a:rPr>
              <a:t>. (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2"/>
                </a:solidFill>
              </a:rPr>
              <a:t>        2011030301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2"/>
                </a:solidFill>
              </a:rPr>
              <a:t>        4H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2"/>
                </a:solidFill>
              </a:rPr>
              <a:t>        30M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2"/>
                </a:solidFill>
              </a:rPr>
              <a:t>        12H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2"/>
                </a:solidFill>
              </a:rPr>
              <a:t>        1D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2"/>
                </a:solidFill>
              </a:rPr>
              <a:t>)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2"/>
                </a:solidFill>
              </a:rPr>
              <a:t>       </a:t>
            </a:r>
            <a:r>
              <a:rPr lang="en-US" dirty="0" smtClean="0">
                <a:solidFill>
                  <a:schemeClr val="tx2"/>
                </a:solidFill>
              </a:rPr>
              <a:t>  </a:t>
            </a:r>
            <a:r>
              <a:rPr lang="en-US" dirty="0">
                <a:solidFill>
                  <a:schemeClr val="tx2"/>
                </a:solidFill>
              </a:rPr>
              <a:t>IN      NS     </a:t>
            </a:r>
            <a:r>
              <a:rPr lang="en-US" dirty="0" smtClean="0">
                <a:solidFill>
                  <a:schemeClr val="tx2"/>
                </a:solidFill>
              </a:rPr>
              <a:t>  ns1.yq.com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2"/>
                </a:solidFill>
              </a:rPr>
              <a:t>      </a:t>
            </a:r>
            <a:r>
              <a:rPr lang="en-US" dirty="0" smtClean="0">
                <a:solidFill>
                  <a:schemeClr val="tx2"/>
                </a:solidFill>
              </a:rPr>
              <a:t>   </a:t>
            </a:r>
            <a:r>
              <a:rPr lang="en-US" dirty="0">
                <a:solidFill>
                  <a:schemeClr val="tx2"/>
                </a:solidFill>
              </a:rPr>
              <a:t>IN      NS   </a:t>
            </a:r>
            <a:r>
              <a:rPr lang="en-US" dirty="0" smtClean="0">
                <a:solidFill>
                  <a:schemeClr val="tx2"/>
                </a:solidFill>
              </a:rPr>
              <a:t>    ns2.yq.com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2"/>
                </a:solidFill>
              </a:rPr>
              <a:t>1       IN      </a:t>
            </a:r>
            <a:r>
              <a:rPr lang="en-US" dirty="0">
                <a:solidFill>
                  <a:srgbClr val="FF0000"/>
                </a:solidFill>
              </a:rPr>
              <a:t>PTR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 smtClean="0">
                <a:solidFill>
                  <a:schemeClr val="tx2"/>
                </a:solidFill>
              </a:rPr>
              <a:t>www.yq.com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2"/>
                </a:solidFill>
              </a:rPr>
              <a:t>2       IN      </a:t>
            </a:r>
            <a:r>
              <a:rPr lang="en-US" dirty="0">
                <a:solidFill>
                  <a:srgbClr val="FF0000"/>
                </a:solidFill>
              </a:rPr>
              <a:t>PTR</a:t>
            </a:r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 smtClean="0">
                <a:solidFill>
                  <a:schemeClr val="tx2"/>
                </a:solidFill>
              </a:rPr>
              <a:t>mail.yq.com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zh-CN" altLang="en-US" dirty="0">
              <a:solidFill>
                <a:schemeClr val="tx2"/>
              </a:solidFill>
            </a:endParaRPr>
          </a:p>
          <a:p>
            <a:pPr marL="342900" indent="-342900">
              <a:buFontTx/>
              <a:buAutoNum type="arabicPlain" startAt="3"/>
              <a:defRPr/>
            </a:pPr>
            <a:r>
              <a:rPr lang="en-US" dirty="0" smtClean="0">
                <a:solidFill>
                  <a:schemeClr val="tx2"/>
                </a:solidFill>
              </a:rPr>
              <a:t>    IN     </a:t>
            </a:r>
            <a:r>
              <a:rPr lang="en-US" dirty="0" smtClean="0">
                <a:solidFill>
                  <a:srgbClr val="FF0000"/>
                </a:solidFill>
              </a:rPr>
              <a:t>PTR</a:t>
            </a:r>
            <a:r>
              <a:rPr lang="en-US" dirty="0" smtClean="0">
                <a:solidFill>
                  <a:schemeClr val="tx2"/>
                </a:solidFill>
              </a:rPr>
              <a:t>     study.yq.com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defRPr/>
            </a:pPr>
            <a:r>
              <a:rPr lang="en-US" altLang="zh-CN" dirty="0" smtClean="0">
                <a:solidFill>
                  <a:schemeClr val="tx2"/>
                </a:solidFill>
              </a:rPr>
              <a:t>……</a:t>
            </a:r>
          </a:p>
          <a:p>
            <a:pPr marL="342900" indent="-342900">
              <a:defRPr/>
            </a:pP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6" name="Picture 8" descr="示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75"/>
              </a:spcBef>
            </a:pPr>
            <a:r>
              <a:rPr lang="en-US" altLang="zh-CN" dirty="0" smtClean="0"/>
              <a:t>4.</a:t>
            </a:r>
            <a:r>
              <a:rPr lang="zh-CN" altLang="en-US" dirty="0" smtClean="0"/>
              <a:t>启动或者重新加载 </a:t>
            </a:r>
            <a:r>
              <a:rPr lang="en-US" altLang="zh-CN" dirty="0" smtClean="0"/>
              <a:t>named </a:t>
            </a:r>
            <a:r>
              <a:rPr lang="zh-CN" altLang="en-US" dirty="0" smtClean="0"/>
              <a:t>服务程序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 </a:t>
            </a:r>
            <a:r>
              <a:rPr lang="en-US" dirty="0" smtClean="0"/>
              <a:t>service named reload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675"/>
              </a:spcBef>
            </a:pPr>
            <a:r>
              <a:rPr lang="en-US" altLang="zh-CN" dirty="0" smtClean="0"/>
              <a:t>5.</a:t>
            </a:r>
            <a:r>
              <a:rPr lang="zh-CN" altLang="en-US" dirty="0" smtClean="0"/>
              <a:t>验证主域名服务器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 验证正向解析：</a:t>
            </a:r>
            <a:r>
              <a:rPr lang="en-US" altLang="zh-CN" dirty="0" err="1" smtClean="0"/>
              <a:t>nslookup</a:t>
            </a:r>
            <a:r>
              <a:rPr lang="en-US" altLang="zh-CN" dirty="0" smtClean="0"/>
              <a:t> study.yq.com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 smtClean="0"/>
              <a:t> </a:t>
            </a:r>
            <a:r>
              <a:rPr lang="zh-CN" altLang="en-US" dirty="0" smtClean="0"/>
              <a:t>验证泛域名解析：</a:t>
            </a:r>
            <a:r>
              <a:rPr lang="en-US" altLang="zh-CN" dirty="0" err="1" smtClean="0"/>
              <a:t>nslookup</a:t>
            </a:r>
            <a:r>
              <a:rPr lang="en-US" altLang="zh-CN" dirty="0" smtClean="0"/>
              <a:t> xxyyzz.yq.com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 smtClean="0"/>
              <a:t> </a:t>
            </a:r>
            <a:r>
              <a:rPr lang="zh-CN" altLang="en-US" dirty="0" smtClean="0"/>
              <a:t>验证反向解析： </a:t>
            </a:r>
            <a:r>
              <a:rPr lang="en-US" altLang="zh-CN" dirty="0" err="1" smtClean="0"/>
              <a:t>nslookup</a:t>
            </a:r>
            <a:r>
              <a:rPr lang="en-US" altLang="zh-CN" dirty="0" smtClean="0"/>
              <a:t> 173.16.16.2</a:t>
            </a:r>
          </a:p>
          <a:p>
            <a:pPr>
              <a:spcBef>
                <a:spcPts val="675"/>
              </a:spcBef>
            </a:pP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24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3379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构建主域名服务器</a:t>
            </a:r>
            <a:r>
              <a:rPr lang="en-US" altLang="zh-CN" smtClean="0"/>
              <a:t>5-5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基本配置步骤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25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3481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构建从服务器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642910" y="1785926"/>
          <a:ext cx="8072494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AutoShape 16"/>
          <p:cNvSpPr>
            <a:spLocks noChangeArrowheads="1"/>
          </p:cNvSpPr>
          <p:nvPr/>
        </p:nvSpPr>
        <p:spPr bwMode="auto">
          <a:xfrm>
            <a:off x="642910" y="1843105"/>
            <a:ext cx="8072494" cy="4086225"/>
          </a:xfrm>
          <a:prstGeom prst="roundRect">
            <a:avLst>
              <a:gd name="adj" fmla="val 511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>
                <a:solidFill>
                  <a:schemeClr val="tx2"/>
                </a:solidFill>
              </a:rPr>
              <a:t>vi </a:t>
            </a:r>
            <a:r>
              <a:rPr lang="en-US" altLang="zh-CN" b="1" dirty="0" smtClean="0">
                <a:solidFill>
                  <a:schemeClr val="tx2"/>
                </a:solidFill>
              </a:rPr>
              <a:t>/</a:t>
            </a:r>
            <a:r>
              <a:rPr lang="en-US" altLang="zh-CN" b="1" dirty="0">
                <a:solidFill>
                  <a:schemeClr val="tx2"/>
                </a:solidFill>
              </a:rPr>
              <a:t>etc/</a:t>
            </a:r>
            <a:r>
              <a:rPr lang="en-US" altLang="zh-CN" b="1" dirty="0" err="1">
                <a:solidFill>
                  <a:schemeClr val="tx2"/>
                </a:solidFill>
              </a:rPr>
              <a:t>named.conf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options {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   directory  "/</a:t>
            </a:r>
            <a:r>
              <a:rPr lang="en-US" altLang="zh-CN" dirty="0" err="1">
                <a:solidFill>
                  <a:schemeClr val="tx2"/>
                </a:solidFill>
              </a:rPr>
              <a:t>var</a:t>
            </a:r>
            <a:r>
              <a:rPr lang="en-US" altLang="zh-CN" dirty="0">
                <a:solidFill>
                  <a:schemeClr val="tx2"/>
                </a:solidFill>
              </a:rPr>
              <a:t>/named";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};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zone </a:t>
            </a:r>
            <a:r>
              <a:rPr lang="en-US" altLang="zh-CN" dirty="0" smtClean="0">
                <a:solidFill>
                  <a:schemeClr val="tx2"/>
                </a:solidFill>
              </a:rPr>
              <a:t>“yq.com</a:t>
            </a:r>
            <a:r>
              <a:rPr lang="en-US" altLang="zh-CN" dirty="0">
                <a:solidFill>
                  <a:schemeClr val="tx2"/>
                </a:solidFill>
              </a:rPr>
              <a:t>" IN {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   type slave;                                        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masters { 173.16.16.5; };                          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file "</a:t>
            </a:r>
            <a:r>
              <a:rPr lang="en-US" altLang="zh-CN" dirty="0" smtClean="0">
                <a:solidFill>
                  <a:srgbClr val="FF0000"/>
                </a:solidFill>
              </a:rPr>
              <a:t>slaves/</a:t>
            </a:r>
            <a:r>
              <a:rPr lang="en-US" altLang="zh-CN" dirty="0" err="1" smtClean="0">
                <a:solidFill>
                  <a:srgbClr val="FF0000"/>
                </a:solidFill>
              </a:rPr>
              <a:t>yq.com.zone</a:t>
            </a:r>
            <a:r>
              <a:rPr lang="en-US" altLang="zh-CN" dirty="0">
                <a:solidFill>
                  <a:srgbClr val="FF0000"/>
                </a:solidFill>
              </a:rPr>
              <a:t>";                      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};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zone "16.16.173.in-addr.arpa" IN {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   type slave;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masters { 173.16.16.5; };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file "slaves/173.16.16.arpa";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};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" name="AutoShape 19"/>
          <p:cNvSpPr>
            <a:spLocks noChangeArrowheads="1"/>
          </p:cNvSpPr>
          <p:nvPr/>
        </p:nvSpPr>
        <p:spPr bwMode="auto">
          <a:xfrm>
            <a:off x="3214688" y="2928938"/>
            <a:ext cx="2786062" cy="428625"/>
          </a:xfrm>
          <a:prstGeom prst="wedgeRoundRectCallout">
            <a:avLst>
              <a:gd name="adj1" fmla="val -40403"/>
              <a:gd name="adj2" fmla="val 7817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指定主服务器</a:t>
            </a: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 </a:t>
            </a:r>
            <a:r>
              <a:rPr lang="en-US" altLang="zh-CN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IP </a:t>
            </a: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地址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AutoShape 19"/>
          <p:cNvSpPr>
            <a:spLocks noChangeArrowheads="1"/>
          </p:cNvSpPr>
          <p:nvPr/>
        </p:nvSpPr>
        <p:spPr bwMode="auto">
          <a:xfrm>
            <a:off x="4286250" y="4071938"/>
            <a:ext cx="2786063" cy="715962"/>
          </a:xfrm>
          <a:prstGeom prst="wedgeRoundRectCallout">
            <a:avLst>
              <a:gd name="adj1" fmla="val -46713"/>
              <a:gd name="adj2" fmla="val -7646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下载的区域文件保存到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slaves</a:t>
            </a:r>
            <a:r>
              <a:rPr lang="en-US" altLang="zh-CN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 </a:t>
            </a:r>
            <a:r>
              <a:rPr lang="zh-CN" altLang="en-US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目录</a:t>
            </a:r>
            <a:endParaRPr lang="zh-CN" altLang="en-US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8" name="Picture 8" descr="示例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1428736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Line 10"/>
          <p:cNvSpPr>
            <a:spLocks noChangeShapeType="1"/>
          </p:cNvSpPr>
          <p:nvPr/>
        </p:nvSpPr>
        <p:spPr bwMode="auto">
          <a:xfrm>
            <a:off x="2363788" y="3714750"/>
            <a:ext cx="360362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26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本章总结</a:t>
            </a:r>
          </a:p>
        </p:txBody>
      </p:sp>
      <p:sp>
        <p:nvSpPr>
          <p:cNvPr id="12311" name="AutoShape 4"/>
          <p:cNvSpPr>
            <a:spLocks noChangeArrowheads="1"/>
          </p:cNvSpPr>
          <p:nvPr/>
        </p:nvSpPr>
        <p:spPr bwMode="auto">
          <a:xfrm>
            <a:off x="308723" y="3554495"/>
            <a:ext cx="2132012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1600" b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DNS </a:t>
            </a:r>
            <a:r>
              <a:rPr lang="zh-CN" altLang="en-US" sz="1600" b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域名</a:t>
            </a:r>
            <a:r>
              <a:rPr lang="zh-CN" altLang="en-US" sz="1600" b="1" dirty="0">
                <a:solidFill>
                  <a:schemeClr val="tx2"/>
                </a:solidFill>
                <a:latin typeface="+mn-lt"/>
                <a:ea typeface="楷体_GB2312" pitchFamily="49" charset="-122"/>
              </a:rPr>
              <a:t>解析服务</a:t>
            </a:r>
          </a:p>
        </p:txBody>
      </p:sp>
      <p:sp>
        <p:nvSpPr>
          <p:cNvPr id="12314" name="Line 36"/>
          <p:cNvSpPr>
            <a:spLocks noChangeShapeType="1"/>
          </p:cNvSpPr>
          <p:nvPr/>
        </p:nvSpPr>
        <p:spPr bwMode="auto">
          <a:xfrm>
            <a:off x="2725738" y="2471738"/>
            <a:ext cx="0" cy="2484437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>
            <a:off x="5435600" y="2500313"/>
            <a:ext cx="358775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5435600" y="1714500"/>
            <a:ext cx="358775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8" name="Line 14"/>
          <p:cNvSpPr>
            <a:spLocks noChangeShapeType="1"/>
          </p:cNvSpPr>
          <p:nvPr/>
        </p:nvSpPr>
        <p:spPr bwMode="auto">
          <a:xfrm>
            <a:off x="5446713" y="1714500"/>
            <a:ext cx="0" cy="1584325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2308" name="AutoShape 18"/>
          <p:cNvSpPr>
            <a:spLocks noChangeArrowheads="1"/>
          </p:cNvSpPr>
          <p:nvPr/>
        </p:nvSpPr>
        <p:spPr bwMode="auto">
          <a:xfrm>
            <a:off x="5712936" y="1571612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1600" b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DNS </a:t>
            </a:r>
            <a:r>
              <a:rPr lang="zh-CN" altLang="en-US" sz="1600" b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系统</a:t>
            </a:r>
            <a:r>
              <a:rPr lang="zh-CN" altLang="en-US" sz="1600" b="1" dirty="0">
                <a:solidFill>
                  <a:schemeClr val="tx2"/>
                </a:solidFill>
                <a:latin typeface="+mn-lt"/>
                <a:ea typeface="楷体_GB2312" pitchFamily="49" charset="-122"/>
              </a:rPr>
              <a:t>的作用及类型</a:t>
            </a:r>
          </a:p>
        </p:txBody>
      </p:sp>
      <p:sp>
        <p:nvSpPr>
          <p:cNvPr id="12310" name="AutoShape 28"/>
          <p:cNvSpPr>
            <a:spLocks noChangeArrowheads="1"/>
          </p:cNvSpPr>
          <p:nvPr/>
        </p:nvSpPr>
        <p:spPr bwMode="auto">
          <a:xfrm>
            <a:off x="5712936" y="2357430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1600" b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BIND </a:t>
            </a:r>
            <a:r>
              <a:rPr lang="zh-CN" altLang="en-US" sz="1600" b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的</a:t>
            </a:r>
            <a:r>
              <a:rPr lang="zh-CN" altLang="en-US" sz="1600" b="1" dirty="0">
                <a:solidFill>
                  <a:schemeClr val="tx2"/>
                </a:solidFill>
                <a:latin typeface="+mn-lt"/>
                <a:ea typeface="楷体_GB2312" pitchFamily="49" charset="-122"/>
              </a:rPr>
              <a:t>安装和控制</a:t>
            </a:r>
          </a:p>
        </p:txBody>
      </p:sp>
      <p:sp>
        <p:nvSpPr>
          <p:cNvPr id="53" name="Line 16"/>
          <p:cNvSpPr>
            <a:spLocks noChangeShapeType="1"/>
          </p:cNvSpPr>
          <p:nvPr/>
        </p:nvSpPr>
        <p:spPr bwMode="auto">
          <a:xfrm>
            <a:off x="2735263" y="2500313"/>
            <a:ext cx="2700337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2303" name="AutoShape 5"/>
          <p:cNvSpPr>
            <a:spLocks noChangeArrowheads="1"/>
          </p:cNvSpPr>
          <p:nvPr/>
        </p:nvSpPr>
        <p:spPr bwMode="auto">
          <a:xfrm>
            <a:off x="3016125" y="2340049"/>
            <a:ext cx="2179439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1600" b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BIND </a:t>
            </a:r>
            <a:r>
              <a:rPr lang="zh-CN" altLang="en-US" sz="1600" b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域名</a:t>
            </a:r>
            <a:r>
              <a:rPr lang="zh-CN" altLang="en-US" sz="1600" b="1" dirty="0">
                <a:solidFill>
                  <a:schemeClr val="tx2"/>
                </a:solidFill>
                <a:latin typeface="+mn-lt"/>
                <a:ea typeface="楷体_GB2312" pitchFamily="49" charset="-122"/>
              </a:rPr>
              <a:t>服务基础</a:t>
            </a:r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>
            <a:off x="5429250" y="3286125"/>
            <a:ext cx="358775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7" name="AutoShape 28"/>
          <p:cNvSpPr>
            <a:spLocks noChangeArrowheads="1"/>
          </p:cNvSpPr>
          <p:nvPr/>
        </p:nvSpPr>
        <p:spPr bwMode="auto">
          <a:xfrm>
            <a:off x="5713200" y="3125867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1600" b="1" dirty="0" smtClean="0">
                <a:solidFill>
                  <a:srgbClr val="FF0000"/>
                </a:solidFill>
                <a:latin typeface="+mn-lt"/>
                <a:ea typeface="楷体_GB2312" pitchFamily="49" charset="-122"/>
              </a:rPr>
              <a:t>BIND </a:t>
            </a:r>
            <a:r>
              <a:rPr lang="zh-CN" altLang="en-US" sz="1600" b="1" dirty="0" smtClean="0">
                <a:solidFill>
                  <a:srgbClr val="FF0000"/>
                </a:solidFill>
                <a:latin typeface="+mn-lt"/>
                <a:ea typeface="楷体_GB2312" pitchFamily="49" charset="-122"/>
              </a:rPr>
              <a:t>服务</a:t>
            </a:r>
            <a:r>
              <a:rPr lang="zh-CN" altLang="en-US" sz="1600" b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的配置文件</a:t>
            </a:r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>
            <a:off x="5414963" y="4929188"/>
            <a:ext cx="358775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2" name="Line 16"/>
          <p:cNvSpPr>
            <a:spLocks noChangeShapeType="1"/>
          </p:cNvSpPr>
          <p:nvPr/>
        </p:nvSpPr>
        <p:spPr bwMode="auto">
          <a:xfrm>
            <a:off x="5414963" y="4143375"/>
            <a:ext cx="358775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4" name="Line 14"/>
          <p:cNvSpPr>
            <a:spLocks noChangeShapeType="1"/>
          </p:cNvSpPr>
          <p:nvPr/>
        </p:nvSpPr>
        <p:spPr bwMode="auto">
          <a:xfrm>
            <a:off x="5426075" y="4143375"/>
            <a:ext cx="0" cy="1584325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6" name="AutoShape 18"/>
          <p:cNvSpPr>
            <a:spLocks noChangeArrowheads="1"/>
          </p:cNvSpPr>
          <p:nvPr/>
        </p:nvSpPr>
        <p:spPr bwMode="auto">
          <a:xfrm>
            <a:off x="5692285" y="4000504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 err="1">
                <a:solidFill>
                  <a:schemeClr val="tx2"/>
                </a:solidFill>
                <a:latin typeface="+mn-lt"/>
                <a:ea typeface="楷体_GB2312" pitchFamily="49" charset="-122"/>
              </a:rPr>
              <a:t>构建缓存域名服务器</a:t>
            </a:r>
          </a:p>
        </p:txBody>
      </p:sp>
      <p:sp>
        <p:nvSpPr>
          <p:cNvPr id="47" name="AutoShape 28"/>
          <p:cNvSpPr>
            <a:spLocks noChangeArrowheads="1"/>
          </p:cNvSpPr>
          <p:nvPr/>
        </p:nvSpPr>
        <p:spPr bwMode="auto">
          <a:xfrm>
            <a:off x="5692285" y="4786322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构建主域名服务器</a:t>
            </a:r>
          </a:p>
        </p:txBody>
      </p:sp>
      <p:sp>
        <p:nvSpPr>
          <p:cNvPr id="55" name="Line 16"/>
          <p:cNvSpPr>
            <a:spLocks noChangeShapeType="1"/>
          </p:cNvSpPr>
          <p:nvPr/>
        </p:nvSpPr>
        <p:spPr bwMode="auto">
          <a:xfrm>
            <a:off x="2714625" y="4929188"/>
            <a:ext cx="2700338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6" name="AutoShape 5"/>
          <p:cNvSpPr>
            <a:spLocks noChangeArrowheads="1"/>
          </p:cNvSpPr>
          <p:nvPr/>
        </p:nvSpPr>
        <p:spPr bwMode="auto">
          <a:xfrm>
            <a:off x="2995474" y="4643446"/>
            <a:ext cx="2179439" cy="6469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使用 </a:t>
            </a:r>
            <a:r>
              <a:rPr lang="en-US" altLang="zh-CN" sz="1600" b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BIND </a:t>
            </a:r>
          </a:p>
          <a:p>
            <a:pPr algn="ctr">
              <a:defRPr/>
            </a:pPr>
            <a:r>
              <a:rPr lang="zh-CN" altLang="en-US" sz="1600" b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构建</a:t>
            </a:r>
            <a:r>
              <a:rPr lang="zh-CN" altLang="en-US" sz="1600" b="1" dirty="0">
                <a:solidFill>
                  <a:schemeClr val="tx2"/>
                </a:solidFill>
                <a:latin typeface="+mn-lt"/>
                <a:ea typeface="楷体_GB2312" pitchFamily="49" charset="-122"/>
              </a:rPr>
              <a:t>域名服务器</a:t>
            </a:r>
          </a:p>
        </p:txBody>
      </p:sp>
      <p:sp>
        <p:nvSpPr>
          <p:cNvPr id="57" name="Line 16"/>
          <p:cNvSpPr>
            <a:spLocks noChangeShapeType="1"/>
          </p:cNvSpPr>
          <p:nvPr/>
        </p:nvSpPr>
        <p:spPr bwMode="auto">
          <a:xfrm>
            <a:off x="5408613" y="5715000"/>
            <a:ext cx="358775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8" name="AutoShape 28"/>
          <p:cNvSpPr>
            <a:spLocks noChangeArrowheads="1"/>
          </p:cNvSpPr>
          <p:nvPr/>
        </p:nvSpPr>
        <p:spPr bwMode="auto">
          <a:xfrm>
            <a:off x="5692549" y="5554759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构建从域名服务器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0" grpId="0" animBg="1"/>
      <p:bldP spid="12311" grpId="0" animBg="1"/>
      <p:bldP spid="12314" grpId="0" animBg="1"/>
      <p:bldP spid="37" grpId="0" animBg="1"/>
      <p:bldP spid="38" grpId="0" animBg="1"/>
      <p:bldP spid="48" grpId="0" animBg="1"/>
      <p:bldP spid="12308" grpId="0" animBg="1"/>
      <p:bldP spid="12310" grpId="0" animBg="1"/>
      <p:bldP spid="53" grpId="0" animBg="1"/>
      <p:bldP spid="12303" grpId="0" animBg="1"/>
      <p:bldP spid="28" grpId="0" animBg="1"/>
      <p:bldP spid="27" grpId="0" animBg="1"/>
      <p:bldP spid="41" grpId="0" animBg="1"/>
      <p:bldP spid="42" grpId="0" animBg="1"/>
      <p:bldP spid="44" grpId="0" animBg="1"/>
      <p:bldP spid="46" grpId="0" animBg="1"/>
      <p:bldP spid="47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实验部分</a:t>
            </a:r>
            <a:br>
              <a:rPr lang="zh-CN" altLang="en-US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本次实验共完成如下实验案例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实验案例：构建主、从域名服务器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28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实验环境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公司注册了两个 </a:t>
            </a:r>
            <a:r>
              <a:rPr lang="en-US" dirty="0" smtClean="0"/>
              <a:t>DNS </a:t>
            </a:r>
            <a:r>
              <a:rPr lang="zh-CN" altLang="en-US" dirty="0" smtClean="0"/>
              <a:t>区域：</a:t>
            </a:r>
            <a:r>
              <a:rPr lang="en-US" altLang="zh-CN" dirty="0" smtClean="0"/>
              <a:t>linux</a:t>
            </a:r>
            <a:r>
              <a:rPr lang="en-US" dirty="0" smtClean="0"/>
              <a:t>.com</a:t>
            </a:r>
            <a:r>
              <a:rPr lang="zh-CN" altLang="en-US" dirty="0" smtClean="0"/>
              <a:t>、</a:t>
            </a:r>
            <a:r>
              <a:rPr lang="en-US" dirty="0" smtClean="0"/>
              <a:t>windows.com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要求使用两台 </a:t>
            </a:r>
            <a:r>
              <a:rPr lang="en-US" dirty="0" smtClean="0"/>
              <a:t>RHEL 6.5 </a:t>
            </a:r>
            <a:r>
              <a:rPr lang="zh-CN" altLang="en-US" dirty="0" smtClean="0"/>
              <a:t>服务器构建域名系统，分别作为主、从域名服务器</a:t>
            </a:r>
          </a:p>
        </p:txBody>
      </p:sp>
      <p:sp>
        <p:nvSpPr>
          <p:cNvPr id="37891" name="标题 2"/>
          <p:cNvSpPr>
            <a:spLocks noGrp="1"/>
          </p:cNvSpPr>
          <p:nvPr>
            <p:ph type="title"/>
          </p:nvPr>
        </p:nvSpPr>
        <p:spPr>
          <a:xfrm>
            <a:off x="381000" y="214290"/>
            <a:ext cx="8763000" cy="63976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实验案例：构建主、从域名服务器</a:t>
            </a:r>
            <a:r>
              <a:rPr lang="en-US" altLang="zh-CN" dirty="0" smtClean="0"/>
              <a:t>4-1</a:t>
            </a:r>
            <a:endParaRPr lang="zh-CN" altLang="en-US" dirty="0" smtClean="0"/>
          </a:p>
        </p:txBody>
      </p:sp>
      <p:pic>
        <p:nvPicPr>
          <p:cNvPr id="37892" name="Picture 2" descr="Linux网络服务-SG-图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75" y="2908319"/>
            <a:ext cx="5357813" cy="323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29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Line 10"/>
          <p:cNvSpPr>
            <a:spLocks noChangeShapeType="1"/>
          </p:cNvSpPr>
          <p:nvPr/>
        </p:nvSpPr>
        <p:spPr bwMode="auto">
          <a:xfrm>
            <a:off x="2363788" y="3714750"/>
            <a:ext cx="360362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3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本章结构</a:t>
            </a:r>
          </a:p>
        </p:txBody>
      </p:sp>
      <p:sp>
        <p:nvSpPr>
          <p:cNvPr id="12311" name="AutoShape 4"/>
          <p:cNvSpPr>
            <a:spLocks noChangeArrowheads="1"/>
          </p:cNvSpPr>
          <p:nvPr/>
        </p:nvSpPr>
        <p:spPr bwMode="auto">
          <a:xfrm>
            <a:off x="308723" y="3554495"/>
            <a:ext cx="2132012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1600" b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DNS </a:t>
            </a:r>
            <a:r>
              <a:rPr lang="zh-CN" altLang="en-US" sz="1600" b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域名</a:t>
            </a:r>
            <a:r>
              <a:rPr lang="zh-CN" altLang="en-US" sz="1600" b="1" dirty="0">
                <a:solidFill>
                  <a:schemeClr val="tx2"/>
                </a:solidFill>
                <a:latin typeface="+mn-lt"/>
                <a:ea typeface="楷体_GB2312" pitchFamily="49" charset="-122"/>
              </a:rPr>
              <a:t>解析服务</a:t>
            </a:r>
          </a:p>
        </p:txBody>
      </p:sp>
      <p:sp>
        <p:nvSpPr>
          <p:cNvPr id="12314" name="Line 36"/>
          <p:cNvSpPr>
            <a:spLocks noChangeShapeType="1"/>
          </p:cNvSpPr>
          <p:nvPr/>
        </p:nvSpPr>
        <p:spPr bwMode="auto">
          <a:xfrm>
            <a:off x="2725738" y="2471738"/>
            <a:ext cx="0" cy="2484437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>
            <a:off x="5435600" y="2500313"/>
            <a:ext cx="358775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5435600" y="1714500"/>
            <a:ext cx="358775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8" name="Line 14"/>
          <p:cNvSpPr>
            <a:spLocks noChangeShapeType="1"/>
          </p:cNvSpPr>
          <p:nvPr/>
        </p:nvSpPr>
        <p:spPr bwMode="auto">
          <a:xfrm>
            <a:off x="5446713" y="1714500"/>
            <a:ext cx="0" cy="1584325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2308" name="AutoShape 18"/>
          <p:cNvSpPr>
            <a:spLocks noChangeArrowheads="1"/>
          </p:cNvSpPr>
          <p:nvPr/>
        </p:nvSpPr>
        <p:spPr bwMode="auto">
          <a:xfrm>
            <a:off x="5712936" y="1571612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1600" b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DNS </a:t>
            </a:r>
            <a:r>
              <a:rPr lang="zh-CN" altLang="en-US" sz="1600" b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系统</a:t>
            </a:r>
            <a:r>
              <a:rPr lang="zh-CN" altLang="en-US" sz="1600" b="1" dirty="0">
                <a:solidFill>
                  <a:schemeClr val="tx2"/>
                </a:solidFill>
                <a:latin typeface="+mn-lt"/>
                <a:ea typeface="楷体_GB2312" pitchFamily="49" charset="-122"/>
              </a:rPr>
              <a:t>的作用及类型</a:t>
            </a:r>
          </a:p>
        </p:txBody>
      </p:sp>
      <p:sp>
        <p:nvSpPr>
          <p:cNvPr id="12310" name="AutoShape 28"/>
          <p:cNvSpPr>
            <a:spLocks noChangeArrowheads="1"/>
          </p:cNvSpPr>
          <p:nvPr/>
        </p:nvSpPr>
        <p:spPr bwMode="auto">
          <a:xfrm>
            <a:off x="5712936" y="2357430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1600" b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BIND </a:t>
            </a:r>
            <a:r>
              <a:rPr lang="zh-CN" altLang="en-US" sz="1600" b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的</a:t>
            </a:r>
            <a:r>
              <a:rPr lang="zh-CN" altLang="en-US" sz="1600" b="1" dirty="0">
                <a:solidFill>
                  <a:schemeClr val="tx2"/>
                </a:solidFill>
                <a:latin typeface="+mn-lt"/>
                <a:ea typeface="楷体_GB2312" pitchFamily="49" charset="-122"/>
              </a:rPr>
              <a:t>安装和控制</a:t>
            </a:r>
          </a:p>
        </p:txBody>
      </p:sp>
      <p:sp>
        <p:nvSpPr>
          <p:cNvPr id="53" name="Line 16"/>
          <p:cNvSpPr>
            <a:spLocks noChangeShapeType="1"/>
          </p:cNvSpPr>
          <p:nvPr/>
        </p:nvSpPr>
        <p:spPr bwMode="auto">
          <a:xfrm>
            <a:off x="2735263" y="2500313"/>
            <a:ext cx="2700337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2303" name="AutoShape 5"/>
          <p:cNvSpPr>
            <a:spLocks noChangeArrowheads="1"/>
          </p:cNvSpPr>
          <p:nvPr/>
        </p:nvSpPr>
        <p:spPr bwMode="auto">
          <a:xfrm>
            <a:off x="3016125" y="2340049"/>
            <a:ext cx="2179439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1600" b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BIND </a:t>
            </a:r>
            <a:r>
              <a:rPr lang="zh-CN" altLang="en-US" sz="1600" b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域名</a:t>
            </a:r>
            <a:r>
              <a:rPr lang="zh-CN" altLang="en-US" sz="1600" b="1" dirty="0">
                <a:solidFill>
                  <a:schemeClr val="tx2"/>
                </a:solidFill>
                <a:latin typeface="+mn-lt"/>
                <a:ea typeface="楷体_GB2312" pitchFamily="49" charset="-122"/>
              </a:rPr>
              <a:t>服务基础</a:t>
            </a:r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>
            <a:off x="5429250" y="3286125"/>
            <a:ext cx="358775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7" name="AutoShape 28"/>
          <p:cNvSpPr>
            <a:spLocks noChangeArrowheads="1"/>
          </p:cNvSpPr>
          <p:nvPr/>
        </p:nvSpPr>
        <p:spPr bwMode="auto">
          <a:xfrm>
            <a:off x="5713200" y="3125867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1600" b="1" dirty="0" smtClean="0">
                <a:solidFill>
                  <a:srgbClr val="FF0000"/>
                </a:solidFill>
                <a:latin typeface="+mn-lt"/>
                <a:ea typeface="楷体_GB2312" pitchFamily="49" charset="-122"/>
              </a:rPr>
              <a:t>BIND </a:t>
            </a:r>
            <a:r>
              <a:rPr lang="zh-CN" altLang="en-US" sz="1600" b="1" dirty="0" smtClean="0">
                <a:solidFill>
                  <a:srgbClr val="FF0000"/>
                </a:solidFill>
                <a:latin typeface="+mn-lt"/>
                <a:ea typeface="楷体_GB2312" pitchFamily="49" charset="-122"/>
              </a:rPr>
              <a:t>服务</a:t>
            </a:r>
            <a:r>
              <a:rPr lang="zh-CN" altLang="en-US" sz="1600" b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的配置文件</a:t>
            </a:r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>
            <a:off x="5414963" y="4929188"/>
            <a:ext cx="358775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2" name="Line 16"/>
          <p:cNvSpPr>
            <a:spLocks noChangeShapeType="1"/>
          </p:cNvSpPr>
          <p:nvPr/>
        </p:nvSpPr>
        <p:spPr bwMode="auto">
          <a:xfrm>
            <a:off x="5414963" y="4143375"/>
            <a:ext cx="358775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4" name="Line 14"/>
          <p:cNvSpPr>
            <a:spLocks noChangeShapeType="1"/>
          </p:cNvSpPr>
          <p:nvPr/>
        </p:nvSpPr>
        <p:spPr bwMode="auto">
          <a:xfrm>
            <a:off x="5426075" y="4143375"/>
            <a:ext cx="0" cy="1584325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6" name="AutoShape 18"/>
          <p:cNvSpPr>
            <a:spLocks noChangeArrowheads="1"/>
          </p:cNvSpPr>
          <p:nvPr/>
        </p:nvSpPr>
        <p:spPr bwMode="auto">
          <a:xfrm>
            <a:off x="5692285" y="4000504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 err="1">
                <a:solidFill>
                  <a:schemeClr val="tx2"/>
                </a:solidFill>
                <a:latin typeface="+mn-lt"/>
                <a:ea typeface="楷体_GB2312" pitchFamily="49" charset="-122"/>
              </a:rPr>
              <a:t>构建缓存域名服务器</a:t>
            </a:r>
          </a:p>
        </p:txBody>
      </p:sp>
      <p:sp>
        <p:nvSpPr>
          <p:cNvPr id="47" name="AutoShape 28"/>
          <p:cNvSpPr>
            <a:spLocks noChangeArrowheads="1"/>
          </p:cNvSpPr>
          <p:nvPr/>
        </p:nvSpPr>
        <p:spPr bwMode="auto">
          <a:xfrm>
            <a:off x="5692285" y="4786322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构建主域名服务器</a:t>
            </a:r>
          </a:p>
        </p:txBody>
      </p:sp>
      <p:sp>
        <p:nvSpPr>
          <p:cNvPr id="55" name="Line 16"/>
          <p:cNvSpPr>
            <a:spLocks noChangeShapeType="1"/>
          </p:cNvSpPr>
          <p:nvPr/>
        </p:nvSpPr>
        <p:spPr bwMode="auto">
          <a:xfrm>
            <a:off x="2714625" y="4929188"/>
            <a:ext cx="2700338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6" name="AutoShape 5"/>
          <p:cNvSpPr>
            <a:spLocks noChangeArrowheads="1"/>
          </p:cNvSpPr>
          <p:nvPr/>
        </p:nvSpPr>
        <p:spPr bwMode="auto">
          <a:xfrm>
            <a:off x="2995474" y="4643446"/>
            <a:ext cx="2179439" cy="6469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使用 </a:t>
            </a:r>
            <a:r>
              <a:rPr lang="en-US" altLang="zh-CN" sz="1600" b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BIND </a:t>
            </a:r>
          </a:p>
          <a:p>
            <a:pPr algn="ctr">
              <a:defRPr/>
            </a:pPr>
            <a:r>
              <a:rPr lang="zh-CN" altLang="en-US" sz="1600" b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构建</a:t>
            </a:r>
            <a:r>
              <a:rPr lang="zh-CN" altLang="en-US" sz="1600" b="1" dirty="0">
                <a:solidFill>
                  <a:schemeClr val="tx2"/>
                </a:solidFill>
                <a:latin typeface="+mn-lt"/>
                <a:ea typeface="楷体_GB2312" pitchFamily="49" charset="-122"/>
              </a:rPr>
              <a:t>域名服务器</a:t>
            </a:r>
          </a:p>
        </p:txBody>
      </p:sp>
      <p:sp>
        <p:nvSpPr>
          <p:cNvPr id="57" name="Line 16"/>
          <p:cNvSpPr>
            <a:spLocks noChangeShapeType="1"/>
          </p:cNvSpPr>
          <p:nvPr/>
        </p:nvSpPr>
        <p:spPr bwMode="auto">
          <a:xfrm>
            <a:off x="5408613" y="5715000"/>
            <a:ext cx="358775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8" name="AutoShape 28"/>
          <p:cNvSpPr>
            <a:spLocks noChangeArrowheads="1"/>
          </p:cNvSpPr>
          <p:nvPr/>
        </p:nvSpPr>
        <p:spPr bwMode="auto">
          <a:xfrm>
            <a:off x="5692549" y="5554759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构建从域名服务器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8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1" grpId="0" animBg="1"/>
      <p:bldP spid="12308" grpId="0" animBg="1"/>
      <p:bldP spid="12310" grpId="0" animBg="1"/>
      <p:bldP spid="12303" grpId="0" animBg="1"/>
      <p:bldP spid="27" grpId="0" animBg="1"/>
      <p:bldP spid="46" grpId="0" animBg="1"/>
      <p:bldP spid="47" grpId="0" animBg="1"/>
      <p:bldP spid="56" grpId="0" animBg="1"/>
      <p:bldP spid="5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4"/>
          <p:cNvSpPr>
            <a:spLocks noGrp="1"/>
          </p:cNvSpPr>
          <p:nvPr>
            <p:ph idx="1"/>
          </p:nvPr>
        </p:nvSpPr>
        <p:spPr>
          <a:xfrm>
            <a:off x="214312" y="1143000"/>
            <a:ext cx="8929688" cy="5143500"/>
          </a:xfrm>
        </p:spPr>
        <p:txBody>
          <a:bodyPr/>
          <a:lstStyle/>
          <a:p>
            <a:pPr>
              <a:spcBef>
                <a:spcPts val="675"/>
              </a:spcBef>
              <a:defRPr/>
            </a:pPr>
            <a:r>
              <a:rPr lang="zh-CN" altLang="en-US" dirty="0" smtClean="0"/>
              <a:t>需求描述</a:t>
            </a:r>
            <a:endParaRPr lang="en-US" altLang="zh-CN" dirty="0" smtClean="0"/>
          </a:p>
          <a:p>
            <a:pPr lvl="1">
              <a:spcBef>
                <a:spcPts val="475"/>
              </a:spcBef>
              <a:defRPr/>
            </a:pPr>
            <a:r>
              <a:rPr lang="zh-CN" altLang="en-US" dirty="0" smtClean="0">
                <a:latin typeface="+mn-ea"/>
              </a:rPr>
              <a:t>主域名服务器地址：</a:t>
            </a:r>
            <a:r>
              <a:rPr lang="en-US" altLang="zh-CN" dirty="0" smtClean="0">
                <a:latin typeface="+mn-ea"/>
              </a:rPr>
              <a:t>ns1.linux.com(173.16.16.5)</a:t>
            </a:r>
          </a:p>
          <a:p>
            <a:pPr lvl="1">
              <a:spcBef>
                <a:spcPts val="475"/>
              </a:spcBef>
              <a:defRPr/>
            </a:pPr>
            <a:r>
              <a:rPr lang="zh-CN" altLang="en-US" dirty="0" smtClean="0">
                <a:latin typeface="+mn-ea"/>
              </a:rPr>
              <a:t>从域名服务器地址：</a:t>
            </a:r>
            <a:r>
              <a:rPr lang="en-US" altLang="zh-CN" dirty="0" smtClean="0">
                <a:latin typeface="+mn-ea"/>
              </a:rPr>
              <a:t>ns2.linux.com(173.16.16.6)</a:t>
            </a:r>
          </a:p>
          <a:p>
            <a:pPr lvl="1">
              <a:spcBef>
                <a:spcPts val="475"/>
              </a:spcBef>
              <a:defRPr/>
            </a:pPr>
            <a:r>
              <a:rPr lang="zh-CN" altLang="en-US" dirty="0" smtClean="0">
                <a:latin typeface="+mn-ea"/>
              </a:rPr>
              <a:t>为 </a:t>
            </a:r>
            <a:r>
              <a:rPr lang="en-US" altLang="zh-CN" dirty="0" smtClean="0">
                <a:latin typeface="+mn-ea"/>
              </a:rPr>
              <a:t>linux.com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windows.com </a:t>
            </a:r>
            <a:r>
              <a:rPr lang="zh-CN" altLang="en-US" dirty="0" smtClean="0">
                <a:latin typeface="+mn-ea"/>
              </a:rPr>
              <a:t>区域提供正、反向解析记录</a:t>
            </a:r>
            <a:endParaRPr lang="en-US" altLang="zh-CN" dirty="0" smtClean="0">
              <a:latin typeface="+mn-ea"/>
            </a:endParaRPr>
          </a:p>
          <a:p>
            <a:pPr lvl="1">
              <a:spcBef>
                <a:spcPts val="475"/>
              </a:spcBef>
              <a:defRPr/>
            </a:pPr>
            <a:endParaRPr lang="en-US" altLang="zh-CN" dirty="0" smtClean="0">
              <a:latin typeface="+mn-ea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46031"/>
            <a:ext cx="89154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    实验案例：构建主、从域名服务器</a:t>
            </a:r>
            <a:r>
              <a:rPr lang="en-US" altLang="zh-CN" dirty="0" smtClean="0"/>
              <a:t>4-2</a:t>
            </a:r>
            <a:endParaRPr lang="en-US" altLang="zh-CN" dirty="0" smtClean="0">
              <a:latin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30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5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3286125"/>
          </a:xfrm>
        </p:spPr>
        <p:txBody>
          <a:bodyPr/>
          <a:lstStyle/>
          <a:p>
            <a:pPr>
              <a:spcBef>
                <a:spcPts val="475"/>
              </a:spcBef>
              <a:defRPr/>
            </a:pPr>
            <a:r>
              <a:rPr lang="zh-CN" altLang="en-US" dirty="0" smtClean="0"/>
              <a:t>实现思路</a:t>
            </a:r>
            <a:endParaRPr lang="en-US" altLang="zh-CN" dirty="0" smtClean="0">
              <a:latin typeface="+mn-ea"/>
            </a:endParaRPr>
          </a:p>
          <a:p>
            <a:pPr lvl="1">
              <a:spcBef>
                <a:spcPts val="475"/>
              </a:spcBef>
              <a:defRPr/>
            </a:pPr>
            <a:r>
              <a:rPr lang="zh-CN" altLang="en-US" dirty="0" smtClean="0"/>
              <a:t>设置主、从服务器的主机名、</a:t>
            </a:r>
            <a:r>
              <a:rPr lang="en-US" altLang="zh-CN" dirty="0" smtClean="0"/>
              <a:t>IP </a:t>
            </a:r>
            <a:r>
              <a:rPr lang="zh-CN" altLang="en-US" dirty="0" smtClean="0"/>
              <a:t>地址、地址映射等</a:t>
            </a:r>
            <a:endParaRPr lang="en-US" altLang="zh-CN" dirty="0" smtClean="0"/>
          </a:p>
          <a:p>
            <a:pPr lvl="1">
              <a:spcBef>
                <a:spcPts val="475"/>
              </a:spcBef>
              <a:defRPr/>
            </a:pPr>
            <a:r>
              <a:rPr lang="zh-CN" altLang="en-US" dirty="0" smtClean="0"/>
              <a:t>构建 </a:t>
            </a:r>
            <a:r>
              <a:rPr lang="en-US" altLang="zh-CN" dirty="0" smtClean="0"/>
              <a:t>ns1 </a:t>
            </a:r>
            <a:r>
              <a:rPr lang="zh-CN" altLang="en-US" dirty="0" smtClean="0"/>
              <a:t>主域名服务器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学员练习</a:t>
            </a:r>
            <a:r>
              <a:rPr lang="en-US" altLang="zh-CN" dirty="0" smtClean="0"/>
              <a:t>1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46031"/>
            <a:ext cx="89154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实验案例：构建主、从域名服务器</a:t>
            </a:r>
            <a:r>
              <a:rPr lang="en-US" altLang="zh-CN" dirty="0" smtClean="0"/>
              <a:t>4-3</a:t>
            </a:r>
            <a:endParaRPr lang="en-US" altLang="zh-CN" dirty="0" smtClean="0">
              <a:latin typeface="黑体" pitchFamily="2" charset="-122"/>
            </a:endParaRPr>
          </a:p>
        </p:txBody>
      </p:sp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3000364" y="4929198"/>
            <a:ext cx="3598862" cy="914400"/>
            <a:chOff x="1079500" y="5657872"/>
            <a:chExt cx="3598863" cy="914400"/>
          </a:xfrm>
        </p:grpSpPr>
        <p:pic>
          <p:nvPicPr>
            <p:cNvPr id="39941" name="Picture 4" descr="练习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79500" y="5657872"/>
              <a:ext cx="1008063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942" name="Rectangle 5"/>
            <p:cNvSpPr>
              <a:spLocks noChangeArrowheads="1"/>
            </p:cNvSpPr>
            <p:nvPr/>
          </p:nvSpPr>
          <p:spPr bwMode="auto">
            <a:xfrm>
              <a:off x="1943100" y="5854720"/>
              <a:ext cx="2735263" cy="503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FF9933"/>
                  </a:solidFill>
                  <a:latin typeface="黑体" pitchFamily="2" charset="-122"/>
                </a:rPr>
                <a:t>40</a:t>
              </a:r>
              <a:r>
                <a:rPr lang="zh-CN" altLang="en-US" sz="2400" b="1">
                  <a:solidFill>
                    <a:srgbClr val="FF9933"/>
                  </a:solidFill>
                  <a:latin typeface="黑体" pitchFamily="2" charset="-122"/>
                </a:rPr>
                <a:t>分钟完成</a:t>
              </a: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31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实验案例小结</a:t>
            </a:r>
            <a:endParaRPr lang="en-US" altLang="zh-CN" dirty="0" smtClean="0"/>
          </a:p>
          <a:p>
            <a:pPr>
              <a:spcBef>
                <a:spcPct val="50000"/>
              </a:spcBef>
              <a:buFontTx/>
              <a:buNone/>
            </a:pPr>
            <a:endParaRPr lang="zh-CN" altLang="en-US" dirty="0" smtClean="0"/>
          </a:p>
          <a:p>
            <a:pPr>
              <a:spcBef>
                <a:spcPts val="675"/>
              </a:spcBef>
            </a:pPr>
            <a:endParaRPr lang="zh-CN" altLang="en-US" dirty="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32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5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3286125"/>
          </a:xfrm>
        </p:spPr>
        <p:txBody>
          <a:bodyPr/>
          <a:lstStyle/>
          <a:p>
            <a:pPr>
              <a:spcBef>
                <a:spcPts val="475"/>
              </a:spcBef>
              <a:defRPr/>
            </a:pPr>
            <a:r>
              <a:rPr lang="zh-CN" altLang="en-US" dirty="0" smtClean="0"/>
              <a:t>实现思路</a:t>
            </a:r>
            <a:endParaRPr lang="en-US" altLang="zh-CN" dirty="0" smtClean="0">
              <a:latin typeface="+mn-ea"/>
            </a:endParaRPr>
          </a:p>
          <a:p>
            <a:pPr lvl="1">
              <a:spcBef>
                <a:spcPts val="475"/>
              </a:spcBef>
              <a:defRPr/>
            </a:pPr>
            <a:r>
              <a:rPr lang="zh-CN" altLang="en-US" dirty="0" smtClean="0"/>
              <a:t>构建 </a:t>
            </a:r>
            <a:r>
              <a:rPr lang="en-US" altLang="zh-CN" dirty="0" smtClean="0"/>
              <a:t>ns2 </a:t>
            </a:r>
            <a:r>
              <a:rPr lang="zh-CN" altLang="en-US" dirty="0" smtClean="0"/>
              <a:t>从域名服务器</a:t>
            </a:r>
            <a:endParaRPr lang="en-US" altLang="zh-CN" dirty="0" smtClean="0"/>
          </a:p>
          <a:p>
            <a:pPr lvl="1">
              <a:spcBef>
                <a:spcPts val="475"/>
              </a:spcBef>
              <a:defRPr/>
            </a:pPr>
            <a:r>
              <a:rPr lang="zh-CN" altLang="en-US" dirty="0" smtClean="0"/>
              <a:t>在客户机测试主、从域名服务器</a:t>
            </a:r>
            <a:endParaRPr lang="en-US" altLang="zh-CN" dirty="0" smtClean="0"/>
          </a:p>
          <a:p>
            <a:pPr lvl="1">
              <a:spcBef>
                <a:spcPts val="475"/>
              </a:spcBef>
              <a:defRPr/>
            </a:pPr>
            <a:endParaRPr lang="zh-CN" altLang="en-US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学员练习</a:t>
            </a:r>
            <a:r>
              <a:rPr lang="en-US" altLang="zh-CN" dirty="0" smtClean="0"/>
              <a:t>2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46031"/>
            <a:ext cx="89154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mtClean="0"/>
              <a:t>实验案例：构建主、从域名服务器</a:t>
            </a:r>
            <a:r>
              <a:rPr lang="en-US" altLang="zh-CN" smtClean="0"/>
              <a:t>4-4</a:t>
            </a:r>
            <a:endParaRPr lang="en-US" altLang="zh-CN" smtClean="0">
              <a:latin typeface="黑体" pitchFamily="2" charset="-122"/>
            </a:endParaRPr>
          </a:p>
        </p:txBody>
      </p:sp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2973388" y="4657725"/>
            <a:ext cx="3598862" cy="914400"/>
            <a:chOff x="1079500" y="5657872"/>
            <a:chExt cx="3598863" cy="914400"/>
          </a:xfrm>
        </p:grpSpPr>
        <p:pic>
          <p:nvPicPr>
            <p:cNvPr id="40965" name="Picture 4" descr="练习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79500" y="5657872"/>
              <a:ext cx="1008063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966" name="Rectangle 5"/>
            <p:cNvSpPr>
              <a:spLocks noChangeArrowheads="1"/>
            </p:cNvSpPr>
            <p:nvPr/>
          </p:nvSpPr>
          <p:spPr bwMode="auto">
            <a:xfrm>
              <a:off x="1943100" y="5854720"/>
              <a:ext cx="2735263" cy="503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rgbClr val="006600"/>
                </a:buClr>
                <a:buSzPct val="80000"/>
                <a:buFont typeface="Wingdings" pitchFamily="2" charset="2"/>
                <a:buNone/>
              </a:pPr>
              <a:r>
                <a:rPr lang="en-US" altLang="zh-CN" sz="2400" b="1">
                  <a:solidFill>
                    <a:srgbClr val="FF9933"/>
                  </a:solidFill>
                  <a:latin typeface="黑体" pitchFamily="2" charset="-122"/>
                </a:rPr>
                <a:t>40</a:t>
              </a:r>
              <a:r>
                <a:rPr lang="zh-CN" altLang="en-US" sz="2400" b="1">
                  <a:solidFill>
                    <a:srgbClr val="FF9933"/>
                  </a:solidFill>
                  <a:latin typeface="黑体" pitchFamily="2" charset="-122"/>
                </a:rPr>
                <a:t>分钟完成</a:t>
              </a: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33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实验案例小结</a:t>
            </a:r>
            <a:endParaRPr lang="en-US" altLang="zh-CN" dirty="0" smtClean="0"/>
          </a:p>
          <a:p>
            <a:pPr>
              <a:spcBef>
                <a:spcPct val="50000"/>
              </a:spcBef>
              <a:buFontTx/>
              <a:buNone/>
            </a:pPr>
            <a:endParaRPr lang="zh-CN" altLang="en-US" dirty="0" smtClean="0"/>
          </a:p>
          <a:p>
            <a:pPr>
              <a:spcBef>
                <a:spcPts val="675"/>
              </a:spcBef>
            </a:pPr>
            <a:endParaRPr lang="zh-CN" altLang="en-US" dirty="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34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smtClean="0"/>
              <a:t>DNS </a:t>
            </a:r>
            <a:r>
              <a:rPr lang="zh-CN" altLang="en-US" dirty="0" smtClean="0"/>
              <a:t>系统的作用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正向解析：根据主机名称（域名）查找对应的 </a:t>
            </a:r>
            <a:r>
              <a:rPr lang="en-US" altLang="zh-CN" dirty="0" smtClean="0"/>
              <a:t>IP </a:t>
            </a:r>
            <a:r>
              <a:rPr lang="zh-CN" altLang="en-US" dirty="0" smtClean="0"/>
              <a:t>地址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反向解析：根据 </a:t>
            </a:r>
            <a:r>
              <a:rPr lang="en-US" altLang="zh-CN" dirty="0" smtClean="0"/>
              <a:t>IP </a:t>
            </a:r>
            <a:r>
              <a:rPr lang="zh-CN" altLang="en-US" dirty="0" smtClean="0"/>
              <a:t>地址查找对应的主机域名</a:t>
            </a:r>
          </a:p>
          <a:p>
            <a:pPr>
              <a:spcBef>
                <a:spcPts val="675"/>
              </a:spcBef>
            </a:pPr>
            <a:r>
              <a:rPr lang="en-US" altLang="zh-CN" dirty="0" smtClean="0"/>
              <a:t>DNS </a:t>
            </a:r>
            <a:r>
              <a:rPr lang="zh-CN" altLang="en-US" dirty="0" smtClean="0"/>
              <a:t>系统的分布式数据结构</a:t>
            </a:r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4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1126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DNS </a:t>
            </a:r>
            <a:r>
              <a:rPr lang="zh-CN" altLang="en-US" dirty="0" smtClean="0"/>
              <a:t>系统的作用及类型</a:t>
            </a:r>
            <a:r>
              <a:rPr lang="en-US" altLang="zh-CN" dirty="0" smtClean="0"/>
              <a:t>2-1</a:t>
            </a:r>
            <a:endParaRPr lang="zh-CN" alt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03350" y="3000375"/>
            <a:ext cx="6121400" cy="3627438"/>
            <a:chOff x="884" y="1825"/>
            <a:chExt cx="3856" cy="2285"/>
          </a:xfrm>
        </p:grpSpPr>
        <p:sp>
          <p:nvSpPr>
            <p:cNvPr id="11270" name="Text Box 5"/>
            <p:cNvSpPr txBox="1">
              <a:spLocks noChangeArrowheads="1"/>
            </p:cNvSpPr>
            <p:nvPr/>
          </p:nvSpPr>
          <p:spPr bwMode="auto">
            <a:xfrm>
              <a:off x="2295" y="1825"/>
              <a:ext cx="1232" cy="2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>
                  <a:solidFill>
                    <a:schemeClr val="tx2"/>
                  </a:solidFill>
                  <a:ea typeface="宋体" charset="-122"/>
                </a:rPr>
                <a:t>根 </a:t>
              </a:r>
              <a:r>
                <a:rPr lang="en-US" altLang="zh-CN" sz="1600" b="1">
                  <a:solidFill>
                    <a:schemeClr val="tx2"/>
                  </a:solidFill>
                  <a:ea typeface="宋体" charset="-122"/>
                </a:rPr>
                <a:t>.</a:t>
              </a:r>
            </a:p>
          </p:txBody>
        </p:sp>
        <p:sp>
          <p:nvSpPr>
            <p:cNvPr id="11271" name="Text Box 6"/>
            <p:cNvSpPr txBox="1">
              <a:spLocks noChangeArrowheads="1"/>
            </p:cNvSpPr>
            <p:nvPr/>
          </p:nvSpPr>
          <p:spPr bwMode="auto">
            <a:xfrm>
              <a:off x="884" y="2393"/>
              <a:ext cx="482" cy="2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tx2"/>
                  </a:solidFill>
                  <a:ea typeface="宋体" charset="-122"/>
                </a:rPr>
                <a:t> .com</a:t>
              </a:r>
            </a:p>
          </p:txBody>
        </p:sp>
        <p:sp>
          <p:nvSpPr>
            <p:cNvPr id="11272" name="Text Box 7"/>
            <p:cNvSpPr txBox="1">
              <a:spLocks noChangeArrowheads="1"/>
            </p:cNvSpPr>
            <p:nvPr/>
          </p:nvSpPr>
          <p:spPr bwMode="auto">
            <a:xfrm>
              <a:off x="1420" y="2393"/>
              <a:ext cx="482" cy="2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tx2"/>
                  </a:solidFill>
                  <a:ea typeface="宋体" charset="-122"/>
                </a:rPr>
                <a:t> .net</a:t>
              </a:r>
            </a:p>
          </p:txBody>
        </p:sp>
        <p:sp>
          <p:nvSpPr>
            <p:cNvPr id="11273" name="Text Box 8"/>
            <p:cNvSpPr txBox="1">
              <a:spLocks noChangeArrowheads="1"/>
            </p:cNvSpPr>
            <p:nvPr/>
          </p:nvSpPr>
          <p:spPr bwMode="auto">
            <a:xfrm>
              <a:off x="1955" y="2393"/>
              <a:ext cx="482" cy="2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tx2"/>
                  </a:solidFill>
                  <a:ea typeface="宋体" charset="-122"/>
                </a:rPr>
                <a:t> .org</a:t>
              </a:r>
            </a:p>
          </p:txBody>
        </p:sp>
        <p:sp>
          <p:nvSpPr>
            <p:cNvPr id="11274" name="Text Box 9"/>
            <p:cNvSpPr txBox="1">
              <a:spLocks noChangeArrowheads="1"/>
            </p:cNvSpPr>
            <p:nvPr/>
          </p:nvSpPr>
          <p:spPr bwMode="auto">
            <a:xfrm>
              <a:off x="2491" y="2393"/>
              <a:ext cx="482" cy="2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tx2"/>
                  </a:solidFill>
                  <a:ea typeface="宋体" charset="-122"/>
                </a:rPr>
                <a:t> .edu</a:t>
              </a:r>
            </a:p>
          </p:txBody>
        </p:sp>
        <p:sp>
          <p:nvSpPr>
            <p:cNvPr id="11275" name="Text Box 10"/>
            <p:cNvSpPr txBox="1">
              <a:spLocks noChangeArrowheads="1"/>
            </p:cNvSpPr>
            <p:nvPr/>
          </p:nvSpPr>
          <p:spPr bwMode="auto">
            <a:xfrm>
              <a:off x="3026" y="2393"/>
              <a:ext cx="482" cy="2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 </a:t>
              </a:r>
              <a:r>
                <a:rPr lang="en-US" altLang="zh-CN" sz="1600" b="1">
                  <a:solidFill>
                    <a:srgbClr val="FF0000"/>
                  </a:solidFill>
                  <a:ea typeface="宋体" charset="-122"/>
                </a:rPr>
                <a:t>.cn</a:t>
              </a:r>
            </a:p>
          </p:txBody>
        </p:sp>
        <p:sp>
          <p:nvSpPr>
            <p:cNvPr id="11276" name="Text Box 11"/>
            <p:cNvSpPr txBox="1">
              <a:spLocks noChangeArrowheads="1"/>
            </p:cNvSpPr>
            <p:nvPr/>
          </p:nvSpPr>
          <p:spPr bwMode="auto">
            <a:xfrm>
              <a:off x="3508" y="2393"/>
              <a:ext cx="482" cy="2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tx2"/>
                  </a:solidFill>
                  <a:ea typeface="宋体" charset="-122"/>
                </a:rPr>
                <a:t> .uk</a:t>
              </a:r>
            </a:p>
          </p:txBody>
        </p:sp>
        <p:sp>
          <p:nvSpPr>
            <p:cNvPr id="11277" name="Text Box 12"/>
            <p:cNvSpPr txBox="1">
              <a:spLocks noChangeArrowheads="1"/>
            </p:cNvSpPr>
            <p:nvPr/>
          </p:nvSpPr>
          <p:spPr bwMode="auto">
            <a:xfrm>
              <a:off x="3990" y="2366"/>
              <a:ext cx="482" cy="2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tx2"/>
                  </a:solidFill>
                  <a:ea typeface="宋体" charset="-122"/>
                </a:rPr>
                <a:t> ……</a:t>
              </a:r>
            </a:p>
          </p:txBody>
        </p:sp>
        <p:sp>
          <p:nvSpPr>
            <p:cNvPr id="11278" name="Text Box 13"/>
            <p:cNvSpPr txBox="1">
              <a:spLocks noChangeArrowheads="1"/>
            </p:cNvSpPr>
            <p:nvPr/>
          </p:nvSpPr>
          <p:spPr bwMode="auto">
            <a:xfrm>
              <a:off x="2154" y="2943"/>
              <a:ext cx="658" cy="2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tx2"/>
                  </a:solidFill>
                  <a:ea typeface="宋体" charset="-122"/>
                </a:rPr>
                <a:t> </a:t>
              </a:r>
              <a:r>
                <a:rPr lang="en-US" altLang="zh-CN" sz="1600" b="1">
                  <a:solidFill>
                    <a:srgbClr val="FF0000"/>
                  </a:solidFill>
                  <a:ea typeface="宋体" charset="-122"/>
                </a:rPr>
                <a:t>.com.cn</a:t>
              </a:r>
            </a:p>
          </p:txBody>
        </p:sp>
        <p:sp>
          <p:nvSpPr>
            <p:cNvPr id="11279" name="Text Box 14"/>
            <p:cNvSpPr txBox="1">
              <a:spLocks noChangeArrowheads="1"/>
            </p:cNvSpPr>
            <p:nvPr/>
          </p:nvSpPr>
          <p:spPr bwMode="auto">
            <a:xfrm>
              <a:off x="2919" y="2943"/>
              <a:ext cx="589" cy="2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tx2"/>
                  </a:solidFill>
                  <a:ea typeface="宋体" charset="-122"/>
                </a:rPr>
                <a:t> .net.cn</a:t>
              </a:r>
            </a:p>
          </p:txBody>
        </p:sp>
        <p:sp>
          <p:nvSpPr>
            <p:cNvPr id="11280" name="Text Box 15"/>
            <p:cNvSpPr txBox="1">
              <a:spLocks noChangeArrowheads="1"/>
            </p:cNvSpPr>
            <p:nvPr/>
          </p:nvSpPr>
          <p:spPr bwMode="auto">
            <a:xfrm>
              <a:off x="3562" y="2943"/>
              <a:ext cx="589" cy="2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tx2"/>
                  </a:solidFill>
                  <a:ea typeface="宋体" charset="-122"/>
                </a:rPr>
                <a:t> .edu.cn</a:t>
              </a:r>
            </a:p>
          </p:txBody>
        </p:sp>
        <p:sp>
          <p:nvSpPr>
            <p:cNvPr id="11281" name="Text Box 16"/>
            <p:cNvSpPr txBox="1">
              <a:spLocks noChangeArrowheads="1"/>
            </p:cNvSpPr>
            <p:nvPr/>
          </p:nvSpPr>
          <p:spPr bwMode="auto">
            <a:xfrm>
              <a:off x="4151" y="2907"/>
              <a:ext cx="589" cy="21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tx2"/>
                  </a:solidFill>
                  <a:ea typeface="宋体" charset="-122"/>
                </a:rPr>
                <a:t> ……</a:t>
              </a:r>
            </a:p>
          </p:txBody>
        </p:sp>
        <p:sp>
          <p:nvSpPr>
            <p:cNvPr id="11282" name="Text Box 17"/>
            <p:cNvSpPr txBox="1">
              <a:spLocks noChangeArrowheads="1"/>
            </p:cNvSpPr>
            <p:nvPr/>
          </p:nvSpPr>
          <p:spPr bwMode="auto">
            <a:xfrm>
              <a:off x="1312" y="3420"/>
              <a:ext cx="857" cy="2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tx2"/>
                  </a:solidFill>
                  <a:ea typeface="宋体" charset="-122"/>
                </a:rPr>
                <a:t> .zol.com.cn</a:t>
              </a:r>
            </a:p>
          </p:txBody>
        </p:sp>
        <p:sp>
          <p:nvSpPr>
            <p:cNvPr id="11283" name="Text Box 18"/>
            <p:cNvSpPr txBox="1">
              <a:spLocks noChangeArrowheads="1"/>
            </p:cNvSpPr>
            <p:nvPr/>
          </p:nvSpPr>
          <p:spPr bwMode="auto">
            <a:xfrm>
              <a:off x="2132" y="3420"/>
              <a:ext cx="948" cy="2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 </a:t>
              </a:r>
              <a:r>
                <a:rPr lang="en-US" altLang="zh-CN" sz="1600" b="1">
                  <a:solidFill>
                    <a:srgbClr val="FF0000"/>
                  </a:solidFill>
                  <a:ea typeface="宋体" charset="-122"/>
                </a:rPr>
                <a:t>.sina.com.cn</a:t>
              </a:r>
            </a:p>
          </p:txBody>
        </p:sp>
        <p:sp>
          <p:nvSpPr>
            <p:cNvPr id="11284" name="Text Box 19"/>
            <p:cNvSpPr txBox="1">
              <a:spLocks noChangeArrowheads="1"/>
            </p:cNvSpPr>
            <p:nvPr/>
          </p:nvSpPr>
          <p:spPr bwMode="auto">
            <a:xfrm>
              <a:off x="2973" y="3393"/>
              <a:ext cx="857" cy="2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tx2"/>
                  </a:solidFill>
                  <a:ea typeface="宋体" charset="-122"/>
                </a:rPr>
                <a:t> ……</a:t>
              </a:r>
            </a:p>
          </p:txBody>
        </p:sp>
        <p:sp>
          <p:nvSpPr>
            <p:cNvPr id="11285" name="Text Box 20"/>
            <p:cNvSpPr txBox="1">
              <a:spLocks noChangeArrowheads="1"/>
            </p:cNvSpPr>
            <p:nvPr/>
          </p:nvSpPr>
          <p:spPr bwMode="auto">
            <a:xfrm>
              <a:off x="1848" y="3898"/>
              <a:ext cx="482" cy="2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a typeface="宋体" charset="-122"/>
                </a:rPr>
                <a:t>www</a:t>
              </a:r>
            </a:p>
          </p:txBody>
        </p:sp>
        <p:sp>
          <p:nvSpPr>
            <p:cNvPr id="11286" name="Text Box 21"/>
            <p:cNvSpPr txBox="1">
              <a:spLocks noChangeArrowheads="1"/>
            </p:cNvSpPr>
            <p:nvPr/>
          </p:nvSpPr>
          <p:spPr bwMode="auto">
            <a:xfrm>
              <a:off x="2437" y="3898"/>
              <a:ext cx="482" cy="2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tx2"/>
                  </a:solidFill>
                  <a:ea typeface="宋体" charset="-122"/>
                </a:rPr>
                <a:t>mail</a:t>
              </a:r>
            </a:p>
          </p:txBody>
        </p:sp>
        <p:sp>
          <p:nvSpPr>
            <p:cNvPr id="11287" name="Text Box 22"/>
            <p:cNvSpPr txBox="1">
              <a:spLocks noChangeArrowheads="1"/>
            </p:cNvSpPr>
            <p:nvPr/>
          </p:nvSpPr>
          <p:spPr bwMode="auto">
            <a:xfrm>
              <a:off x="3026" y="3898"/>
              <a:ext cx="482" cy="2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tx2"/>
                  </a:solidFill>
                  <a:ea typeface="宋体" charset="-122"/>
                </a:rPr>
                <a:t>news</a:t>
              </a:r>
            </a:p>
          </p:txBody>
        </p:sp>
        <p:sp>
          <p:nvSpPr>
            <p:cNvPr id="11288" name="Text Box 23"/>
            <p:cNvSpPr txBox="1">
              <a:spLocks noChangeArrowheads="1"/>
            </p:cNvSpPr>
            <p:nvPr/>
          </p:nvSpPr>
          <p:spPr bwMode="auto">
            <a:xfrm>
              <a:off x="3615" y="3871"/>
              <a:ext cx="482" cy="2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tx2"/>
                  </a:solidFill>
                  <a:ea typeface="宋体" charset="-122"/>
                </a:rPr>
                <a:t>……</a:t>
              </a:r>
            </a:p>
          </p:txBody>
        </p:sp>
        <p:sp>
          <p:nvSpPr>
            <p:cNvPr id="11289" name="Line 24"/>
            <p:cNvSpPr>
              <a:spLocks noChangeShapeType="1"/>
            </p:cNvSpPr>
            <p:nvPr/>
          </p:nvSpPr>
          <p:spPr bwMode="auto">
            <a:xfrm flipH="1">
              <a:off x="1152" y="2077"/>
              <a:ext cx="1392" cy="361"/>
            </a:xfrm>
            <a:prstGeom prst="line">
              <a:avLst/>
            </a:prstGeom>
            <a:noFill/>
            <a:ln w="15875">
              <a:solidFill>
                <a:srgbClr val="33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0" name="Line 25"/>
            <p:cNvSpPr>
              <a:spLocks noChangeShapeType="1"/>
            </p:cNvSpPr>
            <p:nvPr/>
          </p:nvSpPr>
          <p:spPr bwMode="auto">
            <a:xfrm flipH="1">
              <a:off x="1741" y="2077"/>
              <a:ext cx="803" cy="361"/>
            </a:xfrm>
            <a:prstGeom prst="line">
              <a:avLst/>
            </a:prstGeom>
            <a:noFill/>
            <a:ln w="15875">
              <a:solidFill>
                <a:srgbClr val="33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Line 26"/>
            <p:cNvSpPr>
              <a:spLocks noChangeShapeType="1"/>
            </p:cNvSpPr>
            <p:nvPr/>
          </p:nvSpPr>
          <p:spPr bwMode="auto">
            <a:xfrm flipH="1">
              <a:off x="2223" y="2077"/>
              <a:ext cx="321" cy="361"/>
            </a:xfrm>
            <a:prstGeom prst="line">
              <a:avLst/>
            </a:prstGeom>
            <a:noFill/>
            <a:ln w="15875">
              <a:solidFill>
                <a:srgbClr val="33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" name="Line 27"/>
            <p:cNvSpPr>
              <a:spLocks noChangeShapeType="1"/>
            </p:cNvSpPr>
            <p:nvPr/>
          </p:nvSpPr>
          <p:spPr bwMode="auto">
            <a:xfrm>
              <a:off x="2544" y="2077"/>
              <a:ext cx="214" cy="361"/>
            </a:xfrm>
            <a:prstGeom prst="line">
              <a:avLst/>
            </a:prstGeom>
            <a:noFill/>
            <a:ln w="15875">
              <a:solidFill>
                <a:srgbClr val="33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Line 28"/>
            <p:cNvSpPr>
              <a:spLocks noChangeShapeType="1"/>
            </p:cNvSpPr>
            <p:nvPr/>
          </p:nvSpPr>
          <p:spPr bwMode="auto">
            <a:xfrm>
              <a:off x="2544" y="2077"/>
              <a:ext cx="696" cy="361"/>
            </a:xfrm>
            <a:prstGeom prst="line">
              <a:avLst/>
            </a:prstGeom>
            <a:noFill/>
            <a:ln w="15875">
              <a:solidFill>
                <a:srgbClr val="33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Line 29"/>
            <p:cNvSpPr>
              <a:spLocks noChangeShapeType="1"/>
            </p:cNvSpPr>
            <p:nvPr/>
          </p:nvSpPr>
          <p:spPr bwMode="auto">
            <a:xfrm>
              <a:off x="2544" y="2077"/>
              <a:ext cx="1178" cy="361"/>
            </a:xfrm>
            <a:prstGeom prst="line">
              <a:avLst/>
            </a:prstGeom>
            <a:noFill/>
            <a:ln w="15875">
              <a:solidFill>
                <a:srgbClr val="33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5" name="Line 30"/>
            <p:cNvSpPr>
              <a:spLocks noChangeShapeType="1"/>
            </p:cNvSpPr>
            <p:nvPr/>
          </p:nvSpPr>
          <p:spPr bwMode="auto">
            <a:xfrm>
              <a:off x="2544" y="2077"/>
              <a:ext cx="1714" cy="361"/>
            </a:xfrm>
            <a:prstGeom prst="line">
              <a:avLst/>
            </a:prstGeom>
            <a:noFill/>
            <a:ln w="15875">
              <a:solidFill>
                <a:srgbClr val="33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6" name="Line 31"/>
            <p:cNvSpPr>
              <a:spLocks noChangeShapeType="1"/>
            </p:cNvSpPr>
            <p:nvPr/>
          </p:nvSpPr>
          <p:spPr bwMode="auto">
            <a:xfrm flipH="1">
              <a:off x="2544" y="2618"/>
              <a:ext cx="750" cy="361"/>
            </a:xfrm>
            <a:prstGeom prst="line">
              <a:avLst/>
            </a:prstGeom>
            <a:noFill/>
            <a:ln w="15875">
              <a:solidFill>
                <a:srgbClr val="33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Line 32"/>
            <p:cNvSpPr>
              <a:spLocks noChangeShapeType="1"/>
            </p:cNvSpPr>
            <p:nvPr/>
          </p:nvSpPr>
          <p:spPr bwMode="auto">
            <a:xfrm flipH="1">
              <a:off x="3240" y="2618"/>
              <a:ext cx="54" cy="361"/>
            </a:xfrm>
            <a:prstGeom prst="line">
              <a:avLst/>
            </a:prstGeom>
            <a:noFill/>
            <a:ln w="15875">
              <a:solidFill>
                <a:srgbClr val="33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8" name="Line 33"/>
            <p:cNvSpPr>
              <a:spLocks noChangeShapeType="1"/>
            </p:cNvSpPr>
            <p:nvPr/>
          </p:nvSpPr>
          <p:spPr bwMode="auto">
            <a:xfrm>
              <a:off x="3294" y="2618"/>
              <a:ext cx="536" cy="361"/>
            </a:xfrm>
            <a:prstGeom prst="line">
              <a:avLst/>
            </a:prstGeom>
            <a:noFill/>
            <a:ln w="15875">
              <a:solidFill>
                <a:srgbClr val="33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9" name="Line 34"/>
            <p:cNvSpPr>
              <a:spLocks noChangeShapeType="1"/>
            </p:cNvSpPr>
            <p:nvPr/>
          </p:nvSpPr>
          <p:spPr bwMode="auto">
            <a:xfrm flipH="1">
              <a:off x="1794" y="3177"/>
              <a:ext cx="750" cy="289"/>
            </a:xfrm>
            <a:prstGeom prst="line">
              <a:avLst/>
            </a:prstGeom>
            <a:noFill/>
            <a:ln w="15875">
              <a:solidFill>
                <a:srgbClr val="33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0" name="Line 35"/>
            <p:cNvSpPr>
              <a:spLocks noChangeShapeType="1"/>
            </p:cNvSpPr>
            <p:nvPr/>
          </p:nvSpPr>
          <p:spPr bwMode="auto">
            <a:xfrm>
              <a:off x="2544" y="3177"/>
              <a:ext cx="107" cy="289"/>
            </a:xfrm>
            <a:prstGeom prst="line">
              <a:avLst/>
            </a:prstGeom>
            <a:noFill/>
            <a:ln w="15875">
              <a:solidFill>
                <a:srgbClr val="33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1" name="Line 36"/>
            <p:cNvSpPr>
              <a:spLocks noChangeShapeType="1"/>
            </p:cNvSpPr>
            <p:nvPr/>
          </p:nvSpPr>
          <p:spPr bwMode="auto">
            <a:xfrm>
              <a:off x="2544" y="3177"/>
              <a:ext cx="857" cy="289"/>
            </a:xfrm>
            <a:prstGeom prst="line">
              <a:avLst/>
            </a:prstGeom>
            <a:noFill/>
            <a:ln w="15875">
              <a:solidFill>
                <a:srgbClr val="33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2" name="Line 37"/>
            <p:cNvSpPr>
              <a:spLocks noChangeShapeType="1"/>
            </p:cNvSpPr>
            <p:nvPr/>
          </p:nvSpPr>
          <p:spPr bwMode="auto">
            <a:xfrm flipH="1">
              <a:off x="2116" y="3655"/>
              <a:ext cx="535" cy="288"/>
            </a:xfrm>
            <a:prstGeom prst="line">
              <a:avLst/>
            </a:prstGeom>
            <a:noFill/>
            <a:ln w="15875">
              <a:solidFill>
                <a:srgbClr val="33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3" name="Line 38"/>
            <p:cNvSpPr>
              <a:spLocks noChangeShapeType="1"/>
            </p:cNvSpPr>
            <p:nvPr/>
          </p:nvSpPr>
          <p:spPr bwMode="auto">
            <a:xfrm>
              <a:off x="2651" y="3655"/>
              <a:ext cx="0" cy="288"/>
            </a:xfrm>
            <a:prstGeom prst="line">
              <a:avLst/>
            </a:prstGeom>
            <a:noFill/>
            <a:ln w="15875">
              <a:solidFill>
                <a:srgbClr val="33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4" name="Line 39"/>
            <p:cNvSpPr>
              <a:spLocks noChangeShapeType="1"/>
            </p:cNvSpPr>
            <p:nvPr/>
          </p:nvSpPr>
          <p:spPr bwMode="auto">
            <a:xfrm>
              <a:off x="2651" y="3655"/>
              <a:ext cx="589" cy="288"/>
            </a:xfrm>
            <a:prstGeom prst="line">
              <a:avLst/>
            </a:prstGeom>
            <a:noFill/>
            <a:ln w="15875">
              <a:solidFill>
                <a:srgbClr val="33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5" name="Line 40"/>
            <p:cNvSpPr>
              <a:spLocks noChangeShapeType="1"/>
            </p:cNvSpPr>
            <p:nvPr/>
          </p:nvSpPr>
          <p:spPr bwMode="auto">
            <a:xfrm>
              <a:off x="2651" y="3655"/>
              <a:ext cx="1179" cy="288"/>
            </a:xfrm>
            <a:prstGeom prst="line">
              <a:avLst/>
            </a:prstGeom>
            <a:noFill/>
            <a:ln w="15875">
              <a:solidFill>
                <a:srgbClr val="33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" name="AutoShape 19"/>
          <p:cNvSpPr>
            <a:spLocks noChangeArrowheads="1"/>
          </p:cNvSpPr>
          <p:nvPr/>
        </p:nvSpPr>
        <p:spPr bwMode="auto">
          <a:xfrm>
            <a:off x="571500" y="5805488"/>
            <a:ext cx="2344738" cy="428625"/>
          </a:xfrm>
          <a:prstGeom prst="wedgeRoundRectCallout">
            <a:avLst>
              <a:gd name="adj1" fmla="val 45912"/>
              <a:gd name="adj2" fmla="val 9630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www.sina.com.cn.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smtClean="0"/>
              <a:t>BIND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Berkeley Internet Name Daemon</a:t>
            </a:r>
            <a:r>
              <a:rPr lang="zh-CN" altLang="en-US" dirty="0" smtClean="0"/>
              <a:t>）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伯克利 </a:t>
            </a:r>
            <a:r>
              <a:rPr lang="en-US" altLang="zh-CN" dirty="0" smtClean="0"/>
              <a:t>Internet </a:t>
            </a:r>
            <a:r>
              <a:rPr lang="zh-CN" altLang="en-US" dirty="0" smtClean="0"/>
              <a:t>域名服务 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官方站点：</a:t>
            </a:r>
            <a:r>
              <a:rPr lang="en-US" altLang="zh-CN" dirty="0" smtClean="0"/>
              <a:t>https://www.isc.org/</a:t>
            </a:r>
          </a:p>
          <a:p>
            <a:pPr>
              <a:spcBef>
                <a:spcPts val="675"/>
              </a:spcBef>
            </a:pPr>
            <a:r>
              <a:rPr lang="zh-CN" altLang="en-US" dirty="0" smtClean="0"/>
              <a:t>相关软件包</a:t>
            </a:r>
          </a:p>
          <a:p>
            <a:pPr lvl="1"/>
            <a:r>
              <a:rPr lang="en-US" dirty="0" smtClean="0"/>
              <a:t>bind-9.8.2-0.17.rc1.el6_4.6.x86_64.rpm</a:t>
            </a:r>
            <a:endParaRPr lang="zh-CN" altLang="en-US" dirty="0" smtClean="0"/>
          </a:p>
          <a:p>
            <a:pPr lvl="1"/>
            <a:r>
              <a:rPr lang="en-US" dirty="0" smtClean="0"/>
              <a:t>bind-utils-9.8.2-0.17.rc1.el6_4.6.x86_64.rpm</a:t>
            </a:r>
            <a:endParaRPr lang="zh-CN" altLang="en-US" dirty="0" smtClean="0"/>
          </a:p>
          <a:p>
            <a:pPr lvl="1"/>
            <a:r>
              <a:rPr lang="en-US" dirty="0" smtClean="0"/>
              <a:t>bind-libs-9.8.2-0.17.rc1.el6_4.6.x86_64.rpm</a:t>
            </a:r>
            <a:endParaRPr lang="zh-CN" altLang="en-US" dirty="0" smtClean="0"/>
          </a:p>
          <a:p>
            <a:pPr lvl="1"/>
            <a:r>
              <a:rPr lang="en-US" dirty="0" smtClean="0"/>
              <a:t>bind-chroot-9.8.2-0.17.rc1.el6_4.6.x86_64.rpm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5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1331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 </a:t>
            </a:r>
            <a:r>
              <a:rPr lang="zh-CN" altLang="en-US" dirty="0" smtClean="0"/>
              <a:t>域名服务</a:t>
            </a:r>
            <a:r>
              <a:rPr lang="en-US" altLang="zh-CN" dirty="0" smtClean="0"/>
              <a:t>2-1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smtClean="0"/>
              <a:t>BIND </a:t>
            </a:r>
            <a:r>
              <a:rPr lang="zh-CN" altLang="en-US" dirty="0" smtClean="0"/>
              <a:t>服务器端程序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主要执行程序：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/named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服务脚本：</a:t>
            </a:r>
            <a:r>
              <a:rPr lang="en-US" altLang="zh-CN" dirty="0" smtClean="0">
                <a:solidFill>
                  <a:srgbClr val="FF0000"/>
                </a:solidFill>
              </a:rPr>
              <a:t>/etc/</a:t>
            </a:r>
            <a:r>
              <a:rPr lang="en-US" altLang="zh-CN" dirty="0" err="1" smtClean="0">
                <a:solidFill>
                  <a:srgbClr val="FF0000"/>
                </a:solidFill>
              </a:rPr>
              <a:t>init.d</a:t>
            </a:r>
            <a:r>
              <a:rPr lang="en-US" altLang="zh-CN" dirty="0" smtClean="0">
                <a:solidFill>
                  <a:srgbClr val="FF0000"/>
                </a:solidFill>
              </a:rPr>
              <a:t>/named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默认监听端口：</a:t>
            </a:r>
            <a:r>
              <a:rPr lang="en-US" altLang="zh-CN" dirty="0" smtClean="0"/>
              <a:t>53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主配置文件：</a:t>
            </a:r>
          </a:p>
          <a:p>
            <a:pPr lvl="2">
              <a:spcBef>
                <a:spcPct val="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/named/</a:t>
            </a:r>
            <a:r>
              <a:rPr lang="en-US" altLang="zh-CN" dirty="0" err="1" smtClean="0"/>
              <a:t>chroot</a:t>
            </a:r>
            <a:r>
              <a:rPr lang="en-US" altLang="zh-CN" dirty="0" smtClean="0">
                <a:solidFill>
                  <a:srgbClr val="FF0000"/>
                </a:solidFill>
              </a:rPr>
              <a:t>/etc/</a:t>
            </a:r>
            <a:r>
              <a:rPr lang="en-US" altLang="zh-CN" dirty="0" err="1" smtClean="0">
                <a:solidFill>
                  <a:srgbClr val="FF0000"/>
                </a:solidFill>
              </a:rPr>
              <a:t>named.conf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保存 </a:t>
            </a:r>
            <a:r>
              <a:rPr lang="en-US" altLang="zh-CN" dirty="0" smtClean="0"/>
              <a:t>DNS </a:t>
            </a:r>
            <a:r>
              <a:rPr lang="zh-CN" altLang="en-US" dirty="0" smtClean="0"/>
              <a:t>解析记录的数据文件位于：</a:t>
            </a:r>
          </a:p>
          <a:p>
            <a:pPr lvl="2">
              <a:spcBef>
                <a:spcPct val="0"/>
              </a:spcBef>
            </a:pP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/named/</a:t>
            </a:r>
            <a:r>
              <a:rPr lang="en-US" altLang="zh-CN" dirty="0" err="1" smtClean="0"/>
              <a:t>chroot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var</a:t>
            </a:r>
            <a:r>
              <a:rPr lang="en-US" altLang="zh-CN" dirty="0" smtClean="0">
                <a:solidFill>
                  <a:srgbClr val="FF0000"/>
                </a:solidFill>
              </a:rPr>
              <a:t>/named/</a:t>
            </a:r>
          </a:p>
          <a:p>
            <a:pPr lvl="2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6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1433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 </a:t>
            </a:r>
            <a:r>
              <a:rPr lang="zh-CN" altLang="en-US" dirty="0" smtClean="0"/>
              <a:t>域名服务</a:t>
            </a:r>
            <a:r>
              <a:rPr lang="en-US" altLang="zh-CN" dirty="0" smtClean="0"/>
              <a:t>2-2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全局配置部分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设置 </a:t>
            </a:r>
            <a:r>
              <a:rPr lang="en-US" altLang="zh-CN" dirty="0" smtClean="0"/>
              <a:t>DNS </a:t>
            </a:r>
            <a:r>
              <a:rPr lang="zh-CN" altLang="en-US" dirty="0" smtClean="0"/>
              <a:t>服务器的全局参数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包括监听地址</a:t>
            </a:r>
            <a:r>
              <a:rPr lang="en-US" altLang="zh-CN" dirty="0" smtClean="0"/>
              <a:t>/</a:t>
            </a:r>
            <a:r>
              <a:rPr lang="zh-CN" altLang="en-US" dirty="0" smtClean="0"/>
              <a:t>端口、数据文件的默认位置等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使用 </a:t>
            </a:r>
            <a:r>
              <a:rPr lang="en-US" altLang="zh-CN" dirty="0" smtClean="0"/>
              <a:t>options { …… }; </a:t>
            </a:r>
            <a:r>
              <a:rPr lang="zh-CN" altLang="en-US" dirty="0" smtClean="0"/>
              <a:t>的配置段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7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1536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主配置文件 </a:t>
            </a:r>
            <a:r>
              <a:rPr lang="en-US" altLang="zh-CN" dirty="0" err="1" smtClean="0"/>
              <a:t>named.conf</a:t>
            </a:r>
            <a:r>
              <a:rPr lang="en-US" altLang="zh-CN" dirty="0" smtClean="0"/>
              <a:t> 2-1</a:t>
            </a:r>
            <a:endParaRPr lang="zh-CN" altLang="en-US" dirty="0" smtClean="0"/>
          </a:p>
        </p:txBody>
      </p:sp>
      <p:sp>
        <p:nvSpPr>
          <p:cNvPr id="15364" name="AutoShape 16"/>
          <p:cNvSpPr>
            <a:spLocks noChangeArrowheads="1"/>
          </p:cNvSpPr>
          <p:nvPr/>
        </p:nvSpPr>
        <p:spPr bwMode="auto">
          <a:xfrm>
            <a:off x="785786" y="3327413"/>
            <a:ext cx="7829577" cy="1535112"/>
          </a:xfrm>
          <a:prstGeom prst="roundRect">
            <a:avLst>
              <a:gd name="adj" fmla="val 7875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options {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   listen-on port 53 { 173.16.16.1; };                   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   directory   "/</a:t>
            </a:r>
            <a:r>
              <a:rPr lang="en-US" altLang="zh-CN" dirty="0" err="1">
                <a:solidFill>
                  <a:schemeClr val="tx2"/>
                </a:solidFill>
              </a:rPr>
              <a:t>var</a:t>
            </a:r>
            <a:r>
              <a:rPr lang="en-US" altLang="zh-CN" dirty="0">
                <a:solidFill>
                  <a:schemeClr val="tx2"/>
                </a:solidFill>
              </a:rPr>
              <a:t>/named";                             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   allow-query  { 192.168.1.0/24; 173.16.16.0/24; };    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};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6" name="AutoShape 19"/>
          <p:cNvSpPr>
            <a:spLocks noChangeArrowheads="1"/>
          </p:cNvSpPr>
          <p:nvPr/>
        </p:nvSpPr>
        <p:spPr bwMode="auto">
          <a:xfrm>
            <a:off x="4000500" y="3071825"/>
            <a:ext cx="2071688" cy="428625"/>
          </a:xfrm>
          <a:prstGeom prst="wedgeRoundRectCallout">
            <a:avLst>
              <a:gd name="adj1" fmla="val -40403"/>
              <a:gd name="adj2" fmla="val 7817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监听地址和端口</a:t>
            </a:r>
          </a:p>
        </p:txBody>
      </p:sp>
      <p:sp>
        <p:nvSpPr>
          <p:cNvPr id="7" name="AutoShape 19"/>
          <p:cNvSpPr>
            <a:spLocks noChangeArrowheads="1"/>
          </p:cNvSpPr>
          <p:nvPr/>
        </p:nvSpPr>
        <p:spPr bwMode="auto">
          <a:xfrm>
            <a:off x="4714875" y="3571888"/>
            <a:ext cx="3286125" cy="428625"/>
          </a:xfrm>
          <a:prstGeom prst="wedgeRoundRectCallout">
            <a:avLst>
              <a:gd name="adj1" fmla="val -40403"/>
              <a:gd name="adj2" fmla="val 7817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区域数据文件的默认存放位置</a:t>
            </a:r>
          </a:p>
        </p:txBody>
      </p:sp>
      <p:sp>
        <p:nvSpPr>
          <p:cNvPr id="8" name="AutoShape 19"/>
          <p:cNvSpPr>
            <a:spLocks noChangeArrowheads="1"/>
          </p:cNvSpPr>
          <p:nvPr/>
        </p:nvSpPr>
        <p:spPr bwMode="auto">
          <a:xfrm>
            <a:off x="4286250" y="4786325"/>
            <a:ext cx="2928938" cy="428625"/>
          </a:xfrm>
          <a:prstGeom prst="wedgeRoundRectCallout">
            <a:avLst>
              <a:gd name="adj1" fmla="val -40403"/>
              <a:gd name="adj2" fmla="val -9491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允许使用本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DNS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服务的网段</a:t>
            </a:r>
          </a:p>
        </p:txBody>
      </p:sp>
      <p:pic>
        <p:nvPicPr>
          <p:cNvPr id="9" name="Picture 8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643182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区域配置部分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设置本服务器提供域名解析的特定 </a:t>
            </a:r>
            <a:r>
              <a:rPr lang="en-US" altLang="zh-CN" dirty="0" smtClean="0"/>
              <a:t>DNS </a:t>
            </a:r>
            <a:r>
              <a:rPr lang="zh-CN" altLang="en-US" dirty="0" smtClean="0"/>
              <a:t>区域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包括域名、服务器角色、数据文件名等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使用 </a:t>
            </a:r>
            <a:r>
              <a:rPr lang="en-US" altLang="zh-CN" dirty="0" smtClean="0"/>
              <a:t>zone “</a:t>
            </a:r>
            <a:r>
              <a:rPr lang="zh-CN" altLang="en-US" dirty="0" smtClean="0"/>
              <a:t>区域名” </a:t>
            </a:r>
            <a:r>
              <a:rPr lang="en-US" altLang="zh-CN" dirty="0" smtClean="0"/>
              <a:t>IN { …… }; </a:t>
            </a:r>
            <a:r>
              <a:rPr lang="zh-CN" altLang="en-US" dirty="0" smtClean="0"/>
              <a:t>的配置段</a:t>
            </a:r>
          </a:p>
          <a:p>
            <a:pPr lvl="1">
              <a:spcBef>
                <a:spcPts val="475"/>
              </a:spcBef>
            </a:pPr>
            <a:endParaRPr lang="zh-CN" altLang="en-US" dirty="0" smtClean="0"/>
          </a:p>
          <a:p>
            <a:pPr lvl="1">
              <a:spcBef>
                <a:spcPts val="475"/>
              </a:spcBef>
            </a:pPr>
            <a:endParaRPr lang="zh-CN" altLang="en-US" dirty="0" smtClean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8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1638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主配置文件 </a:t>
            </a:r>
            <a:r>
              <a:rPr lang="en-US" altLang="zh-CN" dirty="0" err="1" smtClean="0"/>
              <a:t>named.conf</a:t>
            </a:r>
            <a:r>
              <a:rPr lang="en-US" altLang="zh-CN" dirty="0" smtClean="0"/>
              <a:t> 2-2</a:t>
            </a:r>
            <a:endParaRPr lang="zh-CN" altLang="en-US" dirty="0" smtClean="0"/>
          </a:p>
        </p:txBody>
      </p:sp>
      <p:sp>
        <p:nvSpPr>
          <p:cNvPr id="16388" name="AutoShape 16"/>
          <p:cNvSpPr>
            <a:spLocks noChangeArrowheads="1"/>
          </p:cNvSpPr>
          <p:nvPr/>
        </p:nvSpPr>
        <p:spPr bwMode="auto">
          <a:xfrm>
            <a:off x="714348" y="3268997"/>
            <a:ext cx="7901015" cy="2660333"/>
          </a:xfrm>
          <a:prstGeom prst="roundRect">
            <a:avLst>
              <a:gd name="adj" fmla="val 609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zone </a:t>
            </a:r>
            <a:r>
              <a:rPr lang="en-US" altLang="zh-CN" dirty="0" smtClean="0">
                <a:solidFill>
                  <a:schemeClr val="tx2"/>
                </a:solidFill>
              </a:rPr>
              <a:t>"yq.com</a:t>
            </a:r>
            <a:r>
              <a:rPr lang="en-US" altLang="zh-CN" dirty="0">
                <a:solidFill>
                  <a:schemeClr val="tx2"/>
                </a:solidFill>
              </a:rPr>
              <a:t>" IN {                                    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   </a:t>
            </a:r>
            <a:r>
              <a:rPr lang="en-US" altLang="zh-CN" dirty="0">
                <a:solidFill>
                  <a:srgbClr val="FF0000"/>
                </a:solidFill>
              </a:rPr>
              <a:t>type</a:t>
            </a:r>
            <a:r>
              <a:rPr lang="en-US" altLang="zh-CN" dirty="0">
                <a:solidFill>
                  <a:schemeClr val="tx2"/>
                </a:solidFill>
              </a:rPr>
              <a:t> master;                                         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file </a:t>
            </a:r>
            <a:r>
              <a:rPr lang="en-US" altLang="zh-CN" dirty="0" smtClean="0">
                <a:solidFill>
                  <a:schemeClr val="tx2"/>
                </a:solidFill>
              </a:rPr>
              <a:t>“</a:t>
            </a:r>
            <a:r>
              <a:rPr lang="en-US" altLang="zh-CN" dirty="0" err="1" smtClean="0">
                <a:solidFill>
                  <a:schemeClr val="tx2"/>
                </a:solidFill>
              </a:rPr>
              <a:t>yq.com.zone</a:t>
            </a:r>
            <a:r>
              <a:rPr lang="en-US" altLang="zh-CN" dirty="0">
                <a:solidFill>
                  <a:schemeClr val="tx2"/>
                </a:solidFill>
              </a:rPr>
              <a:t>";                               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   allow-transfer  { 173.16.16.2; };                    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};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zone "16.16.173.in-addr.arpa" IN {                       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   </a:t>
            </a:r>
            <a:r>
              <a:rPr lang="en-US" altLang="zh-CN" dirty="0">
                <a:solidFill>
                  <a:srgbClr val="FF0000"/>
                </a:solidFill>
              </a:rPr>
              <a:t>type</a:t>
            </a:r>
            <a:r>
              <a:rPr lang="en-US" altLang="zh-CN" dirty="0">
                <a:solidFill>
                  <a:schemeClr val="tx2"/>
                </a:solidFill>
              </a:rPr>
              <a:t> master;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file </a:t>
            </a:r>
            <a:r>
              <a:rPr lang="en-US" altLang="zh-CN" dirty="0">
                <a:solidFill>
                  <a:schemeClr val="tx2"/>
                </a:solidFill>
              </a:rPr>
              <a:t>"173.16.16.arpa";                               </a:t>
            </a:r>
          </a:p>
          <a:p>
            <a:r>
              <a:rPr lang="en-US" altLang="zh-CN" dirty="0" smtClean="0">
                <a:solidFill>
                  <a:schemeClr val="tx2"/>
                </a:solidFill>
              </a:rPr>
              <a:t>};</a:t>
            </a:r>
            <a:endParaRPr lang="zh-CN" altLang="en-US" dirty="0"/>
          </a:p>
        </p:txBody>
      </p:sp>
      <p:sp>
        <p:nvSpPr>
          <p:cNvPr id="5" name="AutoShape 19"/>
          <p:cNvSpPr>
            <a:spLocks noChangeArrowheads="1"/>
          </p:cNvSpPr>
          <p:nvPr/>
        </p:nvSpPr>
        <p:spPr bwMode="auto">
          <a:xfrm>
            <a:off x="3429000" y="3026109"/>
            <a:ext cx="2428875" cy="715963"/>
          </a:xfrm>
          <a:prstGeom prst="wedgeRoundRectCallout">
            <a:avLst>
              <a:gd name="adj1" fmla="val -40403"/>
              <a:gd name="adj2" fmla="val 7817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type: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区域类型</a:t>
            </a:r>
            <a:endParaRPr lang="en-US" altLang="zh-CN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file: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区域数据文件</a:t>
            </a:r>
            <a:endParaRPr lang="en-US" altLang="zh-CN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6" name="Picture 8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643182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utoShape 19"/>
          <p:cNvSpPr>
            <a:spLocks noChangeArrowheads="1"/>
          </p:cNvSpPr>
          <p:nvPr/>
        </p:nvSpPr>
        <p:spPr bwMode="auto">
          <a:xfrm>
            <a:off x="5072066" y="4572008"/>
            <a:ext cx="3429024" cy="1071570"/>
          </a:xfrm>
          <a:prstGeom prst="wedgeRoundRectCallout">
            <a:avLst>
              <a:gd name="adj1" fmla="val -44665"/>
              <a:gd name="adj2" fmla="val 49254"/>
              <a:gd name="adj3" fmla="val 16667"/>
            </a:avLst>
          </a:prstGeom>
          <a:solidFill>
            <a:schemeClr val="accent2"/>
          </a:solidFill>
          <a:ln w="19050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注意：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zone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区域是可选的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zh-CN" altLang="en-US" sz="2000" b="1" dirty="0" smtClean="0">
                <a:solidFill>
                  <a:schemeClr val="bg1"/>
                </a:solidFill>
              </a:rPr>
              <a:t>“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IN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”关键字可省略</a:t>
            </a:r>
            <a:endParaRPr lang="en-US" altLang="zh-CN" sz="2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idx="1"/>
          </p:nvPr>
        </p:nvSpPr>
        <p:spPr>
          <a:xfrm>
            <a:off x="214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全局 </a:t>
            </a:r>
            <a:r>
              <a:rPr lang="en-US" altLang="zh-CN" dirty="0" smtClean="0"/>
              <a:t>TTL </a:t>
            </a:r>
            <a:r>
              <a:rPr lang="zh-CN" altLang="en-US" dirty="0" smtClean="0"/>
              <a:t>配置项及 </a:t>
            </a:r>
            <a:r>
              <a:rPr lang="en-US" altLang="zh-CN" dirty="0" smtClean="0"/>
              <a:t>SOA </a:t>
            </a:r>
            <a:r>
              <a:rPr lang="zh-CN" altLang="en-US" dirty="0" smtClean="0"/>
              <a:t>记录</a:t>
            </a:r>
          </a:p>
          <a:p>
            <a:pPr lvl="1">
              <a:spcBef>
                <a:spcPts val="475"/>
              </a:spcBef>
            </a:pPr>
            <a:r>
              <a:rPr lang="en-US" altLang="zh-CN" dirty="0" smtClean="0"/>
              <a:t>$TTL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Time To Live</a:t>
            </a:r>
            <a:r>
              <a:rPr lang="zh-CN" altLang="en-US" dirty="0" smtClean="0"/>
              <a:t>，生存时间）记录</a:t>
            </a:r>
          </a:p>
          <a:p>
            <a:pPr lvl="1">
              <a:spcBef>
                <a:spcPts val="475"/>
              </a:spcBef>
            </a:pPr>
            <a:r>
              <a:rPr lang="en-US" altLang="zh-CN" dirty="0" smtClean="0"/>
              <a:t>SOA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Start Of Authority</a:t>
            </a:r>
            <a:r>
              <a:rPr lang="zh-CN" altLang="en-US" dirty="0" smtClean="0"/>
              <a:t>，授权信息开始）记录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分号“</a:t>
            </a:r>
            <a:r>
              <a:rPr lang="en-US" altLang="zh-CN" dirty="0" smtClean="0"/>
              <a:t>;” </a:t>
            </a:r>
            <a:r>
              <a:rPr lang="zh-CN" altLang="en-US" dirty="0" smtClean="0"/>
              <a:t>开始的部分表示注释信息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9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1741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区域数据配置文件</a:t>
            </a:r>
            <a:r>
              <a:rPr lang="en-US" altLang="zh-CN" dirty="0" smtClean="0"/>
              <a:t>3-1</a:t>
            </a:r>
            <a:endParaRPr lang="zh-CN" altLang="en-US" dirty="0" smtClean="0"/>
          </a:p>
        </p:txBody>
      </p:sp>
      <p:sp>
        <p:nvSpPr>
          <p:cNvPr id="17412" name="AutoShape 16"/>
          <p:cNvSpPr>
            <a:spLocks noChangeArrowheads="1"/>
          </p:cNvSpPr>
          <p:nvPr/>
        </p:nvSpPr>
        <p:spPr bwMode="auto">
          <a:xfrm>
            <a:off x="857224" y="3316304"/>
            <a:ext cx="8001056" cy="2398712"/>
          </a:xfrm>
          <a:prstGeom prst="roundRect">
            <a:avLst>
              <a:gd name="adj" fmla="val 7875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$TTL    86400                                      ;</a:t>
            </a:r>
            <a:r>
              <a:rPr lang="zh-CN" altLang="en-US" dirty="0">
                <a:solidFill>
                  <a:schemeClr val="tx2"/>
                </a:solidFill>
              </a:rPr>
              <a:t>有效记录</a:t>
            </a:r>
            <a:r>
              <a:rPr lang="en-US" altLang="zh-CN" dirty="0">
                <a:solidFill>
                  <a:schemeClr val="tx2"/>
                </a:solidFill>
              </a:rPr>
              <a:t>TTL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@  IN  SOA  </a:t>
            </a:r>
            <a:r>
              <a:rPr lang="en-US" altLang="zh-CN" dirty="0" smtClean="0">
                <a:solidFill>
                  <a:schemeClr val="tx2"/>
                </a:solidFill>
              </a:rPr>
              <a:t>yq.com</a:t>
            </a:r>
            <a:r>
              <a:rPr lang="en-US" altLang="zh-CN" dirty="0">
                <a:solidFill>
                  <a:schemeClr val="tx2"/>
                </a:solidFill>
              </a:rPr>
              <a:t>.  </a:t>
            </a:r>
            <a:r>
              <a:rPr lang="en-US" altLang="zh-CN" dirty="0" smtClean="0">
                <a:solidFill>
                  <a:schemeClr val="tx2"/>
                </a:solidFill>
              </a:rPr>
              <a:t>admin.yq.com</a:t>
            </a:r>
            <a:r>
              <a:rPr lang="en-US" altLang="zh-CN" dirty="0">
                <a:solidFill>
                  <a:schemeClr val="tx2"/>
                </a:solidFill>
              </a:rPr>
              <a:t>.  (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  2011030501  	                               	  ;</a:t>
            </a:r>
            <a:r>
              <a:rPr lang="zh-CN" altLang="en-US" dirty="0">
                <a:solidFill>
                  <a:schemeClr val="tx2"/>
                </a:solidFill>
              </a:rPr>
              <a:t>更新序号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  3H 			                               ;</a:t>
            </a:r>
            <a:r>
              <a:rPr lang="zh-CN" altLang="en-US" dirty="0">
                <a:solidFill>
                  <a:schemeClr val="tx2"/>
                </a:solidFill>
              </a:rPr>
              <a:t>刷新时间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  15M			                               ;</a:t>
            </a:r>
            <a:r>
              <a:rPr lang="zh-CN" altLang="en-US" dirty="0">
                <a:solidFill>
                  <a:schemeClr val="tx2"/>
                </a:solidFill>
              </a:rPr>
              <a:t>重试延迟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  1W 			                               ;</a:t>
            </a:r>
            <a:r>
              <a:rPr lang="zh-CN" altLang="en-US" dirty="0">
                <a:solidFill>
                  <a:schemeClr val="tx2"/>
                </a:solidFill>
              </a:rPr>
              <a:t>失效时间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  1D 			                               ;</a:t>
            </a:r>
            <a:r>
              <a:rPr lang="zh-CN" altLang="en-US" dirty="0">
                <a:solidFill>
                  <a:schemeClr val="tx2"/>
                </a:solidFill>
              </a:rPr>
              <a:t>无效记录</a:t>
            </a:r>
            <a:r>
              <a:rPr lang="en-US" altLang="zh-CN" dirty="0">
                <a:solidFill>
                  <a:schemeClr val="tx2"/>
                </a:solidFill>
              </a:rPr>
              <a:t>TTL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)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" name="AutoShape 19"/>
          <p:cNvSpPr>
            <a:spLocks noChangeArrowheads="1"/>
          </p:cNvSpPr>
          <p:nvPr/>
        </p:nvSpPr>
        <p:spPr bwMode="auto">
          <a:xfrm>
            <a:off x="2528917" y="3146441"/>
            <a:ext cx="1357313" cy="428625"/>
          </a:xfrm>
          <a:prstGeom prst="wedgeRoundRectCallout">
            <a:avLst>
              <a:gd name="adj1" fmla="val -40403"/>
              <a:gd name="adj2" fmla="val 7817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区域名称</a:t>
            </a:r>
          </a:p>
        </p:txBody>
      </p:sp>
      <p:sp>
        <p:nvSpPr>
          <p:cNvPr id="6" name="AutoShape 19"/>
          <p:cNvSpPr>
            <a:spLocks noChangeArrowheads="1"/>
          </p:cNvSpPr>
          <p:nvPr/>
        </p:nvSpPr>
        <p:spPr bwMode="auto">
          <a:xfrm>
            <a:off x="4243417" y="3146441"/>
            <a:ext cx="2000250" cy="428625"/>
          </a:xfrm>
          <a:prstGeom prst="wedgeRoundRectCallout">
            <a:avLst>
              <a:gd name="adj1" fmla="val -40403"/>
              <a:gd name="adj2" fmla="val 7817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管理邮箱地址</a:t>
            </a:r>
          </a:p>
        </p:txBody>
      </p:sp>
      <p:sp>
        <p:nvSpPr>
          <p:cNvPr id="7" name="AutoShape 19"/>
          <p:cNvSpPr>
            <a:spLocks noChangeArrowheads="1"/>
          </p:cNvSpPr>
          <p:nvPr/>
        </p:nvSpPr>
        <p:spPr bwMode="auto">
          <a:xfrm>
            <a:off x="5886480" y="5003816"/>
            <a:ext cx="2071687" cy="428625"/>
          </a:xfrm>
          <a:prstGeom prst="wedgeRoundRectCallout">
            <a:avLst>
              <a:gd name="adj1" fmla="val -52880"/>
              <a:gd name="adj2" fmla="val -8512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从服务器更新参数</a:t>
            </a:r>
          </a:p>
        </p:txBody>
      </p:sp>
      <p:pic>
        <p:nvPicPr>
          <p:cNvPr id="8" name="Picture 8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2786058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538</TotalTime>
  <Words>2033</Words>
  <Application>Microsoft Office PowerPoint</Application>
  <PresentationFormat>全屏显示(4:3)</PresentationFormat>
  <Paragraphs>459</Paragraphs>
  <Slides>34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Calibri</vt:lpstr>
      <vt:lpstr>Lucida Sans Unicode</vt:lpstr>
      <vt:lpstr>Verdana</vt:lpstr>
      <vt:lpstr>Wingdings</vt:lpstr>
      <vt:lpstr>黑体</vt:lpstr>
      <vt:lpstr>楷体_GB2312</vt:lpstr>
      <vt:lpstr>宋体</vt:lpstr>
      <vt:lpstr>Times New Roman</vt:lpstr>
      <vt:lpstr>Wingdings 2</vt:lpstr>
      <vt:lpstr>Wingdings 3</vt:lpstr>
      <vt:lpstr>聚合</vt:lpstr>
      <vt:lpstr>DNS服务器</vt:lpstr>
      <vt:lpstr>技能展示</vt:lpstr>
      <vt:lpstr>本章结构</vt:lpstr>
      <vt:lpstr>DNS 系统的作用及类型2-1</vt:lpstr>
      <vt:lpstr>BIND 域名服务2-1</vt:lpstr>
      <vt:lpstr>BIND 域名服务2-2</vt:lpstr>
      <vt:lpstr>主配置文件 named.conf 2-1</vt:lpstr>
      <vt:lpstr>主配置文件 named.conf 2-2</vt:lpstr>
      <vt:lpstr>区域数据配置文件3-1</vt:lpstr>
      <vt:lpstr>区域数据配置文件3-2</vt:lpstr>
      <vt:lpstr>区域数据配置文件3-3</vt:lpstr>
      <vt:lpstr>对配置文件进行语法检查</vt:lpstr>
      <vt:lpstr>小结</vt:lpstr>
      <vt:lpstr>构建缓存域名服务器5-1</vt:lpstr>
      <vt:lpstr>构建缓存域名服务器5-2</vt:lpstr>
      <vt:lpstr>构建缓存域名服务器5-3</vt:lpstr>
      <vt:lpstr>构建缓存域名服务器5-4</vt:lpstr>
      <vt:lpstr>构建缓存域名服务器5-5</vt:lpstr>
      <vt:lpstr>构建主、从域名服务器</vt:lpstr>
      <vt:lpstr>构建主域名服务器5-1</vt:lpstr>
      <vt:lpstr>构建主域名服务器5-2</vt:lpstr>
      <vt:lpstr>构建主域名服务器5-3</vt:lpstr>
      <vt:lpstr>构建主域名服务器5-4</vt:lpstr>
      <vt:lpstr>构建主域名服务器5-5</vt:lpstr>
      <vt:lpstr>构建从服务器</vt:lpstr>
      <vt:lpstr>本章总结</vt:lpstr>
      <vt:lpstr>实验部分 </vt:lpstr>
      <vt:lpstr>实验任务</vt:lpstr>
      <vt:lpstr>实验案例：构建主、从域名服务器4-1</vt:lpstr>
      <vt:lpstr>    实验案例：构建主、从域名服务器4-2</vt:lpstr>
      <vt:lpstr>实验案例：构建主、从域名服务器4-3</vt:lpstr>
      <vt:lpstr>共性问题集中讲解</vt:lpstr>
      <vt:lpstr>实验案例：构建主、从域名服务器4-4</vt:lpstr>
      <vt:lpstr>共性问题集中讲解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DNS服务器</dc:title>
  <dc:creator>Administrator</dc:creator>
  <cp:lastModifiedBy>newuser</cp:lastModifiedBy>
  <cp:revision>7</cp:revision>
  <dcterms:created xsi:type="dcterms:W3CDTF">2018-09-23T02:42:26Z</dcterms:created>
  <dcterms:modified xsi:type="dcterms:W3CDTF">2018-09-29T09:28:02Z</dcterms:modified>
</cp:coreProperties>
</file>