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82" r:id="rId22"/>
    <p:sldId id="283" r:id="rId23"/>
    <p:sldId id="284" r:id="rId24"/>
    <p:sldId id="286" r:id="rId25"/>
    <p:sldId id="28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 " initials="  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2T12:35:59.743" idx="14">
    <p:pos x="4706" y="1424"/>
    <p:text>是否应该与教材提供的一致？
PPT中原文是：
mount -t iso9660 /dev/cdrom /media/cdrom
mount: block device /dev/cdrom is write-protected, mounting read-only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2T12:51:56.600" idx="16">
    <p:pos x="5427" y="1616"/>
    <p:text>需要确认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76CB8-AA12-4FC9-98E7-FB77592648FC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86BA4-16CE-40E8-B538-22297B87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 smtClean="0">
                <a:ea typeface="宋体" charset="-122"/>
              </a:rPr>
              <a:t>通过提问的方式回顾上次课的内容，根据学员的回答情况进行点评和总结</a:t>
            </a:r>
          </a:p>
          <a:p>
            <a:pPr>
              <a:buFontTx/>
              <a:buChar char="•"/>
            </a:pPr>
            <a:r>
              <a:rPr lang="zh-CN" altLang="en-US" dirty="0" smtClean="0">
                <a:ea typeface="宋体" charset="-122"/>
              </a:rPr>
              <a:t>部分答案提示：</a:t>
            </a:r>
          </a:p>
          <a:p>
            <a:pPr lvl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【3】chmod  </a:t>
            </a:r>
            <a:r>
              <a:rPr lang="en-US" altLang="zh-CN" dirty="0" err="1" smtClean="0">
                <a:ea typeface="宋体" charset="-122"/>
              </a:rPr>
              <a:t>ougw+rwx</a:t>
            </a:r>
            <a:r>
              <a:rPr lang="en-US" altLang="zh-CN" dirty="0" smtClean="0">
                <a:ea typeface="宋体" charset="-122"/>
              </a:rPr>
              <a:t> …… </a:t>
            </a:r>
            <a:r>
              <a:rPr lang="zh-CN" altLang="en-US" dirty="0" smtClean="0">
                <a:ea typeface="宋体" charset="-122"/>
              </a:rPr>
              <a:t>或者 </a:t>
            </a:r>
            <a:r>
              <a:rPr lang="en-US" altLang="zh-CN" dirty="0" err="1" smtClean="0">
                <a:ea typeface="宋体" charset="-122"/>
              </a:rPr>
              <a:t>chmod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 err="1" smtClean="0">
                <a:ea typeface="宋体" charset="-122"/>
              </a:rPr>
              <a:t>nnn</a:t>
            </a:r>
            <a:r>
              <a:rPr lang="en-US" altLang="zh-CN" dirty="0" smtClean="0">
                <a:ea typeface="宋体" charset="-122"/>
              </a:rPr>
              <a:t>  ……</a:t>
            </a:r>
          </a:p>
          <a:p>
            <a:pPr lvl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【4】chown  ftp  /</a:t>
            </a:r>
            <a:r>
              <a:rPr lang="en-US" altLang="zh-CN" dirty="0" err="1" smtClean="0">
                <a:ea typeface="宋体" charset="-122"/>
              </a:rPr>
              <a:t>var</a:t>
            </a:r>
            <a:r>
              <a:rPr lang="en-US" altLang="zh-CN" dirty="0" smtClean="0">
                <a:ea typeface="宋体" charset="-122"/>
              </a:rPr>
              <a:t>/ftp/pub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A1B72-B414-4E7A-8E54-FEDC522803C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18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光盘设备文件一般对应为 </a:t>
            </a:r>
            <a:r>
              <a:rPr lang="en-US" altLang="zh-CN" smtClean="0">
                <a:ea typeface="宋体" charset="-122"/>
              </a:rPr>
              <a:t>/dev/hdc</a:t>
            </a:r>
            <a:r>
              <a:rPr lang="zh-CN" altLang="en-US" smtClean="0">
                <a:ea typeface="宋体" charset="-122"/>
              </a:rPr>
              <a:t>，习惯上通过 </a:t>
            </a:r>
            <a:r>
              <a:rPr lang="en-US" altLang="zh-CN" smtClean="0">
                <a:ea typeface="宋体" charset="-122"/>
              </a:rPr>
              <a:t>/dev/cdrom </a:t>
            </a:r>
            <a:r>
              <a:rPr lang="zh-CN" altLang="en-US" smtClean="0">
                <a:ea typeface="宋体" charset="-122"/>
              </a:rPr>
              <a:t>来访问该设备</a:t>
            </a:r>
          </a:p>
          <a:p>
            <a:r>
              <a:rPr lang="en-US" altLang="zh-CN" smtClean="0">
                <a:ea typeface="宋体" charset="-122"/>
              </a:rPr>
              <a:t>[root@localhost ~]# ls -l /dev/cdrom</a:t>
            </a:r>
          </a:p>
          <a:p>
            <a:r>
              <a:rPr lang="en-US" altLang="zh-CN" smtClean="0">
                <a:ea typeface="宋体" charset="-122"/>
              </a:rPr>
              <a:t>lrwxrwxrwx 1 root root 3 09-08 09:45 /dev/cdrom -&gt; hdc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9C7E-A125-4E49-8D74-29FC9A843A5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08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FE6F1F-5CF4-44D9-8FD8-30DB7BD2607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42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教员演示</a:t>
            </a:r>
            <a:endParaRPr lang="en-US" altLang="zh-CN" smtClean="0">
              <a:ea typeface="宋体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卸载后用</a:t>
            </a:r>
            <a:r>
              <a:rPr lang="en-US" altLang="zh-CN" smtClean="0">
                <a:ea typeface="宋体" charset="-122"/>
              </a:rPr>
              <a:t>mount</a:t>
            </a:r>
            <a:r>
              <a:rPr lang="zh-CN" altLang="en-US" smtClean="0">
                <a:ea typeface="宋体" charset="-122"/>
              </a:rPr>
              <a:t>命令查看分区挂载情况</a:t>
            </a:r>
            <a:endParaRPr lang="en-US" altLang="zh-CN" smtClean="0">
              <a:ea typeface="宋体" charset="-122"/>
            </a:endParaRPr>
          </a:p>
          <a:p>
            <a:pPr>
              <a:buFont typeface="Wingdings" pitchFamily="2" charset="2"/>
              <a:buChar char="l"/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648AC-A6E0-47F3-825D-CCC8DE17BD1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374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系统中的“</a:t>
            </a:r>
            <a:r>
              <a:rPr lang="en-US" altLang="zh-CN" smtClean="0">
                <a:ea typeface="宋体" charset="-122"/>
              </a:rPr>
              <a:t>/etc/fstab”</a:t>
            </a:r>
            <a:r>
              <a:rPr lang="zh-CN" altLang="en-US" smtClean="0">
                <a:ea typeface="宋体" charset="-122"/>
              </a:rPr>
              <a:t>文件可以视为</a:t>
            </a:r>
            <a:r>
              <a:rPr lang="en-US" altLang="zh-CN" smtClean="0">
                <a:ea typeface="宋体" charset="-122"/>
              </a:rPr>
              <a:t>mount</a:t>
            </a:r>
            <a:r>
              <a:rPr lang="zh-CN" altLang="en-US" smtClean="0">
                <a:ea typeface="宋体" charset="-122"/>
              </a:rPr>
              <a:t>命令的配置文件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分别介绍配置记录中</a:t>
            </a:r>
            <a:r>
              <a:rPr lang="en-US" altLang="zh-CN" smtClean="0">
                <a:ea typeface="宋体" charset="-122"/>
              </a:rPr>
              <a:t>6</a:t>
            </a:r>
            <a:r>
              <a:rPr lang="zh-CN" altLang="en-US" smtClean="0">
                <a:ea typeface="宋体" charset="-122"/>
              </a:rPr>
              <a:t>个字段的含义，重点强调前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个字段（决定挂载的关键部分），后面的</a:t>
            </a:r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个字段简单介绍即可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宋体" charset="-122"/>
              </a:rPr>
              <a:t>    第四字段：挂载参数，即</a:t>
            </a:r>
            <a:r>
              <a:rPr lang="en-US" altLang="zh-CN" smtClean="0">
                <a:ea typeface="宋体" charset="-122"/>
              </a:rPr>
              <a:t>mount</a:t>
            </a:r>
            <a:r>
              <a:rPr lang="zh-CN" altLang="en-US" smtClean="0">
                <a:ea typeface="宋体" charset="-122"/>
              </a:rPr>
              <a:t>命令“</a:t>
            </a:r>
            <a:r>
              <a:rPr lang="en-US" altLang="zh-CN" smtClean="0">
                <a:ea typeface="宋体" charset="-122"/>
              </a:rPr>
              <a:t>-o”</a:t>
            </a:r>
            <a:r>
              <a:rPr lang="zh-CN" altLang="en-US" smtClean="0">
                <a:ea typeface="宋体" charset="-122"/>
              </a:rPr>
              <a:t>选项后可使用的参数，如</a:t>
            </a:r>
            <a:r>
              <a:rPr lang="en-US" altLang="zh-CN" smtClean="0">
                <a:ea typeface="宋体" charset="-122"/>
              </a:rPr>
              <a:t>defaults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rw</a:t>
            </a:r>
            <a:r>
              <a:rPr lang="zh-CN" altLang="en-US" smtClean="0">
                <a:ea typeface="宋体" charset="-122"/>
              </a:rPr>
              <a:t>等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宋体" charset="-122"/>
              </a:rPr>
              <a:t>    第五字段：表示文件系统是否需要</a:t>
            </a:r>
            <a:r>
              <a:rPr lang="en-US" altLang="zh-CN" smtClean="0">
                <a:ea typeface="宋体" charset="-122"/>
              </a:rPr>
              <a:t>dump</a:t>
            </a:r>
            <a:r>
              <a:rPr lang="zh-CN" altLang="en-US" smtClean="0">
                <a:ea typeface="宋体" charset="-122"/>
              </a:rPr>
              <a:t>备份（</a:t>
            </a:r>
            <a:r>
              <a:rPr lang="en-US" altLang="zh-CN" smtClean="0">
                <a:ea typeface="宋体" charset="-122"/>
              </a:rPr>
              <a:t>dump</a:t>
            </a:r>
            <a:r>
              <a:rPr lang="zh-CN" altLang="en-US" smtClean="0">
                <a:ea typeface="宋体" charset="-122"/>
              </a:rPr>
              <a:t>是一个备份工具），一般设为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时表示需要，设为</a:t>
            </a:r>
            <a:r>
              <a:rPr lang="en-US" altLang="zh-CN" smtClean="0">
                <a:ea typeface="宋体" charset="-122"/>
              </a:rPr>
              <a:t>0</a:t>
            </a:r>
            <a:r>
              <a:rPr lang="zh-CN" altLang="en-US" smtClean="0">
                <a:ea typeface="宋体" charset="-122"/>
              </a:rPr>
              <a:t>时将被</a:t>
            </a:r>
            <a:r>
              <a:rPr lang="en-US" altLang="zh-CN" smtClean="0">
                <a:ea typeface="宋体" charset="-122"/>
              </a:rPr>
              <a:t>dump</a:t>
            </a:r>
            <a:r>
              <a:rPr lang="zh-CN" altLang="en-US" smtClean="0">
                <a:ea typeface="宋体" charset="-122"/>
              </a:rPr>
              <a:t>所忽略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宋体" charset="-122"/>
              </a:rPr>
              <a:t>    第六字段：该数字用于决定在系统启动时进行磁盘检查的顺序，</a:t>
            </a:r>
            <a:r>
              <a:rPr lang="en-US" altLang="zh-CN" smtClean="0">
                <a:ea typeface="宋体" charset="-122"/>
              </a:rPr>
              <a:t>0</a:t>
            </a:r>
            <a:r>
              <a:rPr lang="zh-CN" altLang="en-US" smtClean="0">
                <a:ea typeface="宋体" charset="-122"/>
              </a:rPr>
              <a:t>不进行检查，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优先，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其次。对于根分区应设为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，其它分区设为</a:t>
            </a:r>
            <a:r>
              <a:rPr lang="en-US" altLang="zh-CN" smtClean="0">
                <a:ea typeface="宋体" charset="-122"/>
              </a:rPr>
              <a:t>2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04188E-12F5-466D-8A96-A502E81FDD0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001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在</a:t>
            </a:r>
            <a:r>
              <a:rPr lang="en-US" altLang="zh-CN" smtClean="0">
                <a:ea typeface="宋体" charset="-122"/>
              </a:rPr>
              <a:t>/etc/fstab</a:t>
            </a:r>
            <a:r>
              <a:rPr lang="zh-CN" altLang="en-US" smtClean="0">
                <a:ea typeface="宋体" charset="-122"/>
              </a:rPr>
              <a:t>文件中正确设置了相应分区的自动挂载记录以后，手动挂载、卸载该分区时，仅需指定设备名、挂载点中的任意一个作为参数即可，例如，执行“</a:t>
            </a:r>
            <a:r>
              <a:rPr lang="en-US" altLang="zh-CN" smtClean="0">
                <a:ea typeface="宋体" charset="-122"/>
              </a:rPr>
              <a:t>mount /dev/sdb1”</a:t>
            </a:r>
            <a:r>
              <a:rPr lang="zh-CN" altLang="en-US" smtClean="0">
                <a:ea typeface="宋体" charset="-122"/>
              </a:rPr>
              <a:t>或者“</a:t>
            </a:r>
            <a:r>
              <a:rPr lang="en-US" altLang="zh-CN" smtClean="0">
                <a:ea typeface="宋体" charset="-122"/>
              </a:rPr>
              <a:t>umount /mailbox”</a:t>
            </a:r>
            <a:r>
              <a:rPr lang="zh-CN" altLang="en-US" smtClean="0">
                <a:ea typeface="宋体" charset="-122"/>
              </a:rPr>
              <a:t>都可以完成卸载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ea typeface="宋体" charset="-122"/>
              </a:rPr>
              <a:t>mount</a:t>
            </a:r>
            <a:r>
              <a:rPr lang="zh-CN" altLang="en-US" smtClean="0">
                <a:ea typeface="宋体" charset="-122"/>
              </a:rPr>
              <a:t>命令不带任何选项、参数时，可以显示当前系统中已经挂载的文件系统信息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2512F7-F1A7-4A28-9FC9-7358DCB55B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685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教员演示</a:t>
            </a:r>
            <a:endParaRPr lang="en-US" altLang="zh-CN" smtClean="0">
              <a:ea typeface="宋体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不带选项及参数的</a:t>
            </a:r>
            <a:r>
              <a:rPr lang="en-US" altLang="zh-CN" smtClean="0">
                <a:ea typeface="宋体" charset="-122"/>
              </a:rPr>
              <a:t>mount</a:t>
            </a:r>
            <a:r>
              <a:rPr lang="zh-CN" altLang="en-US" smtClean="0">
                <a:ea typeface="宋体" charset="-122"/>
              </a:rPr>
              <a:t>命令可以显示分区的挂载情况，而若要了解系统中已挂载各文件系统的磁盘使用情况（如剩余磁盘空间比例等）</a:t>
            </a:r>
            <a:endParaRPr lang="en-US" altLang="zh-CN" smtClean="0">
              <a:ea typeface="宋体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“</a:t>
            </a:r>
            <a:r>
              <a:rPr lang="en-US" altLang="zh-CN" smtClean="0">
                <a:ea typeface="宋体" charset="-122"/>
              </a:rPr>
              <a:t>-h</a:t>
            </a:r>
            <a:r>
              <a:rPr lang="zh-CN" altLang="en-US" smtClean="0">
                <a:ea typeface="宋体" charset="-122"/>
              </a:rPr>
              <a:t>”选项可以显示更易读的容量单位，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  “</a:t>
            </a:r>
            <a:r>
              <a:rPr lang="en-US" altLang="zh-CN" smtClean="0">
                <a:ea typeface="宋体" charset="-122"/>
              </a:rPr>
              <a:t>-T</a:t>
            </a:r>
            <a:r>
              <a:rPr lang="zh-CN" altLang="en-US" smtClean="0">
                <a:ea typeface="宋体" charset="-122"/>
              </a:rPr>
              <a:t>”选项用于显示对应文件系统的类型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CB037-47D3-4D33-9B99-A8D8209C495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173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下次上课前的“课前小考”即为本页</a:t>
            </a:r>
            <a:r>
              <a:rPr lang="en-US" altLang="zh-CN" dirty="0" smtClean="0">
                <a:ea typeface="宋体" charset="-122"/>
              </a:rPr>
              <a:t>PPT</a:t>
            </a:r>
            <a:r>
              <a:rPr lang="zh-CN" altLang="en-US" dirty="0" smtClean="0">
                <a:ea typeface="宋体" charset="-122"/>
              </a:rPr>
              <a:t>的考题，需要学员课下准备。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B8C08-6574-4C24-A643-CD987DBDC9C3}" type="slidenum">
              <a:rPr lang="zh-CN" altLang="en-US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17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909ABE-40DA-4F38-9086-2DFB2A925F8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94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A523EE-15B9-47BA-9450-A6245300F26D}" type="slidenum">
              <a:rPr lang="en-US" altLang="zh-CN" smtClean="0"/>
              <a:pPr>
                <a:defRPr/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2222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首先可通过案例场景（系统磁盘空间不足，需要增加新硬盘）而引出</a:t>
            </a:r>
            <a:r>
              <a:rPr lang="en-US" altLang="zh-CN" smtClean="0">
                <a:ea typeface="宋体" charset="-122"/>
              </a:rPr>
              <a:t>fdisk</a:t>
            </a:r>
            <a:r>
              <a:rPr lang="zh-CN" altLang="en-US" smtClean="0">
                <a:ea typeface="宋体" charset="-122"/>
              </a:rPr>
              <a:t>命令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新挂接的硬盘可能未包含任何分区（ </a:t>
            </a:r>
            <a:r>
              <a:rPr lang="en-US" altLang="zh-CN" b="1" smtClean="0">
                <a:solidFill>
                  <a:schemeClr val="tx2"/>
                </a:solidFill>
                <a:ea typeface="宋体" charset="-122"/>
              </a:rPr>
              <a:t>Disk /dev/sdb doesn't contain a valid partition table</a:t>
            </a:r>
            <a:r>
              <a:rPr lang="en-US" altLang="zh-CN" smtClean="0">
                <a:ea typeface="宋体" charset="-122"/>
              </a:rPr>
              <a:t> </a:t>
            </a:r>
            <a:r>
              <a:rPr lang="zh-CN" altLang="en-US" smtClean="0">
                <a:ea typeface="宋体" charset="-122"/>
              </a:rPr>
              <a:t>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对于已有的分区，将通过列表的方式输出以下信息：</a:t>
            </a:r>
            <a:endParaRPr lang="zh-CN" altLang="en-US" b="1" smtClean="0">
              <a:ea typeface="宋体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b="1" smtClean="0">
                <a:ea typeface="宋体" charset="-122"/>
              </a:rPr>
              <a:t>Device</a:t>
            </a:r>
            <a:r>
              <a:rPr lang="zh-CN" altLang="en-US" smtClean="0">
                <a:ea typeface="宋体" charset="-122"/>
              </a:rPr>
              <a:t>：分区的设备文件名称。</a:t>
            </a:r>
            <a:endParaRPr lang="zh-CN" altLang="en-US" b="1" smtClean="0">
              <a:ea typeface="宋体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b="1" smtClean="0">
                <a:ea typeface="宋体" charset="-122"/>
              </a:rPr>
              <a:t>Boot</a:t>
            </a:r>
            <a:r>
              <a:rPr lang="zh-CN" altLang="en-US" smtClean="0">
                <a:ea typeface="宋体" charset="-122"/>
              </a:rPr>
              <a:t>：是否是引导分区，是则有“*”标识。</a:t>
            </a:r>
            <a:endParaRPr lang="zh-CN" altLang="en-US" b="1" smtClean="0">
              <a:ea typeface="宋体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b="1" smtClean="0">
                <a:ea typeface="宋体" charset="-122"/>
              </a:rPr>
              <a:t>Start</a:t>
            </a:r>
            <a:r>
              <a:rPr lang="zh-CN" altLang="en-US" smtClean="0">
                <a:ea typeface="宋体" charset="-122"/>
              </a:rPr>
              <a:t>：该分区在硬盘中的起始位置（柱面数）。</a:t>
            </a:r>
            <a:endParaRPr lang="zh-CN" altLang="en-US" b="1" smtClean="0">
              <a:ea typeface="宋体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b="1" smtClean="0">
                <a:ea typeface="宋体" charset="-122"/>
              </a:rPr>
              <a:t>End</a:t>
            </a:r>
            <a:r>
              <a:rPr lang="zh-CN" altLang="en-US" smtClean="0">
                <a:ea typeface="宋体" charset="-122"/>
              </a:rPr>
              <a:t>：该分区在硬盘中的结束位置（柱面数）。</a:t>
            </a:r>
            <a:endParaRPr lang="zh-CN" altLang="en-US" b="1" smtClean="0">
              <a:ea typeface="宋体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b="1" smtClean="0">
                <a:ea typeface="宋体" charset="-122"/>
              </a:rPr>
              <a:t>Blocks</a:t>
            </a:r>
            <a:r>
              <a:rPr lang="zh-CN" altLang="en-US" smtClean="0">
                <a:ea typeface="宋体" charset="-122"/>
              </a:rPr>
              <a:t>：分区的大小，以</a:t>
            </a:r>
            <a:r>
              <a:rPr lang="en-US" altLang="zh-CN" smtClean="0">
                <a:ea typeface="宋体" charset="-122"/>
              </a:rPr>
              <a:t>Blocks</a:t>
            </a:r>
            <a:r>
              <a:rPr lang="zh-CN" altLang="en-US" smtClean="0">
                <a:ea typeface="宋体" charset="-122"/>
              </a:rPr>
              <a:t>（块）为单位，默认的块大小为</a:t>
            </a:r>
            <a:r>
              <a:rPr lang="en-US" altLang="zh-CN" smtClean="0">
                <a:ea typeface="宋体" charset="-122"/>
              </a:rPr>
              <a:t>1024</a:t>
            </a:r>
            <a:r>
              <a:rPr lang="zh-CN" altLang="en-US" smtClean="0">
                <a:ea typeface="宋体" charset="-122"/>
              </a:rPr>
              <a:t>字节。</a:t>
            </a:r>
            <a:endParaRPr lang="zh-CN" altLang="en-US" b="1" smtClean="0">
              <a:ea typeface="宋体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b="1" smtClean="0">
                <a:ea typeface="宋体" charset="-122"/>
              </a:rPr>
              <a:t>Id</a:t>
            </a:r>
            <a:r>
              <a:rPr lang="zh-CN" altLang="en-US" smtClean="0">
                <a:ea typeface="宋体" charset="-122"/>
              </a:rPr>
              <a:t>：分区类型的</a:t>
            </a:r>
            <a:r>
              <a:rPr lang="en-US" altLang="zh-CN" smtClean="0">
                <a:ea typeface="宋体" charset="-122"/>
              </a:rPr>
              <a:t>ID</a:t>
            </a:r>
            <a:r>
              <a:rPr lang="zh-CN" altLang="en-US" smtClean="0">
                <a:ea typeface="宋体" charset="-122"/>
              </a:rPr>
              <a:t>标记号，对于</a:t>
            </a:r>
            <a:r>
              <a:rPr lang="en-US" altLang="zh-CN" smtClean="0">
                <a:ea typeface="宋体" charset="-122"/>
              </a:rPr>
              <a:t>EXT3</a:t>
            </a:r>
            <a:r>
              <a:rPr lang="zh-CN" altLang="en-US" smtClean="0">
                <a:ea typeface="宋体" charset="-122"/>
              </a:rPr>
              <a:t>分区为</a:t>
            </a:r>
            <a:r>
              <a:rPr lang="en-US" altLang="zh-CN" smtClean="0">
                <a:ea typeface="宋体" charset="-122"/>
              </a:rPr>
              <a:t>83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LVM</a:t>
            </a:r>
            <a:r>
              <a:rPr lang="zh-CN" altLang="en-US" smtClean="0">
                <a:ea typeface="宋体" charset="-122"/>
              </a:rPr>
              <a:t>分区为</a:t>
            </a:r>
            <a:r>
              <a:rPr lang="en-US" altLang="zh-CN" smtClean="0">
                <a:ea typeface="宋体" charset="-122"/>
              </a:rPr>
              <a:t>8e</a:t>
            </a:r>
            <a:r>
              <a:rPr lang="zh-CN" altLang="en-US" smtClean="0">
                <a:ea typeface="宋体" charset="-122"/>
              </a:rPr>
              <a:t>。</a:t>
            </a:r>
            <a:endParaRPr lang="zh-CN" altLang="en-US" b="1" smtClean="0">
              <a:ea typeface="宋体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b="1" smtClean="0">
                <a:ea typeface="宋体" charset="-122"/>
              </a:rPr>
              <a:t>System</a:t>
            </a:r>
            <a:r>
              <a:rPr lang="zh-CN" altLang="en-US" smtClean="0">
                <a:ea typeface="宋体" charset="-122"/>
              </a:rPr>
              <a:t>：分区类型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注意分区类型的概念在</a:t>
            </a:r>
            <a:r>
              <a:rPr lang="en-US" altLang="zh-CN" smtClean="0">
                <a:ea typeface="宋体" charset="-122"/>
              </a:rPr>
              <a:t>windows</a:t>
            </a:r>
            <a:r>
              <a:rPr lang="zh-CN" altLang="en-US" smtClean="0">
                <a:ea typeface="宋体" charset="-122"/>
              </a:rPr>
              <a:t>中是没有的，分区类型与文件系统类型应一致，这样管理磁盘文件系统时才不容易引起混乱。</a:t>
            </a:r>
          </a:p>
          <a:p>
            <a:pPr lvl="1"/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8B978B-83BE-4B82-A3EA-12717FA4546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61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讲解并演示进入</a:t>
            </a:r>
            <a:r>
              <a:rPr lang="en-US" altLang="zh-CN" smtClean="0">
                <a:ea typeface="宋体" charset="-122"/>
              </a:rPr>
              <a:t>fdisk</a:t>
            </a:r>
            <a:r>
              <a:rPr lang="zh-CN" altLang="en-US" smtClean="0">
                <a:ea typeface="宋体" charset="-122"/>
              </a:rPr>
              <a:t>交互式模式的方法及常用操作指令</a:t>
            </a:r>
          </a:p>
          <a:p>
            <a:pPr marL="228600" indent="-228600"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在非交互式模式中可以执行“</a:t>
            </a:r>
            <a:r>
              <a:rPr lang="en-US" altLang="zh-CN" smtClean="0">
                <a:ea typeface="宋体" charset="-122"/>
              </a:rPr>
              <a:t>fdisk -l /dev/sdb”</a:t>
            </a:r>
            <a:r>
              <a:rPr lang="zh-CN" altLang="en-US" smtClean="0">
                <a:ea typeface="宋体" charset="-122"/>
              </a:rPr>
              <a:t>查看磁盘</a:t>
            </a:r>
            <a:r>
              <a:rPr lang="en-US" altLang="zh-CN" smtClean="0">
                <a:ea typeface="宋体" charset="-122"/>
              </a:rPr>
              <a:t>sdb</a:t>
            </a:r>
            <a:r>
              <a:rPr lang="zh-CN" altLang="en-US" smtClean="0">
                <a:ea typeface="宋体" charset="-122"/>
              </a:rPr>
              <a:t>的分区情况，而在进入“</a:t>
            </a:r>
            <a:r>
              <a:rPr lang="en-US" altLang="zh-CN" b="1" smtClean="0">
                <a:ea typeface="宋体" charset="-122"/>
              </a:rPr>
              <a:t>fdisk /dev/sdb</a:t>
            </a:r>
            <a:r>
              <a:rPr lang="en-US" altLang="zh-CN" smtClean="0">
                <a:ea typeface="宋体" charset="-122"/>
              </a:rPr>
              <a:t>”</a:t>
            </a:r>
            <a:r>
              <a:rPr lang="zh-CN" altLang="en-US" smtClean="0">
                <a:ea typeface="宋体" charset="-122"/>
              </a:rPr>
              <a:t>交互式模式后中只需要按</a:t>
            </a:r>
            <a:r>
              <a:rPr lang="en-US" altLang="zh-CN" smtClean="0">
                <a:ea typeface="宋体" charset="-122"/>
              </a:rPr>
              <a:t>p</a:t>
            </a:r>
            <a:r>
              <a:rPr lang="zh-CN" altLang="en-US" smtClean="0">
                <a:ea typeface="宋体" charset="-122"/>
              </a:rPr>
              <a:t>键即可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B1D5B6-0861-411C-95D8-8B6197B4F2E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26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教员演示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5FAB9-D5B7-4732-8DE1-1DE3D30F0DC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01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将新硬盘分好区以后，还需要对分区进行格式化（即创建文件系统），并挂载到</a:t>
            </a:r>
            <a:r>
              <a:rPr lang="en-US" altLang="zh-CN" smtClean="0">
                <a:ea typeface="宋体" charset="-122"/>
              </a:rPr>
              <a:t>Linux</a:t>
            </a:r>
            <a:r>
              <a:rPr lang="zh-CN" altLang="en-US" smtClean="0">
                <a:ea typeface="宋体" charset="-122"/>
              </a:rPr>
              <a:t>系统中的指定目录下，然后才能用于存储文件、目录等数据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首先来看一下如何格式化一个分区，在</a:t>
            </a:r>
            <a:r>
              <a:rPr lang="en-US" altLang="zh-CN" smtClean="0">
                <a:ea typeface="宋体" charset="-122"/>
              </a:rPr>
              <a:t>Linux</a:t>
            </a:r>
            <a:r>
              <a:rPr lang="zh-CN" altLang="en-US" smtClean="0">
                <a:ea typeface="宋体" charset="-122"/>
              </a:rPr>
              <a:t>系统中，格式化分区的主要命令工具为</a:t>
            </a:r>
            <a:r>
              <a:rPr lang="en-US" altLang="zh-CN" smtClean="0">
                <a:ea typeface="宋体" charset="-122"/>
              </a:rPr>
              <a:t>mkfs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通过实际操作演示格式化</a:t>
            </a:r>
            <a:r>
              <a:rPr lang="en-US" altLang="zh-CN" smtClean="0">
                <a:ea typeface="宋体" charset="-122"/>
              </a:rPr>
              <a:t>ext3</a:t>
            </a:r>
            <a:r>
              <a:rPr lang="zh-CN" altLang="en-US" smtClean="0">
                <a:ea typeface="宋体" charset="-122"/>
              </a:rPr>
              <a:t>文件系统的过程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EA44D-B82A-4AED-8C0A-FCB689208F6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17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ea typeface="宋体" charset="-122"/>
              </a:rPr>
              <a:t>系统下次启动时加载新建的交换分区，那么必须修改</a:t>
            </a:r>
            <a:r>
              <a:rPr lang="en-US" altLang="zh-CN" smtClean="0">
                <a:ea typeface="宋体" charset="-122"/>
              </a:rPr>
              <a:t>/etc/fstab</a:t>
            </a:r>
            <a:r>
              <a:rPr lang="zh-CN" altLang="en-US" smtClean="0">
                <a:ea typeface="宋体" charset="-122"/>
              </a:rPr>
              <a:t>文件：</a:t>
            </a:r>
            <a:endParaRPr lang="en-US" altLang="zh-CN" smtClean="0">
              <a:ea typeface="宋体" charset="-122"/>
            </a:endParaRPr>
          </a:p>
          <a:p>
            <a:pPr marL="228600" indent="-228600"/>
            <a:r>
              <a:rPr lang="en-US" altLang="zh-CN" smtClean="0">
                <a:ea typeface="宋体" charset="-122"/>
              </a:rPr>
              <a:t>/dev/sdb5		swap	swap	defaults	0 0</a:t>
            </a:r>
          </a:p>
          <a:p>
            <a:pPr marL="228600" indent="-228600"/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0F523-AACC-4627-B5CF-E0A0205762C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52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文件系统类型通常可以省略；存储设备为对应分区的设备文件名，如“</a:t>
            </a:r>
            <a:r>
              <a:rPr lang="en-US" altLang="zh-CN" smtClean="0">
                <a:ea typeface="宋体" charset="-122"/>
              </a:rPr>
              <a:t>/dev/sdb1” </a:t>
            </a:r>
            <a:r>
              <a:rPr lang="zh-CN" altLang="en-US" smtClean="0">
                <a:ea typeface="宋体" charset="-122"/>
              </a:rPr>
              <a:t>；挂载点为用户指定用于挂载的目录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介绍</a:t>
            </a:r>
            <a:r>
              <a:rPr lang="en-US" altLang="zh-CN" smtClean="0">
                <a:ea typeface="宋体" charset="-122"/>
              </a:rPr>
              <a:t>umount</a:t>
            </a:r>
            <a:r>
              <a:rPr lang="zh-CN" altLang="en-US" smtClean="0">
                <a:ea typeface="宋体" charset="-122"/>
              </a:rPr>
              <a:t>命令两种卸载方式的区别，建议学员使用卸载挂载点的方式，这是因为同一设备可能被挂载到多个目录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使用</a:t>
            </a:r>
            <a:r>
              <a:rPr lang="en-US" altLang="zh-CN" smtClean="0">
                <a:ea typeface="宋体" charset="-122"/>
              </a:rPr>
              <a:t>mount</a:t>
            </a:r>
            <a:r>
              <a:rPr lang="zh-CN" altLang="en-US" smtClean="0">
                <a:ea typeface="宋体" charset="-122"/>
              </a:rPr>
              <a:t>命令时，”</a:t>
            </a:r>
            <a:r>
              <a:rPr lang="en-US" altLang="zh-CN" smtClean="0">
                <a:ea typeface="宋体" charset="-122"/>
              </a:rPr>
              <a:t>-t </a:t>
            </a:r>
            <a:r>
              <a:rPr lang="zh-CN" altLang="en-US" smtClean="0">
                <a:ea typeface="宋体" charset="-122"/>
              </a:rPr>
              <a:t>类型“的选项通常可以省略，大多数</a:t>
            </a:r>
            <a:r>
              <a:rPr lang="en-US" altLang="zh-CN" smtClean="0">
                <a:ea typeface="宋体" charset="-122"/>
              </a:rPr>
              <a:t>Linux</a:t>
            </a:r>
            <a:r>
              <a:rPr lang="zh-CN" altLang="en-US" smtClean="0">
                <a:ea typeface="宋体" charset="-122"/>
              </a:rPr>
              <a:t>系统能够自动识别对应的文件系统类型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接下来看几个文件系统挂载、卸载的例子（翻下页）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5031B-BE75-4511-B2EC-BB9F988F29A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88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教员演示</a:t>
            </a:r>
            <a:endParaRPr lang="en-US" altLang="zh-CN" dirty="0" smtClean="0">
              <a:ea typeface="宋体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charset="-122"/>
              </a:rPr>
              <a:t>先讲解磁盘分区挂载使用的一般方法，然后切换到虚拟机环境演示磁盘分区的挂载、卸载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charset="-122"/>
              </a:rPr>
              <a:t>演示</a:t>
            </a:r>
            <a:r>
              <a:rPr lang="en-US" altLang="zh-CN" dirty="0" err="1" smtClean="0">
                <a:ea typeface="宋体" charset="-122"/>
              </a:rPr>
              <a:t>df</a:t>
            </a:r>
            <a:r>
              <a:rPr lang="zh-CN" altLang="en-US" dirty="0" smtClean="0">
                <a:ea typeface="宋体" charset="-122"/>
              </a:rPr>
              <a:t>命令时，讲解该命令的用途并简单介绍”</a:t>
            </a:r>
            <a:r>
              <a:rPr lang="en-US" altLang="zh-CN" dirty="0" smtClean="0">
                <a:ea typeface="宋体" charset="-122"/>
              </a:rPr>
              <a:t>-h“</a:t>
            </a:r>
            <a:r>
              <a:rPr lang="zh-CN" altLang="en-US" dirty="0" smtClean="0">
                <a:ea typeface="宋体" charset="-122"/>
              </a:rPr>
              <a:t>、”</a:t>
            </a:r>
            <a:r>
              <a:rPr lang="en-US" altLang="zh-CN" dirty="0" smtClean="0">
                <a:ea typeface="宋体" charset="-122"/>
              </a:rPr>
              <a:t>-T“</a:t>
            </a:r>
            <a:r>
              <a:rPr lang="zh-CN" altLang="en-US" dirty="0" smtClean="0">
                <a:ea typeface="宋体" charset="-122"/>
              </a:rPr>
              <a:t>选项的含义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charset="-122"/>
              </a:rPr>
              <a:t>演示完毕后要</a:t>
            </a:r>
            <a:r>
              <a:rPr lang="zh-CN" altLang="en-US" b="1" dirty="0" smtClean="0">
                <a:ea typeface="宋体" charset="-122"/>
              </a:rPr>
              <a:t>补充说明</a:t>
            </a:r>
            <a:r>
              <a:rPr lang="zh-CN" altLang="en-US" dirty="0" smtClean="0">
                <a:ea typeface="宋体" charset="-122"/>
              </a:rPr>
              <a:t>：在</a:t>
            </a:r>
            <a:r>
              <a:rPr lang="en-US" altLang="zh-CN" dirty="0" smtClean="0">
                <a:ea typeface="宋体" charset="-122"/>
              </a:rPr>
              <a:t>Linux</a:t>
            </a:r>
            <a:r>
              <a:rPr lang="zh-CN" altLang="en-US" dirty="0" smtClean="0">
                <a:ea typeface="宋体" charset="-122"/>
              </a:rPr>
              <a:t>系统中，</a:t>
            </a:r>
            <a:r>
              <a:rPr lang="en-US" altLang="zh-CN" dirty="0" smtClean="0">
                <a:ea typeface="宋体" charset="-122"/>
              </a:rPr>
              <a:t>U</a:t>
            </a:r>
            <a:r>
              <a:rPr lang="zh-CN" altLang="en-US" dirty="0" smtClean="0">
                <a:ea typeface="宋体" charset="-122"/>
              </a:rPr>
              <a:t>盘设备被模拟成</a:t>
            </a:r>
            <a:r>
              <a:rPr lang="en-US" altLang="zh-CN" dirty="0" smtClean="0">
                <a:ea typeface="宋体" charset="-122"/>
              </a:rPr>
              <a:t>SCSI</a:t>
            </a:r>
            <a:r>
              <a:rPr lang="zh-CN" altLang="en-US" dirty="0" smtClean="0">
                <a:ea typeface="宋体" charset="-122"/>
              </a:rPr>
              <a:t>设备，因此与挂载普通</a:t>
            </a:r>
            <a:r>
              <a:rPr lang="en-US" altLang="zh-CN" dirty="0" smtClean="0">
                <a:ea typeface="宋体" charset="-122"/>
              </a:rPr>
              <a:t>SCSI</a:t>
            </a:r>
            <a:r>
              <a:rPr lang="zh-CN" altLang="en-US" dirty="0" smtClean="0">
                <a:ea typeface="宋体" charset="-122"/>
              </a:rPr>
              <a:t>硬盘中的分区并没有明显区别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7912D-1949-43CE-BE7B-D6641A70C5B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62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9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7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4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9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0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6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1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F2AC-73CB-43E5-97D5-01B7298D8E32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9FF3-C2C3-4008-9235-60631C681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3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第五章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磁盘和文件系统管理</a:t>
            </a:r>
            <a:r>
              <a:rPr lang="zh-CN" altLang="en-US" dirty="0" smtClean="0">
                <a:solidFill>
                  <a:srgbClr val="FF0000"/>
                </a:solidFill>
              </a:rPr>
              <a:t>第五章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磁盘和文件系统管理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28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mkswap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</a:t>
            </a:r>
            <a:r>
              <a:rPr lang="en-US" altLang="zh-CN" dirty="0" smtClean="0"/>
              <a:t>make swap</a:t>
            </a:r>
            <a:r>
              <a:rPr lang="zh-CN" altLang="en-US" dirty="0" smtClean="0"/>
              <a:t>，创建交换文件系统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创建文件系统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363972" y="3363932"/>
            <a:ext cx="7758139" cy="2708275"/>
          </a:xfrm>
          <a:prstGeom prst="roundRect">
            <a:avLst>
              <a:gd name="adj" fmla="val 56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defRPr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mkswap</a:t>
            </a:r>
            <a:r>
              <a:rPr lang="en-US" altLang="zh-CN" b="1" dirty="0">
                <a:solidFill>
                  <a:srgbClr val="FF0000"/>
                </a:solidFill>
              </a:rPr>
              <a:t> /dev/sdb5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defRPr/>
            </a:pPr>
            <a:r>
              <a:rPr lang="en-US" altLang="zh-CN" dirty="0">
                <a:solidFill>
                  <a:schemeClr val="tx2"/>
                </a:solidFill>
              </a:rPr>
              <a:t>Setting up </a:t>
            </a:r>
            <a:r>
              <a:rPr lang="en-US" altLang="zh-CN" dirty="0" err="1">
                <a:solidFill>
                  <a:schemeClr val="tx2"/>
                </a:solidFill>
              </a:rPr>
              <a:t>swapspace</a:t>
            </a:r>
            <a:r>
              <a:rPr lang="en-US" altLang="zh-CN" dirty="0">
                <a:solidFill>
                  <a:schemeClr val="tx2"/>
                </a:solidFill>
              </a:rPr>
              <a:t> version 1, size = 2006929 Kb</a:t>
            </a:r>
          </a:p>
          <a:p>
            <a:pPr>
              <a:defRPr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b="1" dirty="0">
                <a:solidFill>
                  <a:schemeClr val="tx2"/>
                </a:solidFill>
              </a:rPr>
              <a:t>cat /proc/</a:t>
            </a:r>
            <a:r>
              <a:rPr lang="en-US" b="1" dirty="0" err="1">
                <a:solidFill>
                  <a:schemeClr val="tx2"/>
                </a:solidFill>
              </a:rPr>
              <a:t>meminfo</a:t>
            </a:r>
            <a:r>
              <a:rPr lang="en-US" b="1" dirty="0">
                <a:solidFill>
                  <a:schemeClr val="tx2"/>
                </a:solidFill>
              </a:rPr>
              <a:t> | </a:t>
            </a:r>
            <a:r>
              <a:rPr lang="en-US" b="1" dirty="0" err="1">
                <a:solidFill>
                  <a:schemeClr val="tx2"/>
                </a:solidFill>
              </a:rPr>
              <a:t>grep</a:t>
            </a:r>
            <a:r>
              <a:rPr lang="en-US" b="1" dirty="0">
                <a:solidFill>
                  <a:schemeClr val="tx2"/>
                </a:solidFill>
              </a:rPr>
              <a:t> "</a:t>
            </a:r>
            <a:r>
              <a:rPr lang="en-US" b="1" dirty="0" err="1">
                <a:solidFill>
                  <a:schemeClr val="tx2"/>
                </a:solidFill>
              </a:rPr>
              <a:t>SwapTotal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schemeClr val="tx2"/>
                </a:solidFill>
              </a:rPr>
              <a:t>SwapTotal</a:t>
            </a:r>
            <a:r>
              <a:rPr lang="en-US" dirty="0">
                <a:solidFill>
                  <a:schemeClr val="tx2"/>
                </a:solidFill>
              </a:rPr>
              <a:t>:     2097144 </a:t>
            </a:r>
            <a:r>
              <a:rPr lang="en-US" dirty="0" err="1">
                <a:solidFill>
                  <a:schemeClr val="tx2"/>
                </a:solidFill>
              </a:rPr>
              <a:t>kB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defRPr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swapon</a:t>
            </a:r>
            <a:r>
              <a:rPr lang="en-US" altLang="zh-CN" b="1" dirty="0"/>
              <a:t> /</a:t>
            </a:r>
            <a:r>
              <a:rPr lang="en-US" altLang="zh-CN" b="1" dirty="0">
                <a:solidFill>
                  <a:schemeClr val="tx2"/>
                </a:solidFill>
              </a:rPr>
              <a:t>dev/sdb5</a:t>
            </a: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~]# </a:t>
            </a:r>
            <a:r>
              <a:rPr lang="en-US" b="1" dirty="0">
                <a:solidFill>
                  <a:schemeClr val="tx2"/>
                </a:solidFill>
              </a:rPr>
              <a:t>cat /proc/</a:t>
            </a:r>
            <a:r>
              <a:rPr lang="en-US" b="1" dirty="0" err="1">
                <a:solidFill>
                  <a:schemeClr val="tx2"/>
                </a:solidFill>
              </a:rPr>
              <a:t>meminfo</a:t>
            </a:r>
            <a:r>
              <a:rPr lang="en-US" b="1" dirty="0">
                <a:solidFill>
                  <a:schemeClr val="tx2"/>
                </a:solidFill>
              </a:rPr>
              <a:t> | </a:t>
            </a:r>
            <a:r>
              <a:rPr lang="en-US" b="1" dirty="0" err="1">
                <a:solidFill>
                  <a:schemeClr val="tx2"/>
                </a:solidFill>
              </a:rPr>
              <a:t>grep</a:t>
            </a:r>
            <a:r>
              <a:rPr lang="en-US" b="1" dirty="0">
                <a:solidFill>
                  <a:schemeClr val="tx2"/>
                </a:solidFill>
              </a:rPr>
              <a:t> "</a:t>
            </a:r>
            <a:r>
              <a:rPr lang="en-US" b="1" dirty="0" err="1">
                <a:solidFill>
                  <a:schemeClr val="tx2"/>
                </a:solidFill>
              </a:rPr>
              <a:t>SwapTotal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schemeClr val="tx2"/>
                </a:solidFill>
              </a:rPr>
              <a:t>SwapTotal</a:t>
            </a:r>
            <a:r>
              <a:rPr lang="en-US" dirty="0">
                <a:solidFill>
                  <a:schemeClr val="tx2"/>
                </a:solidFill>
              </a:rPr>
              <a:t>:     4057032 </a:t>
            </a:r>
            <a:r>
              <a:rPr lang="en-US" dirty="0" err="1">
                <a:solidFill>
                  <a:schemeClr val="tx2"/>
                </a:solidFill>
              </a:rPr>
              <a:t>kB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swapoff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tx2"/>
                </a:solidFill>
              </a:rPr>
              <a:t>/dev/sdb5</a:t>
            </a:r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216376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381224" y="2537238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mkswap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分区设备</a:t>
            </a:r>
            <a:endParaRPr lang="en-US" altLang="zh-CN" sz="2000" b="1" dirty="0"/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4452" y="3071811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810380" y="4429132"/>
            <a:ext cx="3071834" cy="642942"/>
          </a:xfrm>
          <a:prstGeom prst="wedgeRoundRectCallout">
            <a:avLst>
              <a:gd name="adj1" fmla="val -57414"/>
              <a:gd name="adj2" fmla="val 284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使用</a:t>
            </a:r>
            <a:r>
              <a:rPr lang="en-US" b="1" dirty="0" err="1">
                <a:solidFill>
                  <a:srgbClr val="FF0000"/>
                </a:solidFill>
              </a:rPr>
              <a:t>swapon</a:t>
            </a:r>
            <a:r>
              <a:rPr lang="zh-CN" altLang="en-US" b="1" dirty="0">
                <a:solidFill>
                  <a:schemeClr val="tx2"/>
                </a:solidFill>
              </a:rPr>
              <a:t>命令启用</a:t>
            </a:r>
            <a:endParaRPr lang="en-US" altLang="zh-CN" b="1" dirty="0">
              <a:solidFill>
                <a:schemeClr val="tx2"/>
              </a:solidFill>
            </a:endParaRPr>
          </a:p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新增加的交换分区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810380" y="5572140"/>
            <a:ext cx="3071834" cy="642942"/>
          </a:xfrm>
          <a:prstGeom prst="wedgeRoundRectCallout">
            <a:avLst>
              <a:gd name="adj1" fmla="val -57976"/>
              <a:gd name="adj2" fmla="val -91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使用</a:t>
            </a:r>
            <a:r>
              <a:rPr lang="en-US" b="1" dirty="0" err="1">
                <a:solidFill>
                  <a:srgbClr val="FF0000"/>
                </a:solidFill>
              </a:rPr>
              <a:t>swapoff</a:t>
            </a:r>
            <a:r>
              <a:rPr lang="zh-CN" altLang="en-US" b="1" dirty="0">
                <a:solidFill>
                  <a:schemeClr val="tx2"/>
                </a:solidFill>
              </a:rPr>
              <a:t>命令</a:t>
            </a:r>
            <a:endParaRPr lang="en-US" altLang="zh-CN" b="1" dirty="0">
              <a:solidFill>
                <a:schemeClr val="tx2"/>
              </a:solidFill>
            </a:endParaRPr>
          </a:p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停用指定的交换分区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31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请思考</a:t>
            </a:r>
            <a:endParaRPr lang="en-US" altLang="zh-CN" smtClean="0"/>
          </a:p>
          <a:p>
            <a:pPr lvl="1">
              <a:spcBef>
                <a:spcPts val="475"/>
              </a:spcBef>
            </a:pPr>
            <a:r>
              <a:rPr lang="zh-CN" altLang="en-US" smtClean="0"/>
              <a:t>在</a:t>
            </a:r>
            <a:r>
              <a:rPr lang="en-US" altLang="zh-CN" smtClean="0"/>
              <a:t>fdisk</a:t>
            </a:r>
            <a:r>
              <a:rPr lang="zh-CN" altLang="en-US" smtClean="0"/>
              <a:t>交互模式中，如何创建一个分区？</a:t>
            </a:r>
            <a:endParaRPr lang="en-US" altLang="zh-CN" smtClean="0"/>
          </a:p>
          <a:p>
            <a:pPr lvl="1">
              <a:spcBef>
                <a:spcPts val="475"/>
              </a:spcBef>
            </a:pPr>
            <a:r>
              <a:rPr lang="zh-CN" altLang="en-US" smtClean="0"/>
              <a:t>如何启用已创建的交换分区？</a:t>
            </a:r>
            <a:endParaRPr lang="en-US" altLang="zh-CN" smtClean="0"/>
          </a:p>
          <a:p>
            <a:pPr lvl="1">
              <a:spcBef>
                <a:spcPts val="475"/>
              </a:spcBef>
            </a:pPr>
            <a:r>
              <a:rPr lang="zh-CN" altLang="en-US" smtClean="0"/>
              <a:t>使用什么命令格式化分区？</a:t>
            </a:r>
          </a:p>
        </p:txBody>
      </p:sp>
      <p:sp>
        <p:nvSpPr>
          <p:cNvPr id="174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5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mount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用途：挂载文件系统、</a:t>
            </a:r>
            <a:r>
              <a:rPr lang="en-US" altLang="zh-CN" dirty="0" smtClean="0"/>
              <a:t>ISO</a:t>
            </a:r>
            <a:r>
              <a:rPr lang="zh-CN" altLang="en-US" dirty="0" smtClean="0"/>
              <a:t>镜像到指定文件夹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475"/>
              </a:spcBef>
            </a:pPr>
            <a:r>
              <a:rPr lang="en-US" altLang="zh-CN" dirty="0" err="1" smtClean="0"/>
              <a:t>umount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spcBef>
                <a:spcPct val="20000"/>
              </a:spcBef>
            </a:pPr>
            <a:r>
              <a:rPr lang="zh-CN" altLang="en-US" dirty="0" smtClean="0"/>
              <a:t>用途：卸载已挂载的文件系统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/>
              <a:t>格式</a:t>
            </a:r>
          </a:p>
        </p:txBody>
      </p:sp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挂载、卸载文件系统 </a:t>
            </a:r>
            <a:r>
              <a:rPr lang="en-US" altLang="zh-CN" smtClean="0"/>
              <a:t>5-1</a:t>
            </a:r>
            <a:endParaRPr lang="zh-CN" altLang="en-US" smtClean="0"/>
          </a:p>
        </p:txBody>
      </p:sp>
      <p:pic>
        <p:nvPicPr>
          <p:cNvPr id="4" name="Picture 11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4521214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381224" y="4894692"/>
            <a:ext cx="7715304" cy="820324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 err="1">
                <a:solidFill>
                  <a:srgbClr val="FF0000"/>
                </a:solidFill>
              </a:rPr>
              <a:t>umount</a:t>
            </a:r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存储设备位置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umount</a:t>
            </a:r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挂载点目录</a:t>
            </a:r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2143116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381224" y="2516594"/>
            <a:ext cx="7715304" cy="820324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spcBef>
                <a:spcPts val="475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mount  [ -t </a:t>
            </a:r>
            <a:r>
              <a:rPr lang="zh-CN" altLang="en-US" sz="2000" b="1" dirty="0">
                <a:solidFill>
                  <a:srgbClr val="FF0000"/>
                </a:solidFill>
              </a:rPr>
              <a:t>类型 </a:t>
            </a:r>
            <a:r>
              <a:rPr lang="en-US" altLang="zh-CN" sz="2000" b="1" dirty="0">
                <a:solidFill>
                  <a:srgbClr val="FF0000"/>
                </a:solidFill>
              </a:rPr>
              <a:t>]  </a:t>
            </a:r>
            <a:r>
              <a:rPr lang="zh-CN" altLang="en-US" sz="2000" b="1" dirty="0">
                <a:solidFill>
                  <a:srgbClr val="FF0000"/>
                </a:solidFill>
              </a:rPr>
              <a:t>存储设备  挂载点目录</a:t>
            </a:r>
          </a:p>
          <a:p>
            <a:pPr lvl="1">
              <a:spcBef>
                <a:spcPts val="475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mount  -o loop  ISO</a:t>
            </a:r>
            <a:r>
              <a:rPr lang="zh-CN" altLang="en-US" sz="2000" b="1" dirty="0">
                <a:solidFill>
                  <a:srgbClr val="FF0000"/>
                </a:solidFill>
              </a:rPr>
              <a:t>镜像文件  挂载点目录</a:t>
            </a:r>
            <a:endParaRPr lang="en-US" altLang="zh-CN" sz="20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77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硬盘分区挂载、卸载示例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建立挂载点目录：</a:t>
            </a:r>
            <a:r>
              <a:rPr lang="en-US" altLang="zh-CN" smtClean="0"/>
              <a:t>/mailbox 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挂载分区设备：</a:t>
            </a:r>
            <a:r>
              <a:rPr lang="en-US" altLang="zh-CN" smtClean="0"/>
              <a:t>/dev/sdb1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访问分区设备：</a:t>
            </a:r>
          </a:p>
          <a:p>
            <a:pPr lvl="2">
              <a:spcBef>
                <a:spcPct val="0"/>
              </a:spcBef>
            </a:pPr>
            <a:r>
              <a:rPr lang="zh-CN" altLang="en-US" smtClean="0"/>
              <a:t> 挂载点目录</a:t>
            </a:r>
            <a:r>
              <a:rPr lang="en-US" altLang="zh-CN" smtClean="0"/>
              <a:t>/mailbox</a:t>
            </a:r>
            <a:r>
              <a:rPr lang="zh-CN" altLang="en-US" smtClean="0"/>
              <a:t>中创建文件进行测试</a:t>
            </a:r>
          </a:p>
          <a:p>
            <a:pPr lvl="2">
              <a:spcBef>
                <a:spcPct val="0"/>
              </a:spcBef>
            </a:pPr>
            <a:r>
              <a:rPr lang="zh-CN" altLang="en-US" smtClean="0"/>
              <a:t> 查看</a:t>
            </a:r>
            <a:r>
              <a:rPr lang="en-US" altLang="zh-CN" smtClean="0"/>
              <a:t>/mailbox</a:t>
            </a:r>
            <a:r>
              <a:rPr lang="zh-CN" altLang="en-US" smtClean="0"/>
              <a:t>目录中的内容 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查看磁盘挂载情况（</a:t>
            </a:r>
            <a:r>
              <a:rPr lang="en-US" altLang="zh-CN" smtClean="0">
                <a:solidFill>
                  <a:srgbClr val="FF0000"/>
                </a:solidFill>
              </a:rPr>
              <a:t>mount</a:t>
            </a:r>
            <a:r>
              <a:rPr lang="zh-CN" altLang="en-US" smtClean="0"/>
              <a:t>）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卸载分区设备：</a:t>
            </a:r>
            <a:r>
              <a:rPr lang="en-US" altLang="zh-CN" smtClean="0"/>
              <a:t>/dev/sdb1</a:t>
            </a:r>
          </a:p>
        </p:txBody>
      </p:sp>
      <p:sp>
        <p:nvSpPr>
          <p:cNvPr id="1638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挂载、卸载文件系统 </a:t>
            </a:r>
            <a:r>
              <a:rPr lang="en-US" altLang="zh-CN" dirty="0" smtClean="0">
                <a:latin typeface="+mj-ea"/>
              </a:rPr>
              <a:t>5-2</a:t>
            </a:r>
            <a:endParaRPr lang="zh-CN" altLang="en-US" dirty="0" smtClean="0">
              <a:latin typeface="+mj-ea"/>
            </a:endParaRPr>
          </a:p>
        </p:txBody>
      </p:sp>
      <p:pic>
        <p:nvPicPr>
          <p:cNvPr id="4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52" y="137635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999931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光盘设备挂载、卸载示例</a:t>
            </a: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挂载、卸载文件系统 </a:t>
            </a:r>
            <a:r>
              <a:rPr lang="en-US" altLang="zh-CN" dirty="0" smtClean="0"/>
              <a:t>5-3</a:t>
            </a:r>
            <a:endParaRPr lang="zh-CN" altLang="en-US" dirty="0" smtClean="0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166911" y="1857375"/>
            <a:ext cx="7972453" cy="4451350"/>
          </a:xfrm>
          <a:prstGeom prst="roundRect">
            <a:avLst>
              <a:gd name="adj" fmla="val 348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mkdir</a:t>
            </a:r>
            <a:r>
              <a:rPr lang="en-US" altLang="zh-CN" b="1" dirty="0">
                <a:solidFill>
                  <a:schemeClr val="tx2"/>
                </a:solidFill>
              </a:rPr>
              <a:t> /media/</a:t>
            </a:r>
            <a:r>
              <a:rPr lang="en-US" altLang="zh-CN" b="1" dirty="0" err="1">
                <a:solidFill>
                  <a:schemeClr val="tx2"/>
                </a:solidFill>
              </a:rPr>
              <a:t>cdrom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mount /dev/</a:t>
            </a:r>
            <a:r>
              <a:rPr lang="en-US" b="1" dirty="0" err="1">
                <a:solidFill>
                  <a:srgbClr val="FF0000"/>
                </a:solidFill>
              </a:rPr>
              <a:t>cdrom</a:t>
            </a:r>
            <a:r>
              <a:rPr lang="en-US" b="1" dirty="0">
                <a:solidFill>
                  <a:srgbClr val="FF0000"/>
                </a:solidFill>
              </a:rPr>
              <a:t> /media/</a:t>
            </a:r>
            <a:r>
              <a:rPr lang="en-US" b="1" dirty="0" err="1">
                <a:solidFill>
                  <a:srgbClr val="FF0000"/>
                </a:solidFill>
              </a:rPr>
              <a:t>cdrom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mount: block device /dev/sr0 is write-protected, mounting read-only</a:t>
            </a:r>
            <a:r>
              <a:rPr lang="en-US" dirty="0"/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rgbClr val="FF0000"/>
                </a:solidFill>
              </a:rPr>
              <a:t>mount</a:t>
            </a:r>
          </a:p>
          <a:p>
            <a:pPr marL="342900" indent="-342900"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dirty="0">
                <a:solidFill>
                  <a:schemeClr val="tx2"/>
                </a:solidFill>
              </a:rPr>
              <a:t>/dev/</a:t>
            </a:r>
            <a:r>
              <a:rPr lang="en-US" dirty="0" err="1">
                <a:solidFill>
                  <a:schemeClr val="tx2"/>
                </a:solidFill>
              </a:rPr>
              <a:t>mapper</a:t>
            </a:r>
            <a:r>
              <a:rPr lang="en-US" dirty="0">
                <a:solidFill>
                  <a:schemeClr val="tx2"/>
                </a:solidFill>
              </a:rPr>
              <a:t>/VolGroup00-LogVol00 on / type ext4 (</a:t>
            </a:r>
            <a:r>
              <a:rPr lang="en-US" dirty="0" err="1">
                <a:solidFill>
                  <a:schemeClr val="tx2"/>
                </a:solidFill>
              </a:rPr>
              <a:t>rw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……</a:t>
            </a:r>
          </a:p>
          <a:p>
            <a:r>
              <a:rPr lang="en-US" dirty="0">
                <a:solidFill>
                  <a:schemeClr val="tx2"/>
                </a:solidFill>
              </a:rPr>
              <a:t>/dev/sda1 on /boot type ext4 (</a:t>
            </a:r>
            <a:r>
              <a:rPr lang="en-US" dirty="0" err="1">
                <a:solidFill>
                  <a:schemeClr val="tx2"/>
                </a:solidFill>
              </a:rPr>
              <a:t>rw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tmpfs</a:t>
            </a:r>
            <a:r>
              <a:rPr lang="en-US" dirty="0">
                <a:solidFill>
                  <a:schemeClr val="tx2"/>
                </a:solidFill>
              </a:rPr>
              <a:t> on /dev/</a:t>
            </a:r>
            <a:r>
              <a:rPr lang="en-US" dirty="0" err="1">
                <a:solidFill>
                  <a:schemeClr val="tx2"/>
                </a:solidFill>
              </a:rPr>
              <a:t>shm</a:t>
            </a:r>
            <a:r>
              <a:rPr lang="en-US" dirty="0">
                <a:solidFill>
                  <a:schemeClr val="tx2"/>
                </a:solidFill>
              </a:rPr>
              <a:t> type </a:t>
            </a:r>
            <a:r>
              <a:rPr lang="en-US" dirty="0" err="1">
                <a:solidFill>
                  <a:schemeClr val="tx2"/>
                </a:solidFill>
              </a:rPr>
              <a:t>tmpfs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rw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none on /proc/sys/</a:t>
            </a:r>
            <a:r>
              <a:rPr lang="en-US" dirty="0" err="1">
                <a:solidFill>
                  <a:schemeClr val="tx2"/>
                </a:solidFill>
              </a:rPr>
              <a:t>fs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binfmt_misc</a:t>
            </a:r>
            <a:r>
              <a:rPr lang="en-US" dirty="0">
                <a:solidFill>
                  <a:schemeClr val="tx2"/>
                </a:solidFill>
              </a:rPr>
              <a:t> type </a:t>
            </a:r>
            <a:r>
              <a:rPr lang="en-US" dirty="0" err="1">
                <a:solidFill>
                  <a:schemeClr val="tx2"/>
                </a:solidFill>
              </a:rPr>
              <a:t>binfmt_misc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rw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sunrpc</a:t>
            </a:r>
            <a:r>
              <a:rPr lang="en-US" dirty="0">
                <a:solidFill>
                  <a:schemeClr val="tx2"/>
                </a:solidFill>
              </a:rPr>
              <a:t> on /</a:t>
            </a:r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/lib/</a:t>
            </a:r>
            <a:r>
              <a:rPr lang="en-US" dirty="0" err="1">
                <a:solidFill>
                  <a:schemeClr val="tx2"/>
                </a:solidFill>
              </a:rPr>
              <a:t>nfs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rpc_pipefs</a:t>
            </a:r>
            <a:r>
              <a:rPr lang="en-US" dirty="0">
                <a:solidFill>
                  <a:schemeClr val="tx2"/>
                </a:solidFill>
              </a:rPr>
              <a:t> type </a:t>
            </a:r>
            <a:r>
              <a:rPr lang="en-US" dirty="0" err="1">
                <a:solidFill>
                  <a:schemeClr val="tx2"/>
                </a:solidFill>
              </a:rPr>
              <a:t>rpc_pipefs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rw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/dev/sr0 on /media/</a:t>
            </a:r>
            <a:r>
              <a:rPr lang="en-US" dirty="0" err="1">
                <a:solidFill>
                  <a:schemeClr val="tx2"/>
                </a:solidFill>
              </a:rPr>
              <a:t>cdrom</a:t>
            </a:r>
            <a:r>
              <a:rPr lang="en-US" dirty="0">
                <a:solidFill>
                  <a:schemeClr val="tx2"/>
                </a:solidFill>
              </a:rPr>
              <a:t> type iso9660 (</a:t>
            </a:r>
            <a:r>
              <a:rPr lang="en-US" dirty="0" err="1">
                <a:solidFill>
                  <a:schemeClr val="tx2"/>
                </a:solidFill>
              </a:rPr>
              <a:t>ro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/dev/sdb1 on /mailbox type ext4 (</a:t>
            </a:r>
            <a:r>
              <a:rPr lang="en-US" dirty="0" err="1">
                <a:solidFill>
                  <a:schemeClr val="tx2"/>
                </a:solidFill>
              </a:rPr>
              <a:t>rw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/dev/sdc1 on /media/</a:t>
            </a:r>
            <a:r>
              <a:rPr lang="en-US" dirty="0" err="1">
                <a:solidFill>
                  <a:schemeClr val="tx2"/>
                </a:solidFill>
              </a:rPr>
              <a:t>usbdisk</a:t>
            </a:r>
            <a:r>
              <a:rPr lang="en-US" dirty="0">
                <a:solidFill>
                  <a:schemeClr val="tx2"/>
                </a:solidFill>
              </a:rPr>
              <a:t> type </a:t>
            </a:r>
            <a:r>
              <a:rPr lang="en-US" dirty="0" err="1">
                <a:solidFill>
                  <a:schemeClr val="tx2"/>
                </a:solidFill>
              </a:rPr>
              <a:t>vfat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rw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dev/</a:t>
            </a:r>
            <a:r>
              <a:rPr lang="en-US" altLang="zh-CN" dirty="0" err="1">
                <a:solidFill>
                  <a:srgbClr val="FF0000"/>
                </a:solidFill>
              </a:rPr>
              <a:t>hdc</a:t>
            </a:r>
            <a:r>
              <a:rPr lang="en-US" altLang="zh-CN" dirty="0">
                <a:solidFill>
                  <a:srgbClr val="FF0000"/>
                </a:solidFill>
              </a:rPr>
              <a:t> on /media/</a:t>
            </a:r>
            <a:r>
              <a:rPr lang="en-US" altLang="zh-CN" dirty="0" err="1">
                <a:solidFill>
                  <a:srgbClr val="FF0000"/>
                </a:solidFill>
              </a:rPr>
              <a:t>cdrom</a:t>
            </a:r>
            <a:r>
              <a:rPr lang="en-US" altLang="zh-CN" dirty="0">
                <a:solidFill>
                  <a:srgbClr val="FF0000"/>
                </a:solidFill>
              </a:rPr>
              <a:t> type iso9660 (</a:t>
            </a:r>
            <a:r>
              <a:rPr lang="en-US" altLang="zh-CN" dirty="0" err="1">
                <a:solidFill>
                  <a:srgbClr val="FF0000"/>
                </a:solidFill>
              </a:rPr>
              <a:t>ro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238876" y="1428751"/>
            <a:ext cx="2214563" cy="428625"/>
          </a:xfrm>
          <a:prstGeom prst="wedgeRoundRectCallout">
            <a:avLst>
              <a:gd name="adj1" fmla="val -34806"/>
              <a:gd name="adj2" fmla="val 9445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、建立挂载点目录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881951" y="2000241"/>
            <a:ext cx="2143125" cy="428625"/>
          </a:xfrm>
          <a:prstGeom prst="wedgeRoundRectCallout">
            <a:avLst>
              <a:gd name="adj1" fmla="val -57343"/>
              <a:gd name="adj2" fmla="val 170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、挂载光盘设备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953125" y="2857497"/>
            <a:ext cx="2071687" cy="428625"/>
          </a:xfrm>
          <a:prstGeom prst="wedgeRoundRectCallout">
            <a:avLst>
              <a:gd name="adj1" fmla="val -70969"/>
              <a:gd name="adj2" fmla="val -241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、查看挂载情况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362201" y="6265864"/>
            <a:ext cx="1285875" cy="428625"/>
          </a:xfrm>
          <a:prstGeom prst="wedgeRoundRectCallout">
            <a:avLst>
              <a:gd name="adj1" fmla="val -38532"/>
              <a:gd name="adj2" fmla="val -864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设备名称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792539" y="6272214"/>
            <a:ext cx="1285875" cy="428625"/>
          </a:xfrm>
          <a:prstGeom prst="wedgeRoundRectCallout">
            <a:avLst>
              <a:gd name="adj1" fmla="val -40606"/>
              <a:gd name="adj2" fmla="val -883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挂载点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5519739" y="6272214"/>
            <a:ext cx="1285875" cy="428625"/>
          </a:xfrm>
          <a:prstGeom prst="wedgeRoundRectCallout">
            <a:avLst>
              <a:gd name="adj1" fmla="val -44491"/>
              <a:gd name="adj2" fmla="val -846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设备类型</a:t>
            </a:r>
          </a:p>
        </p:txBody>
      </p:sp>
      <p:pic>
        <p:nvPicPr>
          <p:cNvPr id="12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52" y="137635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11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ISO</a:t>
            </a:r>
            <a:r>
              <a:rPr lang="zh-CN" altLang="en-US" dirty="0" smtClean="0"/>
              <a:t>镜像文件挂载示例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2150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挂载、卸载文件系统 </a:t>
            </a:r>
            <a:r>
              <a:rPr lang="en-US" altLang="zh-CN" dirty="0" smtClean="0"/>
              <a:t>5-4</a:t>
            </a:r>
            <a:endParaRPr lang="zh-CN" altLang="en-US" dirty="0" smtClean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038351" y="2058990"/>
            <a:ext cx="8101013" cy="869944"/>
          </a:xfrm>
          <a:prstGeom prst="roundRect">
            <a:avLst>
              <a:gd name="adj" fmla="val 728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~]# </a:t>
            </a:r>
            <a:r>
              <a:rPr lang="en-US" b="1" dirty="0">
                <a:solidFill>
                  <a:schemeClr val="tx2"/>
                </a:solidFill>
              </a:rPr>
              <a:t>mount -o loop rhel-server-6.5-x86_64-dvd.iso /media/</a:t>
            </a:r>
            <a:r>
              <a:rPr lang="en-US" b="1" dirty="0" err="1">
                <a:solidFill>
                  <a:schemeClr val="tx2"/>
                </a:solidFill>
              </a:rPr>
              <a:t>mnt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6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52" y="137635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98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卸载文件系统</a:t>
            </a:r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挂载、卸载文件系统 </a:t>
            </a:r>
            <a:r>
              <a:rPr lang="en-US" altLang="zh-CN" smtClean="0"/>
              <a:t>5-5</a:t>
            </a:r>
            <a:endParaRPr lang="zh-CN" altLang="en-US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166911" y="1785938"/>
            <a:ext cx="7972453" cy="976312"/>
          </a:xfrm>
          <a:prstGeom prst="roundRect">
            <a:avLst>
              <a:gd name="adj" fmla="val 968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umount /mailbox</a:t>
            </a:r>
            <a:endParaRPr lang="zh-CN" altLang="en-US" b="1">
              <a:solidFill>
                <a:schemeClr val="tx2"/>
              </a:solidFill>
            </a:endParaRPr>
          </a:p>
          <a:p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umount /dev/cdrom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5810251" y="2928939"/>
            <a:ext cx="2232025" cy="428625"/>
          </a:xfrm>
          <a:prstGeom prst="wedgeRoundRectCallout">
            <a:avLst>
              <a:gd name="adj1" fmla="val -36083"/>
              <a:gd name="adj2" fmla="val -978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通过设备文件卸载</a:t>
            </a: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5738814" y="1285876"/>
            <a:ext cx="2232025" cy="428625"/>
          </a:xfrm>
          <a:prstGeom prst="wedgeRoundRectCallout">
            <a:avLst>
              <a:gd name="adj1" fmla="val -38847"/>
              <a:gd name="adj2" fmla="val 857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通过挂载目录卸载</a:t>
            </a:r>
          </a:p>
        </p:txBody>
      </p:sp>
      <p:pic>
        <p:nvPicPr>
          <p:cNvPr id="7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2531" y="150017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41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1738313" y="1071563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/etc/</a:t>
            </a:r>
            <a:r>
              <a:rPr lang="en-US" altLang="zh-CN" dirty="0" err="1" smtClean="0"/>
              <a:t>fstab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配置文件 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包含需要开机后自动挂载的文件系统记录</a:t>
            </a:r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设置文件系统的自动挂载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38349" y="2357438"/>
            <a:ext cx="7901015" cy="1428752"/>
          </a:xfrm>
          <a:prstGeom prst="roundRect">
            <a:avLst>
              <a:gd name="adj" fmla="val 475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vi  /</a:t>
            </a:r>
            <a:r>
              <a:rPr lang="en-US" altLang="zh-CN" b="1" dirty="0">
                <a:solidFill>
                  <a:schemeClr val="tx2"/>
                </a:solidFill>
              </a:rPr>
              <a:t>etc/</a:t>
            </a:r>
            <a:r>
              <a:rPr lang="en-US" altLang="zh-CN" b="1" dirty="0" err="1">
                <a:solidFill>
                  <a:schemeClr val="tx2"/>
                </a:solidFill>
              </a:rPr>
              <a:t>fstab</a:t>
            </a:r>
            <a:endParaRPr lang="en-US" altLang="zh-CN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……</a:t>
            </a:r>
            <a:r>
              <a:rPr lang="en-US" dirty="0">
                <a:solidFill>
                  <a:schemeClr val="tx2"/>
                </a:solidFill>
              </a:rPr>
              <a:t> //</a:t>
            </a:r>
            <a:r>
              <a:rPr lang="zh-CN" altLang="en-US" dirty="0">
                <a:solidFill>
                  <a:schemeClr val="tx2"/>
                </a:solidFill>
              </a:rPr>
              <a:t>省略部分内容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/dev/sdb1      /mailbox        ext4   defaults   0  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3558" name="AutoShape 10"/>
          <p:cNvSpPr>
            <a:spLocks noChangeArrowheads="1"/>
          </p:cNvSpPr>
          <p:nvPr/>
        </p:nvSpPr>
        <p:spPr bwMode="auto">
          <a:xfrm>
            <a:off x="1992313" y="3929070"/>
            <a:ext cx="1223962" cy="428625"/>
          </a:xfrm>
          <a:prstGeom prst="wedgeRoundRectCallout">
            <a:avLst>
              <a:gd name="adj1" fmla="val 27959"/>
              <a:gd name="adj2" fmla="val -12839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分区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52" y="173354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AutoShape 10"/>
          <p:cNvSpPr>
            <a:spLocks noChangeArrowheads="1"/>
          </p:cNvSpPr>
          <p:nvPr/>
        </p:nvSpPr>
        <p:spPr bwMode="auto">
          <a:xfrm>
            <a:off x="5224470" y="3929070"/>
            <a:ext cx="1728787" cy="428625"/>
          </a:xfrm>
          <a:prstGeom prst="wedgeRoundRectCallout">
            <a:avLst>
              <a:gd name="adj1" fmla="val -41458"/>
              <a:gd name="adj2" fmla="val -889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文件系统类型</a:t>
            </a:r>
          </a:p>
        </p:txBody>
      </p:sp>
      <p:sp>
        <p:nvSpPr>
          <p:cNvPr id="23559" name="AutoShape 10"/>
          <p:cNvSpPr>
            <a:spLocks noChangeArrowheads="1"/>
          </p:cNvSpPr>
          <p:nvPr/>
        </p:nvSpPr>
        <p:spPr bwMode="auto">
          <a:xfrm>
            <a:off x="3381356" y="3929070"/>
            <a:ext cx="1008062" cy="428625"/>
          </a:xfrm>
          <a:prstGeom prst="wedgeRoundRectCallout">
            <a:avLst>
              <a:gd name="adj1" fmla="val 39449"/>
              <a:gd name="adj2" fmla="val -877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挂载点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58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60" grpId="0" animBg="1"/>
      <p:bldP spid="235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设置自动挂载示例</a:t>
            </a:r>
          </a:p>
          <a:p>
            <a:pPr lvl="1">
              <a:spcBef>
                <a:spcPts val="475"/>
              </a:spcBef>
            </a:pPr>
            <a:r>
              <a:rPr lang="zh-CN" altLang="en-US" smtClean="0"/>
              <a:t>每次重新开机后，能够自动完成挂载</a:t>
            </a:r>
          </a:p>
          <a:p>
            <a:pPr lvl="2">
              <a:spcBef>
                <a:spcPct val="0"/>
              </a:spcBef>
            </a:pPr>
            <a:r>
              <a:rPr lang="zh-CN" altLang="en-US" smtClean="0"/>
              <a:t> 将</a:t>
            </a:r>
            <a:r>
              <a:rPr lang="en-US" altLang="zh-CN" smtClean="0"/>
              <a:t>/dev/sdb1</a:t>
            </a:r>
            <a:r>
              <a:rPr lang="zh-CN" altLang="en-US" smtClean="0"/>
              <a:t>分区挂载到</a:t>
            </a:r>
            <a:r>
              <a:rPr lang="en-US" altLang="zh-CN" smtClean="0"/>
              <a:t>/mailbox</a:t>
            </a:r>
            <a:r>
              <a:rPr lang="zh-CN" altLang="en-US" smtClean="0"/>
              <a:t>目录</a:t>
            </a:r>
          </a:p>
        </p:txBody>
      </p:sp>
      <p:sp>
        <p:nvSpPr>
          <p:cNvPr id="245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设置文件系统的自动挂载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238349" y="2565401"/>
            <a:ext cx="7901015" cy="2519363"/>
          </a:xfrm>
          <a:prstGeom prst="roundRect">
            <a:avLst>
              <a:gd name="adj" fmla="val 68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vi /etc/</a:t>
            </a:r>
            <a:r>
              <a:rPr lang="en-US" altLang="zh-CN" b="1" dirty="0" err="1">
                <a:solidFill>
                  <a:schemeClr val="tx2"/>
                </a:solidFill>
              </a:rPr>
              <a:t>fstab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rgbClr val="FF0000"/>
                </a:solidFill>
              </a:rPr>
              <a:t>/dev/sdb1        /mailbox        </a:t>
            </a:r>
            <a:r>
              <a:rPr lang="en-US" altLang="zh-CN" dirty="0">
                <a:solidFill>
                  <a:srgbClr val="FF0000"/>
                </a:solidFill>
              </a:rPr>
              <a:t>ext4        </a:t>
            </a:r>
            <a:r>
              <a:rPr lang="en-US" altLang="zh-CN" dirty="0">
                <a:solidFill>
                  <a:srgbClr val="FF0000"/>
                </a:solidFill>
              </a:rPr>
              <a:t>default        0   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mount /dev/sdb1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mount | tail -1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/dev/sdb1 on /mailbox type </a:t>
            </a:r>
            <a:r>
              <a:rPr lang="en-US" altLang="zh-CN" dirty="0">
                <a:solidFill>
                  <a:schemeClr val="tx2"/>
                </a:solidFill>
              </a:rPr>
              <a:t>ext4 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rw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umount</a:t>
            </a:r>
            <a:r>
              <a:rPr lang="en-US" altLang="zh-CN" b="1" dirty="0">
                <a:solidFill>
                  <a:schemeClr val="tx2"/>
                </a:solidFill>
              </a:rPr>
              <a:t> /mailbox</a:t>
            </a: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52" y="137635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00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df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查看磁盘使用情况</a:t>
            </a: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381224" y="2981336"/>
            <a:ext cx="8072494" cy="1947862"/>
          </a:xfrm>
          <a:prstGeom prst="roundRect">
            <a:avLst>
              <a:gd name="adj" fmla="val 81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fr-FR" altLang="zh-CN" dirty="0">
                <a:solidFill>
                  <a:schemeClr val="tx2"/>
                </a:solidFill>
              </a:rPr>
              <a:t>[root@localhost ~]# </a:t>
            </a:r>
            <a:r>
              <a:rPr lang="fr-FR" altLang="zh-CN" b="1" dirty="0">
                <a:solidFill>
                  <a:schemeClr val="tx2"/>
                </a:solidFill>
              </a:rPr>
              <a:t>df </a:t>
            </a:r>
            <a:r>
              <a:rPr lang="fr-FR" altLang="zh-CN" b="1" dirty="0">
                <a:solidFill>
                  <a:srgbClr val="FF0000"/>
                </a:solidFill>
              </a:rPr>
              <a:t>–hT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文件系统</a:t>
            </a:r>
            <a:r>
              <a:rPr lang="fr-FR" dirty="0">
                <a:solidFill>
                  <a:schemeClr val="tx2"/>
                </a:solidFill>
              </a:rPr>
              <a:t>                                     </a:t>
            </a:r>
            <a:r>
              <a:rPr lang="zh-CN" altLang="en-US" dirty="0">
                <a:solidFill>
                  <a:schemeClr val="tx2"/>
                </a:solidFill>
              </a:rPr>
              <a:t>类型</a:t>
            </a:r>
            <a:r>
              <a:rPr lang="fr-FR" dirty="0">
                <a:solidFill>
                  <a:schemeClr val="tx2"/>
                </a:solidFill>
              </a:rPr>
              <a:t>    </a:t>
            </a:r>
            <a:r>
              <a:rPr lang="zh-CN" altLang="en-US" dirty="0">
                <a:solidFill>
                  <a:schemeClr val="tx2"/>
                </a:solidFill>
              </a:rPr>
              <a:t>容量</a:t>
            </a:r>
            <a:r>
              <a:rPr lang="fr-FR" dirty="0">
                <a:solidFill>
                  <a:schemeClr val="tx2"/>
                </a:solidFill>
              </a:rPr>
              <a:t>    </a:t>
            </a:r>
            <a:r>
              <a:rPr lang="zh-CN" altLang="en-US" dirty="0">
                <a:solidFill>
                  <a:schemeClr val="tx2"/>
                </a:solidFill>
              </a:rPr>
              <a:t>已用  可用   已用</a:t>
            </a:r>
            <a:r>
              <a:rPr lang="fr-FR" dirty="0">
                <a:solidFill>
                  <a:schemeClr val="tx2"/>
                </a:solidFill>
              </a:rPr>
              <a:t>% </a:t>
            </a:r>
            <a:r>
              <a:rPr lang="zh-CN" altLang="en-US" dirty="0">
                <a:solidFill>
                  <a:schemeClr val="tx2"/>
                </a:solidFill>
              </a:rPr>
              <a:t>挂载点</a:t>
            </a:r>
          </a:p>
          <a:p>
            <a:r>
              <a:rPr lang="fr-FR" dirty="0">
                <a:solidFill>
                  <a:schemeClr val="tx2"/>
                </a:solidFill>
              </a:rPr>
              <a:t>/dev/mapper/VolGroup-Lv_root ext4    6.7G     4.1G  2.3G   65%     /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/dev/sda1                                   ext4    99M    11M    83M    12%     /boot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tmpfs                                          tmpfs  252M     0      252M   0%     /dev/shm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/dev/sdb1                                   ext4     19G   173M  18G     1%     /mailbox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1785926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381224" y="2159404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df</a:t>
            </a:r>
            <a:r>
              <a:rPr lang="en-US" altLang="zh-CN" sz="2000" b="1" dirty="0">
                <a:solidFill>
                  <a:srgbClr val="FF0000"/>
                </a:solidFill>
              </a:rPr>
              <a:t>  [</a:t>
            </a:r>
            <a:r>
              <a:rPr lang="zh-CN" altLang="en-US" sz="2000" b="1" dirty="0">
                <a:solidFill>
                  <a:srgbClr val="FF0000"/>
                </a:solidFill>
              </a:rPr>
              <a:t>选项</a:t>
            </a:r>
            <a:r>
              <a:rPr lang="en-US" altLang="zh-CN" sz="2000" b="1" dirty="0">
                <a:solidFill>
                  <a:srgbClr val="FF0000"/>
                </a:solidFill>
              </a:rPr>
              <a:t>]  [</a:t>
            </a:r>
            <a:r>
              <a:rPr lang="zh-CN" altLang="en-US" sz="2000" b="1" dirty="0">
                <a:solidFill>
                  <a:srgbClr val="FF0000"/>
                </a:solidFill>
              </a:rPr>
              <a:t>文件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endParaRPr lang="en-US" altLang="zh-CN" sz="2000" b="1" dirty="0"/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4452" y="2714621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92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Linux</a:t>
            </a:r>
            <a:r>
              <a:rPr lang="zh-CN" altLang="en-US" dirty="0" smtClean="0"/>
              <a:t>与账号相关的文件有哪几个？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改变文件权限时可以使用哪几种方式？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如何改变文件或者目录属主？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如何锁定一个用户账号？</a:t>
            </a:r>
            <a:endParaRPr lang="en-US" altLang="zh-CN" dirty="0" smtClean="0"/>
          </a:p>
          <a:p>
            <a:pPr marL="342900" lvl="2" indent="-342900">
              <a:lnSpc>
                <a:spcPct val="100000"/>
              </a:lnSpc>
              <a:spcBef>
                <a:spcPts val="675"/>
              </a:spcBef>
              <a:buClr>
                <a:schemeClr val="hlink"/>
              </a:buClr>
              <a:buBlip>
                <a:blip r:embed="rId3"/>
              </a:buBlip>
            </a:pPr>
            <a:r>
              <a:rPr lang="zh-CN" altLang="en-US" sz="2800" b="1" dirty="0">
                <a:solidFill>
                  <a:schemeClr val="accent2"/>
                </a:solidFill>
              </a:rPr>
              <a:t>对磁盘进行分区的步骤有哪些？</a:t>
            </a:r>
          </a:p>
          <a:p>
            <a:pPr>
              <a:spcBef>
                <a:spcPts val="675"/>
              </a:spcBef>
              <a:buNone/>
            </a:pPr>
            <a:endParaRPr lang="en-US" altLang="zh-CN" dirty="0" smtClean="0"/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课前小考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21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72500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fdisk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子命令的作用是什么？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格式化一个文件系统时</a:t>
            </a:r>
            <a:r>
              <a:rPr lang="en-US" altLang="zh-CN" dirty="0" smtClean="0"/>
              <a:t>-t</a:t>
            </a:r>
            <a:r>
              <a:rPr lang="zh-CN" altLang="en-US" dirty="0" smtClean="0"/>
              <a:t>的作用是什么？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如何挂载一个</a:t>
            </a:r>
            <a:r>
              <a:rPr lang="en-US" altLang="zh-CN" dirty="0" err="1" smtClean="0"/>
              <a:t>iso</a:t>
            </a:r>
            <a:r>
              <a:rPr lang="zh-CN" altLang="en-US" dirty="0" smtClean="0"/>
              <a:t>镜像文件？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如何挂载光盘？</a:t>
            </a:r>
            <a:endParaRPr lang="en-US" altLang="zh-CN" dirty="0" smtClean="0"/>
          </a:p>
        </p:txBody>
      </p:sp>
      <p:sp>
        <p:nvSpPr>
          <p:cNvPr id="36867" name="标题 2"/>
          <p:cNvSpPr>
            <a:spLocks noGrp="1"/>
          </p:cNvSpPr>
          <p:nvPr>
            <p:ph type="title"/>
          </p:nvPr>
        </p:nvSpPr>
        <p:spPr>
          <a:xfrm>
            <a:off x="1752600" y="146051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考题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3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本次实验共完成如下实验案例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实验案例：迁移</a:t>
            </a:r>
            <a:r>
              <a:rPr lang="en-US" altLang="zh-CN" dirty="0" smtClean="0"/>
              <a:t>/home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64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在虚拟机中添加一块 </a:t>
            </a:r>
            <a:r>
              <a:rPr lang="en-US" dirty="0" smtClean="0"/>
              <a:t>80GB </a:t>
            </a:r>
            <a:r>
              <a:rPr lang="zh-CN" altLang="en-US" dirty="0" smtClean="0"/>
              <a:t>的 </a:t>
            </a:r>
            <a:r>
              <a:rPr lang="en-US" dirty="0" smtClean="0"/>
              <a:t>SCSI </a:t>
            </a:r>
            <a:r>
              <a:rPr lang="zh-CN" altLang="en-US" dirty="0" smtClean="0"/>
              <a:t>磁盘</a:t>
            </a:r>
          </a:p>
          <a:p>
            <a:pPr lvl="1"/>
            <a:r>
              <a:rPr lang="zh-CN" altLang="en-US" dirty="0" smtClean="0"/>
              <a:t>在新硬盘中建立一个 </a:t>
            </a:r>
            <a:r>
              <a:rPr lang="en-US" dirty="0" smtClean="0"/>
              <a:t>20GB </a:t>
            </a:r>
            <a:r>
              <a:rPr lang="zh-CN" altLang="en-US" dirty="0" smtClean="0"/>
              <a:t>的分区，存放所有普通用户的宿主文件夹</a:t>
            </a:r>
          </a:p>
          <a:p>
            <a:pPr lvl="1"/>
            <a:r>
              <a:rPr lang="zh-CN" altLang="en-US" dirty="0" smtClean="0"/>
              <a:t>新建的分区仍然挂载到 </a:t>
            </a:r>
            <a:r>
              <a:rPr lang="en-US" dirty="0" smtClean="0"/>
              <a:t>/home </a:t>
            </a:r>
            <a:r>
              <a:rPr lang="zh-CN" altLang="en-US" dirty="0" smtClean="0"/>
              <a:t>目录下，导入系统中原有用户的数据</a:t>
            </a:r>
          </a:p>
          <a:p>
            <a:pPr lvl="1"/>
            <a:r>
              <a:rPr lang="zh-CN" altLang="en-US" dirty="0" smtClean="0"/>
              <a:t>服务器在次开机自动挂载该分区</a:t>
            </a:r>
            <a:endParaRPr lang="en-US" altLang="zh-CN" dirty="0" smtClean="0"/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实验案例：迁移 </a:t>
            </a:r>
            <a:r>
              <a:rPr lang="en-US" altLang="zh-CN" dirty="0" smtClean="0"/>
              <a:t>/home </a:t>
            </a:r>
            <a:r>
              <a:rPr lang="zh-CN" altLang="en-US" dirty="0" smtClean="0"/>
              <a:t>分区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96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关机后添加新硬盘，重启进入 </a:t>
            </a:r>
            <a:r>
              <a:rPr lang="en-US" dirty="0" smtClean="0"/>
              <a:t>RHEL 6 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分区并格式化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dirty="0" err="1" smtClean="0"/>
              <a:t>fdisk</a:t>
            </a:r>
            <a:r>
              <a:rPr lang="zh-CN" altLang="en-US" dirty="0" smtClean="0"/>
              <a:t>命令对新硬盘分区，建立</a:t>
            </a:r>
            <a:r>
              <a:rPr lang="en-US" dirty="0" smtClean="0"/>
              <a:t>20GB</a:t>
            </a:r>
            <a:r>
              <a:rPr lang="zh-CN" altLang="en-US" dirty="0" smtClean="0"/>
              <a:t>主分区（</a:t>
            </a:r>
            <a:r>
              <a:rPr lang="en-US" dirty="0" smtClean="0"/>
              <a:t>/dev/sdb1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执行 </a:t>
            </a:r>
            <a:r>
              <a:rPr lang="en-US" dirty="0" err="1" smtClean="0"/>
              <a:t>partprobe</a:t>
            </a:r>
            <a:r>
              <a:rPr lang="en-US" dirty="0" smtClean="0"/>
              <a:t> </a:t>
            </a:r>
            <a:r>
              <a:rPr lang="zh-CN" altLang="en-US" dirty="0" smtClean="0"/>
              <a:t>更新分区表信息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 </a:t>
            </a:r>
            <a:r>
              <a:rPr lang="en-US" dirty="0" err="1" smtClean="0"/>
              <a:t>mkfs</a:t>
            </a:r>
            <a:r>
              <a:rPr lang="en-US" dirty="0" smtClean="0"/>
              <a:t> </a:t>
            </a:r>
            <a:r>
              <a:rPr lang="zh-CN" altLang="en-US" dirty="0" smtClean="0"/>
              <a:t>命令将上一步新建的分区格式化为 </a:t>
            </a:r>
            <a:r>
              <a:rPr lang="en-US" dirty="0" smtClean="0"/>
              <a:t>EXT4 </a:t>
            </a:r>
            <a:r>
              <a:rPr lang="zh-CN" altLang="en-US" dirty="0" smtClean="0"/>
              <a:t>文件系统</a:t>
            </a:r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1</a:t>
            </a:r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关机后添加新硬盘，重启开机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分区格式化</a:t>
            </a:r>
          </a:p>
        </p:txBody>
      </p:sp>
      <p:sp>
        <p:nvSpPr>
          <p:cNvPr id="2969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实验案例：迁移 </a:t>
            </a:r>
            <a:r>
              <a:rPr lang="en-US" altLang="zh-CN" dirty="0" smtClean="0"/>
              <a:t>/home </a:t>
            </a:r>
            <a:r>
              <a:rPr lang="zh-CN" altLang="en-US" dirty="0" smtClean="0"/>
              <a:t>分区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52927" y="5286388"/>
            <a:ext cx="3598863" cy="914400"/>
            <a:chOff x="680" y="777"/>
            <a:chExt cx="2267" cy="576"/>
          </a:xfrm>
        </p:grpSpPr>
        <p:pic>
          <p:nvPicPr>
            <p:cNvPr id="29701" name="Picture 4" descr="练习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0" y="777"/>
              <a:ext cx="635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1224" y="913"/>
              <a:ext cx="172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6600"/>
                </a:buClr>
                <a:buSzPct val="80000"/>
              </a:pPr>
              <a:r>
                <a:rPr lang="en-US" altLang="zh-CN" sz="2400" b="1" dirty="0">
                  <a:solidFill>
                    <a:srgbClr val="FF9933"/>
                  </a:solidFill>
                  <a:latin typeface="黑体" pitchFamily="2" charset="-122"/>
                </a:rPr>
                <a:t>40</a:t>
              </a:r>
              <a:r>
                <a:rPr lang="zh-CN" altLang="en-US" sz="2400" b="1" dirty="0">
                  <a:solidFill>
                    <a:srgbClr val="FF9933"/>
                  </a:solidFill>
                  <a:latin typeface="黑体" pitchFamily="2" charset="-122"/>
                </a:rPr>
                <a:t>分钟内完成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9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迁移</a:t>
            </a:r>
            <a:r>
              <a:rPr lang="en-US" altLang="zh-CN" dirty="0" smtClean="0"/>
              <a:t>/home</a:t>
            </a:r>
          </a:p>
          <a:p>
            <a:pPr lvl="2"/>
            <a:r>
              <a:rPr lang="zh-CN" altLang="en-US" dirty="0" smtClean="0"/>
              <a:t>转移原有 </a:t>
            </a:r>
            <a:r>
              <a:rPr lang="en-US" dirty="0" smtClean="0"/>
              <a:t>/home </a:t>
            </a:r>
            <a:r>
              <a:rPr lang="zh-CN" altLang="en-US" dirty="0" smtClean="0"/>
              <a:t>目录中的内容并做好备份</a:t>
            </a:r>
            <a:r>
              <a:rPr lang="en-US" dirty="0" smtClean="0"/>
              <a:t>  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修改 </a:t>
            </a:r>
            <a:r>
              <a:rPr lang="en-US" dirty="0" smtClean="0"/>
              <a:t>/etc/</a:t>
            </a:r>
            <a:r>
              <a:rPr lang="en-US" dirty="0" err="1" smtClean="0"/>
              <a:t>fstab</a:t>
            </a:r>
            <a:r>
              <a:rPr lang="en-US" dirty="0" smtClean="0"/>
              <a:t> </a:t>
            </a:r>
            <a:r>
              <a:rPr lang="zh-CN" altLang="en-US" dirty="0" smtClean="0"/>
              <a:t>文件中的分区挂载设置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 </a:t>
            </a:r>
            <a:r>
              <a:rPr lang="en-US" dirty="0" smtClean="0"/>
              <a:t>/etc/</a:t>
            </a:r>
            <a:r>
              <a:rPr lang="en-US" dirty="0" err="1" smtClean="0"/>
              <a:t>fstab</a:t>
            </a:r>
            <a:r>
              <a:rPr lang="zh-CN" altLang="en-US" dirty="0" smtClean="0"/>
              <a:t> 文件中设置将新建的分区挂载到 </a:t>
            </a:r>
            <a:r>
              <a:rPr lang="en-US" dirty="0" smtClean="0"/>
              <a:t>/home </a:t>
            </a:r>
            <a:r>
              <a:rPr lang="zh-CN" altLang="en-US" dirty="0" smtClean="0"/>
              <a:t>目录下</a:t>
            </a:r>
          </a:p>
          <a:p>
            <a:pPr lvl="2"/>
            <a:r>
              <a:rPr lang="zh-CN" altLang="en-US" dirty="0" smtClean="0"/>
              <a:t>将备份的用户数据复制到新挂载的 </a:t>
            </a:r>
            <a:r>
              <a:rPr lang="en-US" dirty="0" smtClean="0"/>
              <a:t>/home </a:t>
            </a:r>
            <a:r>
              <a:rPr lang="zh-CN" altLang="en-US" dirty="0" smtClean="0"/>
              <a:t>文件系统</a:t>
            </a:r>
          </a:p>
          <a:p>
            <a:r>
              <a:rPr lang="en-US" dirty="0" smtClean="0"/>
              <a:t> </a:t>
            </a:r>
            <a:r>
              <a:rPr lang="zh-CN" altLang="en-US" dirty="0" smtClean="0"/>
              <a:t>学员练习</a:t>
            </a:r>
            <a:r>
              <a:rPr lang="en-US" altLang="zh-CN" dirty="0" smtClean="0"/>
              <a:t>2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迁移“</a:t>
            </a:r>
            <a:r>
              <a:rPr lang="en-US" altLang="zh-CN" dirty="0" smtClean="0"/>
              <a:t>/home</a:t>
            </a:r>
            <a:r>
              <a:rPr lang="zh-CN" altLang="en-US" dirty="0" smtClean="0"/>
              <a:t>”分区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设置自动挂载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其他操作练习</a:t>
            </a:r>
          </a:p>
          <a:p>
            <a:pPr lvl="2"/>
            <a:r>
              <a:rPr lang="en-US" dirty="0" err="1" smtClean="0"/>
              <a:t>fdisk</a:t>
            </a:r>
            <a:r>
              <a:rPr lang="zh-CN" altLang="en-US" dirty="0" smtClean="0"/>
              <a:t>、</a:t>
            </a:r>
            <a:r>
              <a:rPr lang="en-US" dirty="0" err="1" smtClean="0"/>
              <a:t>mkfs</a:t>
            </a:r>
            <a:r>
              <a:rPr lang="zh-CN" altLang="en-US" dirty="0" smtClean="0"/>
              <a:t>、</a:t>
            </a:r>
            <a:r>
              <a:rPr lang="en-US" dirty="0" smtClean="0"/>
              <a:t>mount</a:t>
            </a:r>
            <a:r>
              <a:rPr lang="zh-CN" altLang="en-US" dirty="0" smtClean="0"/>
              <a:t>、</a:t>
            </a:r>
            <a:r>
              <a:rPr lang="en-US" dirty="0" err="1" smtClean="0"/>
              <a:t>umount</a:t>
            </a:r>
            <a:r>
              <a:rPr lang="zh-CN" altLang="en-US" dirty="0" smtClean="0"/>
              <a:t>命令的相关用法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扩展交换空间的操作步骤</a:t>
            </a:r>
            <a:endParaRPr lang="en-US" altLang="zh-CN" dirty="0" smtClean="0"/>
          </a:p>
          <a:p>
            <a:pPr lvl="2"/>
            <a:r>
              <a:rPr lang="en-US" dirty="0" smtClean="0"/>
              <a:t>/etc/</a:t>
            </a:r>
            <a:r>
              <a:rPr lang="en-US" dirty="0" err="1" smtClean="0"/>
              <a:t>fstab</a:t>
            </a:r>
            <a:r>
              <a:rPr lang="zh-CN" altLang="en-US" dirty="0" smtClean="0"/>
              <a:t>文件中挂载记录的格式和设置方法</a:t>
            </a:r>
          </a:p>
        </p:txBody>
      </p:sp>
      <p:sp>
        <p:nvSpPr>
          <p:cNvPr id="3072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实验案例：迁移 </a:t>
            </a:r>
            <a:r>
              <a:rPr lang="en-US" altLang="zh-CN" dirty="0" smtClean="0"/>
              <a:t>/home</a:t>
            </a:r>
            <a:r>
              <a:rPr lang="zh-CN" altLang="en-US" dirty="0" smtClean="0"/>
              <a:t>分区 </a:t>
            </a:r>
            <a:r>
              <a:rPr lang="en-US" altLang="zh-CN" dirty="0" smtClean="0"/>
              <a:t>3-3</a:t>
            </a:r>
            <a:endParaRPr lang="zh-CN" alt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38877" y="4000504"/>
            <a:ext cx="3598863" cy="914400"/>
            <a:chOff x="680" y="777"/>
            <a:chExt cx="2267" cy="576"/>
          </a:xfrm>
        </p:grpSpPr>
        <p:pic>
          <p:nvPicPr>
            <p:cNvPr id="30725" name="Picture 4" descr="练习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0" y="777"/>
              <a:ext cx="635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1224" y="913"/>
              <a:ext cx="172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6600"/>
                </a:buClr>
                <a:buSzPct val="80000"/>
              </a:pPr>
              <a:r>
                <a:rPr lang="en-US" altLang="zh-CN" sz="2400" b="1" dirty="0">
                  <a:solidFill>
                    <a:srgbClr val="FF9933"/>
                  </a:solidFill>
                  <a:latin typeface="黑体" pitchFamily="2" charset="-122"/>
                </a:rPr>
                <a:t>40</a:t>
              </a:r>
              <a:r>
                <a:rPr lang="zh-CN" altLang="en-US" sz="2400" b="1" dirty="0">
                  <a:solidFill>
                    <a:srgbClr val="FF9933"/>
                  </a:solidFill>
                  <a:latin typeface="黑体" pitchFamily="2" charset="-122"/>
                </a:rPr>
                <a:t>分钟内完成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20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3345" y="249957"/>
            <a:ext cx="1032366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 关机后添加新硬盘，重新开机进入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RHEL6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、分区并格式化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fdisk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命令对新硬盘进行分区，建立一个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20G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的主分区（“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/sdb1”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）执行“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partprobe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更新分区表信息，使用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mkfs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命令将该分区格式化为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文件系统。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partprobe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dev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sdb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mkfs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-t ext4 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dev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/sdb1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、迁移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/home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）转移原有“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/home”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目录中的内容并做好备份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mkdir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home_bak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mv /home/* 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home_bak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/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）修改“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fstab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文件中的分区挂载设置。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vi 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etc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fstab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dev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/sdb1      /home        ext4   defaults   0  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）按“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fstab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文件中的设置将新建的分区挂载到“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/home”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mount 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dev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/sdb1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）将（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）中备份的用户数据复制到新挂载“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/home”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文件系统。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mv 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home_bak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/* /home/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[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root@localhost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~]#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rm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-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rf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 /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home_bak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ourier New"/>
                <a:cs typeface="宋体" panose="02010600030101010101" pitchFamily="2" charset="-122"/>
              </a:rPr>
              <a:t>/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434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学会添加磁盘并进行分区</a:t>
            </a:r>
          </a:p>
          <a:p>
            <a:pPr>
              <a:spcBef>
                <a:spcPts val="675"/>
              </a:spcBef>
            </a:pPr>
            <a:r>
              <a:rPr lang="zh-CN" altLang="en-US" smtClean="0"/>
              <a:t>学会创建并挂载文件系统</a:t>
            </a:r>
          </a:p>
          <a:p>
            <a:pPr>
              <a:spcBef>
                <a:spcPts val="675"/>
              </a:spcBef>
            </a:pPr>
            <a:endParaRPr lang="zh-CN" altLang="en-US" smtClean="0"/>
          </a:p>
        </p:txBody>
      </p:sp>
      <p:sp>
        <p:nvSpPr>
          <p:cNvPr id="921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技能展示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29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4210973" y="3571875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本章结构</a:t>
            </a: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1928148" y="3266445"/>
            <a:ext cx="2357454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磁盘和文件系统管理（一）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4642773" y="2571751"/>
            <a:ext cx="0" cy="1871663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7071649" y="2214563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7071648" y="2214563"/>
            <a:ext cx="0" cy="792162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4642774" y="2571750"/>
            <a:ext cx="2428875" cy="46038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7392323" y="2071679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检测并确认新硬盘</a:t>
            </a: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4885662" y="2428868"/>
            <a:ext cx="1971675" cy="3746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管理磁盘及分区</a:t>
            </a: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4631662" y="4429125"/>
            <a:ext cx="2439987" cy="254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4889349" y="4286257"/>
            <a:ext cx="2000263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管理文件系统</a:t>
            </a: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7071649" y="3000375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V="1">
            <a:off x="7071422" y="4000501"/>
            <a:ext cx="349250" cy="317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7074824" y="4857750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7396190" y="2857497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规划硬盘中的分区</a:t>
            </a:r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7396190" y="3857629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创建文件系统</a:t>
            </a:r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7400436" y="4643447"/>
            <a:ext cx="267548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挂载、卸载文件系统</a:t>
            </a: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7074823" y="4000500"/>
            <a:ext cx="0" cy="8636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99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 animBg="1"/>
      <p:bldP spid="12317" grpId="0" animBg="1"/>
      <p:bldP spid="12320" grpId="0" animBg="1"/>
      <p:bldP spid="12319" grpId="0" animBg="1"/>
      <p:bldP spid="43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000644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fdisk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</a:pPr>
            <a:endParaRPr lang="en-US" altLang="zh-CN" dirty="0" smtClean="0"/>
          </a:p>
        </p:txBody>
      </p:sp>
      <p:sp>
        <p:nvSpPr>
          <p:cNvPr id="11267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检测并确认新硬盘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381225" y="2071689"/>
            <a:ext cx="7758139" cy="4429125"/>
          </a:xfrm>
          <a:prstGeom prst="roundRect">
            <a:avLst>
              <a:gd name="adj" fmla="val 44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rgbClr val="FF0000"/>
                </a:solidFill>
              </a:rPr>
              <a:t>fdisk</a:t>
            </a:r>
            <a:r>
              <a:rPr lang="en-US" altLang="zh-CN" b="1" dirty="0">
                <a:solidFill>
                  <a:srgbClr val="FF0000"/>
                </a:solidFill>
              </a:rPr>
              <a:t> -l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Disk /dev/</a:t>
            </a:r>
            <a:r>
              <a:rPr lang="en-US" altLang="zh-CN" dirty="0" err="1">
                <a:solidFill>
                  <a:schemeClr val="tx2"/>
                </a:solidFill>
              </a:rPr>
              <a:t>sda</a:t>
            </a:r>
            <a:r>
              <a:rPr lang="en-US" altLang="zh-CN" dirty="0">
                <a:solidFill>
                  <a:schemeClr val="tx2"/>
                </a:solidFill>
              </a:rPr>
              <a:t>: 64.4 GB, 64424509440 bytes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255 heads, 63 sectors/track, 7832 cylinders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Units = cylinders of 16065 * 512 = 8225280 bytes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 Device   Boot      Start       End            Blocks   Id   System</a:t>
            </a:r>
            <a:endParaRPr lang="pt-BR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pt-BR" altLang="zh-CN" dirty="0">
                <a:solidFill>
                  <a:schemeClr val="tx2"/>
                </a:solidFill>
              </a:rPr>
              <a:t>/dev/sda1   *           1            13           104391   83  Linux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pt-BR" altLang="zh-CN" dirty="0">
                <a:solidFill>
                  <a:schemeClr val="tx2"/>
                </a:solidFill>
              </a:rPr>
              <a:t>/dev/sda2              14        7832    62806117+   8e  Linux LVM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Disk </a:t>
            </a:r>
            <a:r>
              <a:rPr lang="en-US" altLang="zh-CN" dirty="0">
                <a:solidFill>
                  <a:srgbClr val="FF0000"/>
                </a:solidFill>
              </a:rPr>
              <a:t>/dev/</a:t>
            </a:r>
            <a:r>
              <a:rPr lang="en-US" altLang="zh-CN" dirty="0" err="1">
                <a:solidFill>
                  <a:srgbClr val="FF0000"/>
                </a:solidFill>
              </a:rPr>
              <a:t>sdb</a:t>
            </a:r>
            <a:r>
              <a:rPr lang="en-US" altLang="zh-CN" dirty="0">
                <a:solidFill>
                  <a:schemeClr val="tx2"/>
                </a:solidFill>
              </a:rPr>
              <a:t>: 85.8 GB, 85899345920 bytes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255 heads, 63 sectors/track, 10443 cylinders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Units = cylinders of 16065 * 512 = 8225280 bytes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rgbClr val="FF0000"/>
                </a:solidFill>
              </a:rPr>
              <a:t>Disk /dev/</a:t>
            </a:r>
            <a:r>
              <a:rPr lang="en-US" altLang="zh-CN" dirty="0" err="1">
                <a:solidFill>
                  <a:srgbClr val="FF0000"/>
                </a:solidFill>
              </a:rPr>
              <a:t>sdb</a:t>
            </a:r>
            <a:r>
              <a:rPr lang="en-US" altLang="zh-CN" dirty="0">
                <a:solidFill>
                  <a:srgbClr val="FF0000"/>
                </a:solidFill>
              </a:rPr>
              <a:t> doesn't contain a valid partition table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7810513" y="5356244"/>
            <a:ext cx="2098675" cy="715962"/>
          </a:xfrm>
          <a:prstGeom prst="wedgeRoundRectCallout">
            <a:avLst>
              <a:gd name="adj1" fmla="val -52971"/>
              <a:gd name="adj2" fmla="val 691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新磁盘未包含有效的分区表</a:t>
            </a:r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128586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418156" y="164305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fdisk</a:t>
            </a:r>
            <a:r>
              <a:rPr lang="en-US" altLang="zh-CN" sz="2000" b="1" dirty="0">
                <a:solidFill>
                  <a:srgbClr val="FF0000"/>
                </a:solidFill>
              </a:rPr>
              <a:t>  -l  [</a:t>
            </a:r>
            <a:r>
              <a:rPr lang="zh-CN" altLang="en-US" sz="2000" b="1" dirty="0">
                <a:solidFill>
                  <a:srgbClr val="FF0000"/>
                </a:solidFill>
              </a:rPr>
              <a:t>磁盘设备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endParaRPr lang="en-US" altLang="zh-CN" sz="2000" b="1" dirty="0"/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4452" y="2662240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45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内容占位符 4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fdisk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用途：在交互式的操作环境中管理磁盘分区</a:t>
            </a:r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122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规划硬盘中的分区 </a:t>
            </a:r>
            <a:r>
              <a:rPr lang="en-US" altLang="zh-CN" smtClean="0"/>
              <a:t>3-1</a:t>
            </a:r>
            <a:endParaRPr lang="zh-CN" altLang="en-US" smtClean="0"/>
          </a:p>
        </p:txBody>
      </p:sp>
      <p:pic>
        <p:nvPicPr>
          <p:cNvPr id="14" name="图片 13" descr="snap06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62" y="2571744"/>
            <a:ext cx="757242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语法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1" y="1735132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2418156" y="2092322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fdisk</a:t>
            </a:r>
            <a:r>
              <a:rPr lang="en-US" altLang="zh-CN" sz="2000" b="1" dirty="0">
                <a:solidFill>
                  <a:srgbClr val="FF0000"/>
                </a:solidFill>
              </a:rPr>
              <a:t>    [</a:t>
            </a:r>
            <a:r>
              <a:rPr lang="zh-CN" altLang="en-US" sz="2000" b="1" dirty="0">
                <a:solidFill>
                  <a:srgbClr val="FF0000"/>
                </a:solidFill>
              </a:rPr>
              <a:t>磁盘设备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endParaRPr lang="en-US" altLang="zh-CN" sz="2000" b="1" dirty="0"/>
          </a:p>
        </p:txBody>
      </p:sp>
      <p:pic>
        <p:nvPicPr>
          <p:cNvPr id="12" name="Picture 8" descr="示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4452" y="242886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310182" y="5570558"/>
            <a:ext cx="1727200" cy="715962"/>
          </a:xfrm>
          <a:prstGeom prst="wedgeRoundRectCallout">
            <a:avLst>
              <a:gd name="adj1" fmla="val -69388"/>
              <a:gd name="adj2" fmla="val 200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输入特定的分区操作指令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4452926" y="5845750"/>
            <a:ext cx="357190" cy="369332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b="1" dirty="0">
              <a:solidFill>
                <a:schemeClr val="tx2"/>
              </a:solidFill>
            </a:endParaRPr>
          </a:p>
        </p:txBody>
      </p:sp>
      <p:pic>
        <p:nvPicPr>
          <p:cNvPr id="16" name="图片 15" descr="Linux系统管理-SG-图0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52662" y="2571744"/>
            <a:ext cx="764386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 bwMode="auto">
          <a:xfrm>
            <a:off x="4738678" y="2559602"/>
            <a:ext cx="357190" cy="369332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453190" y="2571745"/>
            <a:ext cx="2000250" cy="715963"/>
          </a:xfrm>
          <a:prstGeom prst="wedgeRoundRectCallout">
            <a:avLst>
              <a:gd name="adj1" fmla="val -79325"/>
              <a:gd name="adj2" fmla="val -298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查看操作指令的帮助信息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9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交互模式中的常用指令</a:t>
            </a:r>
          </a:p>
          <a:p>
            <a:pPr lvl="1">
              <a:spcBef>
                <a:spcPts val="475"/>
              </a:spcBef>
            </a:pPr>
            <a:r>
              <a:rPr lang="en-US" altLang="zh-CN" smtClean="0"/>
              <a:t>m</a:t>
            </a:r>
            <a:r>
              <a:rPr lang="zh-CN" altLang="en-US" smtClean="0"/>
              <a:t>：查看操作指令的帮助信息</a:t>
            </a:r>
          </a:p>
          <a:p>
            <a:pPr lvl="1">
              <a:spcBef>
                <a:spcPts val="475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p</a:t>
            </a:r>
            <a:r>
              <a:rPr lang="zh-CN" altLang="en-US" smtClean="0"/>
              <a:t>：列表查看分区信息</a:t>
            </a:r>
          </a:p>
          <a:p>
            <a:pPr lvl="1">
              <a:spcBef>
                <a:spcPts val="475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n</a:t>
            </a:r>
            <a:r>
              <a:rPr lang="zh-CN" altLang="en-US" smtClean="0"/>
              <a:t>：新建分区</a:t>
            </a:r>
          </a:p>
          <a:p>
            <a:pPr lvl="1">
              <a:spcBef>
                <a:spcPts val="475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d</a:t>
            </a:r>
            <a:r>
              <a:rPr lang="zh-CN" altLang="en-US" smtClean="0"/>
              <a:t>：删除分区</a:t>
            </a:r>
          </a:p>
          <a:p>
            <a:pPr lvl="1">
              <a:spcBef>
                <a:spcPts val="475"/>
              </a:spcBef>
            </a:pPr>
            <a:r>
              <a:rPr lang="en-US" altLang="zh-CN" smtClean="0"/>
              <a:t>t</a:t>
            </a:r>
            <a:r>
              <a:rPr lang="zh-CN" altLang="en-US" smtClean="0"/>
              <a:t>：变更分区类型</a:t>
            </a:r>
          </a:p>
          <a:p>
            <a:pPr lvl="1">
              <a:spcBef>
                <a:spcPts val="475"/>
              </a:spcBef>
            </a:pPr>
            <a:r>
              <a:rPr lang="en-US" altLang="zh-CN" smtClean="0"/>
              <a:t>w</a:t>
            </a:r>
            <a:r>
              <a:rPr lang="zh-CN" altLang="en-US" smtClean="0"/>
              <a:t>：保存分区设置并退出</a:t>
            </a:r>
          </a:p>
          <a:p>
            <a:pPr lvl="1">
              <a:spcBef>
                <a:spcPts val="475"/>
              </a:spcBef>
            </a:pPr>
            <a:r>
              <a:rPr lang="en-US" altLang="zh-CN" smtClean="0"/>
              <a:t>q</a:t>
            </a:r>
            <a:r>
              <a:rPr lang="zh-CN" altLang="en-US" smtClean="0"/>
              <a:t>：放弃分区设置并退出</a:t>
            </a:r>
          </a:p>
          <a:p>
            <a:pPr>
              <a:spcBef>
                <a:spcPts val="675"/>
              </a:spcBef>
            </a:pPr>
            <a:endParaRPr lang="zh-CN" altLang="en-US" smtClean="0"/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规划硬盘中的分区 </a:t>
            </a:r>
            <a:r>
              <a:rPr lang="en-US" altLang="zh-CN" smtClean="0"/>
              <a:t>3-2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36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硬盘规划示例</a:t>
            </a:r>
            <a:endParaRPr lang="en-US" altLang="zh-CN" dirty="0" smtClean="0"/>
          </a:p>
          <a:p>
            <a:pPr lvl="1">
              <a:spcBef>
                <a:spcPct val="20000"/>
              </a:spcBef>
            </a:pPr>
            <a:r>
              <a:rPr lang="zh-CN" altLang="en-US" dirty="0" smtClean="0"/>
              <a:t>为主机新增一块</a:t>
            </a:r>
            <a:r>
              <a:rPr lang="en-US" altLang="zh-CN" dirty="0" smtClean="0"/>
              <a:t>80GB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硬盘</a:t>
            </a:r>
          </a:p>
          <a:p>
            <a:pPr lvl="1">
              <a:spcBef>
                <a:spcPct val="20000"/>
              </a:spcBef>
            </a:pPr>
            <a:r>
              <a:rPr lang="zh-CN" altLang="en-US" dirty="0" smtClean="0"/>
              <a:t>对该硬盘进行分区</a:t>
            </a:r>
            <a:endParaRPr lang="en-US" altLang="zh-CN" dirty="0" smtClean="0"/>
          </a:p>
          <a:p>
            <a:pPr lvl="2">
              <a:spcBef>
                <a:spcPct val="20000"/>
              </a:spcBef>
            </a:pPr>
            <a:r>
              <a:rPr lang="zh-CN" altLang="en-US" dirty="0" smtClean="0"/>
              <a:t> 划分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个主分区，各</a:t>
            </a:r>
            <a:r>
              <a:rPr lang="en-US" altLang="zh-CN" dirty="0" smtClean="0"/>
              <a:t>20GB</a:t>
            </a:r>
            <a:r>
              <a:rPr lang="zh-CN" altLang="en-US" dirty="0" smtClean="0"/>
              <a:t>，剩余空间作为扩展分区</a:t>
            </a:r>
            <a:endParaRPr lang="en-US" altLang="zh-CN" dirty="0" smtClean="0"/>
          </a:p>
          <a:p>
            <a:pPr lvl="2">
              <a:spcBef>
                <a:spcPct val="20000"/>
              </a:spcBef>
            </a:pPr>
            <a:r>
              <a:rPr lang="zh-CN" altLang="en-US" dirty="0" smtClean="0"/>
              <a:t> 在扩展分区中建立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个逻辑分区，容量分别为</a:t>
            </a:r>
            <a:r>
              <a:rPr lang="en-US" altLang="zh-CN" dirty="0" smtClean="0"/>
              <a:t>2GB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10GB</a:t>
            </a:r>
          </a:p>
          <a:p>
            <a:pPr lvl="2">
              <a:spcBef>
                <a:spcPct val="20000"/>
              </a:spcBef>
            </a:pPr>
            <a:r>
              <a:rPr lang="zh-CN" altLang="en-US" dirty="0" smtClean="0"/>
              <a:t>将第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个逻辑分区的类型改为</a:t>
            </a:r>
            <a:r>
              <a:rPr lang="en-US" altLang="zh-CN" dirty="0" smtClean="0"/>
              <a:t>swap</a:t>
            </a:r>
          </a:p>
          <a:p>
            <a:pPr lvl="2">
              <a:spcBef>
                <a:spcPct val="2000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确认分区设置情况，保存退出</a:t>
            </a:r>
          </a:p>
          <a:p>
            <a:pPr lvl="1">
              <a:spcBef>
                <a:spcPct val="20000"/>
              </a:spcBef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partprobe</a:t>
            </a:r>
            <a:r>
              <a:rPr lang="zh-CN" altLang="en-US" dirty="0" smtClean="0"/>
              <a:t>探测硬盘分区的变化</a:t>
            </a:r>
          </a:p>
        </p:txBody>
      </p:sp>
      <p:sp>
        <p:nvSpPr>
          <p:cNvPr id="143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规划硬盘中的分区 </a:t>
            </a:r>
            <a:r>
              <a:rPr lang="en-US" altLang="zh-CN" smtClean="0"/>
              <a:t>3-3</a:t>
            </a:r>
            <a:endParaRPr lang="zh-CN" altLang="en-US" smtClean="0"/>
          </a:p>
        </p:txBody>
      </p:sp>
      <p:pic>
        <p:nvPicPr>
          <p:cNvPr id="4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52" y="137635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680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mkfs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用途：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Filesystem</a:t>
            </a:r>
            <a:r>
              <a:rPr lang="zh-CN" altLang="en-US" dirty="0" smtClean="0"/>
              <a:t>，创建文件系统（格式化）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spcBef>
                <a:spcPts val="675"/>
              </a:spcBef>
              <a:buNone/>
            </a:pPr>
            <a:endParaRPr lang="zh-CN" altLang="en-US" dirty="0" smtClean="0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创建文件系统 </a:t>
            </a:r>
            <a:r>
              <a:rPr lang="en-US" altLang="zh-CN" smtClean="0"/>
              <a:t>2-1</a:t>
            </a:r>
            <a:endParaRPr lang="zh-CN" altLang="en-US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381225" y="3848114"/>
            <a:ext cx="7758139" cy="1366837"/>
          </a:xfrm>
          <a:prstGeom prst="roundRect">
            <a:avLst>
              <a:gd name="adj" fmla="val 1022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ls</a:t>
            </a:r>
            <a:r>
              <a:rPr lang="en-US" altLang="zh-CN" b="1" dirty="0">
                <a:solidFill>
                  <a:schemeClr val="tx2"/>
                </a:solidFill>
              </a:rPr>
              <a:t>  /</a:t>
            </a:r>
            <a:r>
              <a:rPr lang="en-US" altLang="zh-CN" b="1" dirty="0" err="1">
                <a:solidFill>
                  <a:schemeClr val="tx2"/>
                </a:solidFill>
              </a:rPr>
              <a:t>sbin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dirty="0" err="1">
                <a:solidFill>
                  <a:schemeClr val="tx2"/>
                </a:solidFill>
              </a:rPr>
              <a:t>mkfs</a:t>
            </a:r>
            <a:r>
              <a:rPr lang="en-US" altLang="zh-CN" b="1" dirty="0">
                <a:solidFill>
                  <a:schemeClr val="tx2"/>
                </a:solidFill>
              </a:rPr>
              <a:t>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en-US" altLang="zh-CN" dirty="0" err="1">
                <a:solidFill>
                  <a:schemeClr val="tx2"/>
                </a:solidFill>
              </a:rPr>
              <a:t>sbin</a:t>
            </a: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mkfs</a:t>
            </a:r>
            <a:r>
              <a:rPr lang="en-US" altLang="zh-CN" dirty="0">
                <a:solidFill>
                  <a:schemeClr val="tx2"/>
                </a:solidFill>
              </a:rPr>
              <a:t>                   /</a:t>
            </a:r>
            <a:r>
              <a:rPr lang="en-US" altLang="zh-CN" dirty="0" err="1">
                <a:solidFill>
                  <a:schemeClr val="tx2"/>
                </a:solidFill>
              </a:rPr>
              <a:t>sbin</a:t>
            </a:r>
            <a:r>
              <a:rPr lang="en-US" altLang="zh-CN" dirty="0">
                <a:solidFill>
                  <a:schemeClr val="tx2"/>
                </a:solidFill>
              </a:rPr>
              <a:t>/mkfs.ext2                /</a:t>
            </a:r>
            <a:r>
              <a:rPr lang="en-US" altLang="zh-CN" dirty="0" err="1">
                <a:solidFill>
                  <a:schemeClr val="tx2"/>
                </a:solidFill>
              </a:rPr>
              <a:t>sbin</a:t>
            </a: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en-US" altLang="zh-CN" dirty="0" err="1">
                <a:solidFill>
                  <a:schemeClr val="tx2"/>
                </a:solidFill>
              </a:rPr>
              <a:t>mkfs.msdos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en-US" altLang="zh-CN" dirty="0" err="1">
                <a:solidFill>
                  <a:schemeClr val="tx2"/>
                </a:solidFill>
              </a:rPr>
              <a:t>sbin</a:t>
            </a: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en-US" altLang="zh-CN" dirty="0" err="1">
                <a:solidFill>
                  <a:schemeClr val="tx2"/>
                </a:solidFill>
              </a:rPr>
              <a:t>mkfs.cramfs</a:t>
            </a:r>
            <a:r>
              <a:rPr lang="en-US" altLang="zh-CN" dirty="0">
                <a:solidFill>
                  <a:schemeClr val="tx2"/>
                </a:solidFill>
              </a:rPr>
              <a:t>     </a:t>
            </a: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en-US" altLang="zh-CN" dirty="0" err="1">
                <a:solidFill>
                  <a:schemeClr val="tx2"/>
                </a:solidFill>
              </a:rPr>
              <a:t>sbin</a:t>
            </a: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mkfs.ext3 </a:t>
            </a:r>
            <a:r>
              <a:rPr lang="en-US" altLang="zh-CN" dirty="0">
                <a:solidFill>
                  <a:schemeClr val="tx2"/>
                </a:solidFill>
              </a:rPr>
              <a:t>               /</a:t>
            </a:r>
            <a:r>
              <a:rPr lang="en-US" altLang="zh-CN" dirty="0" err="1">
                <a:solidFill>
                  <a:schemeClr val="tx2"/>
                </a:solidFill>
              </a:rPr>
              <a:t>sbin</a:t>
            </a:r>
            <a:r>
              <a:rPr lang="en-US" altLang="zh-CN" dirty="0">
                <a:solidFill>
                  <a:schemeClr val="tx2"/>
                </a:solidFill>
              </a:rPr>
              <a:t>/</a:t>
            </a:r>
            <a:r>
              <a:rPr lang="en-US" altLang="zh-CN" dirty="0" err="1">
                <a:solidFill>
                  <a:schemeClr val="tx2"/>
                </a:solidFill>
              </a:rPr>
              <a:t>mkfs.vfat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381225" y="5424506"/>
            <a:ext cx="7758139" cy="576262"/>
          </a:xfrm>
          <a:prstGeom prst="roundRect">
            <a:avLst>
              <a:gd name="adj" fmla="val 212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mkfs </a:t>
            </a:r>
            <a:r>
              <a:rPr lang="en-US" altLang="zh-CN" b="1">
                <a:solidFill>
                  <a:srgbClr val="FF0000"/>
                </a:solidFill>
              </a:rPr>
              <a:t>-t </a:t>
            </a:r>
            <a:r>
              <a:rPr lang="en-US" altLang="zh-CN" b="1">
                <a:solidFill>
                  <a:schemeClr val="tx2"/>
                </a:solidFill>
              </a:rPr>
              <a:t>ext3 /dev/sdb1</a:t>
            </a:r>
          </a:p>
        </p:txBody>
      </p:sp>
      <p:pic>
        <p:nvPicPr>
          <p:cNvPr id="7" name="Picture 11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1" y="216376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2381224" y="2537238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mkfs</a:t>
            </a:r>
            <a:r>
              <a:rPr lang="en-US" altLang="zh-CN" sz="2000" b="1" dirty="0">
                <a:solidFill>
                  <a:srgbClr val="FF0000"/>
                </a:solidFill>
              </a:rPr>
              <a:t>  -t  </a:t>
            </a:r>
            <a:r>
              <a:rPr lang="zh-CN" altLang="en-US" sz="2000" b="1" dirty="0">
                <a:solidFill>
                  <a:srgbClr val="FF0000"/>
                </a:solidFill>
              </a:rPr>
              <a:t>文件系统类型  分区设备</a:t>
            </a:r>
            <a:endParaRPr lang="en-US" altLang="zh-CN" sz="2000" b="1" dirty="0"/>
          </a:p>
        </p:txBody>
      </p:sp>
      <p:pic>
        <p:nvPicPr>
          <p:cNvPr id="9" name="Picture 8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4452" y="350043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167042" y="3071811"/>
            <a:ext cx="4206696" cy="715963"/>
          </a:xfrm>
          <a:prstGeom prst="wedgeRoundRectCallout">
            <a:avLst>
              <a:gd name="adj1" fmla="val -33581"/>
              <a:gd name="adj2" fmla="val -7478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作为其他几个分区命令的前端工具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-t ...”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选项指定文件系统类型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/32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897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2417</Words>
  <Application>Microsoft Office PowerPoint</Application>
  <PresentationFormat>宽屏</PresentationFormat>
  <Paragraphs>324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Calibri</vt:lpstr>
      <vt:lpstr>Courier New</vt:lpstr>
      <vt:lpstr>Wingdings</vt:lpstr>
      <vt:lpstr>黑体</vt:lpstr>
      <vt:lpstr>楷体_GB2312</vt:lpstr>
      <vt:lpstr>宋体</vt:lpstr>
      <vt:lpstr>Arial</vt:lpstr>
      <vt:lpstr>Calibri Light</vt:lpstr>
      <vt:lpstr>Times New Roman</vt:lpstr>
      <vt:lpstr>Office 主题</vt:lpstr>
      <vt:lpstr>第五章  磁盘和文件系统管理第五章  磁盘和文件系统管理</vt:lpstr>
      <vt:lpstr>课前小考</vt:lpstr>
      <vt:lpstr>技能展示</vt:lpstr>
      <vt:lpstr>本章结构</vt:lpstr>
      <vt:lpstr>检测并确认新硬盘</vt:lpstr>
      <vt:lpstr>规划硬盘中的分区 3-1</vt:lpstr>
      <vt:lpstr>规划硬盘中的分区 3-2</vt:lpstr>
      <vt:lpstr>规划硬盘中的分区 3-3</vt:lpstr>
      <vt:lpstr>创建文件系统 2-1</vt:lpstr>
      <vt:lpstr>创建文件系统 2-2</vt:lpstr>
      <vt:lpstr>小结</vt:lpstr>
      <vt:lpstr>挂载、卸载文件系统 5-1</vt:lpstr>
      <vt:lpstr>挂载、卸载文件系统 5-2</vt:lpstr>
      <vt:lpstr>挂载、卸载文件系统 5-3</vt:lpstr>
      <vt:lpstr>挂载、卸载文件系统 5-4</vt:lpstr>
      <vt:lpstr>挂载、卸载文件系统 5-5</vt:lpstr>
      <vt:lpstr>设置文件系统的自动挂载 2-1</vt:lpstr>
      <vt:lpstr>设置文件系统的自动挂载 2-2</vt:lpstr>
      <vt:lpstr>查看磁盘使用情况</vt:lpstr>
      <vt:lpstr>考题</vt:lpstr>
      <vt:lpstr>实验任务</vt:lpstr>
      <vt:lpstr>实验案例：迁移 /home 分区3-1</vt:lpstr>
      <vt:lpstr>实验案例：迁移 /home 分区3-2</vt:lpstr>
      <vt:lpstr>实验案例：迁移 /home分区 3-3</vt:lpstr>
      <vt:lpstr>PowerPoint 演示文稿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磁盘和文件系统管理第五章  磁盘和文件系统管理</dc:title>
  <dc:creator>newuser</dc:creator>
  <cp:lastModifiedBy>newuser</cp:lastModifiedBy>
  <cp:revision>1</cp:revision>
  <dcterms:created xsi:type="dcterms:W3CDTF">2018-09-26T11:20:43Z</dcterms:created>
  <dcterms:modified xsi:type="dcterms:W3CDTF">2018-09-26T11:27:37Z</dcterms:modified>
</cp:coreProperties>
</file>