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5" r:id="rId26"/>
    <p:sldId id="286" r:id="rId27"/>
    <p:sldId id="287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 " initials="  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2T14:30:40.351" idx="14">
    <p:pos x="5400" y="3173"/>
    <p:text>需要确认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2T14:45:38.904" idx="17">
    <p:pos x="5304" y="1532"/>
    <p:text>第6章P102（7）部分挂载到/mailbox目录下，对吗？需要确认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16751-A337-4BC5-AFA3-5FB86CEC70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00780EB-CA80-4668-8AC4-203E2CCECA23}">
      <dgm:prSet phldrT="[文本]"/>
      <dgm:spPr/>
      <dgm:t>
        <a:bodyPr/>
        <a:lstStyle/>
        <a:p>
          <a:r>
            <a:rPr lang="en-US" altLang="zh-CN" b="1" dirty="0" smtClean="0"/>
            <a:t>PV</a:t>
          </a:r>
          <a:endParaRPr lang="zh-CN" altLang="en-US" b="1" dirty="0"/>
        </a:p>
      </dgm:t>
    </dgm:pt>
    <dgm:pt modelId="{9EC36583-B280-4F24-9524-C6B316A2044B}" type="parTrans" cxnId="{021ECB29-8753-4EE5-A539-C3A9C4169F7F}">
      <dgm:prSet/>
      <dgm:spPr/>
      <dgm:t>
        <a:bodyPr/>
        <a:lstStyle/>
        <a:p>
          <a:endParaRPr lang="zh-CN" altLang="en-US" b="1"/>
        </a:p>
      </dgm:t>
    </dgm:pt>
    <dgm:pt modelId="{811B0D7F-85CA-4D89-9DDB-86DEDF47082E}" type="sibTrans" cxnId="{021ECB29-8753-4EE5-A539-C3A9C4169F7F}">
      <dgm:prSet/>
      <dgm:spPr/>
      <dgm:t>
        <a:bodyPr/>
        <a:lstStyle/>
        <a:p>
          <a:endParaRPr lang="zh-CN" altLang="en-US" b="1"/>
        </a:p>
      </dgm:t>
    </dgm:pt>
    <dgm:pt modelId="{6A4F5689-D261-4341-A7E9-EEB0A64E5A7B}">
      <dgm:prSet phldrT="[文本]"/>
      <dgm:spPr/>
      <dgm:t>
        <a:bodyPr/>
        <a:lstStyle/>
        <a:p>
          <a:r>
            <a:rPr lang="en-US" altLang="zh-CN" b="1" dirty="0" smtClean="0">
              <a:sym typeface="Wingdings" pitchFamily="2" charset="2"/>
            </a:rPr>
            <a:t>VG</a:t>
          </a:r>
          <a:endParaRPr lang="zh-CN" altLang="en-US" b="1" dirty="0"/>
        </a:p>
      </dgm:t>
    </dgm:pt>
    <dgm:pt modelId="{6528DE5A-CF43-4501-835C-4DE0161306CE}" type="parTrans" cxnId="{EDC8982C-1348-4E2E-ADF7-5C58A429419F}">
      <dgm:prSet/>
      <dgm:spPr/>
      <dgm:t>
        <a:bodyPr/>
        <a:lstStyle/>
        <a:p>
          <a:endParaRPr lang="zh-CN" altLang="en-US" b="1"/>
        </a:p>
      </dgm:t>
    </dgm:pt>
    <dgm:pt modelId="{023BBA2F-164A-4D58-BB45-BF33959FC931}" type="sibTrans" cxnId="{EDC8982C-1348-4E2E-ADF7-5C58A429419F}">
      <dgm:prSet/>
      <dgm:spPr/>
      <dgm:t>
        <a:bodyPr/>
        <a:lstStyle/>
        <a:p>
          <a:endParaRPr lang="zh-CN" altLang="en-US" b="1"/>
        </a:p>
      </dgm:t>
    </dgm:pt>
    <dgm:pt modelId="{CD2C7A09-AD88-48D0-B1E5-6ED1EF3ADEF9}">
      <dgm:prSet phldrT="[文本]"/>
      <dgm:spPr/>
      <dgm:t>
        <a:bodyPr/>
        <a:lstStyle/>
        <a:p>
          <a:r>
            <a:rPr lang="en-US" altLang="zh-CN" b="1" dirty="0" smtClean="0">
              <a:sym typeface="Wingdings" pitchFamily="2" charset="2"/>
            </a:rPr>
            <a:t>LV</a:t>
          </a:r>
          <a:endParaRPr lang="zh-CN" altLang="en-US" b="1" dirty="0"/>
        </a:p>
      </dgm:t>
    </dgm:pt>
    <dgm:pt modelId="{89D2F3B5-363B-4D44-A4F8-CC1876DF68C9}" type="parTrans" cxnId="{6596AA82-8D32-428E-952A-843C8A12F93D}">
      <dgm:prSet/>
      <dgm:spPr/>
      <dgm:t>
        <a:bodyPr/>
        <a:lstStyle/>
        <a:p>
          <a:endParaRPr lang="zh-CN" altLang="en-US" b="1"/>
        </a:p>
      </dgm:t>
    </dgm:pt>
    <dgm:pt modelId="{2F8275CE-107D-45E4-8A5A-5491E85F4002}" type="sibTrans" cxnId="{6596AA82-8D32-428E-952A-843C8A12F93D}">
      <dgm:prSet/>
      <dgm:spPr/>
      <dgm:t>
        <a:bodyPr/>
        <a:lstStyle/>
        <a:p>
          <a:endParaRPr lang="zh-CN" altLang="en-US" b="1"/>
        </a:p>
      </dgm:t>
    </dgm:pt>
    <dgm:pt modelId="{51D4D65C-F743-457A-9549-17738AFFD05D}">
      <dgm:prSet phldrT="[文本]"/>
      <dgm:spPr/>
      <dgm:t>
        <a:bodyPr/>
        <a:lstStyle/>
        <a:p>
          <a:r>
            <a:rPr lang="en-US" altLang="zh-CN" b="1" smtClean="0">
              <a:sym typeface="Wingdings" pitchFamily="2" charset="2"/>
            </a:rPr>
            <a:t> </a:t>
          </a:r>
          <a:r>
            <a:rPr lang="zh-CN" altLang="en-US" b="1" dirty="0" smtClean="0">
              <a:sym typeface="Wingdings" pitchFamily="2" charset="2"/>
            </a:rPr>
            <a:t>格式化，挂载使用文件系统</a:t>
          </a:r>
          <a:endParaRPr lang="zh-CN" altLang="en-US" b="1" dirty="0"/>
        </a:p>
      </dgm:t>
    </dgm:pt>
    <dgm:pt modelId="{12321BDE-77E8-4D02-95B8-977838FFC7AB}" type="parTrans" cxnId="{BC40502F-1C8A-4CCB-8930-4AB63ED742D0}">
      <dgm:prSet/>
      <dgm:spPr/>
      <dgm:t>
        <a:bodyPr/>
        <a:lstStyle/>
        <a:p>
          <a:endParaRPr lang="zh-CN" altLang="en-US" b="1"/>
        </a:p>
      </dgm:t>
    </dgm:pt>
    <dgm:pt modelId="{7ADFC7C9-554A-4944-9DBC-C1ECBEC57DB1}" type="sibTrans" cxnId="{BC40502F-1C8A-4CCB-8930-4AB63ED742D0}">
      <dgm:prSet/>
      <dgm:spPr/>
      <dgm:t>
        <a:bodyPr/>
        <a:lstStyle/>
        <a:p>
          <a:endParaRPr lang="zh-CN" altLang="en-US" b="1"/>
        </a:p>
      </dgm:t>
    </dgm:pt>
    <dgm:pt modelId="{B697ABDF-4C8D-42ED-884C-45D036C55645}" type="pres">
      <dgm:prSet presAssocID="{FE116751-A337-4BC5-AFA3-5FB86CEC7055}" presName="Name0" presStyleCnt="0">
        <dgm:presLayoutVars>
          <dgm:dir/>
          <dgm:resizeHandles val="exact"/>
        </dgm:presLayoutVars>
      </dgm:prSet>
      <dgm:spPr/>
    </dgm:pt>
    <dgm:pt modelId="{11687B9E-53CF-4C1A-94BC-299F758DF74A}" type="pres">
      <dgm:prSet presAssocID="{500780EB-CA80-4668-8AC4-203E2CCECA2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44BE6-E94A-46CC-81EF-A8E73D2E890B}" type="pres">
      <dgm:prSet presAssocID="{811B0D7F-85CA-4D89-9DDB-86DEDF47082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F6E5D73-21E5-47A0-970E-F5A4573A3552}" type="pres">
      <dgm:prSet presAssocID="{811B0D7F-85CA-4D89-9DDB-86DEDF47082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DFA1CF7-FACF-4B79-936F-79B6C35D15F8}" type="pres">
      <dgm:prSet presAssocID="{6A4F5689-D261-4341-A7E9-EEB0A64E5A7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689778-7662-4A42-AEEC-20E71079A794}" type="pres">
      <dgm:prSet presAssocID="{023BBA2F-164A-4D58-BB45-BF33959FC93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706CB84-6620-420F-B78C-CFDFA7AE4BA5}" type="pres">
      <dgm:prSet presAssocID="{023BBA2F-164A-4D58-BB45-BF33959FC93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4DEFC8C-51FC-4EBC-9DB7-69AB3DE48FEB}" type="pres">
      <dgm:prSet presAssocID="{CD2C7A09-AD88-48D0-B1E5-6ED1EF3ADEF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B3509-FFB9-427B-944C-B2F348AAE416}" type="pres">
      <dgm:prSet presAssocID="{2F8275CE-107D-45E4-8A5A-5491E85F400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8C508B6-1F08-45CF-81E7-989BEC6FA0A5}" type="pres">
      <dgm:prSet presAssocID="{2F8275CE-107D-45E4-8A5A-5491E85F400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B0E580C-8999-4209-A948-A5784354EB5C}" type="pres">
      <dgm:prSet presAssocID="{51D4D65C-F743-457A-9549-17738AFFD05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7811D2-DBBF-4948-BFD0-666F684E85C6}" type="presOf" srcId="{811B0D7F-85CA-4D89-9DDB-86DEDF47082E}" destId="{BF6E5D73-21E5-47A0-970E-F5A4573A3552}" srcOrd="1" destOrd="0" presId="urn:microsoft.com/office/officeart/2005/8/layout/process1"/>
    <dgm:cxn modelId="{6596AA82-8D32-428E-952A-843C8A12F93D}" srcId="{FE116751-A337-4BC5-AFA3-5FB86CEC7055}" destId="{CD2C7A09-AD88-48D0-B1E5-6ED1EF3ADEF9}" srcOrd="2" destOrd="0" parTransId="{89D2F3B5-363B-4D44-A4F8-CC1876DF68C9}" sibTransId="{2F8275CE-107D-45E4-8A5A-5491E85F4002}"/>
    <dgm:cxn modelId="{3AE71C7E-6F92-46F5-9F09-3212FA41FB9D}" type="presOf" srcId="{2F8275CE-107D-45E4-8A5A-5491E85F4002}" destId="{28C508B6-1F08-45CF-81E7-989BEC6FA0A5}" srcOrd="1" destOrd="0" presId="urn:microsoft.com/office/officeart/2005/8/layout/process1"/>
    <dgm:cxn modelId="{BC40502F-1C8A-4CCB-8930-4AB63ED742D0}" srcId="{FE116751-A337-4BC5-AFA3-5FB86CEC7055}" destId="{51D4D65C-F743-457A-9549-17738AFFD05D}" srcOrd="3" destOrd="0" parTransId="{12321BDE-77E8-4D02-95B8-977838FFC7AB}" sibTransId="{7ADFC7C9-554A-4944-9DBC-C1ECBEC57DB1}"/>
    <dgm:cxn modelId="{C1909AD9-6AFF-4254-9BAD-C661EB5363DF}" type="presOf" srcId="{023BBA2F-164A-4D58-BB45-BF33959FC931}" destId="{9706CB84-6620-420F-B78C-CFDFA7AE4BA5}" srcOrd="1" destOrd="0" presId="urn:microsoft.com/office/officeart/2005/8/layout/process1"/>
    <dgm:cxn modelId="{1393FA7F-558B-496F-840F-03A0EA8F77F8}" type="presOf" srcId="{811B0D7F-85CA-4D89-9DDB-86DEDF47082E}" destId="{09C44BE6-E94A-46CC-81EF-A8E73D2E890B}" srcOrd="0" destOrd="0" presId="urn:microsoft.com/office/officeart/2005/8/layout/process1"/>
    <dgm:cxn modelId="{EDC8982C-1348-4E2E-ADF7-5C58A429419F}" srcId="{FE116751-A337-4BC5-AFA3-5FB86CEC7055}" destId="{6A4F5689-D261-4341-A7E9-EEB0A64E5A7B}" srcOrd="1" destOrd="0" parTransId="{6528DE5A-CF43-4501-835C-4DE0161306CE}" sibTransId="{023BBA2F-164A-4D58-BB45-BF33959FC931}"/>
    <dgm:cxn modelId="{CA2FB2D9-76BB-483D-B17B-519C3BECAC0E}" type="presOf" srcId="{6A4F5689-D261-4341-A7E9-EEB0A64E5A7B}" destId="{3DFA1CF7-FACF-4B79-936F-79B6C35D15F8}" srcOrd="0" destOrd="0" presId="urn:microsoft.com/office/officeart/2005/8/layout/process1"/>
    <dgm:cxn modelId="{AF1F64A8-3E36-40A9-A902-A64478DBF274}" type="presOf" srcId="{FE116751-A337-4BC5-AFA3-5FB86CEC7055}" destId="{B697ABDF-4C8D-42ED-884C-45D036C55645}" srcOrd="0" destOrd="0" presId="urn:microsoft.com/office/officeart/2005/8/layout/process1"/>
    <dgm:cxn modelId="{D8C6329F-BDAF-4602-9E71-091D8588373A}" type="presOf" srcId="{CD2C7A09-AD88-48D0-B1E5-6ED1EF3ADEF9}" destId="{44DEFC8C-51FC-4EBC-9DB7-69AB3DE48FEB}" srcOrd="0" destOrd="0" presId="urn:microsoft.com/office/officeart/2005/8/layout/process1"/>
    <dgm:cxn modelId="{F0E5C3D9-4D01-4130-9B36-D1D26AE8C96C}" type="presOf" srcId="{51D4D65C-F743-457A-9549-17738AFFD05D}" destId="{3B0E580C-8999-4209-A948-A5784354EB5C}" srcOrd="0" destOrd="0" presId="urn:microsoft.com/office/officeart/2005/8/layout/process1"/>
    <dgm:cxn modelId="{5E93DA49-3F41-4903-BD87-CFEE46CEA43E}" type="presOf" srcId="{500780EB-CA80-4668-8AC4-203E2CCECA23}" destId="{11687B9E-53CF-4C1A-94BC-299F758DF74A}" srcOrd="0" destOrd="0" presId="urn:microsoft.com/office/officeart/2005/8/layout/process1"/>
    <dgm:cxn modelId="{5EA06ABA-CB09-4411-B87C-46069A02F079}" type="presOf" srcId="{023BBA2F-164A-4D58-BB45-BF33959FC931}" destId="{D7689778-7662-4A42-AEEC-20E71079A794}" srcOrd="0" destOrd="0" presId="urn:microsoft.com/office/officeart/2005/8/layout/process1"/>
    <dgm:cxn modelId="{E366F1D1-7DB4-436F-A489-8FD6A846A9E6}" type="presOf" srcId="{2F8275CE-107D-45E4-8A5A-5491E85F4002}" destId="{B42B3509-FFB9-427B-944C-B2F348AAE416}" srcOrd="0" destOrd="0" presId="urn:microsoft.com/office/officeart/2005/8/layout/process1"/>
    <dgm:cxn modelId="{021ECB29-8753-4EE5-A539-C3A9C4169F7F}" srcId="{FE116751-A337-4BC5-AFA3-5FB86CEC7055}" destId="{500780EB-CA80-4668-8AC4-203E2CCECA23}" srcOrd="0" destOrd="0" parTransId="{9EC36583-B280-4F24-9524-C6B316A2044B}" sibTransId="{811B0D7F-85CA-4D89-9DDB-86DEDF47082E}"/>
    <dgm:cxn modelId="{40F4C008-9E63-4FDF-ACEA-2181252AEEC0}" type="presParOf" srcId="{B697ABDF-4C8D-42ED-884C-45D036C55645}" destId="{11687B9E-53CF-4C1A-94BC-299F758DF74A}" srcOrd="0" destOrd="0" presId="urn:microsoft.com/office/officeart/2005/8/layout/process1"/>
    <dgm:cxn modelId="{C1DC6BE2-1639-4D58-905D-AE94A0625424}" type="presParOf" srcId="{B697ABDF-4C8D-42ED-884C-45D036C55645}" destId="{09C44BE6-E94A-46CC-81EF-A8E73D2E890B}" srcOrd="1" destOrd="0" presId="urn:microsoft.com/office/officeart/2005/8/layout/process1"/>
    <dgm:cxn modelId="{DF352C20-4098-40D7-B8E2-FE8D0394E001}" type="presParOf" srcId="{09C44BE6-E94A-46CC-81EF-A8E73D2E890B}" destId="{BF6E5D73-21E5-47A0-970E-F5A4573A3552}" srcOrd="0" destOrd="0" presId="urn:microsoft.com/office/officeart/2005/8/layout/process1"/>
    <dgm:cxn modelId="{38835576-D16A-4FDD-A965-D26C25CF0C0F}" type="presParOf" srcId="{B697ABDF-4C8D-42ED-884C-45D036C55645}" destId="{3DFA1CF7-FACF-4B79-936F-79B6C35D15F8}" srcOrd="2" destOrd="0" presId="urn:microsoft.com/office/officeart/2005/8/layout/process1"/>
    <dgm:cxn modelId="{F8133FBB-FC36-4B8A-B16D-3E3FE0B21856}" type="presParOf" srcId="{B697ABDF-4C8D-42ED-884C-45D036C55645}" destId="{D7689778-7662-4A42-AEEC-20E71079A794}" srcOrd="3" destOrd="0" presId="urn:microsoft.com/office/officeart/2005/8/layout/process1"/>
    <dgm:cxn modelId="{14D424B7-EBEA-4F40-9D0D-FF5786A90534}" type="presParOf" srcId="{D7689778-7662-4A42-AEEC-20E71079A794}" destId="{9706CB84-6620-420F-B78C-CFDFA7AE4BA5}" srcOrd="0" destOrd="0" presId="urn:microsoft.com/office/officeart/2005/8/layout/process1"/>
    <dgm:cxn modelId="{EE90FA75-BD1D-408F-9063-AF9D1BD656AB}" type="presParOf" srcId="{B697ABDF-4C8D-42ED-884C-45D036C55645}" destId="{44DEFC8C-51FC-4EBC-9DB7-69AB3DE48FEB}" srcOrd="4" destOrd="0" presId="urn:microsoft.com/office/officeart/2005/8/layout/process1"/>
    <dgm:cxn modelId="{79AC0BB8-E515-4D8A-89F1-BED165C6240F}" type="presParOf" srcId="{B697ABDF-4C8D-42ED-884C-45D036C55645}" destId="{B42B3509-FFB9-427B-944C-B2F348AAE416}" srcOrd="5" destOrd="0" presId="urn:microsoft.com/office/officeart/2005/8/layout/process1"/>
    <dgm:cxn modelId="{5A62A620-B505-44D8-8A5D-D39462F7B8CB}" type="presParOf" srcId="{B42B3509-FFB9-427B-944C-B2F348AAE416}" destId="{28C508B6-1F08-45CF-81E7-989BEC6FA0A5}" srcOrd="0" destOrd="0" presId="urn:microsoft.com/office/officeart/2005/8/layout/process1"/>
    <dgm:cxn modelId="{EF50A7CA-C45F-4543-96BC-101A138B841E}" type="presParOf" srcId="{B697ABDF-4C8D-42ED-884C-45D036C55645}" destId="{3B0E580C-8999-4209-A948-A5784354EB5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772BC-F8D5-4FAB-A9A0-3891A7218BC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FE0EF9-EDB5-47A7-B4B6-3A39D4C5D30D}">
      <dgm:prSet phldrT="[文本]" custT="1"/>
      <dgm:spPr/>
      <dgm:t>
        <a:bodyPr/>
        <a:lstStyle/>
        <a:p>
          <a:r>
            <a:rPr lang="zh-CN" altLang="en-US" sz="1800" smtClean="0"/>
            <a:t>以支持配额功能的方式挂载文件系统</a:t>
          </a:r>
          <a:endParaRPr lang="zh-CN" altLang="en-US" sz="1800"/>
        </a:p>
      </dgm:t>
    </dgm:pt>
    <dgm:pt modelId="{4B626927-F8C6-4EE7-BCC8-6D9B4C06DCD2}" type="parTrans" cxnId="{C932DA01-40E9-47E9-9516-A875ABE79DEB}">
      <dgm:prSet/>
      <dgm:spPr/>
      <dgm:t>
        <a:bodyPr/>
        <a:lstStyle/>
        <a:p>
          <a:endParaRPr lang="zh-CN" altLang="en-US" sz="1800"/>
        </a:p>
      </dgm:t>
    </dgm:pt>
    <dgm:pt modelId="{F9D90547-7AA3-4972-988D-C1DEFC927F0F}" type="sibTrans" cxnId="{C932DA01-40E9-47E9-9516-A875ABE79DEB}">
      <dgm:prSet/>
      <dgm:spPr/>
      <dgm:t>
        <a:bodyPr/>
        <a:lstStyle/>
        <a:p>
          <a:endParaRPr lang="zh-CN" altLang="en-US" sz="1800"/>
        </a:p>
      </dgm:t>
    </dgm:pt>
    <dgm:pt modelId="{BA0998D3-E76F-4CEF-89A0-2B6AB99BFB3C}">
      <dgm:prSet phldrT="[文本]" custT="1"/>
      <dgm:spPr/>
      <dgm:t>
        <a:bodyPr/>
        <a:lstStyle/>
        <a:p>
          <a:r>
            <a:rPr lang="zh-CN" sz="1800" dirty="0" smtClean="0"/>
            <a:t>检测磁盘配额并生成配额文件</a:t>
          </a:r>
          <a:endParaRPr lang="zh-CN" altLang="en-US" sz="1800" dirty="0"/>
        </a:p>
      </dgm:t>
    </dgm:pt>
    <dgm:pt modelId="{36146E7B-3BFA-4F7C-AFB6-88E6EDB8FF03}" type="parTrans" cxnId="{E998AACE-FEBF-4235-834A-A5DB7EECEC7D}">
      <dgm:prSet/>
      <dgm:spPr/>
      <dgm:t>
        <a:bodyPr/>
        <a:lstStyle/>
        <a:p>
          <a:endParaRPr lang="zh-CN" altLang="en-US" sz="1800"/>
        </a:p>
      </dgm:t>
    </dgm:pt>
    <dgm:pt modelId="{039F2A0F-EF82-4654-9952-AC2BAE6560C9}" type="sibTrans" cxnId="{E998AACE-FEBF-4235-834A-A5DB7EECEC7D}">
      <dgm:prSet/>
      <dgm:spPr/>
      <dgm:t>
        <a:bodyPr/>
        <a:lstStyle/>
        <a:p>
          <a:endParaRPr lang="zh-CN" altLang="en-US" sz="1800"/>
        </a:p>
      </dgm:t>
    </dgm:pt>
    <dgm:pt modelId="{945AA789-C1E6-4E9D-8532-29B7FF0E2989}">
      <dgm:prSet phldrT="[文本]" custT="1"/>
      <dgm:spPr/>
      <dgm:t>
        <a:bodyPr/>
        <a:lstStyle/>
        <a:p>
          <a:r>
            <a:rPr lang="zh-CN" sz="1800" dirty="0" smtClean="0"/>
            <a:t>编辑用户和组账号的配额设置</a:t>
          </a:r>
          <a:endParaRPr lang="zh-CN" altLang="en-US" sz="1800" dirty="0"/>
        </a:p>
      </dgm:t>
    </dgm:pt>
    <dgm:pt modelId="{6A47B167-2A4D-43FB-8695-F337EAEA7212}" type="parTrans" cxnId="{F1C00F0B-9382-46AF-B20E-3B0555321E07}">
      <dgm:prSet/>
      <dgm:spPr/>
      <dgm:t>
        <a:bodyPr/>
        <a:lstStyle/>
        <a:p>
          <a:endParaRPr lang="zh-CN" altLang="en-US"/>
        </a:p>
      </dgm:t>
    </dgm:pt>
    <dgm:pt modelId="{44CAA27F-CB1D-4964-97FB-03DD5DE1B816}" type="sibTrans" cxnId="{F1C00F0B-9382-46AF-B20E-3B0555321E07}">
      <dgm:prSet/>
      <dgm:spPr/>
      <dgm:t>
        <a:bodyPr/>
        <a:lstStyle/>
        <a:p>
          <a:endParaRPr lang="zh-CN" altLang="en-US"/>
        </a:p>
      </dgm:t>
    </dgm:pt>
    <dgm:pt modelId="{EC7731FA-E7FA-4A94-9C27-9A843253848D}">
      <dgm:prSet phldrT="[文本]" custT="1"/>
      <dgm:spPr/>
      <dgm:t>
        <a:bodyPr/>
        <a:lstStyle/>
        <a:p>
          <a:r>
            <a:rPr lang="zh-CN" sz="1800" dirty="0" smtClean="0"/>
            <a:t>启动文件系统的磁盘配额功能</a:t>
          </a:r>
          <a:endParaRPr lang="zh-CN" altLang="en-US" sz="1800" dirty="0"/>
        </a:p>
      </dgm:t>
    </dgm:pt>
    <dgm:pt modelId="{9762D212-C3EB-4AC6-B240-02B67960A639}" type="parTrans" cxnId="{7B2C360C-5FAF-45ED-A512-6D51F7C01244}">
      <dgm:prSet/>
      <dgm:spPr/>
      <dgm:t>
        <a:bodyPr/>
        <a:lstStyle/>
        <a:p>
          <a:endParaRPr lang="zh-CN" altLang="en-US"/>
        </a:p>
      </dgm:t>
    </dgm:pt>
    <dgm:pt modelId="{999833CA-3EAA-4611-BE98-52FD684CE136}" type="sibTrans" cxnId="{7B2C360C-5FAF-45ED-A512-6D51F7C01244}">
      <dgm:prSet/>
      <dgm:spPr/>
      <dgm:t>
        <a:bodyPr/>
        <a:lstStyle/>
        <a:p>
          <a:endParaRPr lang="zh-CN" altLang="en-US"/>
        </a:p>
      </dgm:t>
    </dgm:pt>
    <dgm:pt modelId="{DC3CD3DA-7F55-4F6B-A4FC-E7A846C10FC7}">
      <dgm:prSet phldrT="[文本]" custT="1"/>
      <dgm:spPr/>
      <dgm:t>
        <a:bodyPr/>
        <a:lstStyle/>
        <a:p>
          <a:r>
            <a:rPr lang="zh-CN" sz="1800" smtClean="0"/>
            <a:t>查看</a:t>
          </a:r>
          <a:r>
            <a:rPr lang="zh-CN" sz="1800" dirty="0" smtClean="0"/>
            <a:t>用户或分区的配额使用情况</a:t>
          </a:r>
          <a:endParaRPr lang="zh-CN" altLang="en-US" sz="1800" dirty="0"/>
        </a:p>
      </dgm:t>
    </dgm:pt>
    <dgm:pt modelId="{F6F3BD7B-CE47-4ADB-9ACB-7E066E3332CE}" type="parTrans" cxnId="{56C52C19-7A0C-487C-A75F-FDB77EB3D37E}">
      <dgm:prSet/>
      <dgm:spPr/>
      <dgm:t>
        <a:bodyPr/>
        <a:lstStyle/>
        <a:p>
          <a:endParaRPr lang="zh-CN" altLang="en-US"/>
        </a:p>
      </dgm:t>
    </dgm:pt>
    <dgm:pt modelId="{7946DA51-4BAB-49E5-AAAF-3F384E158622}" type="sibTrans" cxnId="{56C52C19-7A0C-487C-A75F-FDB77EB3D37E}">
      <dgm:prSet/>
      <dgm:spPr/>
      <dgm:t>
        <a:bodyPr/>
        <a:lstStyle/>
        <a:p>
          <a:endParaRPr lang="zh-CN" altLang="en-US"/>
        </a:p>
      </dgm:t>
    </dgm:pt>
    <dgm:pt modelId="{236F9C49-D1FB-476C-B3E5-98352FB48B44}">
      <dgm:prSet phldrT="[文本]" custT="1"/>
      <dgm:spPr/>
      <dgm:t>
        <a:bodyPr/>
        <a:lstStyle/>
        <a:p>
          <a:r>
            <a:rPr lang="zh-CN" sz="1800" smtClean="0"/>
            <a:t>验证</a:t>
          </a:r>
          <a:r>
            <a:rPr lang="zh-CN" sz="1800" dirty="0" smtClean="0"/>
            <a:t>磁盘配额功能</a:t>
          </a:r>
          <a:endParaRPr lang="zh-CN" altLang="en-US" sz="1800" dirty="0"/>
        </a:p>
      </dgm:t>
    </dgm:pt>
    <dgm:pt modelId="{33D02E4F-AD67-4494-8E57-AE927AC78767}" type="parTrans" cxnId="{AC54BA1A-1EA2-445B-8D9B-23853A822383}">
      <dgm:prSet/>
      <dgm:spPr/>
      <dgm:t>
        <a:bodyPr/>
        <a:lstStyle/>
        <a:p>
          <a:endParaRPr lang="zh-CN" altLang="en-US"/>
        </a:p>
      </dgm:t>
    </dgm:pt>
    <dgm:pt modelId="{40C1A01E-63DE-49D7-9A43-C231EA441958}" type="sibTrans" cxnId="{AC54BA1A-1EA2-445B-8D9B-23853A822383}">
      <dgm:prSet/>
      <dgm:spPr/>
      <dgm:t>
        <a:bodyPr/>
        <a:lstStyle/>
        <a:p>
          <a:endParaRPr lang="zh-CN" altLang="en-US"/>
        </a:p>
      </dgm:t>
    </dgm:pt>
    <dgm:pt modelId="{6F97E58A-CC78-4CD1-B632-E5A6D519F2BB}" type="pres">
      <dgm:prSet presAssocID="{50C772BC-F8D5-4FAB-A9A0-3891A7218B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51C8DF-D5E7-436F-AC89-7A811F82B7BF}" type="pres">
      <dgm:prSet presAssocID="{DC3CD3DA-7F55-4F6B-A4FC-E7A846C10FC7}" presName="boxAndChildren" presStyleCnt="0"/>
      <dgm:spPr/>
    </dgm:pt>
    <dgm:pt modelId="{713DD8C0-BF85-42DC-90E0-D72ACBD57439}" type="pres">
      <dgm:prSet presAssocID="{DC3CD3DA-7F55-4F6B-A4FC-E7A846C10FC7}" presName="parentTextBox" presStyleLbl="node1" presStyleIdx="0" presStyleCnt="6"/>
      <dgm:spPr/>
      <dgm:t>
        <a:bodyPr/>
        <a:lstStyle/>
        <a:p>
          <a:endParaRPr lang="zh-CN" altLang="en-US"/>
        </a:p>
      </dgm:t>
    </dgm:pt>
    <dgm:pt modelId="{8ECD522A-50CD-4E7E-BB3B-F0390BA86B02}" type="pres">
      <dgm:prSet presAssocID="{40C1A01E-63DE-49D7-9A43-C231EA441958}" presName="sp" presStyleCnt="0"/>
      <dgm:spPr/>
    </dgm:pt>
    <dgm:pt modelId="{74E0275C-73DF-4944-A2FE-825F4FE14CF3}" type="pres">
      <dgm:prSet presAssocID="{236F9C49-D1FB-476C-B3E5-98352FB48B44}" presName="arrowAndChildren" presStyleCnt="0"/>
      <dgm:spPr/>
    </dgm:pt>
    <dgm:pt modelId="{8CAEE268-81A3-4572-88FC-548B6AE0ED8D}" type="pres">
      <dgm:prSet presAssocID="{236F9C49-D1FB-476C-B3E5-98352FB48B44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CFA32BCE-B786-41A7-8F0A-E7F26D86F8B6}" type="pres">
      <dgm:prSet presAssocID="{999833CA-3EAA-4611-BE98-52FD684CE136}" presName="sp" presStyleCnt="0"/>
      <dgm:spPr/>
    </dgm:pt>
    <dgm:pt modelId="{85B52139-C441-4375-B3E2-9D07B92C9A2C}" type="pres">
      <dgm:prSet presAssocID="{EC7731FA-E7FA-4A94-9C27-9A843253848D}" presName="arrowAndChildren" presStyleCnt="0"/>
      <dgm:spPr/>
    </dgm:pt>
    <dgm:pt modelId="{8267BA2F-8BB8-4BA3-A433-A5D01240EADB}" type="pres">
      <dgm:prSet presAssocID="{EC7731FA-E7FA-4A94-9C27-9A843253848D}" presName="parentTextArrow" presStyleLbl="node1" presStyleIdx="2" presStyleCnt="6"/>
      <dgm:spPr/>
      <dgm:t>
        <a:bodyPr/>
        <a:lstStyle/>
        <a:p>
          <a:endParaRPr lang="zh-CN" altLang="en-US"/>
        </a:p>
      </dgm:t>
    </dgm:pt>
    <dgm:pt modelId="{A24D63A2-C7D1-4CC1-9F05-E31B98995EC4}" type="pres">
      <dgm:prSet presAssocID="{44CAA27F-CB1D-4964-97FB-03DD5DE1B816}" presName="sp" presStyleCnt="0"/>
      <dgm:spPr/>
    </dgm:pt>
    <dgm:pt modelId="{7730D556-36A2-4847-A037-A502A5C44B43}" type="pres">
      <dgm:prSet presAssocID="{945AA789-C1E6-4E9D-8532-29B7FF0E2989}" presName="arrowAndChildren" presStyleCnt="0"/>
      <dgm:spPr/>
    </dgm:pt>
    <dgm:pt modelId="{91B5143D-0D6A-4CFE-BE79-3B794C705EB6}" type="pres">
      <dgm:prSet presAssocID="{945AA789-C1E6-4E9D-8532-29B7FF0E2989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D0F6D119-F652-48EC-8A40-02E0B75FD220}" type="pres">
      <dgm:prSet presAssocID="{039F2A0F-EF82-4654-9952-AC2BAE6560C9}" presName="sp" presStyleCnt="0"/>
      <dgm:spPr/>
    </dgm:pt>
    <dgm:pt modelId="{175A426A-DC88-4065-87AE-83A450238106}" type="pres">
      <dgm:prSet presAssocID="{BA0998D3-E76F-4CEF-89A0-2B6AB99BFB3C}" presName="arrowAndChildren" presStyleCnt="0"/>
      <dgm:spPr/>
    </dgm:pt>
    <dgm:pt modelId="{671A3686-2FD1-4EC2-A683-79D26EF6AB49}" type="pres">
      <dgm:prSet presAssocID="{BA0998D3-E76F-4CEF-89A0-2B6AB99BFB3C}" presName="parentTextArrow" presStyleLbl="node1" presStyleIdx="4" presStyleCnt="6"/>
      <dgm:spPr/>
      <dgm:t>
        <a:bodyPr/>
        <a:lstStyle/>
        <a:p>
          <a:endParaRPr lang="zh-CN" altLang="en-US"/>
        </a:p>
      </dgm:t>
    </dgm:pt>
    <dgm:pt modelId="{82E67285-1EC5-4B24-8F8F-0B6FFF33BF1F}" type="pres">
      <dgm:prSet presAssocID="{F9D90547-7AA3-4972-988D-C1DEFC927F0F}" presName="sp" presStyleCnt="0"/>
      <dgm:spPr/>
    </dgm:pt>
    <dgm:pt modelId="{38DC4793-5CC5-47FC-AC94-97D01BDE103E}" type="pres">
      <dgm:prSet presAssocID="{78FE0EF9-EDB5-47A7-B4B6-3A39D4C5D30D}" presName="arrowAndChildren" presStyleCnt="0"/>
      <dgm:spPr/>
    </dgm:pt>
    <dgm:pt modelId="{4307E204-1B8C-4942-A2F1-DBE4A62CF454}" type="pres">
      <dgm:prSet presAssocID="{78FE0EF9-EDB5-47A7-B4B6-3A39D4C5D30D}" presName="parentTextArrow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26DAC602-1C38-40DE-8826-16A9A18B6CC3}" type="presOf" srcId="{EC7731FA-E7FA-4A94-9C27-9A843253848D}" destId="{8267BA2F-8BB8-4BA3-A433-A5D01240EADB}" srcOrd="0" destOrd="0" presId="urn:microsoft.com/office/officeart/2005/8/layout/process4"/>
    <dgm:cxn modelId="{C932DA01-40E9-47E9-9516-A875ABE79DEB}" srcId="{50C772BC-F8D5-4FAB-A9A0-3891A7218BC3}" destId="{78FE0EF9-EDB5-47A7-B4B6-3A39D4C5D30D}" srcOrd="0" destOrd="0" parTransId="{4B626927-F8C6-4EE7-BCC8-6D9B4C06DCD2}" sibTransId="{F9D90547-7AA3-4972-988D-C1DEFC927F0F}"/>
    <dgm:cxn modelId="{5E6FDECB-BDA9-4BAE-929D-58185BFD3B27}" type="presOf" srcId="{945AA789-C1E6-4E9D-8532-29B7FF0E2989}" destId="{91B5143D-0D6A-4CFE-BE79-3B794C705EB6}" srcOrd="0" destOrd="0" presId="urn:microsoft.com/office/officeart/2005/8/layout/process4"/>
    <dgm:cxn modelId="{99BEA9FE-85F4-4CEA-94D6-E696C57C5619}" type="presOf" srcId="{BA0998D3-E76F-4CEF-89A0-2B6AB99BFB3C}" destId="{671A3686-2FD1-4EC2-A683-79D26EF6AB49}" srcOrd="0" destOrd="0" presId="urn:microsoft.com/office/officeart/2005/8/layout/process4"/>
    <dgm:cxn modelId="{6AF66277-9E74-4808-8E50-8752966AC96F}" type="presOf" srcId="{236F9C49-D1FB-476C-B3E5-98352FB48B44}" destId="{8CAEE268-81A3-4572-88FC-548B6AE0ED8D}" srcOrd="0" destOrd="0" presId="urn:microsoft.com/office/officeart/2005/8/layout/process4"/>
    <dgm:cxn modelId="{F0420056-D1A0-4879-93AC-9B001C7C0F80}" type="presOf" srcId="{78FE0EF9-EDB5-47A7-B4B6-3A39D4C5D30D}" destId="{4307E204-1B8C-4942-A2F1-DBE4A62CF454}" srcOrd="0" destOrd="0" presId="urn:microsoft.com/office/officeart/2005/8/layout/process4"/>
    <dgm:cxn modelId="{F1C00F0B-9382-46AF-B20E-3B0555321E07}" srcId="{50C772BC-F8D5-4FAB-A9A0-3891A7218BC3}" destId="{945AA789-C1E6-4E9D-8532-29B7FF0E2989}" srcOrd="2" destOrd="0" parTransId="{6A47B167-2A4D-43FB-8695-F337EAEA7212}" sibTransId="{44CAA27F-CB1D-4964-97FB-03DD5DE1B816}"/>
    <dgm:cxn modelId="{E44B2043-43D0-4AF1-92F9-8F979DCFF765}" type="presOf" srcId="{50C772BC-F8D5-4FAB-A9A0-3891A7218BC3}" destId="{6F97E58A-CC78-4CD1-B632-E5A6D519F2BB}" srcOrd="0" destOrd="0" presId="urn:microsoft.com/office/officeart/2005/8/layout/process4"/>
    <dgm:cxn modelId="{E998AACE-FEBF-4235-834A-A5DB7EECEC7D}" srcId="{50C772BC-F8D5-4FAB-A9A0-3891A7218BC3}" destId="{BA0998D3-E76F-4CEF-89A0-2B6AB99BFB3C}" srcOrd="1" destOrd="0" parTransId="{36146E7B-3BFA-4F7C-AFB6-88E6EDB8FF03}" sibTransId="{039F2A0F-EF82-4654-9952-AC2BAE6560C9}"/>
    <dgm:cxn modelId="{34DAAD33-1D22-43E8-9FD3-C5419D02B14C}" type="presOf" srcId="{DC3CD3DA-7F55-4F6B-A4FC-E7A846C10FC7}" destId="{713DD8C0-BF85-42DC-90E0-D72ACBD57439}" srcOrd="0" destOrd="0" presId="urn:microsoft.com/office/officeart/2005/8/layout/process4"/>
    <dgm:cxn modelId="{AC54BA1A-1EA2-445B-8D9B-23853A822383}" srcId="{50C772BC-F8D5-4FAB-A9A0-3891A7218BC3}" destId="{236F9C49-D1FB-476C-B3E5-98352FB48B44}" srcOrd="4" destOrd="0" parTransId="{33D02E4F-AD67-4494-8E57-AE927AC78767}" sibTransId="{40C1A01E-63DE-49D7-9A43-C231EA441958}"/>
    <dgm:cxn modelId="{56C52C19-7A0C-487C-A75F-FDB77EB3D37E}" srcId="{50C772BC-F8D5-4FAB-A9A0-3891A7218BC3}" destId="{DC3CD3DA-7F55-4F6B-A4FC-E7A846C10FC7}" srcOrd="5" destOrd="0" parTransId="{F6F3BD7B-CE47-4ADB-9ACB-7E066E3332CE}" sibTransId="{7946DA51-4BAB-49E5-AAAF-3F384E158622}"/>
    <dgm:cxn modelId="{7B2C360C-5FAF-45ED-A512-6D51F7C01244}" srcId="{50C772BC-F8D5-4FAB-A9A0-3891A7218BC3}" destId="{EC7731FA-E7FA-4A94-9C27-9A843253848D}" srcOrd="3" destOrd="0" parTransId="{9762D212-C3EB-4AC6-B240-02B67960A639}" sibTransId="{999833CA-3EAA-4611-BE98-52FD684CE136}"/>
    <dgm:cxn modelId="{7448062E-2E6F-409B-BE49-9CC7F17D8F15}" type="presParOf" srcId="{6F97E58A-CC78-4CD1-B632-E5A6D519F2BB}" destId="{4A51C8DF-D5E7-436F-AC89-7A811F82B7BF}" srcOrd="0" destOrd="0" presId="urn:microsoft.com/office/officeart/2005/8/layout/process4"/>
    <dgm:cxn modelId="{07DD2436-7283-4091-997D-5B3FF66FBBD6}" type="presParOf" srcId="{4A51C8DF-D5E7-436F-AC89-7A811F82B7BF}" destId="{713DD8C0-BF85-42DC-90E0-D72ACBD57439}" srcOrd="0" destOrd="0" presId="urn:microsoft.com/office/officeart/2005/8/layout/process4"/>
    <dgm:cxn modelId="{EF06156D-1F82-4916-8545-5825C59ED7A9}" type="presParOf" srcId="{6F97E58A-CC78-4CD1-B632-E5A6D519F2BB}" destId="{8ECD522A-50CD-4E7E-BB3B-F0390BA86B02}" srcOrd="1" destOrd="0" presId="urn:microsoft.com/office/officeart/2005/8/layout/process4"/>
    <dgm:cxn modelId="{1B30A139-2245-4469-B88D-93AA24D38551}" type="presParOf" srcId="{6F97E58A-CC78-4CD1-B632-E5A6D519F2BB}" destId="{74E0275C-73DF-4944-A2FE-825F4FE14CF3}" srcOrd="2" destOrd="0" presId="urn:microsoft.com/office/officeart/2005/8/layout/process4"/>
    <dgm:cxn modelId="{1B1C4883-1BC9-4E8A-A5D4-B79C54F3C30C}" type="presParOf" srcId="{74E0275C-73DF-4944-A2FE-825F4FE14CF3}" destId="{8CAEE268-81A3-4572-88FC-548B6AE0ED8D}" srcOrd="0" destOrd="0" presId="urn:microsoft.com/office/officeart/2005/8/layout/process4"/>
    <dgm:cxn modelId="{7E2D189A-4A7B-40AB-BD1E-1C509730D92F}" type="presParOf" srcId="{6F97E58A-CC78-4CD1-B632-E5A6D519F2BB}" destId="{CFA32BCE-B786-41A7-8F0A-E7F26D86F8B6}" srcOrd="3" destOrd="0" presId="urn:microsoft.com/office/officeart/2005/8/layout/process4"/>
    <dgm:cxn modelId="{35F4A287-690E-42F9-8028-A98277854439}" type="presParOf" srcId="{6F97E58A-CC78-4CD1-B632-E5A6D519F2BB}" destId="{85B52139-C441-4375-B3E2-9D07B92C9A2C}" srcOrd="4" destOrd="0" presId="urn:microsoft.com/office/officeart/2005/8/layout/process4"/>
    <dgm:cxn modelId="{2D6F51B0-4A4C-43E1-9F65-6DEC5FF178FE}" type="presParOf" srcId="{85B52139-C441-4375-B3E2-9D07B92C9A2C}" destId="{8267BA2F-8BB8-4BA3-A433-A5D01240EADB}" srcOrd="0" destOrd="0" presId="urn:microsoft.com/office/officeart/2005/8/layout/process4"/>
    <dgm:cxn modelId="{BB86766E-CF71-43D8-80C2-7910B91241E6}" type="presParOf" srcId="{6F97E58A-CC78-4CD1-B632-E5A6D519F2BB}" destId="{A24D63A2-C7D1-4CC1-9F05-E31B98995EC4}" srcOrd="5" destOrd="0" presId="urn:microsoft.com/office/officeart/2005/8/layout/process4"/>
    <dgm:cxn modelId="{7A86FED4-8854-4B18-B481-AA6E14A8F396}" type="presParOf" srcId="{6F97E58A-CC78-4CD1-B632-E5A6D519F2BB}" destId="{7730D556-36A2-4847-A037-A502A5C44B43}" srcOrd="6" destOrd="0" presId="urn:microsoft.com/office/officeart/2005/8/layout/process4"/>
    <dgm:cxn modelId="{F43AD530-794A-4293-88C1-41A187E6EC98}" type="presParOf" srcId="{7730D556-36A2-4847-A037-A502A5C44B43}" destId="{91B5143D-0D6A-4CFE-BE79-3B794C705EB6}" srcOrd="0" destOrd="0" presId="urn:microsoft.com/office/officeart/2005/8/layout/process4"/>
    <dgm:cxn modelId="{CA16608B-B1DD-4722-A6E9-63C1E49318F3}" type="presParOf" srcId="{6F97E58A-CC78-4CD1-B632-E5A6D519F2BB}" destId="{D0F6D119-F652-48EC-8A40-02E0B75FD220}" srcOrd="7" destOrd="0" presId="urn:microsoft.com/office/officeart/2005/8/layout/process4"/>
    <dgm:cxn modelId="{1DC143B3-071B-44B9-901B-86DDEB1045F9}" type="presParOf" srcId="{6F97E58A-CC78-4CD1-B632-E5A6D519F2BB}" destId="{175A426A-DC88-4065-87AE-83A450238106}" srcOrd="8" destOrd="0" presId="urn:microsoft.com/office/officeart/2005/8/layout/process4"/>
    <dgm:cxn modelId="{31DE6049-F848-49C2-8A96-D5E7776F2315}" type="presParOf" srcId="{175A426A-DC88-4065-87AE-83A450238106}" destId="{671A3686-2FD1-4EC2-A683-79D26EF6AB49}" srcOrd="0" destOrd="0" presId="urn:microsoft.com/office/officeart/2005/8/layout/process4"/>
    <dgm:cxn modelId="{70D96CC2-434C-4528-95FC-B64E721930B1}" type="presParOf" srcId="{6F97E58A-CC78-4CD1-B632-E5A6D519F2BB}" destId="{82E67285-1EC5-4B24-8F8F-0B6FFF33BF1F}" srcOrd="9" destOrd="0" presId="urn:microsoft.com/office/officeart/2005/8/layout/process4"/>
    <dgm:cxn modelId="{8EB3F1EA-FABE-40ED-B71F-F07CA250B2D4}" type="presParOf" srcId="{6F97E58A-CC78-4CD1-B632-E5A6D519F2BB}" destId="{38DC4793-5CC5-47FC-AC94-97D01BDE103E}" srcOrd="10" destOrd="0" presId="urn:microsoft.com/office/officeart/2005/8/layout/process4"/>
    <dgm:cxn modelId="{2643E5CA-8708-4052-8698-F9DAD19AB69F}" type="presParOf" srcId="{38DC4793-5CC5-47FC-AC94-97D01BDE103E}" destId="{4307E204-1B8C-4942-A2F1-DBE4A62CF4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7B9E-53CF-4C1A-94BC-299F758DF74A}">
      <dsp:nvSpPr>
        <dsp:cNvPr id="0" name=""/>
        <dsp:cNvSpPr/>
      </dsp:nvSpPr>
      <dsp:spPr>
        <a:xfrm>
          <a:off x="3107" y="84163"/>
          <a:ext cx="1358874" cy="100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PV</a:t>
          </a:r>
          <a:endParaRPr lang="zh-CN" altLang="en-US" sz="1800" b="1" kern="1200" dirty="0"/>
        </a:p>
      </dsp:txBody>
      <dsp:txXfrm>
        <a:off x="32584" y="113640"/>
        <a:ext cx="1299920" cy="947462"/>
      </dsp:txXfrm>
    </dsp:sp>
    <dsp:sp modelId="{09C44BE6-E94A-46CC-81EF-A8E73D2E890B}">
      <dsp:nvSpPr>
        <dsp:cNvPr id="0" name=""/>
        <dsp:cNvSpPr/>
      </dsp:nvSpPr>
      <dsp:spPr>
        <a:xfrm>
          <a:off x="1497869" y="418871"/>
          <a:ext cx="288081" cy="337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/>
        </a:p>
      </dsp:txBody>
      <dsp:txXfrm>
        <a:off x="1497869" y="486271"/>
        <a:ext cx="201657" cy="202200"/>
      </dsp:txXfrm>
    </dsp:sp>
    <dsp:sp modelId="{3DFA1CF7-FACF-4B79-936F-79B6C35D15F8}">
      <dsp:nvSpPr>
        <dsp:cNvPr id="0" name=""/>
        <dsp:cNvSpPr/>
      </dsp:nvSpPr>
      <dsp:spPr>
        <a:xfrm>
          <a:off x="1905531" y="84163"/>
          <a:ext cx="1358874" cy="100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ym typeface="Wingdings" pitchFamily="2" charset="2"/>
            </a:rPr>
            <a:t>VG</a:t>
          </a:r>
          <a:endParaRPr lang="zh-CN" altLang="en-US" sz="1800" b="1" kern="1200" dirty="0"/>
        </a:p>
      </dsp:txBody>
      <dsp:txXfrm>
        <a:off x="1935008" y="113640"/>
        <a:ext cx="1299920" cy="947462"/>
      </dsp:txXfrm>
    </dsp:sp>
    <dsp:sp modelId="{D7689778-7662-4A42-AEEC-20E71079A794}">
      <dsp:nvSpPr>
        <dsp:cNvPr id="0" name=""/>
        <dsp:cNvSpPr/>
      </dsp:nvSpPr>
      <dsp:spPr>
        <a:xfrm>
          <a:off x="3400293" y="418871"/>
          <a:ext cx="288081" cy="337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/>
        </a:p>
      </dsp:txBody>
      <dsp:txXfrm>
        <a:off x="3400293" y="486271"/>
        <a:ext cx="201657" cy="202200"/>
      </dsp:txXfrm>
    </dsp:sp>
    <dsp:sp modelId="{44DEFC8C-51FC-4EBC-9DB7-69AB3DE48FEB}">
      <dsp:nvSpPr>
        <dsp:cNvPr id="0" name=""/>
        <dsp:cNvSpPr/>
      </dsp:nvSpPr>
      <dsp:spPr>
        <a:xfrm>
          <a:off x="3807955" y="84163"/>
          <a:ext cx="1358874" cy="100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ym typeface="Wingdings" pitchFamily="2" charset="2"/>
            </a:rPr>
            <a:t>LV</a:t>
          </a:r>
          <a:endParaRPr lang="zh-CN" altLang="en-US" sz="1800" b="1" kern="1200" dirty="0"/>
        </a:p>
      </dsp:txBody>
      <dsp:txXfrm>
        <a:off x="3837432" y="113640"/>
        <a:ext cx="1299920" cy="947462"/>
      </dsp:txXfrm>
    </dsp:sp>
    <dsp:sp modelId="{B42B3509-FFB9-427B-944C-B2F348AAE416}">
      <dsp:nvSpPr>
        <dsp:cNvPr id="0" name=""/>
        <dsp:cNvSpPr/>
      </dsp:nvSpPr>
      <dsp:spPr>
        <a:xfrm>
          <a:off x="5302717" y="418871"/>
          <a:ext cx="288081" cy="337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/>
        </a:p>
      </dsp:txBody>
      <dsp:txXfrm>
        <a:off x="5302717" y="486271"/>
        <a:ext cx="201657" cy="202200"/>
      </dsp:txXfrm>
    </dsp:sp>
    <dsp:sp modelId="{3B0E580C-8999-4209-A948-A5784354EB5C}">
      <dsp:nvSpPr>
        <dsp:cNvPr id="0" name=""/>
        <dsp:cNvSpPr/>
      </dsp:nvSpPr>
      <dsp:spPr>
        <a:xfrm>
          <a:off x="5710379" y="84163"/>
          <a:ext cx="1358874" cy="100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sym typeface="Wingdings" pitchFamily="2" charset="2"/>
            </a:rPr>
            <a:t> </a:t>
          </a:r>
          <a:r>
            <a:rPr lang="zh-CN" altLang="en-US" sz="1800" b="1" kern="1200" dirty="0" smtClean="0">
              <a:sym typeface="Wingdings" pitchFamily="2" charset="2"/>
            </a:rPr>
            <a:t>格式化，挂载使用文件系统</a:t>
          </a:r>
          <a:endParaRPr lang="zh-CN" altLang="en-US" sz="1800" b="1" kern="1200" dirty="0"/>
        </a:p>
      </dsp:txBody>
      <dsp:txXfrm>
        <a:off x="5739856" y="113640"/>
        <a:ext cx="1299920" cy="9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DD8C0-BF85-42DC-90E0-D72ACBD57439}">
      <dsp:nvSpPr>
        <dsp:cNvPr id="0" name=""/>
        <dsp:cNvSpPr/>
      </dsp:nvSpPr>
      <dsp:spPr>
        <a:xfrm>
          <a:off x="0" y="2714150"/>
          <a:ext cx="6500858" cy="356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查看</a:t>
          </a:r>
          <a:r>
            <a:rPr lang="zh-CN" sz="1800" kern="1200" dirty="0" smtClean="0"/>
            <a:t>用户或分区的配额使用情况</a:t>
          </a:r>
          <a:endParaRPr lang="zh-CN" altLang="en-US" sz="1800" kern="1200" dirty="0"/>
        </a:p>
      </dsp:txBody>
      <dsp:txXfrm>
        <a:off x="0" y="2714150"/>
        <a:ext cx="6500858" cy="356230"/>
      </dsp:txXfrm>
    </dsp:sp>
    <dsp:sp modelId="{8CAEE268-81A3-4572-88FC-548B6AE0ED8D}">
      <dsp:nvSpPr>
        <dsp:cNvPr id="0" name=""/>
        <dsp:cNvSpPr/>
      </dsp:nvSpPr>
      <dsp:spPr>
        <a:xfrm rot="10800000">
          <a:off x="0" y="2171610"/>
          <a:ext cx="6500858" cy="547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验证</a:t>
          </a:r>
          <a:r>
            <a:rPr lang="zh-CN" sz="1800" kern="1200" dirty="0" smtClean="0"/>
            <a:t>磁盘配额功能</a:t>
          </a:r>
          <a:endParaRPr lang="zh-CN" altLang="en-US" sz="1800" kern="1200" dirty="0"/>
        </a:p>
      </dsp:txBody>
      <dsp:txXfrm rot="10800000">
        <a:off x="0" y="2171610"/>
        <a:ext cx="6500858" cy="355997"/>
      </dsp:txXfrm>
    </dsp:sp>
    <dsp:sp modelId="{8267BA2F-8BB8-4BA3-A433-A5D01240EADB}">
      <dsp:nvSpPr>
        <dsp:cNvPr id="0" name=""/>
        <dsp:cNvSpPr/>
      </dsp:nvSpPr>
      <dsp:spPr>
        <a:xfrm rot="10800000">
          <a:off x="0" y="1629071"/>
          <a:ext cx="6500858" cy="547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启动文件系统的磁盘配额功能</a:t>
          </a:r>
          <a:endParaRPr lang="zh-CN" altLang="en-US" sz="1800" kern="1200" dirty="0"/>
        </a:p>
      </dsp:txBody>
      <dsp:txXfrm rot="10800000">
        <a:off x="0" y="1629071"/>
        <a:ext cx="6500858" cy="355997"/>
      </dsp:txXfrm>
    </dsp:sp>
    <dsp:sp modelId="{91B5143D-0D6A-4CFE-BE79-3B794C705EB6}">
      <dsp:nvSpPr>
        <dsp:cNvPr id="0" name=""/>
        <dsp:cNvSpPr/>
      </dsp:nvSpPr>
      <dsp:spPr>
        <a:xfrm rot="10800000">
          <a:off x="0" y="1086531"/>
          <a:ext cx="6500858" cy="547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编辑用户和组账号的配额设置</a:t>
          </a:r>
          <a:endParaRPr lang="zh-CN" altLang="en-US" sz="1800" kern="1200" dirty="0"/>
        </a:p>
      </dsp:txBody>
      <dsp:txXfrm rot="10800000">
        <a:off x="0" y="1086531"/>
        <a:ext cx="6500858" cy="355997"/>
      </dsp:txXfrm>
    </dsp:sp>
    <dsp:sp modelId="{671A3686-2FD1-4EC2-A683-79D26EF6AB49}">
      <dsp:nvSpPr>
        <dsp:cNvPr id="0" name=""/>
        <dsp:cNvSpPr/>
      </dsp:nvSpPr>
      <dsp:spPr>
        <a:xfrm rot="10800000">
          <a:off x="0" y="543992"/>
          <a:ext cx="6500858" cy="547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检测磁盘配额并生成配额文件</a:t>
          </a:r>
          <a:endParaRPr lang="zh-CN" altLang="en-US" sz="1800" kern="1200" dirty="0"/>
        </a:p>
      </dsp:txBody>
      <dsp:txXfrm rot="10800000">
        <a:off x="0" y="543992"/>
        <a:ext cx="6500858" cy="355997"/>
      </dsp:txXfrm>
    </dsp:sp>
    <dsp:sp modelId="{4307E204-1B8C-4942-A2F1-DBE4A62CF454}">
      <dsp:nvSpPr>
        <dsp:cNvPr id="0" name=""/>
        <dsp:cNvSpPr/>
      </dsp:nvSpPr>
      <dsp:spPr>
        <a:xfrm rot="10800000">
          <a:off x="0" y="1453"/>
          <a:ext cx="6500858" cy="547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以支持配额功能的方式挂载文件系统</a:t>
          </a:r>
          <a:endParaRPr lang="zh-CN" altLang="en-US" sz="1800" kern="1200"/>
        </a:p>
      </dsp:txBody>
      <dsp:txXfrm rot="10800000">
        <a:off x="0" y="1453"/>
        <a:ext cx="6500858" cy="355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4CA7B-5597-4B9A-98BD-EB9986859D51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28E29-D74A-4349-8318-EB8DFDF92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637EA-5AAF-4489-B4B5-622B96656D8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3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charset="-122"/>
              </a:rPr>
              <a:t>“-L”</a:t>
            </a:r>
            <a:r>
              <a:rPr lang="zh-CN" altLang="en-US" dirty="0" smtClean="0">
                <a:ea typeface="宋体" charset="-122"/>
              </a:rPr>
              <a:t>选项用于指定逻辑卷分区的容量大小，”</a:t>
            </a:r>
            <a:r>
              <a:rPr lang="en-US" altLang="zh-CN" dirty="0" smtClean="0">
                <a:ea typeface="宋体" charset="-122"/>
              </a:rPr>
              <a:t>-n“</a:t>
            </a:r>
            <a:r>
              <a:rPr lang="zh-CN" altLang="en-US" dirty="0" smtClean="0">
                <a:ea typeface="宋体" charset="-122"/>
              </a:rPr>
              <a:t>选项用于指定逻辑卷的名称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按上述操作创建逻辑卷后，系统会自动建立”</a:t>
            </a:r>
            <a:r>
              <a:rPr lang="en-US" altLang="zh-CN" dirty="0" smtClean="0">
                <a:ea typeface="宋体" charset="-122"/>
              </a:rPr>
              <a:t>/dev/</a:t>
            </a:r>
            <a:r>
              <a:rPr lang="zh-CN" altLang="en-US" dirty="0" smtClean="0">
                <a:ea typeface="宋体" charset="-122"/>
              </a:rPr>
              <a:t>卷组名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zh-CN" altLang="en-US" dirty="0" smtClean="0">
                <a:ea typeface="宋体" charset="-122"/>
              </a:rPr>
              <a:t>逻辑卷名“的逻辑卷设备文件，即 </a:t>
            </a:r>
            <a:r>
              <a:rPr lang="en-US" altLang="zh-CN" dirty="0" smtClean="0">
                <a:ea typeface="宋体" charset="-122"/>
              </a:rPr>
              <a:t>/dev/</a:t>
            </a:r>
            <a:r>
              <a:rPr lang="en-US" altLang="zh-CN" dirty="0" err="1" smtClean="0">
                <a:ea typeface="宋体" charset="-122"/>
              </a:rPr>
              <a:t>mail_store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mbox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BC3A2F-1D23-401E-9BF2-4704EFE113C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28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dirty="0" smtClean="0">
                <a:ea typeface="宋体" charset="-122"/>
              </a:rPr>
              <a:t>教员演示</a:t>
            </a:r>
            <a:endParaRPr lang="en-US" altLang="zh-CN" dirty="0" smtClean="0">
              <a:ea typeface="宋体" charset="-122"/>
            </a:endParaRPr>
          </a:p>
          <a:p>
            <a:pPr marL="228600" indent="-228600"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重新调整</a:t>
            </a:r>
            <a:r>
              <a:rPr lang="en-US" altLang="zh-CN" dirty="0" smtClean="0">
                <a:ea typeface="宋体" charset="-122"/>
              </a:rPr>
              <a:t>LVM</a:t>
            </a:r>
            <a:r>
              <a:rPr lang="zh-CN" altLang="en-US" dirty="0" smtClean="0">
                <a:ea typeface="宋体" charset="-122"/>
              </a:rPr>
              <a:t>分区容量以后，需要使用</a:t>
            </a:r>
            <a:r>
              <a:rPr lang="en-US" altLang="zh-CN" dirty="0" smtClean="0">
                <a:ea typeface="宋体" charset="-122"/>
              </a:rPr>
              <a:t>resize2fs</a:t>
            </a:r>
            <a:r>
              <a:rPr lang="zh-CN" altLang="en-US" dirty="0" smtClean="0">
                <a:ea typeface="宋体" charset="-122"/>
              </a:rPr>
              <a:t>命令更新大小，而不是使用“</a:t>
            </a:r>
            <a:r>
              <a:rPr lang="en-US" altLang="zh-CN" dirty="0" err="1" smtClean="0">
                <a:ea typeface="宋体" charset="-122"/>
              </a:rPr>
              <a:t>partprobe</a:t>
            </a:r>
            <a:r>
              <a:rPr lang="en-US" altLang="zh-CN" dirty="0" smtClean="0">
                <a:ea typeface="宋体" charset="-122"/>
              </a:rPr>
              <a:t>”</a:t>
            </a:r>
            <a:r>
              <a:rPr lang="zh-CN" altLang="en-US" dirty="0" smtClean="0">
                <a:ea typeface="宋体" charset="-122"/>
              </a:rPr>
              <a:t>命令</a:t>
            </a:r>
          </a:p>
          <a:p>
            <a:pPr marL="228600" indent="-228600"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讲解完本页以后，切换到虚拟机环境，演示实现</a:t>
            </a:r>
            <a:r>
              <a:rPr lang="en-US" altLang="zh-CN" dirty="0" smtClean="0">
                <a:ea typeface="宋体" charset="-122"/>
              </a:rPr>
              <a:t>LVM</a:t>
            </a:r>
            <a:r>
              <a:rPr lang="zh-CN" altLang="en-US" dirty="0" smtClean="0">
                <a:ea typeface="宋体" charset="-122"/>
              </a:rPr>
              <a:t>逻辑卷管理机制的完整过程</a:t>
            </a:r>
          </a:p>
          <a:p>
            <a:pPr marL="228600" indent="-228600">
              <a:buFont typeface="Wingdings" pitchFamily="2" charset="2"/>
              <a:buChar char="l"/>
            </a:pPr>
            <a:r>
              <a:rPr lang="zh-CN" altLang="fr-FR" b="1" dirty="0" smtClean="0">
                <a:ea typeface="宋体" charset="-122"/>
              </a:rPr>
              <a:t>强调</a:t>
            </a:r>
            <a:r>
              <a:rPr lang="zh-CN" altLang="fr-FR" dirty="0" smtClean="0">
                <a:ea typeface="宋体" charset="-122"/>
              </a:rPr>
              <a:t>：不建议对逻辑卷进行缩减容量操作，因为这非常容易造成现有数据的损坏（通常不得不重新格式化文件系统），若确实需要减少逻辑卷容量时，可以使用</a:t>
            </a:r>
            <a:r>
              <a:rPr lang="en-US" altLang="zh-CN" dirty="0" err="1" smtClean="0">
                <a:ea typeface="宋体" charset="-122"/>
              </a:rPr>
              <a:t>lvreduce</a:t>
            </a:r>
            <a:r>
              <a:rPr lang="zh-CN" altLang="en-US" dirty="0" smtClean="0">
                <a:ea typeface="宋体" charset="-122"/>
              </a:rPr>
              <a:t>命令，按“</a:t>
            </a:r>
            <a:r>
              <a:rPr lang="en-US" altLang="zh-CN" dirty="0" smtClean="0">
                <a:ea typeface="宋体" charset="-122"/>
              </a:rPr>
              <a:t>y”</a:t>
            </a:r>
            <a:r>
              <a:rPr lang="zh-CN" altLang="en-US" dirty="0" smtClean="0">
                <a:ea typeface="宋体" charset="-122"/>
              </a:rPr>
              <a:t>确认后可以减少磁盘容量。例如：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[</a:t>
            </a:r>
            <a:r>
              <a:rPr lang="en-US" altLang="zh-CN" dirty="0" err="1" smtClean="0">
                <a:ea typeface="宋体" charset="-122"/>
              </a:rPr>
              <a:t>root@localhost</a:t>
            </a:r>
            <a:r>
              <a:rPr lang="en-US" altLang="zh-CN" dirty="0" smtClean="0">
                <a:ea typeface="宋体" charset="-122"/>
              </a:rPr>
              <a:t> ~]# </a:t>
            </a:r>
            <a:r>
              <a:rPr lang="en-US" altLang="zh-CN" b="1" dirty="0" err="1" smtClean="0">
                <a:ea typeface="宋体" charset="-122"/>
              </a:rPr>
              <a:t>lvreduce</a:t>
            </a:r>
            <a:r>
              <a:rPr lang="en-US" altLang="zh-CN" b="1" dirty="0" smtClean="0">
                <a:ea typeface="宋体" charset="-122"/>
              </a:rPr>
              <a:t> -L -2G /dev/</a:t>
            </a:r>
            <a:r>
              <a:rPr lang="en-US" altLang="zh-CN" b="1" dirty="0" err="1" smtClean="0">
                <a:ea typeface="宋体" charset="-122"/>
              </a:rPr>
              <a:t>web_document</a:t>
            </a:r>
            <a:r>
              <a:rPr lang="en-US" altLang="zh-CN" b="1" dirty="0" smtClean="0">
                <a:ea typeface="宋体" charset="-122"/>
              </a:rPr>
              <a:t>/</a:t>
            </a:r>
            <a:r>
              <a:rPr lang="en-US" altLang="zh-CN" b="1" dirty="0" err="1" smtClean="0">
                <a:ea typeface="宋体" charset="-122"/>
              </a:rPr>
              <a:t>benet</a:t>
            </a:r>
            <a:endParaRPr lang="en-US" altLang="zh-CN" dirty="0" smtClean="0">
              <a:ea typeface="宋体" charset="-122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Do you really want to reduce </a:t>
            </a:r>
            <a:r>
              <a:rPr lang="en-US" altLang="zh-CN" dirty="0" err="1" smtClean="0">
                <a:ea typeface="宋体" charset="-122"/>
              </a:rPr>
              <a:t>benet</a:t>
            </a:r>
            <a:r>
              <a:rPr lang="en-US" altLang="zh-CN" dirty="0" smtClean="0">
                <a:ea typeface="宋体" charset="-122"/>
              </a:rPr>
              <a:t>? [y/n]: </a:t>
            </a:r>
            <a:r>
              <a:rPr lang="en-US" altLang="zh-CN" b="1" dirty="0" smtClean="0">
                <a:ea typeface="宋体" charset="-122"/>
              </a:rPr>
              <a:t>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F7DCC9-3C0C-48F3-A5E3-B7D26026F31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93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pvdisplay</a:t>
            </a:r>
          </a:p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8e</a:t>
            </a: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lvcreate -L 200M -n mylv myvg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16B79-5592-4A7C-8428-EDA8B33CBE1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28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54439-B52C-4DF0-B2BE-B177CB3E8C0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5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从本页开始，依次讲解磁盘配额的完整实现步骤，讲解完毕后切换到虚拟机环境进行演示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如果分区已经挂载，修改了</a:t>
            </a:r>
            <a:r>
              <a:rPr lang="en-US" altLang="zh-CN" smtClean="0">
                <a:ea typeface="宋体" charset="-122"/>
              </a:rPr>
              <a:t>/etc/fstab</a:t>
            </a:r>
            <a:r>
              <a:rPr lang="zh-CN" altLang="en-US" smtClean="0">
                <a:ea typeface="宋体" charset="-122"/>
              </a:rPr>
              <a:t>文件以后，可以执行 </a:t>
            </a:r>
            <a:r>
              <a:rPr lang="fr-FR" altLang="zh-CN" b="1" smtClean="0">
                <a:solidFill>
                  <a:srgbClr val="000000"/>
                </a:solidFill>
                <a:ea typeface="宋体" charset="-122"/>
              </a:rPr>
              <a:t>mount -o remount /mailbox</a:t>
            </a:r>
            <a:r>
              <a:rPr lang="fr-FR" altLang="zh-CN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fr-FR" smtClean="0">
                <a:solidFill>
                  <a:srgbClr val="000000"/>
                </a:solidFill>
                <a:ea typeface="宋体" charset="-122"/>
              </a:rPr>
              <a:t>进行重新挂载</a:t>
            </a:r>
          </a:p>
          <a:p>
            <a:pPr>
              <a:buFont typeface="Wingdings" pitchFamily="2" charset="2"/>
              <a:buChar char="l"/>
            </a:pPr>
            <a:r>
              <a:rPr lang="zh-CN" altLang="fr-FR" smtClean="0">
                <a:solidFill>
                  <a:srgbClr val="000000"/>
                </a:solidFill>
                <a:ea typeface="宋体" charset="-122"/>
              </a:rPr>
              <a:t>若不修改</a:t>
            </a:r>
            <a:r>
              <a:rPr lang="fr-FR" altLang="zh-CN" smtClean="0">
                <a:solidFill>
                  <a:srgbClr val="000000"/>
                </a:solidFill>
                <a:ea typeface="宋体" charset="-122"/>
              </a:rPr>
              <a:t>fstab</a:t>
            </a:r>
            <a:r>
              <a:rPr lang="zh-CN" altLang="fr-FR" smtClean="0">
                <a:solidFill>
                  <a:srgbClr val="000000"/>
                </a:solidFill>
                <a:ea typeface="宋体" charset="-122"/>
              </a:rPr>
              <a:t>文件，在挂载命令行中也可以手动添加磁盘配额支持，例如：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66FF"/>
                </a:solidFill>
                <a:ea typeface="宋体" charset="-122"/>
              </a:rPr>
              <a:t>    </a:t>
            </a:r>
            <a:r>
              <a:rPr lang="fr-FR" altLang="zh-CN" b="1" smtClean="0">
                <a:solidFill>
                  <a:srgbClr val="000000"/>
                </a:solidFill>
                <a:ea typeface="宋体" charset="-122"/>
              </a:rPr>
              <a:t>mount  -o  remount,usrquota,grpquota  /dev/sdb1  /mailbox</a:t>
            </a:r>
            <a:endParaRPr lang="en-US" altLang="zh-CN" smtClean="0">
              <a:solidFill>
                <a:srgbClr val="0066FF"/>
              </a:solidFill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AE90B-8B2F-485B-A17C-E13938EEC1E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3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66FF"/>
                </a:solidFill>
                <a:ea typeface="宋体" charset="-122"/>
              </a:rPr>
              <a:t>也可以使用” </a:t>
            </a:r>
            <a:r>
              <a:rPr lang="en-US" altLang="zh-CN" b="1" smtClean="0">
                <a:solidFill>
                  <a:srgbClr val="000000"/>
                </a:solidFill>
                <a:ea typeface="宋体" charset="-122"/>
              </a:rPr>
              <a:t>quotacheck  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-augcv</a:t>
            </a:r>
            <a:r>
              <a:rPr lang="en-US" altLang="zh-CN" smtClean="0">
                <a:solidFill>
                  <a:srgbClr val="0066FF"/>
                </a:solidFill>
                <a:ea typeface="宋体" charset="-122"/>
              </a:rPr>
              <a:t>“</a:t>
            </a:r>
            <a:r>
              <a:rPr lang="zh-CN" altLang="en-US" smtClean="0">
                <a:solidFill>
                  <a:srgbClr val="0066FF"/>
                </a:solidFill>
                <a:ea typeface="宋体" charset="-122"/>
              </a:rPr>
              <a:t>命令代替，即未指定检测的分区时，结合”</a:t>
            </a:r>
            <a:r>
              <a:rPr lang="en-US" altLang="zh-CN" smtClean="0">
                <a:solidFill>
                  <a:srgbClr val="0066FF"/>
                </a:solidFill>
                <a:ea typeface="宋体" charset="-122"/>
              </a:rPr>
              <a:t>-a“</a:t>
            </a:r>
            <a:r>
              <a:rPr lang="zh-CN" altLang="en-US" smtClean="0">
                <a:solidFill>
                  <a:srgbClr val="0066FF"/>
                </a:solidFill>
                <a:ea typeface="宋体" charset="-122"/>
              </a:rPr>
              <a:t>选项表示检测所有可能的分区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66FF"/>
                </a:solidFill>
                <a:ea typeface="宋体" charset="-122"/>
              </a:rPr>
              <a:t>演示此步骤时会发现有提示” </a:t>
            </a:r>
            <a:r>
              <a:rPr lang="en-US" altLang="zh-CN" b="1" smtClean="0">
                <a:solidFill>
                  <a:srgbClr val="000000"/>
                </a:solidFill>
                <a:ea typeface="宋体" charset="-122"/>
              </a:rPr>
              <a:t>Old file not found</a:t>
            </a:r>
            <a:r>
              <a:rPr lang="en-US" altLang="zh-CN" smtClean="0">
                <a:solidFill>
                  <a:srgbClr val="0066FF"/>
                </a:solidFill>
                <a:ea typeface="宋体" charset="-122"/>
              </a:rPr>
              <a:t>“</a:t>
            </a:r>
            <a:r>
              <a:rPr lang="zh-CN" altLang="en-US" smtClean="0">
                <a:solidFill>
                  <a:srgbClr val="0066FF"/>
                </a:solidFill>
                <a:ea typeface="宋体" charset="-122"/>
              </a:rPr>
              <a:t>，这是因为</a:t>
            </a:r>
            <a:r>
              <a:rPr lang="zh-CN" altLang="en-US" smtClean="0">
                <a:ea typeface="宋体" charset="-122"/>
              </a:rPr>
              <a:t>“</a:t>
            </a:r>
            <a:r>
              <a:rPr lang="en-US" altLang="zh-CN" smtClean="0">
                <a:ea typeface="宋体" charset="-122"/>
              </a:rPr>
              <a:t>/dev/sdb1”</a:t>
            </a:r>
            <a:r>
              <a:rPr lang="zh-CN" altLang="en-US" smtClean="0">
                <a:ea typeface="宋体" charset="-122"/>
              </a:rPr>
              <a:t>分区中并未使用较早版本的配额文件</a:t>
            </a:r>
            <a:r>
              <a:rPr lang="zh-CN" altLang="fr-FR" smtClean="0">
                <a:ea typeface="宋体" charset="-122"/>
              </a:rPr>
              <a:t>，</a:t>
            </a:r>
            <a:r>
              <a:rPr lang="zh-CN" altLang="en-US" smtClean="0">
                <a:ea typeface="宋体" charset="-122"/>
              </a:rPr>
              <a:t>因此出现</a:t>
            </a:r>
            <a:r>
              <a:rPr lang="zh-CN" altLang="fr-FR" smtClean="0">
                <a:ea typeface="宋体" charset="-122"/>
              </a:rPr>
              <a:t>该提示信息是正常的</a:t>
            </a:r>
            <a:endParaRPr lang="zh-CN" altLang="en-US" smtClean="0">
              <a:solidFill>
                <a:srgbClr val="0066FF"/>
              </a:solidFill>
              <a:ea typeface="宋体" charset="-122"/>
            </a:endParaRPr>
          </a:p>
          <a:p>
            <a:endParaRPr lang="en-US" altLang="zh-CN" smtClean="0">
              <a:solidFill>
                <a:srgbClr val="0066FF"/>
              </a:solidFill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A9113-F408-4F03-AF47-7C2A5033418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494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配额设置是实现磁盘配额功能中最重要的环节，使用</a:t>
            </a:r>
            <a:r>
              <a:rPr lang="en-US" altLang="zh-CN" smtClean="0">
                <a:ea typeface="宋体" charset="-122"/>
              </a:rPr>
              <a:t>edquota</a:t>
            </a:r>
            <a:r>
              <a:rPr lang="zh-CN" altLang="en-US" smtClean="0">
                <a:ea typeface="宋体" charset="-122"/>
              </a:rPr>
              <a:t>命令结合“</a:t>
            </a:r>
            <a:r>
              <a:rPr lang="en-US" altLang="zh-CN" smtClean="0">
                <a:ea typeface="宋体" charset="-122"/>
              </a:rPr>
              <a:t>-u”</a:t>
            </a:r>
            <a:r>
              <a:rPr lang="zh-CN" altLang="en-US" smtClean="0">
                <a:ea typeface="宋体" charset="-122"/>
              </a:rPr>
              <a:t>、“</a:t>
            </a:r>
            <a:r>
              <a:rPr lang="en-US" altLang="zh-CN" smtClean="0">
                <a:ea typeface="宋体" charset="-122"/>
              </a:rPr>
              <a:t>-g”</a:t>
            </a:r>
            <a:r>
              <a:rPr lang="zh-CN" altLang="en-US" smtClean="0">
                <a:ea typeface="宋体" charset="-122"/>
              </a:rPr>
              <a:t>选项可用于编辑用户或组的配额设置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ea typeface="宋体" charset="-122"/>
              </a:rPr>
              <a:t>Blocks</a:t>
            </a:r>
            <a:r>
              <a:rPr lang="zh-CN" altLang="en-US" smtClean="0">
                <a:ea typeface="宋体" charset="-122"/>
              </a:rPr>
              <a:t>列、</a:t>
            </a:r>
            <a:r>
              <a:rPr lang="en-US" altLang="zh-CN" smtClean="0">
                <a:ea typeface="宋体" charset="-122"/>
              </a:rPr>
              <a:t>inodes</a:t>
            </a:r>
            <a:r>
              <a:rPr lang="zh-CN" altLang="en-US" smtClean="0">
                <a:ea typeface="宋体" charset="-122"/>
              </a:rPr>
              <a:t>列对应的是系统自动检测出来的已用空间、已有文件数值，无需修改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4F7940-4B2E-4043-81BC-467B6B75193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898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提示说明：</a:t>
            </a:r>
            <a:r>
              <a:rPr lang="en-US" altLang="zh-CN" smtClean="0">
                <a:ea typeface="宋体" charset="-122"/>
              </a:rPr>
              <a:t>quotaon</a:t>
            </a:r>
            <a:r>
              <a:rPr lang="zh-CN" altLang="en-US" smtClean="0">
                <a:ea typeface="宋体" charset="-122"/>
              </a:rPr>
              <a:t>命令使用的选项与</a:t>
            </a:r>
            <a:r>
              <a:rPr lang="en-US" altLang="zh-CN" smtClean="0">
                <a:ea typeface="宋体" charset="-122"/>
              </a:rPr>
              <a:t>quotacheck</a:t>
            </a:r>
            <a:r>
              <a:rPr lang="zh-CN" altLang="en-US" smtClean="0">
                <a:ea typeface="宋体" charset="-122"/>
              </a:rPr>
              <a:t>的选项类似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也可以执行”</a:t>
            </a:r>
            <a:r>
              <a:rPr lang="en-US" altLang="zh-CN" smtClean="0">
                <a:ea typeface="宋体" charset="-122"/>
              </a:rPr>
              <a:t>quotaon -augv“</a:t>
            </a:r>
            <a:r>
              <a:rPr lang="zh-CN" altLang="en-US" smtClean="0">
                <a:ea typeface="宋体" charset="-122"/>
              </a:rPr>
              <a:t>启用所有可用分区的配额功能、 ”</a:t>
            </a:r>
            <a:r>
              <a:rPr lang="en-US" altLang="zh-CN" smtClean="0">
                <a:ea typeface="宋体" charset="-122"/>
              </a:rPr>
              <a:t>quotaoff -augv“</a:t>
            </a:r>
            <a:r>
              <a:rPr lang="zh-CN" altLang="en-US" smtClean="0">
                <a:ea typeface="宋体" charset="-122"/>
              </a:rPr>
              <a:t>关闭所有可用分区的配额功能，”</a:t>
            </a:r>
            <a:r>
              <a:rPr lang="en-US" altLang="zh-CN" smtClean="0">
                <a:ea typeface="宋体" charset="-122"/>
              </a:rPr>
              <a:t>-a“</a:t>
            </a:r>
            <a:r>
              <a:rPr lang="zh-CN" altLang="en-US" smtClean="0">
                <a:ea typeface="宋体" charset="-122"/>
              </a:rPr>
              <a:t>选项表示检查所有分区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6E13CC-9B4D-4B7A-875B-4DA4C720DA0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20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讲解完本页</a:t>
            </a:r>
            <a:r>
              <a:rPr lang="en-US" altLang="zh-CN" smtClean="0">
                <a:ea typeface="宋体" charset="-122"/>
              </a:rPr>
              <a:t>PPT</a:t>
            </a:r>
            <a:r>
              <a:rPr lang="zh-CN" altLang="en-US" smtClean="0">
                <a:ea typeface="宋体" charset="-122"/>
              </a:rPr>
              <a:t>以后，切换到虚拟机环境，演示实现磁盘配额的完整实现过程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226D-73F9-46CC-A039-6FDAFCFA209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33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327CF-3069-4D88-B88B-A30033D8FE1E}" type="slidenum">
              <a:rPr lang="en-US" altLang="zh-CN" smtClean="0"/>
              <a:pPr>
                <a:defRPr/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641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327CF-3069-4D88-B88B-A30033D8FE1E}" type="slidenum">
              <a:rPr lang="en-US" altLang="zh-CN" smtClean="0"/>
              <a:pPr>
                <a:defRPr/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89564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下次上课前的“课前小考”即为本页</a:t>
            </a:r>
            <a:r>
              <a:rPr lang="en-US" altLang="zh-CN" dirty="0" smtClean="0">
                <a:ea typeface="宋体" charset="-122"/>
              </a:rPr>
              <a:t>PPT</a:t>
            </a:r>
            <a:r>
              <a:rPr lang="zh-CN" altLang="en-US" dirty="0" smtClean="0">
                <a:ea typeface="宋体" charset="-122"/>
              </a:rPr>
              <a:t>的考题，需要学员课下准备。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8C08-6574-4C24-A643-CD987DBDC9C3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951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DD3C78-228C-4CF4-A4EC-4215E007B77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28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可以通过对比现有分区方案的局限性，突出</a:t>
            </a:r>
            <a:r>
              <a:rPr lang="en-US" altLang="zh-CN" smtClean="0">
                <a:ea typeface="宋体" charset="-122"/>
              </a:rPr>
              <a:t>LVM</a:t>
            </a:r>
            <a:r>
              <a:rPr lang="zh-CN" altLang="en-US" smtClean="0">
                <a:ea typeface="宋体" charset="-122"/>
              </a:rPr>
              <a:t>动态磁盘管理机制的优势，使学员理解为什么要学习</a:t>
            </a:r>
            <a:r>
              <a:rPr lang="en-US" altLang="zh-CN" smtClean="0">
                <a:ea typeface="宋体" charset="-122"/>
              </a:rPr>
              <a:t>LVM</a:t>
            </a:r>
            <a:r>
              <a:rPr lang="zh-CN" altLang="en-US" smtClean="0">
                <a:ea typeface="宋体" charset="-122"/>
              </a:rPr>
              <a:t>分区管理机制</a:t>
            </a:r>
          </a:p>
          <a:p>
            <a:pPr>
              <a:buFontTx/>
              <a:buChar char="•"/>
            </a:pPr>
            <a:r>
              <a:rPr lang="en-US" altLang="zh-CN" smtClean="0">
                <a:ea typeface="宋体" charset="-122"/>
              </a:rPr>
              <a:t>LVM</a:t>
            </a:r>
            <a:r>
              <a:rPr lang="zh-CN" altLang="en-US" smtClean="0">
                <a:ea typeface="宋体" charset="-122"/>
              </a:rPr>
              <a:t>逻辑卷管理部分重点在于向学员讲清楚概念，掌握创建一个逻辑卷的基本步骤，并通过实例演示相关命令的使用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9717F4-BC19-434F-A488-AD869216331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19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介绍</a:t>
            </a:r>
            <a:r>
              <a:rPr lang="en-US" altLang="zh-CN" smtClean="0">
                <a:ea typeface="宋体" charset="-122"/>
              </a:rPr>
              <a:t>PV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VG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LV</a:t>
            </a:r>
            <a:r>
              <a:rPr lang="zh-CN" altLang="en-US" smtClean="0">
                <a:ea typeface="宋体" charset="-122"/>
              </a:rPr>
              <a:t>的含义时，可以结合上页的图片进行讲解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可以在白板上板书进行示意：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）物理卷，以</a:t>
            </a:r>
            <a:r>
              <a:rPr lang="en-US" altLang="zh-CN" smtClean="0">
                <a:ea typeface="宋体" charset="-122"/>
              </a:rPr>
              <a:t>/dev/sdb1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/dev/sdc1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/dev/sdd1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/dev/sde1 </a:t>
            </a:r>
            <a:r>
              <a:rPr lang="zh-CN" altLang="en-US" smtClean="0">
                <a:ea typeface="宋体" charset="-122"/>
              </a:rPr>
              <a:t>为例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）卷组，画一个矩形框圈住 </a:t>
            </a:r>
            <a:r>
              <a:rPr lang="en-US" altLang="zh-CN" smtClean="0">
                <a:ea typeface="宋体" charset="-122"/>
              </a:rPr>
              <a:t>/dev/sdb1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/dev/sdc1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/dev/sdd1 </a:t>
            </a:r>
            <a:r>
              <a:rPr lang="zh-CN" altLang="en-US" smtClean="0">
                <a:ea typeface="宋体" charset="-122"/>
              </a:rPr>
              <a:t>这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个物理卷作为一个整体，即示意卷组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）逻辑卷，擦去矩形框内的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个物理卷名（表示磁盘底层布局是透明的，划分逻辑卷时无需知道具体由哪些物理卷组成），从卷组矩形框划出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块小空间，作为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个独立的逻辑卷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644674-BC1A-48CC-8BA9-24CF082C876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63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31630-8DEA-4861-955E-B635A45FECB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2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结合案例场景讲解案例的需求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D8601-1082-4FA2-87B8-9EA43E8D9FB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82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通过图示重点说明创建</a:t>
            </a:r>
            <a:r>
              <a:rPr lang="en-US" altLang="zh-CN" dirty="0" smtClean="0">
                <a:ea typeface="宋体" charset="-122"/>
              </a:rPr>
              <a:t>LVM</a:t>
            </a:r>
            <a:r>
              <a:rPr lang="zh-CN" altLang="en-US" dirty="0" smtClean="0">
                <a:ea typeface="宋体" charset="-122"/>
              </a:rPr>
              <a:t>文件系统的基本过程（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个步骤）：先</a:t>
            </a:r>
            <a:r>
              <a:rPr lang="en-US" altLang="zh-CN" dirty="0" smtClean="0">
                <a:ea typeface="宋体" charset="-122"/>
              </a:rPr>
              <a:t>PV</a:t>
            </a:r>
            <a:r>
              <a:rPr lang="zh-CN" altLang="en-US" dirty="0" smtClean="0">
                <a:ea typeface="宋体" charset="-122"/>
              </a:rPr>
              <a:t>，再</a:t>
            </a:r>
            <a:r>
              <a:rPr lang="en-US" altLang="zh-CN" dirty="0" smtClean="0">
                <a:ea typeface="宋体" charset="-122"/>
              </a:rPr>
              <a:t>VG</a:t>
            </a:r>
            <a:r>
              <a:rPr lang="zh-CN" altLang="en-US" dirty="0" smtClean="0">
                <a:ea typeface="宋体" charset="-122"/>
              </a:rPr>
              <a:t>，最后</a:t>
            </a:r>
            <a:r>
              <a:rPr lang="en-US" altLang="zh-CN" dirty="0" smtClean="0">
                <a:ea typeface="宋体" charset="-122"/>
              </a:rPr>
              <a:t>LV</a:t>
            </a:r>
            <a:r>
              <a:rPr lang="zh-CN" altLang="en-US" dirty="0" smtClean="0">
                <a:ea typeface="宋体" charset="-122"/>
              </a:rPr>
              <a:t>：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1. </a:t>
            </a:r>
            <a:r>
              <a:rPr lang="zh-CN" altLang="en-US" dirty="0" smtClean="0">
                <a:ea typeface="宋体" charset="-122"/>
              </a:rPr>
              <a:t>每块硬盘均规划为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个主分区，并转换为物理卷</a:t>
            </a:r>
          </a:p>
          <a:p>
            <a:pPr lvl="1"/>
            <a:r>
              <a:rPr lang="en-US" altLang="zh-CN" dirty="0" smtClean="0">
                <a:ea typeface="宋体" charset="-122"/>
              </a:rPr>
              <a:t>2. </a:t>
            </a:r>
            <a:r>
              <a:rPr lang="zh-CN" altLang="en-US" dirty="0" smtClean="0">
                <a:ea typeface="宋体" charset="-122"/>
              </a:rPr>
              <a:t>组合这两个物理卷，创建名为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mail_store</a:t>
            </a:r>
            <a:r>
              <a:rPr lang="zh-CN" altLang="en-US" dirty="0" smtClean="0">
                <a:ea typeface="宋体" charset="-122"/>
              </a:rPr>
              <a:t>的卷组</a:t>
            </a:r>
          </a:p>
          <a:p>
            <a:pPr lvl="1"/>
            <a:r>
              <a:rPr lang="en-US" altLang="zh-CN" dirty="0" smtClean="0">
                <a:ea typeface="宋体" charset="-122"/>
              </a:rPr>
              <a:t>3. </a:t>
            </a:r>
            <a:r>
              <a:rPr lang="zh-CN" altLang="en-US" dirty="0" smtClean="0">
                <a:ea typeface="宋体" charset="-122"/>
              </a:rPr>
              <a:t>在该卷组中创建名为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mail</a:t>
            </a:r>
            <a:r>
              <a:rPr lang="zh-CN" altLang="en-US" dirty="0" smtClean="0">
                <a:ea typeface="宋体" charset="-122"/>
              </a:rPr>
              <a:t>的逻辑卷</a:t>
            </a:r>
          </a:p>
          <a:p>
            <a:pPr lvl="1"/>
            <a:r>
              <a:rPr lang="en-US" altLang="zh-CN" dirty="0" smtClean="0">
                <a:ea typeface="宋体" charset="-122"/>
              </a:rPr>
              <a:t>4. </a:t>
            </a:r>
            <a:r>
              <a:rPr lang="zh-CN" altLang="en-US" dirty="0" smtClean="0">
                <a:ea typeface="宋体" charset="-122"/>
              </a:rPr>
              <a:t>创建</a:t>
            </a:r>
            <a:r>
              <a:rPr lang="en-US" altLang="zh-CN" dirty="0" smtClean="0">
                <a:ea typeface="宋体" charset="-122"/>
              </a:rPr>
              <a:t>ext3</a:t>
            </a:r>
            <a:r>
              <a:rPr lang="zh-CN" altLang="en-US" dirty="0" smtClean="0">
                <a:ea typeface="宋体" charset="-122"/>
              </a:rPr>
              <a:t>文件系统，并挂载到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/mailbox</a:t>
            </a:r>
            <a:r>
              <a:rPr lang="zh-CN" altLang="en-US" dirty="0" smtClean="0">
                <a:ea typeface="宋体" charset="-122"/>
              </a:rPr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F9A98-B5F6-4EB6-B955-6DAC5D148AE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59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使用</a:t>
            </a:r>
            <a:r>
              <a:rPr lang="en-US" altLang="zh-CN" smtClean="0">
                <a:ea typeface="宋体" charset="-122"/>
              </a:rPr>
              <a:t>fdisk</a:t>
            </a:r>
            <a:r>
              <a:rPr lang="zh-CN" altLang="en-US" smtClean="0">
                <a:ea typeface="宋体" charset="-122"/>
              </a:rPr>
              <a:t>命令分区以后，应执行“</a:t>
            </a:r>
            <a:r>
              <a:rPr lang="en-US" altLang="zh-CN" smtClean="0">
                <a:ea typeface="宋体" charset="-122"/>
              </a:rPr>
              <a:t>partprobe”</a:t>
            </a:r>
            <a:r>
              <a:rPr lang="zh-CN" altLang="en-US" smtClean="0">
                <a:ea typeface="宋体" charset="-122"/>
              </a:rPr>
              <a:t>命令重新检测分区表，或者重新启动系统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文件系统类型标识”</a:t>
            </a:r>
            <a:r>
              <a:rPr lang="en-US" altLang="zh-CN" smtClean="0">
                <a:ea typeface="宋体" charset="-122"/>
              </a:rPr>
              <a:t>8e“</a:t>
            </a:r>
            <a:r>
              <a:rPr lang="zh-CN" altLang="en-US" smtClean="0">
                <a:ea typeface="宋体" charset="-122"/>
              </a:rPr>
              <a:t>表示该分区用于” </a:t>
            </a:r>
            <a:r>
              <a:rPr lang="en-US" altLang="zh-CN" smtClean="0">
                <a:ea typeface="宋体" charset="-122"/>
              </a:rPr>
              <a:t>Linux LVM “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也可以执行“</a:t>
            </a:r>
            <a:r>
              <a:rPr lang="en-US" altLang="zh-CN" smtClean="0">
                <a:ea typeface="宋体" charset="-122"/>
              </a:rPr>
              <a:t>pvcreate /dev/sdb1 /dev/sdc1”</a:t>
            </a:r>
            <a:r>
              <a:rPr lang="zh-CN" altLang="en-US" smtClean="0">
                <a:ea typeface="宋体" charset="-122"/>
              </a:rPr>
              <a:t>命令一次性转换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个物理卷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E42D9-1515-4942-B91B-38890EE7E22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29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新建一个名为“</a:t>
            </a:r>
            <a:r>
              <a:rPr lang="en-US" altLang="zh-CN" smtClean="0">
                <a:ea typeface="宋体" charset="-122"/>
              </a:rPr>
              <a:t>mail_store”</a:t>
            </a:r>
            <a:r>
              <a:rPr lang="zh-CN" altLang="en-US" smtClean="0">
                <a:ea typeface="宋体" charset="-122"/>
              </a:rPr>
              <a:t>的卷组，包括两个物理卷：</a:t>
            </a:r>
            <a:r>
              <a:rPr lang="en-US" altLang="zh-CN" smtClean="0">
                <a:ea typeface="宋体" charset="-122"/>
              </a:rPr>
              <a:t>sdb1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sdc1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DCE4EC-AEF4-409E-BFA2-75CBD524F0A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32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1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846D-35EE-464E-852D-106926B4BD9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B941-894A-45D4-A007-A80039DA9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磁盘和文件系统管理（二）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1. </a:t>
            </a:r>
            <a:r>
              <a:rPr lang="zh-CN" altLang="en-US" dirty="0" smtClean="0"/>
              <a:t>转化物理卷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命令规划两个分区，将类型设置为“</a:t>
            </a:r>
            <a:r>
              <a:rPr lang="en-US" altLang="zh-CN" dirty="0" smtClean="0">
                <a:solidFill>
                  <a:srgbClr val="FF0000"/>
                </a:solidFill>
              </a:rPr>
              <a:t>8e</a:t>
            </a:r>
            <a:r>
              <a:rPr lang="en-US" altLang="zh-CN" dirty="0" smtClean="0"/>
              <a:t>”</a:t>
            </a:r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/dev/sdb1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/dev/sdc1</a:t>
            </a:r>
          </a:p>
          <a:p>
            <a:pPr lvl="2">
              <a:spcBef>
                <a:spcPct val="0"/>
              </a:spcBef>
            </a:pPr>
            <a:endParaRPr lang="en-US" altLang="zh-CN" dirty="0" smtClean="0"/>
          </a:p>
          <a:p>
            <a:pPr lvl="2">
              <a:spcBef>
                <a:spcPct val="0"/>
              </a:spcBef>
            </a:pPr>
            <a:endParaRPr lang="en-US" altLang="zh-CN" dirty="0" smtClean="0"/>
          </a:p>
          <a:p>
            <a:pPr lvl="2">
              <a:spcBef>
                <a:spcPct val="0"/>
              </a:spcBef>
            </a:pPr>
            <a:endParaRPr lang="en-US" altLang="zh-CN" dirty="0" smtClean="0"/>
          </a:p>
          <a:p>
            <a:pPr lvl="2">
              <a:spcBef>
                <a:spcPct val="0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pvcreate</a:t>
            </a:r>
            <a:r>
              <a:rPr lang="zh-CN" altLang="en-US" dirty="0" smtClean="0"/>
              <a:t>命令转换上述分区为物理卷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创建物理卷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pvcreate</a:t>
            </a:r>
            <a:endParaRPr lang="zh-CN" altLang="en-US" dirty="0" smtClean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038351" y="2500307"/>
            <a:ext cx="8101013" cy="1368425"/>
          </a:xfrm>
          <a:prstGeom prst="roundRect">
            <a:avLst>
              <a:gd name="adj" fmla="val 1217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fdisk</a:t>
            </a:r>
            <a:r>
              <a:rPr lang="en-US" altLang="zh-CN" b="1" dirty="0">
                <a:solidFill>
                  <a:schemeClr val="tx2"/>
                </a:solidFill>
              </a:rPr>
              <a:t> -l /dev/</a:t>
            </a:r>
            <a:r>
              <a:rPr lang="en-US" altLang="zh-CN" b="1" dirty="0" err="1">
                <a:solidFill>
                  <a:schemeClr val="tx2"/>
                </a:solidFill>
              </a:rPr>
              <a:t>sdb</a:t>
            </a:r>
            <a:r>
              <a:rPr lang="en-US" altLang="zh-CN" b="1" dirty="0">
                <a:solidFill>
                  <a:schemeClr val="tx2"/>
                </a:solidFill>
              </a:rPr>
              <a:t> /dev/</a:t>
            </a:r>
            <a:r>
              <a:rPr lang="en-US" altLang="zh-CN" b="1" dirty="0" err="1">
                <a:solidFill>
                  <a:schemeClr val="tx2"/>
                </a:solidFill>
              </a:rPr>
              <a:t>sdc</a:t>
            </a:r>
            <a:r>
              <a:rPr lang="en-US" altLang="zh-CN" b="1" dirty="0">
                <a:solidFill>
                  <a:schemeClr val="tx2"/>
                </a:solidFill>
              </a:rPr>
              <a:t> |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"LVM"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/dev/sdb1               1        9660    77593918+  8e  Linux LVM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/dev/sdc1               1        9660    77593918+  8e  Linux LVM 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038351" y="4500570"/>
            <a:ext cx="8101013" cy="1728788"/>
          </a:xfrm>
          <a:prstGeom prst="roundRect">
            <a:avLst>
              <a:gd name="adj" fmla="val 1046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en-US" altLang="zh-CN" b="1" dirty="0" err="1">
                <a:solidFill>
                  <a:srgbClr val="FF0000"/>
                </a:solidFill>
              </a:rPr>
              <a:t>pvcreate</a:t>
            </a:r>
            <a:r>
              <a:rPr lang="en-US" altLang="zh-CN" b="1" dirty="0">
                <a:solidFill>
                  <a:srgbClr val="FF0000"/>
                </a:solidFill>
              </a:rPr>
              <a:t> /dev/sdb1 /dev/sdc1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 Physical volume "/dev/sdb1" successfully created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 Physical volume "/dev/sdc1" successfully created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8616951" y="3543294"/>
            <a:ext cx="1800225" cy="428625"/>
          </a:xfrm>
          <a:prstGeom prst="wedgeRoundRectCallout">
            <a:avLst>
              <a:gd name="adj1" fmla="val -44532"/>
              <a:gd name="adj2" fmla="val -96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正确分区结果</a:t>
            </a:r>
          </a:p>
        </p:txBody>
      </p:sp>
      <p:pic>
        <p:nvPicPr>
          <p:cNvPr id="14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80498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29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创建卷组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vgcreate</a:t>
            </a:r>
            <a:r>
              <a:rPr lang="zh-CN" altLang="en-US" dirty="0" smtClean="0"/>
              <a:t>命令创建卷组</a:t>
            </a:r>
            <a:r>
              <a:rPr lang="en-US" altLang="zh-CN" dirty="0" err="1" smtClean="0"/>
              <a:t>mail_store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包括物理卷：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dec</a:t>
            </a:r>
            <a:r>
              <a:rPr lang="en-US" altLang="zh-CN" dirty="0" smtClean="0"/>
              <a:t>/sdb1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/dev/sdc1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创建卷组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vgcreate</a:t>
            </a:r>
            <a:endParaRPr lang="zh-CN" altLang="en-US" dirty="0" smtClean="0"/>
          </a:p>
        </p:txBody>
      </p:sp>
      <p:sp>
        <p:nvSpPr>
          <p:cNvPr id="17412" name="AutoShape 9"/>
          <p:cNvSpPr>
            <a:spLocks noChangeArrowheads="1"/>
          </p:cNvSpPr>
          <p:nvPr/>
        </p:nvSpPr>
        <p:spPr bwMode="auto">
          <a:xfrm>
            <a:off x="2038351" y="2706690"/>
            <a:ext cx="8101013" cy="1008063"/>
          </a:xfrm>
          <a:prstGeom prst="roundRect">
            <a:avLst>
              <a:gd name="adj" fmla="val 1779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rgbClr val="FF0000"/>
                </a:solidFill>
              </a:rPr>
              <a:t>vgcreate mail_store /dev/sdb1 /dev/sdc1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  Volume group "mail_store" successfully created </a:t>
            </a: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71448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9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3. </a:t>
            </a:r>
            <a:r>
              <a:rPr lang="zh-CN" altLang="en-US" dirty="0" smtClean="0"/>
              <a:t>创建逻辑卷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lvcreate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命令创建逻辑卷 </a:t>
            </a:r>
            <a:r>
              <a:rPr lang="en-US" altLang="zh-CN" dirty="0" err="1" smtClean="0"/>
              <a:t>mbox</a:t>
            </a:r>
            <a:r>
              <a:rPr lang="en-US" altLang="zh-CN" dirty="0" smtClean="0"/>
              <a:t> </a:t>
            </a:r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从卷组</a:t>
            </a:r>
            <a:r>
              <a:rPr lang="en-US" altLang="zh-CN" dirty="0" err="1" smtClean="0"/>
              <a:t>mail_store</a:t>
            </a:r>
            <a:r>
              <a:rPr lang="zh-CN" altLang="en-US" dirty="0" smtClean="0"/>
              <a:t>上划出</a:t>
            </a:r>
            <a:r>
              <a:rPr lang="en-US" altLang="zh-CN" dirty="0" smtClean="0"/>
              <a:t>120GB</a:t>
            </a:r>
            <a:r>
              <a:rPr lang="zh-CN" altLang="en-US" dirty="0" smtClean="0"/>
              <a:t>空间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mkfs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命令创建 </a:t>
            </a:r>
            <a:r>
              <a:rPr lang="en-US" altLang="zh-CN" dirty="0" smtClean="0"/>
              <a:t>ext4 </a:t>
            </a:r>
            <a:r>
              <a:rPr lang="zh-CN" altLang="en-US" dirty="0" smtClean="0"/>
              <a:t>文件系统，挂载到</a:t>
            </a:r>
            <a:r>
              <a:rPr lang="en-US" altLang="zh-CN" dirty="0" smtClean="0"/>
              <a:t>/mail</a:t>
            </a:r>
            <a:r>
              <a:rPr lang="zh-CN" altLang="en-US" dirty="0" smtClean="0"/>
              <a:t>目录下</a:t>
            </a:r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创建逻辑卷</a:t>
            </a: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 err="1" smtClean="0">
                <a:latin typeface="+mj-ea"/>
              </a:rPr>
              <a:t>lvcreate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038351" y="3357563"/>
            <a:ext cx="8101013" cy="1785937"/>
          </a:xfrm>
          <a:prstGeom prst="roundRect">
            <a:avLst>
              <a:gd name="adj" fmla="val 719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lvcreate</a:t>
            </a:r>
            <a:r>
              <a:rPr lang="en-US" altLang="zh-CN" b="1" dirty="0">
                <a:solidFill>
                  <a:srgbClr val="FF0000"/>
                </a:solidFill>
              </a:rPr>
              <a:t>  -L  120G  -n  </a:t>
            </a:r>
            <a:r>
              <a:rPr lang="en-US" altLang="zh-CN" b="1" dirty="0" err="1">
                <a:solidFill>
                  <a:srgbClr val="FF0000"/>
                </a:solidFill>
              </a:rPr>
              <a:t>mbox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mail_store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Logical volume "</a:t>
            </a:r>
            <a:r>
              <a:rPr lang="en-US" altLang="zh-CN" dirty="0" err="1">
                <a:solidFill>
                  <a:schemeClr val="tx2"/>
                </a:solidFill>
              </a:rPr>
              <a:t>mbox</a:t>
            </a:r>
            <a:r>
              <a:rPr lang="en-US" altLang="zh-CN" dirty="0">
                <a:solidFill>
                  <a:schemeClr val="tx2"/>
                </a:solidFill>
              </a:rPr>
              <a:t>" created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mkfs</a:t>
            </a:r>
            <a:r>
              <a:rPr lang="en-US" altLang="zh-CN" b="1" dirty="0">
                <a:solidFill>
                  <a:srgbClr val="FF0000"/>
                </a:solidFill>
              </a:rPr>
              <a:t> -t ext4 /dev/</a:t>
            </a:r>
            <a:r>
              <a:rPr lang="en-US" altLang="zh-CN" b="1" dirty="0" err="1">
                <a:solidFill>
                  <a:srgbClr val="FF0000"/>
                </a:solidFill>
              </a:rPr>
              <a:t>mail_store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mbox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……</a:t>
            </a: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519232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2910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为逻辑卷扩容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lvextend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命令为逻辑卷 </a:t>
            </a:r>
            <a:r>
              <a:rPr lang="en-US" altLang="zh-CN" dirty="0" err="1" smtClean="0"/>
              <a:t>mbox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扩充容量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从卷组 </a:t>
            </a:r>
            <a:r>
              <a:rPr lang="en-US" altLang="zh-CN" dirty="0" err="1" smtClean="0"/>
              <a:t>mail_store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上再划出 </a:t>
            </a:r>
            <a:r>
              <a:rPr lang="en-US" altLang="zh-CN" dirty="0" smtClean="0"/>
              <a:t>10GB </a:t>
            </a:r>
            <a:r>
              <a:rPr lang="zh-CN" altLang="en-US" dirty="0" smtClean="0"/>
              <a:t>给逻辑卷 </a:t>
            </a:r>
            <a:r>
              <a:rPr lang="en-US" altLang="zh-CN" dirty="0" err="1" smtClean="0"/>
              <a:t>mbox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resize2fs </a:t>
            </a:r>
            <a:r>
              <a:rPr lang="zh-CN" altLang="en-US" dirty="0" smtClean="0"/>
              <a:t>命令更新系统识别的文件系统大小</a:t>
            </a:r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逻辑卷扩容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038351" y="3351214"/>
            <a:ext cx="8101013" cy="1006475"/>
          </a:xfrm>
          <a:prstGeom prst="roundRect">
            <a:avLst>
              <a:gd name="adj" fmla="val 2052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lvextend</a:t>
            </a:r>
            <a:r>
              <a:rPr lang="en-US" altLang="zh-CN" b="1" dirty="0">
                <a:solidFill>
                  <a:srgbClr val="FF0000"/>
                </a:solidFill>
              </a:rPr>
              <a:t> -L +10G  /dev/</a:t>
            </a:r>
            <a:r>
              <a:rPr lang="en-US" altLang="zh-CN" b="1" dirty="0" err="1">
                <a:solidFill>
                  <a:srgbClr val="FF0000"/>
                </a:solidFill>
              </a:rPr>
              <a:t>mail_store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mbox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 </a:t>
            </a:r>
            <a:r>
              <a:rPr lang="en-US" altLang="zh-CN" b="1" dirty="0">
                <a:solidFill>
                  <a:srgbClr val="FF0000"/>
                </a:solidFill>
              </a:rPr>
              <a:t>resize2fs /dev/</a:t>
            </a:r>
            <a:r>
              <a:rPr lang="en-US" altLang="zh-CN" b="1" dirty="0" err="1">
                <a:solidFill>
                  <a:srgbClr val="FF0000"/>
                </a:solidFill>
              </a:rPr>
              <a:t>mail_store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mbox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428737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62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请思考：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查看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的详细信息用什么命令？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LVM </a:t>
            </a:r>
            <a:r>
              <a:rPr lang="zh-CN" altLang="en-US" dirty="0" smtClean="0"/>
              <a:t>的分区类型是什么？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在 </a:t>
            </a:r>
            <a:r>
              <a:rPr lang="en-US" altLang="zh-CN" dirty="0" err="1" smtClean="0"/>
              <a:t>myvg</a:t>
            </a:r>
            <a:r>
              <a:rPr lang="en-US" altLang="zh-CN" dirty="0" smtClean="0"/>
              <a:t> </a:t>
            </a:r>
            <a:r>
              <a:rPr lang="zh-CN" altLang="en-US" dirty="0" smtClean="0"/>
              <a:t>卷组上创建逻辑卷 </a:t>
            </a:r>
            <a:r>
              <a:rPr lang="en-US" altLang="zh-CN" dirty="0" err="1" smtClean="0"/>
              <a:t>mylv</a:t>
            </a:r>
            <a:r>
              <a:rPr lang="zh-CN" altLang="en-US" dirty="0" smtClean="0"/>
              <a:t>，空间大小为 </a:t>
            </a:r>
            <a:r>
              <a:rPr lang="en-US" altLang="zh-CN" dirty="0" smtClean="0"/>
              <a:t>200M</a:t>
            </a:r>
            <a:r>
              <a:rPr lang="zh-CN" altLang="en-US" dirty="0" smtClean="0"/>
              <a:t>，执行什么命令？</a:t>
            </a: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25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实现磁盘限额的条件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需要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内核支持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quota </a:t>
            </a:r>
            <a:r>
              <a:rPr lang="zh-CN" altLang="en-US" dirty="0" smtClean="0"/>
              <a:t>软件包</a:t>
            </a:r>
          </a:p>
          <a:p>
            <a:pPr>
              <a:spcBef>
                <a:spcPts val="675"/>
              </a:spcBef>
            </a:pPr>
            <a:r>
              <a:rPr lang="en-US" altLang="zh-CN" dirty="0" smtClean="0"/>
              <a:t>Linux </a:t>
            </a:r>
            <a:r>
              <a:rPr lang="zh-CN" altLang="en-US" dirty="0" smtClean="0"/>
              <a:t>磁盘限额的特点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作用范围：针对指定的文件系统（分区）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限制对象：用户帐号、组帐号 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限制类型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磁盘容量（默认单位为 </a:t>
            </a:r>
            <a:r>
              <a:rPr lang="en-US" altLang="zh-CN" dirty="0" smtClean="0"/>
              <a:t>KB</a:t>
            </a:r>
            <a:r>
              <a:rPr lang="zh-CN" altLang="en-US" dirty="0" smtClean="0"/>
              <a:t>）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文件数量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限制方法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软限制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硬限制 </a:t>
            </a:r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磁盘配额概述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26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738414" y="3500438"/>
          <a:ext cx="6500858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磁盘配额概述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1738313" y="1143000"/>
            <a:ext cx="85010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ts val="675"/>
              </a:spcBef>
              <a:buClr>
                <a:schemeClr val="hlink"/>
              </a:buClr>
              <a:buBlip>
                <a:blip r:embed="rId7"/>
              </a:buBlip>
            </a:pPr>
            <a:r>
              <a:rPr lang="zh-CN" altLang="en-US" sz="2800" dirty="0">
                <a:solidFill>
                  <a:schemeClr val="tx2"/>
                </a:solidFill>
              </a:rPr>
              <a:t>磁盘配额示例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5"/>
              </a:spcBef>
              <a:buClr>
                <a:srgbClr val="0099CC"/>
              </a:buClr>
              <a:buBlip>
                <a:blip r:embed="rId8"/>
              </a:buBlip>
            </a:pPr>
            <a:r>
              <a:rPr lang="zh-CN" altLang="en-US" sz="2400" dirty="0">
                <a:solidFill>
                  <a:schemeClr val="tx2"/>
                </a:solidFill>
              </a:rPr>
              <a:t>将已创建的 </a:t>
            </a:r>
            <a:r>
              <a:rPr lang="en-US" altLang="en-US" sz="2400" dirty="0" err="1">
                <a:solidFill>
                  <a:schemeClr val="tx2"/>
                </a:solidFill>
              </a:rPr>
              <a:t>mbox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逻辑卷 </a:t>
            </a:r>
            <a:r>
              <a:rPr lang="en-US" altLang="en-US" sz="2400" dirty="0">
                <a:solidFill>
                  <a:schemeClr val="tx2"/>
                </a:solidFill>
              </a:rPr>
              <a:t>/dev/</a:t>
            </a:r>
            <a:r>
              <a:rPr lang="en-US" altLang="en-US" sz="2400" dirty="0" err="1">
                <a:solidFill>
                  <a:schemeClr val="tx2"/>
                </a:solidFill>
              </a:rPr>
              <a:t>mail_store</a:t>
            </a:r>
            <a:r>
              <a:rPr lang="en-US" altLang="en-US" sz="2400" dirty="0">
                <a:solidFill>
                  <a:schemeClr val="tx2"/>
                </a:solidFill>
              </a:rPr>
              <a:t>/</a:t>
            </a:r>
            <a:r>
              <a:rPr lang="en-US" altLang="en-US" sz="2400" dirty="0" err="1">
                <a:solidFill>
                  <a:schemeClr val="tx2"/>
                </a:solidFill>
              </a:rPr>
              <a:t>mbox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挂载到</a:t>
            </a:r>
            <a:r>
              <a:rPr lang="en-US" altLang="en-US" sz="2400" dirty="0">
                <a:solidFill>
                  <a:schemeClr val="tx2"/>
                </a:solidFill>
              </a:rPr>
              <a:t>/mailbox </a:t>
            </a:r>
            <a:r>
              <a:rPr lang="zh-CN" altLang="en-US" sz="2400" dirty="0">
                <a:solidFill>
                  <a:schemeClr val="tx2"/>
                </a:solidFill>
              </a:rPr>
              <a:t>目录下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742950" lvl="1" indent="-285750" eaLnBrk="0" hangingPunct="0">
              <a:lnSpc>
                <a:spcPts val="3000"/>
              </a:lnSpc>
              <a:spcBef>
                <a:spcPts val="475"/>
              </a:spcBef>
              <a:buClr>
                <a:srgbClr val="0099CC"/>
              </a:buClr>
              <a:buBlip>
                <a:blip r:embed="rId8"/>
              </a:buBlip>
            </a:pPr>
            <a:r>
              <a:rPr lang="zh-CN" altLang="en-US" sz="2400" dirty="0">
                <a:solidFill>
                  <a:schemeClr val="tx2"/>
                </a:solidFill>
              </a:rPr>
              <a:t>在该文件系统中配置实现磁盘配额功能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285750" indent="-285750" eaLnBrk="0" hangingPunct="0">
              <a:lnSpc>
                <a:spcPts val="3000"/>
              </a:lnSpc>
              <a:spcBef>
                <a:spcPts val="475"/>
              </a:spcBef>
              <a:buClr>
                <a:srgbClr val="0099CC"/>
              </a:buClr>
              <a:buBlip>
                <a:blip r:embed="rId8"/>
              </a:buBlip>
            </a:pPr>
            <a:r>
              <a:rPr lang="zh-CN" altLang="en-US" sz="2400" dirty="0">
                <a:solidFill>
                  <a:schemeClr val="tx2"/>
                </a:solidFill>
              </a:rPr>
              <a:t>实现步骤</a:t>
            </a:r>
          </a:p>
        </p:txBody>
      </p:sp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87037" y="13763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22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启用文件系统的配额支持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添加 </a:t>
            </a:r>
            <a:r>
              <a:rPr lang="en-US" altLang="zh-CN" dirty="0" err="1" smtClean="0"/>
              <a:t>usrquota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grpquota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挂载参数 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  <a:p>
            <a:pPr>
              <a:spcBef>
                <a:spcPts val="675"/>
              </a:spcBef>
              <a:buNone/>
            </a:pPr>
            <a:endParaRPr lang="en-US" altLang="zh-CN" dirty="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启用磁盘配额支持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38348" y="2205038"/>
            <a:ext cx="8286776" cy="2724160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fr-FR" altLang="zh-CN" b="1" dirty="0">
                <a:solidFill>
                  <a:schemeClr val="tx2"/>
                </a:solidFill>
              </a:rPr>
              <a:t>vi /etc/fstab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……</a:t>
            </a:r>
            <a:r>
              <a:rPr lang="fr-FR" dirty="0">
                <a:solidFill>
                  <a:schemeClr val="tx2"/>
                </a:solidFill>
              </a:rPr>
              <a:t> //</a:t>
            </a:r>
            <a:r>
              <a:rPr lang="zh-CN" altLang="en-US" dirty="0">
                <a:solidFill>
                  <a:schemeClr val="tx2"/>
                </a:solidFill>
              </a:rPr>
              <a:t>省略部分信息</a:t>
            </a:r>
          </a:p>
          <a:p>
            <a:r>
              <a:rPr lang="fr-FR" dirty="0">
                <a:solidFill>
                  <a:schemeClr val="tx2"/>
                </a:solidFill>
              </a:rPr>
              <a:t>/dev/mapper/mail_store-mbox  /mailbox  ext4  defaults,</a:t>
            </a:r>
            <a:r>
              <a:rPr lang="fr-FR" dirty="0">
                <a:solidFill>
                  <a:srgbClr val="FF0000"/>
                </a:solidFill>
              </a:rPr>
              <a:t>usrquota</a:t>
            </a:r>
            <a:r>
              <a:rPr lang="fr-FR" dirty="0">
                <a:solidFill>
                  <a:schemeClr val="tx2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grpquota </a:t>
            </a:r>
            <a:r>
              <a:rPr lang="fr-FR" dirty="0">
                <a:solidFill>
                  <a:schemeClr val="tx2"/>
                </a:solidFill>
              </a:rPr>
              <a:t>0  0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fr-FR" b="1" dirty="0">
                <a:solidFill>
                  <a:schemeClr val="tx2"/>
                </a:solidFill>
              </a:rPr>
              <a:t>mount -o remount,usrquota,grpquota /dev/mail_store/mbox /mailbox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[root@localhost ~]# </a:t>
            </a:r>
            <a:r>
              <a:rPr lang="fr-FR" b="1" dirty="0">
                <a:solidFill>
                  <a:schemeClr val="tx2"/>
                </a:solidFill>
              </a:rPr>
              <a:t>mount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……</a:t>
            </a:r>
            <a:r>
              <a:rPr lang="fr-FR" dirty="0">
                <a:solidFill>
                  <a:schemeClr val="tx2"/>
                </a:solidFill>
              </a:rPr>
              <a:t> //</a:t>
            </a:r>
            <a:r>
              <a:rPr lang="zh-CN" altLang="en-US" dirty="0">
                <a:solidFill>
                  <a:schemeClr val="tx2"/>
                </a:solidFill>
              </a:rPr>
              <a:t>省略部分信息</a:t>
            </a:r>
          </a:p>
          <a:p>
            <a:r>
              <a:rPr lang="fr-FR" dirty="0">
                <a:solidFill>
                  <a:schemeClr val="tx2"/>
                </a:solidFill>
              </a:rPr>
              <a:t>/dev/mapper/mail_store-mbox on /mailbox type ext4 (rw</a:t>
            </a:r>
            <a:r>
              <a:rPr lang="fr-FR" dirty="0">
                <a:solidFill>
                  <a:srgbClr val="FF0000"/>
                </a:solidFill>
              </a:rPr>
              <a:t>,usrquota</a:t>
            </a:r>
            <a:r>
              <a:rPr lang="fr-FR" dirty="0">
                <a:solidFill>
                  <a:schemeClr val="tx2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grpquota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[root@localhost ~]# </a:t>
            </a:r>
            <a:r>
              <a:rPr lang="fr-FR" b="1" dirty="0">
                <a:solidFill>
                  <a:schemeClr val="tx2"/>
                </a:solidFill>
              </a:rPr>
              <a:t>chmod 777 /mailbox/</a:t>
            </a:r>
            <a:r>
              <a:rPr lang="fr-FR" dirty="0">
                <a:solidFill>
                  <a:schemeClr val="tx2"/>
                </a:solidFill>
              </a:rPr>
              <a:t> 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85736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024694" y="4643446"/>
            <a:ext cx="3071834" cy="642942"/>
          </a:xfrm>
          <a:prstGeom prst="wedgeRoundRectCallout">
            <a:avLst>
              <a:gd name="adj1" fmla="val -59099"/>
              <a:gd name="adj2" fmla="val -332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为后续测试方便，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允许任何用户写入数据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46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38313" y="1071563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检测磁盘配额并创建配额文件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0000"/>
                </a:solidFill>
              </a:rPr>
              <a:t>quotacheck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命令创建配额文件</a:t>
            </a:r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磁盘配额管理 </a:t>
            </a:r>
            <a:r>
              <a:rPr lang="en-US" altLang="zh-CN" smtClean="0"/>
              <a:t>5-1</a:t>
            </a:r>
            <a:endParaRPr lang="zh-CN" altLang="en-US" smtClean="0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352706" y="3335358"/>
            <a:ext cx="8101013" cy="2879725"/>
          </a:xfrm>
          <a:prstGeom prst="roundRect">
            <a:avLst>
              <a:gd name="adj" fmla="val 4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quotacheck</a:t>
            </a:r>
            <a:r>
              <a:rPr lang="en-US" altLang="zh-CN" b="1" dirty="0">
                <a:solidFill>
                  <a:schemeClr val="tx2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ugcv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chemeClr val="tx2"/>
                </a:solidFill>
              </a:rPr>
              <a:t>/dev/sdb1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dirty="0" err="1">
                <a:solidFill>
                  <a:schemeClr val="tx2"/>
                </a:solidFill>
              </a:rPr>
              <a:t>quotacheck</a:t>
            </a:r>
            <a:r>
              <a:rPr lang="en-US" dirty="0">
                <a:solidFill>
                  <a:schemeClr val="tx2"/>
                </a:solidFill>
              </a:rPr>
              <a:t>: Scanning 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[/mailbox]done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……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-l /mailbox/aquota.*</a:t>
            </a:r>
          </a:p>
          <a:p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-------. 1 root </a:t>
            </a:r>
            <a:r>
              <a:rPr lang="en-US" dirty="0" err="1">
                <a:solidFill>
                  <a:schemeClr val="tx2"/>
                </a:solidFill>
              </a:rPr>
              <a:t>root</a:t>
            </a:r>
            <a:r>
              <a:rPr lang="en-US" dirty="0">
                <a:solidFill>
                  <a:schemeClr val="tx2"/>
                </a:solidFill>
              </a:rPr>
              <a:t> 6144 May 5 13:54 /mailbox/</a:t>
            </a:r>
            <a:r>
              <a:rPr lang="en-US" dirty="0" err="1">
                <a:solidFill>
                  <a:srgbClr val="FF0000"/>
                </a:solidFill>
              </a:rPr>
              <a:t>aquota.group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-------. 1 root </a:t>
            </a:r>
            <a:r>
              <a:rPr lang="en-US" dirty="0" err="1">
                <a:solidFill>
                  <a:schemeClr val="tx2"/>
                </a:solidFill>
              </a:rPr>
              <a:t>root</a:t>
            </a:r>
            <a:r>
              <a:rPr lang="en-US" dirty="0">
                <a:solidFill>
                  <a:schemeClr val="tx2"/>
                </a:solidFill>
              </a:rPr>
              <a:t> 6144 May 5 13:54 /mailbox/</a:t>
            </a:r>
            <a:r>
              <a:rPr lang="en-US" dirty="0" err="1">
                <a:solidFill>
                  <a:srgbClr val="FF0000"/>
                </a:solidFill>
              </a:rPr>
              <a:t>aquota.user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739064" y="4268789"/>
            <a:ext cx="1800225" cy="428625"/>
          </a:xfrm>
          <a:prstGeom prst="wedgeRoundRectCallout">
            <a:avLst>
              <a:gd name="adj1" fmla="val -44167"/>
              <a:gd name="adj2" fmla="val 952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组配额文件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183564" y="5697539"/>
            <a:ext cx="1800225" cy="428625"/>
          </a:xfrm>
          <a:prstGeom prst="wedgeRoundRectCallout">
            <a:avLst>
              <a:gd name="adj1" fmla="val -47491"/>
              <a:gd name="adj2" fmla="val -977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用户配额文件</a:t>
            </a:r>
          </a:p>
        </p:txBody>
      </p:sp>
      <p:pic>
        <p:nvPicPr>
          <p:cNvPr id="16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309086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1735133"/>
            <a:ext cx="1081087" cy="7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67744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2"/>
            <a:r>
              <a:rPr lang="zh-CN" altLang="en-US" b="1" dirty="0"/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quotacheck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ugcv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chemeClr val="tx2"/>
                </a:solidFill>
              </a:rPr>
              <a:t>文件系统</a:t>
            </a:r>
          </a:p>
          <a:p>
            <a:pPr lvl="2"/>
            <a:r>
              <a:rPr lang="zh-CN" altLang="en-US" b="1" dirty="0"/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quotacheck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augcv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38943" y="1928803"/>
            <a:ext cx="3240087" cy="1223963"/>
          </a:xfrm>
          <a:prstGeom prst="wedgeRoundRectCallout">
            <a:avLst>
              <a:gd name="adj1" fmla="val -62933"/>
              <a:gd name="adj2" fmla="val 68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-u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-g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：检测用户、组配额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-c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：创建配额数据文件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-v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：显示执行过程信息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-a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：检测所有可用的分区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938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编辑用户和组帐号的配额设置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0000"/>
                </a:solidFill>
              </a:rPr>
              <a:t>edquota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命令编辑配额设置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磁盘配额管理 </a:t>
            </a:r>
            <a:r>
              <a:rPr lang="en-US" altLang="zh-CN" smtClean="0"/>
              <a:t>5-2</a:t>
            </a:r>
            <a:endParaRPr lang="zh-CN" altLang="en-US" smtClean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338390" y="2830513"/>
            <a:ext cx="782957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en-US" altLang="zh-CN" b="1" dirty="0" err="1">
                <a:solidFill>
                  <a:schemeClr val="tx2"/>
                </a:solidFill>
              </a:rPr>
              <a:t>edquota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-u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zhangsan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Disk quotas for user </a:t>
            </a:r>
            <a:r>
              <a:rPr lang="en-US" dirty="0" err="1">
                <a:solidFill>
                  <a:schemeClr val="tx2"/>
                </a:solidFill>
              </a:rPr>
              <a:t>zhangsan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uid</a:t>
            </a:r>
            <a:r>
              <a:rPr lang="en-US" dirty="0">
                <a:solidFill>
                  <a:schemeClr val="tx2"/>
                </a:solidFill>
              </a:rPr>
              <a:t> 501):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Filesystem</a:t>
            </a:r>
            <a:r>
              <a:rPr lang="en-US" dirty="0">
                <a:solidFill>
                  <a:schemeClr val="tx2"/>
                </a:solidFill>
              </a:rPr>
              <a:t>                               blocks   soft     hard     </a:t>
            </a:r>
            <a:r>
              <a:rPr lang="en-US" dirty="0" err="1">
                <a:solidFill>
                  <a:schemeClr val="tx2"/>
                </a:solidFill>
              </a:rPr>
              <a:t>inodes</a:t>
            </a:r>
            <a:r>
              <a:rPr lang="en-US" dirty="0">
                <a:solidFill>
                  <a:schemeClr val="tx2"/>
                </a:solidFill>
              </a:rPr>
              <a:t>  soft  hard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  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   0      80000  100000   0         40    50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338390" y="4702175"/>
            <a:ext cx="782957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en-US" altLang="zh-CN" b="1" dirty="0" err="1">
                <a:solidFill>
                  <a:schemeClr val="tx2"/>
                </a:solidFill>
              </a:rPr>
              <a:t>edquota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-g</a:t>
            </a:r>
            <a:r>
              <a:rPr lang="en-US" altLang="zh-CN" b="1" dirty="0">
                <a:solidFill>
                  <a:schemeClr val="tx2"/>
                </a:solidFill>
              </a:rPr>
              <a:t> users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Disk quotas for group users (</a:t>
            </a:r>
            <a:r>
              <a:rPr lang="en-US" altLang="zh-CN" dirty="0" err="1">
                <a:solidFill>
                  <a:schemeClr val="tx2"/>
                </a:solidFill>
              </a:rPr>
              <a:t>gid</a:t>
            </a:r>
            <a:r>
              <a:rPr lang="en-US" altLang="zh-CN" dirty="0">
                <a:solidFill>
                  <a:schemeClr val="tx2"/>
                </a:solidFill>
              </a:rPr>
              <a:t> 100):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 err="1">
                <a:solidFill>
                  <a:schemeClr val="tx2"/>
                </a:solidFill>
              </a:rPr>
              <a:t>Filesystem</a:t>
            </a:r>
            <a:r>
              <a:rPr lang="en-US" altLang="zh-CN" dirty="0">
                <a:solidFill>
                  <a:schemeClr val="tx2"/>
                </a:solidFill>
              </a:rPr>
              <a:t>                                blocks  soft   hard      </a:t>
            </a:r>
            <a:r>
              <a:rPr lang="en-US" altLang="zh-CN" dirty="0" err="1">
                <a:solidFill>
                  <a:schemeClr val="tx2"/>
                </a:solidFill>
              </a:rPr>
              <a:t>inodes</a:t>
            </a:r>
            <a:r>
              <a:rPr lang="en-US" altLang="zh-CN" dirty="0">
                <a:solidFill>
                  <a:schemeClr val="tx2"/>
                </a:solidFill>
              </a:rPr>
              <a:t>  soft  hard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  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altLang="zh-CN" dirty="0">
                <a:solidFill>
                  <a:schemeClr val="tx2"/>
                </a:solidFill>
              </a:rPr>
              <a:t>    252      0    </a:t>
            </a:r>
            <a:r>
              <a:rPr lang="en-US" altLang="zh-CN" dirty="0">
                <a:solidFill>
                  <a:srgbClr val="FF0000"/>
                </a:solidFill>
              </a:rPr>
              <a:t>1024000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chemeClr val="tx2"/>
                </a:solidFill>
              </a:rPr>
              <a:t>39        0        0</a:t>
            </a:r>
          </a:p>
        </p:txBody>
      </p:sp>
      <p:pic>
        <p:nvPicPr>
          <p:cNvPr id="16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2714621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1735133"/>
            <a:ext cx="1081087" cy="7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381224" y="2108610"/>
            <a:ext cx="7715304" cy="67744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2"/>
            <a:r>
              <a:rPr lang="zh-CN" altLang="en-US" b="1" dirty="0"/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edquota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-u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chemeClr val="tx2"/>
                </a:solidFill>
              </a:rPr>
              <a:t>用户名</a:t>
            </a:r>
          </a:p>
          <a:p>
            <a:pPr lvl="2"/>
            <a:r>
              <a:rPr lang="zh-CN" altLang="en-US" b="1" dirty="0"/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edquota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-g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chemeClr val="tx2"/>
                </a:solidFill>
              </a:rPr>
              <a:t>组名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310314" y="4131238"/>
            <a:ext cx="1571636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739206" y="4131238"/>
            <a:ext cx="928694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572208" y="4641421"/>
            <a:ext cx="2880983" cy="716392"/>
          </a:xfrm>
          <a:prstGeom prst="wedgeRoundRectCallout">
            <a:avLst>
              <a:gd name="adj1" fmla="val 47812"/>
              <a:gd name="adj2" fmla="val -877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列：磁盘容量软限制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列：磁盘容量硬限制</a:t>
            </a:r>
          </a:p>
        </p:txBody>
      </p:sp>
      <p:sp>
        <p:nvSpPr>
          <p:cNvPr id="24584" name="AutoShape 10"/>
          <p:cNvSpPr>
            <a:spLocks noChangeArrowheads="1"/>
          </p:cNvSpPr>
          <p:nvPr/>
        </p:nvSpPr>
        <p:spPr bwMode="auto">
          <a:xfrm>
            <a:off x="6572552" y="4641419"/>
            <a:ext cx="2881034" cy="716395"/>
          </a:xfrm>
          <a:prstGeom prst="wedgeRoundRectCallout">
            <a:avLst>
              <a:gd name="adj1" fmla="val 34094"/>
              <a:gd name="adj2" fmla="val -70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列：文件个数软限制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列：文件个数硬限制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19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19" grpId="1" animBg="1"/>
      <p:bldP spid="20" grpId="0" animBg="1"/>
      <p:bldP spid="20" grpId="1" animBg="1"/>
      <p:bldP spid="24586" grpId="0" animBg="1"/>
      <p:bldP spid="24586" grpId="1" animBg="1"/>
      <p:bldP spid="24584" grpId="0" animBg="1"/>
      <p:bldP spid="2458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fdisk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子命令的作用是什么？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格式化一个文件系统时</a:t>
            </a:r>
            <a:r>
              <a:rPr lang="en-US" altLang="zh-CN" dirty="0" smtClean="0"/>
              <a:t>-t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如何挂载一个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镜像文件？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如何挂载光盘？</a:t>
            </a:r>
            <a:endParaRPr lang="en-US" altLang="zh-CN" dirty="0" smtClean="0"/>
          </a:p>
          <a:p>
            <a:pPr marL="342900" lvl="2" indent="-342900">
              <a:lnSpc>
                <a:spcPct val="100000"/>
              </a:lnSpc>
              <a:spcBef>
                <a:spcPts val="675"/>
              </a:spcBef>
              <a:buClr>
                <a:schemeClr val="hlink"/>
              </a:buClr>
              <a:buBlip>
                <a:blip r:embed="rId3"/>
              </a:buBlip>
            </a:pPr>
            <a:r>
              <a:rPr lang="en-US" altLang="zh-CN" sz="2800" b="1" dirty="0">
                <a:solidFill>
                  <a:schemeClr val="accent2"/>
                </a:solidFill>
              </a:rPr>
              <a:t>LVM</a:t>
            </a:r>
            <a:r>
              <a:rPr lang="zh-CN" altLang="en-US" sz="2800" b="1" dirty="0">
                <a:solidFill>
                  <a:schemeClr val="accent2"/>
                </a:solidFill>
              </a:rPr>
              <a:t>的创建步骤有哪几步？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>
              <a:spcBef>
                <a:spcPts val="675"/>
              </a:spcBef>
              <a:buNone/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课前小考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7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启用、关闭文件系统的配额功能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0000"/>
                </a:solidFill>
              </a:rPr>
              <a:t>quotaon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quotaoff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命令</a:t>
            </a: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磁盘配额管理 </a:t>
            </a:r>
            <a:r>
              <a:rPr lang="en-US" altLang="zh-CN" smtClean="0"/>
              <a:t>5-3</a:t>
            </a:r>
            <a:endParaRPr lang="zh-CN" altLang="en-US" smtClean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138392" y="2409836"/>
            <a:ext cx="8101013" cy="2733676"/>
          </a:xfrm>
          <a:prstGeom prst="roundRect">
            <a:avLst>
              <a:gd name="adj" fmla="val 66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fr-FR" altLang="zh-CN" b="1" dirty="0">
                <a:solidFill>
                  <a:srgbClr val="FF0000"/>
                </a:solidFill>
              </a:rPr>
              <a:t>quotaon </a:t>
            </a:r>
            <a:r>
              <a:rPr lang="fr-FR" altLang="zh-CN" b="1" dirty="0">
                <a:solidFill>
                  <a:schemeClr val="tx2"/>
                </a:solidFill>
              </a:rPr>
              <a:t>-ugv /mailbox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[/mailbox]: group quotas turned on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[/mailbox]: user quotas turned on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fr-FR" altLang="zh-CN" b="1" dirty="0">
                <a:solidFill>
                  <a:srgbClr val="FF0000"/>
                </a:solidFill>
              </a:rPr>
              <a:t>quotaoff </a:t>
            </a:r>
            <a:r>
              <a:rPr lang="fr-FR" altLang="zh-CN" b="1" dirty="0">
                <a:solidFill>
                  <a:schemeClr val="tx2"/>
                </a:solidFill>
              </a:rPr>
              <a:t>-ugv /mailbox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[/mailbox]: group quotas turned o</a:t>
            </a:r>
            <a:r>
              <a:rPr lang="en-US" altLang="zh-CN" dirty="0">
                <a:solidFill>
                  <a:schemeClr val="tx2"/>
                </a:solidFill>
              </a:rPr>
              <a:t>ff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[/mailbox]: user quotas turned o</a:t>
            </a:r>
            <a:r>
              <a:rPr lang="en-US" altLang="zh-CN" dirty="0">
                <a:solidFill>
                  <a:schemeClr val="tx2"/>
                </a:solidFill>
              </a:rPr>
              <a:t>ff</a:t>
            </a: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785927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10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验证磁盘配额功能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必须切换到设置配额的分区（挂载目录）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创建指定数量的文件：使用 </a:t>
            </a:r>
            <a:r>
              <a:rPr lang="en-US" altLang="zh-CN" dirty="0" smtClean="0">
                <a:solidFill>
                  <a:srgbClr val="FF0000"/>
                </a:solidFill>
              </a:rPr>
              <a:t>touch </a:t>
            </a:r>
            <a:r>
              <a:rPr lang="zh-CN" altLang="en-US" dirty="0" smtClean="0"/>
              <a:t>命令，或 </a:t>
            </a:r>
            <a:r>
              <a:rPr lang="en-US" altLang="zh-CN" dirty="0" smtClean="0"/>
              <a:t>cp 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创建指定容量的文件：使用 </a:t>
            </a:r>
            <a:r>
              <a:rPr lang="en-US" altLang="zh-CN" dirty="0" err="1" smtClean="0">
                <a:solidFill>
                  <a:srgbClr val="FF0000"/>
                </a:solidFill>
              </a:rPr>
              <a:t>dd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命令，或 </a:t>
            </a:r>
            <a:r>
              <a:rPr lang="en-US" altLang="zh-CN" dirty="0" smtClean="0"/>
              <a:t>cp </a:t>
            </a:r>
            <a:r>
              <a:rPr lang="zh-CN" altLang="en-US" dirty="0" smtClean="0"/>
              <a:t>命令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磁盘配额管理 </a:t>
            </a:r>
            <a:r>
              <a:rPr lang="en-US" altLang="zh-CN" smtClean="0"/>
              <a:t>5-4</a:t>
            </a:r>
            <a:endParaRPr lang="zh-CN" altLang="en-US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038350" y="3265488"/>
            <a:ext cx="8343930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chemeClr val="tx2"/>
                </a:solidFill>
              </a:rPr>
              <a:t>[</a:t>
            </a:r>
            <a:r>
              <a:rPr lang="en-US" dirty="0"/>
              <a:t>[</a:t>
            </a:r>
            <a:r>
              <a:rPr lang="en-US" dirty="0" err="1"/>
              <a:t>zhangsan@localhost</a:t>
            </a:r>
            <a:r>
              <a:rPr lang="en-US" dirty="0"/>
              <a:t> ~]$ </a:t>
            </a:r>
            <a:r>
              <a:rPr lang="en-US" b="1" dirty="0" err="1"/>
              <a:t>cd</a:t>
            </a:r>
            <a:r>
              <a:rPr lang="en-US" b="1" dirty="0"/>
              <a:t> /mailbox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en-US" dirty="0" err="1"/>
              <a:t>zhangsan@localhost</a:t>
            </a:r>
            <a:r>
              <a:rPr lang="en-US" dirty="0"/>
              <a:t> mailbox]$ 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 if=/dev/zero of=</a:t>
            </a:r>
            <a:r>
              <a:rPr lang="en-US" b="1" dirty="0" err="1">
                <a:solidFill>
                  <a:srgbClr val="FF0000"/>
                </a:solidFill>
              </a:rPr>
              <a:t>myfile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bs</a:t>
            </a:r>
            <a:r>
              <a:rPr lang="en-US" b="1" dirty="0">
                <a:solidFill>
                  <a:srgbClr val="FF0000"/>
                </a:solidFill>
              </a:rPr>
              <a:t>=1M count=60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… …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dirty="0"/>
              <a:t>dm-2: warning, user block quota exceeded.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dirty="0"/>
              <a:t>dm-2: write failed, user block limit reached. //</a:t>
            </a:r>
            <a:r>
              <a:rPr lang="zh-CN" altLang="en-US" dirty="0"/>
              <a:t>超出硬限制后的警告信息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dd</a:t>
            </a:r>
            <a:r>
              <a:rPr lang="en-US" dirty="0"/>
              <a:t>: </a:t>
            </a:r>
            <a:r>
              <a:rPr lang="zh-CN" altLang="en-US" dirty="0"/>
              <a:t>正在写入 “</a:t>
            </a:r>
            <a:r>
              <a:rPr lang="en-US" dirty="0" err="1"/>
              <a:t>myfile</a:t>
            </a:r>
            <a:r>
              <a:rPr lang="zh-CN" altLang="en-US" dirty="0"/>
              <a:t>”</a:t>
            </a:r>
            <a:r>
              <a:rPr lang="en-US" dirty="0"/>
              <a:t>: </a:t>
            </a:r>
            <a:r>
              <a:rPr lang="zh-CN" altLang="en-US" dirty="0"/>
              <a:t>超出磁盘限额</a:t>
            </a:r>
            <a:endParaRPr lang="zh-CN" altLang="fr-FR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fr-FR" altLang="zh-CN" dirty="0">
                <a:solidFill>
                  <a:schemeClr val="tx2"/>
                </a:solidFill>
              </a:rPr>
              <a:t>……</a:t>
            </a: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037" y="257174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84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查看配额使用情况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侧重用户、组帐号角度：使用</a:t>
            </a:r>
            <a:r>
              <a:rPr lang="en-US" altLang="zh-CN" dirty="0" smtClean="0">
                <a:solidFill>
                  <a:srgbClr val="FF0000"/>
                </a:solidFill>
              </a:rPr>
              <a:t>quota</a:t>
            </a:r>
            <a:r>
              <a:rPr lang="zh-CN" altLang="en-US" dirty="0" smtClean="0"/>
              <a:t>命令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quota </a:t>
            </a:r>
            <a:r>
              <a:rPr lang="en-US" altLang="zh-CN" dirty="0" smtClean="0">
                <a:solidFill>
                  <a:srgbClr val="FF0000"/>
                </a:solidFill>
              </a:rPr>
              <a:t>-u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用户名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quota </a:t>
            </a:r>
            <a:r>
              <a:rPr lang="en-US" altLang="zh-CN" dirty="0" smtClean="0">
                <a:solidFill>
                  <a:srgbClr val="FF0000"/>
                </a:solidFill>
              </a:rPr>
              <a:t>-g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组名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侧重文件系统角度：使用</a:t>
            </a:r>
            <a:r>
              <a:rPr lang="en-US" altLang="zh-CN" dirty="0" err="1" smtClean="0">
                <a:solidFill>
                  <a:srgbClr val="FF0000"/>
                </a:solidFill>
              </a:rPr>
              <a:t>repquota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en-US" altLang="zh-CN" dirty="0" err="1" smtClean="0"/>
              <a:t>repquota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文件系统</a:t>
            </a:r>
          </a:p>
          <a:p>
            <a:pPr lvl="2">
              <a:spcBef>
                <a:spcPct val="0"/>
              </a:spcBef>
            </a:pPr>
            <a:r>
              <a:rPr lang="en-US" altLang="zh-CN" dirty="0" err="1" smtClean="0"/>
              <a:t>repquota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-a</a:t>
            </a:r>
          </a:p>
          <a:p>
            <a:pPr lvl="2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磁盘配额管理 </a:t>
            </a:r>
            <a:r>
              <a:rPr lang="en-US" altLang="zh-CN" smtClean="0"/>
              <a:t>5-5</a:t>
            </a:r>
            <a:endParaRPr lang="zh-CN" altLang="en-US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209830" y="3343275"/>
            <a:ext cx="8101013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quota -u </a:t>
            </a:r>
            <a:r>
              <a:rPr lang="en-US" altLang="zh-CN" b="1" dirty="0" err="1">
                <a:solidFill>
                  <a:srgbClr val="FF0000"/>
                </a:solidFill>
              </a:rPr>
              <a:t>zhangsan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Disk quotas for user </a:t>
            </a:r>
            <a:r>
              <a:rPr lang="en-US" dirty="0" err="1">
                <a:solidFill>
                  <a:schemeClr val="tx2"/>
                </a:solidFill>
              </a:rPr>
              <a:t>zhangsan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uid</a:t>
            </a:r>
            <a:r>
              <a:rPr lang="en-US" dirty="0">
                <a:solidFill>
                  <a:schemeClr val="tx2"/>
                </a:solidFill>
              </a:rPr>
              <a:t> 501):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Filesystem</a:t>
            </a:r>
            <a:r>
              <a:rPr lang="en-US" dirty="0">
                <a:solidFill>
                  <a:schemeClr val="tx2"/>
                </a:solidFill>
              </a:rPr>
              <a:t>                blocks quota  limit grace files quota limit grace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   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r>
              <a:rPr lang="en-US" dirty="0">
                <a:solidFill>
                  <a:schemeClr val="tx2"/>
                </a:solidFill>
              </a:rPr>
              <a:t> 100000* 80000 100000 2days 1    40   50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rgbClr val="FF0000"/>
                </a:solidFill>
              </a:rPr>
              <a:t>quota -g users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Disk quotas for group users (</a:t>
            </a:r>
            <a:r>
              <a:rPr lang="en-US" dirty="0" err="1">
                <a:solidFill>
                  <a:schemeClr val="tx2"/>
                </a:solidFill>
              </a:rPr>
              <a:t>gid</a:t>
            </a:r>
            <a:r>
              <a:rPr lang="en-US" dirty="0">
                <a:solidFill>
                  <a:schemeClr val="tx2"/>
                </a:solidFill>
              </a:rPr>
              <a:t> 100): none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209830" y="3357562"/>
            <a:ext cx="8101013" cy="2928958"/>
          </a:xfrm>
          <a:prstGeom prst="roundRect">
            <a:avLst>
              <a:gd name="adj" fmla="val 478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repquota</a:t>
            </a:r>
            <a:r>
              <a:rPr lang="en-US" altLang="zh-CN" b="1" dirty="0">
                <a:solidFill>
                  <a:srgbClr val="FF0000"/>
                </a:solidFill>
              </a:rPr>
              <a:t> /mailbox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*** Report for user quotas on device 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mail_store-mbox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Block grace time: 3days; </a:t>
            </a:r>
            <a:r>
              <a:rPr lang="en-US" dirty="0" err="1">
                <a:solidFill>
                  <a:schemeClr val="tx2"/>
                </a:solidFill>
              </a:rPr>
              <a:t>Inode</a:t>
            </a:r>
            <a:r>
              <a:rPr lang="en-US" dirty="0">
                <a:solidFill>
                  <a:schemeClr val="tx2"/>
                </a:solidFill>
              </a:rPr>
              <a:t> grace time: 3days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                        Block limits                File limits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User            used    soft    hard  grace    used  soft  hard  grace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----------------------------------------------------------------------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root      --  176200       0       0              4     0     0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zhangsan</a:t>
            </a:r>
            <a:r>
              <a:rPr lang="en-US" dirty="0">
                <a:solidFill>
                  <a:schemeClr val="tx2"/>
                </a:solidFill>
              </a:rPr>
              <a:t>  +-  100000   80000  100000  2days       1     40    50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1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278605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86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806825" y="3643313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本章总结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738282" y="3353518"/>
            <a:ext cx="2357454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磁盘和文件系统管理（二）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238625" y="2590801"/>
            <a:ext cx="0" cy="212407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656389" y="185737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667500" y="1857376"/>
            <a:ext cx="0" cy="15843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238626" y="2597150"/>
            <a:ext cx="2428875" cy="460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6988175" y="162567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概述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481514" y="2428868"/>
            <a:ext cx="1971675" cy="3746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逻辑卷管理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227514" y="4719638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485201" y="4572009"/>
            <a:ext cx="200026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设置磁盘配额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6667501" y="3429000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6681788" y="4354514"/>
            <a:ext cx="349250" cy="317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670676" y="5214938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6988800" y="3268744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应用实例</a:t>
            </a: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6992042" y="4197438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磁盘配额概述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6996288" y="5000637"/>
            <a:ext cx="267548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磁盘配额管理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670675" y="4349750"/>
            <a:ext cx="0" cy="8636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667501" y="2643188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988800" y="2482926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的管理命令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7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11" grpId="0" animBg="1"/>
      <p:bldP spid="12314" grpId="0" animBg="1"/>
      <p:bldP spid="12294" grpId="0" animBg="1"/>
      <p:bldP spid="12307" grpId="0" animBg="1"/>
      <p:bldP spid="12316" grpId="0" animBg="1"/>
      <p:bldP spid="12317" grpId="0" animBg="1"/>
      <p:bldP spid="12320" grpId="0" animBg="1"/>
      <p:bldP spid="12299" grpId="0" animBg="1"/>
      <p:bldP spid="1231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21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72500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LVM</a:t>
            </a:r>
            <a:r>
              <a:rPr lang="zh-CN" altLang="en-US" dirty="0" smtClean="0"/>
              <a:t>有什么优点？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LVM</a:t>
            </a:r>
            <a:r>
              <a:rPr lang="zh-CN" altLang="en-US" dirty="0" smtClean="0"/>
              <a:t>命令有哪些？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如何使得一个文件系统支持磁盘配额？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磁盘配额有哪两种方式？</a:t>
            </a:r>
            <a:endParaRPr lang="en-US" altLang="zh-CN" dirty="0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1752600" y="146051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考题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25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</a:t>
            </a:r>
            <a:r>
              <a:rPr lang="en-US" dirty="0" smtClean="0"/>
              <a:t>LVM</a:t>
            </a:r>
            <a:r>
              <a:rPr lang="zh-CN" altLang="en-US" dirty="0" smtClean="0"/>
              <a:t>卷管理及配额设置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7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采用</a:t>
            </a:r>
            <a:r>
              <a:rPr lang="en-US" altLang="zh-CN" dirty="0" smtClean="0"/>
              <a:t>LVM</a:t>
            </a:r>
            <a:r>
              <a:rPr lang="zh-CN" altLang="en-US" dirty="0" smtClean="0"/>
              <a:t>磁盘管理方案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在虚拟机环境中，新添加两块</a:t>
            </a:r>
            <a:r>
              <a:rPr lang="en-US" dirty="0" smtClean="0"/>
              <a:t>SCSI</a:t>
            </a:r>
            <a:r>
              <a:rPr lang="zh-CN" altLang="en-US" dirty="0" smtClean="0"/>
              <a:t>硬盘设备，完成硬盘检测及分区</a:t>
            </a:r>
          </a:p>
          <a:p>
            <a:pPr lvl="2"/>
            <a:r>
              <a:rPr lang="zh-CN" altLang="en-US" dirty="0" smtClean="0"/>
              <a:t>建立逻辑卷</a:t>
            </a:r>
            <a:r>
              <a:rPr lang="en-US" dirty="0" err="1" smtClean="0"/>
              <a:t>mbox</a:t>
            </a:r>
            <a:r>
              <a:rPr lang="zh-CN" altLang="en-US" dirty="0" smtClean="0"/>
              <a:t>，格式化为</a:t>
            </a:r>
            <a:r>
              <a:rPr lang="en-US" dirty="0" smtClean="0"/>
              <a:t>EXT4</a:t>
            </a:r>
            <a:r>
              <a:rPr lang="zh-CN" altLang="en-US" dirty="0" smtClean="0"/>
              <a:t>文件系统，挂载到</a:t>
            </a:r>
            <a:r>
              <a:rPr lang="en-US" dirty="0" smtClean="0"/>
              <a:t>/mailbox</a:t>
            </a:r>
            <a:r>
              <a:rPr lang="zh-CN" altLang="en-US" dirty="0" smtClean="0"/>
              <a:t>目录下</a:t>
            </a:r>
          </a:p>
          <a:p>
            <a:pPr lvl="1"/>
            <a:r>
              <a:rPr lang="zh-CN" altLang="en-US" dirty="0" smtClean="0"/>
              <a:t>设置并启用磁盘配额</a:t>
            </a:r>
          </a:p>
          <a:p>
            <a:pPr lvl="2"/>
            <a:r>
              <a:rPr lang="zh-CN" altLang="en-US" dirty="0" smtClean="0"/>
              <a:t>为挂载到</a:t>
            </a:r>
            <a:r>
              <a:rPr lang="en-US" dirty="0" smtClean="0"/>
              <a:t>/mailbox</a:t>
            </a:r>
            <a:r>
              <a:rPr lang="zh-CN" altLang="en-US" dirty="0" smtClean="0"/>
              <a:t>目录的文件系统启用配额支持</a:t>
            </a:r>
          </a:p>
          <a:p>
            <a:pPr lvl="2"/>
            <a:r>
              <a:rPr lang="zh-CN" altLang="en-US" dirty="0" smtClean="0"/>
              <a:t>限制用户</a:t>
            </a:r>
            <a:r>
              <a:rPr lang="en-US" dirty="0" smtClean="0"/>
              <a:t>jerry</a:t>
            </a:r>
            <a:r>
              <a:rPr lang="zh-CN" altLang="en-US" dirty="0" smtClean="0"/>
              <a:t>最多只能使用</a:t>
            </a:r>
            <a:r>
              <a:rPr lang="en-US" dirty="0" smtClean="0"/>
              <a:t>500MB</a:t>
            </a:r>
            <a:r>
              <a:rPr lang="zh-CN" altLang="en-US" dirty="0" smtClean="0"/>
              <a:t>磁盘空间</a:t>
            </a:r>
          </a:p>
          <a:p>
            <a:pPr lvl="2"/>
            <a:r>
              <a:rPr lang="zh-CN" altLang="en-US" dirty="0" smtClean="0"/>
              <a:t>限制</a:t>
            </a:r>
            <a:r>
              <a:rPr lang="en-US" dirty="0" err="1" smtClean="0"/>
              <a:t>picc</a:t>
            </a:r>
            <a:r>
              <a:rPr lang="zh-CN" altLang="en-US" dirty="0" smtClean="0"/>
              <a:t>组的用户合计最多只能使用</a:t>
            </a:r>
            <a:r>
              <a:rPr lang="en-US" dirty="0" smtClean="0"/>
              <a:t>4GB</a:t>
            </a:r>
            <a:r>
              <a:rPr lang="zh-CN" altLang="en-US" dirty="0" smtClean="0"/>
              <a:t>磁盘空间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307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实验：</a:t>
            </a:r>
            <a:r>
              <a:rPr lang="en-US" altLang="zh-CN" dirty="0" smtClean="0"/>
              <a:t>LVM </a:t>
            </a:r>
            <a:r>
              <a:rPr lang="zh-CN" altLang="en-US" dirty="0" smtClean="0"/>
              <a:t>卷管理及配额设置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7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添加磁盘设备并建立 </a:t>
            </a:r>
            <a:r>
              <a:rPr lang="en-US" dirty="0" smtClean="0"/>
              <a:t>LVM </a:t>
            </a:r>
            <a:r>
              <a:rPr lang="zh-CN" altLang="en-US" dirty="0" smtClean="0"/>
              <a:t>磁盘管理方案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添加一块新磁盘设备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建立 </a:t>
            </a:r>
            <a:r>
              <a:rPr lang="en-US" altLang="zh-CN" dirty="0" smtClean="0"/>
              <a:t>LVM </a:t>
            </a:r>
            <a:r>
              <a:rPr lang="zh-CN" altLang="en-US" dirty="0" smtClean="0"/>
              <a:t>管理方案</a:t>
            </a:r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实验：</a:t>
            </a:r>
            <a:r>
              <a:rPr lang="en-US" altLang="zh-CN" dirty="0" smtClean="0"/>
              <a:t>LVM </a:t>
            </a:r>
            <a:r>
              <a:rPr lang="zh-CN" altLang="en-US" dirty="0" smtClean="0"/>
              <a:t>卷管理及配额设置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4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添加配额支持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设置并启用磁盘配额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验证磁盘配额功能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对 </a:t>
            </a:r>
            <a:r>
              <a:rPr lang="en-US" altLang="zh-CN" dirty="0" smtClean="0"/>
              <a:t>LVM </a:t>
            </a:r>
            <a:r>
              <a:rPr lang="zh-CN" altLang="en-US" dirty="0" smtClean="0"/>
              <a:t>卷添加磁盘配额支持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限制用户使用的磁盘空间</a:t>
            </a:r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实验：</a:t>
            </a:r>
            <a:r>
              <a:rPr lang="en-US" altLang="zh-CN" dirty="0" smtClean="0"/>
              <a:t>LVM</a:t>
            </a:r>
            <a:r>
              <a:rPr lang="zh-CN" altLang="en-US" dirty="0" smtClean="0"/>
              <a:t>卷管理及配额设置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14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学会创建及管理</a:t>
            </a:r>
            <a:r>
              <a:rPr lang="en-US" altLang="zh-CN" dirty="0" smtClean="0"/>
              <a:t>LVM</a:t>
            </a:r>
            <a:r>
              <a:rPr lang="zh-CN" altLang="en-US" dirty="0" smtClean="0"/>
              <a:t>分区</a:t>
            </a:r>
          </a:p>
          <a:p>
            <a:r>
              <a:rPr lang="zh-CN" altLang="en-US" dirty="0" smtClean="0"/>
              <a:t>学会为文件系统设置磁盘配额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技能展示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97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806825" y="3643313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本章结构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738282" y="3353518"/>
            <a:ext cx="2357454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磁盘和文件系统管理（二）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238625" y="2590801"/>
            <a:ext cx="0" cy="212407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656389" y="185737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667500" y="1857376"/>
            <a:ext cx="0" cy="15843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238626" y="2597150"/>
            <a:ext cx="2428875" cy="460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6988175" y="162567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概述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481514" y="2428868"/>
            <a:ext cx="1971675" cy="3746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逻辑卷管理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227514" y="4719638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485201" y="4572009"/>
            <a:ext cx="200026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设置磁盘配额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6667501" y="3429000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6681788" y="4354514"/>
            <a:ext cx="349250" cy="317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6670676" y="5214938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6988800" y="3268744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应用实例</a:t>
            </a: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6992042" y="4197438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磁盘配额概述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6996288" y="5000637"/>
            <a:ext cx="267548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磁盘配额管理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670675" y="4349750"/>
            <a:ext cx="0" cy="8636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667501" y="2643188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988800" y="2482926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LVM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的管理命令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34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12317" grpId="0" animBg="1"/>
      <p:bldP spid="12320" grpId="0" animBg="1"/>
      <p:bldP spid="12319" grpId="0" animBg="1"/>
      <p:bldP spid="43" grpId="0" animBg="1"/>
      <p:bldP spid="45" grpId="0" animBg="1"/>
      <p:bldP spid="4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4714892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Logical Volume Manager</a:t>
            </a:r>
            <a:r>
              <a:rPr lang="zh-CN" altLang="en-US" dirty="0" smtClean="0"/>
              <a:t>，逻辑卷管理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作用：动态调整磁盘容量，从而提高磁盘管理的灵活性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需要注意：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/boot </a:t>
            </a:r>
            <a:r>
              <a:rPr lang="zh-CN" altLang="en-US" dirty="0" smtClean="0">
                <a:solidFill>
                  <a:srgbClr val="FF0000"/>
                </a:solidFill>
              </a:rPr>
              <a:t>分区用于存放引导文件，不能基于 </a:t>
            </a:r>
            <a:r>
              <a:rPr lang="en-US" altLang="zh-CN" dirty="0" smtClean="0">
                <a:solidFill>
                  <a:srgbClr val="FF0000"/>
                </a:solidFill>
              </a:rPr>
              <a:t>LVM </a:t>
            </a:r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图形界面管理工具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system-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lvm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endParaRPr lang="en-US" altLang="zh-CN" dirty="0" smtClean="0"/>
          </a:p>
        </p:txBody>
      </p:sp>
      <p:sp>
        <p:nvSpPr>
          <p:cNvPr id="1126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LVM 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6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LVM 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LVM </a:t>
            </a:r>
            <a:r>
              <a:rPr lang="zh-CN" altLang="en-US" dirty="0" smtClean="0"/>
              <a:t>机制的基本概念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Physical Volume</a:t>
            </a:r>
            <a:r>
              <a:rPr lang="zh-CN" altLang="en-US" dirty="0" smtClean="0"/>
              <a:t>，物理卷） 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整个硬盘，或使用</a:t>
            </a:r>
            <a:r>
              <a:rPr lang="en-US" altLang="zh-CN" dirty="0" err="1" smtClean="0"/>
              <a:t>fdisk</a:t>
            </a:r>
            <a:r>
              <a:rPr lang="zh-CN" altLang="en-US" dirty="0" smtClean="0"/>
              <a:t>等工具建立的普通分区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包括许多默认</a:t>
            </a:r>
            <a:r>
              <a:rPr lang="en-US" altLang="zh-CN" dirty="0" smtClean="0"/>
              <a:t>4MB</a:t>
            </a:r>
            <a:r>
              <a:rPr lang="zh-CN" altLang="en-US" dirty="0" smtClean="0"/>
              <a:t>大小的</a:t>
            </a:r>
            <a:r>
              <a:rPr lang="en-US" altLang="zh-CN" dirty="0" smtClean="0">
                <a:solidFill>
                  <a:srgbClr val="FF0000"/>
                </a:solidFill>
              </a:rPr>
              <a:t>PE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Physical Extent</a:t>
            </a:r>
            <a:r>
              <a:rPr lang="zh-CN" altLang="en-US" dirty="0" smtClean="0"/>
              <a:t>，基本单元）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VG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Volume Group</a:t>
            </a:r>
            <a:r>
              <a:rPr lang="zh-CN" altLang="en-US" dirty="0" smtClean="0"/>
              <a:t>，卷组） 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一个或多个物理卷组合而成的整体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Logical Volume</a:t>
            </a:r>
            <a:r>
              <a:rPr lang="zh-CN" altLang="en-US" dirty="0" smtClean="0"/>
              <a:t>，逻辑卷）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从卷组中分割出的一块空间，用于建立文件系统</a:t>
            </a: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  <a:buNone/>
            </a:pPr>
            <a:endParaRPr lang="en-US" altLang="zh-CN" dirty="0" smtClean="0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424113" y="4556125"/>
            <a:ext cx="7416800" cy="1417638"/>
            <a:chOff x="567" y="2750"/>
            <a:chExt cx="4672" cy="893"/>
          </a:xfrm>
        </p:grpSpPr>
        <p:sp>
          <p:nvSpPr>
            <p:cNvPr id="12329" name="AutoShape 5"/>
            <p:cNvSpPr>
              <a:spLocks noChangeArrowheads="1"/>
            </p:cNvSpPr>
            <p:nvPr/>
          </p:nvSpPr>
          <p:spPr bwMode="auto">
            <a:xfrm>
              <a:off x="567" y="2819"/>
              <a:ext cx="4672" cy="8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12330" name="Rectangle 14"/>
            <p:cNvSpPr>
              <a:spLocks noChangeArrowheads="1"/>
            </p:cNvSpPr>
            <p:nvPr/>
          </p:nvSpPr>
          <p:spPr bwMode="auto">
            <a:xfrm>
              <a:off x="2381" y="2750"/>
              <a:ext cx="916" cy="136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VG</a:t>
              </a:r>
              <a:r>
                <a:rPr lang="zh-CN" altLang="en-US" b="1">
                  <a:solidFill>
                    <a:schemeClr val="tx2"/>
                  </a:solidFill>
                </a:rPr>
                <a:t>（卷组）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560638" y="4883151"/>
            <a:ext cx="7212012" cy="873125"/>
            <a:chOff x="653" y="2956"/>
            <a:chExt cx="4543" cy="550"/>
          </a:xfrm>
        </p:grpSpPr>
        <p:sp>
          <p:nvSpPr>
            <p:cNvPr id="12312" name="AutoShape 6"/>
            <p:cNvSpPr>
              <a:spLocks noChangeArrowheads="1"/>
            </p:cNvSpPr>
            <p:nvPr/>
          </p:nvSpPr>
          <p:spPr bwMode="auto">
            <a:xfrm rot="5400000">
              <a:off x="3905" y="2216"/>
              <a:ext cx="481" cy="21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/>
                <a:t>……</a:t>
              </a:r>
            </a:p>
          </p:txBody>
        </p:sp>
        <p:sp>
          <p:nvSpPr>
            <p:cNvPr id="12313" name="AutoShape 7"/>
            <p:cNvSpPr>
              <a:spLocks noChangeArrowheads="1"/>
            </p:cNvSpPr>
            <p:nvPr/>
          </p:nvSpPr>
          <p:spPr bwMode="auto">
            <a:xfrm rot="5400000">
              <a:off x="3129" y="3249"/>
              <a:ext cx="275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14" name="Rectangle 8"/>
            <p:cNvSpPr>
              <a:spLocks noChangeArrowheads="1"/>
            </p:cNvSpPr>
            <p:nvPr/>
          </p:nvSpPr>
          <p:spPr bwMode="auto">
            <a:xfrm>
              <a:off x="3658" y="2956"/>
              <a:ext cx="991" cy="157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PV</a:t>
              </a:r>
              <a:r>
                <a:rPr lang="zh-CN" altLang="en-US" b="1">
                  <a:solidFill>
                    <a:schemeClr val="tx2"/>
                  </a:solidFill>
                </a:rPr>
                <a:t>（物理卷）</a:t>
              </a:r>
            </a:p>
          </p:txBody>
        </p:sp>
        <p:sp>
          <p:nvSpPr>
            <p:cNvPr id="12315" name="AutoShape 9"/>
            <p:cNvSpPr>
              <a:spLocks noChangeArrowheads="1"/>
            </p:cNvSpPr>
            <p:nvPr/>
          </p:nvSpPr>
          <p:spPr bwMode="auto">
            <a:xfrm rot="5400000">
              <a:off x="3386" y="3249"/>
              <a:ext cx="275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16" name="AutoShape 10"/>
            <p:cNvSpPr>
              <a:spLocks noChangeArrowheads="1"/>
            </p:cNvSpPr>
            <p:nvPr/>
          </p:nvSpPr>
          <p:spPr bwMode="auto">
            <a:xfrm rot="5400000">
              <a:off x="3644" y="3249"/>
              <a:ext cx="275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17" name="AutoShape 11"/>
            <p:cNvSpPr>
              <a:spLocks noChangeArrowheads="1"/>
            </p:cNvSpPr>
            <p:nvPr/>
          </p:nvSpPr>
          <p:spPr bwMode="auto">
            <a:xfrm rot="5400000">
              <a:off x="4329" y="3248"/>
              <a:ext cx="276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18" name="AutoShape 12"/>
            <p:cNvSpPr>
              <a:spLocks noChangeArrowheads="1"/>
            </p:cNvSpPr>
            <p:nvPr/>
          </p:nvSpPr>
          <p:spPr bwMode="auto">
            <a:xfrm rot="5400000">
              <a:off x="4587" y="3248"/>
              <a:ext cx="276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19" name="AutoShape 13"/>
            <p:cNvSpPr>
              <a:spLocks noChangeArrowheads="1"/>
            </p:cNvSpPr>
            <p:nvPr/>
          </p:nvSpPr>
          <p:spPr bwMode="auto">
            <a:xfrm rot="5400000">
              <a:off x="4844" y="3248"/>
              <a:ext cx="276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0" name="AutoShape 15"/>
            <p:cNvSpPr>
              <a:spLocks noChangeArrowheads="1"/>
            </p:cNvSpPr>
            <p:nvPr/>
          </p:nvSpPr>
          <p:spPr bwMode="auto">
            <a:xfrm rot="5400000">
              <a:off x="1462" y="2216"/>
              <a:ext cx="481" cy="21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chemeClr val="hlink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/>
                <a:t>……</a:t>
              </a:r>
            </a:p>
          </p:txBody>
        </p:sp>
        <p:sp>
          <p:nvSpPr>
            <p:cNvPr id="12321" name="AutoShape 16"/>
            <p:cNvSpPr>
              <a:spLocks noChangeArrowheads="1"/>
            </p:cNvSpPr>
            <p:nvPr/>
          </p:nvSpPr>
          <p:spPr bwMode="auto">
            <a:xfrm rot="5400000">
              <a:off x="686" y="3249"/>
              <a:ext cx="275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2" name="Rectangle 17"/>
            <p:cNvSpPr>
              <a:spLocks noChangeArrowheads="1"/>
            </p:cNvSpPr>
            <p:nvPr/>
          </p:nvSpPr>
          <p:spPr bwMode="auto">
            <a:xfrm>
              <a:off x="1216" y="2956"/>
              <a:ext cx="984" cy="157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PV</a:t>
              </a:r>
              <a:r>
                <a:rPr lang="zh-CN" altLang="en-US" b="1">
                  <a:solidFill>
                    <a:schemeClr val="tx2"/>
                  </a:solidFill>
                </a:rPr>
                <a:t>（物理卷）</a:t>
              </a:r>
            </a:p>
          </p:txBody>
        </p:sp>
        <p:sp>
          <p:nvSpPr>
            <p:cNvPr id="12323" name="AutoShape 18"/>
            <p:cNvSpPr>
              <a:spLocks noChangeArrowheads="1"/>
            </p:cNvSpPr>
            <p:nvPr/>
          </p:nvSpPr>
          <p:spPr bwMode="auto">
            <a:xfrm rot="5400000">
              <a:off x="943" y="3249"/>
              <a:ext cx="275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4" name="AutoShape 19"/>
            <p:cNvSpPr>
              <a:spLocks noChangeArrowheads="1"/>
            </p:cNvSpPr>
            <p:nvPr/>
          </p:nvSpPr>
          <p:spPr bwMode="auto">
            <a:xfrm rot="5400000">
              <a:off x="1201" y="3249"/>
              <a:ext cx="275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5" name="AutoShape 20"/>
            <p:cNvSpPr>
              <a:spLocks noChangeArrowheads="1"/>
            </p:cNvSpPr>
            <p:nvPr/>
          </p:nvSpPr>
          <p:spPr bwMode="auto">
            <a:xfrm rot="5400000">
              <a:off x="1886" y="3248"/>
              <a:ext cx="276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6" name="AutoShape 21"/>
            <p:cNvSpPr>
              <a:spLocks noChangeArrowheads="1"/>
            </p:cNvSpPr>
            <p:nvPr/>
          </p:nvSpPr>
          <p:spPr bwMode="auto">
            <a:xfrm rot="5400000">
              <a:off x="2144" y="3248"/>
              <a:ext cx="276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7" name="AutoShape 22"/>
            <p:cNvSpPr>
              <a:spLocks noChangeArrowheads="1"/>
            </p:cNvSpPr>
            <p:nvPr/>
          </p:nvSpPr>
          <p:spPr bwMode="auto">
            <a:xfrm rot="5400000">
              <a:off x="2401" y="3248"/>
              <a:ext cx="276" cy="171"/>
            </a:xfrm>
            <a:prstGeom prst="flowChartAlternateProcess">
              <a:avLst/>
            </a:prstGeom>
            <a:solidFill>
              <a:schemeClr val="hlink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12328" name="Rectangle 41"/>
            <p:cNvSpPr>
              <a:spLocks noChangeArrowheads="1"/>
            </p:cNvSpPr>
            <p:nvPr/>
          </p:nvSpPr>
          <p:spPr bwMode="auto">
            <a:xfrm>
              <a:off x="2726" y="3154"/>
              <a:ext cx="31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Ctr="1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……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830514" y="5700714"/>
            <a:ext cx="6192837" cy="871537"/>
            <a:chOff x="823" y="3471"/>
            <a:chExt cx="3901" cy="549"/>
          </a:xfrm>
        </p:grpSpPr>
        <p:sp>
          <p:nvSpPr>
            <p:cNvPr id="12295" name="AutoShape 23"/>
            <p:cNvSpPr>
              <a:spLocks noChangeArrowheads="1"/>
            </p:cNvSpPr>
            <p:nvPr/>
          </p:nvSpPr>
          <p:spPr bwMode="auto">
            <a:xfrm rot="5400000">
              <a:off x="1916" y="3440"/>
              <a:ext cx="172" cy="9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85097"/>
              </a:scheme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LV</a:t>
              </a:r>
              <a:r>
                <a:rPr lang="zh-CN" altLang="en-US" b="1">
                  <a:solidFill>
                    <a:srgbClr val="FF0000"/>
                  </a:solidFill>
                </a:rPr>
                <a:t>（逻辑卷）</a:t>
              </a:r>
            </a:p>
          </p:txBody>
        </p:sp>
        <p:sp>
          <p:nvSpPr>
            <p:cNvPr id="12296" name="Line 24"/>
            <p:cNvSpPr>
              <a:spLocks noChangeShapeType="1"/>
            </p:cNvSpPr>
            <p:nvPr/>
          </p:nvSpPr>
          <p:spPr bwMode="auto">
            <a:xfrm>
              <a:off x="823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297" name="Line 25"/>
            <p:cNvSpPr>
              <a:spLocks noChangeShapeType="1"/>
            </p:cNvSpPr>
            <p:nvPr/>
          </p:nvSpPr>
          <p:spPr bwMode="auto">
            <a:xfrm flipV="1">
              <a:off x="824" y="3711"/>
              <a:ext cx="270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298" name="Line 26"/>
            <p:cNvSpPr>
              <a:spLocks noChangeShapeType="1"/>
            </p:cNvSpPr>
            <p:nvPr/>
          </p:nvSpPr>
          <p:spPr bwMode="auto">
            <a:xfrm>
              <a:off x="3524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299" name="Line 27"/>
            <p:cNvSpPr>
              <a:spLocks noChangeShapeType="1"/>
            </p:cNvSpPr>
            <p:nvPr/>
          </p:nvSpPr>
          <p:spPr bwMode="auto">
            <a:xfrm>
              <a:off x="3267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0" name="Line 28"/>
            <p:cNvSpPr>
              <a:spLocks noChangeShapeType="1"/>
            </p:cNvSpPr>
            <p:nvPr/>
          </p:nvSpPr>
          <p:spPr bwMode="auto">
            <a:xfrm>
              <a:off x="1081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1" name="Line 29"/>
            <p:cNvSpPr>
              <a:spLocks noChangeShapeType="1"/>
            </p:cNvSpPr>
            <p:nvPr/>
          </p:nvSpPr>
          <p:spPr bwMode="auto">
            <a:xfrm>
              <a:off x="1338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2" name="Line 30"/>
            <p:cNvSpPr>
              <a:spLocks noChangeShapeType="1"/>
            </p:cNvSpPr>
            <p:nvPr/>
          </p:nvSpPr>
          <p:spPr bwMode="auto">
            <a:xfrm>
              <a:off x="2023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3" name="Line 31"/>
            <p:cNvSpPr>
              <a:spLocks noChangeShapeType="1"/>
            </p:cNvSpPr>
            <p:nvPr/>
          </p:nvSpPr>
          <p:spPr bwMode="auto">
            <a:xfrm>
              <a:off x="2281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4" name="Line 32"/>
            <p:cNvSpPr>
              <a:spLocks noChangeShapeType="1"/>
            </p:cNvSpPr>
            <p:nvPr/>
          </p:nvSpPr>
          <p:spPr bwMode="auto">
            <a:xfrm>
              <a:off x="2538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5" name="Line 33"/>
            <p:cNvSpPr>
              <a:spLocks noChangeShapeType="1"/>
            </p:cNvSpPr>
            <p:nvPr/>
          </p:nvSpPr>
          <p:spPr bwMode="auto">
            <a:xfrm>
              <a:off x="2023" y="3711"/>
              <a:ext cx="0" cy="13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6" name="Line 34"/>
            <p:cNvSpPr>
              <a:spLocks noChangeShapeType="1"/>
            </p:cNvSpPr>
            <p:nvPr/>
          </p:nvSpPr>
          <p:spPr bwMode="auto">
            <a:xfrm>
              <a:off x="3781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7" name="Line 35"/>
            <p:cNvSpPr>
              <a:spLocks noChangeShapeType="1"/>
            </p:cNvSpPr>
            <p:nvPr/>
          </p:nvSpPr>
          <p:spPr bwMode="auto">
            <a:xfrm>
              <a:off x="4724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8" name="Line 36"/>
            <p:cNvSpPr>
              <a:spLocks noChangeShapeType="1"/>
            </p:cNvSpPr>
            <p:nvPr/>
          </p:nvSpPr>
          <p:spPr bwMode="auto">
            <a:xfrm>
              <a:off x="4467" y="3471"/>
              <a:ext cx="0" cy="2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09" name="Line 37"/>
            <p:cNvSpPr>
              <a:spLocks noChangeShapeType="1"/>
            </p:cNvSpPr>
            <p:nvPr/>
          </p:nvSpPr>
          <p:spPr bwMode="auto">
            <a:xfrm>
              <a:off x="3781" y="3711"/>
              <a:ext cx="94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10" name="Line 38"/>
            <p:cNvSpPr>
              <a:spLocks noChangeShapeType="1"/>
            </p:cNvSpPr>
            <p:nvPr/>
          </p:nvSpPr>
          <p:spPr bwMode="auto">
            <a:xfrm>
              <a:off x="4166" y="3711"/>
              <a:ext cx="0" cy="13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2311" name="AutoShape 39"/>
            <p:cNvSpPr>
              <a:spLocks noChangeArrowheads="1"/>
            </p:cNvSpPr>
            <p:nvPr/>
          </p:nvSpPr>
          <p:spPr bwMode="auto">
            <a:xfrm rot="5400000">
              <a:off x="4102" y="3441"/>
              <a:ext cx="172" cy="986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85097"/>
              </a:scheme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LV</a:t>
              </a:r>
              <a:r>
                <a:rPr lang="zh-CN" altLang="en-US" b="1">
                  <a:solidFill>
                    <a:srgbClr val="FF0000"/>
                  </a:solidFill>
                </a:rPr>
                <a:t>（逻辑卷）</a:t>
              </a:r>
            </a:p>
          </p:txBody>
        </p:sp>
      </p:grpSp>
      <p:pic>
        <p:nvPicPr>
          <p:cNvPr id="1026" name="Picture 2" descr="Linux系统管理-SG-图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1" y="2928934"/>
            <a:ext cx="804361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灯片编号占位符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40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38282" y="4214818"/>
            <a:ext cx="8501122" cy="642942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主要命令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LVM </a:t>
            </a:r>
            <a:r>
              <a:rPr lang="zh-CN" altLang="en-US" dirty="0" smtClean="0"/>
              <a:t>的管理命令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52662" y="1000109"/>
          <a:ext cx="7429552" cy="32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567"/>
                <a:gridCol w="1678995"/>
                <a:gridCol w="1678995"/>
                <a:gridCol w="1678995"/>
              </a:tblGrid>
              <a:tr h="7015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rtl="0" eaLnBrk="1" fontAlgn="base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物理卷管理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rtl="0" eaLnBrk="1" fontAlgn="base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卷组管理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rtl="0" eaLnBrk="1" fontAlgn="base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逻辑卷管理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Scan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扫描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pvscan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vgscan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lvscan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Create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建立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pvcreate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vgcreate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lvcreate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Display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显示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pvdisplay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vgdisplay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lvdisplay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Remove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删除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pvremove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vgremove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lvremove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Extend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扩展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vgextend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lvextend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Reduce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减少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vgreduce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itchFamily="18" charset="0"/>
                        </a:rPr>
                        <a:t>lvreduce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4449776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2381224" y="4823254"/>
            <a:ext cx="7715304" cy="1606142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altLang="zh-CN" sz="2000" b="1" dirty="0" err="1">
                <a:solidFill>
                  <a:schemeClr val="tx2"/>
                </a:solidFill>
              </a:rPr>
              <a:t>pvcreate</a:t>
            </a:r>
            <a:r>
              <a:rPr lang="en-US" altLang="zh-CN" sz="2000" b="1" dirty="0">
                <a:solidFill>
                  <a:schemeClr val="tx2"/>
                </a:solidFill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</a:rPr>
              <a:t>设备名</a:t>
            </a:r>
            <a:r>
              <a:rPr lang="en-US" altLang="zh-CN" sz="2000" b="1" dirty="0">
                <a:solidFill>
                  <a:schemeClr val="tx2"/>
                </a:solidFill>
              </a:rPr>
              <a:t>1 </a:t>
            </a:r>
            <a:r>
              <a:rPr lang="zh-CN" altLang="en-US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</a:rPr>
              <a:t>[</a:t>
            </a:r>
            <a:r>
              <a:rPr lang="zh-CN" altLang="en-US" sz="2000" b="1" dirty="0">
                <a:solidFill>
                  <a:schemeClr val="tx2"/>
                </a:solidFill>
              </a:rPr>
              <a:t>设备名</a:t>
            </a:r>
            <a:r>
              <a:rPr lang="en-US" altLang="zh-CN" sz="2000" b="1" dirty="0">
                <a:solidFill>
                  <a:schemeClr val="tx2"/>
                </a:solidFill>
              </a:rPr>
              <a:t>2   … …]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altLang="zh-CN" sz="2000" b="1" dirty="0" err="1">
                <a:solidFill>
                  <a:schemeClr val="tx2"/>
                </a:solidFill>
              </a:rPr>
              <a:t>vgcreate</a:t>
            </a:r>
            <a:r>
              <a:rPr lang="en-US" altLang="zh-CN" sz="2000" b="1" dirty="0">
                <a:solidFill>
                  <a:schemeClr val="tx2"/>
                </a:solidFill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</a:rPr>
              <a:t>卷组名  物理卷名</a:t>
            </a:r>
            <a:r>
              <a:rPr lang="en-US" altLang="zh-CN" sz="2000" b="1" dirty="0">
                <a:solidFill>
                  <a:schemeClr val="tx2"/>
                </a:solidFill>
              </a:rPr>
              <a:t>1     </a:t>
            </a:r>
            <a:r>
              <a:rPr lang="zh-CN" altLang="en-US" sz="2000" b="1" dirty="0">
                <a:solidFill>
                  <a:schemeClr val="tx2"/>
                </a:solidFill>
              </a:rPr>
              <a:t>物理卷名</a:t>
            </a:r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 err="1">
                <a:solidFill>
                  <a:schemeClr val="tx2"/>
                </a:solidFill>
              </a:rPr>
              <a:t>lvcreate</a:t>
            </a:r>
            <a:r>
              <a:rPr lang="en-US" altLang="zh-CN" sz="2000" b="1" dirty="0">
                <a:solidFill>
                  <a:schemeClr val="tx2"/>
                </a:solidFill>
              </a:rPr>
              <a:t>   -L  </a:t>
            </a:r>
            <a:r>
              <a:rPr lang="zh-CN" altLang="en-US" sz="2000" b="1" dirty="0">
                <a:solidFill>
                  <a:schemeClr val="tx2"/>
                </a:solidFill>
              </a:rPr>
              <a:t>容量大小  </a:t>
            </a:r>
            <a:r>
              <a:rPr lang="en-US" altLang="zh-CN" sz="2000" b="1" dirty="0">
                <a:solidFill>
                  <a:schemeClr val="tx2"/>
                </a:solidFill>
              </a:rPr>
              <a:t>-n  </a:t>
            </a:r>
            <a:r>
              <a:rPr lang="zh-CN" altLang="en-US" sz="2000" b="1" dirty="0">
                <a:solidFill>
                  <a:schemeClr val="tx2"/>
                </a:solidFill>
              </a:rPr>
              <a:t>逻辑卷名  卷组名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 err="1">
                <a:solidFill>
                  <a:schemeClr val="tx2"/>
                </a:solidFill>
              </a:rPr>
              <a:t>lvextend</a:t>
            </a:r>
            <a:r>
              <a:rPr lang="en-US" altLang="zh-CN" sz="2000" b="1" dirty="0">
                <a:solidFill>
                  <a:schemeClr val="tx2"/>
                </a:solidFill>
              </a:rPr>
              <a:t>  -L  +</a:t>
            </a:r>
            <a:r>
              <a:rPr lang="zh-CN" altLang="en-US" sz="2000" b="1" dirty="0">
                <a:solidFill>
                  <a:schemeClr val="tx2"/>
                </a:solidFill>
              </a:rPr>
              <a:t>大小  </a:t>
            </a:r>
            <a:r>
              <a:rPr lang="en-US" altLang="zh-CN" sz="2000" b="1" dirty="0">
                <a:solidFill>
                  <a:schemeClr val="tx2"/>
                </a:solidFill>
              </a:rPr>
              <a:t>/dev/</a:t>
            </a:r>
            <a:r>
              <a:rPr lang="zh-CN" altLang="en-US" sz="2000" b="1" dirty="0">
                <a:solidFill>
                  <a:schemeClr val="tx2"/>
                </a:solidFill>
              </a:rPr>
              <a:t>卷组名</a:t>
            </a:r>
            <a:r>
              <a:rPr lang="en-US" altLang="zh-CN" sz="2000" b="1" dirty="0">
                <a:solidFill>
                  <a:schemeClr val="tx2"/>
                </a:solidFill>
              </a:rPr>
              <a:t>/</a:t>
            </a:r>
            <a:r>
              <a:rPr lang="zh-CN" altLang="en-US" sz="2000" b="1" dirty="0">
                <a:solidFill>
                  <a:schemeClr val="tx2"/>
                </a:solidFill>
              </a:rPr>
              <a:t>逻辑卷名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95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公司准备在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中搭建邮件服务器（</a:t>
            </a:r>
            <a:r>
              <a:rPr lang="en-US" altLang="zh-CN" dirty="0" smtClean="0"/>
              <a:t>RHEL6</a:t>
            </a:r>
            <a:r>
              <a:rPr lang="zh-CN" altLang="en-US" dirty="0" smtClean="0"/>
              <a:t>系统平台），面向全国各地的员工及部分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客户提供电子邮箱空间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由于用户数量众多，邮件存储需要大量的空间，考虑到动态扩容的需要，计划增加两块 </a:t>
            </a:r>
            <a:r>
              <a:rPr lang="en-US" altLang="zh-CN" dirty="0" smtClean="0"/>
              <a:t>SCSI </a:t>
            </a:r>
            <a:r>
              <a:rPr lang="zh-CN" altLang="en-US" dirty="0" smtClean="0"/>
              <a:t>硬盘并构建 </a:t>
            </a:r>
            <a:r>
              <a:rPr lang="en-US" altLang="zh-CN" dirty="0" smtClean="0"/>
              <a:t>LVM </a:t>
            </a:r>
            <a:r>
              <a:rPr lang="zh-CN" altLang="en-US" dirty="0" smtClean="0"/>
              <a:t>逻辑卷（挂载到“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”目录下）专门用于存放邮件数据</a:t>
            </a:r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LVM </a:t>
            </a:r>
            <a:r>
              <a:rPr lang="zh-CN" altLang="en-US" dirty="0" smtClean="0"/>
              <a:t>应用示例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037" y="135729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77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推荐步骤</a:t>
            </a:r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  <a:buNone/>
            </a:pPr>
            <a:endParaRPr lang="zh-CN" altLang="en-US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LVM </a:t>
            </a:r>
            <a:r>
              <a:rPr lang="zh-CN" altLang="en-US" dirty="0" smtClean="0"/>
              <a:t>应用示例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71700" y="3189310"/>
            <a:ext cx="2738438" cy="2447925"/>
            <a:chOff x="362" y="2115"/>
            <a:chExt cx="1725" cy="1542"/>
          </a:xfrm>
        </p:grpSpPr>
        <p:sp>
          <p:nvSpPr>
            <p:cNvPr id="15380" name="Rectangle 27"/>
            <p:cNvSpPr>
              <a:spLocks noChangeArrowheads="1"/>
            </p:cNvSpPr>
            <p:nvPr/>
          </p:nvSpPr>
          <p:spPr bwMode="auto">
            <a:xfrm>
              <a:off x="1304" y="2651"/>
              <a:ext cx="530" cy="16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/dev/sdb1</a:t>
              </a:r>
            </a:p>
          </p:txBody>
        </p:sp>
        <p:sp>
          <p:nvSpPr>
            <p:cNvPr id="15381" name="Rectangle 28"/>
            <p:cNvSpPr>
              <a:spLocks noChangeArrowheads="1"/>
            </p:cNvSpPr>
            <p:nvPr/>
          </p:nvSpPr>
          <p:spPr bwMode="auto">
            <a:xfrm>
              <a:off x="1304" y="2855"/>
              <a:ext cx="530" cy="16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/dev/sdc1</a:t>
              </a:r>
            </a:p>
          </p:txBody>
        </p:sp>
        <p:pic>
          <p:nvPicPr>
            <p:cNvPr id="15382" name="Picture 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2" y="2282"/>
              <a:ext cx="614" cy="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5383" name="Picture 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2" y="2866"/>
              <a:ext cx="614" cy="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384" name="Rectangle 31"/>
            <p:cNvSpPr>
              <a:spLocks noChangeArrowheads="1"/>
            </p:cNvSpPr>
            <p:nvPr/>
          </p:nvSpPr>
          <p:spPr bwMode="auto">
            <a:xfrm>
              <a:off x="385" y="2115"/>
              <a:ext cx="530" cy="16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/dev/sdb</a:t>
              </a:r>
            </a:p>
          </p:txBody>
        </p:sp>
        <p:sp>
          <p:nvSpPr>
            <p:cNvPr id="15385" name="Rectangle 32"/>
            <p:cNvSpPr>
              <a:spLocks noChangeArrowheads="1"/>
            </p:cNvSpPr>
            <p:nvPr/>
          </p:nvSpPr>
          <p:spPr bwMode="auto">
            <a:xfrm>
              <a:off x="385" y="3490"/>
              <a:ext cx="530" cy="16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/dev/sdc</a:t>
              </a:r>
            </a:p>
          </p:txBody>
        </p:sp>
        <p:sp>
          <p:nvSpPr>
            <p:cNvPr id="15386" name="Line 33"/>
            <p:cNvSpPr>
              <a:spLocks noChangeShapeType="1"/>
            </p:cNvSpPr>
            <p:nvPr/>
          </p:nvSpPr>
          <p:spPr bwMode="auto">
            <a:xfrm flipV="1">
              <a:off x="906" y="2886"/>
              <a:ext cx="340" cy="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387" name="AutoShape 34"/>
            <p:cNvSpPr>
              <a:spLocks noChangeArrowheads="1"/>
            </p:cNvSpPr>
            <p:nvPr/>
          </p:nvSpPr>
          <p:spPr bwMode="auto">
            <a:xfrm>
              <a:off x="1244" y="2500"/>
              <a:ext cx="816" cy="680"/>
            </a:xfrm>
            <a:prstGeom prst="roundRect">
              <a:avLst>
                <a:gd name="adj" fmla="val 10222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Rectangle 35"/>
            <p:cNvSpPr>
              <a:spLocks noChangeArrowheads="1"/>
            </p:cNvSpPr>
            <p:nvPr/>
          </p:nvSpPr>
          <p:spPr bwMode="auto">
            <a:xfrm>
              <a:off x="1225" y="3294"/>
              <a:ext cx="862" cy="158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转换物理卷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104063" y="3800498"/>
            <a:ext cx="3168650" cy="1546225"/>
            <a:chOff x="3469" y="2500"/>
            <a:chExt cx="1996" cy="974"/>
          </a:xfrm>
        </p:grpSpPr>
        <p:sp>
          <p:nvSpPr>
            <p:cNvPr id="15376" name="AutoShape 37"/>
            <p:cNvSpPr>
              <a:spLocks noChangeArrowheads="1"/>
            </p:cNvSpPr>
            <p:nvPr/>
          </p:nvSpPr>
          <p:spPr bwMode="auto">
            <a:xfrm rot="5400000">
              <a:off x="4496" y="2108"/>
              <a:ext cx="279" cy="15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b="1" dirty="0">
                  <a:solidFill>
                    <a:schemeClr val="tx2"/>
                  </a:solidFill>
                </a:rPr>
                <a:t>/dev/</a:t>
              </a:r>
              <a:r>
                <a:rPr lang="en-US" altLang="zh-CN" b="1" dirty="0" err="1">
                  <a:solidFill>
                    <a:schemeClr val="tx2"/>
                  </a:solidFill>
                </a:rPr>
                <a:t>mail_store</a:t>
              </a:r>
              <a:r>
                <a:rPr lang="en-US" altLang="zh-CN" b="1" dirty="0">
                  <a:solidFill>
                    <a:schemeClr val="tx2"/>
                  </a:solidFill>
                </a:rPr>
                <a:t>/</a:t>
              </a:r>
              <a:r>
                <a:rPr lang="en-US" altLang="zh-CN" b="1" dirty="0" err="1">
                  <a:solidFill>
                    <a:schemeClr val="tx2"/>
                  </a:solidFill>
                </a:rPr>
                <a:t>mbox</a:t>
              </a:r>
              <a:r>
                <a:rPr lang="en-US" altLang="zh-CN" b="1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5377" name="Line 38"/>
            <p:cNvSpPr>
              <a:spLocks noChangeShapeType="1"/>
            </p:cNvSpPr>
            <p:nvPr/>
          </p:nvSpPr>
          <p:spPr bwMode="auto">
            <a:xfrm>
              <a:off x="3469" y="2886"/>
              <a:ext cx="3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378" name="AutoShape 39"/>
            <p:cNvSpPr>
              <a:spLocks noChangeArrowheads="1"/>
            </p:cNvSpPr>
            <p:nvPr/>
          </p:nvSpPr>
          <p:spPr bwMode="auto">
            <a:xfrm>
              <a:off x="3809" y="2500"/>
              <a:ext cx="1656" cy="68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Rectangle 40"/>
            <p:cNvSpPr>
              <a:spLocks noChangeArrowheads="1"/>
            </p:cNvSpPr>
            <p:nvPr/>
          </p:nvSpPr>
          <p:spPr bwMode="auto">
            <a:xfrm>
              <a:off x="4215" y="3293"/>
              <a:ext cx="797" cy="181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创建逻辑卷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872039" y="3800497"/>
            <a:ext cx="2232025" cy="1509712"/>
            <a:chOff x="2063" y="2500"/>
            <a:chExt cx="1406" cy="951"/>
          </a:xfrm>
        </p:grpSpPr>
        <p:sp>
          <p:nvSpPr>
            <p:cNvPr id="15372" name="AutoShape 42"/>
            <p:cNvSpPr>
              <a:spLocks noChangeArrowheads="1"/>
            </p:cNvSpPr>
            <p:nvPr/>
          </p:nvSpPr>
          <p:spPr bwMode="auto">
            <a:xfrm rot="5400000">
              <a:off x="2802" y="2402"/>
              <a:ext cx="267" cy="9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mail_store </a:t>
              </a:r>
            </a:p>
          </p:txBody>
        </p:sp>
        <p:sp>
          <p:nvSpPr>
            <p:cNvPr id="15373" name="AutoShape 43"/>
            <p:cNvSpPr>
              <a:spLocks noChangeArrowheads="1"/>
            </p:cNvSpPr>
            <p:nvPr/>
          </p:nvSpPr>
          <p:spPr bwMode="auto">
            <a:xfrm>
              <a:off x="2403" y="2500"/>
              <a:ext cx="1066" cy="68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Rectangle 44"/>
            <p:cNvSpPr>
              <a:spLocks noChangeArrowheads="1"/>
            </p:cNvSpPr>
            <p:nvPr/>
          </p:nvSpPr>
          <p:spPr bwMode="auto">
            <a:xfrm>
              <a:off x="2653" y="3293"/>
              <a:ext cx="479" cy="158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创建卷组</a:t>
              </a:r>
            </a:p>
          </p:txBody>
        </p:sp>
        <p:sp>
          <p:nvSpPr>
            <p:cNvPr id="15375" name="Line 45"/>
            <p:cNvSpPr>
              <a:spLocks noChangeShapeType="1"/>
            </p:cNvSpPr>
            <p:nvPr/>
          </p:nvSpPr>
          <p:spPr bwMode="auto">
            <a:xfrm flipV="1">
              <a:off x="2063" y="2886"/>
              <a:ext cx="340" cy="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9698038" y="4629172"/>
            <a:ext cx="0" cy="1439862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endParaRPr lang="zh-CN" altLang="en-US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891088" y="5637234"/>
            <a:ext cx="4805362" cy="863600"/>
            <a:chOff x="2075" y="2387"/>
            <a:chExt cx="3027" cy="544"/>
          </a:xfrm>
        </p:grpSpPr>
        <p:sp>
          <p:nvSpPr>
            <p:cNvPr id="15369" name="Line 48"/>
            <p:cNvSpPr>
              <a:spLocks noChangeShapeType="1"/>
            </p:cNvSpPr>
            <p:nvPr/>
          </p:nvSpPr>
          <p:spPr bwMode="auto">
            <a:xfrm flipH="1">
              <a:off x="3878" y="2659"/>
              <a:ext cx="1224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370" name="Text Box 49"/>
            <p:cNvSpPr txBox="1">
              <a:spLocks noChangeArrowheads="1"/>
            </p:cNvSpPr>
            <p:nvPr/>
          </p:nvSpPr>
          <p:spPr bwMode="auto">
            <a:xfrm>
              <a:off x="2155" y="2467"/>
              <a:ext cx="1678" cy="363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格式化为</a:t>
              </a:r>
              <a:r>
                <a:rPr lang="en-US" altLang="zh-CN" b="1">
                  <a:solidFill>
                    <a:schemeClr val="tx2"/>
                  </a:solidFill>
                </a:rPr>
                <a:t>ext3</a:t>
              </a:r>
              <a:r>
                <a:rPr lang="zh-CN" altLang="en-US" b="1">
                  <a:solidFill>
                    <a:schemeClr val="tx2"/>
                  </a:solidFill>
                </a:rPr>
                <a:t>文件系统，</a:t>
              </a:r>
              <a:br>
                <a:rPr lang="zh-CN" altLang="en-US" b="1">
                  <a:solidFill>
                    <a:schemeClr val="tx2"/>
                  </a:solidFill>
                </a:rPr>
              </a:br>
              <a:r>
                <a:rPr lang="zh-CN" altLang="en-US" b="1">
                  <a:solidFill>
                    <a:schemeClr val="tx2"/>
                  </a:solidFill>
                </a:rPr>
                <a:t>并挂载到 </a:t>
              </a:r>
              <a:r>
                <a:rPr lang="en-US" altLang="zh-CN" b="1">
                  <a:solidFill>
                    <a:schemeClr val="tx2"/>
                  </a:solidFill>
                </a:rPr>
                <a:t>/mailbox </a:t>
              </a:r>
              <a:r>
                <a:rPr lang="zh-CN" altLang="en-US" b="1">
                  <a:solidFill>
                    <a:schemeClr val="tx2"/>
                  </a:solidFill>
                </a:rPr>
                <a:t>目录</a:t>
              </a:r>
            </a:p>
          </p:txBody>
        </p:sp>
        <p:sp>
          <p:nvSpPr>
            <p:cNvPr id="15371" name="AutoShape 50"/>
            <p:cNvSpPr>
              <a:spLocks noChangeArrowheads="1"/>
            </p:cNvSpPr>
            <p:nvPr/>
          </p:nvSpPr>
          <p:spPr bwMode="auto">
            <a:xfrm>
              <a:off x="2075" y="2387"/>
              <a:ext cx="1814" cy="54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" name="图示 33"/>
          <p:cNvGraphicFramePr/>
          <p:nvPr/>
        </p:nvGraphicFramePr>
        <p:xfrm>
          <a:off x="2595538" y="1754190"/>
          <a:ext cx="7072362" cy="117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灯片编号占位符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/35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65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2640</Words>
  <Application>Microsoft Office PowerPoint</Application>
  <PresentationFormat>宽屏</PresentationFormat>
  <Paragraphs>400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Calibri</vt:lpstr>
      <vt:lpstr>Wingdings</vt:lpstr>
      <vt:lpstr>仿宋_GB2312</vt:lpstr>
      <vt:lpstr>楷体_GB2312</vt:lpstr>
      <vt:lpstr>宋体</vt:lpstr>
      <vt:lpstr>Arial</vt:lpstr>
      <vt:lpstr>Calibri Light</vt:lpstr>
      <vt:lpstr>Times New Roman</vt:lpstr>
      <vt:lpstr>Office 主题</vt:lpstr>
      <vt:lpstr>磁盘和文件系统管理（二）</vt:lpstr>
      <vt:lpstr>课前小考</vt:lpstr>
      <vt:lpstr>技能展示</vt:lpstr>
      <vt:lpstr>本章结构</vt:lpstr>
      <vt:lpstr>LVM 概述 2-1</vt:lpstr>
      <vt:lpstr>LVM 概述 2-2</vt:lpstr>
      <vt:lpstr>LVM 的管理命令</vt:lpstr>
      <vt:lpstr>LVM 应用示例 2-1</vt:lpstr>
      <vt:lpstr>LVM 应用示例 2-2</vt:lpstr>
      <vt:lpstr>创建物理卷 pvcreate</vt:lpstr>
      <vt:lpstr>创建卷组 vgcreate</vt:lpstr>
      <vt:lpstr>创建逻辑卷 lvcreate</vt:lpstr>
      <vt:lpstr>逻辑卷扩容</vt:lpstr>
      <vt:lpstr>小结</vt:lpstr>
      <vt:lpstr>磁盘配额概述2-1</vt:lpstr>
      <vt:lpstr>磁盘配额概述2-2</vt:lpstr>
      <vt:lpstr>启用磁盘配额支持</vt:lpstr>
      <vt:lpstr>磁盘配额管理 5-1</vt:lpstr>
      <vt:lpstr>磁盘配额管理 5-2</vt:lpstr>
      <vt:lpstr>磁盘配额管理 5-3</vt:lpstr>
      <vt:lpstr>磁盘配额管理 5-4</vt:lpstr>
      <vt:lpstr>磁盘配额管理 5-5</vt:lpstr>
      <vt:lpstr>本章总结</vt:lpstr>
      <vt:lpstr>考题</vt:lpstr>
      <vt:lpstr>实验任务</vt:lpstr>
      <vt:lpstr>实验：LVM 卷管理及配额设置3-1</vt:lpstr>
      <vt:lpstr>实验：LVM 卷管理及配额设置3-2</vt:lpstr>
      <vt:lpstr>实验：LVM卷管理及配额设置3-3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磁盘和文件系统管理（二）</dc:title>
  <dc:creator>newuser</dc:creator>
  <cp:lastModifiedBy>newuser</cp:lastModifiedBy>
  <cp:revision>3</cp:revision>
  <dcterms:created xsi:type="dcterms:W3CDTF">2018-09-28T05:35:44Z</dcterms:created>
  <dcterms:modified xsi:type="dcterms:W3CDTF">2018-09-28T09:42:16Z</dcterms:modified>
</cp:coreProperties>
</file>