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8" r:id="rId30"/>
    <p:sldId id="290" r:id="rId31"/>
    <p:sldId id="291" r:id="rId32"/>
    <p:sldId id="292" r:id="rId33"/>
    <p:sldId id="29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 " initials="  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1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1-19T14:53:24.986" idx="8">
    <p:pos x="3489" y="2130"/>
    <p:text>http://rpmfind.net 是否应该改为：
http://www.rpm.org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6209CA-790B-4B4A-9264-6DA39ABF66D6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7191910-6A1D-4505-968F-BD2AF349A4DA}">
      <dgm:prSet/>
      <dgm:spPr/>
      <dgm:t>
        <a:bodyPr/>
        <a:lstStyle/>
        <a:p>
          <a:r>
            <a:rPr lang="zh-CN" altLang="en-US" dirty="0" smtClean="0"/>
            <a:t>主要功能</a:t>
          </a:r>
        </a:p>
      </dgm:t>
    </dgm:pt>
    <dgm:pt modelId="{7F2BC437-9D7D-4FE7-AF27-984A8139D1F7}" type="parTrans" cxnId="{3574ED60-01F9-470D-A4C5-CCD14FF9B20B}">
      <dgm:prSet/>
      <dgm:spPr/>
      <dgm:t>
        <a:bodyPr/>
        <a:lstStyle/>
        <a:p>
          <a:endParaRPr lang="zh-CN" altLang="en-US"/>
        </a:p>
      </dgm:t>
    </dgm:pt>
    <dgm:pt modelId="{46CD1111-8E41-41AD-9C41-637A15EFE90E}" type="sibTrans" cxnId="{3574ED60-01F9-470D-A4C5-CCD14FF9B20B}">
      <dgm:prSet/>
      <dgm:spPr/>
      <dgm:t>
        <a:bodyPr/>
        <a:lstStyle/>
        <a:p>
          <a:endParaRPr lang="zh-CN" altLang="en-US"/>
        </a:p>
      </dgm:t>
    </dgm:pt>
    <dgm:pt modelId="{33E51F16-7F9B-45FE-BF21-ED90384A61A9}">
      <dgm:prSet custT="1"/>
      <dgm:spPr/>
      <dgm:t>
        <a:bodyPr/>
        <a:lstStyle/>
        <a:p>
          <a:r>
            <a:rPr lang="zh-CN" altLang="en-US" sz="1800" b="1" dirty="0" smtClean="0"/>
            <a:t>查询、验证</a:t>
          </a:r>
          <a:r>
            <a:rPr lang="en-US" altLang="zh-CN" sz="1800" b="1" dirty="0" smtClean="0"/>
            <a:t>RPM</a:t>
          </a:r>
          <a:r>
            <a:rPr lang="zh-CN" altLang="en-US" sz="1800" b="1" dirty="0" smtClean="0"/>
            <a:t>软件包信息</a:t>
          </a:r>
        </a:p>
      </dgm:t>
    </dgm:pt>
    <dgm:pt modelId="{8F206C68-2FDC-4838-AE99-3ED4AFB03DF6}" type="parTrans" cxnId="{8CB78C44-2F95-4E16-B720-90325469283B}">
      <dgm:prSet/>
      <dgm:spPr/>
      <dgm:t>
        <a:bodyPr/>
        <a:lstStyle/>
        <a:p>
          <a:endParaRPr lang="zh-CN" altLang="en-US"/>
        </a:p>
      </dgm:t>
    </dgm:pt>
    <dgm:pt modelId="{41AFBA1C-6BED-4C71-8532-6B4FEB8117C9}" type="sibTrans" cxnId="{8CB78C44-2F95-4E16-B720-90325469283B}">
      <dgm:prSet/>
      <dgm:spPr/>
      <dgm:t>
        <a:bodyPr/>
        <a:lstStyle/>
        <a:p>
          <a:endParaRPr lang="zh-CN" altLang="en-US"/>
        </a:p>
      </dgm:t>
    </dgm:pt>
    <dgm:pt modelId="{7AABFC00-1C5B-45DC-929C-6480A6324D34}">
      <dgm:prSet custT="1"/>
      <dgm:spPr/>
      <dgm:t>
        <a:bodyPr/>
        <a:lstStyle/>
        <a:p>
          <a:r>
            <a:rPr lang="zh-CN" altLang="en-US" sz="1800" b="1" dirty="0" smtClean="0"/>
            <a:t>安装、升级、卸载</a:t>
          </a:r>
          <a:r>
            <a:rPr lang="en-US" altLang="zh-CN" sz="1800" b="1" dirty="0" smtClean="0"/>
            <a:t>RPM </a:t>
          </a:r>
          <a:r>
            <a:rPr lang="zh-CN" altLang="en-US" sz="1800" b="1" dirty="0" smtClean="0"/>
            <a:t>软件包</a:t>
          </a:r>
        </a:p>
      </dgm:t>
    </dgm:pt>
    <dgm:pt modelId="{28E0EEDA-AC84-4CBF-B1AF-6A50ABB9A96D}" type="parTrans" cxnId="{2326831B-18BF-40DC-B252-855B249CF545}">
      <dgm:prSet/>
      <dgm:spPr/>
      <dgm:t>
        <a:bodyPr/>
        <a:lstStyle/>
        <a:p>
          <a:endParaRPr lang="zh-CN" altLang="en-US"/>
        </a:p>
      </dgm:t>
    </dgm:pt>
    <dgm:pt modelId="{917AB11D-DEFD-4A85-BE7E-7404F4E8F557}" type="sibTrans" cxnId="{2326831B-18BF-40DC-B252-855B249CF545}">
      <dgm:prSet/>
      <dgm:spPr/>
      <dgm:t>
        <a:bodyPr/>
        <a:lstStyle/>
        <a:p>
          <a:endParaRPr lang="zh-CN" altLang="en-US"/>
        </a:p>
      </dgm:t>
    </dgm:pt>
    <dgm:pt modelId="{53681C30-27F8-4FF6-A570-14C47EB161A4}">
      <dgm:prSet custT="1"/>
      <dgm:spPr/>
      <dgm:t>
        <a:bodyPr/>
        <a:lstStyle/>
        <a:p>
          <a:r>
            <a:rPr lang="zh-CN" altLang="en-US" sz="1800" b="1" dirty="0" smtClean="0"/>
            <a:t>维护 </a:t>
          </a:r>
          <a:r>
            <a:rPr lang="en-US" altLang="zh-CN" sz="1800" b="1" dirty="0" smtClean="0"/>
            <a:t>RPM</a:t>
          </a:r>
          <a:r>
            <a:rPr lang="zh-CN" altLang="en-US" sz="1800" b="1" dirty="0" smtClean="0"/>
            <a:t>数据库信息</a:t>
          </a:r>
        </a:p>
      </dgm:t>
    </dgm:pt>
    <dgm:pt modelId="{C6407E63-6A7B-4937-A0C6-5EDF9F650592}" type="parTrans" cxnId="{19984A89-B10D-4AA8-8E91-7C8B955D8A96}">
      <dgm:prSet/>
      <dgm:spPr/>
      <dgm:t>
        <a:bodyPr/>
        <a:lstStyle/>
        <a:p>
          <a:endParaRPr lang="zh-CN" altLang="en-US"/>
        </a:p>
      </dgm:t>
    </dgm:pt>
    <dgm:pt modelId="{77760C5F-5961-42E2-A8E1-3D9E581C1F20}" type="sibTrans" cxnId="{19984A89-B10D-4AA8-8E91-7C8B955D8A96}">
      <dgm:prSet/>
      <dgm:spPr/>
      <dgm:t>
        <a:bodyPr/>
        <a:lstStyle/>
        <a:p>
          <a:endParaRPr lang="zh-CN" altLang="en-US"/>
        </a:p>
      </dgm:t>
    </dgm:pt>
    <dgm:pt modelId="{2E344CC6-0ACF-49CD-BCB5-E6C7CAEAF992}" type="pres">
      <dgm:prSet presAssocID="{9F6209CA-790B-4B4A-9264-6DA39ABF66D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9C4175-7590-41F5-84E7-3CC06AA0E3C1}" type="pres">
      <dgm:prSet presAssocID="{C7191910-6A1D-4505-968F-BD2AF349A4D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39155CA8-B267-466C-8AF7-0295CC28A180}" type="pres">
      <dgm:prSet presAssocID="{8F206C68-2FDC-4838-AE99-3ED4AFB03DF6}" presName="Name9" presStyleLbl="parChTrans1D2" presStyleIdx="0" presStyleCnt="3"/>
      <dgm:spPr/>
      <dgm:t>
        <a:bodyPr/>
        <a:lstStyle/>
        <a:p>
          <a:endParaRPr lang="zh-CN" altLang="en-US"/>
        </a:p>
      </dgm:t>
    </dgm:pt>
    <dgm:pt modelId="{31A2F508-2E3E-4EF2-948C-53BCCA4AE1D9}" type="pres">
      <dgm:prSet presAssocID="{8F206C68-2FDC-4838-AE99-3ED4AFB03DF6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64DBEA20-3B51-4D64-A105-FCBD6430563D}" type="pres">
      <dgm:prSet presAssocID="{33E51F16-7F9B-45FE-BF21-ED90384A61A9}" presName="node" presStyleLbl="node1" presStyleIdx="0" presStyleCnt="3" custRadScaleRad="92999" custRadScaleInc="23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79E8E6-C9AC-44B4-B06E-2BF8C96DC983}" type="pres">
      <dgm:prSet presAssocID="{28E0EEDA-AC84-4CBF-B1AF-6A50ABB9A96D}" presName="Name9" presStyleLbl="parChTrans1D2" presStyleIdx="1" presStyleCnt="3"/>
      <dgm:spPr/>
      <dgm:t>
        <a:bodyPr/>
        <a:lstStyle/>
        <a:p>
          <a:endParaRPr lang="zh-CN" altLang="en-US"/>
        </a:p>
      </dgm:t>
    </dgm:pt>
    <dgm:pt modelId="{54FF33FA-CAB5-4768-90C2-6796109D2042}" type="pres">
      <dgm:prSet presAssocID="{28E0EEDA-AC84-4CBF-B1AF-6A50ABB9A96D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C6970C6E-1BB0-4EB6-8497-54B37F4DB8C5}" type="pres">
      <dgm:prSet presAssocID="{7AABFC00-1C5B-45DC-929C-6480A6324D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98690F-6A56-4B5A-BBF1-9A7816674739}" type="pres">
      <dgm:prSet presAssocID="{C6407E63-6A7B-4937-A0C6-5EDF9F650592}" presName="Name9" presStyleLbl="parChTrans1D2" presStyleIdx="2" presStyleCnt="3"/>
      <dgm:spPr/>
      <dgm:t>
        <a:bodyPr/>
        <a:lstStyle/>
        <a:p>
          <a:endParaRPr lang="zh-CN" altLang="en-US"/>
        </a:p>
      </dgm:t>
    </dgm:pt>
    <dgm:pt modelId="{E39DCCAA-1C77-4E42-A7F6-E86D496D051E}" type="pres">
      <dgm:prSet presAssocID="{C6407E63-6A7B-4937-A0C6-5EDF9F650592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64234F91-11AA-4F89-A5BB-47076152BD56}" type="pres">
      <dgm:prSet presAssocID="{53681C30-27F8-4FF6-A570-14C47EB161A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16D5D5-96ED-4499-9D7F-C56C27828648}" type="presOf" srcId="{C7191910-6A1D-4505-968F-BD2AF349A4DA}" destId="{859C4175-7590-41F5-84E7-3CC06AA0E3C1}" srcOrd="0" destOrd="0" presId="urn:microsoft.com/office/officeart/2005/8/layout/radial1"/>
    <dgm:cxn modelId="{F0A2628E-CEA6-4E6C-93BD-11D41507E948}" type="presOf" srcId="{C6407E63-6A7B-4937-A0C6-5EDF9F650592}" destId="{E39DCCAA-1C77-4E42-A7F6-E86D496D051E}" srcOrd="1" destOrd="0" presId="urn:microsoft.com/office/officeart/2005/8/layout/radial1"/>
    <dgm:cxn modelId="{21CCB423-9EA6-480E-A420-8078B89ABDB3}" type="presOf" srcId="{33E51F16-7F9B-45FE-BF21-ED90384A61A9}" destId="{64DBEA20-3B51-4D64-A105-FCBD6430563D}" srcOrd="0" destOrd="0" presId="urn:microsoft.com/office/officeart/2005/8/layout/radial1"/>
    <dgm:cxn modelId="{029D542A-E8AE-4643-8F57-A606F0CC1620}" type="presOf" srcId="{9F6209CA-790B-4B4A-9264-6DA39ABF66D6}" destId="{2E344CC6-0ACF-49CD-BCB5-E6C7CAEAF992}" srcOrd="0" destOrd="0" presId="urn:microsoft.com/office/officeart/2005/8/layout/radial1"/>
    <dgm:cxn modelId="{D5ECAE85-5362-4A9D-A424-F70ED7FCFD0D}" type="presOf" srcId="{53681C30-27F8-4FF6-A570-14C47EB161A4}" destId="{64234F91-11AA-4F89-A5BB-47076152BD56}" srcOrd="0" destOrd="0" presId="urn:microsoft.com/office/officeart/2005/8/layout/radial1"/>
    <dgm:cxn modelId="{D3BE03F4-ACFE-4239-B834-2BF2B236C3DA}" type="presOf" srcId="{8F206C68-2FDC-4838-AE99-3ED4AFB03DF6}" destId="{39155CA8-B267-466C-8AF7-0295CC28A180}" srcOrd="0" destOrd="0" presId="urn:microsoft.com/office/officeart/2005/8/layout/radial1"/>
    <dgm:cxn modelId="{EF216C64-D514-4F38-9939-F8BD829FDFF7}" type="presOf" srcId="{28E0EEDA-AC84-4CBF-B1AF-6A50ABB9A96D}" destId="{54FF33FA-CAB5-4768-90C2-6796109D2042}" srcOrd="1" destOrd="0" presId="urn:microsoft.com/office/officeart/2005/8/layout/radial1"/>
    <dgm:cxn modelId="{B1E0D184-0047-4053-9C73-2BCBDD110ED1}" type="presOf" srcId="{28E0EEDA-AC84-4CBF-B1AF-6A50ABB9A96D}" destId="{1879E8E6-C9AC-44B4-B06E-2BF8C96DC983}" srcOrd="0" destOrd="0" presId="urn:microsoft.com/office/officeart/2005/8/layout/radial1"/>
    <dgm:cxn modelId="{3574ED60-01F9-470D-A4C5-CCD14FF9B20B}" srcId="{9F6209CA-790B-4B4A-9264-6DA39ABF66D6}" destId="{C7191910-6A1D-4505-968F-BD2AF349A4DA}" srcOrd="0" destOrd="0" parTransId="{7F2BC437-9D7D-4FE7-AF27-984A8139D1F7}" sibTransId="{46CD1111-8E41-41AD-9C41-637A15EFE90E}"/>
    <dgm:cxn modelId="{8CB78C44-2F95-4E16-B720-90325469283B}" srcId="{C7191910-6A1D-4505-968F-BD2AF349A4DA}" destId="{33E51F16-7F9B-45FE-BF21-ED90384A61A9}" srcOrd="0" destOrd="0" parTransId="{8F206C68-2FDC-4838-AE99-3ED4AFB03DF6}" sibTransId="{41AFBA1C-6BED-4C71-8532-6B4FEB8117C9}"/>
    <dgm:cxn modelId="{68D5F21B-46BA-4923-976F-C410255C36ED}" type="presOf" srcId="{8F206C68-2FDC-4838-AE99-3ED4AFB03DF6}" destId="{31A2F508-2E3E-4EF2-948C-53BCCA4AE1D9}" srcOrd="1" destOrd="0" presId="urn:microsoft.com/office/officeart/2005/8/layout/radial1"/>
    <dgm:cxn modelId="{19984A89-B10D-4AA8-8E91-7C8B955D8A96}" srcId="{C7191910-6A1D-4505-968F-BD2AF349A4DA}" destId="{53681C30-27F8-4FF6-A570-14C47EB161A4}" srcOrd="2" destOrd="0" parTransId="{C6407E63-6A7B-4937-A0C6-5EDF9F650592}" sibTransId="{77760C5F-5961-42E2-A8E1-3D9E581C1F20}"/>
    <dgm:cxn modelId="{35DBA456-7931-4440-9A3B-C24818541DD6}" type="presOf" srcId="{C6407E63-6A7B-4937-A0C6-5EDF9F650592}" destId="{D398690F-6A56-4B5A-BBF1-9A7816674739}" srcOrd="0" destOrd="0" presId="urn:microsoft.com/office/officeart/2005/8/layout/radial1"/>
    <dgm:cxn modelId="{DE9D1F4A-074C-47DB-91F3-242CF9E456B7}" type="presOf" srcId="{7AABFC00-1C5B-45DC-929C-6480A6324D34}" destId="{C6970C6E-1BB0-4EB6-8497-54B37F4DB8C5}" srcOrd="0" destOrd="0" presId="urn:microsoft.com/office/officeart/2005/8/layout/radial1"/>
    <dgm:cxn modelId="{2326831B-18BF-40DC-B252-855B249CF545}" srcId="{C7191910-6A1D-4505-968F-BD2AF349A4DA}" destId="{7AABFC00-1C5B-45DC-929C-6480A6324D34}" srcOrd="1" destOrd="0" parTransId="{28E0EEDA-AC84-4CBF-B1AF-6A50ABB9A96D}" sibTransId="{917AB11D-DEFD-4A85-BE7E-7404F4E8F557}"/>
    <dgm:cxn modelId="{449FA898-2418-4F72-925D-4D5BDC73AD00}" type="presParOf" srcId="{2E344CC6-0ACF-49CD-BCB5-E6C7CAEAF992}" destId="{859C4175-7590-41F5-84E7-3CC06AA0E3C1}" srcOrd="0" destOrd="0" presId="urn:microsoft.com/office/officeart/2005/8/layout/radial1"/>
    <dgm:cxn modelId="{95DBF172-5237-4524-B27B-72C02D4FC4AF}" type="presParOf" srcId="{2E344CC6-0ACF-49CD-BCB5-E6C7CAEAF992}" destId="{39155CA8-B267-466C-8AF7-0295CC28A180}" srcOrd="1" destOrd="0" presId="urn:microsoft.com/office/officeart/2005/8/layout/radial1"/>
    <dgm:cxn modelId="{822D85FB-9DAC-46E9-A032-2C62A4E8B28D}" type="presParOf" srcId="{39155CA8-B267-466C-8AF7-0295CC28A180}" destId="{31A2F508-2E3E-4EF2-948C-53BCCA4AE1D9}" srcOrd="0" destOrd="0" presId="urn:microsoft.com/office/officeart/2005/8/layout/radial1"/>
    <dgm:cxn modelId="{754396B2-4538-4BBD-A3AF-079607BEFE7F}" type="presParOf" srcId="{2E344CC6-0ACF-49CD-BCB5-E6C7CAEAF992}" destId="{64DBEA20-3B51-4D64-A105-FCBD6430563D}" srcOrd="2" destOrd="0" presId="urn:microsoft.com/office/officeart/2005/8/layout/radial1"/>
    <dgm:cxn modelId="{EB44A787-4198-486C-B844-0592C70D643E}" type="presParOf" srcId="{2E344CC6-0ACF-49CD-BCB5-E6C7CAEAF992}" destId="{1879E8E6-C9AC-44B4-B06E-2BF8C96DC983}" srcOrd="3" destOrd="0" presId="urn:microsoft.com/office/officeart/2005/8/layout/radial1"/>
    <dgm:cxn modelId="{28F012E5-9B12-4C10-84D3-F0D5BC81E107}" type="presParOf" srcId="{1879E8E6-C9AC-44B4-B06E-2BF8C96DC983}" destId="{54FF33FA-CAB5-4768-90C2-6796109D2042}" srcOrd="0" destOrd="0" presId="urn:microsoft.com/office/officeart/2005/8/layout/radial1"/>
    <dgm:cxn modelId="{86350914-0EA0-4FE1-8500-182BBB0E4980}" type="presParOf" srcId="{2E344CC6-0ACF-49CD-BCB5-E6C7CAEAF992}" destId="{C6970C6E-1BB0-4EB6-8497-54B37F4DB8C5}" srcOrd="4" destOrd="0" presId="urn:microsoft.com/office/officeart/2005/8/layout/radial1"/>
    <dgm:cxn modelId="{D9BCE905-9D0D-42DF-9B32-FF24BDE5910C}" type="presParOf" srcId="{2E344CC6-0ACF-49CD-BCB5-E6C7CAEAF992}" destId="{D398690F-6A56-4B5A-BBF1-9A7816674739}" srcOrd="5" destOrd="0" presId="urn:microsoft.com/office/officeart/2005/8/layout/radial1"/>
    <dgm:cxn modelId="{906558D3-A67A-4C04-B864-A27914B64EF5}" type="presParOf" srcId="{D398690F-6A56-4B5A-BBF1-9A7816674739}" destId="{E39DCCAA-1C77-4E42-A7F6-E86D496D051E}" srcOrd="0" destOrd="0" presId="urn:microsoft.com/office/officeart/2005/8/layout/radial1"/>
    <dgm:cxn modelId="{C9A59034-D169-4CBB-9444-27CCBD8C0915}" type="presParOf" srcId="{2E344CC6-0ACF-49CD-BCB5-E6C7CAEAF992}" destId="{64234F91-11AA-4F89-A5BB-47076152BD56}" srcOrd="6" destOrd="0" presId="urn:microsoft.com/office/officeart/2005/8/layout/radial1"/>
  </dgm:cxnLst>
  <dgm:bg/>
  <dgm:whole/>
  <dgm:extLst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DDED09-5DF6-4261-89F9-CA3498F1B9D0}" type="doc">
      <dgm:prSet loTypeId="urn:microsoft.com/office/officeart/2005/8/layout/process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F7BDC5D-4F5E-4EA5-911D-8B24FA471432}">
      <dgm:prSet phldrT="[文本]" custT="1"/>
      <dgm:spPr/>
      <dgm:t>
        <a:bodyPr/>
        <a:lstStyle/>
        <a:p>
          <a:r>
            <a:rPr lang="zh-CN" altLang="en-US" sz="1800" b="1" dirty="0" smtClean="0"/>
            <a:t>下载源代码安装包文件</a:t>
          </a:r>
          <a:endParaRPr lang="zh-CN" altLang="en-US" sz="1800" b="1" dirty="0"/>
        </a:p>
      </dgm:t>
    </dgm:pt>
    <dgm:pt modelId="{E502F983-4D6A-48AF-BCD0-31893C3B81DF}" type="parTrans" cxnId="{BCA40F00-934F-4598-894B-70770D8456A6}">
      <dgm:prSet/>
      <dgm:spPr/>
      <dgm:t>
        <a:bodyPr/>
        <a:lstStyle/>
        <a:p>
          <a:endParaRPr lang="zh-CN" altLang="en-US" sz="1600" b="1"/>
        </a:p>
      </dgm:t>
    </dgm:pt>
    <dgm:pt modelId="{4BC9B20D-A8AD-4294-B5F6-6CCBFD8AAFEC}" type="sibTrans" cxnId="{BCA40F00-934F-4598-894B-70770D8456A6}">
      <dgm:prSet/>
      <dgm:spPr/>
      <dgm:t>
        <a:bodyPr/>
        <a:lstStyle/>
        <a:p>
          <a:endParaRPr lang="zh-CN" altLang="en-US" sz="1600" b="1"/>
        </a:p>
      </dgm:t>
    </dgm:pt>
    <dgm:pt modelId="{EC8C91D3-3AE6-416D-AFDB-52B3CD3B14ED}">
      <dgm:prSet phldrT="[文本]" custT="1"/>
      <dgm:spPr/>
      <dgm:t>
        <a:bodyPr/>
        <a:lstStyle/>
        <a:p>
          <a:r>
            <a:rPr lang="zh-CN" altLang="en-US" sz="1800" b="1" dirty="0" smtClean="0"/>
            <a:t>步骤</a:t>
          </a:r>
          <a:r>
            <a:rPr lang="en-US" altLang="zh-CN" sz="1800" b="1" dirty="0" smtClean="0"/>
            <a:t>1</a:t>
          </a:r>
          <a:r>
            <a:rPr lang="zh-CN" altLang="en-US" sz="1800" b="1" dirty="0" smtClean="0"/>
            <a:t>：</a:t>
          </a:r>
          <a:r>
            <a:rPr lang="en-US" altLang="zh-CN" sz="1800" b="1" dirty="0" smtClean="0"/>
            <a:t>tar</a:t>
          </a:r>
          <a:r>
            <a:rPr lang="zh-CN" altLang="en-US" sz="1800" b="1" dirty="0" smtClean="0"/>
            <a:t>解包</a:t>
          </a:r>
          <a:endParaRPr lang="zh-CN" altLang="en-US" sz="1800" b="1" dirty="0"/>
        </a:p>
      </dgm:t>
    </dgm:pt>
    <dgm:pt modelId="{63E0B70A-41B8-409C-90FD-5E645B1E2426}" type="parTrans" cxnId="{44DC506D-B428-4228-9B64-671CF196A87C}">
      <dgm:prSet/>
      <dgm:spPr/>
      <dgm:t>
        <a:bodyPr/>
        <a:lstStyle/>
        <a:p>
          <a:endParaRPr lang="zh-CN" altLang="en-US" sz="1600" b="1"/>
        </a:p>
      </dgm:t>
    </dgm:pt>
    <dgm:pt modelId="{DF316078-4AE8-41D7-B6A0-5632D43DCDBC}" type="sibTrans" cxnId="{44DC506D-B428-4228-9B64-671CF196A87C}">
      <dgm:prSet/>
      <dgm:spPr/>
      <dgm:t>
        <a:bodyPr/>
        <a:lstStyle/>
        <a:p>
          <a:endParaRPr lang="zh-CN" altLang="en-US" sz="1600" b="1"/>
        </a:p>
      </dgm:t>
    </dgm:pt>
    <dgm:pt modelId="{6F020988-B5BA-450A-A877-9AA49BBD4528}">
      <dgm:prSet phldrT="[文本]" custT="1"/>
      <dgm:spPr/>
      <dgm:t>
        <a:bodyPr/>
        <a:lstStyle/>
        <a:p>
          <a:r>
            <a:rPr lang="zh-CN" altLang="en-US" sz="1800" b="1" smtClean="0"/>
            <a:t>步骤</a:t>
          </a:r>
          <a:r>
            <a:rPr lang="en-US" altLang="zh-CN" sz="1800" b="1" smtClean="0"/>
            <a:t>2</a:t>
          </a:r>
          <a:r>
            <a:rPr lang="zh-CN" altLang="en-US" sz="1800" b="1" smtClean="0"/>
            <a:t>：</a:t>
          </a:r>
          <a:r>
            <a:rPr lang="en-US" altLang="zh-CN" sz="1800" b="1" smtClean="0"/>
            <a:t>./configure </a:t>
          </a:r>
          <a:r>
            <a:rPr lang="zh-CN" altLang="en-US" sz="1800" b="1" smtClean="0"/>
            <a:t>配置</a:t>
          </a:r>
          <a:endParaRPr lang="zh-CN" altLang="en-US" sz="1800" b="1" dirty="0"/>
        </a:p>
      </dgm:t>
    </dgm:pt>
    <dgm:pt modelId="{0B2F2352-5F7B-4DA8-95D8-90214B3E4E53}" type="parTrans" cxnId="{E78629B5-778D-411B-9CD6-51888FFAEEF5}">
      <dgm:prSet/>
      <dgm:spPr/>
      <dgm:t>
        <a:bodyPr/>
        <a:lstStyle/>
        <a:p>
          <a:endParaRPr lang="zh-CN" altLang="en-US" sz="1600" b="1"/>
        </a:p>
      </dgm:t>
    </dgm:pt>
    <dgm:pt modelId="{754C8289-7C02-4667-AFDE-A4DB334FD4F9}" type="sibTrans" cxnId="{E78629B5-778D-411B-9CD6-51888FFAEEF5}">
      <dgm:prSet/>
      <dgm:spPr/>
      <dgm:t>
        <a:bodyPr/>
        <a:lstStyle/>
        <a:p>
          <a:endParaRPr lang="zh-CN" altLang="en-US" sz="1600" b="1"/>
        </a:p>
      </dgm:t>
    </dgm:pt>
    <dgm:pt modelId="{10978682-414B-49A6-9B2B-F0076D6234C6}">
      <dgm:prSet phldrT="[文本]" custT="1"/>
      <dgm:spPr/>
      <dgm:t>
        <a:bodyPr/>
        <a:lstStyle/>
        <a:p>
          <a:r>
            <a:rPr lang="zh-CN" altLang="en-US" sz="1800" b="1" smtClean="0"/>
            <a:t>步骤</a:t>
          </a:r>
          <a:r>
            <a:rPr lang="en-US" altLang="zh-CN" sz="1800" b="1" smtClean="0"/>
            <a:t>3</a:t>
          </a:r>
          <a:r>
            <a:rPr lang="zh-CN" altLang="en-US" sz="1800" b="1" smtClean="0"/>
            <a:t>：</a:t>
          </a:r>
          <a:r>
            <a:rPr lang="en-US" altLang="zh-CN" sz="1800" b="1" smtClean="0"/>
            <a:t>make </a:t>
          </a:r>
          <a:r>
            <a:rPr lang="zh-CN" altLang="en-US" sz="1800" b="1" smtClean="0"/>
            <a:t>编译</a:t>
          </a:r>
          <a:endParaRPr lang="zh-CN" altLang="en-US" sz="1800" b="1" dirty="0"/>
        </a:p>
      </dgm:t>
    </dgm:pt>
    <dgm:pt modelId="{9A36C5D4-880F-4B11-9202-CAA98459D333}" type="parTrans" cxnId="{C02D170E-CB61-496E-A58E-674D771BDB03}">
      <dgm:prSet/>
      <dgm:spPr/>
      <dgm:t>
        <a:bodyPr/>
        <a:lstStyle/>
        <a:p>
          <a:endParaRPr lang="zh-CN" altLang="en-US" sz="1600" b="1"/>
        </a:p>
      </dgm:t>
    </dgm:pt>
    <dgm:pt modelId="{2988071D-A393-4555-958D-7E96905B123E}" type="sibTrans" cxnId="{C02D170E-CB61-496E-A58E-674D771BDB03}">
      <dgm:prSet/>
      <dgm:spPr/>
      <dgm:t>
        <a:bodyPr/>
        <a:lstStyle/>
        <a:p>
          <a:endParaRPr lang="zh-CN" altLang="en-US" sz="1600" b="1"/>
        </a:p>
      </dgm:t>
    </dgm:pt>
    <dgm:pt modelId="{06767A2D-A4A9-453A-B750-98076E32C173}">
      <dgm:prSet phldrT="[文本]" custT="1"/>
      <dgm:spPr/>
      <dgm:t>
        <a:bodyPr/>
        <a:lstStyle/>
        <a:p>
          <a:r>
            <a:rPr lang="zh-CN" altLang="en-US" sz="1800" b="1" smtClean="0"/>
            <a:t>步骤</a:t>
          </a:r>
          <a:r>
            <a:rPr lang="en-US" altLang="zh-CN" sz="1800" b="1" smtClean="0"/>
            <a:t>4</a:t>
          </a:r>
          <a:r>
            <a:rPr lang="zh-CN" altLang="en-US" sz="1800" b="1" smtClean="0"/>
            <a:t>：</a:t>
          </a:r>
          <a:r>
            <a:rPr lang="en-US" altLang="zh-CN" sz="1800" b="1" smtClean="0"/>
            <a:t>make install </a:t>
          </a:r>
          <a:r>
            <a:rPr lang="zh-CN" altLang="en-US" sz="1800" b="1" smtClean="0"/>
            <a:t>安装</a:t>
          </a:r>
          <a:endParaRPr lang="zh-CN" altLang="en-US" sz="1800" b="1" dirty="0"/>
        </a:p>
      </dgm:t>
    </dgm:pt>
    <dgm:pt modelId="{8EC5E639-DDDD-4C40-9940-88DD9CAF3FDB}" type="parTrans" cxnId="{C1197B23-A626-4B70-AA5C-A45419CCEAEB}">
      <dgm:prSet/>
      <dgm:spPr/>
      <dgm:t>
        <a:bodyPr/>
        <a:lstStyle/>
        <a:p>
          <a:endParaRPr lang="zh-CN" altLang="en-US" sz="1600" b="1"/>
        </a:p>
      </dgm:t>
    </dgm:pt>
    <dgm:pt modelId="{085CE7A9-E579-464F-9885-A902D47CF20A}" type="sibTrans" cxnId="{C1197B23-A626-4B70-AA5C-A45419CCEAEB}">
      <dgm:prSet/>
      <dgm:spPr/>
      <dgm:t>
        <a:bodyPr/>
        <a:lstStyle/>
        <a:p>
          <a:endParaRPr lang="zh-CN" altLang="en-US" sz="1600" b="1"/>
        </a:p>
      </dgm:t>
    </dgm:pt>
    <dgm:pt modelId="{059E0870-C7BB-4A67-A445-ED09DC30EA31}">
      <dgm:prSet phldrT="[文本]" custT="1"/>
      <dgm:spPr/>
      <dgm:t>
        <a:bodyPr/>
        <a:lstStyle/>
        <a:p>
          <a:r>
            <a:rPr lang="zh-CN" altLang="en-US" sz="1800" b="1" smtClean="0"/>
            <a:t>测试及应用、维护软件</a:t>
          </a:r>
          <a:endParaRPr lang="zh-CN" altLang="en-US" sz="1800" b="1" dirty="0"/>
        </a:p>
      </dgm:t>
    </dgm:pt>
    <dgm:pt modelId="{59191C2B-F87E-479C-A4EC-2F52700D7E36}" type="parTrans" cxnId="{0518B2B7-B95A-47FE-ACE0-48F13E91A32D}">
      <dgm:prSet/>
      <dgm:spPr/>
      <dgm:t>
        <a:bodyPr/>
        <a:lstStyle/>
        <a:p>
          <a:endParaRPr lang="zh-CN" altLang="en-US" sz="1600" b="1"/>
        </a:p>
      </dgm:t>
    </dgm:pt>
    <dgm:pt modelId="{E9B2D932-F5D7-4228-A0A3-7011AE6D75F3}" type="sibTrans" cxnId="{0518B2B7-B95A-47FE-ACE0-48F13E91A32D}">
      <dgm:prSet/>
      <dgm:spPr/>
      <dgm:t>
        <a:bodyPr/>
        <a:lstStyle/>
        <a:p>
          <a:endParaRPr lang="zh-CN" altLang="en-US" sz="1600" b="1"/>
        </a:p>
      </dgm:t>
    </dgm:pt>
    <dgm:pt modelId="{1E8BCB0E-12C2-4478-9E0A-3E448B791B5B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tx2"/>
              </a:solidFill>
            </a:rPr>
            <a:t>用途：解压并释放源代码包到指定的目录</a:t>
          </a:r>
          <a:endParaRPr lang="zh-CN" altLang="en-US" sz="1800" b="1" dirty="0">
            <a:solidFill>
              <a:schemeClr val="tx2"/>
            </a:solidFill>
          </a:endParaRPr>
        </a:p>
      </dgm:t>
    </dgm:pt>
    <dgm:pt modelId="{DE4C36DE-D190-4125-A8B5-5D2605A8474B}" type="parTrans" cxnId="{468933AA-4156-44D8-A305-AB5A702F8CCB}">
      <dgm:prSet/>
      <dgm:spPr/>
      <dgm:t>
        <a:bodyPr/>
        <a:lstStyle/>
        <a:p>
          <a:endParaRPr lang="zh-CN" altLang="en-US" sz="1600" b="1"/>
        </a:p>
      </dgm:t>
    </dgm:pt>
    <dgm:pt modelId="{ED094416-9052-4832-8915-6713B8F4818C}" type="sibTrans" cxnId="{468933AA-4156-44D8-A305-AB5A702F8CCB}">
      <dgm:prSet/>
      <dgm:spPr/>
      <dgm:t>
        <a:bodyPr/>
        <a:lstStyle/>
        <a:p>
          <a:endParaRPr lang="zh-CN" altLang="en-US" sz="1600" b="1"/>
        </a:p>
      </dgm:t>
    </dgm:pt>
    <dgm:pt modelId="{0CF020F4-5B8B-4514-9E6D-26BDC0622C5D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tx2"/>
              </a:solidFill>
            </a:rPr>
            <a:t>用途：设置安装目录、安装模块等选项</a:t>
          </a:r>
          <a:endParaRPr lang="zh-CN" altLang="en-US" sz="1800" b="1" dirty="0">
            <a:solidFill>
              <a:schemeClr val="tx2"/>
            </a:solidFill>
          </a:endParaRPr>
        </a:p>
      </dgm:t>
    </dgm:pt>
    <dgm:pt modelId="{1CCD29CD-903B-4757-91D9-246071B28496}" type="parTrans" cxnId="{9DC27BCC-BB5C-49F8-AB74-A83415789909}">
      <dgm:prSet/>
      <dgm:spPr/>
      <dgm:t>
        <a:bodyPr/>
        <a:lstStyle/>
        <a:p>
          <a:endParaRPr lang="zh-CN" altLang="en-US" sz="1600" b="1"/>
        </a:p>
      </dgm:t>
    </dgm:pt>
    <dgm:pt modelId="{A63F6EDC-D35E-4812-8420-703598150AEE}" type="sibTrans" cxnId="{9DC27BCC-BB5C-49F8-AB74-A83415789909}">
      <dgm:prSet/>
      <dgm:spPr/>
      <dgm:t>
        <a:bodyPr/>
        <a:lstStyle/>
        <a:p>
          <a:endParaRPr lang="zh-CN" altLang="en-US" sz="1600" b="1"/>
        </a:p>
      </dgm:t>
    </dgm:pt>
    <dgm:pt modelId="{3DB6F24C-1641-4050-A272-0E0275E0A111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tx2"/>
              </a:solidFill>
            </a:rPr>
            <a:t>用途：生成可执行的二进制文件</a:t>
          </a:r>
          <a:endParaRPr lang="zh-CN" altLang="en-US" sz="1800" b="1" dirty="0">
            <a:solidFill>
              <a:schemeClr val="tx2"/>
            </a:solidFill>
          </a:endParaRPr>
        </a:p>
      </dgm:t>
    </dgm:pt>
    <dgm:pt modelId="{D03A969B-0289-4109-BFB8-B988863954EF}" type="parTrans" cxnId="{0B98BE35-21A8-4288-82F6-C2DC594F45CD}">
      <dgm:prSet/>
      <dgm:spPr/>
      <dgm:t>
        <a:bodyPr/>
        <a:lstStyle/>
        <a:p>
          <a:endParaRPr lang="zh-CN" altLang="en-US" sz="1600" b="1"/>
        </a:p>
      </dgm:t>
    </dgm:pt>
    <dgm:pt modelId="{B0CBA474-518D-408E-8139-C5D3A0E3BAD6}" type="sibTrans" cxnId="{0B98BE35-21A8-4288-82F6-C2DC594F45CD}">
      <dgm:prSet/>
      <dgm:spPr/>
      <dgm:t>
        <a:bodyPr/>
        <a:lstStyle/>
        <a:p>
          <a:endParaRPr lang="zh-CN" altLang="en-US" sz="1600" b="1"/>
        </a:p>
      </dgm:t>
    </dgm:pt>
    <dgm:pt modelId="{7A1890AD-2DAA-40AB-AF43-048D0666EEB2}">
      <dgm:prSet phldrT="[文本]" custT="1"/>
      <dgm:spPr/>
      <dgm:t>
        <a:bodyPr/>
        <a:lstStyle/>
        <a:p>
          <a:r>
            <a:rPr lang="zh-CN" altLang="en-US" sz="1800" b="1" dirty="0" smtClean="0">
              <a:solidFill>
                <a:schemeClr val="tx2"/>
              </a:solidFill>
            </a:rPr>
            <a:t>用途：复制二进制文件到系统，配置应用环境</a:t>
          </a:r>
          <a:endParaRPr lang="zh-CN" altLang="en-US" sz="1800" b="1" dirty="0">
            <a:solidFill>
              <a:schemeClr val="tx2"/>
            </a:solidFill>
          </a:endParaRPr>
        </a:p>
      </dgm:t>
    </dgm:pt>
    <dgm:pt modelId="{553EEF2C-C936-469F-8D92-40F70EF52084}" type="parTrans" cxnId="{93EC1EF1-53FD-4001-9B7F-46F6CEC78A41}">
      <dgm:prSet/>
      <dgm:spPr/>
      <dgm:t>
        <a:bodyPr/>
        <a:lstStyle/>
        <a:p>
          <a:endParaRPr lang="zh-CN" altLang="en-US" sz="1600" b="1"/>
        </a:p>
      </dgm:t>
    </dgm:pt>
    <dgm:pt modelId="{E210684B-40E2-4D22-9ADE-CFCA03FC030D}" type="sibTrans" cxnId="{93EC1EF1-53FD-4001-9B7F-46F6CEC78A41}">
      <dgm:prSet/>
      <dgm:spPr/>
      <dgm:t>
        <a:bodyPr/>
        <a:lstStyle/>
        <a:p>
          <a:endParaRPr lang="zh-CN" altLang="en-US" sz="1600" b="1"/>
        </a:p>
      </dgm:t>
    </dgm:pt>
    <dgm:pt modelId="{2C364707-4E45-4510-AB09-D43847EEB415}" type="pres">
      <dgm:prSet presAssocID="{5BDDED09-5DF6-4261-89F9-CA3498F1B9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50E1524-8D27-4239-B4A9-D31D58C41444}" type="pres">
      <dgm:prSet presAssocID="{059E0870-C7BB-4A67-A445-ED09DC30EA31}" presName="boxAndChildren" presStyleCnt="0"/>
      <dgm:spPr/>
    </dgm:pt>
    <dgm:pt modelId="{72CC5ABD-75C4-499F-A633-665E8B60F6DB}" type="pres">
      <dgm:prSet presAssocID="{059E0870-C7BB-4A67-A445-ED09DC30EA31}" presName="parentTextBox" presStyleLbl="node1" presStyleIdx="0" presStyleCnt="6"/>
      <dgm:spPr/>
      <dgm:t>
        <a:bodyPr/>
        <a:lstStyle/>
        <a:p>
          <a:endParaRPr lang="zh-CN" altLang="en-US"/>
        </a:p>
      </dgm:t>
    </dgm:pt>
    <dgm:pt modelId="{318969CC-9041-4BA8-9D52-E6CB274039C1}" type="pres">
      <dgm:prSet presAssocID="{085CE7A9-E579-464F-9885-A902D47CF20A}" presName="sp" presStyleCnt="0"/>
      <dgm:spPr/>
    </dgm:pt>
    <dgm:pt modelId="{BF5B5F3C-160E-46D5-988E-5F34E805B917}" type="pres">
      <dgm:prSet presAssocID="{06767A2D-A4A9-453A-B750-98076E32C173}" presName="arrowAndChildren" presStyleCnt="0"/>
      <dgm:spPr/>
    </dgm:pt>
    <dgm:pt modelId="{62147209-EEAA-4CC3-922B-386C2ACA0BA6}" type="pres">
      <dgm:prSet presAssocID="{06767A2D-A4A9-453A-B750-98076E32C173}" presName="parentTextArrow" presStyleLbl="node1" presStyleIdx="0" presStyleCnt="6"/>
      <dgm:spPr/>
      <dgm:t>
        <a:bodyPr/>
        <a:lstStyle/>
        <a:p>
          <a:endParaRPr lang="zh-CN" altLang="en-US"/>
        </a:p>
      </dgm:t>
    </dgm:pt>
    <dgm:pt modelId="{91F0992F-CE65-420B-ACA2-A6EF2B1E86FE}" type="pres">
      <dgm:prSet presAssocID="{06767A2D-A4A9-453A-B750-98076E32C173}" presName="arrow" presStyleLbl="node1" presStyleIdx="1" presStyleCnt="6"/>
      <dgm:spPr/>
      <dgm:t>
        <a:bodyPr/>
        <a:lstStyle/>
        <a:p>
          <a:endParaRPr lang="zh-CN" altLang="en-US"/>
        </a:p>
      </dgm:t>
    </dgm:pt>
    <dgm:pt modelId="{F52958F5-196D-4BF6-AD50-449B3A6E25F0}" type="pres">
      <dgm:prSet presAssocID="{06767A2D-A4A9-453A-B750-98076E32C173}" presName="descendantArrow" presStyleCnt="0"/>
      <dgm:spPr/>
    </dgm:pt>
    <dgm:pt modelId="{9D0186A2-F4D0-4DB9-A67C-CA98BA5699D9}" type="pres">
      <dgm:prSet presAssocID="{7A1890AD-2DAA-40AB-AF43-048D0666EEB2}" presName="childTextArrow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409516-17F0-4850-BEC4-800A97F25C55}" type="pres">
      <dgm:prSet presAssocID="{2988071D-A393-4555-958D-7E96905B123E}" presName="sp" presStyleCnt="0"/>
      <dgm:spPr/>
    </dgm:pt>
    <dgm:pt modelId="{99EAFA7E-1F34-4C00-83DA-64D900BB098E}" type="pres">
      <dgm:prSet presAssocID="{10978682-414B-49A6-9B2B-F0076D6234C6}" presName="arrowAndChildren" presStyleCnt="0"/>
      <dgm:spPr/>
    </dgm:pt>
    <dgm:pt modelId="{9B9AFE6B-E0AC-4621-9A8F-F6ED780C2724}" type="pres">
      <dgm:prSet presAssocID="{10978682-414B-49A6-9B2B-F0076D6234C6}" presName="parentTextArrow" presStyleLbl="node1" presStyleIdx="1" presStyleCnt="6"/>
      <dgm:spPr/>
      <dgm:t>
        <a:bodyPr/>
        <a:lstStyle/>
        <a:p>
          <a:endParaRPr lang="zh-CN" altLang="en-US"/>
        </a:p>
      </dgm:t>
    </dgm:pt>
    <dgm:pt modelId="{68860349-6D48-4F54-BCA3-1B548DE0F92B}" type="pres">
      <dgm:prSet presAssocID="{10978682-414B-49A6-9B2B-F0076D6234C6}" presName="arrow" presStyleLbl="node1" presStyleIdx="2" presStyleCnt="6"/>
      <dgm:spPr/>
      <dgm:t>
        <a:bodyPr/>
        <a:lstStyle/>
        <a:p>
          <a:endParaRPr lang="zh-CN" altLang="en-US"/>
        </a:p>
      </dgm:t>
    </dgm:pt>
    <dgm:pt modelId="{A1A5A327-3392-4CD0-B474-645902E382E4}" type="pres">
      <dgm:prSet presAssocID="{10978682-414B-49A6-9B2B-F0076D6234C6}" presName="descendantArrow" presStyleCnt="0"/>
      <dgm:spPr/>
    </dgm:pt>
    <dgm:pt modelId="{7676CDC0-9C0F-4054-BA3E-6DFE2E44B224}" type="pres">
      <dgm:prSet presAssocID="{3DB6F24C-1641-4050-A272-0E0275E0A111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502CF3-E658-4552-AB01-50C4568A1287}" type="pres">
      <dgm:prSet presAssocID="{754C8289-7C02-4667-AFDE-A4DB334FD4F9}" presName="sp" presStyleCnt="0"/>
      <dgm:spPr/>
    </dgm:pt>
    <dgm:pt modelId="{A477D615-A1A2-4515-A6A1-5E465C35BA0C}" type="pres">
      <dgm:prSet presAssocID="{6F020988-B5BA-450A-A877-9AA49BBD4528}" presName="arrowAndChildren" presStyleCnt="0"/>
      <dgm:spPr/>
    </dgm:pt>
    <dgm:pt modelId="{228FBC2D-2403-49D5-AB02-DE2E1B430611}" type="pres">
      <dgm:prSet presAssocID="{6F020988-B5BA-450A-A877-9AA49BBD4528}" presName="parentTextArrow" presStyleLbl="node1" presStyleIdx="2" presStyleCnt="6"/>
      <dgm:spPr/>
      <dgm:t>
        <a:bodyPr/>
        <a:lstStyle/>
        <a:p>
          <a:endParaRPr lang="zh-CN" altLang="en-US"/>
        </a:p>
      </dgm:t>
    </dgm:pt>
    <dgm:pt modelId="{42D0C311-38CA-4CA7-8D2E-245CF0EDA611}" type="pres">
      <dgm:prSet presAssocID="{6F020988-B5BA-450A-A877-9AA49BBD4528}" presName="arrow" presStyleLbl="node1" presStyleIdx="3" presStyleCnt="6"/>
      <dgm:spPr/>
      <dgm:t>
        <a:bodyPr/>
        <a:lstStyle/>
        <a:p>
          <a:endParaRPr lang="zh-CN" altLang="en-US"/>
        </a:p>
      </dgm:t>
    </dgm:pt>
    <dgm:pt modelId="{66C390CF-4160-4C2D-B27A-28EF741E9956}" type="pres">
      <dgm:prSet presAssocID="{6F020988-B5BA-450A-A877-9AA49BBD4528}" presName="descendantArrow" presStyleCnt="0"/>
      <dgm:spPr/>
    </dgm:pt>
    <dgm:pt modelId="{3070AEF1-50A2-406A-8D0D-97FE759B461C}" type="pres">
      <dgm:prSet presAssocID="{0CF020F4-5B8B-4514-9E6D-26BDC0622C5D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EB70EA-C075-42BE-BEE7-97264829051B}" type="pres">
      <dgm:prSet presAssocID="{DF316078-4AE8-41D7-B6A0-5632D43DCDBC}" presName="sp" presStyleCnt="0"/>
      <dgm:spPr/>
    </dgm:pt>
    <dgm:pt modelId="{1E2910AF-A65A-4C8C-9966-2EAC0BA17964}" type="pres">
      <dgm:prSet presAssocID="{EC8C91D3-3AE6-416D-AFDB-52B3CD3B14ED}" presName="arrowAndChildren" presStyleCnt="0"/>
      <dgm:spPr/>
    </dgm:pt>
    <dgm:pt modelId="{E394261F-87B3-43D4-B866-4CA791AB6296}" type="pres">
      <dgm:prSet presAssocID="{EC8C91D3-3AE6-416D-AFDB-52B3CD3B14ED}" presName="parentTextArrow" presStyleLbl="node1" presStyleIdx="3" presStyleCnt="6"/>
      <dgm:spPr/>
      <dgm:t>
        <a:bodyPr/>
        <a:lstStyle/>
        <a:p>
          <a:endParaRPr lang="zh-CN" altLang="en-US"/>
        </a:p>
      </dgm:t>
    </dgm:pt>
    <dgm:pt modelId="{4794A3B7-FA19-4406-8D0B-27D066FF4C95}" type="pres">
      <dgm:prSet presAssocID="{EC8C91D3-3AE6-416D-AFDB-52B3CD3B14ED}" presName="arrow" presStyleLbl="node1" presStyleIdx="4" presStyleCnt="6"/>
      <dgm:spPr/>
      <dgm:t>
        <a:bodyPr/>
        <a:lstStyle/>
        <a:p>
          <a:endParaRPr lang="zh-CN" altLang="en-US"/>
        </a:p>
      </dgm:t>
    </dgm:pt>
    <dgm:pt modelId="{2D104EE7-AE81-4E7A-A8BC-D465ABDA4053}" type="pres">
      <dgm:prSet presAssocID="{EC8C91D3-3AE6-416D-AFDB-52B3CD3B14ED}" presName="descendantArrow" presStyleCnt="0"/>
      <dgm:spPr/>
    </dgm:pt>
    <dgm:pt modelId="{E5C513B7-C58C-4A35-9FAC-64F75BC5884F}" type="pres">
      <dgm:prSet presAssocID="{1E8BCB0E-12C2-4478-9E0A-3E448B791B5B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834DB3-9CBB-4FB5-B7BE-1FABFF6787F4}" type="pres">
      <dgm:prSet presAssocID="{4BC9B20D-A8AD-4294-B5F6-6CCBFD8AAFEC}" presName="sp" presStyleCnt="0"/>
      <dgm:spPr/>
    </dgm:pt>
    <dgm:pt modelId="{34A4384A-0153-440E-80E8-90BB2066667F}" type="pres">
      <dgm:prSet presAssocID="{DF7BDC5D-4F5E-4EA5-911D-8B24FA471432}" presName="arrowAndChildren" presStyleCnt="0"/>
      <dgm:spPr/>
    </dgm:pt>
    <dgm:pt modelId="{3AA04752-05B1-4FC9-A448-D5631B09A8C4}" type="pres">
      <dgm:prSet presAssocID="{DF7BDC5D-4F5E-4EA5-911D-8B24FA471432}" presName="parentTextArrow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C02D170E-CB61-496E-A58E-674D771BDB03}" srcId="{5BDDED09-5DF6-4261-89F9-CA3498F1B9D0}" destId="{10978682-414B-49A6-9B2B-F0076D6234C6}" srcOrd="3" destOrd="0" parTransId="{9A36C5D4-880F-4B11-9202-CAA98459D333}" sibTransId="{2988071D-A393-4555-958D-7E96905B123E}"/>
    <dgm:cxn modelId="{AE7E688D-2E8A-4AA7-A035-49CA2F2750AB}" type="presOf" srcId="{6F020988-B5BA-450A-A877-9AA49BBD4528}" destId="{228FBC2D-2403-49D5-AB02-DE2E1B430611}" srcOrd="0" destOrd="0" presId="urn:microsoft.com/office/officeart/2005/8/layout/process4"/>
    <dgm:cxn modelId="{0518B2B7-B95A-47FE-ACE0-48F13E91A32D}" srcId="{5BDDED09-5DF6-4261-89F9-CA3498F1B9D0}" destId="{059E0870-C7BB-4A67-A445-ED09DC30EA31}" srcOrd="5" destOrd="0" parTransId="{59191C2B-F87E-479C-A4EC-2F52700D7E36}" sibTransId="{E9B2D932-F5D7-4228-A0A3-7011AE6D75F3}"/>
    <dgm:cxn modelId="{981E7F1F-210C-43B2-B952-52D67E7AB545}" type="presOf" srcId="{6F020988-B5BA-450A-A877-9AA49BBD4528}" destId="{42D0C311-38CA-4CA7-8D2E-245CF0EDA611}" srcOrd="1" destOrd="0" presId="urn:microsoft.com/office/officeart/2005/8/layout/process4"/>
    <dgm:cxn modelId="{2A2F2240-BA74-481B-9207-19858662253C}" type="presOf" srcId="{059E0870-C7BB-4A67-A445-ED09DC30EA31}" destId="{72CC5ABD-75C4-499F-A633-665E8B60F6DB}" srcOrd="0" destOrd="0" presId="urn:microsoft.com/office/officeart/2005/8/layout/process4"/>
    <dgm:cxn modelId="{433DE849-742B-4968-8C0B-7FBEBBBE10D8}" type="presOf" srcId="{3DB6F24C-1641-4050-A272-0E0275E0A111}" destId="{7676CDC0-9C0F-4054-BA3E-6DFE2E44B224}" srcOrd="0" destOrd="0" presId="urn:microsoft.com/office/officeart/2005/8/layout/process4"/>
    <dgm:cxn modelId="{7748B806-C970-408D-9AA9-5C197933ABA1}" type="presOf" srcId="{10978682-414B-49A6-9B2B-F0076D6234C6}" destId="{68860349-6D48-4F54-BCA3-1B548DE0F92B}" srcOrd="1" destOrd="0" presId="urn:microsoft.com/office/officeart/2005/8/layout/process4"/>
    <dgm:cxn modelId="{A74192ED-3CDD-45BE-A96C-5972A9221608}" type="presOf" srcId="{EC8C91D3-3AE6-416D-AFDB-52B3CD3B14ED}" destId="{4794A3B7-FA19-4406-8D0B-27D066FF4C95}" srcOrd="1" destOrd="0" presId="urn:microsoft.com/office/officeart/2005/8/layout/process4"/>
    <dgm:cxn modelId="{C1197B23-A626-4B70-AA5C-A45419CCEAEB}" srcId="{5BDDED09-5DF6-4261-89F9-CA3498F1B9D0}" destId="{06767A2D-A4A9-453A-B750-98076E32C173}" srcOrd="4" destOrd="0" parTransId="{8EC5E639-DDDD-4C40-9940-88DD9CAF3FDB}" sibTransId="{085CE7A9-E579-464F-9885-A902D47CF20A}"/>
    <dgm:cxn modelId="{451CDFAF-131D-40BD-B70F-E27C8B963150}" type="presOf" srcId="{06767A2D-A4A9-453A-B750-98076E32C173}" destId="{62147209-EEAA-4CC3-922B-386C2ACA0BA6}" srcOrd="0" destOrd="0" presId="urn:microsoft.com/office/officeart/2005/8/layout/process4"/>
    <dgm:cxn modelId="{0B98BE35-21A8-4288-82F6-C2DC594F45CD}" srcId="{10978682-414B-49A6-9B2B-F0076D6234C6}" destId="{3DB6F24C-1641-4050-A272-0E0275E0A111}" srcOrd="0" destOrd="0" parTransId="{D03A969B-0289-4109-BFB8-B988863954EF}" sibTransId="{B0CBA474-518D-408E-8139-C5D3A0E3BAD6}"/>
    <dgm:cxn modelId="{D1B45B80-189F-45B1-80ED-A920B5938A75}" type="presOf" srcId="{5BDDED09-5DF6-4261-89F9-CA3498F1B9D0}" destId="{2C364707-4E45-4510-AB09-D43847EEB415}" srcOrd="0" destOrd="0" presId="urn:microsoft.com/office/officeart/2005/8/layout/process4"/>
    <dgm:cxn modelId="{4925AC71-A5BB-4F76-9529-2E4C16501126}" type="presOf" srcId="{1E8BCB0E-12C2-4478-9E0A-3E448B791B5B}" destId="{E5C513B7-C58C-4A35-9FAC-64F75BC5884F}" srcOrd="0" destOrd="0" presId="urn:microsoft.com/office/officeart/2005/8/layout/process4"/>
    <dgm:cxn modelId="{6E9A934C-8167-4E69-B67C-9E649B8EE3C0}" type="presOf" srcId="{06767A2D-A4A9-453A-B750-98076E32C173}" destId="{91F0992F-CE65-420B-ACA2-A6EF2B1E86FE}" srcOrd="1" destOrd="0" presId="urn:microsoft.com/office/officeart/2005/8/layout/process4"/>
    <dgm:cxn modelId="{93EC1EF1-53FD-4001-9B7F-46F6CEC78A41}" srcId="{06767A2D-A4A9-453A-B750-98076E32C173}" destId="{7A1890AD-2DAA-40AB-AF43-048D0666EEB2}" srcOrd="0" destOrd="0" parTransId="{553EEF2C-C936-469F-8D92-40F70EF52084}" sibTransId="{E210684B-40E2-4D22-9ADE-CFCA03FC030D}"/>
    <dgm:cxn modelId="{BCA40F00-934F-4598-894B-70770D8456A6}" srcId="{5BDDED09-5DF6-4261-89F9-CA3498F1B9D0}" destId="{DF7BDC5D-4F5E-4EA5-911D-8B24FA471432}" srcOrd="0" destOrd="0" parTransId="{E502F983-4D6A-48AF-BCD0-31893C3B81DF}" sibTransId="{4BC9B20D-A8AD-4294-B5F6-6CCBFD8AAFEC}"/>
    <dgm:cxn modelId="{E78629B5-778D-411B-9CD6-51888FFAEEF5}" srcId="{5BDDED09-5DF6-4261-89F9-CA3498F1B9D0}" destId="{6F020988-B5BA-450A-A877-9AA49BBD4528}" srcOrd="2" destOrd="0" parTransId="{0B2F2352-5F7B-4DA8-95D8-90214B3E4E53}" sibTransId="{754C8289-7C02-4667-AFDE-A4DB334FD4F9}"/>
    <dgm:cxn modelId="{468933AA-4156-44D8-A305-AB5A702F8CCB}" srcId="{EC8C91D3-3AE6-416D-AFDB-52B3CD3B14ED}" destId="{1E8BCB0E-12C2-4478-9E0A-3E448B791B5B}" srcOrd="0" destOrd="0" parTransId="{DE4C36DE-D190-4125-A8B5-5D2605A8474B}" sibTransId="{ED094416-9052-4832-8915-6713B8F4818C}"/>
    <dgm:cxn modelId="{9DC27BCC-BB5C-49F8-AB74-A83415789909}" srcId="{6F020988-B5BA-450A-A877-9AA49BBD4528}" destId="{0CF020F4-5B8B-4514-9E6D-26BDC0622C5D}" srcOrd="0" destOrd="0" parTransId="{1CCD29CD-903B-4757-91D9-246071B28496}" sibTransId="{A63F6EDC-D35E-4812-8420-703598150AEE}"/>
    <dgm:cxn modelId="{EDF04AE9-3A91-4F79-BEA7-0EC0E1EFE5E4}" type="presOf" srcId="{EC8C91D3-3AE6-416D-AFDB-52B3CD3B14ED}" destId="{E394261F-87B3-43D4-B866-4CA791AB6296}" srcOrd="0" destOrd="0" presId="urn:microsoft.com/office/officeart/2005/8/layout/process4"/>
    <dgm:cxn modelId="{6B0AA1AC-9507-425F-99BC-DB1525572544}" type="presOf" srcId="{0CF020F4-5B8B-4514-9E6D-26BDC0622C5D}" destId="{3070AEF1-50A2-406A-8D0D-97FE759B461C}" srcOrd="0" destOrd="0" presId="urn:microsoft.com/office/officeart/2005/8/layout/process4"/>
    <dgm:cxn modelId="{9E71F022-A830-4D19-9BEC-73F6235AC534}" type="presOf" srcId="{10978682-414B-49A6-9B2B-F0076D6234C6}" destId="{9B9AFE6B-E0AC-4621-9A8F-F6ED780C2724}" srcOrd="0" destOrd="0" presId="urn:microsoft.com/office/officeart/2005/8/layout/process4"/>
    <dgm:cxn modelId="{07DD713C-3130-42D9-8C6C-825F46BD021B}" type="presOf" srcId="{7A1890AD-2DAA-40AB-AF43-048D0666EEB2}" destId="{9D0186A2-F4D0-4DB9-A67C-CA98BA5699D9}" srcOrd="0" destOrd="0" presId="urn:microsoft.com/office/officeart/2005/8/layout/process4"/>
    <dgm:cxn modelId="{44DC506D-B428-4228-9B64-671CF196A87C}" srcId="{5BDDED09-5DF6-4261-89F9-CA3498F1B9D0}" destId="{EC8C91D3-3AE6-416D-AFDB-52B3CD3B14ED}" srcOrd="1" destOrd="0" parTransId="{63E0B70A-41B8-409C-90FD-5E645B1E2426}" sibTransId="{DF316078-4AE8-41D7-B6A0-5632D43DCDBC}"/>
    <dgm:cxn modelId="{A76423B1-F70E-432C-B86A-42EA0AF55DA5}" type="presOf" srcId="{DF7BDC5D-4F5E-4EA5-911D-8B24FA471432}" destId="{3AA04752-05B1-4FC9-A448-D5631B09A8C4}" srcOrd="0" destOrd="0" presId="urn:microsoft.com/office/officeart/2005/8/layout/process4"/>
    <dgm:cxn modelId="{A7B0E348-B4DD-4E6A-8913-D307598C327C}" type="presParOf" srcId="{2C364707-4E45-4510-AB09-D43847EEB415}" destId="{050E1524-8D27-4239-B4A9-D31D58C41444}" srcOrd="0" destOrd="0" presId="urn:microsoft.com/office/officeart/2005/8/layout/process4"/>
    <dgm:cxn modelId="{E58DD16C-36D0-4882-8B0A-DC848FC60046}" type="presParOf" srcId="{050E1524-8D27-4239-B4A9-D31D58C41444}" destId="{72CC5ABD-75C4-499F-A633-665E8B60F6DB}" srcOrd="0" destOrd="0" presId="urn:microsoft.com/office/officeart/2005/8/layout/process4"/>
    <dgm:cxn modelId="{751FB7A7-9D45-4C5E-B374-FB42D42D3BE5}" type="presParOf" srcId="{2C364707-4E45-4510-AB09-D43847EEB415}" destId="{318969CC-9041-4BA8-9D52-E6CB274039C1}" srcOrd="1" destOrd="0" presId="urn:microsoft.com/office/officeart/2005/8/layout/process4"/>
    <dgm:cxn modelId="{4617E955-DC75-4234-9B2F-D93240C8521B}" type="presParOf" srcId="{2C364707-4E45-4510-AB09-D43847EEB415}" destId="{BF5B5F3C-160E-46D5-988E-5F34E805B917}" srcOrd="2" destOrd="0" presId="urn:microsoft.com/office/officeart/2005/8/layout/process4"/>
    <dgm:cxn modelId="{38C0B53A-4103-4E7E-B8D4-1BF5D8F4CBF1}" type="presParOf" srcId="{BF5B5F3C-160E-46D5-988E-5F34E805B917}" destId="{62147209-EEAA-4CC3-922B-386C2ACA0BA6}" srcOrd="0" destOrd="0" presId="urn:microsoft.com/office/officeart/2005/8/layout/process4"/>
    <dgm:cxn modelId="{E937094C-F4CD-4E15-94F3-76955C8BAD65}" type="presParOf" srcId="{BF5B5F3C-160E-46D5-988E-5F34E805B917}" destId="{91F0992F-CE65-420B-ACA2-A6EF2B1E86FE}" srcOrd="1" destOrd="0" presId="urn:microsoft.com/office/officeart/2005/8/layout/process4"/>
    <dgm:cxn modelId="{6D2275BA-BD2B-400D-83CA-2B39B8962EBD}" type="presParOf" srcId="{BF5B5F3C-160E-46D5-988E-5F34E805B917}" destId="{F52958F5-196D-4BF6-AD50-449B3A6E25F0}" srcOrd="2" destOrd="0" presId="urn:microsoft.com/office/officeart/2005/8/layout/process4"/>
    <dgm:cxn modelId="{D2F33DDD-2471-4DE1-B2B1-169F15F3A0BC}" type="presParOf" srcId="{F52958F5-196D-4BF6-AD50-449B3A6E25F0}" destId="{9D0186A2-F4D0-4DB9-A67C-CA98BA5699D9}" srcOrd="0" destOrd="0" presId="urn:microsoft.com/office/officeart/2005/8/layout/process4"/>
    <dgm:cxn modelId="{19FFC24D-02CF-466C-903A-D98D317A3468}" type="presParOf" srcId="{2C364707-4E45-4510-AB09-D43847EEB415}" destId="{39409516-17F0-4850-BEC4-800A97F25C55}" srcOrd="3" destOrd="0" presId="urn:microsoft.com/office/officeart/2005/8/layout/process4"/>
    <dgm:cxn modelId="{AAA9AC2E-0B6A-43C3-A060-C32152D99694}" type="presParOf" srcId="{2C364707-4E45-4510-AB09-D43847EEB415}" destId="{99EAFA7E-1F34-4C00-83DA-64D900BB098E}" srcOrd="4" destOrd="0" presId="urn:microsoft.com/office/officeart/2005/8/layout/process4"/>
    <dgm:cxn modelId="{A94F4029-E24B-4B53-BE2A-27C1CDCC9D3E}" type="presParOf" srcId="{99EAFA7E-1F34-4C00-83DA-64D900BB098E}" destId="{9B9AFE6B-E0AC-4621-9A8F-F6ED780C2724}" srcOrd="0" destOrd="0" presId="urn:microsoft.com/office/officeart/2005/8/layout/process4"/>
    <dgm:cxn modelId="{78635D72-A628-4C9F-8868-D5E5CB8A22D3}" type="presParOf" srcId="{99EAFA7E-1F34-4C00-83DA-64D900BB098E}" destId="{68860349-6D48-4F54-BCA3-1B548DE0F92B}" srcOrd="1" destOrd="0" presId="urn:microsoft.com/office/officeart/2005/8/layout/process4"/>
    <dgm:cxn modelId="{9FFDA89F-0733-4046-8B48-61113DDDC804}" type="presParOf" srcId="{99EAFA7E-1F34-4C00-83DA-64D900BB098E}" destId="{A1A5A327-3392-4CD0-B474-645902E382E4}" srcOrd="2" destOrd="0" presId="urn:microsoft.com/office/officeart/2005/8/layout/process4"/>
    <dgm:cxn modelId="{EFC7F984-4ACF-4BC1-9D25-D948184B84F8}" type="presParOf" srcId="{A1A5A327-3392-4CD0-B474-645902E382E4}" destId="{7676CDC0-9C0F-4054-BA3E-6DFE2E44B224}" srcOrd="0" destOrd="0" presId="urn:microsoft.com/office/officeart/2005/8/layout/process4"/>
    <dgm:cxn modelId="{D4AC444A-F7A7-4A2A-82DA-EA286F412C73}" type="presParOf" srcId="{2C364707-4E45-4510-AB09-D43847EEB415}" destId="{9F502CF3-E658-4552-AB01-50C4568A1287}" srcOrd="5" destOrd="0" presId="urn:microsoft.com/office/officeart/2005/8/layout/process4"/>
    <dgm:cxn modelId="{996F6F93-92FF-477F-83AE-19D7592061B2}" type="presParOf" srcId="{2C364707-4E45-4510-AB09-D43847EEB415}" destId="{A477D615-A1A2-4515-A6A1-5E465C35BA0C}" srcOrd="6" destOrd="0" presId="urn:microsoft.com/office/officeart/2005/8/layout/process4"/>
    <dgm:cxn modelId="{1EB1CA0E-B936-489C-B2A2-31B43B1B1470}" type="presParOf" srcId="{A477D615-A1A2-4515-A6A1-5E465C35BA0C}" destId="{228FBC2D-2403-49D5-AB02-DE2E1B430611}" srcOrd="0" destOrd="0" presId="urn:microsoft.com/office/officeart/2005/8/layout/process4"/>
    <dgm:cxn modelId="{895B8886-FF97-4ACA-A1E3-778FBA0D4DFA}" type="presParOf" srcId="{A477D615-A1A2-4515-A6A1-5E465C35BA0C}" destId="{42D0C311-38CA-4CA7-8D2E-245CF0EDA611}" srcOrd="1" destOrd="0" presId="urn:microsoft.com/office/officeart/2005/8/layout/process4"/>
    <dgm:cxn modelId="{E8720DF6-5097-4732-8B23-55DF7835A21C}" type="presParOf" srcId="{A477D615-A1A2-4515-A6A1-5E465C35BA0C}" destId="{66C390CF-4160-4C2D-B27A-28EF741E9956}" srcOrd="2" destOrd="0" presId="urn:microsoft.com/office/officeart/2005/8/layout/process4"/>
    <dgm:cxn modelId="{F47D6470-DA47-4905-91AB-51E278579148}" type="presParOf" srcId="{66C390CF-4160-4C2D-B27A-28EF741E9956}" destId="{3070AEF1-50A2-406A-8D0D-97FE759B461C}" srcOrd="0" destOrd="0" presId="urn:microsoft.com/office/officeart/2005/8/layout/process4"/>
    <dgm:cxn modelId="{C5833FA2-6FFE-4379-9D72-94DD24194586}" type="presParOf" srcId="{2C364707-4E45-4510-AB09-D43847EEB415}" destId="{E1EB70EA-C075-42BE-BEE7-97264829051B}" srcOrd="7" destOrd="0" presId="urn:microsoft.com/office/officeart/2005/8/layout/process4"/>
    <dgm:cxn modelId="{DADFC522-6655-495C-803E-BC80FAA908D7}" type="presParOf" srcId="{2C364707-4E45-4510-AB09-D43847EEB415}" destId="{1E2910AF-A65A-4C8C-9966-2EAC0BA17964}" srcOrd="8" destOrd="0" presId="urn:microsoft.com/office/officeart/2005/8/layout/process4"/>
    <dgm:cxn modelId="{2FD895D7-196A-44B6-A14D-C21B79BFD4C0}" type="presParOf" srcId="{1E2910AF-A65A-4C8C-9966-2EAC0BA17964}" destId="{E394261F-87B3-43D4-B866-4CA791AB6296}" srcOrd="0" destOrd="0" presId="urn:microsoft.com/office/officeart/2005/8/layout/process4"/>
    <dgm:cxn modelId="{5EF0EBEB-31AD-4D09-B5D7-352826BDF5ED}" type="presParOf" srcId="{1E2910AF-A65A-4C8C-9966-2EAC0BA17964}" destId="{4794A3B7-FA19-4406-8D0B-27D066FF4C95}" srcOrd="1" destOrd="0" presId="urn:microsoft.com/office/officeart/2005/8/layout/process4"/>
    <dgm:cxn modelId="{8DBD9FA4-1354-4342-B8E9-40186B625B5D}" type="presParOf" srcId="{1E2910AF-A65A-4C8C-9966-2EAC0BA17964}" destId="{2D104EE7-AE81-4E7A-A8BC-D465ABDA4053}" srcOrd="2" destOrd="0" presId="urn:microsoft.com/office/officeart/2005/8/layout/process4"/>
    <dgm:cxn modelId="{544BE7A6-730E-4C3A-89A4-7FA305F881B3}" type="presParOf" srcId="{2D104EE7-AE81-4E7A-A8BC-D465ABDA4053}" destId="{E5C513B7-C58C-4A35-9FAC-64F75BC5884F}" srcOrd="0" destOrd="0" presId="urn:microsoft.com/office/officeart/2005/8/layout/process4"/>
    <dgm:cxn modelId="{5A9ED32C-BD3E-4C9E-96FF-F40FE5B72FE2}" type="presParOf" srcId="{2C364707-4E45-4510-AB09-D43847EEB415}" destId="{BA834DB3-9CBB-4FB5-B7BE-1FABFF6787F4}" srcOrd="9" destOrd="0" presId="urn:microsoft.com/office/officeart/2005/8/layout/process4"/>
    <dgm:cxn modelId="{8DE48313-CBC5-49FD-997B-B9DD4E29E59B}" type="presParOf" srcId="{2C364707-4E45-4510-AB09-D43847EEB415}" destId="{34A4384A-0153-440E-80E8-90BB2066667F}" srcOrd="10" destOrd="0" presId="urn:microsoft.com/office/officeart/2005/8/layout/process4"/>
    <dgm:cxn modelId="{C8D35D8A-3257-4151-A8E4-08F85C96EFBA}" type="presParOf" srcId="{34A4384A-0153-440E-80E8-90BB2066667F}" destId="{3AA04752-05B1-4FC9-A448-D5631B09A8C4}" srcOrd="0" destOrd="0" presId="urn:microsoft.com/office/officeart/2005/8/layout/process4"/>
  </dgm:cxnLst>
  <dgm:bg/>
  <dgm:whole/>
  <dgm:extLst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C4175-7590-41F5-84E7-3CC06AA0E3C1}">
      <dsp:nvSpPr>
        <dsp:cNvPr id="0" name=""/>
        <dsp:cNvSpPr/>
      </dsp:nvSpPr>
      <dsp:spPr>
        <a:xfrm>
          <a:off x="2435035" y="1828703"/>
          <a:ext cx="1392639" cy="13926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主要功能</a:t>
          </a:r>
        </a:p>
      </dsp:txBody>
      <dsp:txXfrm>
        <a:off x="2638982" y="2032650"/>
        <a:ext cx="984745" cy="984745"/>
      </dsp:txXfrm>
    </dsp:sp>
    <dsp:sp modelId="{39155CA8-B267-466C-8AF7-0295CC28A180}">
      <dsp:nvSpPr>
        <dsp:cNvPr id="0" name=""/>
        <dsp:cNvSpPr/>
      </dsp:nvSpPr>
      <dsp:spPr>
        <a:xfrm rot="16284528">
          <a:off x="3005236" y="1662096"/>
          <a:ext cx="293697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293697" y="20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44742" y="1674767"/>
        <a:ext cx="14684" cy="14684"/>
      </dsp:txXfrm>
    </dsp:sp>
    <dsp:sp modelId="{64DBEA20-3B51-4D64-A105-FCBD6430563D}">
      <dsp:nvSpPr>
        <dsp:cNvPr id="0" name=""/>
        <dsp:cNvSpPr/>
      </dsp:nvSpPr>
      <dsp:spPr>
        <a:xfrm>
          <a:off x="2476494" y="142876"/>
          <a:ext cx="1392639" cy="13926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查询、验证</a:t>
          </a:r>
          <a:r>
            <a:rPr lang="en-US" altLang="zh-CN" sz="1800" b="1" kern="1200" dirty="0" smtClean="0"/>
            <a:t>RPM</a:t>
          </a:r>
          <a:r>
            <a:rPr lang="zh-CN" altLang="en-US" sz="1800" b="1" kern="1200" dirty="0" smtClean="0"/>
            <a:t>软件包信息</a:t>
          </a:r>
        </a:p>
      </dsp:txBody>
      <dsp:txXfrm>
        <a:off x="2680441" y="346823"/>
        <a:ext cx="984745" cy="984745"/>
      </dsp:txXfrm>
    </dsp:sp>
    <dsp:sp modelId="{1879E8E6-C9AC-44B4-B06E-2BF8C96DC983}">
      <dsp:nvSpPr>
        <dsp:cNvPr id="0" name=""/>
        <dsp:cNvSpPr/>
      </dsp:nvSpPr>
      <dsp:spPr>
        <a:xfrm rot="1800000">
          <a:off x="3706207" y="2958331"/>
          <a:ext cx="420645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420645" y="20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06014" y="2967828"/>
        <a:ext cx="21032" cy="21032"/>
      </dsp:txXfrm>
    </dsp:sp>
    <dsp:sp modelId="{C6970C6E-1BB0-4EB6-8497-54B37F4DB8C5}">
      <dsp:nvSpPr>
        <dsp:cNvPr id="0" name=""/>
        <dsp:cNvSpPr/>
      </dsp:nvSpPr>
      <dsp:spPr>
        <a:xfrm>
          <a:off x="4005386" y="2735345"/>
          <a:ext cx="1392639" cy="13926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安装、升级、卸载</a:t>
          </a:r>
          <a:r>
            <a:rPr lang="en-US" altLang="zh-CN" sz="1800" b="1" kern="1200" dirty="0" smtClean="0"/>
            <a:t>RPM </a:t>
          </a:r>
          <a:r>
            <a:rPr lang="zh-CN" altLang="en-US" sz="1800" b="1" kern="1200" dirty="0" smtClean="0"/>
            <a:t>软件包</a:t>
          </a:r>
        </a:p>
      </dsp:txBody>
      <dsp:txXfrm>
        <a:off x="4209333" y="2939292"/>
        <a:ext cx="984745" cy="984745"/>
      </dsp:txXfrm>
    </dsp:sp>
    <dsp:sp modelId="{D398690F-6A56-4B5A-BBF1-9A7816674739}">
      <dsp:nvSpPr>
        <dsp:cNvPr id="0" name=""/>
        <dsp:cNvSpPr/>
      </dsp:nvSpPr>
      <dsp:spPr>
        <a:xfrm rot="9000000">
          <a:off x="2135856" y="2958331"/>
          <a:ext cx="420645" cy="40026"/>
        </a:xfrm>
        <a:custGeom>
          <a:avLst/>
          <a:gdLst/>
          <a:ahLst/>
          <a:cxnLst/>
          <a:rect l="0" t="0" r="0" b="0"/>
          <a:pathLst>
            <a:path>
              <a:moveTo>
                <a:pt x="0" y="20013"/>
              </a:moveTo>
              <a:lnTo>
                <a:pt x="420645" y="20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335663" y="2967828"/>
        <a:ext cx="21032" cy="21032"/>
      </dsp:txXfrm>
    </dsp:sp>
    <dsp:sp modelId="{64234F91-11AA-4F89-A5BB-47076152BD56}">
      <dsp:nvSpPr>
        <dsp:cNvPr id="0" name=""/>
        <dsp:cNvSpPr/>
      </dsp:nvSpPr>
      <dsp:spPr>
        <a:xfrm>
          <a:off x="864684" y="2735345"/>
          <a:ext cx="1392639" cy="13926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维护 </a:t>
          </a:r>
          <a:r>
            <a:rPr lang="en-US" altLang="zh-CN" sz="1800" b="1" kern="1200" dirty="0" smtClean="0"/>
            <a:t>RPM</a:t>
          </a:r>
          <a:r>
            <a:rPr lang="zh-CN" altLang="en-US" sz="1800" b="1" kern="1200" dirty="0" smtClean="0"/>
            <a:t>数据库信息</a:t>
          </a:r>
        </a:p>
      </dsp:txBody>
      <dsp:txXfrm>
        <a:off x="1068631" y="2939292"/>
        <a:ext cx="984745" cy="984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C5ABD-75C4-499F-A633-665E8B60F6DB}">
      <dsp:nvSpPr>
        <dsp:cNvPr id="0" name=""/>
        <dsp:cNvSpPr/>
      </dsp:nvSpPr>
      <dsp:spPr>
        <a:xfrm>
          <a:off x="0" y="4544591"/>
          <a:ext cx="5786479" cy="596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/>
            <a:t>测试及应用、维护软件</a:t>
          </a:r>
          <a:endParaRPr lang="zh-CN" altLang="en-US" sz="1800" b="1" kern="1200" dirty="0"/>
        </a:p>
      </dsp:txBody>
      <dsp:txXfrm>
        <a:off x="0" y="4544591"/>
        <a:ext cx="5786479" cy="596475"/>
      </dsp:txXfrm>
    </dsp:sp>
    <dsp:sp modelId="{91F0992F-CE65-420B-ACA2-A6EF2B1E86FE}">
      <dsp:nvSpPr>
        <dsp:cNvPr id="0" name=""/>
        <dsp:cNvSpPr/>
      </dsp:nvSpPr>
      <dsp:spPr>
        <a:xfrm rot="10800000">
          <a:off x="0" y="3636160"/>
          <a:ext cx="5786479" cy="917378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/>
            <a:t>步骤</a:t>
          </a:r>
          <a:r>
            <a:rPr lang="en-US" altLang="zh-CN" sz="1800" b="1" kern="1200" smtClean="0"/>
            <a:t>4</a:t>
          </a:r>
          <a:r>
            <a:rPr lang="zh-CN" altLang="en-US" sz="1800" b="1" kern="1200" smtClean="0"/>
            <a:t>：</a:t>
          </a:r>
          <a:r>
            <a:rPr lang="en-US" altLang="zh-CN" sz="1800" b="1" kern="1200" smtClean="0"/>
            <a:t>make install </a:t>
          </a:r>
          <a:r>
            <a:rPr lang="zh-CN" altLang="en-US" sz="1800" b="1" kern="1200" smtClean="0"/>
            <a:t>安装</a:t>
          </a:r>
          <a:endParaRPr lang="zh-CN" altLang="en-US" sz="1800" b="1" kern="1200" dirty="0"/>
        </a:p>
      </dsp:txBody>
      <dsp:txXfrm rot="-10800000">
        <a:off x="0" y="3636160"/>
        <a:ext cx="5786479" cy="321999"/>
      </dsp:txXfrm>
    </dsp:sp>
    <dsp:sp modelId="{9D0186A2-F4D0-4DB9-A67C-CA98BA5699D9}">
      <dsp:nvSpPr>
        <dsp:cNvPr id="0" name=""/>
        <dsp:cNvSpPr/>
      </dsp:nvSpPr>
      <dsp:spPr>
        <a:xfrm>
          <a:off x="0" y="3958160"/>
          <a:ext cx="5786479" cy="27429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tx2"/>
              </a:solidFill>
            </a:rPr>
            <a:t>用途：复制二进制文件到系统，配置应用环境</a:t>
          </a:r>
          <a:endParaRPr lang="zh-CN" altLang="en-US" sz="1800" b="1" kern="1200" dirty="0">
            <a:solidFill>
              <a:schemeClr val="tx2"/>
            </a:solidFill>
          </a:endParaRPr>
        </a:p>
      </dsp:txBody>
      <dsp:txXfrm>
        <a:off x="0" y="3958160"/>
        <a:ext cx="5786479" cy="274296"/>
      </dsp:txXfrm>
    </dsp:sp>
    <dsp:sp modelId="{68860349-6D48-4F54-BCA3-1B548DE0F92B}">
      <dsp:nvSpPr>
        <dsp:cNvPr id="0" name=""/>
        <dsp:cNvSpPr/>
      </dsp:nvSpPr>
      <dsp:spPr>
        <a:xfrm rot="10800000">
          <a:off x="0" y="2727728"/>
          <a:ext cx="5786479" cy="917378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/>
            <a:t>步骤</a:t>
          </a:r>
          <a:r>
            <a:rPr lang="en-US" altLang="zh-CN" sz="1800" b="1" kern="1200" smtClean="0"/>
            <a:t>3</a:t>
          </a:r>
          <a:r>
            <a:rPr lang="zh-CN" altLang="en-US" sz="1800" b="1" kern="1200" smtClean="0"/>
            <a:t>：</a:t>
          </a:r>
          <a:r>
            <a:rPr lang="en-US" altLang="zh-CN" sz="1800" b="1" kern="1200" smtClean="0"/>
            <a:t>make </a:t>
          </a:r>
          <a:r>
            <a:rPr lang="zh-CN" altLang="en-US" sz="1800" b="1" kern="1200" smtClean="0"/>
            <a:t>编译</a:t>
          </a:r>
          <a:endParaRPr lang="zh-CN" altLang="en-US" sz="1800" b="1" kern="1200" dirty="0"/>
        </a:p>
      </dsp:txBody>
      <dsp:txXfrm rot="-10800000">
        <a:off x="0" y="2727728"/>
        <a:ext cx="5786479" cy="321999"/>
      </dsp:txXfrm>
    </dsp:sp>
    <dsp:sp modelId="{7676CDC0-9C0F-4054-BA3E-6DFE2E44B224}">
      <dsp:nvSpPr>
        <dsp:cNvPr id="0" name=""/>
        <dsp:cNvSpPr/>
      </dsp:nvSpPr>
      <dsp:spPr>
        <a:xfrm>
          <a:off x="0" y="3049728"/>
          <a:ext cx="5786479" cy="27429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tx2"/>
              </a:solidFill>
            </a:rPr>
            <a:t>用途：生成可执行的二进制文件</a:t>
          </a:r>
          <a:endParaRPr lang="zh-CN" altLang="en-US" sz="1800" b="1" kern="1200" dirty="0">
            <a:solidFill>
              <a:schemeClr val="tx2"/>
            </a:solidFill>
          </a:endParaRPr>
        </a:p>
      </dsp:txBody>
      <dsp:txXfrm>
        <a:off x="0" y="3049728"/>
        <a:ext cx="5786479" cy="274296"/>
      </dsp:txXfrm>
    </dsp:sp>
    <dsp:sp modelId="{42D0C311-38CA-4CA7-8D2E-245CF0EDA611}">
      <dsp:nvSpPr>
        <dsp:cNvPr id="0" name=""/>
        <dsp:cNvSpPr/>
      </dsp:nvSpPr>
      <dsp:spPr>
        <a:xfrm rot="10800000">
          <a:off x="0" y="1819296"/>
          <a:ext cx="5786479" cy="917378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/>
            <a:t>步骤</a:t>
          </a:r>
          <a:r>
            <a:rPr lang="en-US" altLang="zh-CN" sz="1800" b="1" kern="1200" smtClean="0"/>
            <a:t>2</a:t>
          </a:r>
          <a:r>
            <a:rPr lang="zh-CN" altLang="en-US" sz="1800" b="1" kern="1200" smtClean="0"/>
            <a:t>：</a:t>
          </a:r>
          <a:r>
            <a:rPr lang="en-US" altLang="zh-CN" sz="1800" b="1" kern="1200" smtClean="0"/>
            <a:t>./configure </a:t>
          </a:r>
          <a:r>
            <a:rPr lang="zh-CN" altLang="en-US" sz="1800" b="1" kern="1200" smtClean="0"/>
            <a:t>配置</a:t>
          </a:r>
          <a:endParaRPr lang="zh-CN" altLang="en-US" sz="1800" b="1" kern="1200" dirty="0"/>
        </a:p>
      </dsp:txBody>
      <dsp:txXfrm rot="-10800000">
        <a:off x="0" y="1819296"/>
        <a:ext cx="5786479" cy="321999"/>
      </dsp:txXfrm>
    </dsp:sp>
    <dsp:sp modelId="{3070AEF1-50A2-406A-8D0D-97FE759B461C}">
      <dsp:nvSpPr>
        <dsp:cNvPr id="0" name=""/>
        <dsp:cNvSpPr/>
      </dsp:nvSpPr>
      <dsp:spPr>
        <a:xfrm>
          <a:off x="0" y="2141296"/>
          <a:ext cx="5786479" cy="27429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tx2"/>
              </a:solidFill>
            </a:rPr>
            <a:t>用途：设置安装目录、安装模块等选项</a:t>
          </a:r>
          <a:endParaRPr lang="zh-CN" altLang="en-US" sz="1800" b="1" kern="1200" dirty="0">
            <a:solidFill>
              <a:schemeClr val="tx2"/>
            </a:solidFill>
          </a:endParaRPr>
        </a:p>
      </dsp:txBody>
      <dsp:txXfrm>
        <a:off x="0" y="2141296"/>
        <a:ext cx="5786479" cy="274296"/>
      </dsp:txXfrm>
    </dsp:sp>
    <dsp:sp modelId="{4794A3B7-FA19-4406-8D0B-27D066FF4C95}">
      <dsp:nvSpPr>
        <dsp:cNvPr id="0" name=""/>
        <dsp:cNvSpPr/>
      </dsp:nvSpPr>
      <dsp:spPr>
        <a:xfrm rot="10800000">
          <a:off x="0" y="910864"/>
          <a:ext cx="5786479" cy="917378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步骤</a:t>
          </a:r>
          <a:r>
            <a:rPr lang="en-US" altLang="zh-CN" sz="1800" b="1" kern="1200" dirty="0" smtClean="0"/>
            <a:t>1</a:t>
          </a:r>
          <a:r>
            <a:rPr lang="zh-CN" altLang="en-US" sz="1800" b="1" kern="1200" dirty="0" smtClean="0"/>
            <a:t>：</a:t>
          </a:r>
          <a:r>
            <a:rPr lang="en-US" altLang="zh-CN" sz="1800" b="1" kern="1200" dirty="0" smtClean="0"/>
            <a:t>tar</a:t>
          </a:r>
          <a:r>
            <a:rPr lang="zh-CN" altLang="en-US" sz="1800" b="1" kern="1200" dirty="0" smtClean="0"/>
            <a:t>解包</a:t>
          </a:r>
          <a:endParaRPr lang="zh-CN" altLang="en-US" sz="1800" b="1" kern="1200" dirty="0"/>
        </a:p>
      </dsp:txBody>
      <dsp:txXfrm rot="-10800000">
        <a:off x="0" y="910864"/>
        <a:ext cx="5786479" cy="321999"/>
      </dsp:txXfrm>
    </dsp:sp>
    <dsp:sp modelId="{E5C513B7-C58C-4A35-9FAC-64F75BC5884F}">
      <dsp:nvSpPr>
        <dsp:cNvPr id="0" name=""/>
        <dsp:cNvSpPr/>
      </dsp:nvSpPr>
      <dsp:spPr>
        <a:xfrm>
          <a:off x="0" y="1232864"/>
          <a:ext cx="5786479" cy="27429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tx2"/>
              </a:solidFill>
            </a:rPr>
            <a:t>用途：解压并释放源代码包到指定的目录</a:t>
          </a:r>
          <a:endParaRPr lang="zh-CN" altLang="en-US" sz="1800" b="1" kern="1200" dirty="0">
            <a:solidFill>
              <a:schemeClr val="tx2"/>
            </a:solidFill>
          </a:endParaRPr>
        </a:p>
      </dsp:txBody>
      <dsp:txXfrm>
        <a:off x="0" y="1232864"/>
        <a:ext cx="5786479" cy="274296"/>
      </dsp:txXfrm>
    </dsp:sp>
    <dsp:sp modelId="{3AA04752-05B1-4FC9-A448-D5631B09A8C4}">
      <dsp:nvSpPr>
        <dsp:cNvPr id="0" name=""/>
        <dsp:cNvSpPr/>
      </dsp:nvSpPr>
      <dsp:spPr>
        <a:xfrm rot="10800000">
          <a:off x="0" y="2432"/>
          <a:ext cx="5786479" cy="917378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下载源代码安装包文件</a:t>
          </a:r>
          <a:endParaRPr lang="zh-CN" altLang="en-US" sz="1800" b="1" kern="1200" dirty="0"/>
        </a:p>
      </dsp:txBody>
      <dsp:txXfrm rot="10800000">
        <a:off x="0" y="2432"/>
        <a:ext cx="5786479" cy="596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E0949-708D-4F17-AA79-7CC94233184C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B2FF4-D5C2-4095-8FF0-35809B7D6D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6793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介绍本章课程的主要内容，明确需要重点关注（红色部分）的内容</a:t>
            </a:r>
          </a:p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0B2AA1-CD4B-498C-AA07-15D36B8FB47F}" type="slidenum">
              <a:rPr lang="en-US" altLang="zh-CN" smtClean="0"/>
              <a:pPr>
                <a:defRPr/>
              </a:pPr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610725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mtClean="0"/>
              <a:t>--force </a:t>
            </a:r>
            <a:r>
              <a:rPr lang="zh-CN" altLang="en-US" smtClean="0"/>
              <a:t>辅助选项主要应用于以下两种情况：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1</a:t>
            </a:r>
            <a:r>
              <a:rPr lang="zh-CN" altLang="en-US" smtClean="0"/>
              <a:t>）缺失某个软件包的文件时，需要进行覆盖安装以找回丢失文件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2</a:t>
            </a:r>
            <a:r>
              <a:rPr lang="zh-CN" altLang="en-US" smtClean="0"/>
              <a:t>）安装一个比现有软件版本陈旧的软件包（多为测试用途）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当安装、卸载软件包时，提示缺少依赖包无法进行时，如果仍要继续执行，应结合 </a:t>
            </a:r>
            <a:r>
              <a:rPr lang="en-US" altLang="zh-CN" smtClean="0"/>
              <a:t>--nodeps </a:t>
            </a:r>
            <a:r>
              <a:rPr lang="zh-CN" altLang="en-US" smtClean="0"/>
              <a:t>选项而不是 </a:t>
            </a:r>
            <a:r>
              <a:rPr lang="en-US" altLang="zh-CN" smtClean="0"/>
              <a:t>--force </a:t>
            </a:r>
            <a:r>
              <a:rPr lang="zh-CN" altLang="en-US" smtClean="0"/>
              <a:t>选项；但执行完后不保证软件能够正常使用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17B234-2D0E-446E-92D4-9FAA7AEB0DF3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91037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zh-CN" altLang="en-US" dirty="0" smtClean="0"/>
              <a:t> “</a:t>
            </a:r>
            <a:r>
              <a:rPr lang="en-US" altLang="zh-CN" dirty="0" smtClean="0"/>
              <a:t>warning:……NOKEY……”</a:t>
            </a:r>
            <a:r>
              <a:rPr lang="zh-CN" altLang="en-US" dirty="0" smtClean="0"/>
              <a:t>的警告信息是由于没有导入</a:t>
            </a:r>
            <a:r>
              <a:rPr lang="en-US" altLang="zh-CN" dirty="0" err="1" smtClean="0"/>
              <a:t>RedHat</a:t>
            </a:r>
            <a:r>
              <a:rPr lang="zh-CN" altLang="en-US" dirty="0" smtClean="0"/>
              <a:t>提供的公钥所致，但并不影响安装效果，可以忽略，如果需要导入公钥文件，可以参考如下步骤（以后从</a:t>
            </a:r>
            <a:r>
              <a:rPr lang="en-US" altLang="zh-CN" dirty="0" smtClean="0"/>
              <a:t>RHEL6</a:t>
            </a:r>
            <a:r>
              <a:rPr lang="zh-CN" altLang="en-US" dirty="0" smtClean="0"/>
              <a:t>光盘中安装软件时，就不会再出现警告提示了）：</a:t>
            </a:r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root@localhost</a:t>
            </a:r>
            <a:r>
              <a:rPr lang="en-US" altLang="zh-CN" dirty="0" smtClean="0"/>
              <a:t> ~]# </a:t>
            </a:r>
            <a:r>
              <a:rPr lang="en-US" altLang="zh-CN" b="1" dirty="0" err="1" smtClean="0"/>
              <a:t>cd</a:t>
            </a:r>
            <a:r>
              <a:rPr lang="en-US" altLang="zh-CN" b="1" dirty="0" smtClean="0"/>
              <a:t> /media/</a:t>
            </a:r>
            <a:r>
              <a:rPr lang="en-US" altLang="zh-CN" b="1" dirty="0" err="1" smtClean="0"/>
              <a:t>cdrom</a:t>
            </a:r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root@localhost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cdrom</a:t>
            </a:r>
            <a:r>
              <a:rPr lang="en-US" altLang="zh-CN" dirty="0" smtClean="0"/>
              <a:t>]# </a:t>
            </a:r>
            <a:r>
              <a:rPr lang="en-US" altLang="zh-CN" b="1" dirty="0" smtClean="0"/>
              <a:t>rpm --import RPM-GPG-KEY-</a:t>
            </a:r>
            <a:r>
              <a:rPr lang="en-US" altLang="zh-CN" b="1" dirty="0" err="1" smtClean="0"/>
              <a:t>redhat</a:t>
            </a:r>
            <a:r>
              <a:rPr lang="en-US" altLang="zh-CN" b="1" dirty="0" smtClean="0"/>
              <a:t>-release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2A332D-815F-4E31-85F9-3EE77B00F0F9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85879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mtClean="0"/>
              <a:t>RPM</a:t>
            </a:r>
            <a:r>
              <a:rPr lang="zh-CN" altLang="en-US" smtClean="0"/>
              <a:t>数据库：用于记录在</a:t>
            </a:r>
            <a:r>
              <a:rPr lang="en-US" altLang="zh-CN" smtClean="0"/>
              <a:t>Linux</a:t>
            </a:r>
            <a:r>
              <a:rPr lang="zh-CN" altLang="en-US" smtClean="0"/>
              <a:t>系统中安装、卸载、升级应用程序的相关信息，由</a:t>
            </a:r>
            <a:r>
              <a:rPr lang="en-US" altLang="zh-CN" smtClean="0"/>
              <a:t>RPM</a:t>
            </a:r>
            <a:r>
              <a:rPr lang="zh-CN" altLang="en-US" smtClean="0"/>
              <a:t>包管理系统自动完成维护，一般不需要用户干预</a:t>
            </a:r>
            <a:endParaRPr lang="en-US" altLang="zh-CN" smtClean="0"/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当</a:t>
            </a:r>
            <a:r>
              <a:rPr lang="en-US" altLang="zh-CN" smtClean="0"/>
              <a:t>RPM</a:t>
            </a:r>
            <a:r>
              <a:rPr lang="zh-CN" altLang="en-US" smtClean="0"/>
              <a:t>数据库发生损坏（误删文件、非法关机、病毒破坏等导致），且</a:t>
            </a:r>
            <a:r>
              <a:rPr lang="en-US" altLang="zh-CN" smtClean="0"/>
              <a:t>Linux</a:t>
            </a:r>
            <a:r>
              <a:rPr lang="zh-CN" altLang="en-US" smtClean="0"/>
              <a:t>系统无法自动完成修复时，将导致无法使用</a:t>
            </a:r>
            <a:r>
              <a:rPr lang="en-US" altLang="zh-CN" smtClean="0"/>
              <a:t>rpm</a:t>
            </a:r>
            <a:r>
              <a:rPr lang="zh-CN" altLang="en-US" smtClean="0"/>
              <a:t>命令正常地安装、卸载及查询软件包，这时可以使用</a:t>
            </a:r>
            <a:r>
              <a:rPr lang="en-US" altLang="zh-CN" smtClean="0"/>
              <a:t>—rebuildbd</a:t>
            </a:r>
            <a:r>
              <a:rPr lang="zh-CN" altLang="en-US" smtClean="0"/>
              <a:t>或</a:t>
            </a:r>
            <a:r>
              <a:rPr lang="en-US" altLang="zh-CN" smtClean="0"/>
              <a:t>—initdb</a:t>
            </a:r>
            <a:r>
              <a:rPr lang="zh-CN" altLang="en-US" smtClean="0"/>
              <a:t>重建</a:t>
            </a:r>
            <a:r>
              <a:rPr lang="en-US" altLang="zh-CN" smtClean="0"/>
              <a:t>RPM</a:t>
            </a:r>
            <a:r>
              <a:rPr lang="zh-CN" altLang="en-US" smtClean="0"/>
              <a:t>数据库</a:t>
            </a:r>
            <a:endParaRPr lang="en-US" altLang="zh-CN" smtClean="0"/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在</a:t>
            </a:r>
            <a:r>
              <a:rPr lang="en-US" altLang="zh-CN" smtClean="0"/>
              <a:t>Linux/Unix</a:t>
            </a:r>
            <a:r>
              <a:rPr lang="zh-CN" altLang="en-US" smtClean="0"/>
              <a:t>应用领域，相当一部分软件厂商会对发布的软件包进行数字签名，以确保软件的完整性、合法性。对于用户来说，可以利用软件官方提供的公钥文件，自动对下载的软件包进行验证，如果在安装软件时出现验证失败的提示，则表示该软件包可能已经被非法篡改</a:t>
            </a:r>
          </a:p>
          <a:p>
            <a:pPr>
              <a:buFont typeface="Wingdings" pitchFamily="2" charset="2"/>
              <a:buChar char="l"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06B543-5652-4153-8A61-262FBE516F6D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71805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演示</a:t>
            </a:r>
            <a:r>
              <a:rPr lang="en-US" altLang="zh-CN" dirty="0" smtClean="0"/>
              <a:t>vim-common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vim-enhanced</a:t>
            </a:r>
            <a:r>
              <a:rPr lang="zh-CN" altLang="en-US" dirty="0" smtClean="0"/>
              <a:t>软件包的卸载、安装过程，参考步骤如下：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）首先正常卸载</a:t>
            </a:r>
            <a:r>
              <a:rPr lang="en-US" altLang="zh-CN" dirty="0" smtClean="0"/>
              <a:t>vim-common</a:t>
            </a:r>
            <a:r>
              <a:rPr lang="zh-CN" altLang="en-US" dirty="0" smtClean="0"/>
              <a:t>，应提示被</a:t>
            </a:r>
            <a:r>
              <a:rPr lang="en-US" altLang="zh-CN" dirty="0" smtClean="0"/>
              <a:t>vim-enhanced</a:t>
            </a:r>
            <a:r>
              <a:rPr lang="zh-CN" altLang="en-US" dirty="0" smtClean="0"/>
              <a:t>所依赖而失败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）因此正常卸载顺序：先卸载</a:t>
            </a:r>
            <a:r>
              <a:rPr lang="en-US" altLang="zh-CN" dirty="0" smtClean="0"/>
              <a:t>vim-enhanced</a:t>
            </a:r>
            <a:r>
              <a:rPr lang="zh-CN" altLang="en-US" dirty="0" smtClean="0"/>
              <a:t>，然后再卸载</a:t>
            </a:r>
            <a:r>
              <a:rPr lang="en-US" altLang="zh-CN" dirty="0" smtClean="0"/>
              <a:t>vim-common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    3</a:t>
            </a:r>
            <a:r>
              <a:rPr lang="zh-CN" altLang="en-US" dirty="0" smtClean="0"/>
              <a:t>）然后从光盘中重新安装这两个软件包，首先安装</a:t>
            </a:r>
            <a:r>
              <a:rPr lang="en-US" altLang="zh-CN" dirty="0" smtClean="0"/>
              <a:t>vim-enhanced</a:t>
            </a:r>
            <a:r>
              <a:rPr lang="zh-CN" altLang="en-US" dirty="0" smtClean="0"/>
              <a:t>，应提示需要先安装</a:t>
            </a:r>
            <a:r>
              <a:rPr lang="en-US" altLang="zh-CN" dirty="0" smtClean="0"/>
              <a:t>vim-common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    4</a:t>
            </a:r>
            <a:r>
              <a:rPr lang="zh-CN" altLang="en-US" dirty="0" smtClean="0"/>
              <a:t>）因此正常安装顺序：先安装</a:t>
            </a:r>
            <a:r>
              <a:rPr lang="en-US" altLang="zh-CN" dirty="0" smtClean="0"/>
              <a:t>vim-common</a:t>
            </a:r>
            <a:r>
              <a:rPr lang="zh-CN" altLang="en-US" dirty="0" smtClean="0"/>
              <a:t>，然后再安装</a:t>
            </a:r>
            <a:r>
              <a:rPr lang="en-US" altLang="zh-CN" dirty="0" smtClean="0"/>
              <a:t>vim-enhanced</a:t>
            </a:r>
            <a:r>
              <a:rPr lang="zh-CN" altLang="en-US" dirty="0" smtClean="0"/>
              <a:t>，演示时也可以在一条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命令中同时指定这两个文件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—— </a:t>
            </a:r>
            <a:r>
              <a:rPr lang="zh-CN" altLang="en-US" dirty="0" smtClean="0"/>
              <a:t>提醒注意：如果需要同时安装相互依赖的数十个</a:t>
            </a:r>
            <a:r>
              <a:rPr lang="en-US" altLang="zh-CN" dirty="0" smtClean="0"/>
              <a:t>.rpm</a:t>
            </a:r>
            <a:r>
              <a:rPr lang="zh-CN" altLang="en-US" dirty="0" smtClean="0"/>
              <a:t>软件包，可以结合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通配符“*”同时指定这些文件作为参数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21773A-F6C2-454D-B56B-36E05263F983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14883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介绍通过“源代码编译”方式安装应用程序的好处、应用场合</a:t>
            </a:r>
          </a:p>
          <a:p>
            <a:pPr>
              <a:buFont typeface="Wingdings" pitchFamily="2" charset="2"/>
              <a:buChar char="l"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7B47E0-2F08-48C7-B3BA-3DFA025E4B7D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67387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对于下载回来的软件包文件，如果</a:t>
            </a:r>
            <a:r>
              <a:rPr lang="en-US" altLang="zh-CN" smtClean="0"/>
              <a:t>MD5</a:t>
            </a:r>
            <a:r>
              <a:rPr lang="zh-CN" altLang="en-US" smtClean="0"/>
              <a:t>校验和与官方提供的不一致，则说明该软件包在网络传输过程中可能被非法改动过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对于校验和不一致的软件包，应尽量不要使用，以免带来病毒、木马等不安全因素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996F57-6F81-491A-B3F6-8D1B62DA5793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63948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强调源代码编译环境的重要性，“工欲善其事，必先利其器”，没有一个好工具是不行的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在实际编译安装软件的操作中，大多数情况是通过 </a:t>
            </a:r>
            <a:r>
              <a:rPr lang="en-US" altLang="zh-CN" b="1" dirty="0" smtClean="0"/>
              <a:t>make </a:t>
            </a:r>
            <a:r>
              <a:rPr lang="zh-CN" altLang="en-US" dirty="0" smtClean="0"/>
              <a:t>来自动调用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g++</a:t>
            </a:r>
            <a:r>
              <a:rPr lang="zh-CN" altLang="en-US" dirty="0" smtClean="0"/>
              <a:t>进行工作，无需用户手动执行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等命令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E211E2-705B-42DB-8C73-96C29BDAA985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36972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/>
              <a:t>软件包释放至哪个目录并无硬性限制，例如用户也可以释放至 </a:t>
            </a:r>
            <a:r>
              <a:rPr lang="en-US" altLang="zh-CN" smtClean="0"/>
              <a:t>/usr/local/src/ </a:t>
            </a:r>
            <a:r>
              <a:rPr lang="zh-CN" altLang="en-US" smtClean="0"/>
              <a:t>目录或者其他目录下，编译安装结束后，源码包目录可以选择删除</a:t>
            </a:r>
          </a:p>
          <a:p>
            <a:pPr>
              <a:buFontTx/>
              <a:buChar char="•"/>
            </a:pPr>
            <a:r>
              <a:rPr lang="zh-CN" altLang="en-US" smtClean="0"/>
              <a:t>释放出的软件源代码目录中，</a:t>
            </a:r>
            <a:r>
              <a:rPr lang="en-US" altLang="zh-CN" smtClean="0"/>
              <a:t>configure</a:t>
            </a:r>
            <a:r>
              <a:rPr lang="zh-CN" altLang="en-US" smtClean="0"/>
              <a:t>脚本文件将用于下一步的配置工作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C0B6F6-D05C-41E3-85F2-88166E688DE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1099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编译过程（</a:t>
            </a:r>
            <a:r>
              <a:rPr lang="en-US" altLang="zh-CN" smtClean="0"/>
              <a:t>make</a:t>
            </a:r>
            <a:r>
              <a:rPr lang="zh-CN" altLang="en-US" smtClean="0"/>
              <a:t>）通常是源码包编译过程中耗时最长的环节，对于小软件可能感觉不到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安装的过程（</a:t>
            </a:r>
            <a:r>
              <a:rPr lang="en-US" altLang="zh-CN" smtClean="0"/>
              <a:t>make install</a:t>
            </a:r>
            <a:r>
              <a:rPr lang="zh-CN" altLang="en-US" smtClean="0"/>
              <a:t>）也会消耗一些时间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“</a:t>
            </a:r>
            <a:r>
              <a:rPr lang="en-US" altLang="zh-CN" smtClean="0"/>
              <a:t>make &amp;&amp; make inistall”</a:t>
            </a:r>
            <a:r>
              <a:rPr lang="zh-CN" altLang="en-US" smtClean="0"/>
              <a:t>操作中，“</a:t>
            </a:r>
            <a:r>
              <a:rPr lang="en-US" altLang="zh-CN" smtClean="0"/>
              <a:t>&amp;&amp;”</a:t>
            </a:r>
            <a:r>
              <a:rPr lang="zh-CN" altLang="en-US" smtClean="0"/>
              <a:t>符号表示只有当前一条命令执行成功以后，才会执行后边的命令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B171EE-67BA-433D-8A5E-1CC050BB9E59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72137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教员演示安装过程及虚拟中文控制台的使用方法</a:t>
            </a:r>
          </a:p>
          <a:p>
            <a:pPr>
              <a:buFontTx/>
              <a:buChar char="•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zhcon</a:t>
            </a:r>
            <a:r>
              <a:rPr lang="zh-CN" altLang="en-US" dirty="0" smtClean="0"/>
              <a:t>中文虚拟控制台提供了全拼、五笔、双拼等中文输入环境，但需要先执行“</a:t>
            </a:r>
            <a:r>
              <a:rPr lang="en-US" altLang="zh-CN" dirty="0" err="1" smtClean="0"/>
              <a:t>kbd_mode</a:t>
            </a:r>
            <a:r>
              <a:rPr lang="en-US" altLang="zh-CN" dirty="0" smtClean="0"/>
              <a:t> -a</a:t>
            </a:r>
            <a:r>
              <a:rPr lang="zh-CN" altLang="en-US" dirty="0" smtClean="0"/>
              <a:t>”命令设置使用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键盘模式，以便能够正常使用输入法切换热键</a:t>
            </a:r>
            <a:endParaRPr lang="en-US" altLang="zh-CN" dirty="0" smtClean="0"/>
          </a:p>
          <a:p>
            <a:pPr>
              <a:buFontTx/>
              <a:buChar char="•"/>
            </a:pPr>
            <a:r>
              <a:rPr lang="zh-CN" altLang="en-US" dirty="0" smtClean="0"/>
              <a:t> 使用快捷键</a:t>
            </a:r>
            <a:r>
              <a:rPr lang="en-US" altLang="zh-CN" dirty="0" err="1" smtClean="0"/>
              <a:t>Ctrl+Space</a:t>
            </a:r>
            <a:r>
              <a:rPr lang="zh-CN" altLang="en-US" dirty="0" smtClean="0"/>
              <a:t>可打开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关闭中文输入法，使用快捷键</a:t>
            </a:r>
            <a:r>
              <a:rPr lang="en-US" altLang="zh-CN" dirty="0" err="1" smtClean="0"/>
              <a:t>Ctrl+D</a:t>
            </a:r>
            <a:r>
              <a:rPr lang="zh-CN" altLang="en-US" dirty="0" smtClean="0"/>
              <a:t>可以退出</a:t>
            </a:r>
            <a:r>
              <a:rPr lang="en-US" altLang="zh-CN" dirty="0" err="1" smtClean="0"/>
              <a:t>zhcon</a:t>
            </a:r>
            <a:r>
              <a:rPr lang="zh-CN" altLang="en-US" dirty="0" smtClean="0"/>
              <a:t>控制台；</a:t>
            </a:r>
            <a:r>
              <a:rPr lang="en-US" altLang="zh-CN" dirty="0" err="1" smtClean="0"/>
              <a:t>Ctrl+Shift</a:t>
            </a:r>
            <a:r>
              <a:rPr lang="zh-CN" altLang="en-US" dirty="0" smtClean="0"/>
              <a:t>可在不同的输入法之间进行切换，也可以使用快捷键</a:t>
            </a:r>
            <a:r>
              <a:rPr lang="en-US" altLang="zh-CN" dirty="0" smtClean="0"/>
              <a:t>Ctrl+Alt+1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Ctrl+Alt+2</a:t>
            </a:r>
            <a:r>
              <a:rPr lang="zh-CN" altLang="en-US" dirty="0" smtClean="0"/>
              <a:t>直接切换至全拼、五笔输入法。</a:t>
            </a:r>
          </a:p>
          <a:p>
            <a:pPr>
              <a:buFont typeface="Wingdings" pitchFamily="2" charset="2"/>
              <a:buChar char="l"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5A9981-948F-4839-9761-09C92984F0C2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4408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zh-CN" altLang="en-US" smtClean="0"/>
              <a:t> 四个方面进行比较，讲解应用程序与命令的关系，只需简单介绍即可</a:t>
            </a:r>
          </a:p>
          <a:p>
            <a:pPr>
              <a:buFontTx/>
              <a:buChar char="•"/>
            </a:pPr>
            <a:r>
              <a:rPr lang="zh-CN" altLang="en-US" smtClean="0"/>
              <a:t> 在</a:t>
            </a:r>
            <a:r>
              <a:rPr lang="en-US" altLang="zh-CN" smtClean="0"/>
              <a:t>Linux</a:t>
            </a:r>
            <a:r>
              <a:rPr lang="zh-CN" altLang="en-US" smtClean="0"/>
              <a:t>中严格区分命令和程序也并无太大意义</a:t>
            </a:r>
          </a:p>
          <a:p>
            <a:pPr>
              <a:buFontTx/>
              <a:buChar char="•"/>
            </a:pPr>
            <a:r>
              <a:rPr lang="zh-CN" altLang="en-US" smtClean="0"/>
              <a:t> 同理，对于“安装软件包”与“安装应用程序”这两种说法，也并不做严格的区分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9D7217-4E16-48A2-9E2B-849610EAA9C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93156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介绍本章课程的主要内容，明确需要重点关注（红色部分）的内容</a:t>
            </a:r>
          </a:p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0B2AA1-CD4B-498C-AA07-15D36B8FB47F}" type="slidenum">
              <a:rPr lang="en-US" altLang="zh-CN" smtClean="0"/>
              <a:pPr>
                <a:defRPr/>
              </a:pPr>
              <a:t>28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749401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下次上课前</a:t>
            </a:r>
            <a:r>
              <a:rPr lang="zh-CN" altLang="en-US" smtClean="0">
                <a:ea typeface="宋体" charset="-122"/>
              </a:rPr>
              <a:t>的“课前小考”</a:t>
            </a:r>
            <a:r>
              <a:rPr lang="zh-CN" altLang="en-US" dirty="0" smtClean="0">
                <a:ea typeface="宋体" charset="-122"/>
              </a:rPr>
              <a:t>即为本页</a:t>
            </a:r>
            <a:r>
              <a:rPr lang="en-US" altLang="zh-CN" dirty="0" smtClean="0">
                <a:ea typeface="宋体" charset="-122"/>
              </a:rPr>
              <a:t>PPT</a:t>
            </a:r>
            <a:r>
              <a:rPr lang="zh-CN" altLang="en-US" dirty="0" smtClean="0">
                <a:ea typeface="宋体" charset="-122"/>
              </a:rPr>
              <a:t>的考题，需要学员课下准备。</a:t>
            </a: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AB8C08-6574-4C24-A643-CD987DBDC9C3}" type="slidenum">
              <a:rPr lang="zh-CN" altLang="en-US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0935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阶段一的指导子阶段（续）</a:t>
            </a:r>
          </a:p>
          <a:p>
            <a:pPr>
              <a:buFontTx/>
              <a:buChar char="•"/>
            </a:pPr>
            <a:r>
              <a:rPr lang="en-US" altLang="zh-CN" smtClean="0"/>
              <a:t>3</a:t>
            </a:r>
            <a:r>
              <a:rPr lang="zh-CN" altLang="en-US" smtClean="0"/>
              <a:t>、教师介绍实现思路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—— </a:t>
            </a:r>
            <a:r>
              <a:rPr lang="zh-CN" altLang="en-US" smtClean="0"/>
              <a:t>教员需提前提供各类软件包文件，由技术支持统一复制到各学员机，或者架设</a:t>
            </a:r>
            <a:r>
              <a:rPr lang="en-US" altLang="zh-CN" smtClean="0"/>
              <a:t>FTP</a:t>
            </a:r>
            <a:r>
              <a:rPr lang="zh-CN" altLang="en-US" smtClean="0"/>
              <a:t>服务器提供给学员下载，例如：</a:t>
            </a:r>
            <a:r>
              <a:rPr lang="en-US" altLang="zh-CN" b="1" smtClean="0"/>
              <a:t>wget ftp://xueyuan:123456@192.168.20.1/soft/*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73FCA0-8F7E-412E-A87F-72EFD3ABBB7E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00930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RPM</a:t>
            </a:r>
            <a:r>
              <a:rPr lang="zh-CN" altLang="en-US" dirty="0" smtClean="0"/>
              <a:t>软件包格式是</a:t>
            </a:r>
            <a:r>
              <a:rPr lang="en-US" altLang="zh-CN" dirty="0" smtClean="0"/>
              <a:t>Red Hat</a:t>
            </a:r>
            <a:r>
              <a:rPr lang="zh-CN" altLang="en-US" dirty="0" smtClean="0"/>
              <a:t>公司首先提出并使用的，目前广泛应用在各类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发行版本中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其中硬件平台通常为“</a:t>
            </a:r>
            <a:r>
              <a:rPr lang="en-US" altLang="zh-CN" dirty="0" smtClean="0"/>
              <a:t>i386”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i586”</a:t>
            </a:r>
            <a:r>
              <a:rPr lang="zh-CN" altLang="en-US" dirty="0" smtClean="0"/>
              <a:t>、“</a:t>
            </a:r>
            <a:r>
              <a:rPr lang="en-US" altLang="zh-CN" dirty="0" smtClean="0"/>
              <a:t>i686”</a:t>
            </a:r>
            <a:r>
              <a:rPr lang="zh-CN" altLang="en-US" dirty="0" smtClean="0"/>
              <a:t>或“</a:t>
            </a:r>
            <a:r>
              <a:rPr lang="en-US" altLang="zh-CN" dirty="0" err="1" smtClean="0"/>
              <a:t>noarch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（不区分硬件架构）等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有些软件包的文件名中还会增加所适用的操作系统信息，例如“</a:t>
            </a:r>
            <a:r>
              <a:rPr lang="en-US" altLang="zh-CN" dirty="0" smtClean="0"/>
              <a:t>wget-1.10.2-7.el5.i386.rpm”</a:t>
            </a:r>
          </a:p>
          <a:p>
            <a:pPr>
              <a:buFontTx/>
              <a:buChar char="•"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119A67-C5B3-488A-9F59-0FBE8294B5D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68561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概括讲解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命令所具有三类主要功能，从下一页开始将分别讲解这三类功能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其他相关功能视情况补充，或不做讲解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命令还可以对</a:t>
            </a:r>
            <a:r>
              <a:rPr lang="en-US" altLang="zh-CN" dirty="0" smtClean="0"/>
              <a:t>RPM</a:t>
            </a:r>
            <a:r>
              <a:rPr lang="zh-CN" altLang="en-US" dirty="0" smtClean="0"/>
              <a:t>软件包的文件信息进行验证，需要用到“</a:t>
            </a:r>
            <a:r>
              <a:rPr lang="en-US" altLang="zh-CN" dirty="0" smtClean="0"/>
              <a:t>-V”</a:t>
            </a:r>
            <a:r>
              <a:rPr lang="zh-CN" altLang="en-US" dirty="0" smtClean="0"/>
              <a:t>选项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命令还可以导入软件包的公钥文件以便验证包文件的完整性，需要用到“</a:t>
            </a:r>
            <a:r>
              <a:rPr lang="en-US" altLang="zh-CN" dirty="0" smtClean="0"/>
              <a:t>--import”</a:t>
            </a:r>
            <a:r>
              <a:rPr lang="zh-CN" altLang="en-US" dirty="0" smtClean="0"/>
              <a:t>选项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……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F79A03-061F-496C-9D2C-1BC9216D3437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7387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使用“</a:t>
            </a:r>
            <a:r>
              <a:rPr lang="en-US" altLang="zh-CN" dirty="0" smtClean="0"/>
              <a:t>-q”</a:t>
            </a:r>
            <a:r>
              <a:rPr lang="zh-CN" altLang="en-US" dirty="0" smtClean="0"/>
              <a:t>选项时实际上调用了“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</a:t>
            </a:r>
            <a:r>
              <a:rPr lang="en-US" altLang="zh-CN" b="1" dirty="0" err="1" smtClean="0"/>
              <a:t>rpmquery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程序完成查询工作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软件包查询主要包括两种情况：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）查询系统中已经安装的软件包信息；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）查询尚未安装的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包文件的信息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对于“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qa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查询选项，命令参数（即软件包名）是非必须的；一般查询时，软件名不需要指定版本号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ED928C-622A-448A-A101-0FD2D06F79F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4249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教员演示</a:t>
            </a:r>
            <a:endParaRPr lang="en-US" altLang="zh-CN" smtClean="0"/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讲解</a:t>
            </a:r>
            <a:r>
              <a:rPr lang="en-US" altLang="zh-CN" smtClean="0"/>
              <a:t>rpm</a:t>
            </a:r>
            <a:r>
              <a:rPr lang="zh-CN" altLang="en-US" smtClean="0"/>
              <a:t>查询命令用法的几个示例，然后切换到虚拟机进行演示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主要示范 </a:t>
            </a:r>
            <a:r>
              <a:rPr lang="en-US" altLang="zh-CN" smtClean="0"/>
              <a:t>-qa</a:t>
            </a:r>
            <a:r>
              <a:rPr lang="zh-CN" altLang="en-US" smtClean="0"/>
              <a:t>、</a:t>
            </a:r>
            <a:r>
              <a:rPr lang="en-US" altLang="zh-CN" smtClean="0"/>
              <a:t>-qi</a:t>
            </a:r>
            <a:r>
              <a:rPr lang="zh-CN" altLang="en-US" smtClean="0"/>
              <a:t>、</a:t>
            </a:r>
            <a:r>
              <a:rPr lang="en-US" altLang="zh-CN" smtClean="0"/>
              <a:t>-ql</a:t>
            </a:r>
            <a:r>
              <a:rPr lang="zh-CN" altLang="en-US" smtClean="0"/>
              <a:t>、</a:t>
            </a:r>
            <a:r>
              <a:rPr lang="en-US" altLang="zh-CN" smtClean="0"/>
              <a:t>-qc</a:t>
            </a:r>
            <a:r>
              <a:rPr lang="zh-CN" altLang="en-US" smtClean="0"/>
              <a:t>、</a:t>
            </a:r>
            <a:r>
              <a:rPr lang="en-US" altLang="zh-CN" smtClean="0"/>
              <a:t>-qd</a:t>
            </a:r>
            <a:r>
              <a:rPr lang="zh-CN" altLang="en-US" smtClean="0"/>
              <a:t>、</a:t>
            </a:r>
            <a:r>
              <a:rPr lang="en-US" altLang="zh-CN" smtClean="0"/>
              <a:t>-qf </a:t>
            </a:r>
            <a:r>
              <a:rPr lang="zh-CN" altLang="en-US" smtClean="0"/>
              <a:t>等查询方法，例如针对</a:t>
            </a:r>
            <a:r>
              <a:rPr lang="en-US" altLang="zh-CN" smtClean="0"/>
              <a:t>httpd</a:t>
            </a:r>
            <a:r>
              <a:rPr lang="zh-CN" altLang="en-US" smtClean="0"/>
              <a:t>、</a:t>
            </a:r>
            <a:r>
              <a:rPr lang="en-US" altLang="zh-CN" smtClean="0"/>
              <a:t>sendmail</a:t>
            </a:r>
            <a:r>
              <a:rPr lang="zh-CN" altLang="en-US" smtClean="0"/>
              <a:t>、</a:t>
            </a:r>
            <a:r>
              <a:rPr lang="en-US" altLang="zh-CN" smtClean="0"/>
              <a:t>cron</a:t>
            </a:r>
            <a:r>
              <a:rPr lang="zh-CN" altLang="en-US" smtClean="0"/>
              <a:t>软件包和</a:t>
            </a:r>
            <a:r>
              <a:rPr lang="en-US" altLang="zh-CN" smtClean="0"/>
              <a:t>/etc/inittab</a:t>
            </a:r>
            <a:r>
              <a:rPr lang="zh-CN" altLang="en-US" smtClean="0"/>
              <a:t>文件等进行不同查询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143CE9-E317-4DB6-899F-EA0A78FE309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62050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CFF0D9-BFFC-4C6C-BF5C-25A1F960B99B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47022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讲解</a:t>
            </a:r>
            <a:r>
              <a:rPr lang="en-US" altLang="zh-CN" dirty="0" smtClean="0"/>
              <a:t>rpm</a:t>
            </a:r>
            <a:r>
              <a:rPr lang="zh-CN" altLang="en-US" dirty="0" smtClean="0"/>
              <a:t>查询命令用法的几个示例，然后切换到虚拟机进行演示</a:t>
            </a:r>
          </a:p>
          <a:p>
            <a:pP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chemeClr val="tx2"/>
                </a:solidFill>
              </a:rPr>
              <a:t>ethtool-6-4.el5.i386.rpm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软件包可以从</a:t>
            </a:r>
            <a:r>
              <a:rPr lang="en-US" altLang="zh-CN" dirty="0" smtClean="0">
                <a:solidFill>
                  <a:srgbClr val="000000"/>
                </a:solidFill>
              </a:rPr>
              <a:t>RHEL6</a:t>
            </a:r>
            <a:r>
              <a:rPr lang="zh-CN" altLang="en-US" dirty="0" smtClean="0">
                <a:solidFill>
                  <a:srgbClr val="000000"/>
                </a:solidFill>
              </a:rPr>
              <a:t>安装光盘中获得</a:t>
            </a:r>
            <a:endParaRPr lang="zh-CN" altLang="en-US" b="1" dirty="0" smtClean="0">
              <a:solidFill>
                <a:srgbClr val="000000"/>
              </a:solidFill>
            </a:endParaRP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B97932-7800-42AF-9001-DF5ED293BC4D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9613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mtClean="0"/>
              <a:t>注意对比讲解 </a:t>
            </a:r>
            <a:r>
              <a:rPr lang="en-US" altLang="zh-CN" smtClean="0"/>
              <a:t>-i</a:t>
            </a:r>
            <a:r>
              <a:rPr lang="zh-CN" altLang="en-US" smtClean="0"/>
              <a:t>、</a:t>
            </a:r>
            <a:r>
              <a:rPr lang="en-US" altLang="zh-CN" smtClean="0"/>
              <a:t>-U</a:t>
            </a:r>
            <a:r>
              <a:rPr lang="zh-CN" altLang="en-US" smtClean="0"/>
              <a:t>、</a:t>
            </a:r>
            <a:r>
              <a:rPr lang="en-US" altLang="zh-CN" smtClean="0"/>
              <a:t>-F </a:t>
            </a:r>
            <a:r>
              <a:rPr lang="zh-CN" altLang="en-US" smtClean="0"/>
              <a:t>这三个安装选项的区别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/>
              <a:t>卸载软件时只需要指定软件名即可，无需指定版本号</a:t>
            </a:r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CE5A2A-AACF-47E0-97E8-4F66365BAB44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1072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1E379E-908F-4C86-AD1B-2EC5F73AF26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139040-1250-48A2-964C-25CA1D9D23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1E379E-908F-4C86-AD1B-2EC5F73AF26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139040-1250-48A2-964C-25CA1D9D23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1E379E-908F-4C86-AD1B-2EC5F73AF26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139040-1250-48A2-964C-25CA1D9D23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1E379E-908F-4C86-AD1B-2EC5F73AF26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139040-1250-48A2-964C-25CA1D9D230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1E379E-908F-4C86-AD1B-2EC5F73AF26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139040-1250-48A2-964C-25CA1D9D230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1E379E-908F-4C86-AD1B-2EC5F73AF26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139040-1250-48A2-964C-25CA1D9D230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1E379E-908F-4C86-AD1B-2EC5F73AF26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139040-1250-48A2-964C-25CA1D9D23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1E379E-908F-4C86-AD1B-2EC5F73AF26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139040-1250-48A2-964C-25CA1D9D230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1E379E-908F-4C86-AD1B-2EC5F73AF26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139040-1250-48A2-964C-25CA1D9D23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361E379E-908F-4C86-AD1B-2EC5F73AF26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139040-1250-48A2-964C-25CA1D9D23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1E379E-908F-4C86-AD1B-2EC5F73AF26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139040-1250-48A2-964C-25CA1D9D230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61E379E-908F-4C86-AD1B-2EC5F73AF265}" type="datetimeFigureOut">
              <a:rPr lang="zh-CN" altLang="en-US" smtClean="0"/>
              <a:pPr/>
              <a:t>2018/12/28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5139040-1250-48A2-964C-25CA1D9D23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forge.ne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pmfind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第三章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程序安装及管理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80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查询已安装的 </a:t>
            </a:r>
            <a:r>
              <a:rPr lang="en-US" altLang="zh-CN" dirty="0" smtClean="0"/>
              <a:t>RPM </a:t>
            </a:r>
            <a:r>
              <a:rPr lang="zh-CN" altLang="en-US" dirty="0" smtClean="0"/>
              <a:t>软件信息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用法：结合不同的子选项 完成不同查询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/>
              <a:t>：查看系统中已安装的所有</a:t>
            </a:r>
            <a:r>
              <a:rPr lang="en-US" altLang="zh-CN" dirty="0" smtClean="0"/>
              <a:t>RPM</a:t>
            </a:r>
            <a:r>
              <a:rPr lang="zh-CN" altLang="en-US" dirty="0" smtClean="0"/>
              <a:t>软件包列表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/>
              <a:t>：查看指定软件的详细信息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olidFill>
                  <a:srgbClr val="FF0000"/>
                </a:solidFill>
              </a:rPr>
              <a:t>l</a:t>
            </a:r>
            <a:r>
              <a:rPr lang="zh-CN" altLang="en-US" dirty="0" smtClean="0"/>
              <a:t>：查询指定软件包所安装的目录、文件列表 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</a:t>
            </a:r>
            <a:r>
              <a:rPr lang="en-US" altLang="zh-CN" dirty="0" smtClean="0"/>
              <a:t>-qc</a:t>
            </a:r>
            <a:r>
              <a:rPr lang="zh-CN" altLang="en-US" dirty="0" smtClean="0"/>
              <a:t>：仅显示指定软件包安装的配置文件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qd</a:t>
            </a:r>
            <a:r>
              <a:rPr lang="zh-CN" altLang="en-US" dirty="0" smtClean="0"/>
              <a:t>：仅显示指定软件包安装的文档文件</a:t>
            </a:r>
          </a:p>
          <a:p>
            <a:pPr>
              <a:spcBef>
                <a:spcPts val="675"/>
              </a:spcBef>
            </a:pPr>
            <a:r>
              <a:rPr lang="zh-CN" altLang="en-US" dirty="0" smtClean="0"/>
              <a:t>查询文件或目录属于哪个 </a:t>
            </a:r>
            <a:r>
              <a:rPr lang="en-US" altLang="zh-CN" dirty="0" smtClean="0"/>
              <a:t>RPM </a:t>
            </a:r>
            <a:r>
              <a:rPr lang="zh-CN" altLang="en-US" dirty="0" smtClean="0"/>
              <a:t>软件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格式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10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1638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 </a:t>
            </a:r>
            <a:r>
              <a:rPr lang="en-US" altLang="zh-CN" dirty="0" smtClean="0"/>
              <a:t>RPM </a:t>
            </a:r>
            <a:r>
              <a:rPr lang="zh-CN" altLang="en-US" dirty="0" smtClean="0"/>
              <a:t>软件包信息 </a:t>
            </a:r>
            <a:r>
              <a:rPr lang="en-US" altLang="zh-CN" dirty="0" smtClean="0"/>
              <a:t>4-1</a:t>
            </a:r>
            <a:endParaRPr lang="zh-CN" altLang="en-US" dirty="0" smtClean="0"/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2452662" y="2071678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rpm  -q[</a:t>
            </a:r>
            <a:r>
              <a:rPr lang="zh-CN" altLang="en-US" sz="2000" b="1" dirty="0">
                <a:solidFill>
                  <a:srgbClr val="FF0000"/>
                </a:solidFill>
              </a:rPr>
              <a:t>子选项</a:t>
            </a:r>
            <a:r>
              <a:rPr lang="en-US" altLang="zh-CN" sz="2000" b="1" dirty="0">
                <a:solidFill>
                  <a:srgbClr val="FF0000"/>
                </a:solidFill>
              </a:rPr>
              <a:t>]  [</a:t>
            </a:r>
            <a:r>
              <a:rPr lang="zh-CN" altLang="en-US" sz="2000" b="1" dirty="0">
                <a:solidFill>
                  <a:srgbClr val="FF0000"/>
                </a:solidFill>
              </a:rPr>
              <a:t>软件名</a:t>
            </a:r>
            <a:r>
              <a:rPr lang="en-US" altLang="zh-CN" sz="2000" b="1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2524100" y="5929330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rpm  - </a:t>
            </a:r>
            <a:r>
              <a:rPr lang="en-US" altLang="zh-CN" sz="2000" b="1" dirty="0" err="1">
                <a:solidFill>
                  <a:srgbClr val="FF0000"/>
                </a:solidFill>
              </a:rPr>
              <a:t>qf</a:t>
            </a:r>
            <a:r>
              <a:rPr lang="en-US" altLang="zh-CN" sz="2000" b="1" dirty="0">
                <a:solidFill>
                  <a:srgbClr val="FF0000"/>
                </a:solidFill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</a:rPr>
              <a:t>文件或目录名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5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11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1638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查询 </a:t>
            </a:r>
            <a:r>
              <a:rPr lang="en-US" altLang="zh-CN" dirty="0" smtClean="0">
                <a:latin typeface="+mj-ea"/>
              </a:rPr>
              <a:t>RPM </a:t>
            </a:r>
            <a:r>
              <a:rPr lang="zh-CN" altLang="en-US" dirty="0" smtClean="0">
                <a:latin typeface="+mj-ea"/>
              </a:rPr>
              <a:t>软件包信息 </a:t>
            </a:r>
            <a:r>
              <a:rPr lang="en-US" altLang="zh-CN" dirty="0" smtClean="0">
                <a:latin typeface="+mj-ea"/>
              </a:rPr>
              <a:t>4-2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2281268" y="1314450"/>
            <a:ext cx="8101013" cy="1658938"/>
          </a:xfrm>
          <a:prstGeom prst="roundRect">
            <a:avLst>
              <a:gd name="adj" fmla="val 889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>
                <a:solidFill>
                  <a:schemeClr val="tx2"/>
                </a:solidFill>
              </a:rPr>
              <a:t>[root@localhost ~]# </a:t>
            </a:r>
            <a:r>
              <a:rPr lang="en-US" altLang="zh-CN" b="1">
                <a:solidFill>
                  <a:schemeClr val="tx2"/>
                </a:solidFill>
              </a:rPr>
              <a:t>rpm </a:t>
            </a:r>
            <a:r>
              <a:rPr lang="en-US" altLang="zh-CN" b="1">
                <a:solidFill>
                  <a:srgbClr val="FF0000"/>
                </a:solidFill>
              </a:rPr>
              <a:t>-q </a:t>
            </a:r>
            <a:r>
              <a:rPr lang="en-US" altLang="zh-CN" b="1">
                <a:solidFill>
                  <a:schemeClr val="tx2"/>
                </a:solidFill>
              </a:rPr>
              <a:t>bash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>
                <a:solidFill>
                  <a:schemeClr val="tx2"/>
                </a:solidFill>
              </a:rPr>
              <a:t>bash-3.1-16.1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>
                <a:solidFill>
                  <a:schemeClr val="tx2"/>
                </a:solidFill>
              </a:rPr>
              <a:t>[root@localhost ~]# </a:t>
            </a:r>
            <a:r>
              <a:rPr lang="en-US" altLang="zh-CN" b="1">
                <a:solidFill>
                  <a:schemeClr val="tx2"/>
                </a:solidFill>
              </a:rPr>
              <a:t>rpm</a:t>
            </a:r>
            <a:r>
              <a:rPr lang="en-US" altLang="zh-CN" b="1">
                <a:solidFill>
                  <a:srgbClr val="FF0000"/>
                </a:solidFill>
              </a:rPr>
              <a:t> -qa </a:t>
            </a:r>
            <a:r>
              <a:rPr lang="en-US" altLang="zh-CN" b="1">
                <a:solidFill>
                  <a:schemeClr val="tx2"/>
                </a:solidFill>
              </a:rPr>
              <a:t>| grep bash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>
                <a:solidFill>
                  <a:schemeClr val="tx2"/>
                </a:solidFill>
              </a:rPr>
              <a:t>bash-3.1-16.1</a:t>
            </a:r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2281268" y="3333751"/>
            <a:ext cx="8101013" cy="936625"/>
          </a:xfrm>
          <a:prstGeom prst="roundRect">
            <a:avLst>
              <a:gd name="adj" fmla="val 2000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rpm</a:t>
            </a:r>
            <a:r>
              <a:rPr lang="en-US" altLang="zh-CN" b="1" dirty="0">
                <a:solidFill>
                  <a:srgbClr val="FF0000"/>
                </a:solidFill>
              </a:rPr>
              <a:t> -</a:t>
            </a:r>
            <a:r>
              <a:rPr lang="en-US" altLang="zh-CN" b="1" dirty="0" err="1">
                <a:solidFill>
                  <a:srgbClr val="FF0000"/>
                </a:solidFill>
              </a:rPr>
              <a:t>qf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chemeClr val="tx2"/>
                </a:solidFill>
              </a:rPr>
              <a:t>/</a:t>
            </a:r>
            <a:r>
              <a:rPr lang="en-US" altLang="zh-CN" b="1" dirty="0" err="1">
                <a:solidFill>
                  <a:schemeClr val="tx2"/>
                </a:solidFill>
              </a:rPr>
              <a:t>usr</a:t>
            </a:r>
            <a:r>
              <a:rPr lang="en-US" altLang="zh-CN" b="1" dirty="0">
                <a:solidFill>
                  <a:schemeClr val="tx2"/>
                </a:solidFill>
              </a:rPr>
              <a:t>/bin/vim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vim-enhanced-7.0.109-3</a:t>
            </a: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2281268" y="4630738"/>
            <a:ext cx="8101013" cy="1655762"/>
          </a:xfrm>
          <a:prstGeom prst="roundRect">
            <a:avLst>
              <a:gd name="adj" fmla="val 1102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>
                <a:solidFill>
                  <a:schemeClr val="tx2"/>
                </a:solidFill>
              </a:rPr>
              <a:t>[root@localhost ~]# </a:t>
            </a:r>
            <a:r>
              <a:rPr lang="en-US" altLang="zh-CN" b="1">
                <a:solidFill>
                  <a:schemeClr val="tx2"/>
                </a:solidFill>
              </a:rPr>
              <a:t>rpm </a:t>
            </a:r>
            <a:r>
              <a:rPr lang="en-US" altLang="zh-CN" b="1">
                <a:solidFill>
                  <a:srgbClr val="FF0000"/>
                </a:solidFill>
              </a:rPr>
              <a:t>-ql </a:t>
            </a:r>
            <a:r>
              <a:rPr lang="en-US" altLang="zh-CN" b="1">
                <a:solidFill>
                  <a:schemeClr val="tx2"/>
                </a:solidFill>
              </a:rPr>
              <a:t>dhcp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>
                <a:solidFill>
                  <a:schemeClr val="tx2"/>
                </a:solidFill>
              </a:rPr>
              <a:t>/etc/dhcpd.conf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>
                <a:solidFill>
                  <a:schemeClr val="tx2"/>
                </a:solidFill>
              </a:rPr>
              <a:t>/etc/rc.d/init.d/dhcpd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>
                <a:solidFill>
                  <a:schemeClr val="tx2"/>
                </a:solidFill>
              </a:rPr>
              <a:t>……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6196042" y="1030288"/>
            <a:ext cx="2159000" cy="715962"/>
          </a:xfrm>
          <a:prstGeom prst="wedgeRoundRectCallout">
            <a:avLst>
              <a:gd name="adj1" fmla="val -38736"/>
              <a:gd name="adj2" fmla="val 7366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查询是否已安装有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bash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软件包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6696106" y="2857501"/>
            <a:ext cx="2160587" cy="715963"/>
          </a:xfrm>
          <a:prstGeom prst="wedgeRoundRectCallout">
            <a:avLst>
              <a:gd name="adj1" fmla="val -40667"/>
              <a:gd name="adj2" fmla="val 7598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查询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vim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是由哪个软件包安装的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838855" y="4071938"/>
            <a:ext cx="2159000" cy="715962"/>
          </a:xfrm>
          <a:prstGeom prst="wedgeRoundRectCallout">
            <a:avLst>
              <a:gd name="adj1" fmla="val -39514"/>
              <a:gd name="adj2" fmla="val 7366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查询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dhcp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软件包安装的文件列表</a:t>
            </a:r>
          </a:p>
        </p:txBody>
      </p:sp>
      <p:pic>
        <p:nvPicPr>
          <p:cNvPr id="11" name="Picture 8" descr="示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4452" y="733414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4319598" y="6215082"/>
            <a:ext cx="3348038" cy="463550"/>
            <a:chOff x="3457" y="1661"/>
            <a:chExt cx="2086" cy="292"/>
          </a:xfrm>
        </p:grpSpPr>
        <p:sp>
          <p:nvSpPr>
            <p:cNvPr id="13" name="AutoShape 17"/>
            <p:cNvSpPr>
              <a:spLocks noChangeArrowheads="1"/>
            </p:cNvSpPr>
            <p:nvPr/>
          </p:nvSpPr>
          <p:spPr bwMode="auto">
            <a:xfrm>
              <a:off x="3457" y="1661"/>
              <a:ext cx="208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4" name="Picture 18" descr="说话气泡new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15" y="1661"/>
              <a:ext cx="418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4053" y="1669"/>
              <a:ext cx="1276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教员</a:t>
              </a: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黑体" pitchFamily="2" charset="-122"/>
                </a:rPr>
                <a:t>演示操作过程</a:t>
              </a:r>
            </a:p>
          </p:txBody>
        </p:sp>
      </p:grp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881158" y="5786454"/>
            <a:ext cx="8572560" cy="928694"/>
          </a:xfrm>
          <a:prstGeom prst="roundRect">
            <a:avLst>
              <a:gd name="adj" fmla="val 1157"/>
            </a:avLst>
          </a:prstGeom>
          <a:solidFill>
            <a:schemeClr val="accent2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zh-CN" altLang="en-US" sz="2200" b="1" dirty="0">
                <a:solidFill>
                  <a:schemeClr val="accent3"/>
                </a:solidFill>
              </a:rPr>
              <a:t>使用</a:t>
            </a:r>
            <a:r>
              <a:rPr lang="en-US" sz="2200" b="1" dirty="0">
                <a:solidFill>
                  <a:schemeClr val="accent3"/>
                </a:solidFill>
              </a:rPr>
              <a:t>r pm </a:t>
            </a:r>
            <a:r>
              <a:rPr lang="zh-CN" altLang="en-US" sz="2200" b="1" dirty="0">
                <a:solidFill>
                  <a:schemeClr val="accent3"/>
                </a:solidFill>
              </a:rPr>
              <a:t>命令只能查询通过 </a:t>
            </a:r>
            <a:r>
              <a:rPr lang="en-US" altLang="zh-CN" sz="2200" b="1" dirty="0">
                <a:solidFill>
                  <a:schemeClr val="accent3"/>
                </a:solidFill>
              </a:rPr>
              <a:t>RPM</a:t>
            </a:r>
            <a:r>
              <a:rPr lang="zh-CN" altLang="en-US" sz="2200" b="1" dirty="0">
                <a:solidFill>
                  <a:schemeClr val="accent3"/>
                </a:solidFill>
              </a:rPr>
              <a:t>方式安装的软件包信息</a:t>
            </a:r>
            <a:endParaRPr lang="en-US" altLang="zh-CN" sz="2200" b="1" dirty="0">
              <a:solidFill>
                <a:schemeClr val="accent3"/>
              </a:solidFill>
            </a:endParaRPr>
          </a:p>
          <a:p>
            <a:pPr>
              <a:defRPr/>
            </a:pPr>
            <a:r>
              <a:rPr lang="zh-CN" altLang="en-US" sz="2200" b="1" dirty="0">
                <a:solidFill>
                  <a:schemeClr val="accent3"/>
                </a:solidFill>
              </a:rPr>
              <a:t>用其他途径安装到系统中的软件包，</a:t>
            </a:r>
            <a:r>
              <a:rPr lang="en-US" sz="2200" b="1" dirty="0">
                <a:solidFill>
                  <a:schemeClr val="accent3"/>
                </a:solidFill>
              </a:rPr>
              <a:t>rpm </a:t>
            </a:r>
            <a:r>
              <a:rPr lang="zh-CN" altLang="en-US" sz="2200" b="1" dirty="0">
                <a:solidFill>
                  <a:schemeClr val="accent3"/>
                </a:solidFill>
              </a:rPr>
              <a:t>命令将无法获取相关信息</a:t>
            </a:r>
          </a:p>
        </p:txBody>
      </p:sp>
    </p:spTree>
    <p:extLst>
      <p:ext uri="{BB962C8B-B14F-4D97-AF65-F5344CB8AC3E}">
        <p14:creationId xmlns:p14="http://schemas.microsoft.com/office/powerpoint/2010/main" xmlns="" val="243261204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查询未安装的 </a:t>
            </a:r>
            <a:r>
              <a:rPr lang="en-US" altLang="zh-CN" dirty="0" smtClean="0"/>
              <a:t>RPM </a:t>
            </a:r>
            <a:r>
              <a:rPr lang="zh-CN" altLang="en-US" dirty="0" smtClean="0"/>
              <a:t>包文件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用法：结合不同的子选项 完成不同查询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qp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/>
              <a:t>：通过</a:t>
            </a:r>
            <a:r>
              <a:rPr lang="en-US" altLang="zh-CN" dirty="0" smtClean="0"/>
              <a:t>.rpm</a:t>
            </a:r>
            <a:r>
              <a:rPr lang="zh-CN" altLang="en-US" dirty="0" smtClean="0"/>
              <a:t>包文件查看该软件的详细信息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qp</a:t>
            </a:r>
            <a:r>
              <a:rPr lang="en-US" altLang="zh-CN" dirty="0" err="1" smtClean="0">
                <a:solidFill>
                  <a:srgbClr val="FF0000"/>
                </a:solidFill>
              </a:rPr>
              <a:t>l</a:t>
            </a:r>
            <a:r>
              <a:rPr lang="zh-CN" altLang="en-US" dirty="0" smtClean="0"/>
              <a:t>：查看</a:t>
            </a:r>
            <a:r>
              <a:rPr lang="en-US" altLang="zh-CN" dirty="0" smtClean="0"/>
              <a:t>.rpm</a:t>
            </a:r>
            <a:r>
              <a:rPr lang="zh-CN" altLang="en-US" dirty="0" smtClean="0"/>
              <a:t>安装包内所包含的目录、文件列表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qpc</a:t>
            </a:r>
            <a:r>
              <a:rPr lang="zh-CN" altLang="en-US" dirty="0" smtClean="0"/>
              <a:t>：查看</a:t>
            </a:r>
            <a:r>
              <a:rPr lang="en-US" altLang="zh-CN" dirty="0" smtClean="0"/>
              <a:t>.rpm</a:t>
            </a:r>
            <a:r>
              <a:rPr lang="zh-CN" altLang="en-US" dirty="0" smtClean="0"/>
              <a:t>安装包内包含的配置文件列表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qpd</a:t>
            </a:r>
            <a:r>
              <a:rPr lang="zh-CN" altLang="en-US" dirty="0" smtClean="0"/>
              <a:t>：查看</a:t>
            </a:r>
            <a:r>
              <a:rPr lang="en-US" altLang="zh-CN" dirty="0" smtClean="0"/>
              <a:t>.rpm</a:t>
            </a:r>
            <a:r>
              <a:rPr lang="zh-CN" altLang="en-US" dirty="0" smtClean="0"/>
              <a:t>安装包内包含的文档文件列表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12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1843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 </a:t>
            </a:r>
            <a:r>
              <a:rPr lang="en-US" altLang="zh-CN" dirty="0" smtClean="0"/>
              <a:t>RPM </a:t>
            </a:r>
            <a:r>
              <a:rPr lang="zh-CN" altLang="en-US" dirty="0" smtClean="0"/>
              <a:t>软件包信息 </a:t>
            </a:r>
            <a:r>
              <a:rPr lang="en-US" altLang="zh-CN" dirty="0" smtClean="0"/>
              <a:t>4-3</a:t>
            </a:r>
            <a:endParaRPr lang="zh-CN" altLang="en-US" dirty="0" smtClean="0"/>
          </a:p>
        </p:txBody>
      </p:sp>
      <p:pic>
        <p:nvPicPr>
          <p:cNvPr id="4" name="Picture 11" descr="语法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1878008"/>
            <a:ext cx="10810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2452662" y="2285992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rpm  - </a:t>
            </a:r>
            <a:r>
              <a:rPr lang="en-US" altLang="zh-CN" sz="2000" b="1" dirty="0" err="1">
                <a:solidFill>
                  <a:srgbClr val="FF0000"/>
                </a:solidFill>
              </a:rPr>
              <a:t>qp</a:t>
            </a:r>
            <a:r>
              <a:rPr lang="en-US" altLang="zh-CN" sz="2000" b="1" dirty="0">
                <a:solidFill>
                  <a:srgbClr val="FF0000"/>
                </a:solidFill>
              </a:rPr>
              <a:t>[</a:t>
            </a:r>
            <a:r>
              <a:rPr lang="zh-CN" altLang="en-US" sz="2000" b="1" dirty="0">
                <a:solidFill>
                  <a:srgbClr val="FF0000"/>
                </a:solidFill>
              </a:rPr>
              <a:t>子选项</a:t>
            </a:r>
            <a:r>
              <a:rPr lang="en-US" altLang="zh-CN" sz="2000" b="1" dirty="0">
                <a:solidFill>
                  <a:srgbClr val="FF0000"/>
                </a:solidFill>
              </a:rPr>
              <a:t>]  RPM</a:t>
            </a:r>
            <a:r>
              <a:rPr lang="zh-CN" altLang="en-US" sz="2000" b="1" dirty="0">
                <a:solidFill>
                  <a:srgbClr val="FF0000"/>
                </a:solidFill>
              </a:rPr>
              <a:t>包文件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xmlns="" val="42302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13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194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 </a:t>
            </a:r>
            <a:r>
              <a:rPr lang="en-US" altLang="zh-CN" dirty="0" smtClean="0"/>
              <a:t>RPM </a:t>
            </a:r>
            <a:r>
              <a:rPr lang="zh-CN" altLang="en-US" dirty="0" smtClean="0"/>
              <a:t>软件包信息 </a:t>
            </a:r>
            <a:r>
              <a:rPr lang="en-US" altLang="zh-CN" dirty="0" smtClean="0"/>
              <a:t>4-4</a:t>
            </a:r>
            <a:endParaRPr lang="zh-CN" altLang="en-US" dirty="0" smtClean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2238349" y="1457345"/>
            <a:ext cx="8101013" cy="2185970"/>
          </a:xfrm>
          <a:prstGeom prst="roundRect">
            <a:avLst>
              <a:gd name="adj" fmla="val 568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Server]#</a:t>
            </a:r>
            <a:r>
              <a:rPr lang="en-US" altLang="zh-CN" b="1" dirty="0">
                <a:solidFill>
                  <a:schemeClr val="tx2"/>
                </a:solidFill>
              </a:rPr>
              <a:t>rpm 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en-US" altLang="zh-CN" b="1" dirty="0" err="1">
                <a:solidFill>
                  <a:srgbClr val="FF0000"/>
                </a:solidFill>
              </a:rPr>
              <a:t>qpi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chemeClr val="tx2"/>
                </a:solidFill>
              </a:rPr>
              <a:t>ethtool-3.5-1.el6.x86_64.rpm</a:t>
            </a:r>
          </a:p>
          <a:p>
            <a:r>
              <a:rPr lang="en-US" dirty="0">
                <a:solidFill>
                  <a:schemeClr val="tx2"/>
                </a:solidFill>
              </a:rPr>
              <a:t>warning: ethtool-3.5-1.el6.x86_64.rpm: Header V3 RSA/SHA256 Signature, key ID fd431d51: NOKEY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Name        : </a:t>
            </a:r>
            <a:r>
              <a:rPr lang="en-US" dirty="0" err="1">
                <a:solidFill>
                  <a:schemeClr val="tx2"/>
                </a:solidFill>
              </a:rPr>
              <a:t>ethtool</a:t>
            </a:r>
            <a:r>
              <a:rPr lang="en-US" dirty="0">
                <a:solidFill>
                  <a:schemeClr val="tx2"/>
                </a:solidFill>
              </a:rPr>
              <a:t>            Relocations: (not </a:t>
            </a:r>
            <a:r>
              <a:rPr lang="en-US" dirty="0" err="1">
                <a:solidFill>
                  <a:schemeClr val="tx2"/>
                </a:solidFill>
              </a:rPr>
              <a:t>relocatable</a:t>
            </a:r>
            <a:r>
              <a:rPr lang="en-US" dirty="0">
                <a:solidFill>
                  <a:schemeClr val="tx2"/>
                </a:solidFill>
              </a:rPr>
              <a:t>)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Version     : 3.5                  Vendor: Red Hat, Inc.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Release     : 1.el6              Build Date: 2012</a:t>
            </a:r>
            <a:r>
              <a:rPr lang="zh-CN" altLang="en-US" dirty="0">
                <a:solidFill>
                  <a:schemeClr val="tx2"/>
                </a:solidFill>
              </a:rPr>
              <a:t>年</a:t>
            </a:r>
            <a:r>
              <a:rPr lang="en-US" dirty="0">
                <a:solidFill>
                  <a:schemeClr val="tx2"/>
                </a:solidFill>
              </a:rPr>
              <a:t>08</a:t>
            </a:r>
            <a:r>
              <a:rPr lang="zh-CN" altLang="en-US" dirty="0">
                <a:solidFill>
                  <a:schemeClr val="tx2"/>
                </a:solidFill>
              </a:rPr>
              <a:t>月</a:t>
            </a:r>
            <a:r>
              <a:rPr lang="en-US" dirty="0">
                <a:solidFill>
                  <a:schemeClr val="tx2"/>
                </a:solidFill>
              </a:rPr>
              <a:t>10</a:t>
            </a:r>
            <a:r>
              <a:rPr lang="zh-CN" altLang="en-US" dirty="0">
                <a:solidFill>
                  <a:schemeClr val="tx2"/>
                </a:solidFill>
              </a:rPr>
              <a:t>日 星期五</a:t>
            </a:r>
            <a:r>
              <a:rPr lang="en-US" dirty="0">
                <a:solidFill>
                  <a:schemeClr val="tx2"/>
                </a:solidFill>
              </a:rPr>
              <a:t> 21</a:t>
            </a:r>
            <a:r>
              <a:rPr lang="zh-CN" altLang="en-US" dirty="0">
                <a:solidFill>
                  <a:schemeClr val="tx2"/>
                </a:solidFill>
              </a:rPr>
              <a:t>时</a:t>
            </a:r>
            <a:r>
              <a:rPr lang="en-US" dirty="0">
                <a:solidFill>
                  <a:schemeClr val="tx2"/>
                </a:solidFill>
              </a:rPr>
              <a:t>38</a:t>
            </a:r>
            <a:r>
              <a:rPr lang="zh-CN" altLang="en-US" dirty="0">
                <a:solidFill>
                  <a:schemeClr val="tx2"/>
                </a:solidFill>
              </a:rPr>
              <a:t>分</a:t>
            </a:r>
            <a:r>
              <a:rPr lang="en-US" dirty="0">
                <a:solidFill>
                  <a:schemeClr val="tx2"/>
                </a:solidFill>
              </a:rPr>
              <a:t>56</a:t>
            </a:r>
            <a:r>
              <a:rPr lang="zh-CN" altLang="en-US" dirty="0">
                <a:solidFill>
                  <a:schemeClr val="tx2"/>
                </a:solidFill>
              </a:rPr>
              <a:t>秒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……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2238349" y="3857628"/>
            <a:ext cx="8101013" cy="2357454"/>
          </a:xfrm>
          <a:prstGeom prst="roundRect">
            <a:avLst>
              <a:gd name="adj" fmla="val 568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Server]# </a:t>
            </a:r>
            <a:r>
              <a:rPr lang="en-US" altLang="zh-CN" b="1" dirty="0">
                <a:solidFill>
                  <a:schemeClr val="tx2"/>
                </a:solidFill>
              </a:rPr>
              <a:t>rpm 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en-US" altLang="zh-CN" b="1" dirty="0" err="1">
                <a:solidFill>
                  <a:srgbClr val="FF0000"/>
                </a:solidFill>
              </a:rPr>
              <a:t>qpl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ethtool-3.5-1.el6.x86_64.rpm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warning: ethtool-3.5-1.el6.x86_64.rpm: Header V3 RSA/SHA256 Signature, key ID fd431d51: NOKEY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sbin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ethtool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usr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sbin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ethtool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usr</a:t>
            </a:r>
            <a:r>
              <a:rPr lang="en-US" dirty="0">
                <a:solidFill>
                  <a:schemeClr val="tx2"/>
                </a:solidFill>
              </a:rPr>
              <a:t>/share/doc/ethtool-3.5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usr</a:t>
            </a:r>
            <a:r>
              <a:rPr lang="en-US" dirty="0">
                <a:solidFill>
                  <a:schemeClr val="tx2"/>
                </a:solidFill>
              </a:rPr>
              <a:t>/share/doc/ethtool-3.5/AUTHORS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……</a:t>
            </a:r>
            <a:endParaRPr lang="zh-CN" altLang="en-US" dirty="0"/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507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安装或升级</a:t>
            </a:r>
            <a:r>
              <a:rPr lang="en-US" altLang="zh-CN" dirty="0" smtClean="0"/>
              <a:t>RPM</a:t>
            </a:r>
            <a:r>
              <a:rPr lang="zh-CN" altLang="en-US" dirty="0" smtClean="0"/>
              <a:t>软件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用法：不同选项适用于不同情况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/>
              <a:t>：安装一个新的 </a:t>
            </a:r>
            <a:r>
              <a:rPr lang="en-US" altLang="zh-CN" dirty="0" smtClean="0"/>
              <a:t>rpm </a:t>
            </a:r>
            <a:r>
              <a:rPr lang="zh-CN" altLang="en-US" dirty="0" smtClean="0"/>
              <a:t>软件包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-U</a:t>
            </a:r>
            <a:r>
              <a:rPr lang="zh-CN" altLang="en-US" dirty="0" smtClean="0"/>
              <a:t>：升级某个 </a:t>
            </a:r>
            <a:r>
              <a:rPr lang="en-US" altLang="zh-CN" dirty="0" smtClean="0"/>
              <a:t>rpm </a:t>
            </a:r>
            <a:r>
              <a:rPr lang="zh-CN" altLang="en-US" dirty="0" smtClean="0"/>
              <a:t>软件，若原本未装，则进行安装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-F</a:t>
            </a:r>
            <a:r>
              <a:rPr lang="zh-CN" altLang="en-US" dirty="0" smtClean="0"/>
              <a:t>：更新某个 </a:t>
            </a:r>
            <a:r>
              <a:rPr lang="en-US" altLang="zh-CN" dirty="0" smtClean="0"/>
              <a:t>rpm </a:t>
            </a:r>
            <a:r>
              <a:rPr lang="zh-CN" altLang="en-US" dirty="0" smtClean="0"/>
              <a:t>软件，若原本未装，则放弃安装</a:t>
            </a:r>
          </a:p>
          <a:p>
            <a:pPr>
              <a:spcBef>
                <a:spcPts val="675"/>
              </a:spcBef>
            </a:pPr>
            <a:r>
              <a:rPr lang="zh-CN" altLang="en-US" dirty="0" smtClean="0"/>
              <a:t>卸载指定的</a:t>
            </a:r>
            <a:r>
              <a:rPr lang="en-US" altLang="zh-CN" dirty="0" smtClean="0"/>
              <a:t>RPM</a:t>
            </a:r>
            <a:r>
              <a:rPr lang="zh-CN" altLang="en-US" dirty="0" smtClean="0"/>
              <a:t>软件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格式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14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2048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安装</a:t>
            </a:r>
            <a:r>
              <a:rPr lang="zh-CN" altLang="en-US" dirty="0" smtClean="0">
                <a:latin typeface="+mn-ea"/>
                <a:ea typeface="+mn-ea"/>
              </a:rPr>
              <a:t>、</a:t>
            </a:r>
            <a:r>
              <a:rPr lang="zh-CN" altLang="en-US" dirty="0" smtClean="0"/>
              <a:t>升级</a:t>
            </a:r>
            <a:r>
              <a:rPr lang="zh-CN" altLang="en-US" dirty="0" smtClean="0">
                <a:latin typeface="+mn-ea"/>
                <a:ea typeface="+mn-ea"/>
              </a:rPr>
              <a:t>、</a:t>
            </a:r>
            <a:r>
              <a:rPr lang="zh-CN" altLang="en-US" dirty="0" smtClean="0"/>
              <a:t>卸载 </a:t>
            </a:r>
            <a:r>
              <a:rPr lang="en-US" altLang="zh-CN" dirty="0" smtClean="0"/>
              <a:t>RPM </a:t>
            </a:r>
            <a:r>
              <a:rPr lang="zh-CN" altLang="en-US" dirty="0" smtClean="0"/>
              <a:t>软件包 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2452662" y="2071678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rpm  [</a:t>
            </a:r>
            <a:r>
              <a:rPr lang="zh-CN" altLang="en-US" sz="2000" b="1" dirty="0">
                <a:solidFill>
                  <a:srgbClr val="FF0000"/>
                </a:solidFill>
              </a:rPr>
              <a:t>选项</a:t>
            </a:r>
            <a:r>
              <a:rPr lang="en-US" altLang="zh-CN" sz="2000" b="1" dirty="0">
                <a:solidFill>
                  <a:srgbClr val="FF0000"/>
                </a:solidFill>
              </a:rPr>
              <a:t>]  RPM</a:t>
            </a:r>
            <a:r>
              <a:rPr lang="zh-CN" altLang="en-US" sz="2000" b="1" dirty="0">
                <a:solidFill>
                  <a:srgbClr val="FF0000"/>
                </a:solidFill>
              </a:rPr>
              <a:t>包文件 </a:t>
            </a:r>
            <a:r>
              <a:rPr lang="en-US" altLang="zh-CN" sz="2000" b="1" dirty="0">
                <a:solidFill>
                  <a:srgbClr val="FF0000"/>
                </a:solidFill>
              </a:rPr>
              <a:t>...</a:t>
            </a:r>
            <a:endParaRPr lang="en-US" altLang="zh-CN" sz="2000" b="1" dirty="0"/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2452662" y="5214950"/>
            <a:ext cx="7715304" cy="428628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1"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rpm  -e  </a:t>
            </a:r>
            <a:r>
              <a:rPr lang="zh-CN" altLang="en-US" sz="2000" b="1" dirty="0">
                <a:solidFill>
                  <a:srgbClr val="FF0000"/>
                </a:solidFill>
              </a:rPr>
              <a:t>软件名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65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smtClean="0"/>
              <a:t>辅助选项</a:t>
            </a:r>
          </a:p>
          <a:p>
            <a:pPr lvl="1">
              <a:spcBef>
                <a:spcPts val="475"/>
              </a:spcBef>
            </a:pPr>
            <a:r>
              <a:rPr lang="en-US" altLang="zh-CN" smtClean="0"/>
              <a:t>--force</a:t>
            </a:r>
            <a:r>
              <a:rPr lang="zh-CN" altLang="en-US" smtClean="0"/>
              <a:t>：强制安装所指定的</a:t>
            </a:r>
            <a:r>
              <a:rPr lang="en-US" altLang="zh-CN" smtClean="0"/>
              <a:t>rpm</a:t>
            </a:r>
            <a:r>
              <a:rPr lang="zh-CN" altLang="en-US" smtClean="0"/>
              <a:t>软件包</a:t>
            </a:r>
          </a:p>
          <a:p>
            <a:pPr lvl="1">
              <a:spcBef>
                <a:spcPts val="475"/>
              </a:spcBef>
            </a:pPr>
            <a:r>
              <a:rPr lang="en-US" altLang="zh-CN" smtClean="0"/>
              <a:t>--nodeps</a:t>
            </a:r>
            <a:r>
              <a:rPr lang="zh-CN" altLang="en-US" smtClean="0"/>
              <a:t>：安装、升级或卸载软件时，忽略依赖关系 </a:t>
            </a:r>
          </a:p>
          <a:p>
            <a:pPr lvl="1">
              <a:spcBef>
                <a:spcPts val="475"/>
              </a:spcBef>
            </a:pPr>
            <a:r>
              <a:rPr lang="en-US" altLang="zh-CN" smtClean="0"/>
              <a:t>-h</a:t>
            </a:r>
            <a:r>
              <a:rPr lang="zh-CN" altLang="en-US" smtClean="0"/>
              <a:t>：以“</a:t>
            </a:r>
            <a:r>
              <a:rPr lang="en-US" altLang="zh-CN" smtClean="0"/>
              <a:t>#”</a:t>
            </a:r>
            <a:r>
              <a:rPr lang="zh-CN" altLang="en-US" smtClean="0"/>
              <a:t>号显示安装的进度</a:t>
            </a:r>
          </a:p>
          <a:p>
            <a:pPr lvl="1">
              <a:spcBef>
                <a:spcPts val="475"/>
              </a:spcBef>
            </a:pPr>
            <a:r>
              <a:rPr lang="en-US" altLang="zh-CN" smtClean="0"/>
              <a:t>-v</a:t>
            </a:r>
            <a:r>
              <a:rPr lang="zh-CN" altLang="en-US" smtClean="0"/>
              <a:t>：显示安装过程中的详细信息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15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安装、升级、卸载</a:t>
            </a:r>
            <a:r>
              <a:rPr lang="en-US" altLang="zh-CN" smtClean="0"/>
              <a:t>RPM</a:t>
            </a:r>
            <a:r>
              <a:rPr lang="zh-CN" altLang="en-US" smtClean="0"/>
              <a:t>软件包 </a:t>
            </a:r>
            <a:r>
              <a:rPr lang="en-US" altLang="zh-CN" smtClean="0"/>
              <a:t>2-1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6849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16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225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安装、升级、卸载</a:t>
            </a:r>
            <a:r>
              <a:rPr lang="en-US" altLang="zh-CN" smtClean="0"/>
              <a:t>RPM</a:t>
            </a:r>
            <a:r>
              <a:rPr lang="zh-CN" altLang="en-US" smtClean="0"/>
              <a:t>软件包 </a:t>
            </a:r>
            <a:r>
              <a:rPr lang="en-US" altLang="zh-CN" smtClean="0"/>
              <a:t>2-2</a:t>
            </a:r>
            <a:endParaRPr lang="zh-CN" altLang="en-US" smtClean="0"/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2281268" y="4714884"/>
            <a:ext cx="8101013" cy="1214446"/>
          </a:xfrm>
          <a:prstGeom prst="roundRect">
            <a:avLst>
              <a:gd name="adj" fmla="val 881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rpm </a:t>
            </a:r>
            <a:r>
              <a:rPr lang="en-US" altLang="zh-CN" b="1" dirty="0">
                <a:solidFill>
                  <a:srgbClr val="FF0000"/>
                </a:solidFill>
              </a:rPr>
              <a:t>–e </a:t>
            </a:r>
            <a:r>
              <a:rPr lang="en-US" b="1" dirty="0" err="1"/>
              <a:t>elinks</a:t>
            </a:r>
            <a:endParaRPr lang="en-US" altLang="zh-CN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rpm </a:t>
            </a:r>
            <a:r>
              <a:rPr lang="en-US" altLang="zh-CN" b="1" dirty="0">
                <a:solidFill>
                  <a:srgbClr val="FF0000"/>
                </a:solidFill>
              </a:rPr>
              <a:t>-q </a:t>
            </a:r>
            <a:r>
              <a:rPr lang="en-US" b="1" dirty="0" err="1"/>
              <a:t>elinks</a:t>
            </a:r>
            <a:endParaRPr lang="en-US" altLang="zh-CN" b="1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package </a:t>
            </a:r>
            <a:r>
              <a:rPr lang="en-US" dirty="0" err="1">
                <a:solidFill>
                  <a:schemeClr val="tx2"/>
                </a:solidFill>
              </a:rPr>
              <a:t>elinks</a:t>
            </a:r>
            <a:r>
              <a:rPr lang="en-US" dirty="0">
                <a:solidFill>
                  <a:schemeClr val="tx2"/>
                </a:solidFill>
              </a:rPr>
              <a:t> is not installed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2281268" y="1392256"/>
            <a:ext cx="8101013" cy="3108315"/>
          </a:xfrm>
          <a:prstGeom prst="roundRect">
            <a:avLst>
              <a:gd name="adj" fmla="val 889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</a:t>
            </a:r>
            <a:r>
              <a:rPr lang="en-US" altLang="zh-CN" b="1" dirty="0">
                <a:solidFill>
                  <a:schemeClr val="tx2"/>
                </a:solidFill>
              </a:rPr>
              <a:t>rpm 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en-US" altLang="zh-CN" b="1" dirty="0" err="1">
                <a:solidFill>
                  <a:srgbClr val="FF0000"/>
                </a:solidFill>
              </a:rPr>
              <a:t>ivh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chemeClr val="tx2"/>
                </a:solidFill>
              </a:rPr>
              <a:t>/media/</a:t>
            </a:r>
            <a:r>
              <a:rPr lang="en-US" altLang="zh-CN" b="1" dirty="0" err="1">
                <a:solidFill>
                  <a:schemeClr val="tx2"/>
                </a:solidFill>
              </a:rPr>
              <a:t>cdrom</a:t>
            </a:r>
            <a:r>
              <a:rPr lang="en-US" altLang="zh-CN" b="1" dirty="0">
                <a:solidFill>
                  <a:schemeClr val="tx2"/>
                </a:solidFill>
              </a:rPr>
              <a:t>/Packages/lynx-2.8.6-27.el6.x86_64.rpm</a:t>
            </a:r>
            <a:endParaRPr lang="zh-CN" altLang="en-US" b="1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warning: </a:t>
            </a:r>
            <a:r>
              <a:rPr lang="en-US" dirty="0">
                <a:solidFill>
                  <a:schemeClr val="tx2"/>
                </a:solidFill>
              </a:rPr>
              <a:t>lynx-2.8.6-27.el6.x86_64.rpm: Header V3 RSA/SHA256 Signature, key ID fd431d51: NOKEY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Preparing...     ########################################## [100%]</a:t>
            </a:r>
          </a:p>
          <a:p>
            <a:r>
              <a:rPr lang="en-US" dirty="0">
                <a:solidFill>
                  <a:schemeClr val="tx2"/>
                </a:solidFill>
              </a:rPr>
              <a:t>1:lynx              ########################################## [100%]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 err="1">
                <a:solidFill>
                  <a:schemeClr val="tx2"/>
                </a:solidFill>
              </a:rPr>
              <a:t>root@localhost</a:t>
            </a:r>
            <a:r>
              <a:rPr lang="en-US" dirty="0">
                <a:solidFill>
                  <a:schemeClr val="tx2"/>
                </a:solidFill>
              </a:rPr>
              <a:t> ~]# rpm -q lynx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lynx-2.8.6-27.el6.x86_64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 err="1">
                <a:solidFill>
                  <a:schemeClr val="tx2"/>
                </a:solidFill>
              </a:rPr>
              <a:t>root@localhost</a:t>
            </a:r>
            <a:r>
              <a:rPr lang="en-US" dirty="0">
                <a:solidFill>
                  <a:schemeClr val="tx2"/>
                </a:solidFill>
              </a:rPr>
              <a:t> ~]# </a:t>
            </a:r>
            <a:r>
              <a:rPr lang="en-US" b="1" dirty="0">
                <a:solidFill>
                  <a:schemeClr val="tx2"/>
                </a:solidFill>
              </a:rPr>
              <a:t>which lynx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usr</a:t>
            </a:r>
            <a:r>
              <a:rPr lang="en-US" dirty="0">
                <a:solidFill>
                  <a:schemeClr val="tx2"/>
                </a:solidFill>
              </a:rPr>
              <a:t>/bin/lynx</a:t>
            </a:r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7778781" y="3355980"/>
            <a:ext cx="2232025" cy="715962"/>
          </a:xfrm>
          <a:prstGeom prst="wedgeRoundRectCallout">
            <a:avLst>
              <a:gd name="adj1" fmla="val -41963"/>
              <a:gd name="adj2" fmla="val -836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安装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lynx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软件包同时显示安装进度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6123017" y="5072078"/>
            <a:ext cx="1944688" cy="428625"/>
          </a:xfrm>
          <a:prstGeom prst="wedgeRoundRectCallout">
            <a:avLst>
              <a:gd name="adj1" fmla="val -57634"/>
              <a:gd name="adj2" fmla="val -9161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卸载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lynx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软件包</a:t>
            </a:r>
          </a:p>
        </p:txBody>
      </p:sp>
    </p:spTree>
    <p:extLst>
      <p:ext uri="{BB962C8B-B14F-4D97-AF65-F5344CB8AC3E}">
        <p14:creationId xmlns:p14="http://schemas.microsoft.com/office/powerpoint/2010/main" xmlns="" val="374508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重建</a:t>
            </a:r>
            <a:r>
              <a:rPr lang="en-US" altLang="zh-CN" dirty="0" smtClean="0"/>
              <a:t>RPM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endParaRPr lang="en-US" altLang="zh-CN" dirty="0" smtClean="0"/>
          </a:p>
          <a:p>
            <a:pPr lvl="1">
              <a:spcBef>
                <a:spcPts val="675"/>
              </a:spcBef>
            </a:pPr>
            <a:endParaRPr lang="en-US" altLang="zh-CN" dirty="0" smtClean="0"/>
          </a:p>
          <a:p>
            <a:pPr lvl="1">
              <a:spcBef>
                <a:spcPts val="675"/>
              </a:spcBef>
            </a:pPr>
            <a:endParaRPr lang="en-US" altLang="zh-CN" dirty="0" smtClean="0"/>
          </a:p>
          <a:p>
            <a:pPr lvl="1">
              <a:spcBef>
                <a:spcPts val="6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导入验证公钥</a:t>
            </a:r>
            <a:endParaRPr lang="en-US" altLang="zh-CN" dirty="0" smtClean="0"/>
          </a:p>
          <a:p>
            <a:pPr lvl="1">
              <a:spcBef>
                <a:spcPts val="675"/>
              </a:spcBef>
            </a:pPr>
            <a:endParaRPr lang="zh-CN" altLang="en-US" dirty="0" smtClean="0"/>
          </a:p>
          <a:p>
            <a:pPr lvl="1">
              <a:spcBef>
                <a:spcPts val="675"/>
              </a:spcBef>
            </a:pPr>
            <a:endParaRPr lang="zh-CN" altLang="en-US" dirty="0" smtClean="0"/>
          </a:p>
          <a:p>
            <a:pPr lvl="1">
              <a:spcBef>
                <a:spcPts val="475"/>
              </a:spcBef>
            </a:pPr>
            <a:endParaRPr lang="zh-CN" altLang="en-US" dirty="0" smtClean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17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2355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维护</a:t>
            </a:r>
            <a:r>
              <a:rPr lang="en-US" altLang="zh-CN" smtClean="0"/>
              <a:t>RPM</a:t>
            </a:r>
            <a:r>
              <a:rPr lang="zh-CN" altLang="en-US" smtClean="0"/>
              <a:t>数据库</a:t>
            </a: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2381224" y="2071679"/>
            <a:ext cx="7380288" cy="1285875"/>
          </a:xfrm>
          <a:prstGeom prst="roundRect">
            <a:avLst>
              <a:gd name="adj" fmla="val 881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1">
              <a:spcBef>
                <a:spcPts val="675"/>
              </a:spcBef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rpm</a:t>
            </a:r>
            <a:r>
              <a:rPr lang="en-US" altLang="zh-CN" b="1" dirty="0">
                <a:solidFill>
                  <a:srgbClr val="FF0000"/>
                </a:solidFill>
              </a:rPr>
              <a:t> --</a:t>
            </a:r>
            <a:r>
              <a:rPr lang="en-US" altLang="zh-CN" b="1" dirty="0" err="1">
                <a:solidFill>
                  <a:srgbClr val="FF0000"/>
                </a:solidFill>
              </a:rPr>
              <a:t>rebuilddb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lvl="1">
              <a:spcBef>
                <a:spcPts val="675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 </a:t>
            </a:r>
            <a:r>
              <a:rPr lang="zh-CN" altLang="en-US" dirty="0">
                <a:solidFill>
                  <a:schemeClr val="tx2"/>
                </a:solidFill>
              </a:rPr>
              <a:t>或</a:t>
            </a:r>
            <a:endParaRPr lang="en-US" altLang="zh-CN" dirty="0">
              <a:solidFill>
                <a:schemeClr val="tx2"/>
              </a:solidFill>
            </a:endParaRPr>
          </a:p>
          <a:p>
            <a:pPr lvl="1">
              <a:spcBef>
                <a:spcPts val="675"/>
              </a:spcBef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rpm</a:t>
            </a:r>
            <a:r>
              <a:rPr lang="en-US" altLang="zh-CN" b="1" dirty="0">
                <a:solidFill>
                  <a:srgbClr val="FF0000"/>
                </a:solidFill>
              </a:rPr>
              <a:t> --</a:t>
            </a:r>
            <a:r>
              <a:rPr lang="en-US" altLang="zh-CN" b="1" dirty="0" err="1">
                <a:solidFill>
                  <a:srgbClr val="FF0000"/>
                </a:solidFill>
              </a:rPr>
              <a:t>initdb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2430488" y="4357689"/>
            <a:ext cx="7380288" cy="785824"/>
          </a:xfrm>
          <a:prstGeom prst="roundRect">
            <a:avLst>
              <a:gd name="adj" fmla="val 881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1">
              <a:spcBef>
                <a:spcPts val="675"/>
              </a:spcBef>
            </a:pPr>
            <a:r>
              <a:rPr lang="en-US" altLang="zh-CN">
                <a:solidFill>
                  <a:schemeClr val="tx2"/>
                </a:solidFill>
              </a:rPr>
              <a:t>[root@localhost ~]# </a:t>
            </a:r>
            <a:r>
              <a:rPr lang="en-US" altLang="zh-CN" b="1">
                <a:solidFill>
                  <a:schemeClr val="tx2"/>
                </a:solidFill>
              </a:rPr>
              <a:t>rpm </a:t>
            </a:r>
            <a:r>
              <a:rPr lang="en-US" altLang="zh-CN" b="1">
                <a:solidFill>
                  <a:srgbClr val="FF0000"/>
                </a:solidFill>
              </a:rPr>
              <a:t>--import </a:t>
            </a:r>
            <a:r>
              <a:rPr lang="en-US" altLang="zh-CN" b="1">
                <a:solidFill>
                  <a:schemeClr val="tx2"/>
                </a:solidFill>
              </a:rPr>
              <a:t>/media/cdrom/RPM-GPG-KEY-redhat-release</a:t>
            </a:r>
            <a:endParaRPr lang="zh-CN" altLang="en-US" b="1">
              <a:solidFill>
                <a:schemeClr val="tx2"/>
              </a:solidFill>
            </a:endParaRPr>
          </a:p>
          <a:p>
            <a:pPr lvl="1">
              <a:spcBef>
                <a:spcPts val="675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4163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安装有依赖关系的多个软件时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被依赖的软件包需要先安装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可同时指定多个 </a:t>
            </a:r>
            <a:r>
              <a:rPr lang="en-US" altLang="zh-CN" dirty="0" smtClean="0"/>
              <a:t>.rpm </a:t>
            </a:r>
            <a:r>
              <a:rPr lang="zh-CN" altLang="en-US" dirty="0" smtClean="0"/>
              <a:t>包文件进行安装</a:t>
            </a:r>
          </a:p>
          <a:p>
            <a:pPr>
              <a:spcBef>
                <a:spcPts val="675"/>
              </a:spcBef>
            </a:pPr>
            <a:r>
              <a:rPr lang="zh-CN" altLang="en-US" dirty="0" smtClean="0"/>
              <a:t>卸载有依赖关系的多个软件时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依赖其他程序的软件包需要先卸载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可同时指定多个软件名进行卸载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忽略依赖关系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结合“</a:t>
            </a:r>
            <a:r>
              <a:rPr lang="en-US" altLang="zh-CN" dirty="0" smtClean="0">
                <a:solidFill>
                  <a:srgbClr val="FF0000"/>
                </a:solidFill>
              </a:rPr>
              <a:t>--</a:t>
            </a:r>
            <a:r>
              <a:rPr lang="en-US" altLang="zh-CN" dirty="0" err="1" smtClean="0">
                <a:solidFill>
                  <a:srgbClr val="FF0000"/>
                </a:solidFill>
              </a:rPr>
              <a:t>nodeps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选项，但可能导致软件异常</a:t>
            </a:r>
          </a:p>
          <a:p>
            <a:pPr lvl="1">
              <a:spcBef>
                <a:spcPts val="475"/>
              </a:spcBef>
            </a:pPr>
            <a:endParaRPr lang="zh-CN" altLang="en-US" dirty="0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18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2457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解决软件包依赖关系</a:t>
            </a:r>
          </a:p>
        </p:txBody>
      </p:sp>
      <p:sp>
        <p:nvSpPr>
          <p:cNvPr id="24580" name="AutoShape 3"/>
          <p:cNvSpPr>
            <a:spLocks noChangeArrowheads="1"/>
          </p:cNvSpPr>
          <p:nvPr/>
        </p:nvSpPr>
        <p:spPr bwMode="auto">
          <a:xfrm>
            <a:off x="6673851" y="5211764"/>
            <a:ext cx="2016125" cy="5032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</a:rPr>
              <a:t>vim-common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3071814" y="5211764"/>
            <a:ext cx="2016125" cy="5032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anchor="ctr" anchorCtr="1"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tx2"/>
                </a:solidFill>
              </a:rPr>
              <a:t>vim-enhanced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424488" y="5162551"/>
            <a:ext cx="8636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依赖于</a:t>
            </a:r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5305425" y="5522913"/>
            <a:ext cx="1150938" cy="0"/>
          </a:xfrm>
          <a:prstGeom prst="line">
            <a:avLst/>
          </a:prstGeom>
          <a:noFill/>
          <a:ln w="60325" cmpd="dbl">
            <a:solidFill>
              <a:srgbClr val="4BACC6"/>
            </a:solidFill>
            <a:round/>
            <a:headEnd/>
            <a:tailEnd type="triangle" w="med" len="med"/>
          </a:ln>
        </p:spPr>
        <p:txBody>
          <a:bodyPr wrap="none" anchor="ctr" anchorCtr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642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请思考：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如何查询 </a:t>
            </a:r>
            <a:r>
              <a:rPr lang="en-US" altLang="zh-CN" dirty="0" err="1" smtClean="0"/>
              <a:t>util-linux</a:t>
            </a:r>
            <a:r>
              <a:rPr lang="en-US" altLang="zh-CN" dirty="0" smtClean="0"/>
              <a:t> </a:t>
            </a:r>
            <a:r>
              <a:rPr lang="zh-CN" altLang="en-US" dirty="0" smtClean="0"/>
              <a:t>软件包安装了哪些文件？ 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如何查询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命令是由哪个 </a:t>
            </a:r>
            <a:r>
              <a:rPr lang="en-US" altLang="zh-CN" dirty="0" smtClean="0"/>
              <a:t>RPM </a:t>
            </a:r>
            <a:r>
              <a:rPr lang="zh-CN" altLang="en-US" dirty="0" smtClean="0"/>
              <a:t>软件包安装的？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安装 </a:t>
            </a:r>
            <a:r>
              <a:rPr lang="en-US" altLang="zh-CN" dirty="0" smtClean="0"/>
              <a:t>.rpm </a:t>
            </a:r>
            <a:r>
              <a:rPr lang="zh-CN" altLang="en-US" dirty="0" smtClean="0"/>
              <a:t>软件包时，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-F </a:t>
            </a:r>
            <a:r>
              <a:rPr lang="zh-CN" altLang="en-US" dirty="0" smtClean="0"/>
              <a:t>选项有何区别？</a:t>
            </a:r>
          </a:p>
          <a:p>
            <a:pPr lvl="1">
              <a:spcBef>
                <a:spcPts val="475"/>
              </a:spcBef>
            </a:pP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19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2560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xmlns="" val="2371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tail </a:t>
            </a:r>
            <a:r>
              <a:rPr lang="zh-CN" altLang="en-US" dirty="0" smtClean="0"/>
              <a:t> </a:t>
            </a:r>
            <a:r>
              <a:rPr lang="en-US" altLang="zh-CN" dirty="0" smtClean="0"/>
              <a:t>-f</a:t>
            </a:r>
            <a:r>
              <a:rPr lang="zh-CN" altLang="en-US" dirty="0" smtClean="0"/>
              <a:t>的作用是什么？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en-US" altLang="zh-CN" dirty="0" smtClean="0"/>
              <a:t>tar </a:t>
            </a:r>
            <a:r>
              <a:rPr lang="zh-CN" altLang="en-US" dirty="0" smtClean="0"/>
              <a:t>如何与</a:t>
            </a:r>
            <a:r>
              <a:rPr lang="en-US" altLang="zh-CN" dirty="0" smtClean="0"/>
              <a:t>bzip2</a:t>
            </a:r>
            <a:r>
              <a:rPr lang="zh-CN" altLang="en-US" dirty="0" smtClean="0"/>
              <a:t>结合使用？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如何在</a:t>
            </a:r>
            <a:r>
              <a:rPr lang="en-US" altLang="zh-CN" dirty="0" smtClean="0"/>
              <a:t>vi</a:t>
            </a:r>
            <a:r>
              <a:rPr lang="zh-CN" altLang="en-US" dirty="0" smtClean="0"/>
              <a:t>中快速跳转到文件末尾？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如何将一个文件中所有的</a:t>
            </a:r>
            <a:r>
              <a:rPr lang="en-US" altLang="zh-CN" dirty="0" smtClean="0"/>
              <a:t>old</a:t>
            </a:r>
            <a:r>
              <a:rPr lang="zh-CN" altLang="en-US" dirty="0" smtClean="0"/>
              <a:t>字符串替换为</a:t>
            </a:r>
            <a:r>
              <a:rPr lang="en-US" altLang="zh-CN" dirty="0" smtClean="0"/>
              <a:t>new?</a:t>
            </a:r>
          </a:p>
          <a:p>
            <a:pPr marL="342900" lvl="2" indent="-342900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Blip>
                <a:blip r:embed="rId2"/>
              </a:buBlip>
            </a:pPr>
            <a:r>
              <a:rPr lang="zh-CN" altLang="en-US" sz="2800" b="1" dirty="0">
                <a:solidFill>
                  <a:schemeClr val="accent2"/>
                </a:solidFill>
              </a:rPr>
              <a:t>源码包安装括哪几个步骤？</a:t>
            </a:r>
          </a:p>
          <a:p>
            <a:pPr>
              <a:spcBef>
                <a:spcPct val="0"/>
              </a:spcBef>
              <a:buNone/>
            </a:pP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819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课前小考</a:t>
            </a:r>
          </a:p>
        </p:txBody>
      </p:sp>
    </p:spTree>
    <p:extLst>
      <p:ext uri="{BB962C8B-B14F-4D97-AF65-F5344CB8AC3E}">
        <p14:creationId xmlns:p14="http://schemas.microsoft.com/office/powerpoint/2010/main" xmlns="" val="28277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使用源代码安装软件的优点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获得最新的软件版本，及时修复</a:t>
            </a:r>
            <a:r>
              <a:rPr lang="en-US" altLang="zh-CN" dirty="0" smtClean="0"/>
              <a:t>bug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根据用户需要，灵活定制软件功能</a:t>
            </a:r>
          </a:p>
          <a:p>
            <a:pPr>
              <a:spcBef>
                <a:spcPts val="675"/>
              </a:spcBef>
            </a:pPr>
            <a:r>
              <a:rPr lang="zh-CN" altLang="en-US" dirty="0" smtClean="0"/>
              <a:t>应用场合举例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安装较新版本的应用程序时 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自由软件的最新版本大都以源码的形式最先发布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当前安装的程序无法满足需要时  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编译安装可由用户自行修改、定制功能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需要为应用程序添加新的功能时 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用户可以重新配置、自由修改源代码，加入新的功能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20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2662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源代码编译概述</a:t>
            </a:r>
          </a:p>
        </p:txBody>
      </p:sp>
    </p:spTree>
    <p:extLst>
      <p:ext uri="{BB962C8B-B14F-4D97-AF65-F5344CB8AC3E}">
        <p14:creationId xmlns:p14="http://schemas.microsoft.com/office/powerpoint/2010/main" xmlns="" val="19564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err="1" smtClean="0"/>
              <a:t>Tarball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封包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tar.gz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.tar.bz2 </a:t>
            </a:r>
            <a:r>
              <a:rPr lang="zh-CN" altLang="en-US" dirty="0" smtClean="0"/>
              <a:t>格式居多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软件素材参考：</a:t>
            </a:r>
            <a:r>
              <a:rPr lang="en-US" altLang="zh-CN" dirty="0" smtClean="0">
                <a:hlinkClick r:id="rId3"/>
              </a:rPr>
              <a:t>http://sourceforge.net</a:t>
            </a:r>
            <a:r>
              <a:rPr lang="en-US" altLang="zh-CN" dirty="0" smtClean="0"/>
              <a:t> </a:t>
            </a:r>
          </a:p>
          <a:p>
            <a:pPr>
              <a:spcBef>
                <a:spcPts val="675"/>
              </a:spcBef>
            </a:pPr>
            <a:r>
              <a:rPr lang="zh-CN" altLang="en-US" dirty="0" smtClean="0"/>
              <a:t>完整性校验</a:t>
            </a:r>
          </a:p>
          <a:p>
            <a:pPr lvl="1">
              <a:spcBef>
                <a:spcPts val="475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md5sum</a:t>
            </a:r>
            <a:r>
              <a:rPr lang="zh-CN" altLang="en-US" dirty="0" smtClean="0"/>
              <a:t>校验工具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计算</a:t>
            </a:r>
            <a:r>
              <a:rPr lang="en-US" altLang="zh-CN" dirty="0" smtClean="0"/>
              <a:t>MD5</a:t>
            </a:r>
            <a:r>
              <a:rPr lang="zh-CN" altLang="en-US" dirty="0" smtClean="0"/>
              <a:t>校验和，并与官方提供的值相比较，判断是否一致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21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2765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编译安装源代码包 </a:t>
            </a:r>
            <a:r>
              <a:rPr lang="en-US" altLang="zh-CN" smtClean="0"/>
              <a:t>2-1</a:t>
            </a:r>
            <a:endParaRPr lang="zh-CN" altLang="en-US" smtClean="0"/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2352706" y="4214814"/>
            <a:ext cx="8101013" cy="935037"/>
          </a:xfrm>
          <a:prstGeom prst="roundRect">
            <a:avLst>
              <a:gd name="adj" fmla="val 1638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</a:t>
            </a:r>
            <a:r>
              <a:rPr lang="en-US" altLang="zh-CN" b="1" dirty="0">
                <a:solidFill>
                  <a:schemeClr val="tx2"/>
                </a:solidFill>
              </a:rPr>
              <a:t> md5sum axel-1.0a.tar.gz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rgbClr val="FF0000"/>
                </a:solidFill>
              </a:rPr>
              <a:t>2d94c0b36b374834567f1fcec5f89119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chemeClr val="tx2"/>
                </a:solidFill>
              </a:rPr>
              <a:t>axel-1.0a.tar.gz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4156072" y="5186364"/>
            <a:ext cx="1511300" cy="428625"/>
          </a:xfrm>
          <a:prstGeom prst="wedgeRoundRectCallout">
            <a:avLst>
              <a:gd name="adj1" fmla="val -38343"/>
              <a:gd name="adj2" fmla="val -8775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MD5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校验和</a:t>
            </a:r>
          </a:p>
        </p:txBody>
      </p:sp>
    </p:spTree>
    <p:extLst>
      <p:ext uri="{BB962C8B-B14F-4D97-AF65-F5344CB8AC3E}">
        <p14:creationId xmlns:p14="http://schemas.microsoft.com/office/powerpoint/2010/main" xmlns="" val="260476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确认源代码编译环境</a:t>
            </a:r>
          </a:p>
          <a:p>
            <a:pPr lvl="1">
              <a:defRPr/>
            </a:pPr>
            <a:r>
              <a:rPr lang="zh-CN" altLang="en-US" dirty="0" smtClean="0">
                <a:cs typeface="+mn-cs"/>
              </a:rPr>
              <a:t>需安装支持 </a:t>
            </a:r>
            <a:r>
              <a:rPr lang="en-US" dirty="0" smtClean="0">
                <a:cs typeface="+mn-cs"/>
              </a:rPr>
              <a:t>C/C++</a:t>
            </a:r>
            <a:r>
              <a:rPr lang="zh-CN" altLang="en-US" dirty="0" smtClean="0">
                <a:cs typeface="+mn-cs"/>
              </a:rPr>
              <a:t>程序语言的编译器，如：</a:t>
            </a:r>
            <a:endParaRPr lang="zh-CN" altLang="en-US" dirty="0" smtClean="0"/>
          </a:p>
          <a:p>
            <a:pPr lvl="2">
              <a:defRPr/>
            </a:pPr>
            <a:r>
              <a:rPr lang="en-US" dirty="0" smtClean="0">
                <a:cs typeface="+mn-cs"/>
              </a:rPr>
              <a:t>gcc-4.4.7-4.el6</a:t>
            </a:r>
            <a:r>
              <a:rPr lang="zh-CN" altLang="en-US" dirty="0" smtClean="0">
                <a:cs typeface="+mn-cs"/>
              </a:rPr>
              <a:t>、</a:t>
            </a:r>
            <a:r>
              <a:rPr lang="en-US" dirty="0" err="1" smtClean="0">
                <a:cs typeface="+mn-cs"/>
              </a:rPr>
              <a:t>gcc</a:t>
            </a:r>
            <a:r>
              <a:rPr lang="en-US" dirty="0" smtClean="0">
                <a:cs typeface="+mn-cs"/>
              </a:rPr>
              <a:t>-</a:t>
            </a:r>
            <a:r>
              <a:rPr lang="en-US" dirty="0" err="1" smtClean="0">
                <a:cs typeface="+mn-cs"/>
              </a:rPr>
              <a:t>c++</a:t>
            </a:r>
            <a:r>
              <a:rPr lang="en-US" dirty="0" smtClean="0">
                <a:cs typeface="+mn-cs"/>
              </a:rPr>
              <a:t>-4.4.7-4.el6 </a:t>
            </a:r>
            <a:endParaRPr lang="zh-CN" altLang="en-US" dirty="0" smtClean="0"/>
          </a:p>
          <a:p>
            <a:pPr lvl="2">
              <a:defRPr/>
            </a:pPr>
            <a:r>
              <a:rPr lang="en-US" dirty="0" smtClean="0">
                <a:cs typeface="+mn-cs"/>
              </a:rPr>
              <a:t>make-3.81-20.el6.……</a:t>
            </a:r>
            <a:endParaRPr lang="zh-CN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22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2867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编译安装源代码包 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auto">
          <a:xfrm>
            <a:off x="2281268" y="3044846"/>
            <a:ext cx="8101013" cy="3813155"/>
          </a:xfrm>
          <a:prstGeom prst="roundRect">
            <a:avLst>
              <a:gd name="adj" fmla="val 519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html]# </a:t>
            </a:r>
            <a:r>
              <a:rPr lang="en-US" altLang="zh-CN" b="1" dirty="0" err="1">
                <a:solidFill>
                  <a:srgbClr val="FF0000"/>
                </a:solidFill>
              </a:rPr>
              <a:t>gcc</a:t>
            </a:r>
            <a:r>
              <a:rPr lang="en-US" altLang="zh-CN" b="1" dirty="0">
                <a:solidFill>
                  <a:srgbClr val="FF0000"/>
                </a:solidFill>
              </a:rPr>
              <a:t> --version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 err="1">
                <a:solidFill>
                  <a:schemeClr val="tx2"/>
                </a:solidFill>
              </a:rPr>
              <a:t>gcc</a:t>
            </a:r>
            <a:r>
              <a:rPr lang="en-US" altLang="zh-CN" dirty="0">
                <a:solidFill>
                  <a:schemeClr val="tx2"/>
                </a:solidFill>
              </a:rPr>
              <a:t> (GCC) 4.4.7 20120313 (Red Hat 4.4.-4)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Copyright (C) 2010 Free Software Foundation, Inc.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html]#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make --version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GNU Make 3.81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Copyright (C) 2006 Free Software Foundation, Inc.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r>
              <a:rPr lang="en-US" dirty="0">
                <a:solidFill>
                  <a:schemeClr val="tx2"/>
                </a:solidFill>
              </a:rPr>
              <a:t>This is free software; see the source for copying conditions.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There is NO warranty; not even for MERCHANTABILITY or FITNESS FOR A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PARTICULAR PURPOSE.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This program built for x86_64-redhat-linux-gnu</a:t>
            </a:r>
            <a:endParaRPr lang="zh-CN" altLang="en-US" dirty="0">
              <a:solidFill>
                <a:schemeClr val="tx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……</a:t>
            </a:r>
          </a:p>
        </p:txBody>
      </p:sp>
      <p:pic>
        <p:nvPicPr>
          <p:cNvPr id="7" name="Picture 8" descr="示例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4452" y="2428869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26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2809853" y="1214422"/>
          <a:ext cx="5786479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23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编译安装过程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2506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AA04752-05B1-4FC9-A448-D5631B09A8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3AA04752-05B1-4FC9-A448-D5631B09A8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794A3B7-FA19-4406-8D0B-27D066FF4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4794A3B7-FA19-4406-8D0B-27D066FF4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C513B7-C58C-4A35-9FAC-64F75BC588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E5C513B7-C58C-4A35-9FAC-64F75BC588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D0C311-38CA-4CA7-8D2E-245CF0EDA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42D0C311-38CA-4CA7-8D2E-245CF0EDA6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70AEF1-50A2-406A-8D0D-97FE759B46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3070AEF1-50A2-406A-8D0D-97FE759B46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860349-6D48-4F54-BCA3-1B548DE0F9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68860349-6D48-4F54-BCA3-1B548DE0F9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676CDC0-9C0F-4054-BA3E-6DFE2E44B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7676CDC0-9C0F-4054-BA3E-6DFE2E44B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1F0992F-CE65-420B-ACA2-A6EF2B1E8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91F0992F-CE65-420B-ACA2-A6EF2B1E86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D0186A2-F4D0-4DB9-A67C-CA98BA569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9D0186A2-F4D0-4DB9-A67C-CA98BA5699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CC5ABD-75C4-499F-A633-665E8B60F6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72CC5ABD-75C4-499F-A633-665E8B60F6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步骤</a:t>
            </a:r>
            <a:r>
              <a:rPr lang="en-US" altLang="zh-CN" dirty="0" smtClean="0"/>
              <a:t>1. </a:t>
            </a:r>
            <a:r>
              <a:rPr lang="zh-CN" altLang="en-US" dirty="0" smtClean="0"/>
              <a:t>解包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习惯上将软件包释放到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 </a:t>
            </a:r>
            <a:r>
              <a:rPr lang="zh-CN" altLang="en-US" dirty="0" smtClean="0"/>
              <a:t>目录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解包后的源代码文件位置：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usr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src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软件名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版本号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24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3072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编译安装基本过程 </a:t>
            </a:r>
            <a:r>
              <a:rPr lang="en-US" altLang="zh-CN" smtClean="0"/>
              <a:t>4-1</a:t>
            </a:r>
            <a:endParaRPr lang="zh-CN" altLang="en-US" smtClean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2038351" y="3429012"/>
            <a:ext cx="8101013" cy="1142996"/>
          </a:xfrm>
          <a:prstGeom prst="roundRect">
            <a:avLst>
              <a:gd name="adj" fmla="val 636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defRPr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>
                <a:solidFill>
                  <a:schemeClr val="tx2"/>
                </a:solidFill>
              </a:rPr>
              <a:t>tar </a:t>
            </a:r>
            <a:r>
              <a:rPr lang="en-US" altLang="zh-CN" b="1" dirty="0" err="1">
                <a:solidFill>
                  <a:srgbClr val="FF0000"/>
                </a:solidFill>
              </a:rPr>
              <a:t>zxf</a:t>
            </a:r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chemeClr val="tx2"/>
                </a:solidFill>
              </a:rPr>
              <a:t>h</a:t>
            </a:r>
            <a:r>
              <a:rPr lang="en-US" altLang="zh-CN" b="1" dirty="0">
                <a:solidFill>
                  <a:schemeClr val="tx2"/>
                </a:solidFill>
              </a:rPr>
              <a:t>ttpd</a:t>
            </a:r>
            <a:r>
              <a:rPr lang="en-US" b="1" dirty="0">
                <a:solidFill>
                  <a:schemeClr val="tx2"/>
                </a:solidFill>
              </a:rPr>
              <a:t>-2.2.15.tar.gz </a:t>
            </a:r>
            <a:r>
              <a:rPr lang="en-US" b="1" dirty="0">
                <a:solidFill>
                  <a:srgbClr val="FF0000"/>
                </a:solidFill>
              </a:rPr>
              <a:t>-C</a:t>
            </a:r>
            <a:r>
              <a:rPr lang="en-US" b="1" dirty="0">
                <a:solidFill>
                  <a:schemeClr val="tx2"/>
                </a:solidFill>
              </a:rPr>
              <a:t> /</a:t>
            </a:r>
            <a:r>
              <a:rPr lang="en-US" b="1" dirty="0" err="1">
                <a:solidFill>
                  <a:schemeClr val="tx2"/>
                </a:solidFill>
              </a:rPr>
              <a:t>usr</a:t>
            </a:r>
            <a:r>
              <a:rPr lang="en-US" b="1" dirty="0">
                <a:solidFill>
                  <a:schemeClr val="tx2"/>
                </a:solidFill>
              </a:rPr>
              <a:t>/</a:t>
            </a:r>
            <a:r>
              <a:rPr lang="en-US" b="1" dirty="0" err="1">
                <a:solidFill>
                  <a:schemeClr val="tx2"/>
                </a:solidFill>
              </a:rPr>
              <a:t>src</a:t>
            </a:r>
            <a:r>
              <a:rPr lang="en-US" b="1" dirty="0">
                <a:solidFill>
                  <a:schemeClr val="tx2"/>
                </a:solidFill>
              </a:rPr>
              <a:t>/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defRPr/>
            </a:pP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 err="1">
                <a:solidFill>
                  <a:schemeClr val="tx2"/>
                </a:solidFill>
              </a:rPr>
              <a:t>root@localhost</a:t>
            </a:r>
            <a:r>
              <a:rPr lang="en-US" dirty="0">
                <a:solidFill>
                  <a:schemeClr val="tx2"/>
                </a:solidFill>
              </a:rPr>
              <a:t> ~]# </a:t>
            </a:r>
            <a:r>
              <a:rPr lang="en-US" b="1" dirty="0" err="1">
                <a:solidFill>
                  <a:schemeClr val="tx2"/>
                </a:solidFill>
              </a:rPr>
              <a:t>ls</a:t>
            </a:r>
            <a:r>
              <a:rPr lang="en-US" b="1" dirty="0">
                <a:solidFill>
                  <a:schemeClr val="tx2"/>
                </a:solidFill>
              </a:rPr>
              <a:t> /</a:t>
            </a:r>
            <a:r>
              <a:rPr lang="en-US" b="1" dirty="0" err="1">
                <a:solidFill>
                  <a:schemeClr val="tx2"/>
                </a:solidFill>
              </a:rPr>
              <a:t>usr</a:t>
            </a:r>
            <a:r>
              <a:rPr lang="en-US" b="1" dirty="0">
                <a:solidFill>
                  <a:schemeClr val="tx2"/>
                </a:solidFill>
              </a:rPr>
              <a:t>/</a:t>
            </a:r>
            <a:r>
              <a:rPr lang="en-US" b="1" dirty="0" err="1">
                <a:solidFill>
                  <a:schemeClr val="tx2"/>
                </a:solidFill>
              </a:rPr>
              <a:t>src</a:t>
            </a:r>
            <a:r>
              <a:rPr lang="en-US" b="1" dirty="0">
                <a:solidFill>
                  <a:schemeClr val="tx2"/>
                </a:solidFill>
              </a:rPr>
              <a:t>/</a:t>
            </a:r>
            <a:endParaRPr lang="zh-CN" altLang="en-US" b="1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chemeClr val="tx2"/>
                </a:solidFill>
              </a:rPr>
              <a:t>Debug httpd-2.2.15 </a:t>
            </a:r>
            <a:r>
              <a:rPr lang="en-US" dirty="0">
                <a:solidFill>
                  <a:schemeClr val="tx2"/>
                </a:solidFill>
              </a:rPr>
              <a:t>kernels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6881814" y="2571762"/>
            <a:ext cx="2357437" cy="715962"/>
          </a:xfrm>
          <a:prstGeom prst="wedgeRoundRectCallout">
            <a:avLst>
              <a:gd name="adj1" fmla="val -39398"/>
              <a:gd name="adj2" fmla="val 7936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解压源代码包，并指定释放目录</a:t>
            </a:r>
          </a:p>
        </p:txBody>
      </p:sp>
    </p:spTree>
    <p:extLst>
      <p:ext uri="{BB962C8B-B14F-4D97-AF65-F5344CB8AC3E}">
        <p14:creationId xmlns:p14="http://schemas.microsoft.com/office/powerpoint/2010/main" xmlns="" val="6891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步骤</a:t>
            </a:r>
            <a:r>
              <a:rPr lang="en-US" altLang="zh-CN" dirty="0" smtClean="0"/>
              <a:t>2. </a:t>
            </a:r>
            <a:r>
              <a:rPr lang="zh-CN" altLang="en-US" dirty="0" smtClean="0"/>
              <a:t>配置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使用源码目录中的 </a:t>
            </a:r>
            <a:r>
              <a:rPr lang="en-US" altLang="zh-CN" dirty="0" smtClean="0"/>
              <a:t>configure </a:t>
            </a:r>
            <a:r>
              <a:rPr lang="zh-CN" altLang="en-US" dirty="0" smtClean="0"/>
              <a:t>脚本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执行“</a:t>
            </a:r>
            <a:r>
              <a:rPr lang="en-US" altLang="zh-CN" dirty="0" smtClean="0">
                <a:solidFill>
                  <a:srgbClr val="FF0000"/>
                </a:solidFill>
              </a:rPr>
              <a:t>./configure --help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可以查看帮助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典型的配置选项：</a:t>
            </a:r>
          </a:p>
          <a:p>
            <a:pPr lvl="2">
              <a:spcBef>
                <a:spcPct val="0"/>
              </a:spcBef>
            </a:pP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--prefix=</a:t>
            </a:r>
            <a:r>
              <a:rPr lang="zh-CN" altLang="en-US" dirty="0" smtClean="0">
                <a:solidFill>
                  <a:srgbClr val="FF0000"/>
                </a:solidFill>
              </a:rPr>
              <a:t>软件安装目录</a:t>
            </a:r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25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3174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编译安装基本过程 </a:t>
            </a:r>
            <a:r>
              <a:rPr lang="en-US" altLang="zh-CN" dirty="0" smtClean="0"/>
              <a:t>4-2</a:t>
            </a:r>
            <a:endParaRPr lang="zh-CN" altLang="en-US" dirty="0" smtClean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2038351" y="3694135"/>
            <a:ext cx="8101013" cy="949312"/>
          </a:xfrm>
          <a:prstGeom prst="roundRect">
            <a:avLst>
              <a:gd name="adj" fmla="val 1099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~]# </a:t>
            </a:r>
            <a:r>
              <a:rPr lang="en-US" altLang="zh-CN" b="1" dirty="0" err="1">
                <a:solidFill>
                  <a:schemeClr val="tx2"/>
                </a:solidFill>
              </a:rPr>
              <a:t>cd</a:t>
            </a:r>
            <a:r>
              <a:rPr lang="en-US" altLang="zh-CN" b="1" dirty="0">
                <a:solidFill>
                  <a:schemeClr val="tx2"/>
                </a:solidFill>
              </a:rPr>
              <a:t> /</a:t>
            </a:r>
            <a:r>
              <a:rPr lang="en-US" altLang="zh-CN" b="1" dirty="0" err="1">
                <a:solidFill>
                  <a:schemeClr val="tx2"/>
                </a:solidFill>
              </a:rPr>
              <a:t>usr</a:t>
            </a:r>
            <a:r>
              <a:rPr lang="en-US" altLang="zh-CN" b="1" dirty="0">
                <a:solidFill>
                  <a:schemeClr val="tx2"/>
                </a:solidFill>
              </a:rPr>
              <a:t>/</a:t>
            </a:r>
            <a:r>
              <a:rPr lang="en-US" altLang="zh-CN" b="1" dirty="0" err="1">
                <a:solidFill>
                  <a:schemeClr val="tx2"/>
                </a:solidFill>
              </a:rPr>
              <a:t>src</a:t>
            </a:r>
            <a:r>
              <a:rPr lang="en-US" altLang="zh-CN" b="1" dirty="0">
                <a:solidFill>
                  <a:schemeClr val="tx2"/>
                </a:solidFill>
              </a:rPr>
              <a:t>/httpd-2.2.15/</a:t>
            </a:r>
            <a:endParaRPr lang="zh-CN" altLang="en-US" b="1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httpd-2.2.15]#</a:t>
            </a:r>
            <a:r>
              <a:rPr lang="en-US" altLang="zh-CN" b="1" dirty="0">
                <a:solidFill>
                  <a:schemeClr val="tx2"/>
                </a:solidFill>
              </a:rPr>
              <a:t>./configure </a:t>
            </a:r>
            <a:r>
              <a:rPr lang="en-US" altLang="zh-CN" b="1" dirty="0">
                <a:solidFill>
                  <a:srgbClr val="FF0000"/>
                </a:solidFill>
              </a:rPr>
              <a:t>--prefix</a:t>
            </a:r>
            <a:r>
              <a:rPr lang="en-US" altLang="zh-CN" b="1" dirty="0">
                <a:solidFill>
                  <a:schemeClr val="tx2"/>
                </a:solidFill>
              </a:rPr>
              <a:t>=/</a:t>
            </a:r>
            <a:r>
              <a:rPr lang="en-US" altLang="zh-CN" b="1" dirty="0" err="1">
                <a:solidFill>
                  <a:schemeClr val="tx2"/>
                </a:solidFill>
              </a:rPr>
              <a:t>usr</a:t>
            </a:r>
            <a:r>
              <a:rPr lang="en-US" altLang="zh-CN" b="1" dirty="0">
                <a:solidFill>
                  <a:schemeClr val="tx2"/>
                </a:solidFill>
              </a:rPr>
              <a:t>/local/apache</a:t>
            </a:r>
            <a:endParaRPr lang="zh-CN" altLang="en-US" b="1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……</a:t>
            </a:r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5881688" y="3190898"/>
            <a:ext cx="2571750" cy="428625"/>
          </a:xfrm>
          <a:prstGeom prst="wedgeRoundRectCallout">
            <a:avLst>
              <a:gd name="adj1" fmla="val -46481"/>
              <a:gd name="adj2" fmla="val 9575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切换到源代码所在目录</a:t>
            </a:r>
          </a:p>
        </p:txBody>
      </p:sp>
      <p:pic>
        <p:nvPicPr>
          <p:cNvPr id="10" name="Picture 8" descr="示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4452" y="2928935"/>
            <a:ext cx="10810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453191" y="4786322"/>
            <a:ext cx="2357437" cy="717550"/>
          </a:xfrm>
          <a:prstGeom prst="wedgeRoundRectCallout">
            <a:avLst>
              <a:gd name="adj1" fmla="val -44176"/>
              <a:gd name="adj2" fmla="val -9942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若不指定任何配置选项，将采用默认值</a:t>
            </a:r>
          </a:p>
        </p:txBody>
      </p:sp>
    </p:spTree>
    <p:extLst>
      <p:ext uri="{BB962C8B-B14F-4D97-AF65-F5344CB8AC3E}">
        <p14:creationId xmlns:p14="http://schemas.microsoft.com/office/powerpoint/2010/main" xmlns="" val="414415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步骤</a:t>
            </a:r>
            <a:r>
              <a:rPr lang="en-US" altLang="zh-CN" dirty="0" smtClean="0"/>
              <a:t>3. </a:t>
            </a:r>
            <a:r>
              <a:rPr lang="zh-CN" altLang="en-US" dirty="0" smtClean="0"/>
              <a:t>编译 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执行 </a:t>
            </a:r>
            <a:r>
              <a:rPr lang="en-US" altLang="zh-CN" dirty="0" smtClean="0">
                <a:solidFill>
                  <a:srgbClr val="FF0000"/>
                </a:solidFill>
              </a:rPr>
              <a:t>make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</a:p>
          <a:p>
            <a:pPr>
              <a:spcBef>
                <a:spcPts val="675"/>
              </a:spcBef>
            </a:pPr>
            <a:r>
              <a:rPr lang="zh-CN" altLang="en-US" dirty="0" smtClean="0"/>
              <a:t>步骤</a:t>
            </a:r>
            <a:r>
              <a:rPr lang="en-US" altLang="zh-CN" dirty="0" smtClean="0"/>
              <a:t>4. </a:t>
            </a:r>
            <a:r>
              <a:rPr lang="zh-CN" altLang="en-US" dirty="0" smtClean="0"/>
              <a:t>安装 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执行 </a:t>
            </a:r>
            <a:r>
              <a:rPr lang="en-US" altLang="zh-CN" dirty="0" smtClean="0">
                <a:solidFill>
                  <a:srgbClr val="FF0000"/>
                </a:solidFill>
              </a:rPr>
              <a:t>make install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26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3277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编译安装基本过程 </a:t>
            </a:r>
            <a:r>
              <a:rPr lang="en-US" altLang="zh-CN" smtClean="0"/>
              <a:t>4-3</a:t>
            </a:r>
            <a:endParaRPr lang="zh-CN" altLang="en-US" smtClean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2138392" y="3635384"/>
            <a:ext cx="8101013" cy="936625"/>
          </a:xfrm>
          <a:prstGeom prst="roundRect">
            <a:avLst>
              <a:gd name="adj" fmla="val 1728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httpd-2.2.15]# </a:t>
            </a:r>
            <a:r>
              <a:rPr lang="en-US" altLang="zh-CN" b="1" dirty="0">
                <a:solidFill>
                  <a:srgbClr val="FF3300"/>
                </a:solidFill>
              </a:rPr>
              <a:t>make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</a:pP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root@localhost</a:t>
            </a:r>
            <a:r>
              <a:rPr lang="en-US" altLang="zh-CN" dirty="0">
                <a:solidFill>
                  <a:schemeClr val="tx2"/>
                </a:solidFill>
              </a:rPr>
              <a:t> httpd-2.2.15]# </a:t>
            </a:r>
            <a:r>
              <a:rPr lang="en-US" altLang="zh-CN" b="1" dirty="0">
                <a:solidFill>
                  <a:srgbClr val="FF0000"/>
                </a:solidFill>
              </a:rPr>
              <a:t>make install</a:t>
            </a:r>
          </a:p>
        </p:txBody>
      </p:sp>
    </p:spTree>
    <p:extLst>
      <p:ext uri="{BB962C8B-B14F-4D97-AF65-F5344CB8AC3E}">
        <p14:creationId xmlns:p14="http://schemas.microsoft.com/office/powerpoint/2010/main" xmlns="" val="265281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使用前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修改配置文件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启动</a:t>
            </a:r>
            <a:r>
              <a:rPr lang="en-US" dirty="0" smtClean="0"/>
              <a:t>Apache</a:t>
            </a:r>
          </a:p>
          <a:p>
            <a:pPr lvl="1">
              <a:spcBef>
                <a:spcPts val="475"/>
              </a:spcBef>
            </a:pPr>
            <a:endParaRPr lang="en-US" dirty="0" smtClean="0"/>
          </a:p>
          <a:p>
            <a:pPr lvl="1">
              <a:spcBef>
                <a:spcPts val="475"/>
              </a:spcBef>
            </a:pPr>
            <a:endParaRPr lang="en-US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运行 </a:t>
            </a:r>
            <a:r>
              <a:rPr lang="en-US" dirty="0" smtClean="0"/>
              <a:t>lynx 127.0.0.1</a:t>
            </a:r>
            <a:r>
              <a:rPr lang="zh-CN" altLang="en-US" dirty="0" smtClean="0"/>
              <a:t>查看本机</a:t>
            </a:r>
            <a:r>
              <a:rPr lang="en-US" dirty="0" smtClean="0"/>
              <a:t>Apache</a:t>
            </a:r>
            <a:r>
              <a:rPr lang="zh-CN" altLang="en-US" dirty="0" smtClean="0"/>
              <a:t>运行状态</a:t>
            </a:r>
          </a:p>
          <a:p>
            <a:pPr>
              <a:spcBef>
                <a:spcPts val="675"/>
              </a:spcBef>
            </a:pPr>
            <a:endParaRPr lang="zh-CN" altLang="en-US" dirty="0" smtClean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27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3379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编译安装基本过程 </a:t>
            </a:r>
            <a:r>
              <a:rPr lang="en-US" altLang="zh-CN" smtClean="0"/>
              <a:t>4-4</a:t>
            </a:r>
            <a:endParaRPr lang="zh-CN" altLang="en-US" smtClean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2303492" y="2071678"/>
            <a:ext cx="8007350" cy="642934"/>
          </a:xfrm>
          <a:prstGeom prst="roundRect">
            <a:avLst>
              <a:gd name="adj" fmla="val 581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[</a:t>
            </a:r>
            <a:r>
              <a:rPr lang="en-US" dirty="0" err="1">
                <a:solidFill>
                  <a:schemeClr val="tx2"/>
                </a:solidFill>
              </a:rPr>
              <a:t>root@localhost</a:t>
            </a:r>
            <a:r>
              <a:rPr lang="en-US" dirty="0">
                <a:solidFill>
                  <a:schemeClr val="tx2"/>
                </a:solidFill>
              </a:rPr>
              <a:t> httpd-2.2.15]# vim /</a:t>
            </a:r>
            <a:r>
              <a:rPr lang="en-US" dirty="0" err="1">
                <a:solidFill>
                  <a:schemeClr val="tx2"/>
                </a:solidFill>
              </a:rPr>
              <a:t>usr</a:t>
            </a:r>
            <a:r>
              <a:rPr lang="en-US" dirty="0">
                <a:solidFill>
                  <a:schemeClr val="tx2"/>
                </a:solidFill>
              </a:rPr>
              <a:t>/local/apache/conf/</a:t>
            </a:r>
            <a:r>
              <a:rPr lang="en-US" dirty="0" err="1">
                <a:solidFill>
                  <a:schemeClr val="tx2"/>
                </a:solidFill>
              </a:rPr>
              <a:t>httpd.conf</a:t>
            </a:r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2309786" y="3571876"/>
            <a:ext cx="8001056" cy="642942"/>
          </a:xfrm>
          <a:prstGeom prst="roundRect">
            <a:avLst>
              <a:gd name="adj" fmla="val 1433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lvl="1" indent="-457200">
              <a:defRPr/>
            </a:pPr>
            <a:r>
              <a:rPr lang="en-US" sz="2000" dirty="0">
                <a:solidFill>
                  <a:schemeClr val="tx2"/>
                </a:solidFill>
              </a:rPr>
              <a:t>[</a:t>
            </a:r>
            <a:r>
              <a:rPr lang="en-US" sz="2000" dirty="0" err="1">
                <a:solidFill>
                  <a:schemeClr val="tx2"/>
                </a:solidFill>
              </a:rPr>
              <a:t>root@localhost</a:t>
            </a:r>
            <a:r>
              <a:rPr lang="en-US" sz="2000" dirty="0">
                <a:solidFill>
                  <a:schemeClr val="tx2"/>
                </a:solidFill>
              </a:rPr>
              <a:t> httpd-2.2.15]# /</a:t>
            </a:r>
            <a:r>
              <a:rPr lang="en-US" sz="2000" dirty="0" err="1">
                <a:solidFill>
                  <a:schemeClr val="tx2"/>
                </a:solidFill>
              </a:rPr>
              <a:t>usr</a:t>
            </a:r>
            <a:r>
              <a:rPr lang="en-US" sz="2000" dirty="0">
                <a:solidFill>
                  <a:schemeClr val="tx2"/>
                </a:solidFill>
              </a:rPr>
              <a:t>/local/apache/bin/</a:t>
            </a:r>
            <a:r>
              <a:rPr lang="en-US" sz="2000" dirty="0" err="1">
                <a:solidFill>
                  <a:schemeClr val="tx2"/>
                </a:solidFill>
              </a:rPr>
              <a:t>apachectl</a:t>
            </a:r>
            <a:r>
              <a:rPr lang="en-US" sz="2000" dirty="0">
                <a:solidFill>
                  <a:schemeClr val="tx2"/>
                </a:solidFill>
              </a:rPr>
              <a:t> start</a:t>
            </a:r>
            <a:endParaRPr lang="en-US" altLang="zh-CN" sz="20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2266491" y="3824268"/>
            <a:ext cx="744470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2738414" y="5429264"/>
            <a:ext cx="3000396" cy="571504"/>
          </a:xfrm>
          <a:prstGeom prst="wedgeRoundRectCallout">
            <a:avLst>
              <a:gd name="adj1" fmla="val -44373"/>
              <a:gd name="adj2" fmla="val -9443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修改配置文件</a:t>
            </a:r>
            <a:r>
              <a:rPr lang="en-US" altLang="en-US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httpd.conf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97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行，删掉‘</a:t>
            </a:r>
            <a:r>
              <a:rPr lang="en-US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#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xmlns="" val="266579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5"/>
          <p:cNvSpPr>
            <a:spLocks noChangeShapeType="1"/>
          </p:cNvSpPr>
          <p:nvPr/>
        </p:nvSpPr>
        <p:spPr bwMode="auto">
          <a:xfrm flipV="1">
            <a:off x="6680201" y="4300539"/>
            <a:ext cx="360363" cy="1587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293" name="Line 25"/>
          <p:cNvSpPr>
            <a:spLocks noChangeShapeType="1"/>
          </p:cNvSpPr>
          <p:nvPr/>
        </p:nvSpPr>
        <p:spPr bwMode="auto">
          <a:xfrm flipV="1">
            <a:off x="6648450" y="2928939"/>
            <a:ext cx="431800" cy="1587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294" name="Line 16"/>
          <p:cNvSpPr>
            <a:spLocks noChangeShapeType="1"/>
          </p:cNvSpPr>
          <p:nvPr/>
        </p:nvSpPr>
        <p:spPr bwMode="auto">
          <a:xfrm>
            <a:off x="6656389" y="1571625"/>
            <a:ext cx="358775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295" name="Line 16"/>
          <p:cNvSpPr>
            <a:spLocks noChangeShapeType="1"/>
          </p:cNvSpPr>
          <p:nvPr/>
        </p:nvSpPr>
        <p:spPr bwMode="auto">
          <a:xfrm>
            <a:off x="6664326" y="3643313"/>
            <a:ext cx="360363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298" name="Line 8"/>
          <p:cNvSpPr>
            <a:spLocks noChangeShapeType="1"/>
          </p:cNvSpPr>
          <p:nvPr/>
        </p:nvSpPr>
        <p:spPr bwMode="auto">
          <a:xfrm>
            <a:off x="4238626" y="3943350"/>
            <a:ext cx="2428875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4227514" y="5360988"/>
            <a:ext cx="2439987" cy="254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300" name="Line 10"/>
          <p:cNvSpPr>
            <a:spLocks noChangeShapeType="1"/>
          </p:cNvSpPr>
          <p:nvPr/>
        </p:nvSpPr>
        <p:spPr bwMode="auto">
          <a:xfrm>
            <a:off x="3806825" y="3943350"/>
            <a:ext cx="431800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28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10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本章总结</a:t>
            </a:r>
          </a:p>
        </p:txBody>
      </p:sp>
      <p:sp>
        <p:nvSpPr>
          <p:cNvPr id="12303" name="AutoShape 5"/>
          <p:cNvSpPr>
            <a:spLocks noChangeArrowheads="1"/>
          </p:cNvSpPr>
          <p:nvPr/>
        </p:nvSpPr>
        <p:spPr bwMode="auto">
          <a:xfrm>
            <a:off x="4492626" y="3626024"/>
            <a:ext cx="1971675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使用</a:t>
            </a:r>
            <a:r>
              <a:rPr lang="en-US" altLang="zh-CN" sz="1600" b="1" dirty="0">
                <a:solidFill>
                  <a:schemeClr val="tx2"/>
                </a:solidFill>
                <a:ea typeface="楷体_GB2312" pitchFamily="49" charset="-122"/>
              </a:rPr>
              <a:t>RPM</a:t>
            </a: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包管理工具</a:t>
            </a:r>
          </a:p>
        </p:txBody>
      </p:sp>
      <p:sp>
        <p:nvSpPr>
          <p:cNvPr id="12305" name="AutoShape 11"/>
          <p:cNvSpPr>
            <a:spLocks noChangeArrowheads="1"/>
          </p:cNvSpPr>
          <p:nvPr/>
        </p:nvSpPr>
        <p:spPr bwMode="auto">
          <a:xfrm>
            <a:off x="6988175" y="2768678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软件包的封装类型</a:t>
            </a:r>
          </a:p>
        </p:txBody>
      </p:sp>
      <p:sp>
        <p:nvSpPr>
          <p:cNvPr id="12307" name="Line 14"/>
          <p:cNvSpPr>
            <a:spLocks noChangeShapeType="1"/>
          </p:cNvSpPr>
          <p:nvPr/>
        </p:nvSpPr>
        <p:spPr bwMode="auto">
          <a:xfrm>
            <a:off x="6667500" y="1570039"/>
            <a:ext cx="0" cy="1368425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308" name="AutoShape 18"/>
          <p:cNvSpPr>
            <a:spLocks noChangeArrowheads="1"/>
          </p:cNvSpPr>
          <p:nvPr/>
        </p:nvSpPr>
        <p:spPr bwMode="auto">
          <a:xfrm>
            <a:off x="6988175" y="3483058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2"/>
                </a:solidFill>
                <a:ea typeface="楷体_GB2312" pitchFamily="49" charset="-122"/>
              </a:rPr>
              <a:t>RPM</a:t>
            </a: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概述</a:t>
            </a:r>
          </a:p>
        </p:txBody>
      </p:sp>
      <p:sp>
        <p:nvSpPr>
          <p:cNvPr id="12309" name="AutoShape 27"/>
          <p:cNvSpPr>
            <a:spLocks noChangeArrowheads="1"/>
          </p:cNvSpPr>
          <p:nvPr/>
        </p:nvSpPr>
        <p:spPr bwMode="auto">
          <a:xfrm>
            <a:off x="6992422" y="4149081"/>
            <a:ext cx="2675479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楷体_GB2312" pitchFamily="49" charset="-122"/>
              </a:rPr>
              <a:t>RPM</a:t>
            </a: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包管理命令</a:t>
            </a:r>
            <a:r>
              <a:rPr lang="en-US" altLang="zh-CN" sz="1600" b="1" dirty="0">
                <a:solidFill>
                  <a:srgbClr val="FF0000"/>
                </a:solidFill>
                <a:ea typeface="楷体_GB2312" pitchFamily="49" charset="-122"/>
              </a:rPr>
              <a:t>——rpm</a:t>
            </a:r>
            <a:endParaRPr lang="zh-CN" altLang="en-US" sz="1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2311" name="AutoShape 4"/>
          <p:cNvSpPr>
            <a:spLocks noChangeArrowheads="1"/>
          </p:cNvSpPr>
          <p:nvPr/>
        </p:nvSpPr>
        <p:spPr bwMode="auto">
          <a:xfrm>
            <a:off x="1820848" y="3751520"/>
            <a:ext cx="2132012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程序安装及管理</a:t>
            </a:r>
          </a:p>
        </p:txBody>
      </p:sp>
      <p:sp>
        <p:nvSpPr>
          <p:cNvPr id="12314" name="Line 36"/>
          <p:cNvSpPr>
            <a:spLocks noChangeShapeType="1"/>
          </p:cNvSpPr>
          <p:nvPr/>
        </p:nvSpPr>
        <p:spPr bwMode="auto">
          <a:xfrm>
            <a:off x="4238625" y="2254250"/>
            <a:ext cx="0" cy="3132138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315" name="Line 37"/>
          <p:cNvSpPr>
            <a:spLocks noChangeShapeType="1"/>
          </p:cNvSpPr>
          <p:nvPr/>
        </p:nvSpPr>
        <p:spPr bwMode="auto">
          <a:xfrm>
            <a:off x="6667500" y="3630613"/>
            <a:ext cx="0" cy="684212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316" name="Line 8"/>
          <p:cNvSpPr>
            <a:spLocks noChangeShapeType="1"/>
          </p:cNvSpPr>
          <p:nvPr/>
        </p:nvSpPr>
        <p:spPr bwMode="auto">
          <a:xfrm>
            <a:off x="4238626" y="2239964"/>
            <a:ext cx="2428875" cy="46037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317" name="AutoShape 11"/>
          <p:cNvSpPr>
            <a:spLocks noChangeArrowheads="1"/>
          </p:cNvSpPr>
          <p:nvPr/>
        </p:nvSpPr>
        <p:spPr bwMode="auto">
          <a:xfrm>
            <a:off x="6988175" y="1417246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2"/>
                </a:solidFill>
                <a:ea typeface="楷体_GB2312" pitchFamily="49" charset="-122"/>
              </a:rPr>
              <a:t>Linux</a:t>
            </a: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命令与应用程序关系</a:t>
            </a:r>
          </a:p>
        </p:txBody>
      </p:sp>
      <p:sp>
        <p:nvSpPr>
          <p:cNvPr id="12319" name="AutoShape 5"/>
          <p:cNvSpPr>
            <a:spLocks noChangeArrowheads="1"/>
          </p:cNvSpPr>
          <p:nvPr/>
        </p:nvSpPr>
        <p:spPr bwMode="auto">
          <a:xfrm>
            <a:off x="4485201" y="5096811"/>
            <a:ext cx="2000263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从源代码编译安装程序</a:t>
            </a:r>
          </a:p>
        </p:txBody>
      </p:sp>
      <p:sp>
        <p:nvSpPr>
          <p:cNvPr id="12320" name="AutoShape 5"/>
          <p:cNvSpPr>
            <a:spLocks noChangeArrowheads="1"/>
          </p:cNvSpPr>
          <p:nvPr/>
        </p:nvSpPr>
        <p:spPr bwMode="auto">
          <a:xfrm>
            <a:off x="4481514" y="2110438"/>
            <a:ext cx="1971675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2"/>
                </a:solidFill>
                <a:ea typeface="楷体_GB2312" pitchFamily="49" charset="-122"/>
              </a:rPr>
              <a:t>Linux</a:t>
            </a: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应用程序基础</a:t>
            </a:r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flipV="1">
            <a:off x="6683376" y="5741989"/>
            <a:ext cx="360363" cy="1587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6667501" y="5100638"/>
            <a:ext cx="360363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6992042" y="4869161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源代码编译安装程序</a:t>
            </a:r>
          </a:p>
        </p:txBody>
      </p:sp>
      <p:sp>
        <p:nvSpPr>
          <p:cNvPr id="44" name="AutoShape 27"/>
          <p:cNvSpPr>
            <a:spLocks noChangeArrowheads="1"/>
          </p:cNvSpPr>
          <p:nvPr/>
        </p:nvSpPr>
        <p:spPr bwMode="auto">
          <a:xfrm>
            <a:off x="6996289" y="5512103"/>
            <a:ext cx="2675479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编译安装的基本过程</a:t>
            </a:r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6670675" y="5089525"/>
            <a:ext cx="0" cy="6477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V="1">
            <a:off x="6667500" y="2286000"/>
            <a:ext cx="431800" cy="1588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6967562" y="2125736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2"/>
                </a:solidFill>
                <a:ea typeface="楷体_GB2312" pitchFamily="49" charset="-122"/>
              </a:rPr>
              <a:t>Linux</a:t>
            </a: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应用程序的组成</a:t>
            </a:r>
          </a:p>
        </p:txBody>
      </p:sp>
    </p:spTree>
    <p:extLst>
      <p:ext uri="{BB962C8B-B14F-4D97-AF65-F5344CB8AC3E}">
        <p14:creationId xmlns:p14="http://schemas.microsoft.com/office/powerpoint/2010/main" xmlns="" val="292129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3" grpId="0" animBg="1"/>
      <p:bldP spid="12294" grpId="0" animBg="1"/>
      <p:bldP spid="12295" grpId="0" animBg="1"/>
      <p:bldP spid="12298" grpId="0" animBg="1"/>
      <p:bldP spid="12299" grpId="0" animBg="1"/>
      <p:bldP spid="12300" grpId="0" animBg="1"/>
      <p:bldP spid="12303" grpId="0" animBg="1"/>
      <p:bldP spid="12305" grpId="0" animBg="1"/>
      <p:bldP spid="12307" grpId="0" animBg="1"/>
      <p:bldP spid="12308" grpId="0" animBg="1"/>
      <p:bldP spid="12309" grpId="0" animBg="1"/>
      <p:bldP spid="12311" grpId="0" animBg="1"/>
      <p:bldP spid="12314" grpId="0" animBg="1"/>
      <p:bldP spid="12315" grpId="0" animBg="1"/>
      <p:bldP spid="12316" grpId="0" animBg="1"/>
      <p:bldP spid="12317" grpId="0" animBg="1"/>
      <p:bldP spid="12319" grpId="0" animBg="1"/>
      <p:bldP spid="12320" grpId="0" animBg="1"/>
      <p:bldP spid="39" grpId="0" animBg="1"/>
      <p:bldP spid="40" grpId="0" animBg="1"/>
      <p:bldP spid="43" grpId="0" animBg="1"/>
      <p:bldP spid="44" grpId="0" animBg="1"/>
      <p:bldP spid="47" grpId="0" animBg="1"/>
      <p:bldP spid="30" grpId="0" animBg="1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72500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Linux</a:t>
            </a:r>
            <a:r>
              <a:rPr lang="zh-CN" altLang="en-US" dirty="0" smtClean="0"/>
              <a:t>下软件包的封装有哪几种方式？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如何查询系统中是否已经安装某个软件包？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如何在系统中安装一个软件包？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源码安装中，</a:t>
            </a:r>
            <a:r>
              <a:rPr lang="en-US" altLang="zh-CN" dirty="0" smtClean="0"/>
              <a:t>--prefix</a:t>
            </a:r>
            <a:r>
              <a:rPr lang="zh-CN" altLang="en-US" dirty="0" smtClean="0"/>
              <a:t>选项的作用是什么？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29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36867" name="标题 2"/>
          <p:cNvSpPr>
            <a:spLocks noGrp="1"/>
          </p:cNvSpPr>
          <p:nvPr>
            <p:ph type="title"/>
          </p:nvPr>
        </p:nvSpPr>
        <p:spPr>
          <a:xfrm>
            <a:off x="1752600" y="146051"/>
            <a:ext cx="8763000" cy="639763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考题</a:t>
            </a:r>
          </a:p>
        </p:txBody>
      </p:sp>
    </p:spTree>
    <p:extLst>
      <p:ext uri="{BB962C8B-B14F-4D97-AF65-F5344CB8AC3E}">
        <p14:creationId xmlns:p14="http://schemas.microsoft.com/office/powerpoint/2010/main" xmlns="" val="41646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熟悉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中的软件封装类型</a:t>
            </a:r>
          </a:p>
          <a:p>
            <a:r>
              <a:rPr lang="zh-CN" altLang="en-US" dirty="0" smtClean="0"/>
              <a:t>学会使用 </a:t>
            </a:r>
            <a:r>
              <a:rPr lang="en-US" altLang="zh-CN" dirty="0" smtClean="0"/>
              <a:t>RPM </a:t>
            </a:r>
            <a:r>
              <a:rPr lang="zh-CN" altLang="en-US" dirty="0" smtClean="0"/>
              <a:t>包管理器工具</a:t>
            </a:r>
          </a:p>
          <a:p>
            <a:r>
              <a:rPr lang="zh-CN" altLang="en-US" dirty="0" smtClean="0"/>
              <a:t>学会从源代码包编译安装程序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3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技能展示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492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本次实验共完成如下实验案例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实验案例：为 </a:t>
            </a:r>
            <a:r>
              <a:rPr lang="en-US" dirty="0" smtClean="0"/>
              <a:t>Linux </a:t>
            </a:r>
            <a:r>
              <a:rPr lang="zh-CN" altLang="en-US" dirty="0" smtClean="0"/>
              <a:t>主机安装应用程序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30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48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需求描述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 </a:t>
            </a:r>
            <a:r>
              <a:rPr lang="fr-FR" dirty="0" smtClean="0"/>
              <a:t>RPM </a:t>
            </a:r>
            <a:r>
              <a:rPr lang="zh-CN" altLang="en-US" dirty="0" smtClean="0"/>
              <a:t>包的方式安装 </a:t>
            </a:r>
            <a:r>
              <a:rPr lang="en-US" dirty="0" smtClean="0"/>
              <a:t>Mozilla Firefox </a:t>
            </a:r>
            <a:r>
              <a:rPr lang="zh-CN" altLang="en-US" dirty="0" smtClean="0"/>
              <a:t>浏览器</a:t>
            </a:r>
          </a:p>
          <a:p>
            <a:pPr lvl="1"/>
            <a:r>
              <a:rPr lang="zh-CN" altLang="en-US" dirty="0" smtClean="0"/>
              <a:t>使用“添加</a:t>
            </a:r>
            <a:r>
              <a:rPr lang="fr-FR" dirty="0" smtClean="0"/>
              <a:t>/</a:t>
            </a:r>
            <a:r>
              <a:rPr lang="zh-CN" altLang="en-US" dirty="0" smtClean="0"/>
              <a:t>删除软件“功能删除</a:t>
            </a:r>
            <a:r>
              <a:rPr lang="fr-FR" dirty="0" smtClean="0"/>
              <a:t>/</a:t>
            </a:r>
            <a:r>
              <a:rPr lang="zh-CN" altLang="en-US" dirty="0" smtClean="0"/>
              <a:t>安装 </a:t>
            </a:r>
            <a:r>
              <a:rPr lang="en-US" dirty="0" smtClean="0"/>
              <a:t>Mozilla Firefox </a:t>
            </a:r>
            <a:r>
              <a:rPr lang="zh-CN" altLang="en-US" dirty="0" smtClean="0"/>
              <a:t>浏览器</a:t>
            </a:r>
          </a:p>
          <a:p>
            <a:pPr lvl="1"/>
            <a:r>
              <a:rPr lang="zh-CN" altLang="en-US" dirty="0" smtClean="0"/>
              <a:t>使用源代码包编译的方式安装 </a:t>
            </a:r>
            <a:r>
              <a:rPr lang="en-US" dirty="0" smtClean="0"/>
              <a:t>Apache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 </a:t>
            </a:r>
            <a:r>
              <a:rPr lang="fr-FR" dirty="0" smtClean="0"/>
              <a:t>RPM </a:t>
            </a:r>
            <a:r>
              <a:rPr lang="zh-CN" altLang="en-US" dirty="0" smtClean="0"/>
              <a:t>包的方式安装</a:t>
            </a:r>
            <a:r>
              <a:rPr lang="fr-FR" dirty="0" smtClean="0"/>
              <a:t>Webmin</a:t>
            </a:r>
            <a:r>
              <a:rPr lang="zh-CN" altLang="en-US" dirty="0" smtClean="0"/>
              <a:t>管理软件，并使用 </a:t>
            </a:r>
            <a:r>
              <a:rPr lang="fr-FR" dirty="0" smtClean="0"/>
              <a:t>rpm</a:t>
            </a:r>
            <a:r>
              <a:rPr lang="zh-CN" altLang="en-US" dirty="0" smtClean="0"/>
              <a:t>查询软件的用途、文件列表</a:t>
            </a:r>
            <a:endParaRPr lang="en-US" altLang="zh-CN" dirty="0" smtClean="0"/>
          </a:p>
          <a:p>
            <a:pPr>
              <a:spcBef>
                <a:spcPts val="475"/>
              </a:spcBef>
            </a:pP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31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3686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实验案例：安装应用程序</a:t>
            </a:r>
            <a:r>
              <a:rPr lang="en-US" altLang="zh-CN" dirty="0" smtClean="0"/>
              <a:t>3-1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63407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spcBef>
                <a:spcPts val="675"/>
              </a:spcBef>
            </a:pPr>
            <a:r>
              <a:rPr lang="zh-CN" altLang="en-US" dirty="0" smtClean="0"/>
              <a:t>下载所需软件包</a:t>
            </a:r>
            <a:endParaRPr lang="en-US" altLang="zh-CN" dirty="0" smtClean="0"/>
          </a:p>
          <a:p>
            <a:pPr lvl="1">
              <a:spcBef>
                <a:spcPts val="675"/>
              </a:spcBef>
            </a:pPr>
            <a:r>
              <a:rPr lang="zh-CN" altLang="en-US" dirty="0" smtClean="0"/>
              <a:t>使用</a:t>
            </a:r>
            <a:r>
              <a:rPr lang="fr-FR" dirty="0" smtClean="0"/>
              <a:t>RPM</a:t>
            </a:r>
            <a:r>
              <a:rPr lang="zh-CN" altLang="en-US" dirty="0" smtClean="0"/>
              <a:t>包的方式安装</a:t>
            </a:r>
            <a:r>
              <a:rPr lang="en-US" dirty="0" smtClean="0"/>
              <a:t>Mozilla Firefox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lvl="1">
              <a:spcBef>
                <a:spcPts val="675"/>
              </a:spcBef>
            </a:pPr>
            <a:r>
              <a:rPr lang="zh-CN" altLang="en-US" dirty="0" smtClean="0"/>
              <a:t>使用“添加</a:t>
            </a:r>
            <a:r>
              <a:rPr lang="fr-FR" dirty="0" smtClean="0"/>
              <a:t>/</a:t>
            </a:r>
            <a:r>
              <a:rPr lang="zh-CN" altLang="en-US" dirty="0" smtClean="0"/>
              <a:t>删除软件“功能删除</a:t>
            </a:r>
            <a:r>
              <a:rPr lang="en-US" dirty="0" smtClean="0"/>
              <a:t>Mozilla Firefox</a:t>
            </a:r>
            <a:r>
              <a:rPr lang="zh-CN" altLang="en-US" dirty="0" smtClean="0"/>
              <a:t>浏览器，再进行安装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zh-CN" altLang="en-US" dirty="0" smtClean="0"/>
              <a:t>学员练习</a:t>
            </a:r>
            <a:r>
              <a:rPr lang="en-US" altLang="zh-CN" dirty="0" smtClean="0"/>
              <a:t>1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32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3789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实验案例：安装应用程序</a:t>
            </a:r>
            <a:r>
              <a:rPr lang="en-US" altLang="zh-CN" dirty="0" smtClean="0"/>
              <a:t>3-2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3462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475"/>
              </a:spcBef>
            </a:pPr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编译安装</a:t>
            </a:r>
            <a:r>
              <a:rPr lang="en-US" dirty="0" smtClean="0"/>
              <a:t>Apache</a:t>
            </a:r>
            <a:r>
              <a:rPr lang="zh-CN" altLang="en-US" dirty="0" smtClean="0"/>
              <a:t>，并通过</a:t>
            </a:r>
            <a:r>
              <a:rPr lang="en-US" dirty="0" smtClean="0"/>
              <a:t>Mozilla Firefox</a:t>
            </a:r>
            <a:r>
              <a:rPr lang="zh-CN" altLang="en-US" dirty="0" smtClean="0"/>
              <a:t>浏览器验证</a:t>
            </a:r>
            <a:r>
              <a:rPr lang="en-US" dirty="0" smtClean="0"/>
              <a:t>Apache</a:t>
            </a:r>
            <a:r>
              <a:rPr lang="zh-CN" altLang="en-US" dirty="0" smtClean="0"/>
              <a:t>能够正常工作</a:t>
            </a:r>
            <a:endParaRPr lang="en-US" altLang="zh-CN" dirty="0" smtClean="0"/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使用</a:t>
            </a:r>
            <a:r>
              <a:rPr lang="en-US" dirty="0" smtClean="0"/>
              <a:t>rpm</a:t>
            </a:r>
            <a:r>
              <a:rPr lang="zh-CN" altLang="en-US" dirty="0" smtClean="0"/>
              <a:t>命令安装</a:t>
            </a:r>
            <a:r>
              <a:rPr lang="en-US" dirty="0" err="1" smtClean="0"/>
              <a:t>Webmin</a:t>
            </a:r>
            <a:r>
              <a:rPr lang="zh-CN" altLang="en-US" dirty="0" smtClean="0"/>
              <a:t>系统管理套件</a:t>
            </a:r>
            <a:endParaRPr lang="en-US" altLang="zh-CN" dirty="0" smtClean="0"/>
          </a:p>
          <a:p>
            <a:pPr>
              <a:spcBef>
                <a:spcPts val="475"/>
              </a:spcBef>
            </a:pPr>
            <a:r>
              <a:rPr lang="zh-CN" altLang="en-US" dirty="0" smtClean="0"/>
              <a:t>学员练习</a:t>
            </a:r>
            <a:r>
              <a:rPr lang="en-US" altLang="zh-CN" dirty="0" smtClean="0"/>
              <a:t>2</a:t>
            </a:r>
          </a:p>
          <a:p>
            <a:pPr lvl="1">
              <a:spcBef>
                <a:spcPts val="475"/>
              </a:spcBef>
            </a:pPr>
            <a:endParaRPr lang="en-US" altLang="zh-CN" dirty="0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33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389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实验案例：安装应用程序</a:t>
            </a:r>
            <a:r>
              <a:rPr lang="en-US" altLang="zh-CN" dirty="0" smtClean="0"/>
              <a:t>3-3</a:t>
            </a:r>
            <a:endParaRPr lang="zh-CN" altLang="en-US" dirty="0" smtClean="0"/>
          </a:p>
        </p:txBody>
      </p:sp>
      <p:pic>
        <p:nvPicPr>
          <p:cNvPr id="2050" name="Picture 2" descr="snap0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2992" y="3097270"/>
            <a:ext cx="5286412" cy="35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281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5"/>
          <p:cNvSpPr>
            <a:spLocks noChangeShapeType="1"/>
          </p:cNvSpPr>
          <p:nvPr/>
        </p:nvSpPr>
        <p:spPr bwMode="auto">
          <a:xfrm flipV="1">
            <a:off x="6680201" y="4300539"/>
            <a:ext cx="360363" cy="1587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293" name="Line 25"/>
          <p:cNvSpPr>
            <a:spLocks noChangeShapeType="1"/>
          </p:cNvSpPr>
          <p:nvPr/>
        </p:nvSpPr>
        <p:spPr bwMode="auto">
          <a:xfrm flipV="1">
            <a:off x="6648450" y="2928939"/>
            <a:ext cx="431800" cy="1587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294" name="Line 16"/>
          <p:cNvSpPr>
            <a:spLocks noChangeShapeType="1"/>
          </p:cNvSpPr>
          <p:nvPr/>
        </p:nvSpPr>
        <p:spPr bwMode="auto">
          <a:xfrm>
            <a:off x="6656389" y="1571625"/>
            <a:ext cx="358775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295" name="Line 16"/>
          <p:cNvSpPr>
            <a:spLocks noChangeShapeType="1"/>
          </p:cNvSpPr>
          <p:nvPr/>
        </p:nvSpPr>
        <p:spPr bwMode="auto">
          <a:xfrm>
            <a:off x="6664326" y="3643313"/>
            <a:ext cx="360363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298" name="Line 8"/>
          <p:cNvSpPr>
            <a:spLocks noChangeShapeType="1"/>
          </p:cNvSpPr>
          <p:nvPr/>
        </p:nvSpPr>
        <p:spPr bwMode="auto">
          <a:xfrm>
            <a:off x="4238626" y="3943350"/>
            <a:ext cx="2428875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4227514" y="5360988"/>
            <a:ext cx="2439987" cy="254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300" name="Line 10"/>
          <p:cNvSpPr>
            <a:spLocks noChangeShapeType="1"/>
          </p:cNvSpPr>
          <p:nvPr/>
        </p:nvSpPr>
        <p:spPr bwMode="auto">
          <a:xfrm>
            <a:off x="3806825" y="3943350"/>
            <a:ext cx="431800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4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10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本章结构</a:t>
            </a:r>
          </a:p>
        </p:txBody>
      </p:sp>
      <p:sp>
        <p:nvSpPr>
          <p:cNvPr id="12303" name="AutoShape 5"/>
          <p:cNvSpPr>
            <a:spLocks noChangeArrowheads="1"/>
          </p:cNvSpPr>
          <p:nvPr/>
        </p:nvSpPr>
        <p:spPr bwMode="auto">
          <a:xfrm>
            <a:off x="4492626" y="3626024"/>
            <a:ext cx="1971675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使用</a:t>
            </a:r>
            <a:r>
              <a:rPr lang="en-US" altLang="zh-CN" sz="1600" b="1" dirty="0">
                <a:solidFill>
                  <a:schemeClr val="tx2"/>
                </a:solidFill>
                <a:ea typeface="楷体_GB2312" pitchFamily="49" charset="-122"/>
              </a:rPr>
              <a:t>RPM</a:t>
            </a: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包管理工具</a:t>
            </a:r>
          </a:p>
        </p:txBody>
      </p:sp>
      <p:sp>
        <p:nvSpPr>
          <p:cNvPr id="12305" name="AutoShape 11"/>
          <p:cNvSpPr>
            <a:spLocks noChangeArrowheads="1"/>
          </p:cNvSpPr>
          <p:nvPr/>
        </p:nvSpPr>
        <p:spPr bwMode="auto">
          <a:xfrm>
            <a:off x="6988175" y="2768678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软件包的封装类型</a:t>
            </a:r>
          </a:p>
        </p:txBody>
      </p:sp>
      <p:sp>
        <p:nvSpPr>
          <p:cNvPr id="12307" name="Line 14"/>
          <p:cNvSpPr>
            <a:spLocks noChangeShapeType="1"/>
          </p:cNvSpPr>
          <p:nvPr/>
        </p:nvSpPr>
        <p:spPr bwMode="auto">
          <a:xfrm>
            <a:off x="6667500" y="1570039"/>
            <a:ext cx="0" cy="1368425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308" name="AutoShape 18"/>
          <p:cNvSpPr>
            <a:spLocks noChangeArrowheads="1"/>
          </p:cNvSpPr>
          <p:nvPr/>
        </p:nvSpPr>
        <p:spPr bwMode="auto">
          <a:xfrm>
            <a:off x="6988175" y="3483058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2"/>
                </a:solidFill>
                <a:ea typeface="楷体_GB2312" pitchFamily="49" charset="-122"/>
              </a:rPr>
              <a:t>RPM</a:t>
            </a: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概述</a:t>
            </a:r>
          </a:p>
        </p:txBody>
      </p:sp>
      <p:sp>
        <p:nvSpPr>
          <p:cNvPr id="12309" name="AutoShape 27"/>
          <p:cNvSpPr>
            <a:spLocks noChangeArrowheads="1"/>
          </p:cNvSpPr>
          <p:nvPr/>
        </p:nvSpPr>
        <p:spPr bwMode="auto">
          <a:xfrm>
            <a:off x="6992422" y="4149081"/>
            <a:ext cx="2675479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楷体_GB2312" pitchFamily="49" charset="-122"/>
              </a:rPr>
              <a:t>RPM</a:t>
            </a: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包管理命令</a:t>
            </a:r>
            <a:r>
              <a:rPr lang="en-US" altLang="zh-CN" sz="1600" b="1" dirty="0">
                <a:solidFill>
                  <a:srgbClr val="FF0000"/>
                </a:solidFill>
                <a:ea typeface="楷体_GB2312" pitchFamily="49" charset="-122"/>
              </a:rPr>
              <a:t>——rpm</a:t>
            </a:r>
            <a:endParaRPr lang="zh-CN" altLang="en-US" sz="1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2311" name="AutoShape 4"/>
          <p:cNvSpPr>
            <a:spLocks noChangeArrowheads="1"/>
          </p:cNvSpPr>
          <p:nvPr/>
        </p:nvSpPr>
        <p:spPr bwMode="auto">
          <a:xfrm>
            <a:off x="1820848" y="3751520"/>
            <a:ext cx="2132012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程序安装及管理</a:t>
            </a:r>
          </a:p>
        </p:txBody>
      </p:sp>
      <p:sp>
        <p:nvSpPr>
          <p:cNvPr id="12314" name="Line 36"/>
          <p:cNvSpPr>
            <a:spLocks noChangeShapeType="1"/>
          </p:cNvSpPr>
          <p:nvPr/>
        </p:nvSpPr>
        <p:spPr bwMode="auto">
          <a:xfrm>
            <a:off x="4238625" y="2254250"/>
            <a:ext cx="0" cy="3132138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315" name="Line 37"/>
          <p:cNvSpPr>
            <a:spLocks noChangeShapeType="1"/>
          </p:cNvSpPr>
          <p:nvPr/>
        </p:nvSpPr>
        <p:spPr bwMode="auto">
          <a:xfrm>
            <a:off x="6667500" y="3630613"/>
            <a:ext cx="0" cy="684212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316" name="Line 8"/>
          <p:cNvSpPr>
            <a:spLocks noChangeShapeType="1"/>
          </p:cNvSpPr>
          <p:nvPr/>
        </p:nvSpPr>
        <p:spPr bwMode="auto">
          <a:xfrm>
            <a:off x="4238626" y="2239964"/>
            <a:ext cx="2428875" cy="46037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317" name="AutoShape 11"/>
          <p:cNvSpPr>
            <a:spLocks noChangeArrowheads="1"/>
          </p:cNvSpPr>
          <p:nvPr/>
        </p:nvSpPr>
        <p:spPr bwMode="auto">
          <a:xfrm>
            <a:off x="6988175" y="1417246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2"/>
                </a:solidFill>
                <a:ea typeface="楷体_GB2312" pitchFamily="49" charset="-122"/>
              </a:rPr>
              <a:t>Linux</a:t>
            </a: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命令与应用程序关系</a:t>
            </a:r>
          </a:p>
        </p:txBody>
      </p:sp>
      <p:sp>
        <p:nvSpPr>
          <p:cNvPr id="12319" name="AutoShape 5"/>
          <p:cNvSpPr>
            <a:spLocks noChangeArrowheads="1"/>
          </p:cNvSpPr>
          <p:nvPr/>
        </p:nvSpPr>
        <p:spPr bwMode="auto">
          <a:xfrm>
            <a:off x="4485201" y="5096811"/>
            <a:ext cx="2000263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从源代码编译安装程序</a:t>
            </a:r>
          </a:p>
        </p:txBody>
      </p:sp>
      <p:sp>
        <p:nvSpPr>
          <p:cNvPr id="12320" name="AutoShape 5"/>
          <p:cNvSpPr>
            <a:spLocks noChangeArrowheads="1"/>
          </p:cNvSpPr>
          <p:nvPr/>
        </p:nvSpPr>
        <p:spPr bwMode="auto">
          <a:xfrm>
            <a:off x="4481514" y="2110438"/>
            <a:ext cx="1971675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2"/>
                </a:solidFill>
                <a:ea typeface="楷体_GB2312" pitchFamily="49" charset="-122"/>
              </a:rPr>
              <a:t>Linux</a:t>
            </a: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应用程序基础</a:t>
            </a:r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flipV="1">
            <a:off x="6683376" y="5741989"/>
            <a:ext cx="360363" cy="1587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6667501" y="5100638"/>
            <a:ext cx="360363" cy="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3" name="AutoShape 18"/>
          <p:cNvSpPr>
            <a:spLocks noChangeArrowheads="1"/>
          </p:cNvSpPr>
          <p:nvPr/>
        </p:nvSpPr>
        <p:spPr bwMode="auto">
          <a:xfrm>
            <a:off x="6992042" y="4869161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源代码编译安装程序</a:t>
            </a:r>
          </a:p>
        </p:txBody>
      </p:sp>
      <p:sp>
        <p:nvSpPr>
          <p:cNvPr id="44" name="AutoShape 27"/>
          <p:cNvSpPr>
            <a:spLocks noChangeArrowheads="1"/>
          </p:cNvSpPr>
          <p:nvPr/>
        </p:nvSpPr>
        <p:spPr bwMode="auto">
          <a:xfrm>
            <a:off x="6996289" y="5512103"/>
            <a:ext cx="2675479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编译安装的基本过程</a:t>
            </a:r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6670675" y="5089525"/>
            <a:ext cx="0" cy="6477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V="1">
            <a:off x="6667500" y="2286000"/>
            <a:ext cx="431800" cy="1588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6967562" y="2125736"/>
            <a:ext cx="2700338" cy="37457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tx2"/>
                </a:solidFill>
                <a:ea typeface="楷体_GB2312" pitchFamily="49" charset="-122"/>
              </a:rPr>
              <a:t>Linux</a:t>
            </a:r>
            <a:r>
              <a:rPr lang="zh-CN" altLang="en-US" sz="1600" b="1" dirty="0">
                <a:solidFill>
                  <a:schemeClr val="tx2"/>
                </a:solidFill>
                <a:ea typeface="楷体_GB2312" pitchFamily="49" charset="-122"/>
              </a:rPr>
              <a:t>应用程序的组成</a:t>
            </a:r>
          </a:p>
        </p:txBody>
      </p:sp>
    </p:spTree>
    <p:extLst>
      <p:ext uri="{BB962C8B-B14F-4D97-AF65-F5344CB8AC3E}">
        <p14:creationId xmlns:p14="http://schemas.microsoft.com/office/powerpoint/2010/main" xmlns="" val="88738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0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nimBg="1"/>
      <p:bldP spid="12305" grpId="0" animBg="1"/>
      <p:bldP spid="12308" grpId="0" animBg="1"/>
      <p:bldP spid="12309" grpId="0" animBg="1"/>
      <p:bldP spid="12311" grpId="0" animBg="1"/>
      <p:bldP spid="12317" grpId="0" animBg="1"/>
      <p:bldP spid="12319" grpId="0" animBg="1"/>
      <p:bldP spid="12320" grpId="0" animBg="1"/>
      <p:bldP spid="43" grpId="0" animBg="1"/>
      <p:bldP spid="44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>
            <a:normAutofit lnSpcReduction="10000"/>
          </a:bodyPr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应用程序与系统命令的关系</a:t>
            </a:r>
          </a:p>
          <a:p>
            <a:pPr lvl="1">
              <a:lnSpc>
                <a:spcPct val="120000"/>
              </a:lnSpc>
              <a:spcBef>
                <a:spcPts val="475"/>
              </a:spcBef>
            </a:pPr>
            <a:r>
              <a:rPr lang="zh-CN" altLang="en-US" dirty="0" smtClean="0"/>
              <a:t>文件位置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 系统命令：一般在</a:t>
            </a:r>
            <a:r>
              <a:rPr lang="en-US" altLang="zh-CN" dirty="0" smtClean="0"/>
              <a:t>/bin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zh-CN" altLang="en-US" dirty="0" smtClean="0"/>
              <a:t>目录中，或为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内部指令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 应用程序：通常在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zh-CN" altLang="en-US" dirty="0" smtClean="0"/>
              <a:t>目录中</a:t>
            </a:r>
          </a:p>
          <a:p>
            <a:pPr lvl="1">
              <a:lnSpc>
                <a:spcPct val="120000"/>
              </a:lnSpc>
              <a:spcBef>
                <a:spcPts val="475"/>
              </a:spcBef>
            </a:pPr>
            <a:r>
              <a:rPr lang="zh-CN" altLang="en-US" dirty="0" smtClean="0"/>
              <a:t>主要用途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 系统命令：完成对系统的基本管理工作，例如</a:t>
            </a:r>
            <a:r>
              <a:rPr lang="en-US" altLang="zh-CN" dirty="0" smtClean="0"/>
              <a:t>IP</a:t>
            </a:r>
            <a:r>
              <a:rPr lang="zh-CN" altLang="en-US" dirty="0" smtClean="0"/>
              <a:t>配置工具</a:t>
            </a:r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 应用程序：完成相对独立的其他辅助任务，例如网页浏览器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适用环境</a:t>
            </a:r>
            <a:endParaRPr lang="en-US" altLang="zh-CN" dirty="0" smtClean="0"/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系统命令：一般只在字符操作界面中运行</a:t>
            </a:r>
            <a:endParaRPr lang="en-US" altLang="zh-CN" dirty="0" smtClean="0"/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应用程序：根据实际需要，有些程序可在图形界面中运行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运行格式</a:t>
            </a:r>
            <a:endParaRPr lang="en-US" altLang="zh-CN" dirty="0" smtClean="0"/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系统命令：一般包括命令字、命令选项和命令参数</a:t>
            </a:r>
            <a:endParaRPr lang="en-US" altLang="zh-CN" dirty="0" smtClean="0"/>
          </a:p>
          <a:p>
            <a:pPr lvl="2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应用程序：通常没有固定的执行格式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5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1126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应用程序基础 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1731963" y="3527425"/>
            <a:ext cx="8501062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lnSpc>
                <a:spcPct val="90000"/>
              </a:lnSpc>
              <a:spcBef>
                <a:spcPts val="475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zh-CN" altLang="en-US" sz="28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77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75"/>
              </a:spcBef>
            </a:pPr>
            <a:r>
              <a:rPr lang="zh-CN" altLang="en-US" dirty="0" smtClean="0"/>
              <a:t>典型应用程序的目录结构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6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应用程序基础 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524100" y="1868112"/>
          <a:ext cx="6929486" cy="4039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966"/>
                <a:gridCol w="2857520"/>
              </a:tblGrid>
              <a:tr h="70363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_GB2312" pitchFamily="49" charset="-122"/>
                          <a:ea typeface="仿宋_GB2312" pitchFamily="49" charset="-122"/>
                        </a:rPr>
                        <a:t>文件类型</a:t>
                      </a:r>
                      <a:endParaRPr lang="zh-CN" altLang="en-US" dirty="0"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_GB2312" pitchFamily="49" charset="-122"/>
                          <a:ea typeface="仿宋_GB2312" pitchFamily="49" charset="-122"/>
                        </a:rPr>
                        <a:t>保存目录</a:t>
                      </a:r>
                      <a:endParaRPr lang="zh-CN" altLang="en-US" dirty="0"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5499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普通执行程序文件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/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usr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/bin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服务器执行程序文件和管理程序文件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/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usr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/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sbin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应用程序配置文件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/etc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日志文件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/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var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/log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应用程序文档文件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/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usr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/share/doc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应用程序手册页文件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/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usr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/share/man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940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常见的软件包封装类型</a:t>
            </a:r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7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软件包封装类型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238348" y="1857364"/>
          <a:ext cx="8001056" cy="4195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464"/>
                <a:gridCol w="5031592"/>
              </a:tblGrid>
              <a:tr h="714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_GB2312" pitchFamily="49" charset="-122"/>
                          <a:ea typeface="仿宋_GB2312" pitchFamily="49" charset="-122"/>
                        </a:rPr>
                        <a:t>封装类型</a:t>
                      </a:r>
                      <a:endParaRPr lang="zh-CN" altLang="en-US" dirty="0"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仿宋_GB2312" pitchFamily="49" charset="-122"/>
                          <a:ea typeface="仿宋_GB2312" pitchFamily="49" charset="-122"/>
                        </a:rPr>
                        <a:t>说明</a:t>
                      </a:r>
                      <a:endParaRPr lang="zh-CN" altLang="en-US" dirty="0"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5499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rpm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软件包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扩展名为“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.rpm”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deb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软件包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扩展名为“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.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deb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”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源代码软件包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一般为“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.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tar.gz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”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、“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.tar.bz2”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等格式的压缩包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包含程序的原始代码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附带安装程序的软件包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在压缩包内提供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install.sh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setup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等安装程序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或以“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.bin”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格式的单个执行文件提供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1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绿色免安装的软件包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在压缩包内提供已编译好的执行程序文件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解开压缩包后的文件即可直接使用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2499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1738313" y="1143000"/>
            <a:ext cx="8501062" cy="5143500"/>
          </a:xfrm>
        </p:spPr>
        <p:txBody>
          <a:bodyPr/>
          <a:lstStyle/>
          <a:p>
            <a:pPr>
              <a:spcBef>
                <a:spcPts val="675"/>
              </a:spcBef>
            </a:pPr>
            <a:r>
              <a:rPr lang="en-US" altLang="zh-CN" dirty="0" smtClean="0"/>
              <a:t>RPM Package Manager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由 </a:t>
            </a:r>
            <a:r>
              <a:rPr lang="en-US" altLang="zh-CN" dirty="0" smtClean="0"/>
              <a:t>Red Hat </a:t>
            </a:r>
            <a:r>
              <a:rPr lang="zh-CN" altLang="en-US" dirty="0" smtClean="0"/>
              <a:t>公司提出，被众多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发行版所采用</a:t>
            </a:r>
          </a:p>
          <a:p>
            <a:pPr lvl="1">
              <a:spcBef>
                <a:spcPts val="475"/>
              </a:spcBef>
            </a:pPr>
            <a:r>
              <a:rPr lang="zh-CN" altLang="en-US" dirty="0" smtClean="0"/>
              <a:t>建立统一的数据库文件，详细记录软件包安装、卸载等变化信息，能够自动分析软件包依赖关系 </a:t>
            </a:r>
            <a:endParaRPr lang="en-US" altLang="zh-CN" dirty="0" smtClean="0"/>
          </a:p>
          <a:p>
            <a:pPr>
              <a:spcBef>
                <a:spcPts val="675"/>
              </a:spcBef>
            </a:pPr>
            <a:r>
              <a:rPr lang="en-US" altLang="zh-CN" dirty="0" smtClean="0"/>
              <a:t>RPM</a:t>
            </a:r>
            <a:r>
              <a:rPr lang="zh-CN" altLang="en-US" dirty="0" smtClean="0"/>
              <a:t>软件包</a:t>
            </a:r>
            <a:endParaRPr lang="en-US" altLang="zh-CN" dirty="0" smtClean="0"/>
          </a:p>
          <a:p>
            <a:pPr lvl="1">
              <a:spcBef>
                <a:spcPct val="20000"/>
              </a:spcBef>
              <a:buFont typeface="Wingdings" pitchFamily="2" charset="2"/>
              <a:buChar char=""/>
            </a:pPr>
            <a:r>
              <a:rPr lang="zh-CN" altLang="en-US" dirty="0" smtClean="0"/>
              <a:t>软件素材参考：</a:t>
            </a:r>
            <a:r>
              <a:rPr lang="en-US" altLang="zh-CN" dirty="0" smtClean="0">
                <a:solidFill>
                  <a:srgbClr val="003366"/>
                </a:solidFill>
                <a:hlinkClick r:id="rId3"/>
              </a:rPr>
              <a:t>http://rpmfind.net</a:t>
            </a:r>
            <a:r>
              <a:rPr lang="en-US" altLang="zh-CN" dirty="0" smtClean="0">
                <a:solidFill>
                  <a:srgbClr val="003366"/>
                </a:solidFill>
              </a:rPr>
              <a:t> 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"/>
            </a:pPr>
            <a:r>
              <a:rPr lang="zh-CN" altLang="en-US" dirty="0" smtClean="0"/>
              <a:t>一般命名格式：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4"/>
              </a:buBlip>
            </a:pPr>
            <a:endParaRPr lang="zh-CN" altLang="en-US" dirty="0" smtClean="0">
              <a:solidFill>
                <a:srgbClr val="003366"/>
              </a:solidFill>
            </a:endParaRPr>
          </a:p>
          <a:p>
            <a:pPr lvl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003366"/>
                </a:solidFill>
              </a:rPr>
              <a:t>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bash-</a:t>
            </a:r>
            <a:r>
              <a:rPr lang="en-US" altLang="zh-CN" dirty="0" smtClean="0">
                <a:solidFill>
                  <a:srgbClr val="0000FF"/>
                </a:solidFill>
              </a:rPr>
              <a:t>4.1.2-</a:t>
            </a:r>
            <a:r>
              <a:rPr lang="en-US" altLang="zh-CN" dirty="0" smtClean="0">
                <a:solidFill>
                  <a:srgbClr val="6600CC"/>
                </a:solidFill>
              </a:rPr>
              <a:t>15.el6_4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smtClean="0">
                <a:solidFill>
                  <a:schemeClr val="hlink"/>
                </a:solidFill>
              </a:rPr>
              <a:t>x86_64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smtClean="0">
                <a:solidFill>
                  <a:srgbClr val="000066"/>
                </a:solidFill>
              </a:rPr>
              <a:t>rpm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8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1433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RPM </a:t>
            </a:r>
            <a:r>
              <a:rPr lang="zh-CN" altLang="en-US" dirty="0" smtClean="0"/>
              <a:t>包管理工具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560763" y="5319714"/>
            <a:ext cx="1257300" cy="428625"/>
          </a:xfrm>
          <a:prstGeom prst="wedgeRoundRectCallout">
            <a:avLst>
              <a:gd name="adj1" fmla="val 35606"/>
              <a:gd name="adj2" fmla="val -8413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软件名称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5108575" y="5319714"/>
            <a:ext cx="971550" cy="428625"/>
          </a:xfrm>
          <a:prstGeom prst="wedgeRoundRectCallout">
            <a:avLst>
              <a:gd name="adj1" fmla="val -31537"/>
              <a:gd name="adj2" fmla="val -8052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版本号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7239008" y="4286257"/>
            <a:ext cx="1223962" cy="428625"/>
          </a:xfrm>
          <a:prstGeom prst="wedgeRoundRectCallout">
            <a:avLst>
              <a:gd name="adj1" fmla="val -38718"/>
              <a:gd name="adj2" fmla="val 8895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硬件平台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7739074" y="5357826"/>
            <a:ext cx="1928826" cy="571504"/>
          </a:xfrm>
          <a:prstGeom prst="wedgeRoundRectCallout">
            <a:avLst>
              <a:gd name="adj1" fmla="val -35671"/>
              <a:gd name="adj2" fmla="val -7851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扩展名，表示适用于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64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位系统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856163" y="4292601"/>
            <a:ext cx="1223962" cy="428625"/>
          </a:xfrm>
          <a:prstGeom prst="wedgeRoundRectCallout">
            <a:avLst>
              <a:gd name="adj1" fmla="val 38588"/>
              <a:gd name="adj2" fmla="val 8895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发布次数</a:t>
            </a:r>
          </a:p>
        </p:txBody>
      </p:sp>
    </p:spTree>
    <p:extLst>
      <p:ext uri="{BB962C8B-B14F-4D97-AF65-F5344CB8AC3E}">
        <p14:creationId xmlns:p14="http://schemas.microsoft.com/office/powerpoint/2010/main" xmlns="" val="213383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E1CFA-4D44-49AF-822A-C1C3A9B0D435}" type="slidenum">
              <a:rPr lang="en-US" altLang="zh-CN" smtClean="0"/>
              <a:pPr>
                <a:defRPr/>
              </a:pPr>
              <a:t>9</a:t>
            </a:fld>
            <a:r>
              <a:rPr lang="en-US" altLang="zh-CN" smtClean="0"/>
              <a:t>/40</a:t>
            </a:r>
            <a:endParaRPr lang="en-US" altLang="zh-CN" dirty="0" smtClean="0"/>
          </a:p>
        </p:txBody>
      </p:sp>
      <p:sp>
        <p:nvSpPr>
          <p:cNvPr id="1536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RPM</a:t>
            </a:r>
            <a:r>
              <a:rPr lang="zh-CN" altLang="en-US" dirty="0" smtClean="0"/>
              <a:t>包管理 </a:t>
            </a:r>
            <a:r>
              <a:rPr lang="en-US" altLang="zh-CN" dirty="0" smtClean="0"/>
              <a:t>rpm </a:t>
            </a:r>
            <a:r>
              <a:rPr lang="zh-CN" altLang="en-US" dirty="0" smtClean="0"/>
              <a:t>命令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3048000" y="1142984"/>
          <a:ext cx="6262710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024166" y="5429264"/>
            <a:ext cx="6572296" cy="928694"/>
          </a:xfrm>
          <a:prstGeom prst="roundRect">
            <a:avLst>
              <a:gd name="adj" fmla="val 1157"/>
            </a:avLst>
          </a:prstGeom>
          <a:solidFill>
            <a:schemeClr val="accent2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zh-CN" altLang="en-US" sz="2400" b="1" dirty="0">
                <a:solidFill>
                  <a:schemeClr val="bg1"/>
                </a:solidFill>
              </a:rPr>
              <a:t>执行“</a:t>
            </a:r>
            <a:r>
              <a:rPr lang="en-US" altLang="en-US" sz="2400" b="1" dirty="0">
                <a:solidFill>
                  <a:srgbClr val="FF0000"/>
                </a:solidFill>
              </a:rPr>
              <a:t>man rpm</a:t>
            </a:r>
            <a:r>
              <a:rPr lang="zh-CN" altLang="en-US" sz="2400" b="1" dirty="0">
                <a:solidFill>
                  <a:schemeClr val="bg1"/>
                </a:solidFill>
              </a:rPr>
              <a:t>”命令可获得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en-US" sz="2400" b="1" dirty="0">
                <a:solidFill>
                  <a:schemeClr val="bg1"/>
                </a:solidFill>
              </a:rPr>
              <a:t>关于 </a:t>
            </a:r>
            <a:r>
              <a:rPr lang="en-US" altLang="en-US" sz="2400" b="1" dirty="0">
                <a:solidFill>
                  <a:schemeClr val="bg1"/>
                </a:solidFill>
              </a:rPr>
              <a:t>rpm </a:t>
            </a:r>
            <a:r>
              <a:rPr lang="zh-CN" altLang="en-US" sz="2400" b="1" dirty="0">
                <a:solidFill>
                  <a:schemeClr val="bg1"/>
                </a:solidFill>
              </a:rPr>
              <a:t>命令的详细帮助信息</a:t>
            </a:r>
          </a:p>
        </p:txBody>
      </p:sp>
    </p:spTree>
    <p:extLst>
      <p:ext uri="{BB962C8B-B14F-4D97-AF65-F5344CB8AC3E}">
        <p14:creationId xmlns:p14="http://schemas.microsoft.com/office/powerpoint/2010/main" xmlns="" val="233905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322</TotalTime>
  <Words>3376</Words>
  <Application>Microsoft Office PowerPoint</Application>
  <PresentationFormat>自定义</PresentationFormat>
  <Paragraphs>445</Paragraphs>
  <Slides>33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聚合</vt:lpstr>
      <vt:lpstr>第三章  程序安装及管理</vt:lpstr>
      <vt:lpstr>课前小考</vt:lpstr>
      <vt:lpstr>技能展示</vt:lpstr>
      <vt:lpstr>本章结构</vt:lpstr>
      <vt:lpstr>Linux 应用程序基础 2-1</vt:lpstr>
      <vt:lpstr>Linux 应用程序基础 2-2</vt:lpstr>
      <vt:lpstr>软件包封装类型</vt:lpstr>
      <vt:lpstr>RPM 包管理工具</vt:lpstr>
      <vt:lpstr>RPM包管理 rpm 命令</vt:lpstr>
      <vt:lpstr>查询 RPM 软件包信息 4-1</vt:lpstr>
      <vt:lpstr>查询 RPM 软件包信息 4-2</vt:lpstr>
      <vt:lpstr>查询 RPM 软件包信息 4-3</vt:lpstr>
      <vt:lpstr>查询 RPM 软件包信息 4-4</vt:lpstr>
      <vt:lpstr>安装、升级、卸载 RPM 软件包 2-1</vt:lpstr>
      <vt:lpstr>安装、升级、卸载RPM软件包 2-1</vt:lpstr>
      <vt:lpstr>安装、升级、卸载RPM软件包 2-2</vt:lpstr>
      <vt:lpstr>维护RPM数据库</vt:lpstr>
      <vt:lpstr>解决软件包依赖关系</vt:lpstr>
      <vt:lpstr>小结</vt:lpstr>
      <vt:lpstr>源代码编译概述</vt:lpstr>
      <vt:lpstr>编译安装源代码包 2-1</vt:lpstr>
      <vt:lpstr>编译安装源代码包 2-2</vt:lpstr>
      <vt:lpstr>编译安装过程</vt:lpstr>
      <vt:lpstr>编译安装基本过程 4-1</vt:lpstr>
      <vt:lpstr>编译安装基本过程 4-2</vt:lpstr>
      <vt:lpstr>编译安装基本过程 4-3</vt:lpstr>
      <vt:lpstr>编译安装基本过程 4-4</vt:lpstr>
      <vt:lpstr>本章总结</vt:lpstr>
      <vt:lpstr>考题</vt:lpstr>
      <vt:lpstr>实验任务</vt:lpstr>
      <vt:lpstr>实验案例：安装应用程序3-1</vt:lpstr>
      <vt:lpstr>实验案例：安装应用程序3-2</vt:lpstr>
      <vt:lpstr>实验案例：安装应用程序3-3</vt:lpstr>
    </vt:vector>
  </TitlesOfParts>
  <Company>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程序安装及管理</dc:title>
  <dc:creator>newuser</dc:creator>
  <cp:lastModifiedBy>Administrator</cp:lastModifiedBy>
  <cp:revision>4</cp:revision>
  <dcterms:created xsi:type="dcterms:W3CDTF">2018-09-26T10:54:56Z</dcterms:created>
  <dcterms:modified xsi:type="dcterms:W3CDTF">2018-12-28T12:58:16Z</dcterms:modified>
</cp:coreProperties>
</file>