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0F6FF"/>
    <a:srgbClr val="F0F6FA"/>
    <a:srgbClr val="95B3D7"/>
    <a:srgbClr val="A40000"/>
    <a:srgbClr val="004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014" autoAdjust="0"/>
  </p:normalViewPr>
  <p:slideViewPr>
    <p:cSldViewPr snapToGrid="0" snapToObjects="1">
      <p:cViewPr varScale="1">
        <p:scale>
          <a:sx n="122" d="100"/>
          <a:sy n="122" d="100"/>
        </p:scale>
        <p:origin x="-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D2B8B-D306-164E-A32F-92A6371A5390}" type="datetimeFigureOut">
              <a:rPr kumimoji="1" lang="zh-CN" altLang="en-US" smtClean="0"/>
              <a:t>13/3/25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2F223-8C5B-F546-9928-D55DEB89FF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186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3657600"/>
            <a:ext cx="8458200" cy="49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255668"/>
            <a:ext cx="7772400" cy="1470025"/>
          </a:xfrm>
        </p:spPr>
        <p:txBody>
          <a:bodyPr anchor="b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zh-TW" altLang="en-US" dirty="0" smtClean="0"/>
              <a:t>點擊此處編輯母片標題樣式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57400" y="4061550"/>
            <a:ext cx="6400800" cy="1577250"/>
          </a:xfr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dirty="0" smtClean="0"/>
              <a:t>點擊此處編輯母片標題樣式</a:t>
            </a:r>
            <a:endParaRPr kumimoji="1" lang="en-US" altLang="zh-TW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4935-C4CD-FE43-901E-581A9C0BF78C}" type="datetimeFigureOut">
              <a:rPr kumimoji="1" lang="zh-CN" altLang="en-US" smtClean="0"/>
              <a:t>13/3/25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3079-C816-8344-BB65-EF7F2EFB317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98" y="5942386"/>
            <a:ext cx="2104136" cy="834641"/>
          </a:xfrm>
          <a:prstGeom prst="rect">
            <a:avLst/>
          </a:prstGeom>
        </p:spPr>
      </p:pic>
      <p:sp>
        <p:nvSpPr>
          <p:cNvPr id="14" name="AutoShape 28"/>
          <p:cNvSpPr>
            <a:spLocks noChangeArrowheads="1"/>
          </p:cNvSpPr>
          <p:nvPr userDrawn="1"/>
        </p:nvSpPr>
        <p:spPr bwMode="auto">
          <a:xfrm>
            <a:off x="2299767" y="6456863"/>
            <a:ext cx="6659041" cy="3095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4726" tIns="47364" rIns="94726" bIns="47364" anchor="ctr"/>
          <a:lstStyle/>
          <a:p>
            <a:pPr algn="ctr" defTabSz="946150"/>
            <a:r>
              <a:rPr lang="en-US" altLang="zh-TW" sz="1500" b="1" dirty="0">
                <a:solidFill>
                  <a:schemeClr val="accent2"/>
                </a:solidFill>
                <a:ea typeface="Batang" charset="0"/>
                <a:cs typeface="Batang" charset="0"/>
              </a:rPr>
              <a:t>Your solution architect with an open dialogue</a:t>
            </a:r>
          </a:p>
        </p:txBody>
      </p:sp>
      <p:sp>
        <p:nvSpPr>
          <p:cNvPr id="13" name="梯形 12"/>
          <p:cNvSpPr/>
          <p:nvPr userDrawn="1"/>
        </p:nvSpPr>
        <p:spPr>
          <a:xfrm rot="2700000">
            <a:off x="8395885" y="132681"/>
            <a:ext cx="976819" cy="253169"/>
          </a:xfrm>
          <a:prstGeom prst="trapezoid">
            <a:avLst>
              <a:gd name="adj" fmla="val 100753"/>
            </a:avLst>
          </a:prstGeom>
          <a:solidFill>
            <a:srgbClr val="A40000"/>
          </a:solidFill>
          <a:ln>
            <a:solidFill>
              <a:srgbClr val="A4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 userDrawn="1"/>
        </p:nvSpPr>
        <p:spPr>
          <a:xfrm rot="2711997">
            <a:off x="8518865" y="99517"/>
            <a:ext cx="752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</a:rPr>
              <a:t>ON AIR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4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TW" altLang="en-US" dirty="0" smtClean="0"/>
              <a:t>點擊此處編輯母片標題樣式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zh-TW" altLang="en-US" dirty="0" smtClean="0"/>
              <a:t>點擊此處編輯母片內文樣式</a:t>
            </a:r>
            <a:endParaRPr kumimoji="1" lang="zh-CN" altLang="en-US" dirty="0" smtClean="0"/>
          </a:p>
          <a:p>
            <a:pPr lvl="1"/>
            <a:r>
              <a:rPr kumimoji="1" lang="zh-TW" altLang="en-US" dirty="0" smtClean="0"/>
              <a:t>二級</a:t>
            </a:r>
            <a:endParaRPr kumimoji="1" lang="zh-CN" altLang="en-US" dirty="0" smtClean="0"/>
          </a:p>
          <a:p>
            <a:pPr lvl="2"/>
            <a:r>
              <a:rPr kumimoji="1" lang="zh-TW" altLang="en-US" dirty="0" smtClean="0"/>
              <a:t>三級</a:t>
            </a:r>
            <a:endParaRPr kumimoji="1" lang="zh-CN" altLang="en-US" dirty="0" smtClean="0"/>
          </a:p>
          <a:p>
            <a:pPr lvl="3"/>
            <a:r>
              <a:rPr kumimoji="1" lang="zh-TW" altLang="en-US" dirty="0" smtClean="0"/>
              <a:t>四級</a:t>
            </a:r>
            <a:endParaRPr kumimoji="1" lang="zh-CN" altLang="en-US" dirty="0" smtClean="0"/>
          </a:p>
          <a:p>
            <a:pPr lvl="4"/>
            <a:r>
              <a:rPr kumimoji="1" lang="zh-TW" altLang="en-US" dirty="0" smtClean="0"/>
              <a:t>五級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4935-C4CD-FE43-901E-581A9C0BF78C}" type="datetimeFigureOut">
              <a:rPr kumimoji="1" lang="zh-CN" altLang="en-US" smtClean="0"/>
              <a:t>13/3/25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3079-C816-8344-BB65-EF7F2EFB31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881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dirty="0" smtClean="0"/>
              <a:t>點擊此處編輯母片標題樣式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dirty="0" smtClean="0"/>
              <a:t>點擊此處編輯母片內文樣式</a:t>
            </a:r>
            <a:endParaRPr kumimoji="1" lang="zh-CN" altLang="en-US" dirty="0" smtClean="0"/>
          </a:p>
          <a:p>
            <a:pPr lvl="1"/>
            <a:r>
              <a:rPr kumimoji="1" lang="zh-TW" altLang="en-US" dirty="0" smtClean="0"/>
              <a:t>二級</a:t>
            </a:r>
            <a:endParaRPr kumimoji="1" lang="zh-CN" altLang="en-US" dirty="0" smtClean="0"/>
          </a:p>
          <a:p>
            <a:pPr lvl="2"/>
            <a:r>
              <a:rPr kumimoji="1" lang="zh-TW" altLang="en-US" dirty="0" smtClean="0"/>
              <a:t>三級</a:t>
            </a:r>
            <a:endParaRPr kumimoji="1" lang="zh-CN" altLang="en-US" dirty="0" smtClean="0"/>
          </a:p>
          <a:p>
            <a:pPr lvl="3"/>
            <a:r>
              <a:rPr kumimoji="1" lang="zh-TW" altLang="en-US" dirty="0" smtClean="0"/>
              <a:t>四級</a:t>
            </a:r>
            <a:endParaRPr kumimoji="1" lang="zh-CN" altLang="en-US" dirty="0" smtClean="0"/>
          </a:p>
          <a:p>
            <a:pPr lvl="4"/>
            <a:r>
              <a:rPr kumimoji="1" lang="zh-TW" altLang="en-US" dirty="0" smtClean="0"/>
              <a:t>五級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4935-C4CD-FE43-901E-581A9C0BF78C}" type="datetimeFigureOut">
              <a:rPr kumimoji="1" lang="zh-CN" altLang="en-US" smtClean="0"/>
              <a:t>13/3/25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3079-C816-8344-BB65-EF7F2EFB31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25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TW" altLang="en-US" dirty="0" smtClean="0"/>
              <a:t>點擊此處編輯母片標題樣式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zh-TW" altLang="en-US" dirty="0" smtClean="0"/>
              <a:t>點擊此處編輯母片內文樣式</a:t>
            </a:r>
            <a:endParaRPr kumimoji="1" lang="zh-CN" altLang="en-US" dirty="0" smtClean="0"/>
          </a:p>
          <a:p>
            <a:pPr lvl="1"/>
            <a:r>
              <a:rPr kumimoji="1" lang="zh-TW" altLang="en-US" dirty="0" smtClean="0"/>
              <a:t>二級</a:t>
            </a:r>
            <a:endParaRPr kumimoji="1" lang="zh-CN" altLang="en-US" dirty="0" smtClean="0"/>
          </a:p>
          <a:p>
            <a:pPr lvl="2"/>
            <a:r>
              <a:rPr kumimoji="1" lang="zh-TW" altLang="en-US" dirty="0" smtClean="0"/>
              <a:t>三級</a:t>
            </a:r>
            <a:endParaRPr kumimoji="1" lang="zh-CN" altLang="en-US" dirty="0" smtClean="0"/>
          </a:p>
          <a:p>
            <a:pPr lvl="3"/>
            <a:r>
              <a:rPr kumimoji="1" lang="zh-TW" altLang="en-US" dirty="0" smtClean="0"/>
              <a:t>四級</a:t>
            </a:r>
            <a:endParaRPr kumimoji="1" lang="zh-CN" altLang="en-US" dirty="0" smtClean="0"/>
          </a:p>
          <a:p>
            <a:pPr lvl="4"/>
            <a:r>
              <a:rPr kumimoji="1" lang="zh-TW" altLang="en-US" dirty="0" smtClean="0"/>
              <a:t>五級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4935-C4CD-FE43-901E-581A9C0BF78C}" type="datetimeFigureOut">
              <a:rPr kumimoji="1" lang="zh-CN" altLang="en-US" smtClean="0"/>
              <a:t>13/3/25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3079-C816-8344-BB65-EF7F2EFB31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539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螢幕快照 2012-08-22 下午10.50.4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9209" cy="6867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90797" y="2870264"/>
            <a:ext cx="5903914" cy="1223048"/>
          </a:xfrm>
        </p:spPr>
        <p:txBody>
          <a:bodyPr anchor="ctr">
            <a:normAutofit/>
          </a:bodyPr>
          <a:lstStyle>
            <a:lvl1pPr algn="l">
              <a:defRPr sz="3600" b="1" cap="all"/>
            </a:lvl1pPr>
          </a:lstStyle>
          <a:p>
            <a:r>
              <a:rPr kumimoji="1" lang="zh-TW" altLang="en-US" dirty="0" smtClean="0"/>
              <a:t>點擊此處編輯母片標題樣式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90798" y="4196239"/>
            <a:ext cx="5903913" cy="71778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 smtClean="0"/>
              <a:t>點擊此處編輯母片內文樣式</a:t>
            </a:r>
            <a:endParaRPr kumimoji="1"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4935-C4CD-FE43-901E-581A9C0BF78C}" type="datetimeFigureOut">
              <a:rPr kumimoji="1" lang="zh-CN" altLang="en-US" smtClean="0"/>
              <a:t>13/3/25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3079-C816-8344-BB65-EF7F2EFB31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89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TW" altLang="en-US" dirty="0" smtClean="0"/>
              <a:t>點擊此處編輯母片標題樣式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309752"/>
            <a:ext cx="4038600" cy="4816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dirty="0" smtClean="0"/>
              <a:t>點擊此處編輯母片內文樣式</a:t>
            </a:r>
            <a:endParaRPr kumimoji="1" lang="zh-CN" altLang="en-US" dirty="0" smtClean="0"/>
          </a:p>
          <a:p>
            <a:pPr lvl="1"/>
            <a:r>
              <a:rPr kumimoji="1" lang="zh-TW" altLang="en-US" dirty="0" smtClean="0"/>
              <a:t>二級</a:t>
            </a:r>
            <a:endParaRPr kumimoji="1" lang="zh-CN" altLang="en-US" dirty="0" smtClean="0"/>
          </a:p>
          <a:p>
            <a:pPr lvl="2"/>
            <a:r>
              <a:rPr kumimoji="1" lang="zh-TW" altLang="en-US" dirty="0" smtClean="0"/>
              <a:t>三級</a:t>
            </a:r>
            <a:endParaRPr kumimoji="1" lang="zh-CN" altLang="en-US" dirty="0" smtClean="0"/>
          </a:p>
          <a:p>
            <a:pPr lvl="3"/>
            <a:r>
              <a:rPr kumimoji="1" lang="zh-TW" altLang="en-US" dirty="0" smtClean="0"/>
              <a:t>四級</a:t>
            </a:r>
            <a:endParaRPr kumimoji="1" lang="zh-CN" altLang="en-US" dirty="0" smtClean="0"/>
          </a:p>
          <a:p>
            <a:pPr lvl="4"/>
            <a:r>
              <a:rPr kumimoji="1" lang="zh-TW" altLang="en-US" dirty="0" smtClean="0"/>
              <a:t>五級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309752"/>
            <a:ext cx="4038600" cy="4816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dirty="0" smtClean="0"/>
              <a:t>點擊此處編輯母片內文樣式</a:t>
            </a:r>
            <a:endParaRPr kumimoji="1" lang="zh-CN" altLang="en-US" dirty="0" smtClean="0"/>
          </a:p>
          <a:p>
            <a:pPr lvl="1"/>
            <a:r>
              <a:rPr kumimoji="1" lang="zh-TW" altLang="en-US" dirty="0" smtClean="0"/>
              <a:t>二級</a:t>
            </a:r>
            <a:endParaRPr kumimoji="1" lang="zh-CN" altLang="en-US" dirty="0" smtClean="0"/>
          </a:p>
          <a:p>
            <a:pPr lvl="2"/>
            <a:r>
              <a:rPr kumimoji="1" lang="zh-TW" altLang="en-US" dirty="0" smtClean="0"/>
              <a:t>三級</a:t>
            </a:r>
            <a:endParaRPr kumimoji="1" lang="zh-CN" altLang="en-US" dirty="0" smtClean="0"/>
          </a:p>
          <a:p>
            <a:pPr lvl="3"/>
            <a:r>
              <a:rPr kumimoji="1" lang="zh-TW" altLang="en-US" dirty="0" smtClean="0"/>
              <a:t>四級</a:t>
            </a:r>
            <a:endParaRPr kumimoji="1" lang="zh-CN" altLang="en-US" dirty="0" smtClean="0"/>
          </a:p>
          <a:p>
            <a:pPr lvl="4"/>
            <a:r>
              <a:rPr kumimoji="1" lang="zh-TW" altLang="en-US" dirty="0" smtClean="0"/>
              <a:t>五級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4935-C4CD-FE43-901E-581A9C0BF78C}" type="datetimeFigureOut">
              <a:rPr kumimoji="1" lang="zh-CN" altLang="en-US" smtClean="0"/>
              <a:t>13/3/25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3079-C816-8344-BB65-EF7F2EFB31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056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dirty="0" smtClean="0"/>
              <a:t>點擊此處編輯母片標題樣式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17790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dirty="0" smtClean="0"/>
              <a:t>點擊此處編輯母片內文樣式</a:t>
            </a:r>
            <a:endParaRPr kumimoji="1"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1944781"/>
            <a:ext cx="4040188" cy="41813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dirty="0" smtClean="0"/>
              <a:t>點擊此處編輯母片內文樣式</a:t>
            </a:r>
            <a:endParaRPr kumimoji="1" lang="zh-CN" altLang="en-US" dirty="0" smtClean="0"/>
          </a:p>
          <a:p>
            <a:pPr lvl="1"/>
            <a:r>
              <a:rPr kumimoji="1" lang="zh-TW" altLang="en-US" dirty="0" smtClean="0"/>
              <a:t>二級</a:t>
            </a:r>
            <a:endParaRPr kumimoji="1" lang="zh-CN" altLang="en-US" dirty="0" smtClean="0"/>
          </a:p>
          <a:p>
            <a:pPr lvl="2"/>
            <a:r>
              <a:rPr kumimoji="1" lang="zh-TW" altLang="en-US" dirty="0" smtClean="0"/>
              <a:t>三級</a:t>
            </a:r>
            <a:endParaRPr kumimoji="1" lang="zh-CN" altLang="en-US" dirty="0" smtClean="0"/>
          </a:p>
          <a:p>
            <a:pPr lvl="3"/>
            <a:r>
              <a:rPr kumimoji="1" lang="zh-TW" altLang="en-US" dirty="0" smtClean="0"/>
              <a:t>四級</a:t>
            </a:r>
            <a:endParaRPr kumimoji="1" lang="zh-CN" altLang="en-US" dirty="0" smtClean="0"/>
          </a:p>
          <a:p>
            <a:pPr lvl="4"/>
            <a:r>
              <a:rPr kumimoji="1" lang="zh-TW" altLang="en-US" dirty="0" smtClean="0"/>
              <a:t>五級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17790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dirty="0" smtClean="0"/>
              <a:t>點擊此處編輯母片內文樣式</a:t>
            </a:r>
            <a:endParaRPr kumimoji="1"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44781"/>
            <a:ext cx="4041775" cy="41813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dirty="0" smtClean="0"/>
              <a:t>點擊此處編輯母片內文樣式</a:t>
            </a:r>
            <a:endParaRPr kumimoji="1" lang="zh-CN" altLang="en-US" dirty="0" smtClean="0"/>
          </a:p>
          <a:p>
            <a:pPr lvl="1"/>
            <a:r>
              <a:rPr kumimoji="1" lang="zh-TW" altLang="en-US" dirty="0" smtClean="0"/>
              <a:t>二級</a:t>
            </a:r>
            <a:endParaRPr kumimoji="1" lang="zh-CN" altLang="en-US" dirty="0" smtClean="0"/>
          </a:p>
          <a:p>
            <a:pPr lvl="2"/>
            <a:r>
              <a:rPr kumimoji="1" lang="zh-TW" altLang="en-US" dirty="0" smtClean="0"/>
              <a:t>三級</a:t>
            </a:r>
            <a:endParaRPr kumimoji="1" lang="zh-CN" altLang="en-US" dirty="0" smtClean="0"/>
          </a:p>
          <a:p>
            <a:pPr lvl="3"/>
            <a:r>
              <a:rPr kumimoji="1" lang="zh-TW" altLang="en-US" dirty="0" smtClean="0"/>
              <a:t>四級</a:t>
            </a:r>
            <a:endParaRPr kumimoji="1" lang="zh-CN" altLang="en-US" dirty="0" smtClean="0"/>
          </a:p>
          <a:p>
            <a:pPr lvl="4"/>
            <a:r>
              <a:rPr kumimoji="1" lang="zh-TW" altLang="en-US" dirty="0" smtClean="0"/>
              <a:t>五級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4935-C4CD-FE43-901E-581A9C0BF78C}" type="datetimeFigureOut">
              <a:rPr kumimoji="1" lang="zh-CN" altLang="en-US" smtClean="0"/>
              <a:t>13/3/25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3079-C816-8344-BB65-EF7F2EFB31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097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TW" altLang="en-US" dirty="0" smtClean="0"/>
              <a:t>點擊此處編輯母片標題樣式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4935-C4CD-FE43-901E-581A9C0BF78C}" type="datetimeFigureOut">
              <a:rPr kumimoji="1" lang="zh-CN" altLang="en-US" smtClean="0"/>
              <a:t>13/3/25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3079-C816-8344-BB65-EF7F2EFB31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21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4935-C4CD-FE43-901E-581A9C0BF78C}" type="datetimeFigureOut">
              <a:rPr kumimoji="1" lang="zh-CN" altLang="en-US" smtClean="0"/>
              <a:t>13/3/25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3079-C816-8344-BB65-EF7F2EFB31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05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19068"/>
            <a:ext cx="3008313" cy="7408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dirty="0" smtClean="0"/>
              <a:t>點擊此處編輯母片標題樣式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1124534"/>
            <a:ext cx="5111750" cy="50016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dirty="0" smtClean="0"/>
              <a:t>點擊此處編輯母片內文樣式</a:t>
            </a:r>
            <a:endParaRPr kumimoji="1" lang="zh-CN" altLang="en-US" dirty="0" smtClean="0"/>
          </a:p>
          <a:p>
            <a:pPr lvl="1"/>
            <a:r>
              <a:rPr kumimoji="1" lang="zh-TW" altLang="en-US" dirty="0" smtClean="0"/>
              <a:t>二級</a:t>
            </a:r>
            <a:endParaRPr kumimoji="1" lang="zh-CN" altLang="en-US" dirty="0" smtClean="0"/>
          </a:p>
          <a:p>
            <a:pPr lvl="2"/>
            <a:r>
              <a:rPr kumimoji="1" lang="zh-TW" altLang="en-US" dirty="0" smtClean="0"/>
              <a:t>三級</a:t>
            </a:r>
            <a:endParaRPr kumimoji="1" lang="zh-CN" altLang="en-US" dirty="0" smtClean="0"/>
          </a:p>
          <a:p>
            <a:pPr lvl="3"/>
            <a:r>
              <a:rPr kumimoji="1" lang="zh-TW" altLang="en-US" dirty="0" smtClean="0"/>
              <a:t>四級</a:t>
            </a:r>
            <a:endParaRPr kumimoji="1" lang="zh-CN" altLang="en-US" dirty="0" smtClean="0"/>
          </a:p>
          <a:p>
            <a:pPr lvl="4"/>
            <a:r>
              <a:rPr kumimoji="1" lang="zh-TW" altLang="en-US" dirty="0" smtClean="0"/>
              <a:t>五級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124534"/>
            <a:ext cx="3008313" cy="50016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dirty="0" smtClean="0"/>
              <a:t>點擊此處編輯母片內文樣式</a:t>
            </a:r>
            <a:endParaRPr kumimoji="1"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4935-C4CD-FE43-901E-581A9C0BF78C}" type="datetimeFigureOut">
              <a:rPr kumimoji="1" lang="zh-CN" altLang="en-US" smtClean="0"/>
              <a:t>13/3/25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3079-C816-8344-BB65-EF7F2EFB31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8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20985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dirty="0" smtClean="0"/>
              <a:t>點擊此處編輯母片標題樣式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102278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dirty="0" smtClean="0"/>
              <a:t>點擊此處編輯母片標題樣式</a:t>
            </a:r>
            <a:endParaRPr kumimoji="1"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4935-C4CD-FE43-901E-581A9C0BF78C}" type="datetimeFigureOut">
              <a:rPr kumimoji="1" lang="zh-CN" altLang="en-US" smtClean="0"/>
              <a:t>13/3/25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3079-C816-8344-BB65-EF7F2EFB31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670685"/>
            <a:ext cx="9144000" cy="18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84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3856"/>
            <a:ext cx="8229600" cy="77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 smtClean="0"/>
              <a:t>點擊此處編輯母片標題樣式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41917"/>
            <a:ext cx="8229600" cy="5454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點擊此處編輯母片內文樣式</a:t>
            </a:r>
            <a:endParaRPr kumimoji="1" lang="zh-CN" altLang="en-US" dirty="0" smtClean="0"/>
          </a:p>
          <a:p>
            <a:pPr lvl="1"/>
            <a:r>
              <a:rPr kumimoji="1" lang="zh-TW" altLang="en-US" dirty="0" smtClean="0"/>
              <a:t>二級</a:t>
            </a:r>
            <a:endParaRPr kumimoji="1" lang="zh-CN" altLang="en-US" dirty="0" smtClean="0"/>
          </a:p>
          <a:p>
            <a:pPr lvl="2"/>
            <a:r>
              <a:rPr kumimoji="1" lang="zh-TW" altLang="en-US" dirty="0" smtClean="0"/>
              <a:t>三級</a:t>
            </a:r>
            <a:endParaRPr kumimoji="1" lang="zh-CN" altLang="en-US" dirty="0" smtClean="0"/>
          </a:p>
          <a:p>
            <a:pPr lvl="3"/>
            <a:r>
              <a:rPr kumimoji="1" lang="zh-TW" altLang="en-US" dirty="0" smtClean="0"/>
              <a:t>四級</a:t>
            </a:r>
            <a:endParaRPr kumimoji="1" lang="zh-CN" altLang="en-US" dirty="0" smtClean="0"/>
          </a:p>
          <a:p>
            <a:pPr lvl="4"/>
            <a:r>
              <a:rPr kumimoji="1" lang="zh-TW" altLang="en-US" dirty="0" smtClean="0"/>
              <a:t>五級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960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44935-C4CD-FE43-901E-581A9C0BF78C}" type="datetimeFigureOut">
              <a:rPr kumimoji="1" lang="zh-CN" altLang="en-US" smtClean="0"/>
              <a:t>13/3/25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9604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960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03079-C816-8344-BB65-EF7F2EFB317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梯形 8"/>
          <p:cNvSpPr/>
          <p:nvPr userDrawn="1"/>
        </p:nvSpPr>
        <p:spPr>
          <a:xfrm rot="2700000">
            <a:off x="8395885" y="132681"/>
            <a:ext cx="976819" cy="253169"/>
          </a:xfrm>
          <a:prstGeom prst="trapezoid">
            <a:avLst>
              <a:gd name="adj" fmla="val 100753"/>
            </a:avLst>
          </a:prstGeom>
          <a:solidFill>
            <a:srgbClr val="A40000"/>
          </a:solidFill>
          <a:ln>
            <a:solidFill>
              <a:srgbClr val="A4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 rot="2711997">
            <a:off x="8518865" y="99517"/>
            <a:ext cx="752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</a:rPr>
              <a:t>ON AIR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1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Calibri"/>
          <a:ea typeface="BiauKai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Times New Roman"/>
          <a:ea typeface="BiauKai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Times New Roman"/>
          <a:ea typeface="BiauKai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Times New Roman"/>
          <a:ea typeface="BiauKai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imes New Roman"/>
          <a:ea typeface="BiauKai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Times New Roman"/>
          <a:ea typeface="BiauKai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12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52690"/>
            <a:ext cx="7772400" cy="1470025"/>
          </a:xfrm>
        </p:spPr>
        <p:txBody>
          <a:bodyPr>
            <a:noAutofit/>
          </a:bodyPr>
          <a:lstStyle/>
          <a:p>
            <a:r>
              <a:rPr kumimoji="1" lang="en-US" altLang="zh-TW" sz="4000" dirty="0" smtClean="0"/>
              <a:t>Proposal - ANZ G+ Seminar</a:t>
            </a:r>
            <a:endParaRPr kumimoji="1"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7400" y="4061550"/>
            <a:ext cx="6400800" cy="1967942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張瑞德</a:t>
            </a:r>
            <a:r>
              <a:rPr kumimoji="1" lang="en-US" altLang="zh-TW" dirty="0" smtClean="0"/>
              <a:t> (Dennis Chang)</a:t>
            </a:r>
          </a:p>
          <a:p>
            <a:r>
              <a:rPr kumimoji="1" lang="zh-TW" altLang="en-US" dirty="0" smtClean="0"/>
              <a:t>解決方案顧問</a:t>
            </a:r>
            <a:endParaRPr kumimoji="1" lang="en-US" altLang="zh-TW" dirty="0" smtClean="0"/>
          </a:p>
          <a:p>
            <a:r>
              <a:rPr kumimoji="1" lang="zh-TW" altLang="en-US" dirty="0" smtClean="0"/>
              <a:t>思想科技</a:t>
            </a:r>
            <a:endParaRPr kumimoji="1" lang="en-US" altLang="zh-TW" dirty="0" smtClean="0"/>
          </a:p>
          <a:p>
            <a:r>
              <a:rPr kumimoji="1" lang="en-US" altLang="zh-CN" dirty="0" smtClean="0"/>
              <a:t>2013 </a:t>
            </a:r>
            <a:r>
              <a:rPr kumimoji="1" lang="zh-TW" altLang="en-US" dirty="0" smtClean="0"/>
              <a:t>年</a:t>
            </a:r>
            <a:r>
              <a:rPr kumimoji="1" lang="en-US" altLang="zh-TW" dirty="0" smtClean="0"/>
              <a:t> 1 </a:t>
            </a:r>
            <a:r>
              <a:rPr kumimoji="1" lang="zh-TW" altLang="en-US" dirty="0" smtClean="0"/>
              <a:t>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115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Google </a:t>
            </a:r>
            <a:r>
              <a:rPr kumimoji="1" lang="zh-TW" altLang="en-US" dirty="0" smtClean="0"/>
              <a:t>服務使用注意事項</a:t>
            </a:r>
            <a:r>
              <a:rPr kumimoji="1" lang="en-US" altLang="zh-TW" dirty="0" smtClean="0"/>
              <a:t> (3/3)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 smtClean="0"/>
              <a:t>YouTube</a:t>
            </a:r>
          </a:p>
          <a:p>
            <a:pPr lvl="1"/>
            <a:r>
              <a:rPr kumimoji="1" lang="zh-TW" altLang="en-US" sz="2000" dirty="0" smtClean="0"/>
              <a:t>上傳長度超過</a:t>
            </a: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15 </a:t>
            </a:r>
            <a:r>
              <a:rPr kumimoji="1" lang="zh-TW" altLang="en-US" sz="2000" dirty="0" smtClean="0"/>
              <a:t>分鐘的影片</a:t>
            </a:r>
            <a:endParaRPr kumimoji="1" lang="en-US" altLang="zh-TW" sz="2000" dirty="0" smtClean="0"/>
          </a:p>
          <a:p>
            <a:pPr lvl="2"/>
            <a:r>
              <a:rPr kumimoji="1" lang="zh-TW" altLang="en-US" sz="1800" dirty="0" smtClean="0"/>
              <a:t>需先經由手機驗證，驗證通過即無此限制</a:t>
            </a:r>
            <a:endParaRPr kumimoji="1" lang="en-US" altLang="zh-TW" sz="1800" dirty="0" smtClean="0"/>
          </a:p>
          <a:p>
            <a:pPr lvl="2"/>
            <a:r>
              <a:rPr kumimoji="1" lang="zh-TW" altLang="en-US" sz="1800" dirty="0" smtClean="0"/>
              <a:t>上傳後會自動經由</a:t>
            </a:r>
            <a:r>
              <a:rPr kumimoji="1" lang="en-US" altLang="zh-TW" sz="1800" dirty="0" smtClean="0"/>
              <a:t> Google </a:t>
            </a:r>
            <a:r>
              <a:rPr kumimoji="1" lang="zh-TW" altLang="en-US" sz="1800" dirty="0" smtClean="0"/>
              <a:t>的</a:t>
            </a:r>
            <a:r>
              <a:rPr kumimoji="1" lang="en-US" altLang="zh-TW" sz="1800" dirty="0" smtClean="0"/>
              <a:t> Content Id </a:t>
            </a:r>
            <a:r>
              <a:rPr kumimoji="1" lang="zh-TW" altLang="en-US" sz="1800" dirty="0" smtClean="0"/>
              <a:t>識別系統自動辨識，確認沒有侵權問題</a:t>
            </a:r>
            <a:endParaRPr kumimoji="1" lang="en-US" altLang="zh-TW" sz="1800" dirty="0" smtClean="0"/>
          </a:p>
          <a:p>
            <a:pPr lvl="1"/>
            <a:r>
              <a:rPr kumimoji="1" lang="zh-TW" altLang="en-US" sz="2000" dirty="0" smtClean="0"/>
              <a:t>支援的上傳檔案格式</a:t>
            </a:r>
            <a:endParaRPr kumimoji="1" lang="en-US" altLang="zh-TW" sz="2000" dirty="0" smtClean="0"/>
          </a:p>
          <a:p>
            <a:pPr lvl="2"/>
            <a:r>
              <a:rPr kumimoji="1" lang="en-US" altLang="zh-TW" sz="1800" dirty="0" smtClean="0"/>
              <a:t>.MOV</a:t>
            </a:r>
          </a:p>
          <a:p>
            <a:pPr lvl="2"/>
            <a:r>
              <a:rPr kumimoji="1" lang="en-US" altLang="zh-TW" sz="1800" dirty="0" smtClean="0"/>
              <a:t>.MPEG4</a:t>
            </a:r>
          </a:p>
          <a:p>
            <a:pPr lvl="2"/>
            <a:r>
              <a:rPr kumimoji="1" lang="en-US" altLang="zh-TW" sz="1800" dirty="0" smtClean="0"/>
              <a:t>.AVI</a:t>
            </a:r>
          </a:p>
          <a:p>
            <a:pPr lvl="2"/>
            <a:r>
              <a:rPr kumimoji="1" lang="en-US" altLang="zh-TW" sz="1800" dirty="0" smtClean="0"/>
              <a:t>.WMV</a:t>
            </a:r>
          </a:p>
          <a:p>
            <a:pPr lvl="2"/>
            <a:r>
              <a:rPr kumimoji="1" lang="en-US" altLang="zh-TW" sz="1800" dirty="0" smtClean="0"/>
              <a:t>.MPEGPS</a:t>
            </a:r>
          </a:p>
          <a:p>
            <a:pPr lvl="2"/>
            <a:r>
              <a:rPr kumimoji="1" lang="en-US" altLang="zh-TW" sz="1800" dirty="0" smtClean="0"/>
              <a:t>.FLV</a:t>
            </a:r>
          </a:p>
          <a:p>
            <a:pPr lvl="2"/>
            <a:r>
              <a:rPr kumimoji="1" lang="en-US" altLang="zh-TW" sz="1800" dirty="0" smtClean="0"/>
              <a:t>3GPP</a:t>
            </a:r>
          </a:p>
          <a:p>
            <a:pPr lvl="2"/>
            <a:r>
              <a:rPr kumimoji="1" lang="en-US" altLang="zh-TW" sz="1800" dirty="0" err="1" smtClean="0"/>
              <a:t>WebM</a:t>
            </a:r>
            <a:endParaRPr kumimoji="1" lang="en-US" altLang="zh-TW" sz="1800" dirty="0" smtClean="0"/>
          </a:p>
          <a:p>
            <a:pPr lvl="2"/>
            <a:r>
              <a:rPr kumimoji="1" lang="zh-TW" altLang="en-US" sz="1800" dirty="0" smtClean="0"/>
              <a:t>詳細說明請參考：</a:t>
            </a:r>
            <a:r>
              <a:rPr kumimoji="1" lang="en-US" altLang="zh-TW" sz="1800" dirty="0"/>
              <a:t>http://</a:t>
            </a:r>
            <a:r>
              <a:rPr kumimoji="1" lang="en-US" altLang="zh-TW" sz="1800" dirty="0" err="1"/>
              <a:t>support.google.com</a:t>
            </a:r>
            <a:r>
              <a:rPr kumimoji="1" lang="en-US" altLang="zh-TW" sz="1800" dirty="0"/>
              <a:t>/</a:t>
            </a:r>
            <a:r>
              <a:rPr kumimoji="1" lang="en-US" altLang="zh-TW" sz="1800" dirty="0" err="1"/>
              <a:t>youtube</a:t>
            </a:r>
            <a:r>
              <a:rPr kumimoji="1" lang="en-US" altLang="zh-TW" sz="1800" dirty="0"/>
              <a:t>/bin/</a:t>
            </a:r>
            <a:r>
              <a:rPr kumimoji="1" lang="en-US" altLang="zh-TW" sz="1800" dirty="0" err="1"/>
              <a:t>answer.py?hl</a:t>
            </a:r>
            <a:r>
              <a:rPr kumimoji="1" lang="en-US" altLang="zh-TW" sz="1800" dirty="0"/>
              <a:t>=</a:t>
            </a:r>
            <a:r>
              <a:rPr kumimoji="1" lang="en-US" altLang="zh-TW" sz="1800" dirty="0" err="1"/>
              <a:t>zh-Hant&amp;answer</a:t>
            </a:r>
            <a:r>
              <a:rPr kumimoji="1" lang="en-US" altLang="zh-TW" sz="1800" dirty="0"/>
              <a:t>=1722171&amp;topic=2888648&amp;ctx=topic</a:t>
            </a:r>
            <a:endParaRPr kumimoji="1"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358910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大綱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流程圖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ANZ </a:t>
            </a:r>
            <a:r>
              <a:rPr kumimoji="1" lang="zh-TW" altLang="en-US" dirty="0" smtClean="0"/>
              <a:t>客戶使用流程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ANZ </a:t>
            </a:r>
            <a:r>
              <a:rPr kumimoji="1" lang="zh-TW" altLang="en-US" dirty="0" smtClean="0"/>
              <a:t>主持人使用流程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ANZ </a:t>
            </a:r>
            <a:r>
              <a:rPr kumimoji="1" lang="zh-TW" altLang="en-US" dirty="0" smtClean="0"/>
              <a:t>講者使用流程</a:t>
            </a:r>
            <a:endParaRPr kumimoji="1" lang="en-US" altLang="zh-TW" dirty="0" smtClean="0"/>
          </a:p>
          <a:p>
            <a:r>
              <a:rPr kumimoji="1" lang="zh-TW" altLang="en-US" dirty="0" smtClean="0"/>
              <a:t>提供報表</a:t>
            </a:r>
            <a:endParaRPr kumimoji="1" lang="en-US" altLang="zh-CN" dirty="0" smtClean="0"/>
          </a:p>
          <a:p>
            <a:r>
              <a:rPr kumimoji="1" lang="en-US" altLang="zh-CN" dirty="0" smtClean="0"/>
              <a:t>Google </a:t>
            </a:r>
            <a:r>
              <a:rPr kumimoji="1" lang="zh-TW" altLang="en-US" dirty="0" smtClean="0"/>
              <a:t>服務使用注意事項</a:t>
            </a:r>
            <a:endParaRPr kumimoji="1" lang="en-US" altLang="zh-TW" dirty="0" smtClean="0"/>
          </a:p>
          <a:p>
            <a:r>
              <a:rPr kumimoji="1" lang="zh-TW" altLang="en-US" dirty="0" smtClean="0"/>
              <a:t>專案期程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5728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剪去对角的矩形 83"/>
          <p:cNvSpPr/>
          <p:nvPr/>
        </p:nvSpPr>
        <p:spPr>
          <a:xfrm>
            <a:off x="4514057" y="1509541"/>
            <a:ext cx="1843252" cy="1426256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0F6FF"/>
              </a:gs>
            </a:gsLst>
            <a:path path="rect">
              <a:fillToRect t="100000" r="100000"/>
            </a:path>
            <a:tileRect l="-100000" b="-100000"/>
          </a:gradFill>
          <a:effectLst>
            <a:outerShdw blurRad="40000" dist="23000" dir="21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ANZ </a:t>
            </a:r>
            <a:r>
              <a:rPr kumimoji="1" lang="zh-TW" altLang="en-US" dirty="0" smtClean="0"/>
              <a:t>客戶使用流程</a:t>
            </a:r>
            <a:r>
              <a:rPr kumimoji="1" lang="en-US" altLang="zh-TW" dirty="0" smtClean="0"/>
              <a:t> (</a:t>
            </a:r>
            <a:r>
              <a:rPr kumimoji="1" lang="zh-TW" altLang="en-US" dirty="0" smtClean="0"/>
              <a:t>透過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eDM</a:t>
            </a:r>
            <a:r>
              <a:rPr kumimoji="1" lang="en-US" altLang="zh-TW" dirty="0" smtClean="0"/>
              <a:t>)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895584" y="3106379"/>
            <a:ext cx="2123667" cy="1492479"/>
          </a:xfrm>
          <a:prstGeom prst="roundRect">
            <a:avLst>
              <a:gd name="adj" fmla="val 3986"/>
            </a:avLst>
          </a:prstGeom>
          <a:solidFill>
            <a:schemeClr val="bg1"/>
          </a:solidFill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07" y="3330903"/>
            <a:ext cx="1368791" cy="1012171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74807" y="4237834"/>
            <a:ext cx="1368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err="1" smtClean="0"/>
              <a:t>eDM</a:t>
            </a:r>
            <a:r>
              <a:rPr kumimoji="1" lang="en-US" altLang="zh-CN" sz="1400" dirty="0" smtClean="0"/>
              <a:t> Invitation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277998" y="4600306"/>
            <a:ext cx="1368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Log-in Page</a:t>
            </a:r>
            <a:endParaRPr kumimoji="1" lang="zh-CN" altLang="en-US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183" y="3202020"/>
            <a:ext cx="2034816" cy="157008"/>
          </a:xfrm>
          <a:prstGeom prst="rect">
            <a:avLst/>
          </a:prstGeom>
        </p:spPr>
      </p:pic>
      <p:sp>
        <p:nvSpPr>
          <p:cNvPr id="36" name="等腰三角形 35"/>
          <p:cNvSpPr/>
          <p:nvPr/>
        </p:nvSpPr>
        <p:spPr>
          <a:xfrm rot="5400000">
            <a:off x="1610203" y="3741328"/>
            <a:ext cx="207655" cy="179013"/>
          </a:xfrm>
          <a:prstGeom prst="triangl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等腰三角形 36"/>
          <p:cNvSpPr/>
          <p:nvPr/>
        </p:nvSpPr>
        <p:spPr>
          <a:xfrm rot="5400000">
            <a:off x="4098187" y="3741328"/>
            <a:ext cx="207655" cy="179013"/>
          </a:xfrm>
          <a:prstGeom prst="triangl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428" y="3498321"/>
            <a:ext cx="1749757" cy="950486"/>
          </a:xfrm>
          <a:prstGeom prst="rect">
            <a:avLst/>
          </a:prstGeom>
        </p:spPr>
      </p:pic>
      <p:sp>
        <p:nvSpPr>
          <p:cNvPr id="66" name="圆角矩形 65"/>
          <p:cNvSpPr/>
          <p:nvPr/>
        </p:nvSpPr>
        <p:spPr>
          <a:xfrm>
            <a:off x="6811619" y="3106379"/>
            <a:ext cx="2123667" cy="1492479"/>
          </a:xfrm>
          <a:prstGeom prst="roundRect">
            <a:avLst>
              <a:gd name="adj" fmla="val 3986"/>
            </a:avLst>
          </a:prstGeom>
          <a:solidFill>
            <a:schemeClr val="bg1"/>
          </a:solidFill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6811619" y="4592939"/>
            <a:ext cx="2123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Live Seminar</a:t>
            </a:r>
            <a:endParaRPr kumimoji="1" lang="zh-CN" altLang="en-US" sz="1400" dirty="0"/>
          </a:p>
        </p:txBody>
      </p:sp>
      <p:sp>
        <p:nvSpPr>
          <p:cNvPr id="68" name="等腰三角形 67"/>
          <p:cNvSpPr/>
          <p:nvPr/>
        </p:nvSpPr>
        <p:spPr>
          <a:xfrm rot="5400000">
            <a:off x="6548039" y="3747247"/>
            <a:ext cx="207655" cy="179013"/>
          </a:xfrm>
          <a:prstGeom prst="triangl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328" y="3207939"/>
            <a:ext cx="2034816" cy="157008"/>
          </a:xfrm>
          <a:prstGeom prst="rect">
            <a:avLst/>
          </a:prstGeom>
        </p:spPr>
      </p:pic>
      <p:sp>
        <p:nvSpPr>
          <p:cNvPr id="72" name="圆角矩形 71"/>
          <p:cNvSpPr/>
          <p:nvPr/>
        </p:nvSpPr>
        <p:spPr>
          <a:xfrm>
            <a:off x="4355413" y="3106379"/>
            <a:ext cx="2123667" cy="1492479"/>
          </a:xfrm>
          <a:prstGeom prst="roundRect">
            <a:avLst>
              <a:gd name="adj" fmla="val 3986"/>
            </a:avLst>
          </a:prstGeom>
          <a:solidFill>
            <a:schemeClr val="bg1"/>
          </a:solidFill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4355413" y="4592939"/>
            <a:ext cx="2123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Waiting Page</a:t>
            </a:r>
            <a:endParaRPr kumimoji="1" lang="zh-CN" altLang="en-US" sz="1400" dirty="0"/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122" y="3207939"/>
            <a:ext cx="2034816" cy="157008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 rotWithShape="1">
          <a:blip r:embed="rId5"/>
          <a:srcRect b="22663"/>
          <a:stretch/>
        </p:blipFill>
        <p:spPr>
          <a:xfrm>
            <a:off x="4816264" y="4270632"/>
            <a:ext cx="1249848" cy="306212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6"/>
          <a:srcRect t="12663" b="12492"/>
          <a:stretch/>
        </p:blipFill>
        <p:spPr>
          <a:xfrm>
            <a:off x="7262059" y="3407792"/>
            <a:ext cx="1218863" cy="684193"/>
          </a:xfrm>
          <a:prstGeom prst="rect">
            <a:avLst/>
          </a:prstGeom>
        </p:spPr>
      </p:pic>
      <p:sp>
        <p:nvSpPr>
          <p:cNvPr id="78" name="剪去对角的矩形 77"/>
          <p:cNvSpPr/>
          <p:nvPr/>
        </p:nvSpPr>
        <p:spPr>
          <a:xfrm>
            <a:off x="2029983" y="1509541"/>
            <a:ext cx="1843252" cy="1426256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0F6FF"/>
              </a:gs>
            </a:gsLst>
            <a:path path="rect">
              <a:fillToRect t="100000" r="100000"/>
            </a:path>
            <a:tileRect l="-100000" b="-100000"/>
          </a:gradFill>
          <a:effectLst>
            <a:outerShdw blurRad="40000" dist="23000" dir="21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2184500" y="1874343"/>
            <a:ext cx="1543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Apple LiGothic Medium"/>
                <a:ea typeface="Apple LiGothic Medium"/>
                <a:cs typeface="Apple LiGothic Medium"/>
              </a:rPr>
              <a:t>利用</a:t>
            </a:r>
            <a:r>
              <a:rPr kumimoji="1" lang="en-US" altLang="zh-TW" dirty="0" smtClean="0">
                <a:latin typeface="Apple LiGothic Medium"/>
                <a:ea typeface="Apple LiGothic Medium"/>
                <a:cs typeface="Apple LiGothic Medium"/>
              </a:rPr>
              <a:t> ID </a:t>
            </a:r>
            <a:r>
              <a:rPr kumimoji="1" lang="zh-TW" altLang="en-US" dirty="0" smtClean="0">
                <a:latin typeface="Apple LiGothic Medium"/>
                <a:ea typeface="Apple LiGothic Medium"/>
                <a:cs typeface="Apple LiGothic Medium"/>
              </a:rPr>
              <a:t>和生日登入。</a:t>
            </a:r>
            <a:endParaRPr kumimoji="1" lang="zh-CN" altLang="en-US" dirty="0"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4637344" y="1874343"/>
            <a:ext cx="1688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Apple LiGothic Medium"/>
                <a:ea typeface="Apple LiGothic Medium"/>
                <a:cs typeface="Apple LiGothic Medium"/>
              </a:rPr>
              <a:t>活動尚未開始，先進入等待頁面。</a:t>
            </a:r>
            <a:endParaRPr kumimoji="1" lang="zh-CN" altLang="en-US" dirty="0">
              <a:latin typeface="Apple LiGothic Medium"/>
              <a:ea typeface="Apple LiGothic Medium"/>
              <a:cs typeface="Apple LiGothic Medium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7494" y="3383734"/>
            <a:ext cx="1109474" cy="624079"/>
          </a:xfrm>
          <a:prstGeom prst="rect">
            <a:avLst/>
          </a:prstGeom>
        </p:spPr>
      </p:pic>
      <p:sp>
        <p:nvSpPr>
          <p:cNvPr id="91" name="矩形 90"/>
          <p:cNvSpPr/>
          <p:nvPr/>
        </p:nvSpPr>
        <p:spPr>
          <a:xfrm>
            <a:off x="4785034" y="4039046"/>
            <a:ext cx="1249848" cy="158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>
                <a:solidFill>
                  <a:schemeClr val="tx1"/>
                </a:solidFill>
              </a:rPr>
              <a:t>Legal Terms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 rotWithShape="1">
          <a:blip r:embed="rId5"/>
          <a:srcRect b="45933"/>
          <a:stretch/>
        </p:blipFill>
        <p:spPr>
          <a:xfrm>
            <a:off x="7272469" y="4362766"/>
            <a:ext cx="1249848" cy="214078"/>
          </a:xfrm>
          <a:prstGeom prst="rect">
            <a:avLst/>
          </a:prstGeom>
        </p:spPr>
      </p:pic>
      <p:sp>
        <p:nvSpPr>
          <p:cNvPr id="93" name="矩形 92"/>
          <p:cNvSpPr/>
          <p:nvPr/>
        </p:nvSpPr>
        <p:spPr>
          <a:xfrm>
            <a:off x="7241239" y="4131180"/>
            <a:ext cx="1249848" cy="158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>
                <a:solidFill>
                  <a:schemeClr val="tx1"/>
                </a:solidFill>
              </a:rPr>
              <a:t>Legal Terms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剪去对角的矩形 94"/>
          <p:cNvSpPr/>
          <p:nvPr/>
        </p:nvSpPr>
        <p:spPr>
          <a:xfrm>
            <a:off x="6946276" y="1509541"/>
            <a:ext cx="1843252" cy="1426256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0F6FF"/>
              </a:gs>
            </a:gsLst>
            <a:path path="rect">
              <a:fillToRect t="100000" r="100000"/>
            </a:path>
            <a:tileRect l="-100000" b="-100000"/>
          </a:gradFill>
          <a:effectLst>
            <a:outerShdw blurRad="40000" dist="23000" dir="21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7069563" y="1874343"/>
            <a:ext cx="1688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Apple LiGothic Medium"/>
                <a:ea typeface="Apple LiGothic Medium"/>
                <a:cs typeface="Apple LiGothic Medium"/>
              </a:rPr>
              <a:t>需紀錄瀏覽資訊，供報表使用。</a:t>
            </a:r>
            <a:endParaRPr kumimoji="1" lang="zh-CN" altLang="en-US" dirty="0">
              <a:latin typeface="Apple LiGothic Medium"/>
              <a:ea typeface="Apple LiGothic Medium"/>
              <a:cs typeface="Apple Li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8396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ANZ </a:t>
            </a:r>
            <a:r>
              <a:rPr kumimoji="1" lang="zh-TW" altLang="en-US" dirty="0"/>
              <a:t>客戶使用流程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官網登錄</a:t>
            </a:r>
            <a:r>
              <a:rPr kumimoji="1" lang="en-US" altLang="zh-TW" dirty="0" smtClean="0"/>
              <a:t>)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1895584" y="2512952"/>
            <a:ext cx="2123667" cy="1492479"/>
          </a:xfrm>
          <a:prstGeom prst="roundRect">
            <a:avLst>
              <a:gd name="adj" fmla="val 3986"/>
            </a:avLst>
          </a:prstGeom>
          <a:solidFill>
            <a:schemeClr val="bg1"/>
          </a:solidFill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74807" y="3635531"/>
            <a:ext cx="1368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Web Site</a:t>
            </a:r>
            <a:endParaRPr kumimoji="1" lang="zh-CN" altLang="en-US" sz="1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2277998" y="4006879"/>
            <a:ext cx="1368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Log-in Page</a:t>
            </a:r>
            <a:endParaRPr kumimoji="1" lang="zh-CN" altLang="en-US" sz="1400" dirty="0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183" y="2608593"/>
            <a:ext cx="2034816" cy="157008"/>
          </a:xfrm>
          <a:prstGeom prst="rect">
            <a:avLst/>
          </a:prstGeom>
        </p:spPr>
      </p:pic>
      <p:sp>
        <p:nvSpPr>
          <p:cNvPr id="56" name="圆角矩形 55"/>
          <p:cNvSpPr/>
          <p:nvPr/>
        </p:nvSpPr>
        <p:spPr>
          <a:xfrm>
            <a:off x="4351399" y="2512952"/>
            <a:ext cx="2123667" cy="1492479"/>
          </a:xfrm>
          <a:prstGeom prst="roundRect">
            <a:avLst>
              <a:gd name="adj" fmla="val 3986"/>
            </a:avLst>
          </a:prstGeom>
          <a:solidFill>
            <a:schemeClr val="bg1"/>
          </a:solidFill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733813" y="4005431"/>
            <a:ext cx="1368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Home Page</a:t>
            </a:r>
            <a:endParaRPr kumimoji="1" lang="zh-CN" altLang="en-US" sz="1400" dirty="0"/>
          </a:p>
        </p:txBody>
      </p:sp>
      <p:sp>
        <p:nvSpPr>
          <p:cNvPr id="58" name="等腰三角形 57"/>
          <p:cNvSpPr/>
          <p:nvPr/>
        </p:nvSpPr>
        <p:spPr>
          <a:xfrm rot="5400000">
            <a:off x="1610203" y="3147901"/>
            <a:ext cx="207655" cy="179013"/>
          </a:xfrm>
          <a:prstGeom prst="triangl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等腰三角形 58"/>
          <p:cNvSpPr/>
          <p:nvPr/>
        </p:nvSpPr>
        <p:spPr>
          <a:xfrm rot="5400000">
            <a:off x="4098187" y="3147901"/>
            <a:ext cx="207655" cy="179013"/>
          </a:xfrm>
          <a:prstGeom prst="triangl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250" y="3231228"/>
            <a:ext cx="1465597" cy="629779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250" y="2608593"/>
            <a:ext cx="2034816" cy="157008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251" y="2835422"/>
            <a:ext cx="1465596" cy="323690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570" y="2862205"/>
            <a:ext cx="336302" cy="186835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571" y="3168732"/>
            <a:ext cx="336301" cy="188445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1370" y="3491806"/>
            <a:ext cx="337501" cy="189117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6016975" y="3049040"/>
            <a:ext cx="337502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400" dirty="0" smtClean="0"/>
              <a:t>ANZ     VIDEO</a:t>
            </a:r>
            <a:endParaRPr kumimoji="1" lang="zh-CN" altLang="en-US" sz="400" dirty="0"/>
          </a:p>
        </p:txBody>
      </p:sp>
      <p:sp>
        <p:nvSpPr>
          <p:cNvPr id="67" name="文本框 66"/>
          <p:cNvSpPr txBox="1"/>
          <p:nvPr/>
        </p:nvSpPr>
        <p:spPr>
          <a:xfrm>
            <a:off x="6016975" y="3357177"/>
            <a:ext cx="337502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400" dirty="0" smtClean="0"/>
              <a:t>ANZ    </a:t>
            </a:r>
            <a:r>
              <a:rPr kumimoji="1" lang="en-US" altLang="zh-TW" sz="400" dirty="0" smtClean="0"/>
              <a:t>VIDEO</a:t>
            </a:r>
            <a:endParaRPr kumimoji="1" lang="zh-CN" altLang="en-US" sz="400" dirty="0"/>
          </a:p>
        </p:txBody>
      </p:sp>
      <p:sp>
        <p:nvSpPr>
          <p:cNvPr id="68" name="文本框 67"/>
          <p:cNvSpPr txBox="1"/>
          <p:nvPr/>
        </p:nvSpPr>
        <p:spPr>
          <a:xfrm>
            <a:off x="6022571" y="3676564"/>
            <a:ext cx="337502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400" dirty="0" smtClean="0"/>
              <a:t>ANZ    </a:t>
            </a:r>
            <a:r>
              <a:rPr kumimoji="1" lang="en-US" altLang="zh-TW" sz="400" dirty="0" smtClean="0"/>
              <a:t>VIDEO</a:t>
            </a:r>
            <a:endParaRPr kumimoji="1" lang="zh-CN" altLang="en-US" sz="400" dirty="0"/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1428" y="2904894"/>
            <a:ext cx="1749757" cy="950486"/>
          </a:xfrm>
          <a:prstGeom prst="rect">
            <a:avLst/>
          </a:prstGeom>
        </p:spPr>
      </p:pic>
      <p:sp>
        <p:nvSpPr>
          <p:cNvPr id="70" name="圆角矩形 69"/>
          <p:cNvSpPr/>
          <p:nvPr/>
        </p:nvSpPr>
        <p:spPr>
          <a:xfrm>
            <a:off x="6811619" y="2512952"/>
            <a:ext cx="2123667" cy="1492479"/>
          </a:xfrm>
          <a:prstGeom prst="roundRect">
            <a:avLst>
              <a:gd name="adj" fmla="val 3986"/>
            </a:avLst>
          </a:prstGeom>
          <a:solidFill>
            <a:schemeClr val="bg1"/>
          </a:solidFill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6811619" y="3999512"/>
            <a:ext cx="2123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Join the Live Seminar</a:t>
            </a:r>
            <a:endParaRPr kumimoji="1" lang="zh-CN" altLang="en-US" sz="1400" dirty="0"/>
          </a:p>
        </p:txBody>
      </p:sp>
      <p:sp>
        <p:nvSpPr>
          <p:cNvPr id="72" name="等腰三角形 71"/>
          <p:cNvSpPr/>
          <p:nvPr/>
        </p:nvSpPr>
        <p:spPr>
          <a:xfrm rot="5400000">
            <a:off x="6548039" y="3153820"/>
            <a:ext cx="207655" cy="179013"/>
          </a:xfrm>
          <a:prstGeom prst="triangl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328" y="2614512"/>
            <a:ext cx="2034816" cy="157008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 rotWithShape="1">
          <a:blip r:embed="rId9"/>
          <a:srcRect b="17017"/>
          <a:stretch/>
        </p:blipFill>
        <p:spPr>
          <a:xfrm>
            <a:off x="7272470" y="3635561"/>
            <a:ext cx="1249848" cy="328569"/>
          </a:xfrm>
          <a:prstGeom prst="rect">
            <a:avLst/>
          </a:prstGeom>
        </p:spPr>
      </p:pic>
      <p:sp>
        <p:nvSpPr>
          <p:cNvPr id="76" name="圆角矩形 75"/>
          <p:cNvSpPr/>
          <p:nvPr/>
        </p:nvSpPr>
        <p:spPr>
          <a:xfrm>
            <a:off x="4351399" y="4743336"/>
            <a:ext cx="2123667" cy="1492479"/>
          </a:xfrm>
          <a:prstGeom prst="roundRect">
            <a:avLst>
              <a:gd name="adj" fmla="val 3986"/>
            </a:avLst>
          </a:prstGeom>
          <a:solidFill>
            <a:schemeClr val="bg1"/>
          </a:solidFill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4351399" y="6229896"/>
            <a:ext cx="2123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Recorded Video</a:t>
            </a:r>
            <a:endParaRPr kumimoji="1" lang="zh-CN" altLang="en-US" sz="1400" dirty="0"/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108" y="4844896"/>
            <a:ext cx="2034816" cy="157008"/>
          </a:xfrm>
          <a:prstGeom prst="rect">
            <a:avLst/>
          </a:prstGeom>
        </p:spPr>
      </p:pic>
      <p:sp>
        <p:nvSpPr>
          <p:cNvPr id="81" name="等腰三角形 80"/>
          <p:cNvSpPr/>
          <p:nvPr/>
        </p:nvSpPr>
        <p:spPr>
          <a:xfrm rot="10800000">
            <a:off x="5312420" y="4403827"/>
            <a:ext cx="207655" cy="179013"/>
          </a:xfrm>
          <a:prstGeom prst="triangl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9628" y="5106337"/>
            <a:ext cx="336302" cy="186835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9629" y="5412864"/>
            <a:ext cx="336301" cy="188445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8428" y="5735938"/>
            <a:ext cx="337501" cy="189117"/>
          </a:xfrm>
          <a:prstGeom prst="rect">
            <a:avLst/>
          </a:prstGeom>
        </p:spPr>
      </p:pic>
      <p:sp>
        <p:nvSpPr>
          <p:cNvPr id="85" name="文本框 84"/>
          <p:cNvSpPr txBox="1"/>
          <p:nvPr/>
        </p:nvSpPr>
        <p:spPr>
          <a:xfrm>
            <a:off x="6024033" y="5293172"/>
            <a:ext cx="337502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400" dirty="0" smtClean="0"/>
              <a:t>ANZ     VIDEO</a:t>
            </a:r>
            <a:endParaRPr kumimoji="1" lang="zh-CN" altLang="en-US" sz="400" dirty="0"/>
          </a:p>
        </p:txBody>
      </p:sp>
      <p:sp>
        <p:nvSpPr>
          <p:cNvPr id="86" name="文本框 85"/>
          <p:cNvSpPr txBox="1"/>
          <p:nvPr/>
        </p:nvSpPr>
        <p:spPr>
          <a:xfrm>
            <a:off x="6024033" y="5601309"/>
            <a:ext cx="337502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400" dirty="0" smtClean="0"/>
              <a:t>ANZ    </a:t>
            </a:r>
            <a:r>
              <a:rPr kumimoji="1" lang="en-US" altLang="zh-TW" sz="400" dirty="0" smtClean="0"/>
              <a:t>VIDEO</a:t>
            </a:r>
            <a:endParaRPr kumimoji="1" lang="zh-CN" altLang="en-US" sz="400" dirty="0"/>
          </a:p>
        </p:txBody>
      </p:sp>
      <p:sp>
        <p:nvSpPr>
          <p:cNvPr id="87" name="文本框 86"/>
          <p:cNvSpPr txBox="1"/>
          <p:nvPr/>
        </p:nvSpPr>
        <p:spPr>
          <a:xfrm>
            <a:off x="6029629" y="5920696"/>
            <a:ext cx="337502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400" dirty="0" smtClean="0"/>
              <a:t>ANZ    </a:t>
            </a:r>
            <a:r>
              <a:rPr kumimoji="1" lang="en-US" altLang="zh-TW" sz="400" dirty="0" smtClean="0"/>
              <a:t>VIDEO</a:t>
            </a:r>
            <a:endParaRPr kumimoji="1" lang="zh-CN" altLang="en-US" sz="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858" y="2830409"/>
            <a:ext cx="1263266" cy="806340"/>
          </a:xfrm>
          <a:prstGeom prst="rect">
            <a:avLst/>
          </a:prstGeom>
        </p:spPr>
      </p:pic>
      <p:sp>
        <p:nvSpPr>
          <p:cNvPr id="88" name="剪去对角的矩形 87"/>
          <p:cNvSpPr/>
          <p:nvPr/>
        </p:nvSpPr>
        <p:spPr>
          <a:xfrm>
            <a:off x="4511225" y="908485"/>
            <a:ext cx="1843252" cy="1426256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0F6FF"/>
              </a:gs>
            </a:gsLst>
            <a:path path="rect">
              <a:fillToRect t="100000" r="100000"/>
            </a:path>
            <a:tileRect l="-100000" b="-100000"/>
          </a:gradFill>
          <a:effectLst>
            <a:outerShdw blurRad="40000" dist="23000" dir="21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4624102" y="1117122"/>
            <a:ext cx="170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Apple LiGothic Medium"/>
                <a:ea typeface="Apple LiGothic Medium"/>
                <a:cs typeface="Apple LiGothic Medium"/>
              </a:rPr>
              <a:t>以</a:t>
            </a:r>
            <a:r>
              <a:rPr kumimoji="1" lang="en-US" altLang="zh-TW" dirty="0" smtClean="0">
                <a:latin typeface="Apple LiGothic Medium"/>
                <a:ea typeface="Apple LiGothic Medium"/>
                <a:cs typeface="Apple LiGothic Medium"/>
              </a:rPr>
              <a:t> Google </a:t>
            </a:r>
            <a:r>
              <a:rPr kumimoji="1" lang="zh-TW" altLang="en-US" dirty="0" smtClean="0">
                <a:latin typeface="Apple LiGothic Medium"/>
                <a:ea typeface="Apple LiGothic Medium"/>
                <a:cs typeface="Apple LiGothic Medium"/>
              </a:rPr>
              <a:t>日曆呈現過去活動及未來活動。</a:t>
            </a:r>
            <a:endParaRPr kumimoji="1" lang="zh-CN" altLang="en-US" dirty="0">
              <a:latin typeface="Apple LiGothic Medium"/>
              <a:ea typeface="Apple LiGothic Medium"/>
              <a:cs typeface="Apple LiGothic Medium"/>
            </a:endParaRPr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 rotWithShape="1">
          <a:blip r:embed="rId11"/>
          <a:srcRect t="12663" b="12492"/>
          <a:stretch/>
        </p:blipFill>
        <p:spPr>
          <a:xfrm>
            <a:off x="4613692" y="5132393"/>
            <a:ext cx="1218863" cy="684193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03700" y="2779896"/>
            <a:ext cx="1109474" cy="624079"/>
          </a:xfrm>
          <a:prstGeom prst="rect">
            <a:avLst/>
          </a:prstGeom>
        </p:spPr>
      </p:pic>
      <p:sp>
        <p:nvSpPr>
          <p:cNvPr id="94" name="矩形 93"/>
          <p:cNvSpPr/>
          <p:nvPr/>
        </p:nvSpPr>
        <p:spPr>
          <a:xfrm>
            <a:off x="7228667" y="3445619"/>
            <a:ext cx="1249848" cy="158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>
                <a:solidFill>
                  <a:schemeClr val="tx1"/>
                </a:solidFill>
              </a:rPr>
              <a:t>Legal Terms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600179" y="5902896"/>
            <a:ext cx="1249848" cy="158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>
                <a:solidFill>
                  <a:schemeClr val="tx1"/>
                </a:solidFill>
              </a:rPr>
              <a:t>Legal Terms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剪去对角的矩形 95"/>
          <p:cNvSpPr/>
          <p:nvPr/>
        </p:nvSpPr>
        <p:spPr>
          <a:xfrm>
            <a:off x="6946276" y="908485"/>
            <a:ext cx="1843252" cy="1426256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0F6FF"/>
              </a:gs>
            </a:gsLst>
            <a:path path="rect">
              <a:fillToRect t="100000" r="100000"/>
            </a:path>
            <a:tileRect l="-100000" b="-100000"/>
          </a:gradFill>
          <a:effectLst>
            <a:outerShdw blurRad="40000" dist="23000" dir="21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7069563" y="1273287"/>
            <a:ext cx="1688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Apple LiGothic Medium"/>
                <a:ea typeface="Apple LiGothic Medium"/>
                <a:cs typeface="Apple LiGothic Medium"/>
              </a:rPr>
              <a:t>需紀錄瀏覽資訊，供報表使用。</a:t>
            </a:r>
            <a:endParaRPr kumimoji="1" lang="zh-CN" altLang="en-US" dirty="0"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98" name="剪去对角的矩形 97"/>
          <p:cNvSpPr/>
          <p:nvPr/>
        </p:nvSpPr>
        <p:spPr>
          <a:xfrm>
            <a:off x="6562360" y="4743336"/>
            <a:ext cx="1843252" cy="1426256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0F6FF"/>
              </a:gs>
            </a:gsLst>
            <a:path path="rect">
              <a:fillToRect t="100000" r="100000"/>
            </a:path>
            <a:tileRect l="-100000" b="-100000"/>
          </a:gradFill>
          <a:effectLst>
            <a:outerShdw blurRad="40000" dist="23000" dir="21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6685647" y="5108138"/>
            <a:ext cx="1688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Apple LiGothic Medium"/>
                <a:ea typeface="Apple LiGothic Medium"/>
                <a:cs typeface="Apple LiGothic Medium"/>
              </a:rPr>
              <a:t>需紀錄瀏覽資訊，供報表使用。</a:t>
            </a:r>
            <a:endParaRPr kumimoji="1" lang="zh-CN" altLang="en-US" dirty="0">
              <a:latin typeface="Apple LiGothic Medium"/>
              <a:ea typeface="Apple LiGothic Medium"/>
              <a:cs typeface="Apple Li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4331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ANZ </a:t>
            </a:r>
            <a:r>
              <a:rPr kumimoji="1" lang="zh-TW" altLang="en-US" dirty="0" smtClean="0"/>
              <a:t>主持人使用流程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1895584" y="861354"/>
            <a:ext cx="2123667" cy="1492479"/>
          </a:xfrm>
          <a:prstGeom prst="roundRect">
            <a:avLst>
              <a:gd name="adj" fmla="val 3986"/>
            </a:avLst>
          </a:prstGeom>
          <a:solidFill>
            <a:schemeClr val="bg1"/>
          </a:solidFill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74807" y="1983933"/>
            <a:ext cx="1368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Admin</a:t>
            </a:r>
          </a:p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</a:rPr>
              <a:t>(A week before)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277998" y="2355281"/>
            <a:ext cx="1368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Seminar List</a:t>
            </a:r>
            <a:endParaRPr kumimoji="1" lang="zh-CN" altLang="en-US" sz="1400" dirty="0"/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183" y="956995"/>
            <a:ext cx="2034816" cy="157008"/>
          </a:xfrm>
          <a:prstGeom prst="rect">
            <a:avLst/>
          </a:prstGeom>
        </p:spPr>
      </p:pic>
      <p:sp>
        <p:nvSpPr>
          <p:cNvPr id="62" name="等腰三角形 61"/>
          <p:cNvSpPr/>
          <p:nvPr/>
        </p:nvSpPr>
        <p:spPr>
          <a:xfrm rot="5400000">
            <a:off x="1610203" y="1496303"/>
            <a:ext cx="207655" cy="179013"/>
          </a:xfrm>
          <a:prstGeom prst="triangl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等腰三角形 62"/>
          <p:cNvSpPr/>
          <p:nvPr/>
        </p:nvSpPr>
        <p:spPr>
          <a:xfrm rot="5400000">
            <a:off x="4098187" y="1496303"/>
            <a:ext cx="207655" cy="179013"/>
          </a:xfrm>
          <a:prstGeom prst="triangl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58" y="1178811"/>
            <a:ext cx="1263266" cy="806340"/>
          </a:xfrm>
          <a:prstGeom prst="rect">
            <a:avLst/>
          </a:prstGeom>
        </p:spPr>
      </p:pic>
      <p:sp>
        <p:nvSpPr>
          <p:cNvPr id="66" name="圆角矩形 65"/>
          <p:cNvSpPr/>
          <p:nvPr/>
        </p:nvSpPr>
        <p:spPr>
          <a:xfrm>
            <a:off x="4359034" y="861354"/>
            <a:ext cx="2123667" cy="1492479"/>
          </a:xfrm>
          <a:prstGeom prst="roundRect">
            <a:avLst>
              <a:gd name="adj" fmla="val 3986"/>
            </a:avLst>
          </a:prstGeom>
          <a:solidFill>
            <a:schemeClr val="bg1"/>
          </a:solidFill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4741448" y="2355281"/>
            <a:ext cx="1368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Create / Update Seminar</a:t>
            </a:r>
            <a:endParaRPr kumimoji="1" lang="zh-CN" altLang="en-US" sz="1400" dirty="0"/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633" y="956995"/>
            <a:ext cx="2034816" cy="1570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423" y="1010307"/>
            <a:ext cx="1161024" cy="1161024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6906070" y="2129687"/>
            <a:ext cx="170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Google Calendar</a:t>
            </a:r>
            <a:endParaRPr kumimoji="1"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183" y="3021983"/>
            <a:ext cx="2034816" cy="1526112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1803538" y="4548095"/>
            <a:ext cx="230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Start an Hangout on Air</a:t>
            </a:r>
          </a:p>
          <a:p>
            <a:pPr algn="ctr"/>
            <a:r>
              <a:rPr kumimoji="1" lang="en-US" altLang="zh-CN" sz="1400" dirty="0" smtClean="0"/>
              <a:t>(via Google+ web site)</a:t>
            </a:r>
            <a:endParaRPr kumimoji="1" lang="zh-CN" altLang="en-US" sz="1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633" y="3020241"/>
            <a:ext cx="2034816" cy="1527854"/>
          </a:xfrm>
          <a:prstGeom prst="rect">
            <a:avLst/>
          </a:prstGeom>
        </p:spPr>
      </p:pic>
      <p:sp>
        <p:nvSpPr>
          <p:cNvPr id="73" name="等腰三角形 72"/>
          <p:cNvSpPr/>
          <p:nvPr/>
        </p:nvSpPr>
        <p:spPr>
          <a:xfrm rot="5400000">
            <a:off x="4098187" y="3612391"/>
            <a:ext cx="207655" cy="179013"/>
          </a:xfrm>
          <a:prstGeom prst="triangl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4183" y="1639536"/>
            <a:ext cx="1465597" cy="629779"/>
          </a:xfrm>
          <a:prstGeom prst="rect">
            <a:avLst/>
          </a:prstGeom>
        </p:spPr>
      </p:pic>
      <p:sp>
        <p:nvSpPr>
          <p:cNvPr id="76" name="文本框 75"/>
          <p:cNvSpPr txBox="1"/>
          <p:nvPr/>
        </p:nvSpPr>
        <p:spPr>
          <a:xfrm>
            <a:off x="4291521" y="4548095"/>
            <a:ext cx="230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Get the YouTube Live Id</a:t>
            </a:r>
          </a:p>
          <a:p>
            <a:pPr algn="ctr"/>
            <a:r>
              <a:rPr kumimoji="1" lang="en-US" altLang="zh-CN" sz="1400" dirty="0" smtClean="0"/>
              <a:t>(via Google+ web site)</a:t>
            </a:r>
            <a:endParaRPr kumimoji="1" lang="zh-CN" altLang="en-US" sz="1400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6600491" y="1639536"/>
            <a:ext cx="467989" cy="0"/>
          </a:xfrm>
          <a:prstGeom prst="line">
            <a:avLst/>
          </a:prstGeom>
          <a:ln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174807" y="4187420"/>
            <a:ext cx="1368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Admin</a:t>
            </a:r>
          </a:p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</a:rPr>
              <a:t>(in 30 minutes)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8" name="等腰三角形 77"/>
          <p:cNvSpPr/>
          <p:nvPr/>
        </p:nvSpPr>
        <p:spPr>
          <a:xfrm rot="5400000">
            <a:off x="1610203" y="3699790"/>
            <a:ext cx="207655" cy="179013"/>
          </a:xfrm>
          <a:prstGeom prst="triangl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58" y="3382298"/>
            <a:ext cx="1263266" cy="806340"/>
          </a:xfrm>
          <a:prstGeom prst="rect">
            <a:avLst/>
          </a:prstGeom>
        </p:spPr>
      </p:pic>
      <p:sp>
        <p:nvSpPr>
          <p:cNvPr id="80" name="文本框 79"/>
          <p:cNvSpPr txBox="1"/>
          <p:nvPr/>
        </p:nvSpPr>
        <p:spPr>
          <a:xfrm>
            <a:off x="174808" y="6171517"/>
            <a:ext cx="1368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Admin</a:t>
            </a:r>
          </a:p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</a:rPr>
              <a:t>(in 20 minutes)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1" name="等腰三角形 80"/>
          <p:cNvSpPr/>
          <p:nvPr/>
        </p:nvSpPr>
        <p:spPr>
          <a:xfrm rot="5400000">
            <a:off x="1610204" y="5683887"/>
            <a:ext cx="207655" cy="179013"/>
          </a:xfrm>
          <a:prstGeom prst="triangl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59" y="5366395"/>
            <a:ext cx="1263266" cy="806340"/>
          </a:xfrm>
          <a:prstGeom prst="rect">
            <a:avLst/>
          </a:prstGeom>
        </p:spPr>
      </p:pic>
      <p:sp>
        <p:nvSpPr>
          <p:cNvPr id="86" name="圆角矩形 85"/>
          <p:cNvSpPr/>
          <p:nvPr/>
        </p:nvSpPr>
        <p:spPr>
          <a:xfrm>
            <a:off x="6916480" y="3020241"/>
            <a:ext cx="2123667" cy="1492479"/>
          </a:xfrm>
          <a:prstGeom prst="roundRect">
            <a:avLst>
              <a:gd name="adj" fmla="val 3986"/>
            </a:avLst>
          </a:prstGeom>
          <a:solidFill>
            <a:schemeClr val="bg1"/>
          </a:solidFill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6906070" y="4514168"/>
            <a:ext cx="2134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Update YouTube Live Id</a:t>
            </a:r>
            <a:endParaRPr kumimoji="1" lang="zh-CN" altLang="en-US" sz="1400" dirty="0"/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079" y="3115882"/>
            <a:ext cx="2034816" cy="157008"/>
          </a:xfrm>
          <a:prstGeom prst="rect">
            <a:avLst/>
          </a:prstGeom>
        </p:spPr>
      </p:pic>
      <p:sp>
        <p:nvSpPr>
          <p:cNvPr id="89" name="等腰三角形 88"/>
          <p:cNvSpPr/>
          <p:nvPr/>
        </p:nvSpPr>
        <p:spPr>
          <a:xfrm rot="5400000">
            <a:off x="6586170" y="3612391"/>
            <a:ext cx="207655" cy="179013"/>
          </a:xfrm>
          <a:prstGeom prst="triangl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4183" y="5332456"/>
            <a:ext cx="2720948" cy="892114"/>
          </a:xfrm>
          <a:prstGeom prst="rect">
            <a:avLst/>
          </a:prstGeom>
        </p:spPr>
      </p:pic>
      <p:sp>
        <p:nvSpPr>
          <p:cNvPr id="90" name="文本框 89"/>
          <p:cNvSpPr txBox="1"/>
          <p:nvPr/>
        </p:nvSpPr>
        <p:spPr>
          <a:xfrm>
            <a:off x="1543599" y="6177772"/>
            <a:ext cx="3588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Invite all </a:t>
            </a:r>
            <a:r>
              <a:rPr kumimoji="1" lang="en-US" altLang="zh-CN" sz="1400" dirty="0" smtClean="0"/>
              <a:t>speakers (max: 14 speakers)</a:t>
            </a:r>
          </a:p>
          <a:p>
            <a:pPr algn="ctr"/>
            <a:r>
              <a:rPr kumimoji="1" lang="en-US" altLang="zh-CN" sz="1400" dirty="0" smtClean="0"/>
              <a:t>(via Google+ web site)</a:t>
            </a:r>
            <a:endParaRPr kumimoji="1" lang="zh-CN" altLang="en-US" sz="1400" dirty="0"/>
          </a:p>
        </p:txBody>
      </p:sp>
      <p:sp>
        <p:nvSpPr>
          <p:cNvPr id="91" name="等腰三角形 90"/>
          <p:cNvSpPr/>
          <p:nvPr/>
        </p:nvSpPr>
        <p:spPr>
          <a:xfrm rot="5400000">
            <a:off x="4739903" y="5683887"/>
            <a:ext cx="207655" cy="179013"/>
          </a:xfrm>
          <a:prstGeom prst="triangl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6486418" y="1613690"/>
            <a:ext cx="691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 smtClean="0"/>
              <a:t>Sync</a:t>
            </a:r>
            <a:endParaRPr kumimoji="1" lang="zh-CN" altLang="en-US" sz="1100" dirty="0"/>
          </a:p>
        </p:txBody>
      </p:sp>
      <p:sp>
        <p:nvSpPr>
          <p:cNvPr id="93" name="矩形 92"/>
          <p:cNvSpPr/>
          <p:nvPr/>
        </p:nvSpPr>
        <p:spPr>
          <a:xfrm>
            <a:off x="1944183" y="1178811"/>
            <a:ext cx="1249848" cy="3031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00" dirty="0" smtClean="0">
                <a:solidFill>
                  <a:schemeClr val="tx1"/>
                </a:solidFill>
              </a:rPr>
              <a:t>Live Seminar 1</a:t>
            </a:r>
          </a:p>
          <a:p>
            <a:r>
              <a:rPr kumimoji="1" lang="en-US" altLang="zh-CN" sz="1000" dirty="0" smtClean="0">
                <a:solidFill>
                  <a:schemeClr val="tx1"/>
                </a:solidFill>
              </a:rPr>
              <a:t>Live Seminar 2</a:t>
            </a:r>
          </a:p>
          <a:p>
            <a:r>
              <a:rPr kumimoji="1" lang="en-US" altLang="zh-CN" sz="1000" dirty="0" smtClean="0">
                <a:solidFill>
                  <a:schemeClr val="tx1"/>
                </a:solidFill>
              </a:rPr>
              <a:t>Live Seminar 3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449273" y="1161369"/>
            <a:ext cx="1249848" cy="1231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spAutoFit/>
          </a:bodyPr>
          <a:lstStyle/>
          <a:p>
            <a:r>
              <a:rPr kumimoji="1" lang="en-US" altLang="zh-CN" sz="800" dirty="0" smtClean="0">
                <a:solidFill>
                  <a:schemeClr val="tx1"/>
                </a:solidFill>
              </a:rPr>
              <a:t>Seminar name: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449273" y="1309835"/>
            <a:ext cx="1249848" cy="1231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spAutoFit/>
          </a:bodyPr>
          <a:lstStyle/>
          <a:p>
            <a:r>
              <a:rPr kumimoji="1" lang="en-US" altLang="zh-CN" sz="800" dirty="0" smtClean="0">
                <a:solidFill>
                  <a:schemeClr val="tx1"/>
                </a:solidFill>
              </a:rPr>
              <a:t>Date: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449273" y="1464370"/>
            <a:ext cx="1249848" cy="1231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spAutoFit/>
          </a:bodyPr>
          <a:lstStyle/>
          <a:p>
            <a:r>
              <a:rPr kumimoji="1" lang="en-US" altLang="zh-CN" sz="800" dirty="0" smtClean="0">
                <a:solidFill>
                  <a:schemeClr val="tx1"/>
                </a:solidFill>
              </a:rPr>
              <a:t>Time: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449273" y="1598743"/>
            <a:ext cx="141595" cy="1231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spAutoFit/>
          </a:bodyPr>
          <a:lstStyle/>
          <a:p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299152" y="1600854"/>
            <a:ext cx="141595" cy="1231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spAutoFit/>
          </a:bodyPr>
          <a:lstStyle/>
          <a:p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559638" y="1577921"/>
            <a:ext cx="708284" cy="1231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spAutoFit/>
          </a:bodyPr>
          <a:lstStyle/>
          <a:p>
            <a:r>
              <a:rPr kumimoji="1" lang="en-US" altLang="zh-CN" sz="800" dirty="0" smtClean="0">
                <a:solidFill>
                  <a:schemeClr val="tx1"/>
                </a:solidFill>
              </a:rPr>
              <a:t>Hangout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440747" y="1598743"/>
            <a:ext cx="708284" cy="1231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spAutoFit/>
          </a:bodyPr>
          <a:lstStyle/>
          <a:p>
            <a:r>
              <a:rPr kumimoji="1" lang="en-US" altLang="zh-CN" sz="800" dirty="0" smtClean="0">
                <a:solidFill>
                  <a:schemeClr val="tx1"/>
                </a:solidFill>
              </a:rPr>
              <a:t>Recorded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449273" y="1743198"/>
            <a:ext cx="1249848" cy="1231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spAutoFit/>
          </a:bodyPr>
          <a:lstStyle/>
          <a:p>
            <a:r>
              <a:rPr kumimoji="1" lang="en-US" altLang="zh-CN" sz="800" dirty="0" smtClean="0">
                <a:solidFill>
                  <a:schemeClr val="tx1"/>
                </a:solidFill>
              </a:rPr>
              <a:t>Legal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862660" y="1126681"/>
            <a:ext cx="547120" cy="1538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00" dirty="0" smtClean="0">
                <a:solidFill>
                  <a:schemeClr val="tx1"/>
                </a:solidFill>
              </a:rPr>
              <a:t>Report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58910" y="1279081"/>
            <a:ext cx="547120" cy="1538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00" dirty="0" smtClean="0">
                <a:solidFill>
                  <a:schemeClr val="tx1"/>
                </a:solidFill>
              </a:rPr>
              <a:t>Report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862660" y="1433386"/>
            <a:ext cx="547120" cy="1538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00" dirty="0" smtClean="0">
                <a:solidFill>
                  <a:schemeClr val="tx1"/>
                </a:solidFill>
              </a:rPr>
              <a:t>Report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004505" y="3332280"/>
            <a:ext cx="1249848" cy="158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00" dirty="0" smtClean="0">
                <a:solidFill>
                  <a:schemeClr val="tx1"/>
                </a:solidFill>
              </a:rPr>
              <a:t>Seminar name: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004505" y="3564034"/>
            <a:ext cx="1249848" cy="158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00" dirty="0" smtClean="0">
                <a:solidFill>
                  <a:schemeClr val="tx1"/>
                </a:solidFill>
              </a:rPr>
              <a:t>Date: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004505" y="3798175"/>
            <a:ext cx="1249848" cy="158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00" dirty="0" smtClean="0">
                <a:solidFill>
                  <a:schemeClr val="tx1"/>
                </a:solidFill>
              </a:rPr>
              <a:t>Time: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004505" y="4029929"/>
            <a:ext cx="141595" cy="158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7114870" y="4009107"/>
            <a:ext cx="708284" cy="1587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00" dirty="0" smtClean="0">
                <a:solidFill>
                  <a:schemeClr val="tx1"/>
                </a:solidFill>
              </a:rPr>
              <a:t>Hangout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004505" y="4236850"/>
            <a:ext cx="1249848" cy="158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00" dirty="0" smtClean="0">
                <a:solidFill>
                  <a:schemeClr val="tx1"/>
                </a:solidFill>
              </a:rPr>
              <a:t>Legal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713523" y="4008906"/>
            <a:ext cx="1249848" cy="158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00" dirty="0" smtClean="0">
                <a:solidFill>
                  <a:schemeClr val="tx1"/>
                </a:solidFill>
              </a:rPr>
              <a:t>YouTube Id: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7672" y="5573817"/>
            <a:ext cx="1028700" cy="406400"/>
          </a:xfrm>
          <a:prstGeom prst="rect">
            <a:avLst/>
          </a:prstGeom>
        </p:spPr>
      </p:pic>
      <p:sp>
        <p:nvSpPr>
          <p:cNvPr id="116" name="矩形 115"/>
          <p:cNvSpPr/>
          <p:nvPr/>
        </p:nvSpPr>
        <p:spPr>
          <a:xfrm>
            <a:off x="3435629" y="1131564"/>
            <a:ext cx="547120" cy="1538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00" dirty="0" smtClean="0">
                <a:solidFill>
                  <a:schemeClr val="tx1"/>
                </a:solidFill>
              </a:rPr>
              <a:t>Q&amp;A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31879" y="1283964"/>
            <a:ext cx="547120" cy="1538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00" dirty="0" smtClean="0">
                <a:solidFill>
                  <a:schemeClr val="tx1"/>
                </a:solidFill>
              </a:rPr>
              <a:t>Q&amp;A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3435629" y="1438269"/>
            <a:ext cx="547120" cy="1538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00" dirty="0" smtClean="0">
                <a:solidFill>
                  <a:schemeClr val="tx1"/>
                </a:solidFill>
              </a:rPr>
              <a:t>Q&amp;A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6442449" y="4859091"/>
            <a:ext cx="2123667" cy="1492479"/>
          </a:xfrm>
          <a:prstGeom prst="roundRect">
            <a:avLst>
              <a:gd name="adj" fmla="val 3986"/>
            </a:avLst>
          </a:prstGeom>
          <a:solidFill>
            <a:schemeClr val="bg1"/>
          </a:solidFill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6824863" y="6353018"/>
            <a:ext cx="1368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Question List</a:t>
            </a:r>
            <a:endParaRPr kumimoji="1" lang="zh-CN" altLang="en-US" sz="1400" dirty="0"/>
          </a:p>
        </p:txBody>
      </p:sp>
      <p:pic>
        <p:nvPicPr>
          <p:cNvPr id="121" name="图片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048" y="4954732"/>
            <a:ext cx="2034816" cy="157008"/>
          </a:xfrm>
          <a:prstGeom prst="rect">
            <a:avLst/>
          </a:prstGeom>
        </p:spPr>
      </p:pic>
      <p:sp>
        <p:nvSpPr>
          <p:cNvPr id="123" name="矩形 122"/>
          <p:cNvSpPr/>
          <p:nvPr/>
        </p:nvSpPr>
        <p:spPr>
          <a:xfrm>
            <a:off x="6553508" y="5401760"/>
            <a:ext cx="1249848" cy="3031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00" dirty="0" smtClean="0">
                <a:solidFill>
                  <a:schemeClr val="tx1"/>
                </a:solidFill>
              </a:rPr>
              <a:t>Question 1 (user 1)</a:t>
            </a:r>
          </a:p>
          <a:p>
            <a:r>
              <a:rPr kumimoji="1" lang="en-US" altLang="zh-CN" sz="1000" dirty="0" smtClean="0">
                <a:solidFill>
                  <a:schemeClr val="tx1"/>
                </a:solidFill>
              </a:rPr>
              <a:t>Question 2 (User 2)</a:t>
            </a:r>
          </a:p>
          <a:p>
            <a:r>
              <a:rPr kumimoji="1" lang="en-US" altLang="zh-CN" sz="1000" dirty="0" smtClean="0">
                <a:solidFill>
                  <a:schemeClr val="tx1"/>
                </a:solidFill>
              </a:rPr>
              <a:t>Question 3 (User 3)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0" name="等腰三角形 129"/>
          <p:cNvSpPr/>
          <p:nvPr/>
        </p:nvSpPr>
        <p:spPr>
          <a:xfrm rot="5400000">
            <a:off x="6134710" y="5683887"/>
            <a:ext cx="207655" cy="179013"/>
          </a:xfrm>
          <a:prstGeom prst="triangl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6521176" y="5139227"/>
            <a:ext cx="1672478" cy="1932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00" b="1" dirty="0" smtClean="0">
                <a:solidFill>
                  <a:schemeClr val="tx1"/>
                </a:solidFill>
              </a:rPr>
              <a:t>Live Seminar 1</a:t>
            </a:r>
          </a:p>
        </p:txBody>
      </p:sp>
      <p:sp>
        <p:nvSpPr>
          <p:cNvPr id="70" name="矩形 69"/>
          <p:cNvSpPr/>
          <p:nvPr/>
        </p:nvSpPr>
        <p:spPr>
          <a:xfrm>
            <a:off x="4445521" y="1897547"/>
            <a:ext cx="1249848" cy="1231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spAutoFit/>
          </a:bodyPr>
          <a:lstStyle/>
          <a:p>
            <a:r>
              <a:rPr kumimoji="1" lang="en-US" altLang="zh-CN" sz="800" dirty="0" smtClean="0">
                <a:solidFill>
                  <a:schemeClr val="tx1"/>
                </a:solidFill>
              </a:rPr>
              <a:t>Image </a:t>
            </a:r>
            <a:r>
              <a:rPr kumimoji="1" lang="zh-TW" altLang="en-US" sz="800" dirty="0" smtClean="0">
                <a:solidFill>
                  <a:schemeClr val="tx1"/>
                </a:solidFill>
              </a:rPr>
              <a:t>縮圖</a:t>
            </a:r>
            <a:r>
              <a:rPr kumimoji="1" lang="en-US" altLang="zh-TW" sz="800" dirty="0" smtClean="0">
                <a:solidFill>
                  <a:schemeClr val="tx1"/>
                </a:solidFill>
              </a:rPr>
              <a:t> upload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445520" y="2043242"/>
            <a:ext cx="2040897" cy="1231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spAutoFit/>
          </a:bodyPr>
          <a:lstStyle/>
          <a:p>
            <a:r>
              <a:rPr kumimoji="1" lang="en-US" altLang="zh-CN" sz="800" dirty="0" smtClean="0">
                <a:solidFill>
                  <a:schemeClr val="tx1"/>
                </a:solidFill>
              </a:rPr>
              <a:t>Hangouts on Air permission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932272" y="1598708"/>
            <a:ext cx="510177" cy="1231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r>
              <a:rPr kumimoji="1" lang="en-US" altLang="zh-CN" sz="800" dirty="0" smtClean="0">
                <a:solidFill>
                  <a:schemeClr val="tx1"/>
                </a:solidFill>
              </a:rPr>
              <a:t>URL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449273" y="2197596"/>
            <a:ext cx="1249848" cy="1231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spAutoFit/>
          </a:bodyPr>
          <a:lstStyle/>
          <a:p>
            <a:r>
              <a:rPr kumimoji="1" lang="en-US" altLang="zh-CN" sz="800" dirty="0" smtClean="0">
                <a:solidFill>
                  <a:schemeClr val="tx1"/>
                </a:solidFill>
              </a:rPr>
              <a:t>[  ] Q&amp;A?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02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ANZ </a:t>
            </a:r>
            <a:r>
              <a:rPr kumimoji="1" lang="zh-TW" altLang="en-US" dirty="0" smtClean="0"/>
              <a:t>講師流程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74807" y="3635531"/>
            <a:ext cx="1368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Speaker</a:t>
            </a:r>
            <a:endParaRPr kumimoji="1" lang="en-US" altLang="zh-CN" sz="1400" dirty="0"/>
          </a:p>
          <a:p>
            <a:pPr algn="ctr"/>
            <a:r>
              <a:rPr kumimoji="1" lang="en-US" altLang="zh-CN" sz="1400" dirty="0">
                <a:solidFill>
                  <a:srgbClr val="FF0000"/>
                </a:solidFill>
              </a:rPr>
              <a:t>(in 20 minutes)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8" name="等腰三角形 57"/>
          <p:cNvSpPr/>
          <p:nvPr/>
        </p:nvSpPr>
        <p:spPr>
          <a:xfrm rot="5400000">
            <a:off x="1610203" y="3147901"/>
            <a:ext cx="207655" cy="179013"/>
          </a:xfrm>
          <a:prstGeom prst="triangl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58" y="2830409"/>
            <a:ext cx="1263266" cy="80634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884" y="2700187"/>
            <a:ext cx="2028865" cy="1282095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1803538" y="3982282"/>
            <a:ext cx="230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Login Google+</a:t>
            </a:r>
          </a:p>
          <a:p>
            <a:pPr algn="ctr"/>
            <a:r>
              <a:rPr kumimoji="1" lang="en-US" altLang="zh-CN" sz="1400" dirty="0" smtClean="0"/>
              <a:t>(via Google+ web site)</a:t>
            </a:r>
            <a:endParaRPr kumimoji="1" lang="zh-CN" altLang="en-US" sz="1400" dirty="0"/>
          </a:p>
        </p:txBody>
      </p:sp>
      <p:sp>
        <p:nvSpPr>
          <p:cNvPr id="49" name="剪去对角的矩形 48"/>
          <p:cNvSpPr/>
          <p:nvPr/>
        </p:nvSpPr>
        <p:spPr>
          <a:xfrm>
            <a:off x="1953884" y="908485"/>
            <a:ext cx="1843252" cy="1426256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0F6FF"/>
              </a:gs>
            </a:gsLst>
            <a:path path="rect">
              <a:fillToRect t="100000" r="100000"/>
            </a:path>
            <a:tileRect l="-100000" b="-100000"/>
          </a:gradFill>
          <a:effectLst>
            <a:outerShdw blurRad="40000" dist="23000" dir="21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066761" y="1117122"/>
            <a:ext cx="170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latin typeface="Apple LiGothic Medium"/>
                <a:ea typeface="Apple LiGothic Medium"/>
                <a:cs typeface="Apple LiGothic Medium"/>
              </a:rPr>
              <a:t>若有登入私人帳號，須先登出。</a:t>
            </a:r>
            <a:endParaRPr kumimoji="1" lang="zh-CN" altLang="en-US" dirty="0">
              <a:latin typeface="Apple LiGothic Medium"/>
              <a:ea typeface="Apple LiGothic Medium"/>
              <a:cs typeface="Apple LiGothic Medium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746" y="2689672"/>
            <a:ext cx="2023635" cy="1074083"/>
          </a:xfrm>
          <a:prstGeom prst="rect">
            <a:avLst/>
          </a:prstGeom>
        </p:spPr>
      </p:pic>
      <p:sp>
        <p:nvSpPr>
          <p:cNvPr id="52" name="等腰三角形 51"/>
          <p:cNvSpPr/>
          <p:nvPr/>
        </p:nvSpPr>
        <p:spPr>
          <a:xfrm rot="5400000">
            <a:off x="4081486" y="3147901"/>
            <a:ext cx="207655" cy="179013"/>
          </a:xfrm>
          <a:prstGeom prst="triangl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285" y="2518784"/>
            <a:ext cx="1824810" cy="1463498"/>
          </a:xfrm>
          <a:prstGeom prst="rect">
            <a:avLst/>
          </a:prstGeom>
        </p:spPr>
      </p:pic>
      <p:sp>
        <p:nvSpPr>
          <p:cNvPr id="54" name="等腰三角形 53"/>
          <p:cNvSpPr/>
          <p:nvPr/>
        </p:nvSpPr>
        <p:spPr>
          <a:xfrm rot="5400000">
            <a:off x="6588616" y="3147901"/>
            <a:ext cx="207655" cy="179013"/>
          </a:xfrm>
          <a:prstGeom prst="triangl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6740310" y="3982282"/>
            <a:ext cx="230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On Air now!</a:t>
            </a:r>
          </a:p>
          <a:p>
            <a:pPr algn="ctr"/>
            <a:r>
              <a:rPr kumimoji="1" lang="en-US" altLang="zh-CN" sz="1400" dirty="0" smtClean="0"/>
              <a:t>(via Google+ web site)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0803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提供報表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 smtClean="0"/>
              <a:t>包括：</a:t>
            </a:r>
            <a:r>
              <a:rPr kumimoji="1" lang="en-US" altLang="zh-TW" dirty="0" smtClean="0"/>
              <a:t>Live (Hangouts on Air) </a:t>
            </a:r>
            <a:r>
              <a:rPr kumimoji="1" lang="zh-TW" altLang="en-US" dirty="0" smtClean="0"/>
              <a:t>或錄影</a:t>
            </a:r>
            <a:r>
              <a:rPr kumimoji="1" lang="en-US" altLang="zh-TW" dirty="0" smtClean="0"/>
              <a:t> (YouTube)</a:t>
            </a:r>
          </a:p>
          <a:p>
            <a:r>
              <a:rPr kumimoji="1" lang="zh-TW" altLang="en-US" dirty="0" smtClean="0"/>
              <a:t>資訊：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客戶：</a:t>
            </a:r>
            <a:r>
              <a:rPr kumimoji="1" lang="zh-TW" altLang="en-US" dirty="0" smtClean="0"/>
              <a:t>客戶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Id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影片</a:t>
            </a:r>
            <a:r>
              <a:rPr kumimoji="1" lang="zh-TW" altLang="en-US" dirty="0" smtClean="0">
                <a:sym typeface="Wingdings"/>
              </a:rPr>
              <a:t>：影片名稱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時間：何時開啟此影片</a:t>
            </a:r>
            <a:r>
              <a:rPr kumimoji="1" lang="en-US" altLang="zh-TW" dirty="0" smtClean="0"/>
              <a:t> (</a:t>
            </a:r>
            <a:r>
              <a:rPr kumimoji="1" lang="zh-TW" altLang="en-US" dirty="0" smtClean="0"/>
              <a:t>日期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時間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zh-TW" altLang="en-US" dirty="0" smtClean="0"/>
              <a:t>看多久：看到影片的第幾秒離開</a:t>
            </a:r>
            <a:endParaRPr kumimoji="1" lang="en-US" altLang="zh-TW" dirty="0" smtClean="0"/>
          </a:p>
          <a:p>
            <a:r>
              <a:rPr kumimoji="1" lang="zh-TW" altLang="en-US" dirty="0" smtClean="0"/>
              <a:t>條件：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時間：當天、周、月、累計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影片：選擇特定的影片當作條件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客戶：選擇特定的客戶當作條件</a:t>
            </a:r>
            <a:endParaRPr kumimoji="1" lang="en-US" altLang="zh-TW" dirty="0" smtClean="0"/>
          </a:p>
          <a:p>
            <a:r>
              <a:rPr kumimoji="1" lang="zh-TW" altLang="en-US" dirty="0" smtClean="0"/>
              <a:t>數字資訊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Generate Excel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64987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Google </a:t>
            </a:r>
            <a:r>
              <a:rPr kumimoji="1" lang="zh-TW" altLang="en-US" dirty="0" smtClean="0"/>
              <a:t>服務使用注意事項</a:t>
            </a:r>
            <a:r>
              <a:rPr kumimoji="1" lang="en-US" altLang="zh-TW" dirty="0" smtClean="0"/>
              <a:t> (1/3)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 smtClean="0"/>
              <a:t>Hangouts </a:t>
            </a:r>
            <a:r>
              <a:rPr kumimoji="1" lang="zh-TW" altLang="en-US" sz="2400" dirty="0" smtClean="0"/>
              <a:t>環境需求</a:t>
            </a:r>
            <a:endParaRPr kumimoji="1" lang="en-US" altLang="zh-TW" sz="2400" dirty="0" smtClean="0"/>
          </a:p>
          <a:p>
            <a:pPr lvl="1"/>
            <a:r>
              <a:rPr kumimoji="1" lang="zh-TW" altLang="en-US" sz="2000" dirty="0" smtClean="0"/>
              <a:t>支援瀏覽器：</a:t>
            </a:r>
            <a:endParaRPr kumimoji="1" lang="en-US" altLang="zh-TW" sz="2000" dirty="0" smtClean="0"/>
          </a:p>
          <a:p>
            <a:pPr lvl="2"/>
            <a:r>
              <a:rPr kumimoji="1" lang="en-US" altLang="zh-TW" sz="1800" dirty="0" smtClean="0"/>
              <a:t>Google Chrome 10+</a:t>
            </a:r>
            <a:endParaRPr kumimoji="1" lang="en-US" altLang="zh-TW" sz="1800" dirty="0"/>
          </a:p>
          <a:p>
            <a:pPr lvl="2"/>
            <a:r>
              <a:rPr kumimoji="1" lang="en-US" altLang="zh-TW" sz="1800" dirty="0" smtClean="0"/>
              <a:t>Microsoft Internet Explorer (IE) 8+</a:t>
            </a:r>
          </a:p>
          <a:p>
            <a:pPr lvl="2"/>
            <a:r>
              <a:rPr kumimoji="1" lang="en-US" altLang="zh-TW" sz="1800" dirty="0" smtClean="0"/>
              <a:t>Mozilla Firefox 3+</a:t>
            </a:r>
          </a:p>
          <a:p>
            <a:pPr lvl="2"/>
            <a:r>
              <a:rPr kumimoji="1" lang="en-US" altLang="zh-TW" sz="1800" dirty="0" smtClean="0"/>
              <a:t>Safari 4+</a:t>
            </a:r>
          </a:p>
          <a:p>
            <a:pPr lvl="1"/>
            <a:r>
              <a:rPr kumimoji="1" lang="zh-TW" altLang="en-US" sz="2000" dirty="0" smtClean="0"/>
              <a:t>支援的作業系統：</a:t>
            </a:r>
            <a:endParaRPr kumimoji="1" lang="en-US" altLang="zh-TW" sz="2000" dirty="0" smtClean="0"/>
          </a:p>
          <a:p>
            <a:pPr lvl="2"/>
            <a:r>
              <a:rPr kumimoji="1" lang="en-US" altLang="zh-TW" sz="1800" dirty="0" smtClean="0"/>
              <a:t>Mac OS X</a:t>
            </a:r>
          </a:p>
          <a:p>
            <a:pPr lvl="2"/>
            <a:r>
              <a:rPr kumimoji="1" lang="en-US" altLang="zh-TW" sz="1800" dirty="0" smtClean="0"/>
              <a:t>Windows / Windows XP / Windows Vista</a:t>
            </a:r>
          </a:p>
          <a:p>
            <a:pPr lvl="2"/>
            <a:r>
              <a:rPr kumimoji="1" lang="en-US" altLang="zh-TW" sz="1800" dirty="0" smtClean="0"/>
              <a:t>Chrome</a:t>
            </a:r>
          </a:p>
          <a:p>
            <a:pPr lvl="1"/>
            <a:r>
              <a:rPr kumimoji="1" lang="en-US" altLang="zh-TW" sz="2000" dirty="0" smtClean="0"/>
              <a:t>Hangouts </a:t>
            </a:r>
            <a:r>
              <a:rPr kumimoji="1" lang="zh-TW" altLang="en-US" sz="2000" dirty="0" smtClean="0"/>
              <a:t>直播錄影檔下載格式</a:t>
            </a:r>
            <a:endParaRPr kumimoji="1" lang="en-US" altLang="zh-TW" sz="2000" dirty="0" smtClean="0"/>
          </a:p>
          <a:p>
            <a:pPr lvl="2"/>
            <a:r>
              <a:rPr kumimoji="1" lang="en-US" altLang="zh-TW" sz="1800" dirty="0" smtClean="0"/>
              <a:t>mp4</a:t>
            </a:r>
          </a:p>
        </p:txBody>
      </p:sp>
    </p:spTree>
    <p:extLst>
      <p:ext uri="{BB962C8B-B14F-4D97-AF65-F5344CB8AC3E}">
        <p14:creationId xmlns:p14="http://schemas.microsoft.com/office/powerpoint/2010/main" val="76019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Google </a:t>
            </a:r>
            <a:r>
              <a:rPr kumimoji="1" lang="zh-TW" altLang="en-US" dirty="0" smtClean="0"/>
              <a:t>服務使用注意事項</a:t>
            </a:r>
            <a:r>
              <a:rPr kumimoji="1" lang="en-US" altLang="zh-TW" dirty="0" smtClean="0"/>
              <a:t> (2/3)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 smtClean="0"/>
              <a:t>Hangouts </a:t>
            </a:r>
            <a:r>
              <a:rPr kumimoji="1" lang="zh-TW" altLang="en-US" sz="2400" dirty="0" smtClean="0"/>
              <a:t>直播網路需求</a:t>
            </a:r>
            <a:endParaRPr kumimoji="1" lang="en-US" altLang="zh-TW" sz="2400" dirty="0" smtClean="0"/>
          </a:p>
          <a:p>
            <a:pPr lvl="1"/>
            <a:r>
              <a:rPr kumimoji="1" lang="zh-CHT" altLang="en-US" sz="2000" dirty="0" smtClean="0"/>
              <a:t>通訊埠 </a:t>
            </a:r>
            <a:r>
              <a:rPr kumimoji="1" lang="en-US" altLang="zh-CHT" sz="2000" dirty="0"/>
              <a:t>19305 </a:t>
            </a:r>
            <a:r>
              <a:rPr kumimoji="1" lang="zh-CHT" altLang="en-US" sz="2000" dirty="0"/>
              <a:t>至 </a:t>
            </a:r>
            <a:r>
              <a:rPr kumimoji="1" lang="en-US" altLang="zh-CHT" sz="2000" dirty="0"/>
              <a:t>19309 </a:t>
            </a:r>
            <a:r>
              <a:rPr kumimoji="1" lang="zh-CHT" altLang="en-US" sz="2000" dirty="0"/>
              <a:t>與 </a:t>
            </a:r>
            <a:r>
              <a:rPr kumimoji="1" lang="en-US" altLang="zh-CHT" sz="2000" dirty="0"/>
              <a:t>Google </a:t>
            </a:r>
            <a:r>
              <a:rPr kumimoji="1" lang="zh-CHT" altLang="en-US" sz="2000" dirty="0"/>
              <a:t>建立 </a:t>
            </a:r>
            <a:r>
              <a:rPr kumimoji="1" lang="en-US" altLang="zh-CHT" sz="2000" dirty="0"/>
              <a:t>UDP </a:t>
            </a:r>
            <a:r>
              <a:rPr kumimoji="1" lang="zh-CHT" altLang="en-US" sz="2000" dirty="0" smtClean="0"/>
              <a:t>連線</a:t>
            </a:r>
            <a:endParaRPr kumimoji="1" lang="en-US" altLang="zh-CHT" sz="2000" dirty="0" smtClean="0"/>
          </a:p>
          <a:p>
            <a:pPr lvl="1"/>
            <a:r>
              <a:rPr kumimoji="1" lang="zh-CHT" altLang="en-US" sz="2000" dirty="0" smtClean="0"/>
              <a:t>通訊埠 </a:t>
            </a:r>
            <a:r>
              <a:rPr kumimoji="1" lang="en-US" altLang="zh-CHT" sz="2000" dirty="0"/>
              <a:t>19305 </a:t>
            </a:r>
            <a:r>
              <a:rPr kumimoji="1" lang="zh-CHT" altLang="en-US" sz="2000" dirty="0"/>
              <a:t>至 </a:t>
            </a:r>
            <a:r>
              <a:rPr kumimoji="1" lang="en-US" altLang="zh-CHT" sz="2000" dirty="0"/>
              <a:t>19309 </a:t>
            </a:r>
            <a:r>
              <a:rPr kumimoji="1" lang="zh-CHT" altLang="en-US" sz="2000" dirty="0"/>
              <a:t>與 </a:t>
            </a:r>
            <a:r>
              <a:rPr kumimoji="1" lang="en-US" altLang="zh-CHT" sz="2000" dirty="0"/>
              <a:t>Google </a:t>
            </a:r>
            <a:r>
              <a:rPr kumimoji="1" lang="zh-CHT" altLang="en-US" sz="2000" dirty="0"/>
              <a:t>建立 </a:t>
            </a:r>
            <a:r>
              <a:rPr kumimoji="1" lang="en-US" altLang="zh-CHT" sz="2000" dirty="0"/>
              <a:t>TCP </a:t>
            </a:r>
            <a:r>
              <a:rPr kumimoji="1" lang="zh-CHT" altLang="en-US" sz="2000" dirty="0" smtClean="0"/>
              <a:t>連線</a:t>
            </a:r>
            <a:endParaRPr kumimoji="1" lang="en-US" altLang="zh-CHT" sz="2000" dirty="0" smtClean="0"/>
          </a:p>
          <a:p>
            <a:pPr lvl="1"/>
            <a:r>
              <a:rPr kumimoji="1" lang="zh-CHT" altLang="en-US" sz="2000" dirty="0" smtClean="0"/>
              <a:t>通訊埠 </a:t>
            </a:r>
            <a:r>
              <a:rPr kumimoji="1" lang="en-US" altLang="zh-CHT" sz="2000" dirty="0"/>
              <a:t>80 </a:t>
            </a:r>
            <a:r>
              <a:rPr kumimoji="1" lang="zh-CHT" altLang="en-US" sz="2000" dirty="0"/>
              <a:t>與 </a:t>
            </a:r>
            <a:r>
              <a:rPr kumimoji="1" lang="en-US" altLang="zh-CHT" sz="2000" dirty="0"/>
              <a:t>Google </a:t>
            </a:r>
            <a:r>
              <a:rPr kumimoji="1" lang="zh-CHT" altLang="en-US" sz="2000" dirty="0"/>
              <a:t>建立 </a:t>
            </a:r>
            <a:r>
              <a:rPr kumimoji="1" lang="en-US" altLang="zh-CHT" sz="2000" dirty="0"/>
              <a:t>TCP </a:t>
            </a:r>
            <a:r>
              <a:rPr kumimoji="1" lang="zh-CHT" altLang="en-US" sz="2000" dirty="0" smtClean="0"/>
              <a:t>連線</a:t>
            </a:r>
            <a:endParaRPr kumimoji="1" lang="en-US" altLang="zh-CHT" sz="2000" dirty="0" smtClean="0"/>
          </a:p>
          <a:p>
            <a:pPr lvl="1"/>
            <a:r>
              <a:rPr kumimoji="1" lang="zh-CHT" altLang="en-US" sz="2000" dirty="0" smtClean="0"/>
              <a:t>通訊埠 </a:t>
            </a:r>
            <a:r>
              <a:rPr kumimoji="1" lang="en-US" altLang="zh-CHT" sz="2000" dirty="0"/>
              <a:t>443 </a:t>
            </a:r>
            <a:r>
              <a:rPr kumimoji="1" lang="zh-CHT" altLang="en-US" sz="2000" dirty="0"/>
              <a:t>與 </a:t>
            </a:r>
            <a:r>
              <a:rPr kumimoji="1" lang="en-US" altLang="zh-CHT" sz="2000" dirty="0"/>
              <a:t>Google </a:t>
            </a:r>
            <a:r>
              <a:rPr kumimoji="1" lang="zh-CHT" altLang="en-US" sz="2000" dirty="0"/>
              <a:t>建立 </a:t>
            </a:r>
            <a:r>
              <a:rPr kumimoji="1" lang="en-US" altLang="zh-CHT" sz="2000" dirty="0"/>
              <a:t>TCP </a:t>
            </a:r>
            <a:r>
              <a:rPr kumimoji="1" lang="zh-CHT" altLang="en-US" sz="2000" dirty="0"/>
              <a:t>連線 </a:t>
            </a:r>
            <a:r>
              <a:rPr kumimoji="1" lang="en-US" altLang="zh-CHT" sz="2000" dirty="0"/>
              <a:t>(SSL</a:t>
            </a:r>
            <a:r>
              <a:rPr kumimoji="1" lang="en-US" altLang="zh-CHT" sz="2000" dirty="0" smtClean="0"/>
              <a:t>)</a:t>
            </a:r>
          </a:p>
          <a:p>
            <a:r>
              <a:rPr kumimoji="1" lang="zh-TW" altLang="en-US" sz="2400" dirty="0"/>
              <a:t>頻寬需求</a:t>
            </a:r>
            <a:r>
              <a:rPr kumimoji="1" lang="en-US" altLang="zh-TW" sz="2400" dirty="0"/>
              <a:t> (</a:t>
            </a:r>
            <a:r>
              <a:rPr kumimoji="1" lang="zh-TW" altLang="en-US" sz="2400" dirty="0"/>
              <a:t>建議</a:t>
            </a:r>
            <a:r>
              <a:rPr kumimoji="1" lang="en-US" altLang="zh-TW" sz="2400" dirty="0"/>
              <a:t>)</a:t>
            </a:r>
          </a:p>
          <a:p>
            <a:pPr lvl="1"/>
            <a:r>
              <a:rPr kumimoji="1" lang="zh-TW" altLang="en-US" sz="2000" dirty="0"/>
              <a:t>上傳：</a:t>
            </a:r>
            <a:r>
              <a:rPr kumimoji="1" lang="en-US" altLang="zh-TW" sz="2000" dirty="0"/>
              <a:t>900kbps</a:t>
            </a:r>
          </a:p>
          <a:p>
            <a:pPr lvl="1"/>
            <a:r>
              <a:rPr kumimoji="1" lang="zh-TW" altLang="en-US" sz="2000" dirty="0"/>
              <a:t>下傳：</a:t>
            </a:r>
            <a:r>
              <a:rPr kumimoji="1" lang="en-US" altLang="zh-TW" sz="2000" dirty="0"/>
              <a:t>2mbps (5</a:t>
            </a:r>
            <a:r>
              <a:rPr kumimoji="1" lang="zh-TW" altLang="en-US" sz="2000" dirty="0"/>
              <a:t>人</a:t>
            </a:r>
            <a:r>
              <a:rPr kumimoji="1" lang="en-US" altLang="zh-TW" sz="2000" dirty="0"/>
              <a:t>); 3mbps (10</a:t>
            </a:r>
            <a:r>
              <a:rPr kumimoji="1" lang="zh-TW" altLang="en-US" sz="2000" dirty="0"/>
              <a:t>人</a:t>
            </a:r>
            <a:r>
              <a:rPr kumimoji="1" lang="en-US" altLang="zh-TW" sz="2000" dirty="0" smtClean="0"/>
              <a:t>)</a:t>
            </a:r>
            <a:endParaRPr kumimoji="1"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50878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11702</TotalTime>
  <Words>599</Words>
  <Application>Microsoft Macintosh PowerPoint</Application>
  <PresentationFormat>全屏显示(4:3)</PresentationFormat>
  <Paragraphs>146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Proposal - ANZ G+ Seminar</vt:lpstr>
      <vt:lpstr>大綱</vt:lpstr>
      <vt:lpstr>ANZ 客戶使用流程 (透過 eDM)</vt:lpstr>
      <vt:lpstr>ANZ 客戶使用流程 (官網登錄)</vt:lpstr>
      <vt:lpstr>ANZ 主持人使用流程</vt:lpstr>
      <vt:lpstr>ANZ 講師流程</vt:lpstr>
      <vt:lpstr>提供報表</vt:lpstr>
      <vt:lpstr>Google 服務使用注意事項 (1/3)</vt:lpstr>
      <vt:lpstr>Google 服務使用注意事項 (2/3)</vt:lpstr>
      <vt:lpstr>Google 服務使用注意事項 (3/3)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Chang Dennis</dc:creator>
  <cp:lastModifiedBy>Chang Dennis</cp:lastModifiedBy>
  <cp:revision>157</cp:revision>
  <dcterms:created xsi:type="dcterms:W3CDTF">2012-08-22T14:05:52Z</dcterms:created>
  <dcterms:modified xsi:type="dcterms:W3CDTF">2013-03-25T06:00:29Z</dcterms:modified>
</cp:coreProperties>
</file>