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8" r:id="rId3"/>
    <p:sldId id="258" r:id="rId4"/>
    <p:sldId id="259" r:id="rId5"/>
    <p:sldId id="260" r:id="rId6"/>
    <p:sldId id="261" r:id="rId7"/>
    <p:sldId id="263" r:id="rId8"/>
    <p:sldId id="262" r:id="rId9"/>
    <p:sldId id="267" r:id="rId10"/>
    <p:sldId id="257" r:id="rId11"/>
    <p:sldId id="269" r:id="rId12"/>
    <p:sldId id="265" r:id="rId13"/>
    <p:sldId id="270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921" autoAdjust="0"/>
  </p:normalViewPr>
  <p:slideViewPr>
    <p:cSldViewPr snapToGrid="0">
      <p:cViewPr varScale="1">
        <p:scale>
          <a:sx n="102" d="100"/>
          <a:sy n="102" d="100"/>
        </p:scale>
        <p:origin x="46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B04264-245F-47C8-8F41-BCAB4FDF09FF}" type="datetimeFigureOut">
              <a:rPr lang="zh-TW" altLang="en-US" smtClean="0"/>
              <a:t>2021/3/20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A2A322-433F-41A6-8667-757A198818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0729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2A322-433F-41A6-8667-757A198818EB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95978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2A322-433F-41A6-8667-757A198818EB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35699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2A322-433F-41A6-8667-757A198818EB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03525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2A322-433F-41A6-8667-757A198818EB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0278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2A322-433F-41A6-8667-757A198818EB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63985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2A322-433F-41A6-8667-757A198818EB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74480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2A322-433F-41A6-8667-757A198818EB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75925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2A322-433F-41A6-8667-757A198818EB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33646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2A322-433F-41A6-8667-757A198818EB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87957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2A322-433F-41A6-8667-757A198818EB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73553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2A322-433F-41A6-8667-757A198818EB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32674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2A322-433F-41A6-8667-757A198818EB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3141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DB7F5-4839-4B05-BFFA-EFBDF45A74C2}" type="datetimeFigureOut">
              <a:rPr lang="zh-TW" altLang="en-US" smtClean="0"/>
              <a:t>2021/3/20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7E6E5-E014-4242-BF16-0BFA39A9B2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4596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DB7F5-4839-4B05-BFFA-EFBDF45A74C2}" type="datetimeFigureOut">
              <a:rPr lang="zh-TW" altLang="en-US" smtClean="0"/>
              <a:t>2021/3/20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7E6E5-E014-4242-BF16-0BFA39A9B2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3471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DB7F5-4839-4B05-BFFA-EFBDF45A74C2}" type="datetimeFigureOut">
              <a:rPr lang="zh-TW" altLang="en-US" smtClean="0"/>
              <a:t>2021/3/20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7E6E5-E014-4242-BF16-0BFA39A9B2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6504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DB7F5-4839-4B05-BFFA-EFBDF45A74C2}" type="datetimeFigureOut">
              <a:rPr lang="zh-TW" altLang="en-US" smtClean="0"/>
              <a:t>2021/3/20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7E6E5-E014-4242-BF16-0BFA39A9B2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2095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DB7F5-4839-4B05-BFFA-EFBDF45A74C2}" type="datetimeFigureOut">
              <a:rPr lang="zh-TW" altLang="en-US" smtClean="0"/>
              <a:t>2021/3/20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7E6E5-E014-4242-BF16-0BFA39A9B2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49201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DB7F5-4839-4B05-BFFA-EFBDF45A74C2}" type="datetimeFigureOut">
              <a:rPr lang="zh-TW" altLang="en-US" smtClean="0"/>
              <a:t>2021/3/20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7E6E5-E014-4242-BF16-0BFA39A9B2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91695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DB7F5-4839-4B05-BFFA-EFBDF45A74C2}" type="datetimeFigureOut">
              <a:rPr lang="zh-TW" altLang="en-US" smtClean="0"/>
              <a:t>2021/3/20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7E6E5-E014-4242-BF16-0BFA39A9B2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2820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DB7F5-4839-4B05-BFFA-EFBDF45A74C2}" type="datetimeFigureOut">
              <a:rPr lang="zh-TW" altLang="en-US" smtClean="0"/>
              <a:t>2021/3/20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7E6E5-E014-4242-BF16-0BFA39A9B2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312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DB7F5-4839-4B05-BFFA-EFBDF45A74C2}" type="datetimeFigureOut">
              <a:rPr lang="zh-TW" altLang="en-US" smtClean="0"/>
              <a:t>2021/3/20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7E6E5-E014-4242-BF16-0BFA39A9B2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8236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DB7F5-4839-4B05-BFFA-EFBDF45A74C2}" type="datetimeFigureOut">
              <a:rPr lang="zh-TW" altLang="en-US" smtClean="0"/>
              <a:t>2021/3/20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7E6E5-E014-4242-BF16-0BFA39A9B2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8946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DB7F5-4839-4B05-BFFA-EFBDF45A74C2}" type="datetimeFigureOut">
              <a:rPr lang="zh-TW" altLang="en-US" smtClean="0"/>
              <a:t>2021/3/20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7E6E5-E014-4242-BF16-0BFA39A9B2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1410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DB7F5-4839-4B05-BFFA-EFBDF45A74C2}" type="datetimeFigureOut">
              <a:rPr lang="zh-TW" altLang="en-US" smtClean="0"/>
              <a:t>2021/3/20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67E6E5-E014-4242-BF16-0BFA39A9B2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7724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203517" y="2986743"/>
            <a:ext cx="10575235" cy="1230589"/>
          </a:xfrm>
        </p:spPr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AWS Educate </a:t>
            </a:r>
            <a:r>
              <a:rPr lang="zh-TW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推動分享</a:t>
            </a:r>
            <a:endParaRPr lang="zh-TW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375337" y="4578575"/>
            <a:ext cx="9144000" cy="1655762"/>
          </a:xfrm>
        </p:spPr>
        <p:txBody>
          <a:bodyPr anchor="b" anchorCtr="0">
            <a:normAutofit/>
          </a:bodyPr>
          <a:lstStyle/>
          <a:p>
            <a:pPr algn="r"/>
            <a:r>
              <a:rPr lang="zh-TW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圖書暨資訊處資服一組  黃麗華</a:t>
            </a:r>
            <a:endParaRPr lang="en-US" altLang="zh-TW" sz="2800" dirty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r"/>
            <a:r>
              <a:rPr lang="zh-TW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教務長  李孟晃</a:t>
            </a:r>
            <a:endParaRPr lang="zh-TW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42" y="2193995"/>
            <a:ext cx="2441515" cy="281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68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65207" y="689114"/>
            <a:ext cx="10326793" cy="5473147"/>
          </a:xfrm>
          <a:prstGeom prst="rect">
            <a:avLst/>
          </a:prstGeom>
        </p:spPr>
      </p:pic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320400" y="3078000"/>
            <a:ext cx="10515600" cy="1325563"/>
          </a:xfrm>
        </p:spPr>
        <p:txBody>
          <a:bodyPr/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建構網站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分享訊息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916" y="5776032"/>
            <a:ext cx="809297" cy="933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764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8955" y="1498663"/>
            <a:ext cx="12192000" cy="261538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8342" y="2748238"/>
            <a:ext cx="11495315" cy="1325563"/>
          </a:xfrm>
        </p:spPr>
        <p:txBody>
          <a:bodyPr>
            <a:normAutofit/>
          </a:bodyPr>
          <a:lstStyle/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AWS 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實踐之旅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46" name="群組 45"/>
          <p:cNvGrpSpPr/>
          <p:nvPr/>
        </p:nvGrpSpPr>
        <p:grpSpPr>
          <a:xfrm>
            <a:off x="3971559" y="1129028"/>
            <a:ext cx="3756689" cy="4922872"/>
            <a:chOff x="3971559" y="1871147"/>
            <a:chExt cx="3756689" cy="4922872"/>
          </a:xfrm>
        </p:grpSpPr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1559" y="1871147"/>
              <a:ext cx="3340520" cy="4922872"/>
            </a:xfrm>
            <a:prstGeom prst="rect">
              <a:avLst/>
            </a:prstGeom>
          </p:spPr>
        </p:pic>
        <p:sp>
          <p:nvSpPr>
            <p:cNvPr id="14" name="文字方塊 13"/>
            <p:cNvSpPr txBox="1"/>
            <p:nvPr/>
          </p:nvSpPr>
          <p:spPr>
            <a:xfrm>
              <a:off x="6919356" y="1953208"/>
              <a:ext cx="8088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>
                  <a:solidFill>
                    <a:srgbClr val="FF0000"/>
                  </a:solidFill>
                </a:rPr>
                <a:t>Taipei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4056184" y="5506672"/>
              <a:ext cx="12543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</a:rPr>
                <a:t>Kaohsiung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31" name="弧形接點 30"/>
          <p:cNvCxnSpPr>
            <a:stCxn id="14" idx="1"/>
            <a:endCxn id="15" idx="3"/>
          </p:cNvCxnSpPr>
          <p:nvPr/>
        </p:nvCxnSpPr>
        <p:spPr>
          <a:xfrm rot="10800000" flipV="1">
            <a:off x="5310554" y="1395755"/>
            <a:ext cx="1608803" cy="3553464"/>
          </a:xfrm>
          <a:prstGeom prst="curvedConnector3">
            <a:avLst>
              <a:gd name="adj1" fmla="val 137442"/>
            </a:avLst>
          </a:prstGeom>
          <a:ln w="31750" cap="sq">
            <a:solidFill>
              <a:srgbClr val="FF0000"/>
            </a:solidFill>
            <a:prstDash val="dash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圖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5296" y="5585171"/>
            <a:ext cx="809297" cy="933457"/>
          </a:xfrm>
          <a:prstGeom prst="rect">
            <a:avLst/>
          </a:prstGeom>
        </p:spPr>
      </p:pic>
      <p:sp>
        <p:nvSpPr>
          <p:cNvPr id="10" name="標題 1"/>
          <p:cNvSpPr txBox="1">
            <a:spLocks/>
          </p:cNvSpPr>
          <p:nvPr/>
        </p:nvSpPr>
        <p:spPr>
          <a:xfrm>
            <a:off x="384019" y="445228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高雄校區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內容版面配置區 2"/>
          <p:cNvSpPr>
            <a:spLocks noGrp="1"/>
          </p:cNvSpPr>
          <p:nvPr>
            <p:ph idx="1"/>
          </p:nvPr>
        </p:nvSpPr>
        <p:spPr>
          <a:xfrm>
            <a:off x="857986" y="5576653"/>
            <a:ext cx="4783833" cy="1066144"/>
          </a:xfrm>
        </p:spPr>
        <p:txBody>
          <a:bodyPr>
            <a:noAutofit/>
          </a:bodyPr>
          <a:lstStyle/>
          <a:p>
            <a:r>
              <a:rPr lang="zh-TW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商</a:t>
            </a:r>
            <a:r>
              <a:rPr lang="zh-TW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</a:t>
            </a:r>
            <a:r>
              <a:rPr lang="zh-TW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學院</a:t>
            </a:r>
            <a:endParaRPr lang="en-US" altLang="zh-TW" sz="3600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智慧</a:t>
            </a:r>
            <a:r>
              <a:rPr lang="zh-TW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數位微</a:t>
            </a:r>
            <a:r>
              <a:rPr lang="zh-TW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學</a:t>
            </a:r>
            <a:r>
              <a:rPr lang="zh-TW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</a:t>
            </a:r>
            <a:endParaRPr lang="zh-TW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內容版面配置區 2"/>
          <p:cNvSpPr txBox="1">
            <a:spLocks/>
          </p:cNvSpPr>
          <p:nvPr/>
        </p:nvSpPr>
        <p:spPr>
          <a:xfrm>
            <a:off x="5203529" y="5731547"/>
            <a:ext cx="4807011" cy="122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TW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</a:t>
            </a:r>
            <a:r>
              <a:rPr lang="zh-TW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學院，</a:t>
            </a:r>
            <a:r>
              <a:rPr lang="en-US" altLang="zh-TW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9</a:t>
            </a:r>
            <a:r>
              <a:rPr lang="zh-TW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個系所</a:t>
            </a:r>
            <a:endParaRPr lang="en-US" altLang="zh-TW" dirty="0" smtClean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TW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位教師</a:t>
            </a:r>
            <a:endParaRPr lang="en-US" altLang="zh-TW" dirty="0" smtClean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88648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000"/>
    </mc:Choice>
    <mc:Fallback xmlns="">
      <p:transition spd="slow" advTm="1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0" dur="2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6" dur="2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1875 " pathEditMode="relative" ptsTypes="AA">
                                      <p:cBhvr>
                                        <p:cTn id="72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1875 " pathEditMode="relative" ptsTypes="AA">
                                      <p:cBhvr>
                                        <p:cTn id="74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5" presetID="22" presetClass="exit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2" grpId="0"/>
      <p:bldP spid="2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53851" y="0"/>
            <a:ext cx="8862767" cy="1325563"/>
          </a:xfrm>
        </p:spPr>
        <p:txBody>
          <a:bodyPr/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跨校區、跨學院、校級研發中心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2000" b="1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北高校區、</a:t>
            </a:r>
            <a:r>
              <a:rPr lang="en-US" altLang="zh-TW" sz="2000" b="1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2000" b="1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學院、</a:t>
            </a:r>
            <a:r>
              <a:rPr lang="en-US" altLang="zh-TW" sz="2000" b="1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11</a:t>
            </a:r>
            <a:r>
              <a:rPr lang="zh-TW" altLang="en-US" sz="2000" b="1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系所、</a:t>
            </a:r>
            <a:r>
              <a:rPr lang="en-US" altLang="zh-TW" sz="2000" b="1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2021</a:t>
            </a:r>
            <a:r>
              <a:rPr lang="zh-TW" altLang="en-US" sz="2000" b="1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年底前納入學校組織報教育部核備</a:t>
            </a:r>
            <a:endParaRPr lang="zh-TW" altLang="en-US" b="1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03" y="261584"/>
            <a:ext cx="809297" cy="933457"/>
          </a:xfrm>
          <a:prstGeom prst="rect">
            <a:avLst/>
          </a:prstGeom>
        </p:spPr>
      </p:pic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676400" y="1084083"/>
            <a:ext cx="7654030" cy="5773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93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839" y="285403"/>
            <a:ext cx="810838" cy="932769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725905" y="2331750"/>
            <a:ext cx="1146609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TW" altLang="en-US" sz="40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談楷體W5(P)" panose="03000500000000000000" pitchFamily="66" charset="-120"/>
                <a:ea typeface="華康談楷體W5(P)" panose="03000500000000000000" pitchFamily="66" charset="-120"/>
              </a:rPr>
              <a:t>        </a:t>
            </a:r>
            <a:endParaRPr lang="en-US" altLang="zh-TW" sz="54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  <a:p>
            <a:pPr>
              <a:defRPr/>
            </a:pPr>
            <a:r>
              <a:rPr lang="zh-TW" altLang="en-US" sz="54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中圓體" panose="020F0509000000000000" pitchFamily="49" charset="-120"/>
                <a:ea typeface="華康中圓體" panose="020F0509000000000000" pitchFamily="49" charset="-120"/>
              </a:rPr>
              <a:t>      </a:t>
            </a:r>
            <a:r>
              <a:rPr lang="zh-TW" altLang="en-US" sz="5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敬請指導 ！！</a:t>
            </a:r>
            <a:endParaRPr lang="en-US" altLang="zh-TW" sz="54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defRPr/>
            </a:pPr>
            <a:r>
              <a:rPr lang="zh-TW" altLang="en-US" sz="54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中圓體" panose="020F0509000000000000" pitchFamily="49" charset="-120"/>
                <a:ea typeface="華康中圓體" panose="020F0509000000000000" pitchFamily="49" charset="-120"/>
              </a:rPr>
              <a:t>       </a:t>
            </a:r>
            <a:endParaRPr lang="en-US" altLang="zh-TW" sz="48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  <a:p>
            <a:pPr>
              <a:defRPr/>
            </a:pPr>
            <a:endParaRPr lang="en-US" altLang="zh-TW" sz="48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09141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直線單箭頭接點 28"/>
          <p:cNvCxnSpPr>
            <a:stCxn id="20" idx="0"/>
            <a:endCxn id="21" idx="2"/>
          </p:cNvCxnSpPr>
          <p:nvPr/>
        </p:nvCxnSpPr>
        <p:spPr>
          <a:xfrm flipV="1">
            <a:off x="4207685" y="1589098"/>
            <a:ext cx="0" cy="420589"/>
          </a:xfrm>
          <a:prstGeom prst="straightConnector1">
            <a:avLst/>
          </a:prstGeom>
          <a:ln w="5715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圓角矩形 34"/>
          <p:cNvSpPr/>
          <p:nvPr/>
        </p:nvSpPr>
        <p:spPr>
          <a:xfrm>
            <a:off x="6188313" y="1935895"/>
            <a:ext cx="3296770" cy="98263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rgbClr val="C00000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1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跨域</a:t>
            </a:r>
            <a:r>
              <a:rPr lang="zh-TW" altLang="zh-TW" sz="21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智慧技術或</a:t>
            </a:r>
            <a:endParaRPr lang="en-US" altLang="zh-TW" sz="21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zh-TW" sz="21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應用專題</a:t>
            </a:r>
            <a:r>
              <a:rPr lang="zh-TW" altLang="zh-TW" sz="21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製作</a:t>
            </a:r>
            <a:endParaRPr lang="en-US" altLang="zh-TW" sz="21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2208698" y="3180260"/>
            <a:ext cx="4013199" cy="1228353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zh-TW" sz="2031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基於數位技術的</a:t>
            </a:r>
            <a:endParaRPr lang="en-US" altLang="zh-TW" sz="2031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zh-TW" sz="2031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智慧技術課程</a:t>
            </a:r>
          </a:p>
          <a:p>
            <a:pPr algn="ctr"/>
            <a:r>
              <a:rPr lang="en-US" altLang="zh-TW" sz="17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AI, Neural Network, Social Network,</a:t>
            </a:r>
          </a:p>
          <a:p>
            <a:pPr algn="ctr"/>
            <a:r>
              <a:rPr lang="en-US" altLang="zh-TW" sz="17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IoT</a:t>
            </a:r>
            <a:r>
              <a:rPr lang="en-US" altLang="zh-TW" sz="17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Block Chain, Big Data , …</a:t>
            </a:r>
            <a:endParaRPr lang="zh-TW" altLang="en-US" sz="17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3" name="圓角矩形 32"/>
          <p:cNvSpPr/>
          <p:nvPr/>
        </p:nvSpPr>
        <p:spPr>
          <a:xfrm>
            <a:off x="6581519" y="3617902"/>
            <a:ext cx="2514686" cy="78486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rgbClr val="C00000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031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智慧</a:t>
            </a:r>
            <a:r>
              <a:rPr lang="zh-TW" altLang="zh-TW" sz="2031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數位</a:t>
            </a:r>
            <a:r>
              <a:rPr lang="zh-TW" altLang="en-US" sz="2031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基礎</a:t>
            </a:r>
            <a:r>
              <a:rPr lang="zh-TW" altLang="en-US" sz="2031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課程</a:t>
            </a:r>
            <a:endParaRPr lang="en-US" altLang="zh-TW" sz="2031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55" name="直線單箭頭接點 54"/>
          <p:cNvCxnSpPr>
            <a:stCxn id="33" idx="0"/>
            <a:endCxn id="35" idx="2"/>
          </p:cNvCxnSpPr>
          <p:nvPr/>
        </p:nvCxnSpPr>
        <p:spPr>
          <a:xfrm flipH="1" flipV="1">
            <a:off x="7836698" y="2918531"/>
            <a:ext cx="2164" cy="699371"/>
          </a:xfrm>
          <a:prstGeom prst="straightConnector1">
            <a:avLst/>
          </a:prstGeom>
          <a:ln w="5715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圓角矩形 16"/>
          <p:cNvSpPr/>
          <p:nvPr/>
        </p:nvSpPr>
        <p:spPr>
          <a:xfrm>
            <a:off x="6334506" y="6071346"/>
            <a:ext cx="2988361" cy="415709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zh-TW" sz="2031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非資訊科系學生</a:t>
            </a:r>
            <a:endParaRPr lang="zh-TW" altLang="en-US" sz="2031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圓角矩形 19"/>
          <p:cNvSpPr/>
          <p:nvPr/>
        </p:nvSpPr>
        <p:spPr>
          <a:xfrm>
            <a:off x="2474914" y="2009687"/>
            <a:ext cx="3465542" cy="80919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zh-TW" sz="23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智慧技術或</a:t>
            </a:r>
            <a:endParaRPr lang="en-US" altLang="zh-TW" sz="23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zh-TW" sz="23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應用專題製作</a:t>
            </a:r>
            <a:endParaRPr lang="zh-TW" altLang="en-US" sz="23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圓角矩形 20"/>
          <p:cNvSpPr/>
          <p:nvPr/>
        </p:nvSpPr>
        <p:spPr>
          <a:xfrm>
            <a:off x="2434289" y="925039"/>
            <a:ext cx="3546792" cy="664059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zh-TW" sz="23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產業實習或就業</a:t>
            </a:r>
            <a:endParaRPr lang="zh-TW" altLang="en-US" sz="23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圓角矩形 23"/>
          <p:cNvSpPr/>
          <p:nvPr/>
        </p:nvSpPr>
        <p:spPr>
          <a:xfrm>
            <a:off x="6342059" y="5368182"/>
            <a:ext cx="2960930" cy="42798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031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基礎程式設計教育</a:t>
            </a:r>
          </a:p>
        </p:txBody>
      </p:sp>
      <p:sp>
        <p:nvSpPr>
          <p:cNvPr id="28" name="圓角矩形 27"/>
          <p:cNvSpPr/>
          <p:nvPr/>
        </p:nvSpPr>
        <p:spPr>
          <a:xfrm>
            <a:off x="2642667" y="6037534"/>
            <a:ext cx="3130036" cy="40883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zh-TW" sz="203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資訊科系學生</a:t>
            </a:r>
            <a:endParaRPr lang="zh-TW" altLang="en-US" sz="203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" name="圓角矩形 31"/>
          <p:cNvSpPr/>
          <p:nvPr/>
        </p:nvSpPr>
        <p:spPr>
          <a:xfrm>
            <a:off x="2097157" y="4501553"/>
            <a:ext cx="7573618" cy="48653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1">
                <a:lumMod val="25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zh-TW" sz="1788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雲計算環境</a:t>
            </a:r>
          </a:p>
        </p:txBody>
      </p:sp>
      <p:sp>
        <p:nvSpPr>
          <p:cNvPr id="3" name="向左箭號 2"/>
          <p:cNvSpPr/>
          <p:nvPr/>
        </p:nvSpPr>
        <p:spPr>
          <a:xfrm>
            <a:off x="9473308" y="5148643"/>
            <a:ext cx="1672816" cy="776487"/>
          </a:xfrm>
          <a:prstGeom prst="leftArrow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7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通識必修</a:t>
            </a:r>
          </a:p>
        </p:txBody>
      </p:sp>
      <p:sp>
        <p:nvSpPr>
          <p:cNvPr id="37" name="向左箭號 36"/>
          <p:cNvSpPr/>
          <p:nvPr/>
        </p:nvSpPr>
        <p:spPr>
          <a:xfrm>
            <a:off x="9516151" y="3622977"/>
            <a:ext cx="1670466" cy="696283"/>
          </a:xfrm>
          <a:prstGeom prst="leftArrow">
            <a:avLst>
              <a:gd name="adj1" fmla="val 63822"/>
              <a:gd name="adj2" fmla="val 64468"/>
            </a:avLst>
          </a:prstGeom>
          <a:solidFill>
            <a:schemeClr val="bg1">
              <a:lumMod val="75000"/>
            </a:schemeClr>
          </a:solidFill>
          <a:ln w="127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7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各科系提供</a:t>
            </a:r>
          </a:p>
        </p:txBody>
      </p:sp>
      <p:sp>
        <p:nvSpPr>
          <p:cNvPr id="38" name="向左箭號 37"/>
          <p:cNvSpPr/>
          <p:nvPr/>
        </p:nvSpPr>
        <p:spPr>
          <a:xfrm>
            <a:off x="9582304" y="1911143"/>
            <a:ext cx="1648362" cy="966774"/>
          </a:xfrm>
          <a:prstGeom prst="leftArrow">
            <a:avLst>
              <a:gd name="adj1" fmla="val 59458"/>
              <a:gd name="adj2" fmla="val 49054"/>
            </a:avLst>
          </a:prstGeom>
          <a:solidFill>
            <a:schemeClr val="bg1">
              <a:lumMod val="75000"/>
            </a:schemeClr>
          </a:solidFill>
          <a:ln w="127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7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業師及跨域雙師指導</a:t>
            </a:r>
          </a:p>
        </p:txBody>
      </p:sp>
      <p:sp>
        <p:nvSpPr>
          <p:cNvPr id="4" name="向右箭號 3"/>
          <p:cNvSpPr/>
          <p:nvPr/>
        </p:nvSpPr>
        <p:spPr>
          <a:xfrm>
            <a:off x="908102" y="1953093"/>
            <a:ext cx="1383285" cy="936000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7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業師指導</a:t>
            </a:r>
          </a:p>
        </p:txBody>
      </p:sp>
      <p:cxnSp>
        <p:nvCxnSpPr>
          <p:cNvPr id="9" name="直線單箭頭接點 8"/>
          <p:cNvCxnSpPr>
            <a:stCxn id="19" idx="0"/>
            <a:endCxn id="20" idx="2"/>
          </p:cNvCxnSpPr>
          <p:nvPr/>
        </p:nvCxnSpPr>
        <p:spPr>
          <a:xfrm flipH="1" flipV="1">
            <a:off x="4207685" y="2818877"/>
            <a:ext cx="7613" cy="361383"/>
          </a:xfrm>
          <a:prstGeom prst="straightConnector1">
            <a:avLst/>
          </a:prstGeom>
          <a:ln w="5715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>
            <a:stCxn id="28" idx="0"/>
          </p:cNvCxnSpPr>
          <p:nvPr/>
        </p:nvCxnSpPr>
        <p:spPr>
          <a:xfrm flipV="1">
            <a:off x="4207685" y="5036241"/>
            <a:ext cx="0" cy="1001293"/>
          </a:xfrm>
          <a:prstGeom prst="straightConnector1">
            <a:avLst/>
          </a:prstGeom>
          <a:ln w="5715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>
            <a:stCxn id="24" idx="0"/>
          </p:cNvCxnSpPr>
          <p:nvPr/>
        </p:nvCxnSpPr>
        <p:spPr>
          <a:xfrm flipH="1" flipV="1">
            <a:off x="7821872" y="4985923"/>
            <a:ext cx="652" cy="382259"/>
          </a:xfrm>
          <a:prstGeom prst="straightConnector1">
            <a:avLst/>
          </a:prstGeom>
          <a:ln w="5715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>
            <a:stCxn id="17" idx="0"/>
            <a:endCxn id="24" idx="2"/>
          </p:cNvCxnSpPr>
          <p:nvPr/>
        </p:nvCxnSpPr>
        <p:spPr>
          <a:xfrm flipH="1" flipV="1">
            <a:off x="7822524" y="5796170"/>
            <a:ext cx="6163" cy="275176"/>
          </a:xfrm>
          <a:prstGeom prst="straightConnector1">
            <a:avLst/>
          </a:prstGeom>
          <a:ln w="5715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向右箭號 39"/>
          <p:cNvSpPr/>
          <p:nvPr/>
        </p:nvSpPr>
        <p:spPr>
          <a:xfrm>
            <a:off x="899839" y="3622918"/>
            <a:ext cx="1362539" cy="909696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7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產業作業</a:t>
            </a:r>
          </a:p>
        </p:txBody>
      </p:sp>
      <p:sp>
        <p:nvSpPr>
          <p:cNvPr id="39" name="向右箭號 38"/>
          <p:cNvSpPr/>
          <p:nvPr/>
        </p:nvSpPr>
        <p:spPr>
          <a:xfrm>
            <a:off x="906535" y="3049518"/>
            <a:ext cx="1362538" cy="791840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7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業師導入</a:t>
            </a:r>
          </a:p>
        </p:txBody>
      </p:sp>
      <p:sp>
        <p:nvSpPr>
          <p:cNvPr id="26" name="圓角矩形 25"/>
          <p:cNvSpPr/>
          <p:nvPr/>
        </p:nvSpPr>
        <p:spPr>
          <a:xfrm>
            <a:off x="6314628" y="935316"/>
            <a:ext cx="3014488" cy="650738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3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智慧數位微學程</a:t>
            </a:r>
          </a:p>
        </p:txBody>
      </p:sp>
      <p:cxnSp>
        <p:nvCxnSpPr>
          <p:cNvPr id="27" name="直線單箭頭接點 26"/>
          <p:cNvCxnSpPr>
            <a:stCxn id="35" idx="0"/>
            <a:endCxn id="26" idx="2"/>
          </p:cNvCxnSpPr>
          <p:nvPr/>
        </p:nvCxnSpPr>
        <p:spPr>
          <a:xfrm flipH="1" flipV="1">
            <a:off x="7821872" y="1586054"/>
            <a:ext cx="14826" cy="349841"/>
          </a:xfrm>
          <a:prstGeom prst="straightConnector1">
            <a:avLst/>
          </a:prstGeom>
          <a:ln w="5715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/>
          <p:nvPr/>
        </p:nvCxnSpPr>
        <p:spPr>
          <a:xfrm flipH="1" flipV="1">
            <a:off x="5691433" y="1452814"/>
            <a:ext cx="805100" cy="754708"/>
          </a:xfrm>
          <a:prstGeom prst="straightConnector1">
            <a:avLst/>
          </a:prstGeom>
          <a:ln w="5715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/>
          <p:nvPr/>
        </p:nvCxnSpPr>
        <p:spPr>
          <a:xfrm flipV="1">
            <a:off x="5728311" y="2682739"/>
            <a:ext cx="851044" cy="659987"/>
          </a:xfrm>
          <a:prstGeom prst="straightConnector1">
            <a:avLst/>
          </a:prstGeom>
          <a:ln w="5715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標題 1"/>
          <p:cNvSpPr txBox="1">
            <a:spLocks/>
          </p:cNvSpPr>
          <p:nvPr/>
        </p:nvSpPr>
        <p:spPr>
          <a:xfrm>
            <a:off x="682656" y="236417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TW" altLang="en-US" dirty="0">
                <a:ln w="1016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智慧</a:t>
            </a:r>
            <a:r>
              <a:rPr lang="zh-TW" altLang="en-US" dirty="0" smtClean="0">
                <a:ln w="1016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數位微學程執行</a:t>
            </a:r>
            <a:r>
              <a:rPr lang="zh-TW" altLang="en-US" dirty="0">
                <a:ln w="1016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概念圖</a:t>
            </a:r>
          </a:p>
        </p:txBody>
      </p:sp>
      <p:pic>
        <p:nvPicPr>
          <p:cNvPr id="59" name="圖片 5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6564" y="5812471"/>
            <a:ext cx="809297" cy="933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077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45247"/>
            <a:ext cx="10515600" cy="791013"/>
          </a:xfrm>
        </p:spPr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課程取得</a:t>
            </a:r>
            <a:r>
              <a:rPr lang="en-US" altLang="zh-TW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AWS Cloud Program</a:t>
            </a:r>
            <a:r>
              <a:rPr lang="zh-TW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驗証</a:t>
            </a:r>
            <a:endParaRPr lang="zh-TW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5728718"/>
              </p:ext>
            </p:extLst>
          </p:nvPr>
        </p:nvGraphicFramePr>
        <p:xfrm>
          <a:off x="838200" y="1352659"/>
          <a:ext cx="10515600" cy="4251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9510">
                  <a:extLst>
                    <a:ext uri="{9D8B030D-6E8A-4147-A177-3AD203B41FA5}">
                      <a16:colId xmlns:a16="http://schemas.microsoft.com/office/drawing/2014/main" val="50078341"/>
                    </a:ext>
                  </a:extLst>
                </a:gridCol>
                <a:gridCol w="7076090">
                  <a:extLst>
                    <a:ext uri="{9D8B030D-6E8A-4147-A177-3AD203B41FA5}">
                      <a16:colId xmlns:a16="http://schemas.microsoft.com/office/drawing/2014/main" val="35248593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Domain/Curriculums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Information Technology and Cloud Computing Program of Department of Information Technology and Management</a:t>
                      </a:r>
                    </a:p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2153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Cloud Computing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Introduction to cloud computing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058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Cloud Computing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Operating Systems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978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Cloud Computing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Introduction of Electronic Circuit and </a:t>
                      </a:r>
                      <a:r>
                        <a:rPr lang="en-US" altLang="zh-TW" dirty="0" err="1" smtClean="0"/>
                        <a:t>IoT</a:t>
                      </a:r>
                      <a:r>
                        <a:rPr lang="en-US" altLang="zh-TW" dirty="0" smtClean="0"/>
                        <a:t> Practice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7302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Data + Analytics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Advanced Data Base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1904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Software Development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Introduction to Software Engineering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239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Software Development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Programming for Internet Application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5278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Networking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Network Security and Management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883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Networking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Advanced Networking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905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Cybersecurity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Information Security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946897"/>
                  </a:ext>
                </a:extLst>
              </a:tr>
            </a:tbl>
          </a:graphicData>
        </a:graphic>
      </p:graphicFrame>
      <p:sp>
        <p:nvSpPr>
          <p:cNvPr id="7" name="標題 1"/>
          <p:cNvSpPr txBox="1">
            <a:spLocks/>
          </p:cNvSpPr>
          <p:nvPr/>
        </p:nvSpPr>
        <p:spPr>
          <a:xfrm>
            <a:off x="5115339" y="5898821"/>
            <a:ext cx="6806020" cy="7910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資訊科技與管理學系共計</a:t>
            </a:r>
            <a:r>
              <a:rPr lang="en-US" altLang="zh-TW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9</a:t>
            </a:r>
            <a:r>
              <a:rPr lang="zh-TW" alt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門課</a:t>
            </a:r>
            <a:endParaRPr lang="zh-TW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737" y="5827598"/>
            <a:ext cx="809297" cy="933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890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618" y="0"/>
            <a:ext cx="96987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03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35117" y="3131008"/>
            <a:ext cx="10515600" cy="1325563"/>
          </a:xfrm>
        </p:spPr>
        <p:txBody>
          <a:bodyPr/>
          <a:lstStyle/>
          <a:p>
            <a:r>
              <a:rPr lang="zh-TW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推動工作</a:t>
            </a:r>
            <a:endParaRPr lang="zh-TW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83157" y="1618120"/>
            <a:ext cx="7722703" cy="4351338"/>
          </a:xfrm>
        </p:spPr>
        <p:txBody>
          <a:bodyPr anchor="ctr" anchorCtr="0">
            <a:normAutofit lnSpcReduction="10000"/>
          </a:bodyPr>
          <a:lstStyle/>
          <a:p>
            <a:r>
              <a:rPr lang="en-US" altLang="zh-TW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AWS</a:t>
            </a:r>
            <a:r>
              <a:rPr lang="zh-TW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（跨校）教師社群</a:t>
            </a:r>
            <a:endParaRPr lang="en-US" altLang="zh-TW" sz="3600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AWS</a:t>
            </a:r>
            <a:r>
              <a:rPr lang="zh-TW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學生社群</a:t>
            </a:r>
            <a:endParaRPr lang="en-US" altLang="zh-TW" sz="3600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教學支援、提供</a:t>
            </a:r>
            <a:r>
              <a:rPr lang="zh-TW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諮詢</a:t>
            </a:r>
            <a:r>
              <a:rPr lang="zh-TW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窗口</a:t>
            </a:r>
            <a:endParaRPr lang="en-US" altLang="zh-TW" sz="3600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建構網站分享訊息</a:t>
            </a:r>
            <a:endParaRPr lang="en-US" altLang="zh-TW" sz="3600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高雄校</a:t>
            </a:r>
            <a:r>
              <a:rPr lang="zh-TW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區</a:t>
            </a:r>
            <a:endParaRPr lang="en-US" altLang="zh-TW" sz="3600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109</a:t>
            </a:r>
            <a:r>
              <a:rPr lang="zh-TW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學年度第</a:t>
            </a:r>
            <a:r>
              <a:rPr lang="en-US" altLang="zh-TW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學期</a:t>
            </a:r>
            <a:r>
              <a:rPr lang="zh-TW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開始</a:t>
            </a:r>
            <a:endParaRPr lang="en-US" altLang="zh-TW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商務</a:t>
            </a:r>
            <a:r>
              <a:rPr lang="zh-TW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智慧</a:t>
            </a:r>
            <a:r>
              <a:rPr lang="zh-TW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研究中心</a:t>
            </a:r>
            <a:r>
              <a:rPr lang="en-US" altLang="zh-TW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北</a:t>
            </a: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高校區、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學院、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11</a:t>
            </a: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系所、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2021</a:t>
            </a: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年底前納入</a:t>
            </a:r>
            <a:r>
              <a:rPr lang="zh-TW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學校正</a:t>
            </a: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式</a:t>
            </a:r>
            <a:r>
              <a:rPr lang="zh-TW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組織</a:t>
            </a: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報教育部核</a:t>
            </a:r>
            <a:r>
              <a:rPr lang="zh-TW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備</a:t>
            </a:r>
            <a:r>
              <a:rPr lang="en-US" altLang="zh-TW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3600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3600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20" y="229386"/>
            <a:ext cx="809297" cy="933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115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13344" y="203417"/>
            <a:ext cx="10515600" cy="1325563"/>
          </a:xfrm>
        </p:spPr>
        <p:txBody>
          <a:bodyPr/>
          <a:lstStyle/>
          <a:p>
            <a:r>
              <a:rPr lang="zh-TW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成立</a:t>
            </a:r>
            <a:r>
              <a:rPr lang="en-US" altLang="zh-TW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AWS</a:t>
            </a:r>
            <a:r>
              <a:rPr lang="zh-TW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（跨校）教師社群</a:t>
            </a:r>
            <a:endParaRPr lang="en-US" altLang="zh-TW" b="1" dirty="0" smtClean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410" y="3802317"/>
            <a:ext cx="5259843" cy="2958662"/>
          </a:xfrm>
          <a:prstGeom prst="rect">
            <a:avLst/>
          </a:prstGeom>
        </p:spPr>
      </p:pic>
      <p:grpSp>
        <p:nvGrpSpPr>
          <p:cNvPr id="3" name="群組 2"/>
          <p:cNvGrpSpPr/>
          <p:nvPr/>
        </p:nvGrpSpPr>
        <p:grpSpPr>
          <a:xfrm>
            <a:off x="2779672" y="1210436"/>
            <a:ext cx="9200196" cy="5550543"/>
            <a:chOff x="1567098" y="1208065"/>
            <a:chExt cx="9200196" cy="5550543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7098" y="3799946"/>
              <a:ext cx="3944883" cy="2958662"/>
            </a:xfrm>
            <a:prstGeom prst="rect">
              <a:avLst/>
            </a:prstGeom>
          </p:spPr>
        </p:pic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07450" y="3799946"/>
              <a:ext cx="5259844" cy="2958662"/>
            </a:xfrm>
            <a:prstGeom prst="rect">
              <a:avLst/>
            </a:prstGeom>
          </p:spPr>
        </p:pic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55129" y="1219454"/>
              <a:ext cx="4012163" cy="3007765"/>
            </a:xfrm>
            <a:prstGeom prst="rect">
              <a:avLst/>
            </a:prstGeom>
          </p:spPr>
        </p:pic>
        <p:pic>
          <p:nvPicPr>
            <p:cNvPr id="8" name="內容版面配置區 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3076" y="1208065"/>
              <a:ext cx="5287412" cy="2974170"/>
            </a:xfrm>
            <a:prstGeom prst="rect">
              <a:avLst/>
            </a:prstGeom>
            <a:effectLst/>
          </p:spPr>
        </p:pic>
      </p:grpSp>
      <p:pic>
        <p:nvPicPr>
          <p:cNvPr id="10" name="圖片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171" y="5827522"/>
            <a:ext cx="809297" cy="933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17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321365" y="3079105"/>
            <a:ext cx="10515600" cy="1325563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成立學生社群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65" y="5776031"/>
            <a:ext cx="809297" cy="93345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284" y="605740"/>
            <a:ext cx="7596000" cy="5698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64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3118016"/>
            <a:ext cx="10515600" cy="1325563"/>
          </a:xfrm>
        </p:spPr>
        <p:txBody>
          <a:bodyPr/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教學支援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提供諮詢窗口</a:t>
            </a:r>
            <a:endParaRPr lang="zh-TW" altLang="en-US" b="1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8330" y="398051"/>
            <a:ext cx="7949477" cy="5959418"/>
          </a:xfr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65" y="5628886"/>
            <a:ext cx="809297" cy="933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4472" y="1079668"/>
            <a:ext cx="3802070" cy="4454878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0400" y="2266122"/>
            <a:ext cx="11082131" cy="2137441"/>
          </a:xfrm>
        </p:spPr>
        <p:txBody>
          <a:bodyPr>
            <a:normAutofit/>
          </a:bodyPr>
          <a:lstStyle/>
          <a:p>
            <a:r>
              <a:rPr lang="en-US" altLang="zh-TW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AWS Educate</a:t>
            </a:r>
            <a:br>
              <a:rPr lang="en-US" altLang="zh-TW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zh-TW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融入課程</a:t>
            </a:r>
            <a:r>
              <a:rPr lang="en-US" altLang="zh-TW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校本部（台北校區）</a:t>
            </a:r>
            <a:r>
              <a: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endParaRPr lang="zh-TW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0400" y="4599122"/>
            <a:ext cx="3466409" cy="178175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32</a:t>
            </a:r>
            <a:r>
              <a:rPr lang="zh-TW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門課程</a:t>
            </a:r>
            <a:endParaRPr lang="en-US" altLang="zh-TW" dirty="0" smtClean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en-US" altLang="zh-TW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個學院，</a:t>
            </a:r>
            <a:r>
              <a:rPr lang="en-US" altLang="zh-TW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r>
              <a:rPr lang="zh-TW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個系所</a:t>
            </a:r>
            <a:endParaRPr lang="en-US" altLang="zh-TW" dirty="0" smtClean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en-US" altLang="zh-TW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</a:t>
            </a:r>
            <a:r>
              <a:rPr lang="zh-TW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位教師</a:t>
            </a:r>
            <a:endParaRPr lang="en-US" altLang="zh-TW" dirty="0" smtClean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1421" y="1201332"/>
            <a:ext cx="3836918" cy="4410332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251" y="146211"/>
            <a:ext cx="809297" cy="933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62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</TotalTime>
  <Words>341</Words>
  <Application>Microsoft Office PowerPoint</Application>
  <PresentationFormat>寬螢幕</PresentationFormat>
  <Paragraphs>88</Paragraphs>
  <Slides>13</Slides>
  <Notes>12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2" baseType="lpstr">
      <vt:lpstr>華康中圓體</vt:lpstr>
      <vt:lpstr>華康談楷體W5(P)</vt:lpstr>
      <vt:lpstr>微軟正黑體</vt:lpstr>
      <vt:lpstr>新細明體</vt:lpstr>
      <vt:lpstr>Arial</vt:lpstr>
      <vt:lpstr>Calibri</vt:lpstr>
      <vt:lpstr>Calibri Light</vt:lpstr>
      <vt:lpstr>Wingdings</vt:lpstr>
      <vt:lpstr>Office 佈景主題</vt:lpstr>
      <vt:lpstr> AWS Educate 推動分享</vt:lpstr>
      <vt:lpstr>PowerPoint 簡報</vt:lpstr>
      <vt:lpstr>課程取得AWS Cloud Program驗証</vt:lpstr>
      <vt:lpstr>PowerPoint 簡報</vt:lpstr>
      <vt:lpstr>推動工作</vt:lpstr>
      <vt:lpstr>成立AWS（跨校）教師社群</vt:lpstr>
      <vt:lpstr>PowerPoint 簡報</vt:lpstr>
      <vt:lpstr>教學支援 提供諮詢窗口</vt:lpstr>
      <vt:lpstr>AWS Educate     融入課程 校本部（台北校區） </vt:lpstr>
      <vt:lpstr>建構網站 分享訊息</vt:lpstr>
      <vt:lpstr>AWS 實踐之旅</vt:lpstr>
      <vt:lpstr>跨校區、跨學院、校級研發中心 北高校區、3學院、11系所、2021年底前納入學校組織報教育部核備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54</cp:revision>
  <dcterms:created xsi:type="dcterms:W3CDTF">2021-03-10T09:52:43Z</dcterms:created>
  <dcterms:modified xsi:type="dcterms:W3CDTF">2021-03-20T06:17:09Z</dcterms:modified>
</cp:coreProperties>
</file>