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994" r:id="rId2"/>
    <p:sldId id="273" r:id="rId3"/>
    <p:sldId id="995" r:id="rId4"/>
    <p:sldId id="996" r:id="rId5"/>
    <p:sldId id="1001" r:id="rId6"/>
    <p:sldId id="256" r:id="rId7"/>
    <p:sldId id="257" r:id="rId8"/>
    <p:sldId id="258" r:id="rId9"/>
    <p:sldId id="259" r:id="rId10"/>
    <p:sldId id="260" r:id="rId11"/>
    <p:sldId id="262" r:id="rId12"/>
    <p:sldId id="983" r:id="rId13"/>
    <p:sldId id="988" r:id="rId14"/>
    <p:sldId id="990" r:id="rId15"/>
    <p:sldId id="650" r:id="rId16"/>
    <p:sldId id="649" r:id="rId17"/>
    <p:sldId id="648" r:id="rId18"/>
    <p:sldId id="271" r:id="rId19"/>
    <p:sldId id="272" r:id="rId20"/>
    <p:sldId id="615" r:id="rId21"/>
    <p:sldId id="618" r:id="rId22"/>
    <p:sldId id="617" r:id="rId23"/>
    <p:sldId id="616" r:id="rId24"/>
    <p:sldId id="3108" r:id="rId25"/>
    <p:sldId id="3107" r:id="rId26"/>
    <p:sldId id="2029" r:id="rId27"/>
    <p:sldId id="2997" r:id="rId28"/>
    <p:sldId id="2998" r:id="rId29"/>
    <p:sldId id="2999" r:id="rId30"/>
    <p:sldId id="3096" r:id="rId31"/>
    <p:sldId id="3104" r:id="rId32"/>
    <p:sldId id="1002" r:id="rId33"/>
    <p:sldId id="637" r:id="rId34"/>
    <p:sldId id="635" r:id="rId35"/>
    <p:sldId id="636" r:id="rId36"/>
    <p:sldId id="3105" r:id="rId37"/>
    <p:sldId id="3097" r:id="rId38"/>
    <p:sldId id="829" r:id="rId39"/>
    <p:sldId id="825" r:id="rId40"/>
    <p:sldId id="826" r:id="rId41"/>
    <p:sldId id="827" r:id="rId42"/>
    <p:sldId id="823" r:id="rId43"/>
    <p:sldId id="830" r:id="rId44"/>
    <p:sldId id="698" r:id="rId45"/>
    <p:sldId id="692" r:id="rId46"/>
    <p:sldId id="702" r:id="rId47"/>
    <p:sldId id="694" r:id="rId48"/>
    <p:sldId id="695" r:id="rId49"/>
    <p:sldId id="703" r:id="rId50"/>
    <p:sldId id="696" r:id="rId51"/>
    <p:sldId id="704" r:id="rId52"/>
    <p:sldId id="697" r:id="rId53"/>
    <p:sldId id="706" r:id="rId54"/>
    <p:sldId id="705" r:id="rId55"/>
    <p:sldId id="3106" r:id="rId56"/>
    <p:sldId id="310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p:restoredTop sz="94677"/>
  </p:normalViewPr>
  <p:slideViewPr>
    <p:cSldViewPr snapToGrid="0" snapToObjects="1">
      <p:cViewPr varScale="1">
        <p:scale>
          <a:sx n="84" d="100"/>
          <a:sy n="84" d="100"/>
        </p:scale>
        <p:origin x="21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A3957-4C3A-0949-A668-E5B432EFB7B5}" type="datetimeFigureOut">
              <a:rPr lang="en-US" smtClean="0"/>
              <a:t>7/4/21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3BE1D-9CA5-194E-A79F-6FE8485E6EFE}" type="slidenum">
              <a:rPr lang="en-US" smtClean="0"/>
              <a:t>‹#›</a:t>
            </a:fld>
            <a:endParaRPr lang="en-US"/>
          </a:p>
        </p:txBody>
      </p:sp>
    </p:spTree>
    <p:extLst>
      <p:ext uri="{BB962C8B-B14F-4D97-AF65-F5344CB8AC3E}">
        <p14:creationId xmlns:p14="http://schemas.microsoft.com/office/powerpoint/2010/main" val="340116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37BE81-25FA-464E-A2F0-A651BAE83B62}" type="slidenum">
              <a:rPr lang="zh-TW" altLang="en-US" smtClean="0"/>
              <a:pPr>
                <a:defRPr/>
              </a:pPr>
              <a:t>26</a:t>
            </a:fld>
            <a:endParaRPr lang="zh-TW" altLang="en-US"/>
          </a:p>
        </p:txBody>
      </p:sp>
    </p:spTree>
    <p:extLst>
      <p:ext uri="{BB962C8B-B14F-4D97-AF65-F5344CB8AC3E}">
        <p14:creationId xmlns:p14="http://schemas.microsoft.com/office/powerpoint/2010/main" val="19069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CC4B-04C0-E345-9135-AF2AAC1F6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97307F-E82F-6C41-94D7-0B918F030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F9956-9324-FB4E-AEF2-D9D738D02FDE}"/>
              </a:ext>
            </a:extLst>
          </p:cNvPr>
          <p:cNvSpPr>
            <a:spLocks noGrp="1"/>
          </p:cNvSpPr>
          <p:nvPr>
            <p:ph type="dt" sz="half" idx="10"/>
          </p:nvPr>
        </p:nvSpPr>
        <p:spPr/>
        <p:txBody>
          <a:bodyPr/>
          <a:lstStyle/>
          <a:p>
            <a:fld id="{16CB3FA3-22CF-D24E-9257-B4BAD3401880}" type="datetime1">
              <a:rPr lang="en-US" smtClean="0"/>
              <a:t>7/4/21</a:t>
            </a:fld>
            <a:endParaRPr lang="en-US"/>
          </a:p>
        </p:txBody>
      </p:sp>
      <p:sp>
        <p:nvSpPr>
          <p:cNvPr id="5" name="Footer Placeholder 4">
            <a:extLst>
              <a:ext uri="{FF2B5EF4-FFF2-40B4-BE49-F238E27FC236}">
                <a16:creationId xmlns:a16="http://schemas.microsoft.com/office/drawing/2014/main" id="{B672AD58-8C94-5746-A2CF-4E8B65CDE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A6D2F-B142-C34E-B53B-8319FC5621D4}"/>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403496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6172-8336-0A40-B4C3-4D8A5C93F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20883-F177-154D-8E05-CA7696CC36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4DA9-1F29-B84E-80DC-389667922023}"/>
              </a:ext>
            </a:extLst>
          </p:cNvPr>
          <p:cNvSpPr>
            <a:spLocks noGrp="1"/>
          </p:cNvSpPr>
          <p:nvPr>
            <p:ph type="dt" sz="half" idx="10"/>
          </p:nvPr>
        </p:nvSpPr>
        <p:spPr/>
        <p:txBody>
          <a:bodyPr/>
          <a:lstStyle/>
          <a:p>
            <a:fld id="{AB039A0E-6D67-224D-9CFD-01A351FD6A9C}" type="datetime1">
              <a:rPr lang="en-US" smtClean="0"/>
              <a:t>7/4/21</a:t>
            </a:fld>
            <a:endParaRPr lang="en-US"/>
          </a:p>
        </p:txBody>
      </p:sp>
      <p:sp>
        <p:nvSpPr>
          <p:cNvPr id="5" name="Footer Placeholder 4">
            <a:extLst>
              <a:ext uri="{FF2B5EF4-FFF2-40B4-BE49-F238E27FC236}">
                <a16:creationId xmlns:a16="http://schemas.microsoft.com/office/drawing/2014/main" id="{4705BD03-736F-184E-8D7C-026EFBAE6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AE6B7-5864-5F49-A039-0A08BCD12538}"/>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24611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8E1BA-4517-8F4C-BECF-2D4D4F9475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35B11-57DD-6647-A778-87C8BED79B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5C4B8-A561-E841-8C61-AA17720C8D40}"/>
              </a:ext>
            </a:extLst>
          </p:cNvPr>
          <p:cNvSpPr>
            <a:spLocks noGrp="1"/>
          </p:cNvSpPr>
          <p:nvPr>
            <p:ph type="dt" sz="half" idx="10"/>
          </p:nvPr>
        </p:nvSpPr>
        <p:spPr/>
        <p:txBody>
          <a:bodyPr/>
          <a:lstStyle/>
          <a:p>
            <a:fld id="{C11E26E0-5B06-6D4B-BE9C-55EAEC63A6AC}" type="datetime1">
              <a:rPr lang="en-US" smtClean="0"/>
              <a:t>7/4/21</a:t>
            </a:fld>
            <a:endParaRPr lang="en-US"/>
          </a:p>
        </p:txBody>
      </p:sp>
      <p:sp>
        <p:nvSpPr>
          <p:cNvPr id="5" name="Footer Placeholder 4">
            <a:extLst>
              <a:ext uri="{FF2B5EF4-FFF2-40B4-BE49-F238E27FC236}">
                <a16:creationId xmlns:a16="http://schemas.microsoft.com/office/drawing/2014/main" id="{85337148-7E46-1642-856B-2C5035058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49ADD-0B1A-2C4D-963C-BCAD6CA8EDD2}"/>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2082296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 uri="{C183D7F6-B498-43B3-948B-1728B52AA6E4}">
                <adec:decorative xmlns:adec="http://schemas.microsoft.com/office/drawing/2017/decorative"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27275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4ED-5B09-6A4A-B804-3F95E7CDB23A}"/>
              </a:ext>
            </a:extLst>
          </p:cNvPr>
          <p:cNvSpPr>
            <a:spLocks noGrp="1"/>
          </p:cNvSpPr>
          <p:nvPr>
            <p:ph type="title"/>
          </p:nvPr>
        </p:nvSpPr>
        <p:spPr/>
        <p:txBody>
          <a:bodyPr>
            <a:normAutofit/>
          </a:bodyPr>
          <a:lstStyle>
            <a:lvl1pPr algn="ctr">
              <a:defRPr sz="4800" b="1">
                <a:solidFill>
                  <a:schemeClr val="accent1">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BC68D9A-CD57-CE49-8834-30E3992BCD9F}"/>
              </a:ext>
            </a:extLst>
          </p:cNvPr>
          <p:cNvSpPr>
            <a:spLocks noGrp="1"/>
          </p:cNvSpPr>
          <p:nvPr>
            <p:ph idx="1"/>
          </p:nvPr>
        </p:nvSpPr>
        <p:spPr>
          <a:xfrm>
            <a:off x="838200" y="1825625"/>
            <a:ext cx="10515600" cy="4351338"/>
          </a:xfrm>
        </p:spPr>
        <p:txBody>
          <a:bodyPr/>
          <a:lstStyle>
            <a:lvl1pPr>
              <a:defRPr sz="3200"/>
            </a:lvl1pPr>
            <a:lvl2pPr>
              <a:defRPr sz="2800"/>
            </a:lvl2pPr>
            <a:lvl3pPr>
              <a:defRPr sz="2400"/>
            </a:lvl3pPr>
            <a:lvl4pPr>
              <a:defRPr sz="20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18</a:t>
            </a:r>
          </a:p>
        </p:txBody>
      </p:sp>
      <p:sp>
        <p:nvSpPr>
          <p:cNvPr id="4" name="Date Placeholder 3">
            <a:extLst>
              <a:ext uri="{FF2B5EF4-FFF2-40B4-BE49-F238E27FC236}">
                <a16:creationId xmlns:a16="http://schemas.microsoft.com/office/drawing/2014/main" id="{47C9C6CC-B570-4F45-86AC-540D1BEBC145}"/>
              </a:ext>
            </a:extLst>
          </p:cNvPr>
          <p:cNvSpPr>
            <a:spLocks noGrp="1"/>
          </p:cNvSpPr>
          <p:nvPr>
            <p:ph type="dt" sz="half" idx="10"/>
          </p:nvPr>
        </p:nvSpPr>
        <p:spPr>
          <a:xfrm>
            <a:off x="74267" y="6460525"/>
            <a:ext cx="2743200" cy="365125"/>
          </a:xfrm>
        </p:spPr>
        <p:txBody>
          <a:bodyPr/>
          <a:lstStyle/>
          <a:p>
            <a:fld id="{3AF6F8BD-BCC6-7D43-A79E-885049D004FB}" type="datetime1">
              <a:rPr lang="en-US" smtClean="0"/>
              <a:t>7/4/21</a:t>
            </a:fld>
            <a:endParaRPr lang="en-US"/>
          </a:p>
        </p:txBody>
      </p:sp>
      <p:sp>
        <p:nvSpPr>
          <p:cNvPr id="5" name="Footer Placeholder 4">
            <a:extLst>
              <a:ext uri="{FF2B5EF4-FFF2-40B4-BE49-F238E27FC236}">
                <a16:creationId xmlns:a16="http://schemas.microsoft.com/office/drawing/2014/main" id="{8DD60589-8BB0-5240-B769-F0C1B0E4F398}"/>
              </a:ext>
            </a:extLst>
          </p:cNvPr>
          <p:cNvSpPr>
            <a:spLocks noGrp="1"/>
          </p:cNvSpPr>
          <p:nvPr>
            <p:ph type="ftr" sz="quarter" idx="11"/>
          </p:nvPr>
        </p:nvSpPr>
        <p:spPr>
          <a:xfrm>
            <a:off x="4038600" y="6472098"/>
            <a:ext cx="4114800" cy="365125"/>
          </a:xfrm>
        </p:spPr>
        <p:txBody>
          <a:bodyPr/>
          <a:lstStyle/>
          <a:p>
            <a:endParaRPr lang="en-US"/>
          </a:p>
        </p:txBody>
      </p:sp>
      <p:sp>
        <p:nvSpPr>
          <p:cNvPr id="6" name="Slide Number Placeholder 5">
            <a:extLst>
              <a:ext uri="{FF2B5EF4-FFF2-40B4-BE49-F238E27FC236}">
                <a16:creationId xmlns:a16="http://schemas.microsoft.com/office/drawing/2014/main" id="{0816F5F2-9431-DB42-A29F-B6D0844B88ED}"/>
              </a:ext>
            </a:extLst>
          </p:cNvPr>
          <p:cNvSpPr>
            <a:spLocks noGrp="1"/>
          </p:cNvSpPr>
          <p:nvPr>
            <p:ph type="sldNum" sz="quarter" idx="12"/>
          </p:nvPr>
        </p:nvSpPr>
        <p:spPr>
          <a:xfrm>
            <a:off x="11088547" y="6585994"/>
            <a:ext cx="960699" cy="239655"/>
          </a:xfrm>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380106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8BE4-B9DB-8B46-BE99-ED3CD2034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DFA206-4434-6C49-93D6-8FB3309A0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96590A-DE44-944F-A5EE-1F6F42A0698A}"/>
              </a:ext>
            </a:extLst>
          </p:cNvPr>
          <p:cNvSpPr>
            <a:spLocks noGrp="1"/>
          </p:cNvSpPr>
          <p:nvPr>
            <p:ph type="dt" sz="half" idx="10"/>
          </p:nvPr>
        </p:nvSpPr>
        <p:spPr/>
        <p:txBody>
          <a:bodyPr/>
          <a:lstStyle/>
          <a:p>
            <a:fld id="{162B91CB-B2E0-BC45-A47A-800ECE7C338D}" type="datetime1">
              <a:rPr lang="en-US" smtClean="0"/>
              <a:t>7/4/21</a:t>
            </a:fld>
            <a:endParaRPr lang="en-US"/>
          </a:p>
        </p:txBody>
      </p:sp>
      <p:sp>
        <p:nvSpPr>
          <p:cNvPr id="5" name="Footer Placeholder 4">
            <a:extLst>
              <a:ext uri="{FF2B5EF4-FFF2-40B4-BE49-F238E27FC236}">
                <a16:creationId xmlns:a16="http://schemas.microsoft.com/office/drawing/2014/main" id="{1BF59D8B-60E1-EF4B-98C5-B7F4C2B78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B3723-86B1-B349-9F2F-09C62F85EF93}"/>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12483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5C9C-EC45-E046-A3D4-2894A3040F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2FDE4-30E7-4649-822C-2D4099F6B0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CFADF-67B0-0644-8361-4420EA3D40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DBED8-2B40-EA47-A7D2-0AA3D29F0666}"/>
              </a:ext>
            </a:extLst>
          </p:cNvPr>
          <p:cNvSpPr>
            <a:spLocks noGrp="1"/>
          </p:cNvSpPr>
          <p:nvPr>
            <p:ph type="dt" sz="half" idx="10"/>
          </p:nvPr>
        </p:nvSpPr>
        <p:spPr/>
        <p:txBody>
          <a:bodyPr/>
          <a:lstStyle/>
          <a:p>
            <a:fld id="{8FF5BBA4-D3DD-E64D-B22D-26AB1DAC96C8}" type="datetime1">
              <a:rPr lang="en-US" smtClean="0"/>
              <a:t>7/4/21</a:t>
            </a:fld>
            <a:endParaRPr lang="en-US"/>
          </a:p>
        </p:txBody>
      </p:sp>
      <p:sp>
        <p:nvSpPr>
          <p:cNvPr id="6" name="Footer Placeholder 5">
            <a:extLst>
              <a:ext uri="{FF2B5EF4-FFF2-40B4-BE49-F238E27FC236}">
                <a16:creationId xmlns:a16="http://schemas.microsoft.com/office/drawing/2014/main" id="{968B1922-CDFB-504A-97B2-40E4B4D8A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EE245-AF96-D849-A4E3-6D346AFC5212}"/>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179243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ECE3-9FE9-2549-980A-462110ABE2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AEA5C-9D0D-8540-A802-044357BA9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E4DC00-D8DE-A24F-A23A-E81A91EDE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FDA34-08D1-8B4A-A358-1EB1A2A082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C2EC87-22D6-044E-A89A-063D1D3ED3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721565-F153-184B-8089-F20E5C8BE508}"/>
              </a:ext>
            </a:extLst>
          </p:cNvPr>
          <p:cNvSpPr>
            <a:spLocks noGrp="1"/>
          </p:cNvSpPr>
          <p:nvPr>
            <p:ph type="dt" sz="half" idx="10"/>
          </p:nvPr>
        </p:nvSpPr>
        <p:spPr/>
        <p:txBody>
          <a:bodyPr/>
          <a:lstStyle/>
          <a:p>
            <a:fld id="{0D08BD54-CFAB-9A4A-A893-D1FFE0B82A24}" type="datetime1">
              <a:rPr lang="en-US" smtClean="0"/>
              <a:t>7/4/21</a:t>
            </a:fld>
            <a:endParaRPr lang="en-US"/>
          </a:p>
        </p:txBody>
      </p:sp>
      <p:sp>
        <p:nvSpPr>
          <p:cNvPr id="8" name="Footer Placeholder 7">
            <a:extLst>
              <a:ext uri="{FF2B5EF4-FFF2-40B4-BE49-F238E27FC236}">
                <a16:creationId xmlns:a16="http://schemas.microsoft.com/office/drawing/2014/main" id="{F4E93DEC-A740-CB4B-9590-8DF2B9765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7F901-E097-5540-B08C-3E642445C744}"/>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209100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EC7A-C47E-9946-9B90-160BDE67B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8236E-5C25-094A-990A-B390F559EE28}"/>
              </a:ext>
            </a:extLst>
          </p:cNvPr>
          <p:cNvSpPr>
            <a:spLocks noGrp="1"/>
          </p:cNvSpPr>
          <p:nvPr>
            <p:ph type="dt" sz="half" idx="10"/>
          </p:nvPr>
        </p:nvSpPr>
        <p:spPr/>
        <p:txBody>
          <a:bodyPr/>
          <a:lstStyle/>
          <a:p>
            <a:fld id="{F87865FB-1085-8649-9C39-7DD624120DB2}" type="datetime1">
              <a:rPr lang="en-US" smtClean="0"/>
              <a:t>7/4/21</a:t>
            </a:fld>
            <a:endParaRPr lang="en-US"/>
          </a:p>
        </p:txBody>
      </p:sp>
      <p:sp>
        <p:nvSpPr>
          <p:cNvPr id="4" name="Footer Placeholder 3">
            <a:extLst>
              <a:ext uri="{FF2B5EF4-FFF2-40B4-BE49-F238E27FC236}">
                <a16:creationId xmlns:a16="http://schemas.microsoft.com/office/drawing/2014/main" id="{7DFB224D-7B77-F246-86B4-B234C2E94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347A5-4489-DF44-9AA3-B64959E2CC3D}"/>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416633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6F886-4BA7-0040-8ACE-5C7FAE557022}"/>
              </a:ext>
            </a:extLst>
          </p:cNvPr>
          <p:cNvSpPr>
            <a:spLocks noGrp="1"/>
          </p:cNvSpPr>
          <p:nvPr>
            <p:ph type="dt" sz="half" idx="10"/>
          </p:nvPr>
        </p:nvSpPr>
        <p:spPr/>
        <p:txBody>
          <a:bodyPr/>
          <a:lstStyle/>
          <a:p>
            <a:fld id="{E2A09962-BA7E-D649-BE8D-7B231E22E385}" type="datetime1">
              <a:rPr lang="en-US" smtClean="0"/>
              <a:t>7/4/21</a:t>
            </a:fld>
            <a:endParaRPr lang="en-US"/>
          </a:p>
        </p:txBody>
      </p:sp>
      <p:sp>
        <p:nvSpPr>
          <p:cNvPr id="3" name="Footer Placeholder 2">
            <a:extLst>
              <a:ext uri="{FF2B5EF4-FFF2-40B4-BE49-F238E27FC236}">
                <a16:creationId xmlns:a16="http://schemas.microsoft.com/office/drawing/2014/main" id="{C27D98E3-0A3F-0448-8AA0-D38E4BFA1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5C1BB-88EF-9448-8DE7-F4A5DABE9537}"/>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116645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DE33-7AE5-8543-AF89-B5653C781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9E98C8-7EDE-CE4D-A528-970586C98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9EB3E7-F144-F641-B54D-3EB47B8E7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F0B833-546C-6148-B1FA-57BC3099BAB4}"/>
              </a:ext>
            </a:extLst>
          </p:cNvPr>
          <p:cNvSpPr>
            <a:spLocks noGrp="1"/>
          </p:cNvSpPr>
          <p:nvPr>
            <p:ph type="dt" sz="half" idx="10"/>
          </p:nvPr>
        </p:nvSpPr>
        <p:spPr/>
        <p:txBody>
          <a:bodyPr/>
          <a:lstStyle/>
          <a:p>
            <a:fld id="{5CBA777E-FE95-3E40-9E3A-837DD39FEE15}" type="datetime1">
              <a:rPr lang="en-US" smtClean="0"/>
              <a:t>7/4/21</a:t>
            </a:fld>
            <a:endParaRPr lang="en-US"/>
          </a:p>
        </p:txBody>
      </p:sp>
      <p:sp>
        <p:nvSpPr>
          <p:cNvPr id="6" name="Footer Placeholder 5">
            <a:extLst>
              <a:ext uri="{FF2B5EF4-FFF2-40B4-BE49-F238E27FC236}">
                <a16:creationId xmlns:a16="http://schemas.microsoft.com/office/drawing/2014/main" id="{944FA3FB-D1B1-0746-848E-1BEF540F2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A8433-197A-2142-8CEE-EF06B5D6F8D8}"/>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425770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806E-8191-AF49-8CB3-41DE28791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DE83BE-7594-C041-A25D-3B73D4218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8B594-88B6-6149-B1FD-74BAD06D9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AC2BA2-1BA6-C449-A364-D072C486CE7E}"/>
              </a:ext>
            </a:extLst>
          </p:cNvPr>
          <p:cNvSpPr>
            <a:spLocks noGrp="1"/>
          </p:cNvSpPr>
          <p:nvPr>
            <p:ph type="dt" sz="half" idx="10"/>
          </p:nvPr>
        </p:nvSpPr>
        <p:spPr/>
        <p:txBody>
          <a:bodyPr/>
          <a:lstStyle/>
          <a:p>
            <a:fld id="{21262F62-C870-1A46-B89C-F9319BBEAAC6}" type="datetime1">
              <a:rPr lang="en-US" smtClean="0"/>
              <a:t>7/4/21</a:t>
            </a:fld>
            <a:endParaRPr lang="en-US"/>
          </a:p>
        </p:txBody>
      </p:sp>
      <p:sp>
        <p:nvSpPr>
          <p:cNvPr id="6" name="Footer Placeholder 5">
            <a:extLst>
              <a:ext uri="{FF2B5EF4-FFF2-40B4-BE49-F238E27FC236}">
                <a16:creationId xmlns:a16="http://schemas.microsoft.com/office/drawing/2014/main" id="{82635E02-B667-C745-939D-5B704920F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28B53-7F35-524C-B44E-89322CDF96B4}"/>
              </a:ext>
            </a:extLst>
          </p:cNvPr>
          <p:cNvSpPr>
            <a:spLocks noGrp="1"/>
          </p:cNvSpPr>
          <p:nvPr>
            <p:ph type="sldNum" sz="quarter" idx="12"/>
          </p:nvPr>
        </p:nvSpPr>
        <p:spPr/>
        <p:txBody>
          <a:bodyPr/>
          <a:lstStyle/>
          <a:p>
            <a:fld id="{5D6FF71F-CF6A-4C46-8F9B-61D49EEA70E3}" type="slidenum">
              <a:rPr lang="en-US" smtClean="0"/>
              <a:t>‹#›</a:t>
            </a:fld>
            <a:endParaRPr lang="en-US"/>
          </a:p>
        </p:txBody>
      </p:sp>
    </p:spTree>
    <p:extLst>
      <p:ext uri="{BB962C8B-B14F-4D97-AF65-F5344CB8AC3E}">
        <p14:creationId xmlns:p14="http://schemas.microsoft.com/office/powerpoint/2010/main" val="166082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214AE-FC9D-504C-9A5B-0B18C04B9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25B55-C874-BC45-9CCA-C277E871D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1020D-CF91-734E-B3D3-51E961C97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77300-BA5E-404D-9C5C-6790A31E4A9D}" type="datetime1">
              <a:rPr lang="en-US" smtClean="0"/>
              <a:t>7/4/21</a:t>
            </a:fld>
            <a:endParaRPr lang="en-US"/>
          </a:p>
        </p:txBody>
      </p:sp>
      <p:sp>
        <p:nvSpPr>
          <p:cNvPr id="5" name="Footer Placeholder 4">
            <a:extLst>
              <a:ext uri="{FF2B5EF4-FFF2-40B4-BE49-F238E27FC236}">
                <a16:creationId xmlns:a16="http://schemas.microsoft.com/office/drawing/2014/main" id="{CEA2CA18-9323-ED4D-9C5F-8CE6AE063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7D4A42-A60C-0741-81C2-92B55CA94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FF71F-CF6A-4C46-8F9B-61D49EEA70E3}" type="slidenum">
              <a:rPr lang="en-US" smtClean="0"/>
              <a:t>‹#›</a:t>
            </a:fld>
            <a:endParaRPr lang="en-US"/>
          </a:p>
        </p:txBody>
      </p:sp>
    </p:spTree>
    <p:extLst>
      <p:ext uri="{BB962C8B-B14F-4D97-AF65-F5344CB8AC3E}">
        <p14:creationId xmlns:p14="http://schemas.microsoft.com/office/powerpoint/2010/main" val="187699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mis.ntpu.edu.tw/en/" TargetMode="External"/><Relationship Id="rId13"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www.mis.ntpu.edu.tw/" TargetMode="External"/><Relationship Id="rId12" Type="http://schemas.openxmlformats.org/officeDocument/2006/relationships/image" Target="../media/image5.tiff"/><Relationship Id="rId17" Type="http://schemas.openxmlformats.org/officeDocument/2006/relationships/image" Target="../media/image10.png"/><Relationship Id="rId2" Type="http://schemas.openxmlformats.org/officeDocument/2006/relationships/image" Target="../media/image2.jp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ntpu.edu.tw/" TargetMode="External"/><Relationship Id="rId11" Type="http://schemas.openxmlformats.org/officeDocument/2006/relationships/image" Target="../media/image4.jpeg"/><Relationship Id="rId5" Type="http://schemas.openxmlformats.org/officeDocument/2006/relationships/hyperlink" Target="https://web.ntpu.edu.tw/~myday/" TargetMode="External"/><Relationship Id="rId15" Type="http://schemas.openxmlformats.org/officeDocument/2006/relationships/image" Target="../media/image8.png"/><Relationship Id="rId10" Type="http://schemas.openxmlformats.org/officeDocument/2006/relationships/hyperlink" Target="https://web.ntpu.edu.tw/~myday" TargetMode="External"/><Relationship Id="rId4" Type="http://schemas.openxmlformats.org/officeDocument/2006/relationships/hyperlink" Target="https://web.ntpu.edu.tw/~myday/cindex.htm" TargetMode="External"/><Relationship Id="rId9" Type="http://schemas.openxmlformats.org/officeDocument/2006/relationships/hyperlink" Target="http://mail.im.tku.edu.tw/~myday/" TargetMode="Externa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certification/"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ws.amazon.com/certification/certified-cloud-practition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certification/certified-cloud-practitioner/" TargetMode="External"/><Relationship Id="rId2" Type="http://schemas.openxmlformats.org/officeDocument/2006/relationships/image" Target="../media/image16.tif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image" Target="../media/image17.tif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5.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4.jpeg"/><Relationship Id="rId5" Type="http://schemas.openxmlformats.org/officeDocument/2006/relationships/image" Target="../media/image2.jpg"/><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jpe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hyperlink" Target="https://aws.amazon.com/certification/certified-cloud-practitioner/"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hyperlink" Target="https://aws.amazon.com/training/awsacademy/"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aws.amazon.com/training/course-descriptions/cloud-practitioner-essentials/" TargetMode="External"/><Relationship Id="rId7" Type="http://schemas.openxmlformats.org/officeDocument/2006/relationships/hyperlink" Target="https://aws.amazon.com/training/awsacademy/" TargetMode="External"/><Relationship Id="rId2" Type="http://schemas.openxmlformats.org/officeDocument/2006/relationships/hyperlink" Target="https://aws.amazon.com/certification/certified-cloud-practitioner/" TargetMode="External"/><Relationship Id="rId1" Type="http://schemas.openxmlformats.org/officeDocument/2006/relationships/slideLayout" Target="../slideLayouts/slideLayout2.xml"/><Relationship Id="rId6" Type="http://schemas.openxmlformats.org/officeDocument/2006/relationships/hyperlink" Target="https://aws.amazon.com/training/course-descriptions/architect/" TargetMode="External"/><Relationship Id="rId5" Type="http://schemas.openxmlformats.org/officeDocument/2006/relationships/hyperlink" Target="https://aws.amazon.com/certification/certified-solutions-architect-associate/" TargetMode="External"/><Relationship Id="rId4" Type="http://schemas.openxmlformats.org/officeDocument/2006/relationships/hyperlink" Target="https://aws.amazon.com/training/course-descriptions/essentials/" TargetMode="Externa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certification/certified-cloud-practition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mail.im.tku.edu.tw/~myday/" TargetMode="External"/><Relationship Id="rId13" Type="http://schemas.openxmlformats.org/officeDocument/2006/relationships/image" Target="../media/image5.tiff"/><Relationship Id="rId3" Type="http://schemas.openxmlformats.org/officeDocument/2006/relationships/hyperlink" Target="https://web.ntpu.edu.tw/~myday/" TargetMode="External"/><Relationship Id="rId7" Type="http://schemas.openxmlformats.org/officeDocument/2006/relationships/hyperlink" Target="http://www.mis.ntpu.edu.tw/" TargetMode="Externa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tpu.edu.tw/" TargetMode="External"/><Relationship Id="rId11" Type="http://schemas.openxmlformats.org/officeDocument/2006/relationships/image" Target="../media/image2.jpg"/><Relationship Id="rId5" Type="http://schemas.openxmlformats.org/officeDocument/2006/relationships/hyperlink" Target="http://www.mis.ntpu.edu.tw/en/" TargetMode="External"/><Relationship Id="rId10" Type="http://schemas.openxmlformats.org/officeDocument/2006/relationships/image" Target="../media/image4.jpeg"/><Relationship Id="rId4" Type="http://schemas.openxmlformats.org/officeDocument/2006/relationships/hyperlink" Target="https://web.ntpu.edu.tw/~myday/cindex.htm" TargetMode="External"/><Relationship Id="rId9" Type="http://schemas.openxmlformats.org/officeDocument/2006/relationships/hyperlink" Target="https://web.ntpu.edu.tw/~myda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eb.ntpu.edu.tw/~myday/teaching.htm"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hyperlink" Target="https://web.ntpu.edu.tw/~myday/teaching/1092/FBCC/aws/AWS_Educate_User_Guide_for_Students.pdf" TargetMode="External"/><Relationship Id="rId3" Type="http://schemas.openxmlformats.org/officeDocument/2006/relationships/hyperlink" Target="https://aws.amazon.com/education/awseducate/" TargetMode="External"/><Relationship Id="rId7" Type="http://schemas.openxmlformats.org/officeDocument/2006/relationships/hyperlink" Target="https://aws.amazon.com/certification/certified-cloud-practitioner/" TargetMode="External"/><Relationship Id="rId12" Type="http://schemas.openxmlformats.org/officeDocument/2006/relationships/image" Target="../media/image10.png"/><Relationship Id="rId2" Type="http://schemas.openxmlformats.org/officeDocument/2006/relationships/hyperlink" Target="https://aws.amazon.com/training/awsacademy/" TargetMode="External"/><Relationship Id="rId1" Type="http://schemas.openxmlformats.org/officeDocument/2006/relationships/slideLayout" Target="../slideLayouts/slideLayout2.xml"/><Relationship Id="rId6" Type="http://schemas.openxmlformats.org/officeDocument/2006/relationships/hyperlink" Target="https://aws.amazon.com/training/course-descriptions/cloud-practitioner-essentials/" TargetMode="External"/><Relationship Id="rId11" Type="http://schemas.openxmlformats.org/officeDocument/2006/relationships/image" Target="../media/image3.png"/><Relationship Id="rId5" Type="http://schemas.openxmlformats.org/officeDocument/2006/relationships/hyperlink" Target="https://www.aws.training/" TargetMode="External"/><Relationship Id="rId10" Type="http://schemas.openxmlformats.org/officeDocument/2006/relationships/image" Target="../media/image2.jpg"/><Relationship Id="rId4" Type="http://schemas.openxmlformats.org/officeDocument/2006/relationships/hyperlink" Target="https://aws.amazon.com/free/" TargetMode="External"/><Relationship Id="rId9" Type="http://schemas.openxmlformats.org/officeDocument/2006/relationships/hyperlink" Target="https://web.ntpu.edu.tw/~myday/teaching.htm"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aws-samples/aws-serverless-airline-booking"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ws-samples/aws-serverless-airline-booking"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ws-samples/aws-serverless-airline-booki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MyoOeHTp2pg" TargetMode="External"/><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eb.ntpu.edu.tw/~myday/teaching.htm" TargetMode="Externa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hyperlink" Target="https://aws.amazon.com/getting-started/projects/build-serverless-web-app-lambda-apigateway-s3-dynamodb-cognito/"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hyperlink" Target="https://aws.amazon.com/getting-started/projects/build-serverless-web-app-lambda-apigateway-s3-dynamodb-cognito/"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ws.amazon.com/getting-started/projects/build-serverless-web-app-lambda-apigateway-s3-dynamodb-cognit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8.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8" Type="http://schemas.openxmlformats.org/officeDocument/2006/relationships/hyperlink" Target="http://www.mis.ntpu.edu.tw/en/" TargetMode="External"/><Relationship Id="rId13"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www.mis.ntpu.edu.tw/" TargetMode="External"/><Relationship Id="rId12" Type="http://schemas.openxmlformats.org/officeDocument/2006/relationships/image" Target="../media/image5.tiff"/><Relationship Id="rId17" Type="http://schemas.openxmlformats.org/officeDocument/2006/relationships/image" Target="../media/image10.png"/><Relationship Id="rId2" Type="http://schemas.openxmlformats.org/officeDocument/2006/relationships/image" Target="../media/image2.jp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ntpu.edu.tw/" TargetMode="External"/><Relationship Id="rId11" Type="http://schemas.openxmlformats.org/officeDocument/2006/relationships/image" Target="../media/image4.jpeg"/><Relationship Id="rId5" Type="http://schemas.openxmlformats.org/officeDocument/2006/relationships/hyperlink" Target="https://web.ntpu.edu.tw/~myday/" TargetMode="External"/><Relationship Id="rId15" Type="http://schemas.openxmlformats.org/officeDocument/2006/relationships/image" Target="../media/image8.png"/><Relationship Id="rId10" Type="http://schemas.openxmlformats.org/officeDocument/2006/relationships/hyperlink" Target="https://web.ntpu.edu.tw/~myday" TargetMode="External"/><Relationship Id="rId4" Type="http://schemas.openxmlformats.org/officeDocument/2006/relationships/hyperlink" Target="https://web.ntpu.edu.tw/~myday/cindex.htm" TargetMode="External"/><Relationship Id="rId9" Type="http://schemas.openxmlformats.org/officeDocument/2006/relationships/hyperlink" Target="http://mail.im.tku.edu.tw/~myday/" TargetMode="Externa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7.png"/><Relationship Id="rId3" Type="http://schemas.openxmlformats.org/officeDocument/2006/relationships/hyperlink" Target="http://120.126.192.137/teach/teachdbaen.php?teacher=NzU3MTBf6Kyd5qau5qGC" TargetMode="External"/><Relationship Id="rId7" Type="http://schemas.openxmlformats.org/officeDocument/2006/relationships/hyperlink" Target="http://mail.im.tku.edu.tw/~myday/" TargetMode="External"/><Relationship Id="rId12" Type="http://schemas.openxmlformats.org/officeDocument/2006/relationships/image" Target="../media/image6.png"/><Relationship Id="rId2" Type="http://schemas.openxmlformats.org/officeDocument/2006/relationships/hyperlink" Target="http://www.aacsb.ntpu.edu.tw/teach/teachdba.php?teacher=NzU3MTBf6Kyd5qau5qGC" TargetMode="External"/><Relationship Id="rId1" Type="http://schemas.openxmlformats.org/officeDocument/2006/relationships/slideLayout" Target="../slideLayouts/slideLayout1.xml"/><Relationship Id="rId6" Type="http://schemas.openxmlformats.org/officeDocument/2006/relationships/hyperlink" Target="https://www.ntpu.edu.tw/" TargetMode="External"/><Relationship Id="rId11" Type="http://schemas.openxmlformats.org/officeDocument/2006/relationships/image" Target="../media/image3.png"/><Relationship Id="rId5" Type="http://schemas.openxmlformats.org/officeDocument/2006/relationships/hyperlink" Target="https://web.ntpu.edu.tw/~myday/" TargetMode="External"/><Relationship Id="rId15" Type="http://schemas.openxmlformats.org/officeDocument/2006/relationships/image" Target="../media/image14.jpg"/><Relationship Id="rId10" Type="http://schemas.openxmlformats.org/officeDocument/2006/relationships/image" Target="../media/image2.jpg"/><Relationship Id="rId4" Type="http://schemas.openxmlformats.org/officeDocument/2006/relationships/hyperlink" Target="https://web.ntpu.edu.tw/~myday/cindex.htm" TargetMode="External"/><Relationship Id="rId9" Type="http://schemas.openxmlformats.org/officeDocument/2006/relationships/image" Target="../media/image13.png"/><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6C81-C6DF-794E-B1B9-5D7E4DDFDD77}"/>
              </a:ext>
            </a:extLst>
          </p:cNvPr>
          <p:cNvSpPr>
            <a:spLocks noGrp="1"/>
          </p:cNvSpPr>
          <p:nvPr>
            <p:ph type="ctrTitle"/>
          </p:nvPr>
        </p:nvSpPr>
        <p:spPr>
          <a:xfrm>
            <a:off x="1508760" y="15240"/>
            <a:ext cx="8869680" cy="733148"/>
          </a:xfrm>
        </p:spPr>
        <p:txBody>
          <a:bodyPr>
            <a:normAutofit/>
          </a:bodyPr>
          <a:lstStyle/>
          <a:p>
            <a:r>
              <a:rPr lang="en-US" altLang="zh-TW" sz="3400" b="1" dirty="0">
                <a:solidFill>
                  <a:schemeClr val="accent1">
                    <a:lumMod val="75000"/>
                  </a:schemeClr>
                </a:solidFill>
                <a:latin typeface="Calibri" panose="020F0502020204030204" pitchFamily="34" charset="0"/>
                <a:ea typeface="HEITI TC MEDIUM" pitchFamily="2" charset="-128"/>
                <a:cs typeface="Calibri" panose="020F0502020204030204" pitchFamily="34" charset="0"/>
              </a:rPr>
              <a:t>AWS Educate 2021 Q2 Online Educator Meetup</a:t>
            </a:r>
            <a:endParaRPr lang="en-US" sz="3400" b="1" dirty="0">
              <a:solidFill>
                <a:schemeClr val="accent1">
                  <a:lumMod val="75000"/>
                </a:schemeClr>
              </a:solidFill>
              <a:latin typeface="Calibri" panose="020F0502020204030204" pitchFamily="34" charset="0"/>
              <a:ea typeface="HEITI TC MEDIUM" pitchFamily="2" charset="-128"/>
              <a:cs typeface="Calibri" panose="020F0502020204030204" pitchFamily="34" charset="0"/>
            </a:endParaRPr>
          </a:p>
        </p:txBody>
      </p:sp>
      <p:pic>
        <p:nvPicPr>
          <p:cNvPr id="14" name="Picture 13">
            <a:extLst>
              <a:ext uri="{FF2B5EF4-FFF2-40B4-BE49-F238E27FC236}">
                <a16:creationId xmlns:a16="http://schemas.microsoft.com/office/drawing/2014/main" id="{BF163A0E-F971-CA41-94AF-C9CDBF56E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5" name="Picture 14">
            <a:extLst>
              <a:ext uri="{FF2B5EF4-FFF2-40B4-BE49-F238E27FC236}">
                <a16:creationId xmlns:a16="http://schemas.microsoft.com/office/drawing/2014/main" id="{59DC3595-FCFE-CC45-82E9-10F77A9B3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
        <p:nvSpPr>
          <p:cNvPr id="18" name="Title 1">
            <a:extLst>
              <a:ext uri="{FF2B5EF4-FFF2-40B4-BE49-F238E27FC236}">
                <a16:creationId xmlns:a16="http://schemas.microsoft.com/office/drawing/2014/main" id="{1385B068-7DD6-5942-8CA0-26C9A8DA51E2}"/>
              </a:ext>
            </a:extLst>
          </p:cNvPr>
          <p:cNvSpPr txBox="1">
            <a:spLocks/>
          </p:cNvSpPr>
          <p:nvPr/>
        </p:nvSpPr>
        <p:spPr>
          <a:xfrm>
            <a:off x="623287" y="1160689"/>
            <a:ext cx="11102135" cy="2423140"/>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altLang="zh-TW" sz="17200" b="1" dirty="0">
                <a:solidFill>
                  <a:srgbClr val="C00000"/>
                </a:solidFill>
                <a:latin typeface="Arial" panose="020B0604020202020204" pitchFamily="34" charset="0"/>
                <a:ea typeface="HEITI TC MEDIUM" pitchFamily="2" charset="-128"/>
                <a:cs typeface="Arial" panose="020B0604020202020204" pitchFamily="34" charset="0"/>
              </a:rPr>
              <a:t>AWS Academy </a:t>
            </a:r>
            <a:r>
              <a:rPr lang="zh-TW" altLang="en-US" sz="17200" b="1" dirty="0">
                <a:solidFill>
                  <a:srgbClr val="C00000"/>
                </a:solidFill>
                <a:latin typeface="HEITI TC MEDIUM" pitchFamily="2" charset="-128"/>
                <a:ea typeface="HEITI TC MEDIUM" pitchFamily="2" charset="-128"/>
                <a:cs typeface="Calibri" panose="020F0502020204030204" pitchFamily="34" charset="0"/>
              </a:rPr>
              <a:t>教學經驗分享</a:t>
            </a:r>
            <a:endParaRPr lang="en-US" altLang="zh-TW" sz="17200" b="1" dirty="0">
              <a:solidFill>
                <a:srgbClr val="C00000"/>
              </a:solidFill>
              <a:latin typeface="HEITI TC MEDIUM" pitchFamily="2" charset="-128"/>
              <a:ea typeface="HEITI TC MEDIUM" pitchFamily="2" charset="-128"/>
              <a:cs typeface="Calibri" panose="020F0502020204030204" pitchFamily="34" charset="0"/>
            </a:endParaRPr>
          </a:p>
          <a:p>
            <a:pPr>
              <a:lnSpc>
                <a:spcPct val="120000"/>
              </a:lnSpc>
            </a:pPr>
            <a:r>
              <a:rPr lang="zh-TW" altLang="en-US" sz="10500" b="1" dirty="0">
                <a:solidFill>
                  <a:srgbClr val="C00000"/>
                </a:solidFill>
                <a:latin typeface="HEITI TC MEDIUM" pitchFamily="2" charset="-128"/>
                <a:ea typeface="HEITI TC MEDIUM" pitchFamily="2" charset="-128"/>
                <a:cs typeface="Calibri" panose="020F0502020204030204" pitchFamily="34" charset="0"/>
              </a:rPr>
              <a:t>國立臺北大學企管系選修課程 </a:t>
            </a:r>
            <a:r>
              <a:rPr lang="en-US" altLang="zh-TW" sz="10500" b="1" dirty="0">
                <a:solidFill>
                  <a:srgbClr val="C00000"/>
                </a:solidFill>
                <a:latin typeface="HEITI TC MEDIUM" pitchFamily="2" charset="-128"/>
                <a:ea typeface="HEITI TC MEDIUM" pitchFamily="2" charset="-128"/>
                <a:cs typeface="Calibri" panose="020F0502020204030204" pitchFamily="34" charset="0"/>
              </a:rPr>
              <a:t>(</a:t>
            </a:r>
            <a:r>
              <a:rPr lang="zh-TW" altLang="en-US" sz="10500" b="1" dirty="0">
                <a:solidFill>
                  <a:srgbClr val="C00000"/>
                </a:solidFill>
                <a:latin typeface="HEITI TC MEDIUM" pitchFamily="2" charset="-128"/>
                <a:ea typeface="HEITI TC MEDIUM" pitchFamily="2" charset="-128"/>
                <a:cs typeface="Calibri" panose="020F0502020204030204" pitchFamily="34" charset="0"/>
              </a:rPr>
              <a:t>企業雲端運算入門</a:t>
            </a:r>
            <a:r>
              <a:rPr lang="en-US" altLang="zh-TW" sz="10500" b="1" dirty="0">
                <a:solidFill>
                  <a:srgbClr val="C00000"/>
                </a:solidFill>
                <a:latin typeface="HEITI TC MEDIUM" pitchFamily="2" charset="-128"/>
                <a:ea typeface="HEITI TC MEDIUM" pitchFamily="2" charset="-128"/>
                <a:cs typeface="Calibri" panose="020F0502020204030204" pitchFamily="34" charset="0"/>
              </a:rPr>
              <a:t>)</a:t>
            </a:r>
          </a:p>
          <a:p>
            <a:pPr>
              <a:lnSpc>
                <a:spcPct val="120000"/>
              </a:lnSpc>
              <a:spcBef>
                <a:spcPts val="1200"/>
              </a:spcBef>
            </a:pPr>
            <a:r>
              <a:rPr lang="en-US" sz="6800" b="1" dirty="0">
                <a:solidFill>
                  <a:srgbClr val="C00000"/>
                </a:solidFill>
                <a:latin typeface="Arial" panose="020B0604020202020204" pitchFamily="34" charset="0"/>
                <a:ea typeface="HEITI TC MEDIUM" pitchFamily="2" charset="-128"/>
                <a:cs typeface="Arial" panose="020B0604020202020204" pitchFamily="34" charset="0"/>
              </a:rPr>
              <a:t>(Teaching Experiences Sharing of Introducing AWS Academy at NTPU: </a:t>
            </a:r>
            <a:br>
              <a:rPr lang="en-US" sz="6800" b="1" dirty="0">
                <a:solidFill>
                  <a:srgbClr val="C00000"/>
                </a:solidFill>
                <a:latin typeface="Arial" panose="020B0604020202020204" pitchFamily="34" charset="0"/>
                <a:ea typeface="HEITI TC MEDIUM" pitchFamily="2" charset="-128"/>
                <a:cs typeface="Arial" panose="020B0604020202020204" pitchFamily="34" charset="0"/>
              </a:rPr>
            </a:br>
            <a:r>
              <a:rPr lang="en-US" sz="6800" b="1" dirty="0">
                <a:solidFill>
                  <a:srgbClr val="C00000"/>
                </a:solidFill>
                <a:latin typeface="Arial" panose="020B0604020202020204" pitchFamily="34" charset="0"/>
                <a:ea typeface="HEITI TC MEDIUM" pitchFamily="2" charset="-128"/>
                <a:cs typeface="Arial" panose="020B0604020202020204" pitchFamily="34" charset="0"/>
              </a:rPr>
              <a:t>Foundation of Business Cloud Computing)</a:t>
            </a:r>
          </a:p>
        </p:txBody>
      </p:sp>
      <p:sp>
        <p:nvSpPr>
          <p:cNvPr id="20" name="TextBox 19">
            <a:extLst>
              <a:ext uri="{FF2B5EF4-FFF2-40B4-BE49-F238E27FC236}">
                <a16:creationId xmlns:a16="http://schemas.microsoft.com/office/drawing/2014/main" id="{21D72258-E7EE-854B-A0E9-06FA396D31D1}"/>
              </a:ext>
            </a:extLst>
          </p:cNvPr>
          <p:cNvSpPr txBox="1"/>
          <p:nvPr/>
        </p:nvSpPr>
        <p:spPr>
          <a:xfrm>
            <a:off x="3047972" y="3698665"/>
            <a:ext cx="5849256" cy="523220"/>
          </a:xfrm>
          <a:prstGeom prst="rect">
            <a:avLst/>
          </a:prstGeom>
          <a:noFill/>
        </p:spPr>
        <p:txBody>
          <a:bodyPr wrap="square" rtlCol="0">
            <a:spAutoFit/>
          </a:bodyPr>
          <a:lstStyle/>
          <a:p>
            <a:pPr algn="ctr"/>
            <a:r>
              <a:rPr lang="en-US" altLang="zh-TW" sz="1400" dirty="0">
                <a:solidFill>
                  <a:schemeClr val="bg1">
                    <a:lumMod val="65000"/>
                  </a:schemeClr>
                </a:solidFill>
                <a:latin typeface="Heiti TC Medium" pitchFamily="2" charset="-128"/>
                <a:ea typeface="Heiti TC Medium" pitchFamily="2" charset="-128"/>
                <a:cs typeface="Calibri" panose="020F0502020204030204" pitchFamily="34" charset="0"/>
              </a:rPr>
              <a:t>Time: 2021/7/5 (Mon) 10:50-11:20 am</a:t>
            </a:r>
          </a:p>
          <a:p>
            <a:pPr algn="ctr"/>
            <a:r>
              <a:rPr lang="en-US" altLang="zh-TW" sz="1400" dirty="0">
                <a:solidFill>
                  <a:schemeClr val="bg1">
                    <a:lumMod val="65000"/>
                  </a:schemeClr>
                </a:solidFill>
                <a:latin typeface="Heiti TC Medium" pitchFamily="2" charset="-128"/>
                <a:ea typeface="Heiti TC Medium" pitchFamily="2" charset="-128"/>
                <a:cs typeface="Calibri" panose="020F0502020204030204" pitchFamily="34" charset="0"/>
              </a:rPr>
              <a:t>Host: AWS Educate</a:t>
            </a:r>
            <a:endParaRPr lang="en-US" sz="1400" dirty="0">
              <a:solidFill>
                <a:schemeClr val="bg1">
                  <a:lumMod val="65000"/>
                </a:schemeClr>
              </a:solidFill>
              <a:latin typeface="Heiti TC Medium" pitchFamily="2" charset="-128"/>
              <a:ea typeface="Heiti TC Medium" pitchFamily="2" charset="-128"/>
              <a:cs typeface="Calibri" panose="020F0502020204030204" pitchFamily="34" charset="0"/>
            </a:endParaRPr>
          </a:p>
        </p:txBody>
      </p:sp>
      <p:sp>
        <p:nvSpPr>
          <p:cNvPr id="23" name="Subtitle 2">
            <a:extLst>
              <a:ext uri="{FF2B5EF4-FFF2-40B4-BE49-F238E27FC236}">
                <a16:creationId xmlns:a16="http://schemas.microsoft.com/office/drawing/2014/main" id="{DDEEC56E-2DB6-CF45-8A74-2B6B99DEE3D0}"/>
              </a:ext>
            </a:extLst>
          </p:cNvPr>
          <p:cNvSpPr>
            <a:spLocks noGrp="1"/>
          </p:cNvSpPr>
          <p:nvPr>
            <p:ph type="subTitle" idx="1"/>
          </p:nvPr>
        </p:nvSpPr>
        <p:spPr>
          <a:xfrm>
            <a:off x="2319653" y="4192766"/>
            <a:ext cx="8440972" cy="2659848"/>
          </a:xfrm>
        </p:spPr>
        <p:txBody>
          <a:bodyPr>
            <a:normAutofit fontScale="25000" lnSpcReduction="20000"/>
          </a:bodyPr>
          <a:lstStyle/>
          <a:p>
            <a:pPr algn="ctr">
              <a:lnSpc>
                <a:spcPct val="120000"/>
              </a:lnSpc>
              <a:spcBef>
                <a:spcPts val="0"/>
              </a:spcBef>
            </a:pPr>
            <a:r>
              <a:rPr lang="zh-TW" altLang="en-US" sz="14400" b="1" dirty="0">
                <a:solidFill>
                  <a:srgbClr val="898989"/>
                </a:solidFill>
                <a:latin typeface="HEITI TC MEDIUM" pitchFamily="2" charset="-128"/>
                <a:ea typeface="HEITI TC MEDIUM" pitchFamily="2" charset="-128"/>
                <a:hlinkClick r:id="rId4"/>
              </a:rPr>
              <a:t>戴敏育</a:t>
            </a:r>
            <a:r>
              <a:rPr lang="en-US" altLang="zh-TW" sz="14400" b="1" dirty="0">
                <a:solidFill>
                  <a:srgbClr val="898989"/>
                </a:solidFill>
                <a:latin typeface="HEITI TC MEDIUM" pitchFamily="2" charset="-128"/>
                <a:ea typeface="HEITI TC MEDIUM" pitchFamily="2" charset="-128"/>
              </a:rPr>
              <a:t> </a:t>
            </a:r>
            <a:r>
              <a:rPr lang="zh-TW" altLang="en-US" sz="14400" dirty="0">
                <a:solidFill>
                  <a:schemeClr val="accent1"/>
                </a:solidFill>
                <a:latin typeface="Heiti TC Medium" pitchFamily="2" charset="-128"/>
                <a:ea typeface="Heiti TC Medium" pitchFamily="2" charset="-128"/>
                <a:cs typeface="Calibri" panose="020F0502020204030204" pitchFamily="34" charset="0"/>
              </a:rPr>
              <a:t>副教授</a:t>
            </a:r>
            <a:endParaRPr lang="en-US" altLang="zh-TW" sz="14400" dirty="0">
              <a:solidFill>
                <a:schemeClr val="accent1"/>
              </a:solidFill>
              <a:latin typeface="Heiti TC Medium" pitchFamily="2" charset="-128"/>
              <a:ea typeface="Heiti TC Medium" pitchFamily="2" charset="-128"/>
              <a:cs typeface="Calibri" panose="020F0502020204030204" pitchFamily="34" charset="0"/>
            </a:endParaRPr>
          </a:p>
          <a:p>
            <a:pPr algn="ctr">
              <a:lnSpc>
                <a:spcPct val="120000"/>
              </a:lnSpc>
              <a:spcBef>
                <a:spcPts val="0"/>
              </a:spcBef>
            </a:pPr>
            <a:r>
              <a:rPr lang="en-US" altLang="zh-TW" sz="14400" b="1" dirty="0">
                <a:solidFill>
                  <a:srgbClr val="898989"/>
                </a:solidFill>
                <a:cs typeface="Calibri" panose="020F0502020204030204" pitchFamily="34" charset="0"/>
                <a:hlinkClick r:id="rId5"/>
              </a:rPr>
              <a:t>Min-Yuh Day</a:t>
            </a:r>
            <a:r>
              <a:rPr lang="en-US" altLang="zh-TW" sz="14400" b="1" dirty="0">
                <a:solidFill>
                  <a:schemeClr val="accent1"/>
                </a:solidFill>
                <a:latin typeface="Calibri" panose="020F0502020204030204" pitchFamily="34" charset="0"/>
                <a:ea typeface="標楷體" pitchFamily="65" charset="-120"/>
                <a:cs typeface="Calibri" panose="020F0502020204030204" pitchFamily="34" charset="0"/>
              </a:rPr>
              <a:t>, </a:t>
            </a:r>
            <a:r>
              <a:rPr lang="en-US" altLang="zh-TW" sz="14400" dirty="0" err="1">
                <a:solidFill>
                  <a:schemeClr val="accent1"/>
                </a:solidFill>
                <a:latin typeface="Calibri" panose="020F0502020204030204" pitchFamily="34" charset="0"/>
                <a:ea typeface="標楷體" pitchFamily="65" charset="-120"/>
                <a:cs typeface="Calibri" panose="020F0502020204030204" pitchFamily="34" charset="0"/>
              </a:rPr>
              <a:t>Ph.D</a:t>
            </a:r>
            <a:r>
              <a:rPr lang="en-US" altLang="zh-TW" sz="14400" dirty="0">
                <a:solidFill>
                  <a:schemeClr val="accent1"/>
                </a:solidFill>
                <a:latin typeface="Calibri" panose="020F0502020204030204" pitchFamily="34" charset="0"/>
                <a:ea typeface="標楷體" pitchFamily="65" charset="-120"/>
                <a:cs typeface="Calibri" panose="020F0502020204030204" pitchFamily="34" charset="0"/>
              </a:rPr>
              <a:t>, Associate</a:t>
            </a:r>
            <a:r>
              <a:rPr lang="zh-TW" altLang="en-US" sz="14400" dirty="0">
                <a:solidFill>
                  <a:schemeClr val="accent1"/>
                </a:solidFill>
                <a:latin typeface="Calibri" panose="020F0502020204030204" pitchFamily="34" charset="0"/>
                <a:ea typeface="標楷體" pitchFamily="65" charset="-120"/>
                <a:cs typeface="Calibri" panose="020F0502020204030204" pitchFamily="34" charset="0"/>
              </a:rPr>
              <a:t> </a:t>
            </a:r>
            <a:r>
              <a:rPr lang="en-US" altLang="zh-TW" sz="14400" dirty="0">
                <a:solidFill>
                  <a:schemeClr val="accent1"/>
                </a:solidFill>
                <a:latin typeface="Calibri" panose="020F0502020204030204" pitchFamily="34" charset="0"/>
                <a:ea typeface="標楷體" pitchFamily="65" charset="-120"/>
                <a:cs typeface="Calibri" panose="020F0502020204030204" pitchFamily="34" charset="0"/>
              </a:rPr>
              <a:t>Professor</a:t>
            </a:r>
            <a:endParaRPr kumimoji="0" lang="en-US" altLang="zh-TW" sz="14400" dirty="0">
              <a:solidFill>
                <a:schemeClr val="accent1"/>
              </a:solidFill>
              <a:latin typeface="Calibri" panose="020F0502020204030204" pitchFamily="34" charset="0"/>
              <a:ea typeface="標楷體" pitchFamily="65" charset="-120"/>
              <a:cs typeface="Calibri" panose="020F0502020204030204" pitchFamily="34" charset="0"/>
            </a:endParaRPr>
          </a:p>
          <a:p>
            <a:pPr algn="ctr">
              <a:lnSpc>
                <a:spcPct val="120000"/>
              </a:lnSpc>
              <a:spcBef>
                <a:spcPts val="600"/>
              </a:spcBef>
            </a:pPr>
            <a:r>
              <a:rPr lang="zh-TW" altLang="en-US" sz="14400" b="1" dirty="0">
                <a:latin typeface="HEITI TC MEDIUM" pitchFamily="2" charset="-128"/>
                <a:ea typeface="HEITI TC MEDIUM" pitchFamily="2" charset="-128"/>
                <a:cs typeface="DFKai-SB" panose="03000509000000000000" pitchFamily="49" charset="-120"/>
                <a:hlinkClick r:id="rId6"/>
              </a:rPr>
              <a:t>國立臺北大學</a:t>
            </a:r>
            <a:r>
              <a:rPr lang="zh-TW" altLang="en-US" sz="14400" b="1" dirty="0">
                <a:latin typeface="HEITI TC MEDIUM" pitchFamily="2" charset="-128"/>
                <a:ea typeface="HEITI TC MEDIUM" pitchFamily="2" charset="-128"/>
                <a:cs typeface="DFKai-SB" panose="03000509000000000000" pitchFamily="49" charset="-120"/>
              </a:rPr>
              <a:t> </a:t>
            </a:r>
            <a:r>
              <a:rPr lang="zh-TW" altLang="en-US" sz="14400" b="1" dirty="0">
                <a:latin typeface="HEITI TC MEDIUM" pitchFamily="2" charset="-128"/>
                <a:ea typeface="HEITI TC MEDIUM" pitchFamily="2" charset="-128"/>
                <a:cs typeface="DFKai-SB" panose="03000509000000000000" pitchFamily="49" charset="-120"/>
                <a:hlinkClick r:id="rId7"/>
              </a:rPr>
              <a:t>資訊管理研究所</a:t>
            </a:r>
            <a:endParaRPr lang="en-US" altLang="zh-TW" sz="14400" b="1" dirty="0">
              <a:latin typeface="HEITI TC MEDIUM" pitchFamily="2" charset="-128"/>
              <a:ea typeface="HEITI TC MEDIUM" pitchFamily="2" charset="-128"/>
              <a:cs typeface="DFKai-SB" panose="03000509000000000000" pitchFamily="49" charset="-120"/>
            </a:endParaRPr>
          </a:p>
          <a:p>
            <a:pPr algn="ctr">
              <a:lnSpc>
                <a:spcPct val="120000"/>
              </a:lnSpc>
              <a:spcBef>
                <a:spcPts val="600"/>
              </a:spcBef>
            </a:pPr>
            <a:r>
              <a:rPr lang="en-US" sz="8000" b="1" dirty="0">
                <a:latin typeface="Calibri" panose="020F0502020204030204" pitchFamily="34" charset="0"/>
                <a:cs typeface="Calibri" panose="020F0502020204030204" pitchFamily="34" charset="0"/>
                <a:hlinkClick r:id="rId8"/>
              </a:rPr>
              <a:t>Institute of Information Management</a:t>
            </a:r>
            <a:r>
              <a:rPr lang="en-US" sz="8000" b="1"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hlinkClick r:id="rId6"/>
              </a:rPr>
              <a:t>National Taipei University</a:t>
            </a:r>
            <a:endParaRPr lang="en-US" altLang="zh-TW" sz="8000" b="1" dirty="0">
              <a:solidFill>
                <a:srgbClr val="898989"/>
              </a:solidFill>
              <a:latin typeface="Calibri" panose="020F0502020204030204" pitchFamily="34" charset="0"/>
              <a:cs typeface="Calibri" panose="020F0502020204030204" pitchFamily="34" charset="0"/>
              <a:hlinkClick r:id="rId9"/>
            </a:endParaRPr>
          </a:p>
          <a:p>
            <a:pPr algn="ctr">
              <a:lnSpc>
                <a:spcPct val="120000"/>
              </a:lnSpc>
              <a:spcBef>
                <a:spcPts val="600"/>
              </a:spcBef>
            </a:pPr>
            <a:r>
              <a:rPr lang="en-US" sz="4000" dirty="0">
                <a:latin typeface="Arial" panose="020B0604020202020204" pitchFamily="34" charset="0"/>
                <a:cs typeface="Arial" panose="020B0604020202020204" pitchFamily="34" charset="0"/>
                <a:hlinkClick r:id="rId10"/>
              </a:rPr>
              <a:t>https://web.ntpu.edu.tw/~myday</a:t>
            </a:r>
            <a:endParaRPr lang="en-US" sz="4000" dirty="0">
              <a:latin typeface="Arial" panose="020B0604020202020204" pitchFamily="34" charset="0"/>
              <a:cs typeface="Arial" panose="020B0604020202020204" pitchFamily="34" charset="0"/>
            </a:endParaRPr>
          </a:p>
          <a:p>
            <a:pPr algn="ctr">
              <a:lnSpc>
                <a:spcPct val="120000"/>
              </a:lnSpc>
              <a:spcBef>
                <a:spcPts val="600"/>
              </a:spcBef>
            </a:pPr>
            <a:r>
              <a:rPr lang="en-US" altLang="zh-TW" sz="3700" dirty="0">
                <a:solidFill>
                  <a:srgbClr val="898989"/>
                </a:solidFill>
                <a:cs typeface="Times New Roman" pitchFamily="18" charset="0"/>
              </a:rPr>
              <a:t>2021-07-05</a:t>
            </a:r>
            <a:endParaRPr lang="en-US" sz="3700" dirty="0">
              <a:solidFill>
                <a:schemeClr val="bg1">
                  <a:lumMod val="65000"/>
                </a:schemeClr>
              </a:solidFill>
              <a:latin typeface="Calibri" panose="020F0502020204030204" pitchFamily="34" charset="0"/>
              <a:cs typeface="Calibri" panose="020F0502020204030204" pitchFamily="34" charset="0"/>
            </a:endParaRPr>
          </a:p>
        </p:txBody>
      </p:sp>
      <p:pic>
        <p:nvPicPr>
          <p:cNvPr id="24" name="Picture 4" descr="http://mail.tku.edu.tw/myday/images/Myday_Photo.jpg">
            <a:extLst>
              <a:ext uri="{FF2B5EF4-FFF2-40B4-BE49-F238E27FC236}">
                <a16:creationId xmlns:a16="http://schemas.microsoft.com/office/drawing/2014/main" id="{4DA496C0-0068-9A44-91F0-E869912B5366}"/>
              </a:ext>
            </a:extLst>
          </p:cNvPr>
          <p:cNvPicPr>
            <a:picLocks noChangeAspect="1" noChangeArrowheads="1"/>
          </p:cNvPicPr>
          <p:nvPr/>
        </p:nvPicPr>
        <p:blipFill>
          <a:blip r:embed="rId11" cstate="print"/>
          <a:srcRect l="10527" t="1544" r="10527" b="25148"/>
          <a:stretch>
            <a:fillRect/>
          </a:stretch>
        </p:blipFill>
        <p:spPr bwMode="auto">
          <a:xfrm>
            <a:off x="1377519" y="4449082"/>
            <a:ext cx="1353507" cy="1675770"/>
          </a:xfrm>
          <a:prstGeom prst="rect">
            <a:avLst/>
          </a:prstGeom>
          <a:noFill/>
        </p:spPr>
      </p:pic>
      <p:pic>
        <p:nvPicPr>
          <p:cNvPr id="27" name="Picture 26">
            <a:extLst>
              <a:ext uri="{FF2B5EF4-FFF2-40B4-BE49-F238E27FC236}">
                <a16:creationId xmlns:a16="http://schemas.microsoft.com/office/drawing/2014/main" id="{D67E3147-F56B-4844-9E50-7A9887F9647D}"/>
              </a:ext>
            </a:extLst>
          </p:cNvPr>
          <p:cNvPicPr>
            <a:picLocks noChangeAspect="1"/>
          </p:cNvPicPr>
          <p:nvPr/>
        </p:nvPicPr>
        <p:blipFill>
          <a:blip r:embed="rId12"/>
          <a:stretch>
            <a:fillRect/>
          </a:stretch>
        </p:blipFill>
        <p:spPr>
          <a:xfrm>
            <a:off x="11304230" y="5928755"/>
            <a:ext cx="791692" cy="791692"/>
          </a:xfrm>
          <a:prstGeom prst="rect">
            <a:avLst/>
          </a:prstGeom>
        </p:spPr>
      </p:pic>
      <p:pic>
        <p:nvPicPr>
          <p:cNvPr id="28" name="Picture 27">
            <a:extLst>
              <a:ext uri="{FF2B5EF4-FFF2-40B4-BE49-F238E27FC236}">
                <a16:creationId xmlns:a16="http://schemas.microsoft.com/office/drawing/2014/main" id="{5BD8C922-0D4F-D241-A9F2-BFBFAAAC8AE7}"/>
              </a:ext>
            </a:extLst>
          </p:cNvPr>
          <p:cNvPicPr>
            <a:picLocks noChangeAspect="1"/>
          </p:cNvPicPr>
          <p:nvPr/>
        </p:nvPicPr>
        <p:blipFill>
          <a:blip r:embed="rId13"/>
          <a:stretch>
            <a:fillRect/>
          </a:stretch>
        </p:blipFill>
        <p:spPr>
          <a:xfrm>
            <a:off x="509547" y="5057504"/>
            <a:ext cx="421513" cy="511280"/>
          </a:xfrm>
          <a:prstGeom prst="rect">
            <a:avLst/>
          </a:prstGeom>
        </p:spPr>
      </p:pic>
      <p:pic>
        <p:nvPicPr>
          <p:cNvPr id="29" name="Picture 28">
            <a:extLst>
              <a:ext uri="{FF2B5EF4-FFF2-40B4-BE49-F238E27FC236}">
                <a16:creationId xmlns:a16="http://schemas.microsoft.com/office/drawing/2014/main" id="{DCD610C0-FB76-E54D-8149-3EFAA9C9A98A}"/>
              </a:ext>
            </a:extLst>
          </p:cNvPr>
          <p:cNvPicPr>
            <a:picLocks noChangeAspect="1"/>
          </p:cNvPicPr>
          <p:nvPr/>
        </p:nvPicPr>
        <p:blipFill>
          <a:blip r:embed="rId14"/>
          <a:stretch>
            <a:fillRect/>
          </a:stretch>
        </p:blipFill>
        <p:spPr>
          <a:xfrm>
            <a:off x="214532" y="5489820"/>
            <a:ext cx="511280" cy="511280"/>
          </a:xfrm>
          <a:prstGeom prst="rect">
            <a:avLst/>
          </a:prstGeom>
        </p:spPr>
      </p:pic>
      <p:pic>
        <p:nvPicPr>
          <p:cNvPr id="30" name="Picture 29">
            <a:extLst>
              <a:ext uri="{FF2B5EF4-FFF2-40B4-BE49-F238E27FC236}">
                <a16:creationId xmlns:a16="http://schemas.microsoft.com/office/drawing/2014/main" id="{4F1FF437-B34D-8247-A657-2BC5FDF5DF02}"/>
              </a:ext>
            </a:extLst>
          </p:cNvPr>
          <p:cNvPicPr>
            <a:picLocks noChangeAspect="1"/>
          </p:cNvPicPr>
          <p:nvPr/>
        </p:nvPicPr>
        <p:blipFill>
          <a:blip r:embed="rId15"/>
          <a:stretch>
            <a:fillRect/>
          </a:stretch>
        </p:blipFill>
        <p:spPr>
          <a:xfrm>
            <a:off x="714727" y="5485126"/>
            <a:ext cx="511280" cy="511280"/>
          </a:xfrm>
          <a:prstGeom prst="rect">
            <a:avLst/>
          </a:prstGeom>
        </p:spPr>
      </p:pic>
      <p:pic>
        <p:nvPicPr>
          <p:cNvPr id="31" name="Picture 30">
            <a:extLst>
              <a:ext uri="{FF2B5EF4-FFF2-40B4-BE49-F238E27FC236}">
                <a16:creationId xmlns:a16="http://schemas.microsoft.com/office/drawing/2014/main" id="{2F13A76F-C8C0-D540-BCBD-E9C8F2F8D0C1}"/>
              </a:ext>
            </a:extLst>
          </p:cNvPr>
          <p:cNvPicPr>
            <a:picLocks noChangeAspect="1"/>
          </p:cNvPicPr>
          <p:nvPr/>
        </p:nvPicPr>
        <p:blipFill>
          <a:blip r:embed="rId16"/>
          <a:stretch>
            <a:fillRect/>
          </a:stretch>
        </p:blipFill>
        <p:spPr>
          <a:xfrm>
            <a:off x="272194" y="4535116"/>
            <a:ext cx="935665" cy="421967"/>
          </a:xfrm>
          <a:prstGeom prst="rect">
            <a:avLst/>
          </a:prstGeom>
        </p:spPr>
      </p:pic>
      <p:pic>
        <p:nvPicPr>
          <p:cNvPr id="32" name="Picture 31">
            <a:extLst>
              <a:ext uri="{FF2B5EF4-FFF2-40B4-BE49-F238E27FC236}">
                <a16:creationId xmlns:a16="http://schemas.microsoft.com/office/drawing/2014/main" id="{B5BA2995-7584-8D43-ACEB-D2B3A8E44A7A}"/>
              </a:ext>
            </a:extLst>
          </p:cNvPr>
          <p:cNvPicPr>
            <a:picLocks noChangeAspect="1"/>
          </p:cNvPicPr>
          <p:nvPr/>
        </p:nvPicPr>
        <p:blipFill>
          <a:blip r:embed="rId17"/>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126078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CAB-0FAC-2F41-8ADC-735B16D64EC9}"/>
              </a:ext>
            </a:extLst>
          </p:cNvPr>
          <p:cNvSpPr>
            <a:spLocks noGrp="1"/>
          </p:cNvSpPr>
          <p:nvPr>
            <p:ph type="title"/>
          </p:nvPr>
        </p:nvSpPr>
        <p:spPr>
          <a:xfrm>
            <a:off x="838200" y="212651"/>
            <a:ext cx="10515600" cy="1203943"/>
          </a:xfrm>
        </p:spPr>
        <p:txBody>
          <a:bodyPr/>
          <a:lstStyle/>
          <a:p>
            <a:r>
              <a:rPr lang="en-US" dirty="0">
                <a:latin typeface="+mn-lt"/>
              </a:rPr>
              <a:t>Course Objectives</a:t>
            </a:r>
          </a:p>
        </p:txBody>
      </p:sp>
      <p:sp>
        <p:nvSpPr>
          <p:cNvPr id="3" name="Content Placeholder 2">
            <a:extLst>
              <a:ext uri="{FF2B5EF4-FFF2-40B4-BE49-F238E27FC236}">
                <a16:creationId xmlns:a16="http://schemas.microsoft.com/office/drawing/2014/main" id="{CA1E895C-8684-3049-8AD4-0345D4C052A7}"/>
              </a:ext>
            </a:extLst>
          </p:cNvPr>
          <p:cNvSpPr>
            <a:spLocks noGrp="1"/>
          </p:cNvSpPr>
          <p:nvPr>
            <p:ph idx="1"/>
          </p:nvPr>
        </p:nvSpPr>
        <p:spPr>
          <a:xfrm>
            <a:off x="838200" y="1416594"/>
            <a:ext cx="10515600" cy="5169400"/>
          </a:xfrm>
        </p:spPr>
        <p:txBody>
          <a:bodyPr>
            <a:normAutofit lnSpcReduction="10000"/>
          </a:bodyPr>
          <a:lstStyle/>
          <a:p>
            <a:r>
              <a:rPr lang="en-US" dirty="0"/>
              <a:t>This course introduces </a:t>
            </a:r>
            <a:r>
              <a:rPr lang="en-US" dirty="0">
                <a:solidFill>
                  <a:srgbClr val="C00000"/>
                </a:solidFill>
              </a:rPr>
              <a:t>Amazon Web Services (AWS)</a:t>
            </a:r>
            <a:r>
              <a:rPr lang="en-US" dirty="0"/>
              <a:t>, the cloud computing service of Amazon. </a:t>
            </a:r>
          </a:p>
          <a:p>
            <a:r>
              <a:rPr lang="en-US" dirty="0"/>
              <a:t>For students who want to fully understand the concept of enterprise cloud computing, this course will introduce the AWS Academy Cloud Foundations. </a:t>
            </a:r>
          </a:p>
          <a:p>
            <a:r>
              <a:rPr lang="en-US" dirty="0"/>
              <a:t>Topics include </a:t>
            </a:r>
            <a:r>
              <a:rPr lang="en-US" dirty="0">
                <a:solidFill>
                  <a:srgbClr val="C00000"/>
                </a:solidFill>
              </a:rPr>
              <a:t>Cloud Concepts Overview, Cloud Economics and Billing, AWS Global Infrastructure Overview, AWS Cloud Security, Networking and Content Delivery, Cloud Compute, Cloud Storage, Cloud Databases, Cloud Architecture, Cloud Automatic Scaling and Monitoring</a:t>
            </a:r>
            <a:r>
              <a:rPr lang="en-US" dirty="0"/>
              <a:t>. </a:t>
            </a:r>
          </a:p>
          <a:p>
            <a:r>
              <a:rPr lang="en-US" dirty="0"/>
              <a:t>The course objective is training students to pass the certification of </a:t>
            </a:r>
            <a:r>
              <a:rPr lang="en-US" dirty="0">
                <a:solidFill>
                  <a:srgbClr val="C00000"/>
                </a:solidFill>
              </a:rPr>
              <a:t>AWS Certified Cloud Practitioner</a:t>
            </a:r>
            <a:r>
              <a:rPr lang="en-US" dirty="0"/>
              <a:t>.</a:t>
            </a:r>
          </a:p>
        </p:txBody>
      </p:sp>
      <p:sp>
        <p:nvSpPr>
          <p:cNvPr id="4" name="Slide Number Placeholder 3">
            <a:extLst>
              <a:ext uri="{FF2B5EF4-FFF2-40B4-BE49-F238E27FC236}">
                <a16:creationId xmlns:a16="http://schemas.microsoft.com/office/drawing/2014/main" id="{ADBAE1A7-47B4-DC40-8F78-A8D07BDF1642}"/>
              </a:ext>
            </a:extLst>
          </p:cNvPr>
          <p:cNvSpPr>
            <a:spLocks noGrp="1"/>
          </p:cNvSpPr>
          <p:nvPr>
            <p:ph type="sldNum" sz="quarter" idx="12"/>
          </p:nvPr>
        </p:nvSpPr>
        <p:spPr/>
        <p:txBody>
          <a:bodyPr/>
          <a:lstStyle/>
          <a:p>
            <a:fld id="{5D6FF71F-CF6A-4C46-8F9B-61D49EEA70E3}" type="slidenum">
              <a:rPr lang="en-US" smtClean="0"/>
              <a:t>10</a:t>
            </a:fld>
            <a:endParaRPr lang="en-US"/>
          </a:p>
        </p:txBody>
      </p:sp>
      <p:pic>
        <p:nvPicPr>
          <p:cNvPr id="7" name="Picture 6">
            <a:extLst>
              <a:ext uri="{FF2B5EF4-FFF2-40B4-BE49-F238E27FC236}">
                <a16:creationId xmlns:a16="http://schemas.microsoft.com/office/drawing/2014/main" id="{9231EE55-E1AB-0248-A832-9F2441BDEC44}"/>
              </a:ext>
            </a:extLst>
          </p:cNvPr>
          <p:cNvPicPr>
            <a:picLocks noChangeAspect="1"/>
          </p:cNvPicPr>
          <p:nvPr/>
        </p:nvPicPr>
        <p:blipFill>
          <a:blip r:embed="rId2"/>
          <a:stretch>
            <a:fillRect/>
          </a:stretch>
        </p:blipFill>
        <p:spPr>
          <a:xfrm>
            <a:off x="11032138" y="159831"/>
            <a:ext cx="1017108" cy="1017108"/>
          </a:xfrm>
          <a:prstGeom prst="rect">
            <a:avLst/>
          </a:prstGeom>
        </p:spPr>
      </p:pic>
      <p:pic>
        <p:nvPicPr>
          <p:cNvPr id="9" name="Picture 8">
            <a:extLst>
              <a:ext uri="{FF2B5EF4-FFF2-40B4-BE49-F238E27FC236}">
                <a16:creationId xmlns:a16="http://schemas.microsoft.com/office/drawing/2014/main" id="{4388AA4D-D998-D24E-8D29-AB0089677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0" name="Picture 9">
            <a:extLst>
              <a:ext uri="{FF2B5EF4-FFF2-40B4-BE49-F238E27FC236}">
                <a16:creationId xmlns:a16="http://schemas.microsoft.com/office/drawing/2014/main" id="{C5DBA3EF-792E-224B-BAD6-051687E2F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122501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CAB-0FAC-2F41-8ADC-735B16D64EC9}"/>
              </a:ext>
            </a:extLst>
          </p:cNvPr>
          <p:cNvSpPr>
            <a:spLocks noGrp="1"/>
          </p:cNvSpPr>
          <p:nvPr>
            <p:ph type="title"/>
          </p:nvPr>
        </p:nvSpPr>
        <p:spPr>
          <a:xfrm>
            <a:off x="838200" y="212651"/>
            <a:ext cx="10515600" cy="1203943"/>
          </a:xfrm>
        </p:spPr>
        <p:txBody>
          <a:bodyPr/>
          <a:lstStyle/>
          <a:p>
            <a:r>
              <a:rPr lang="en-US" dirty="0">
                <a:latin typeface="+mn-lt"/>
              </a:rPr>
              <a:t>Course Outline</a:t>
            </a:r>
          </a:p>
        </p:txBody>
      </p:sp>
      <p:sp>
        <p:nvSpPr>
          <p:cNvPr id="3" name="Content Placeholder 2">
            <a:extLst>
              <a:ext uri="{FF2B5EF4-FFF2-40B4-BE49-F238E27FC236}">
                <a16:creationId xmlns:a16="http://schemas.microsoft.com/office/drawing/2014/main" id="{CA1E895C-8684-3049-8AD4-0345D4C052A7}"/>
              </a:ext>
            </a:extLst>
          </p:cNvPr>
          <p:cNvSpPr>
            <a:spLocks noGrp="1"/>
          </p:cNvSpPr>
          <p:nvPr>
            <p:ph idx="1"/>
          </p:nvPr>
        </p:nvSpPr>
        <p:spPr>
          <a:xfrm>
            <a:off x="838200" y="1229758"/>
            <a:ext cx="10515600" cy="5356236"/>
          </a:xfrm>
        </p:spPr>
        <p:txBody>
          <a:bodyPr>
            <a:normAutofit lnSpcReduction="10000"/>
          </a:bodyPr>
          <a:lstStyle/>
          <a:p>
            <a:pPr marL="514350" indent="-514350">
              <a:buFont typeface="+mj-lt"/>
              <a:buAutoNum type="arabicPeriod"/>
            </a:pPr>
            <a:r>
              <a:rPr lang="en-US" dirty="0"/>
              <a:t>Cloud Concepts Overview </a:t>
            </a:r>
          </a:p>
          <a:p>
            <a:pPr marL="514350" indent="-514350">
              <a:buFont typeface="+mj-lt"/>
              <a:buAutoNum type="arabicPeriod"/>
            </a:pPr>
            <a:r>
              <a:rPr lang="en-US" dirty="0"/>
              <a:t>Cloud Economics and Billing</a:t>
            </a:r>
          </a:p>
          <a:p>
            <a:pPr marL="514350" indent="-514350">
              <a:buFont typeface="+mj-lt"/>
              <a:buAutoNum type="arabicPeriod"/>
            </a:pPr>
            <a:r>
              <a:rPr lang="en-US" dirty="0"/>
              <a:t>AWS Global Infrastructure Overview</a:t>
            </a:r>
          </a:p>
          <a:p>
            <a:pPr marL="514350" indent="-514350">
              <a:buFont typeface="+mj-lt"/>
              <a:buAutoNum type="arabicPeriod"/>
            </a:pPr>
            <a:r>
              <a:rPr lang="en-US" dirty="0"/>
              <a:t>AWS Cloud Security</a:t>
            </a:r>
          </a:p>
          <a:p>
            <a:pPr marL="514350" indent="-514350">
              <a:buFont typeface="+mj-lt"/>
              <a:buAutoNum type="arabicPeriod"/>
            </a:pPr>
            <a:r>
              <a:rPr lang="en-US" dirty="0"/>
              <a:t>Networking and Content Delivery</a:t>
            </a:r>
          </a:p>
          <a:p>
            <a:pPr marL="514350" indent="-514350">
              <a:buFont typeface="+mj-lt"/>
              <a:buAutoNum type="arabicPeriod"/>
            </a:pPr>
            <a:r>
              <a:rPr lang="en-US" dirty="0"/>
              <a:t>Cloud Compute</a:t>
            </a:r>
          </a:p>
          <a:p>
            <a:pPr marL="514350" indent="-514350">
              <a:buFont typeface="+mj-lt"/>
              <a:buAutoNum type="arabicPeriod"/>
            </a:pPr>
            <a:r>
              <a:rPr lang="en-US" dirty="0"/>
              <a:t>Cloud Storage </a:t>
            </a:r>
          </a:p>
          <a:p>
            <a:pPr marL="514350" indent="-514350">
              <a:buFont typeface="+mj-lt"/>
              <a:buAutoNum type="arabicPeriod"/>
            </a:pPr>
            <a:r>
              <a:rPr lang="en-US" dirty="0"/>
              <a:t>Cloud Databases </a:t>
            </a:r>
          </a:p>
          <a:p>
            <a:pPr marL="514350" indent="-514350">
              <a:buFont typeface="+mj-lt"/>
              <a:buAutoNum type="arabicPeriod"/>
            </a:pPr>
            <a:r>
              <a:rPr lang="en-US" dirty="0"/>
              <a:t>Cloud Architecture </a:t>
            </a:r>
          </a:p>
          <a:p>
            <a:pPr marL="514350" indent="-514350">
              <a:buFont typeface="+mj-lt"/>
              <a:buAutoNum type="arabicPeriod"/>
            </a:pPr>
            <a:r>
              <a:rPr lang="en-US" dirty="0"/>
              <a:t>Cloud Automatic Scaling and Monitoring</a:t>
            </a:r>
          </a:p>
        </p:txBody>
      </p:sp>
      <p:sp>
        <p:nvSpPr>
          <p:cNvPr id="4" name="Slide Number Placeholder 3">
            <a:extLst>
              <a:ext uri="{FF2B5EF4-FFF2-40B4-BE49-F238E27FC236}">
                <a16:creationId xmlns:a16="http://schemas.microsoft.com/office/drawing/2014/main" id="{ADBAE1A7-47B4-DC40-8F78-A8D07BDF1642}"/>
              </a:ext>
            </a:extLst>
          </p:cNvPr>
          <p:cNvSpPr>
            <a:spLocks noGrp="1"/>
          </p:cNvSpPr>
          <p:nvPr>
            <p:ph type="sldNum" sz="quarter" idx="12"/>
          </p:nvPr>
        </p:nvSpPr>
        <p:spPr/>
        <p:txBody>
          <a:bodyPr/>
          <a:lstStyle/>
          <a:p>
            <a:fld id="{5D6FF71F-CF6A-4C46-8F9B-61D49EEA70E3}" type="slidenum">
              <a:rPr lang="en-US" smtClean="0"/>
              <a:t>11</a:t>
            </a:fld>
            <a:endParaRPr lang="en-US"/>
          </a:p>
        </p:txBody>
      </p:sp>
      <p:pic>
        <p:nvPicPr>
          <p:cNvPr id="7" name="Picture 6">
            <a:extLst>
              <a:ext uri="{FF2B5EF4-FFF2-40B4-BE49-F238E27FC236}">
                <a16:creationId xmlns:a16="http://schemas.microsoft.com/office/drawing/2014/main" id="{473E600F-588E-4C44-8AF5-79B0A3A65CED}"/>
              </a:ext>
            </a:extLst>
          </p:cNvPr>
          <p:cNvPicPr>
            <a:picLocks noChangeAspect="1"/>
          </p:cNvPicPr>
          <p:nvPr/>
        </p:nvPicPr>
        <p:blipFill>
          <a:blip r:embed="rId2"/>
          <a:stretch>
            <a:fillRect/>
          </a:stretch>
        </p:blipFill>
        <p:spPr>
          <a:xfrm>
            <a:off x="11063909" y="64645"/>
            <a:ext cx="1017108" cy="1017108"/>
          </a:xfrm>
          <a:prstGeom prst="rect">
            <a:avLst/>
          </a:prstGeom>
        </p:spPr>
      </p:pic>
      <p:pic>
        <p:nvPicPr>
          <p:cNvPr id="9" name="Picture 8">
            <a:extLst>
              <a:ext uri="{FF2B5EF4-FFF2-40B4-BE49-F238E27FC236}">
                <a16:creationId xmlns:a16="http://schemas.microsoft.com/office/drawing/2014/main" id="{ED9A5D0E-8DE6-654E-9DAE-9BE992278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0" name="Picture 9">
            <a:extLst>
              <a:ext uri="{FF2B5EF4-FFF2-40B4-BE49-F238E27FC236}">
                <a16:creationId xmlns:a16="http://schemas.microsoft.com/office/drawing/2014/main" id="{DE8EC617-4BA4-9B48-8842-3C8F05960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151114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B5E-7EB3-0E42-A774-F71D9090CB12}"/>
              </a:ext>
            </a:extLst>
          </p:cNvPr>
          <p:cNvSpPr>
            <a:spLocks noGrp="1"/>
          </p:cNvSpPr>
          <p:nvPr>
            <p:ph type="title"/>
          </p:nvPr>
        </p:nvSpPr>
        <p:spPr>
          <a:xfrm>
            <a:off x="2157412" y="249866"/>
            <a:ext cx="7295959" cy="793461"/>
          </a:xfrm>
        </p:spPr>
        <p:txBody>
          <a:bodyPr vert="horz" lIns="91440" tIns="45720" rIns="91440" bIns="45720" rtlCol="0" anchor="ctr">
            <a:normAutofit fontScale="90000"/>
          </a:bodyPr>
          <a:lstStyle/>
          <a:p>
            <a:pPr algn="ctr"/>
            <a:r>
              <a:rPr lang="zh-TW" altLang="en-US"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課程大綱 </a:t>
            </a:r>
            <a:r>
              <a:rPr lang="en-US" altLang="zh-TW"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(Syllabus)</a:t>
            </a:r>
          </a:p>
        </p:txBody>
      </p:sp>
      <p:sp>
        <p:nvSpPr>
          <p:cNvPr id="4" name="Slide Number Placeholder 3">
            <a:extLst>
              <a:ext uri="{FF2B5EF4-FFF2-40B4-BE49-F238E27FC236}">
                <a16:creationId xmlns:a16="http://schemas.microsoft.com/office/drawing/2014/main" id="{2DA52029-28F0-F746-8D84-E5F972A20539}"/>
              </a:ext>
            </a:extLst>
          </p:cNvPr>
          <p:cNvSpPr>
            <a:spLocks noGrp="1"/>
          </p:cNvSpPr>
          <p:nvPr>
            <p:ph type="sldNum" sz="quarter" idx="12"/>
          </p:nvPr>
        </p:nvSpPr>
        <p:spPr>
          <a:xfrm>
            <a:off x="9315457" y="6399214"/>
            <a:ext cx="2743200" cy="365125"/>
          </a:xfrm>
        </p:spPr>
        <p:txBody>
          <a:bodyPr/>
          <a:lstStyle/>
          <a:p>
            <a:fld id="{5D6FF71F-CF6A-4C46-8F9B-61D49EEA70E3}" type="slidenum">
              <a:rPr lang="en-US" smtClean="0"/>
              <a:t>12</a:t>
            </a:fld>
            <a:endParaRPr lang="en-US" dirty="0"/>
          </a:p>
        </p:txBody>
      </p:sp>
      <p:sp>
        <p:nvSpPr>
          <p:cNvPr id="3" name="Content Placeholder 2">
            <a:extLst>
              <a:ext uri="{FF2B5EF4-FFF2-40B4-BE49-F238E27FC236}">
                <a16:creationId xmlns:a16="http://schemas.microsoft.com/office/drawing/2014/main" id="{02992685-0F0F-5941-A91E-D9ED4EE21756}"/>
              </a:ext>
            </a:extLst>
          </p:cNvPr>
          <p:cNvSpPr>
            <a:spLocks noGrp="1"/>
          </p:cNvSpPr>
          <p:nvPr>
            <p:ph idx="4294967295"/>
          </p:nvPr>
        </p:nvSpPr>
        <p:spPr>
          <a:xfrm>
            <a:off x="368316" y="1406498"/>
            <a:ext cx="11630328" cy="5302898"/>
          </a:xfrm>
        </p:spPr>
        <p:txBody>
          <a:bodyPr vert="horz" lIns="91440" tIns="45720" rIns="91440" bIns="45720" rtlCol="0">
            <a:normAutofit fontScale="92500" lnSpcReduction="10000"/>
          </a:bodyPr>
          <a:lstStyle/>
          <a:p>
            <a:pPr marL="0" indent="0" fontAlgn="base">
              <a:lnSpc>
                <a:spcPct val="100000"/>
              </a:lnSpc>
              <a:spcBef>
                <a:spcPts val="0"/>
              </a:spcBef>
              <a:spcAft>
                <a:spcPts val="600"/>
              </a:spcAft>
              <a:buNone/>
            </a:pPr>
            <a:r>
              <a:rPr lang="zh-TW" altLang="en-US" sz="2800" dirty="0">
                <a:solidFill>
                  <a:schemeClr val="tx1"/>
                </a:solidFill>
                <a:latin typeface="Calibri" pitchFamily="34" charset="0"/>
                <a:ea typeface="標楷體" pitchFamily="65" charset="-120"/>
              </a:rPr>
              <a:t>週次 </a:t>
            </a:r>
            <a:r>
              <a:rPr lang="en-US" altLang="zh-TW" sz="2800" dirty="0">
                <a:solidFill>
                  <a:schemeClr val="tx1"/>
                </a:solidFill>
                <a:latin typeface="Calibri" pitchFamily="34" charset="0"/>
                <a:ea typeface="標楷體" pitchFamily="65" charset="-120"/>
              </a:rPr>
              <a:t>(Week)    </a:t>
            </a:r>
            <a:r>
              <a:rPr lang="zh-TW" altLang="en-US" sz="2800" dirty="0">
                <a:solidFill>
                  <a:schemeClr val="tx1"/>
                </a:solidFill>
                <a:latin typeface="Calibri" pitchFamily="34" charset="0"/>
                <a:ea typeface="標楷體" pitchFamily="65" charset="-120"/>
              </a:rPr>
              <a:t>日期 </a:t>
            </a:r>
            <a:r>
              <a:rPr lang="en-US" altLang="zh-TW" sz="2800" dirty="0">
                <a:solidFill>
                  <a:schemeClr val="tx1"/>
                </a:solidFill>
                <a:latin typeface="Calibri" pitchFamily="34" charset="0"/>
                <a:ea typeface="標楷體" pitchFamily="65" charset="-120"/>
              </a:rPr>
              <a:t>(Date)    </a:t>
            </a:r>
            <a:r>
              <a:rPr lang="zh-TW" altLang="en-US" sz="2800" dirty="0">
                <a:solidFill>
                  <a:schemeClr val="tx1"/>
                </a:solidFill>
                <a:latin typeface="Calibri" pitchFamily="34" charset="0"/>
                <a:ea typeface="標楷體" pitchFamily="65" charset="-120"/>
              </a:rPr>
              <a:t>內容 </a:t>
            </a:r>
            <a:r>
              <a:rPr lang="en-US" altLang="zh-TW" sz="2800" dirty="0">
                <a:solidFill>
                  <a:schemeClr val="tx1"/>
                </a:solidFill>
                <a:latin typeface="Calibri" pitchFamily="34" charset="0"/>
                <a:ea typeface="標楷體" pitchFamily="65" charset="-120"/>
              </a:rPr>
              <a:t>(Subject/Topics)</a:t>
            </a:r>
          </a:p>
          <a:p>
            <a:pPr marL="0" indent="0" fontAlgn="base">
              <a:lnSpc>
                <a:spcPct val="100000"/>
              </a:lnSpc>
              <a:spcBef>
                <a:spcPts val="0"/>
              </a:spcBef>
              <a:spcAft>
                <a:spcPts val="600"/>
              </a:spcAft>
              <a:buNone/>
            </a:pPr>
            <a:r>
              <a:rPr lang="en-US" altLang="zh-TW" dirty="0">
                <a:solidFill>
                  <a:srgbClr val="FF0000"/>
                </a:solidFill>
                <a:latin typeface="Calibri" pitchFamily="34" charset="0"/>
                <a:ea typeface="標楷體" pitchFamily="65" charset="-120"/>
              </a:rPr>
              <a:t>1  2021/02/24  </a:t>
            </a:r>
            <a:r>
              <a:rPr lang="zh-TW" altLang="en-US" dirty="0">
                <a:solidFill>
                  <a:srgbClr val="FF0000"/>
                </a:solidFill>
                <a:latin typeface="Calibri" pitchFamily="34" charset="0"/>
                <a:ea typeface="標楷體" pitchFamily="65" charset="-120"/>
              </a:rPr>
              <a:t>雲端概念概述 </a:t>
            </a:r>
            <a:br>
              <a:rPr lang="en-US" altLang="zh-TW" dirty="0">
                <a:solidFill>
                  <a:srgbClr val="FF0000"/>
                </a:solidFill>
                <a:latin typeface="Calibri" pitchFamily="34" charset="0"/>
                <a:ea typeface="標楷體" pitchFamily="65" charset="-120"/>
              </a:rPr>
            </a:br>
            <a:r>
              <a:rPr lang="en-US" altLang="zh-TW" dirty="0">
                <a:solidFill>
                  <a:srgbClr val="FF0000"/>
                </a:solidFill>
                <a:latin typeface="Calibri" pitchFamily="34" charset="0"/>
                <a:ea typeface="標楷體" pitchFamily="65" charset="-120"/>
              </a:rPr>
              <a:t>                            (Cloud Concepts Overview)</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2  2021/03/03  </a:t>
            </a:r>
            <a:r>
              <a:rPr lang="zh-TW" altLang="en-US" dirty="0">
                <a:latin typeface="Calibri" pitchFamily="34" charset="0"/>
                <a:ea typeface="標楷體" pitchFamily="65" charset="-120"/>
              </a:rPr>
              <a:t>雲端經濟與計費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Economics and Billing)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3  2021/03/10  AWS</a:t>
            </a:r>
            <a:r>
              <a:rPr lang="zh-TW" altLang="en-US" dirty="0">
                <a:latin typeface="Calibri" pitchFamily="34" charset="0"/>
                <a:ea typeface="標楷體" pitchFamily="65" charset="-120"/>
              </a:rPr>
              <a:t>全球基礎設施概述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(AWS Global Infrastructure Overview)</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4  2021/03/17  AWS</a:t>
            </a:r>
            <a:r>
              <a:rPr lang="zh-TW" altLang="en-US" dirty="0">
                <a:latin typeface="Calibri" pitchFamily="34" charset="0"/>
                <a:ea typeface="標楷體" pitchFamily="65" charset="-120"/>
              </a:rPr>
              <a:t>雲端安全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(AWS Cloud Security)</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5  2021/03/24  </a:t>
            </a:r>
            <a:r>
              <a:rPr lang="zh-TW" altLang="en-US" dirty="0">
                <a:latin typeface="Calibri" pitchFamily="34" charset="0"/>
                <a:ea typeface="標楷體" pitchFamily="65" charset="-120"/>
              </a:rPr>
              <a:t>網路和內容交付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(Networking and Content Delivery)</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6  2021/03/31  </a:t>
            </a:r>
            <a:r>
              <a:rPr lang="zh-TW" altLang="en-US" dirty="0">
                <a:latin typeface="Calibri" pitchFamily="34" charset="0"/>
                <a:ea typeface="標楷體" pitchFamily="65" charset="-120"/>
              </a:rPr>
              <a:t>雲端計算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Compute)</a:t>
            </a:r>
          </a:p>
        </p:txBody>
      </p:sp>
      <p:pic>
        <p:nvPicPr>
          <p:cNvPr id="10" name="Picture 9">
            <a:extLst>
              <a:ext uri="{FF2B5EF4-FFF2-40B4-BE49-F238E27FC236}">
                <a16:creationId xmlns:a16="http://schemas.microsoft.com/office/drawing/2014/main" id="{B34F8F9B-1747-EB49-B736-0DAA9E6FB059}"/>
              </a:ext>
            </a:extLst>
          </p:cNvPr>
          <p:cNvPicPr>
            <a:picLocks noChangeAspect="1"/>
          </p:cNvPicPr>
          <p:nvPr/>
        </p:nvPicPr>
        <p:blipFill>
          <a:blip r:embed="rId2"/>
          <a:stretch>
            <a:fillRect/>
          </a:stretch>
        </p:blipFill>
        <p:spPr>
          <a:xfrm>
            <a:off x="11282184" y="842229"/>
            <a:ext cx="421513" cy="511280"/>
          </a:xfrm>
          <a:prstGeom prst="rect">
            <a:avLst/>
          </a:prstGeom>
        </p:spPr>
      </p:pic>
      <p:pic>
        <p:nvPicPr>
          <p:cNvPr id="11" name="Picture 10">
            <a:extLst>
              <a:ext uri="{FF2B5EF4-FFF2-40B4-BE49-F238E27FC236}">
                <a16:creationId xmlns:a16="http://schemas.microsoft.com/office/drawing/2014/main" id="{A8147D07-B052-2946-A43F-E074FFF6EDC9}"/>
              </a:ext>
            </a:extLst>
          </p:cNvPr>
          <p:cNvPicPr>
            <a:picLocks noChangeAspect="1"/>
          </p:cNvPicPr>
          <p:nvPr/>
        </p:nvPicPr>
        <p:blipFill>
          <a:blip r:embed="rId3"/>
          <a:stretch>
            <a:fillRect/>
          </a:stretch>
        </p:blipFill>
        <p:spPr>
          <a:xfrm>
            <a:off x="10987169" y="1274545"/>
            <a:ext cx="511280" cy="511280"/>
          </a:xfrm>
          <a:prstGeom prst="rect">
            <a:avLst/>
          </a:prstGeom>
        </p:spPr>
      </p:pic>
      <p:pic>
        <p:nvPicPr>
          <p:cNvPr id="12" name="Picture 11">
            <a:extLst>
              <a:ext uri="{FF2B5EF4-FFF2-40B4-BE49-F238E27FC236}">
                <a16:creationId xmlns:a16="http://schemas.microsoft.com/office/drawing/2014/main" id="{104AB433-3CDC-7444-8C56-4644B4663C93}"/>
              </a:ext>
            </a:extLst>
          </p:cNvPr>
          <p:cNvPicPr>
            <a:picLocks noChangeAspect="1"/>
          </p:cNvPicPr>
          <p:nvPr/>
        </p:nvPicPr>
        <p:blipFill>
          <a:blip r:embed="rId4"/>
          <a:stretch>
            <a:fillRect/>
          </a:stretch>
        </p:blipFill>
        <p:spPr>
          <a:xfrm>
            <a:off x="11487364" y="1269851"/>
            <a:ext cx="511280" cy="511280"/>
          </a:xfrm>
          <a:prstGeom prst="rect">
            <a:avLst/>
          </a:prstGeom>
        </p:spPr>
      </p:pic>
      <p:pic>
        <p:nvPicPr>
          <p:cNvPr id="13" name="Picture 12">
            <a:extLst>
              <a:ext uri="{FF2B5EF4-FFF2-40B4-BE49-F238E27FC236}">
                <a16:creationId xmlns:a16="http://schemas.microsoft.com/office/drawing/2014/main" id="{7990AE44-028F-8846-B7DA-CB88731FDD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4" name="Picture 13">
            <a:extLst>
              <a:ext uri="{FF2B5EF4-FFF2-40B4-BE49-F238E27FC236}">
                <a16:creationId xmlns:a16="http://schemas.microsoft.com/office/drawing/2014/main" id="{6F4DF592-30D4-264F-9BE2-7E8A7B90B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397027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B5E-7EB3-0E42-A774-F71D9090CB12}"/>
              </a:ext>
            </a:extLst>
          </p:cNvPr>
          <p:cNvSpPr>
            <a:spLocks noGrp="1"/>
          </p:cNvSpPr>
          <p:nvPr>
            <p:ph type="title"/>
          </p:nvPr>
        </p:nvSpPr>
        <p:spPr>
          <a:xfrm>
            <a:off x="2157412" y="249866"/>
            <a:ext cx="7295959" cy="793461"/>
          </a:xfrm>
        </p:spPr>
        <p:txBody>
          <a:bodyPr vert="horz" lIns="91440" tIns="45720" rIns="91440" bIns="45720" rtlCol="0" anchor="ctr">
            <a:normAutofit fontScale="90000"/>
          </a:bodyPr>
          <a:lstStyle/>
          <a:p>
            <a:pPr algn="ctr"/>
            <a:r>
              <a:rPr lang="zh-TW" altLang="en-US"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課程大綱 </a:t>
            </a:r>
            <a:r>
              <a:rPr lang="en-US" altLang="zh-TW"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(Syllabus)</a:t>
            </a:r>
          </a:p>
        </p:txBody>
      </p:sp>
      <p:sp>
        <p:nvSpPr>
          <p:cNvPr id="4" name="Slide Number Placeholder 3">
            <a:extLst>
              <a:ext uri="{FF2B5EF4-FFF2-40B4-BE49-F238E27FC236}">
                <a16:creationId xmlns:a16="http://schemas.microsoft.com/office/drawing/2014/main" id="{2DA52029-28F0-F746-8D84-E5F972A20539}"/>
              </a:ext>
            </a:extLst>
          </p:cNvPr>
          <p:cNvSpPr>
            <a:spLocks noGrp="1"/>
          </p:cNvSpPr>
          <p:nvPr>
            <p:ph type="sldNum" sz="quarter" idx="12"/>
          </p:nvPr>
        </p:nvSpPr>
        <p:spPr>
          <a:xfrm>
            <a:off x="9315457" y="6399214"/>
            <a:ext cx="2743200" cy="365125"/>
          </a:xfrm>
        </p:spPr>
        <p:txBody>
          <a:bodyPr/>
          <a:lstStyle/>
          <a:p>
            <a:fld id="{5D6FF71F-CF6A-4C46-8F9B-61D49EEA70E3}" type="slidenum">
              <a:rPr lang="en-US" smtClean="0"/>
              <a:t>13</a:t>
            </a:fld>
            <a:endParaRPr lang="en-US" dirty="0"/>
          </a:p>
        </p:txBody>
      </p:sp>
      <p:sp>
        <p:nvSpPr>
          <p:cNvPr id="3" name="Content Placeholder 2">
            <a:extLst>
              <a:ext uri="{FF2B5EF4-FFF2-40B4-BE49-F238E27FC236}">
                <a16:creationId xmlns:a16="http://schemas.microsoft.com/office/drawing/2014/main" id="{02992685-0F0F-5941-A91E-D9ED4EE21756}"/>
              </a:ext>
            </a:extLst>
          </p:cNvPr>
          <p:cNvSpPr>
            <a:spLocks noGrp="1"/>
          </p:cNvSpPr>
          <p:nvPr>
            <p:ph idx="4294967295"/>
          </p:nvPr>
        </p:nvSpPr>
        <p:spPr>
          <a:xfrm>
            <a:off x="368316" y="1406498"/>
            <a:ext cx="11630328" cy="5302898"/>
          </a:xfrm>
        </p:spPr>
        <p:txBody>
          <a:bodyPr vert="horz" lIns="91440" tIns="45720" rIns="91440" bIns="45720" rtlCol="0">
            <a:normAutofit/>
          </a:bodyPr>
          <a:lstStyle/>
          <a:p>
            <a:pPr marL="0" indent="0" fontAlgn="base">
              <a:lnSpc>
                <a:spcPct val="100000"/>
              </a:lnSpc>
              <a:spcBef>
                <a:spcPts val="0"/>
              </a:spcBef>
              <a:spcAft>
                <a:spcPts val="600"/>
              </a:spcAft>
              <a:buNone/>
            </a:pPr>
            <a:r>
              <a:rPr lang="zh-TW" altLang="en-US" sz="2800" dirty="0">
                <a:solidFill>
                  <a:schemeClr val="tx1"/>
                </a:solidFill>
                <a:latin typeface="Calibri" pitchFamily="34" charset="0"/>
                <a:ea typeface="標楷體" pitchFamily="65" charset="-120"/>
              </a:rPr>
              <a:t>週次 </a:t>
            </a:r>
            <a:r>
              <a:rPr lang="en-US" altLang="zh-TW" sz="2800" dirty="0">
                <a:solidFill>
                  <a:schemeClr val="tx1"/>
                </a:solidFill>
                <a:latin typeface="Calibri" pitchFamily="34" charset="0"/>
                <a:ea typeface="標楷體" pitchFamily="65" charset="-120"/>
              </a:rPr>
              <a:t>(Week)    </a:t>
            </a:r>
            <a:r>
              <a:rPr lang="zh-TW" altLang="en-US" sz="2800" dirty="0">
                <a:solidFill>
                  <a:schemeClr val="tx1"/>
                </a:solidFill>
                <a:latin typeface="Calibri" pitchFamily="34" charset="0"/>
                <a:ea typeface="標楷體" pitchFamily="65" charset="-120"/>
              </a:rPr>
              <a:t>日期 </a:t>
            </a:r>
            <a:r>
              <a:rPr lang="en-US" altLang="zh-TW" sz="2800" dirty="0">
                <a:solidFill>
                  <a:schemeClr val="tx1"/>
                </a:solidFill>
                <a:latin typeface="Calibri" pitchFamily="34" charset="0"/>
                <a:ea typeface="標楷體" pitchFamily="65" charset="-120"/>
              </a:rPr>
              <a:t>(Date)    </a:t>
            </a:r>
            <a:r>
              <a:rPr lang="zh-TW" altLang="en-US" sz="2800" dirty="0">
                <a:solidFill>
                  <a:schemeClr val="tx1"/>
                </a:solidFill>
                <a:latin typeface="Calibri" pitchFamily="34" charset="0"/>
                <a:ea typeface="標楷體" pitchFamily="65" charset="-120"/>
              </a:rPr>
              <a:t>內容 </a:t>
            </a:r>
            <a:r>
              <a:rPr lang="en-US" altLang="zh-TW" sz="2800" dirty="0">
                <a:solidFill>
                  <a:schemeClr val="tx1"/>
                </a:solidFill>
                <a:latin typeface="Calibri" pitchFamily="34" charset="0"/>
                <a:ea typeface="標楷體" pitchFamily="65" charset="-120"/>
              </a:rPr>
              <a:t>(Subject/Topics)</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7  2021/04/07  </a:t>
            </a:r>
            <a:r>
              <a:rPr lang="zh-TW" altLang="en-US" dirty="0">
                <a:latin typeface="Calibri" pitchFamily="34" charset="0"/>
                <a:ea typeface="標楷體" pitchFamily="65" charset="-120"/>
              </a:rPr>
              <a:t>雲端儲存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Storage)</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8  2021/04/14  </a:t>
            </a:r>
            <a:r>
              <a:rPr lang="zh-TW" altLang="en-US" dirty="0">
                <a:latin typeface="Calibri" pitchFamily="34" charset="0"/>
                <a:ea typeface="標楷體" pitchFamily="65" charset="-120"/>
              </a:rPr>
              <a:t>雲端數據庫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Databases)</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9  2021/04/21  </a:t>
            </a:r>
            <a:r>
              <a:rPr lang="zh-TW" altLang="en-US" dirty="0">
                <a:latin typeface="Calibri" pitchFamily="34" charset="0"/>
                <a:ea typeface="標楷體" pitchFamily="65" charset="-120"/>
              </a:rPr>
              <a:t>雲端架構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Architecture)</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10  2021/04/28  </a:t>
            </a:r>
            <a:r>
              <a:rPr lang="zh-TW" altLang="en-US" dirty="0">
                <a:latin typeface="Calibri" pitchFamily="34" charset="0"/>
                <a:ea typeface="標楷體" pitchFamily="65" charset="-120"/>
              </a:rPr>
              <a:t>雲端自動擴展和監控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Automatic Scaling and Monitoring)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11  2021/05/05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12  2021/05/12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p:txBody>
      </p:sp>
      <p:pic>
        <p:nvPicPr>
          <p:cNvPr id="10" name="Picture 9">
            <a:extLst>
              <a:ext uri="{FF2B5EF4-FFF2-40B4-BE49-F238E27FC236}">
                <a16:creationId xmlns:a16="http://schemas.microsoft.com/office/drawing/2014/main" id="{B34F8F9B-1747-EB49-B736-0DAA9E6FB059}"/>
              </a:ext>
            </a:extLst>
          </p:cNvPr>
          <p:cNvPicPr>
            <a:picLocks noChangeAspect="1"/>
          </p:cNvPicPr>
          <p:nvPr/>
        </p:nvPicPr>
        <p:blipFill>
          <a:blip r:embed="rId2"/>
          <a:stretch>
            <a:fillRect/>
          </a:stretch>
        </p:blipFill>
        <p:spPr>
          <a:xfrm>
            <a:off x="11282184" y="842229"/>
            <a:ext cx="421513" cy="511280"/>
          </a:xfrm>
          <a:prstGeom prst="rect">
            <a:avLst/>
          </a:prstGeom>
        </p:spPr>
      </p:pic>
      <p:pic>
        <p:nvPicPr>
          <p:cNvPr id="11" name="Picture 10">
            <a:extLst>
              <a:ext uri="{FF2B5EF4-FFF2-40B4-BE49-F238E27FC236}">
                <a16:creationId xmlns:a16="http://schemas.microsoft.com/office/drawing/2014/main" id="{A8147D07-B052-2946-A43F-E074FFF6EDC9}"/>
              </a:ext>
            </a:extLst>
          </p:cNvPr>
          <p:cNvPicPr>
            <a:picLocks noChangeAspect="1"/>
          </p:cNvPicPr>
          <p:nvPr/>
        </p:nvPicPr>
        <p:blipFill>
          <a:blip r:embed="rId3"/>
          <a:stretch>
            <a:fillRect/>
          </a:stretch>
        </p:blipFill>
        <p:spPr>
          <a:xfrm>
            <a:off x="10987169" y="1274545"/>
            <a:ext cx="511280" cy="511280"/>
          </a:xfrm>
          <a:prstGeom prst="rect">
            <a:avLst/>
          </a:prstGeom>
        </p:spPr>
      </p:pic>
      <p:pic>
        <p:nvPicPr>
          <p:cNvPr id="12" name="Picture 11">
            <a:extLst>
              <a:ext uri="{FF2B5EF4-FFF2-40B4-BE49-F238E27FC236}">
                <a16:creationId xmlns:a16="http://schemas.microsoft.com/office/drawing/2014/main" id="{104AB433-3CDC-7444-8C56-4644B4663C93}"/>
              </a:ext>
            </a:extLst>
          </p:cNvPr>
          <p:cNvPicPr>
            <a:picLocks noChangeAspect="1"/>
          </p:cNvPicPr>
          <p:nvPr/>
        </p:nvPicPr>
        <p:blipFill>
          <a:blip r:embed="rId4"/>
          <a:stretch>
            <a:fillRect/>
          </a:stretch>
        </p:blipFill>
        <p:spPr>
          <a:xfrm>
            <a:off x="11487364" y="1269851"/>
            <a:ext cx="511280" cy="511280"/>
          </a:xfrm>
          <a:prstGeom prst="rect">
            <a:avLst/>
          </a:prstGeom>
        </p:spPr>
      </p:pic>
      <p:pic>
        <p:nvPicPr>
          <p:cNvPr id="13" name="Picture 12">
            <a:extLst>
              <a:ext uri="{FF2B5EF4-FFF2-40B4-BE49-F238E27FC236}">
                <a16:creationId xmlns:a16="http://schemas.microsoft.com/office/drawing/2014/main" id="{7990AE44-028F-8846-B7DA-CB88731FDD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4" name="Picture 13">
            <a:extLst>
              <a:ext uri="{FF2B5EF4-FFF2-40B4-BE49-F238E27FC236}">
                <a16:creationId xmlns:a16="http://schemas.microsoft.com/office/drawing/2014/main" id="{6F4DF592-30D4-264F-9BE2-7E8A7B90B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69761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B5E-7EB3-0E42-A774-F71D9090CB12}"/>
              </a:ext>
            </a:extLst>
          </p:cNvPr>
          <p:cNvSpPr>
            <a:spLocks noGrp="1"/>
          </p:cNvSpPr>
          <p:nvPr>
            <p:ph type="title"/>
          </p:nvPr>
        </p:nvSpPr>
        <p:spPr>
          <a:xfrm>
            <a:off x="2157412" y="249866"/>
            <a:ext cx="7295959" cy="793461"/>
          </a:xfrm>
        </p:spPr>
        <p:txBody>
          <a:bodyPr vert="horz" lIns="91440" tIns="45720" rIns="91440" bIns="45720" rtlCol="0" anchor="ctr">
            <a:normAutofit fontScale="90000"/>
          </a:bodyPr>
          <a:lstStyle/>
          <a:p>
            <a:pPr algn="ctr"/>
            <a:r>
              <a:rPr lang="zh-TW" altLang="en-US"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課程大綱 </a:t>
            </a:r>
            <a:r>
              <a:rPr lang="en-US" altLang="zh-TW" sz="5400"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(Syllabus)</a:t>
            </a:r>
          </a:p>
        </p:txBody>
      </p:sp>
      <p:sp>
        <p:nvSpPr>
          <p:cNvPr id="4" name="Slide Number Placeholder 3">
            <a:extLst>
              <a:ext uri="{FF2B5EF4-FFF2-40B4-BE49-F238E27FC236}">
                <a16:creationId xmlns:a16="http://schemas.microsoft.com/office/drawing/2014/main" id="{2DA52029-28F0-F746-8D84-E5F972A20539}"/>
              </a:ext>
            </a:extLst>
          </p:cNvPr>
          <p:cNvSpPr>
            <a:spLocks noGrp="1"/>
          </p:cNvSpPr>
          <p:nvPr>
            <p:ph type="sldNum" sz="quarter" idx="12"/>
          </p:nvPr>
        </p:nvSpPr>
        <p:spPr>
          <a:xfrm>
            <a:off x="9315457" y="6399214"/>
            <a:ext cx="2743200" cy="365125"/>
          </a:xfrm>
        </p:spPr>
        <p:txBody>
          <a:bodyPr/>
          <a:lstStyle/>
          <a:p>
            <a:fld id="{5D6FF71F-CF6A-4C46-8F9B-61D49EEA70E3}" type="slidenum">
              <a:rPr lang="en-US" smtClean="0"/>
              <a:t>14</a:t>
            </a:fld>
            <a:endParaRPr lang="en-US" dirty="0"/>
          </a:p>
        </p:txBody>
      </p:sp>
      <p:sp>
        <p:nvSpPr>
          <p:cNvPr id="3" name="Content Placeholder 2">
            <a:extLst>
              <a:ext uri="{FF2B5EF4-FFF2-40B4-BE49-F238E27FC236}">
                <a16:creationId xmlns:a16="http://schemas.microsoft.com/office/drawing/2014/main" id="{02992685-0F0F-5941-A91E-D9ED4EE21756}"/>
              </a:ext>
            </a:extLst>
          </p:cNvPr>
          <p:cNvSpPr>
            <a:spLocks noGrp="1"/>
          </p:cNvSpPr>
          <p:nvPr>
            <p:ph idx="4294967295"/>
          </p:nvPr>
        </p:nvSpPr>
        <p:spPr>
          <a:xfrm>
            <a:off x="368316" y="1406498"/>
            <a:ext cx="11630328" cy="5302898"/>
          </a:xfrm>
        </p:spPr>
        <p:txBody>
          <a:bodyPr vert="horz" lIns="91440" tIns="45720" rIns="91440" bIns="45720" rtlCol="0">
            <a:normAutofit/>
          </a:bodyPr>
          <a:lstStyle/>
          <a:p>
            <a:pPr marL="0" indent="0" fontAlgn="base">
              <a:lnSpc>
                <a:spcPct val="100000"/>
              </a:lnSpc>
              <a:spcBef>
                <a:spcPts val="0"/>
              </a:spcBef>
              <a:spcAft>
                <a:spcPts val="600"/>
              </a:spcAft>
              <a:buNone/>
            </a:pPr>
            <a:r>
              <a:rPr lang="zh-TW" altLang="en-US" sz="2800" dirty="0">
                <a:solidFill>
                  <a:schemeClr val="tx1"/>
                </a:solidFill>
                <a:latin typeface="Calibri" pitchFamily="34" charset="0"/>
                <a:ea typeface="標楷體" pitchFamily="65" charset="-120"/>
              </a:rPr>
              <a:t>週次 </a:t>
            </a:r>
            <a:r>
              <a:rPr lang="en-US" altLang="zh-TW" sz="2800" dirty="0">
                <a:solidFill>
                  <a:schemeClr val="tx1"/>
                </a:solidFill>
                <a:latin typeface="Calibri" pitchFamily="34" charset="0"/>
                <a:ea typeface="標楷體" pitchFamily="65" charset="-120"/>
              </a:rPr>
              <a:t>(Week)    </a:t>
            </a:r>
            <a:r>
              <a:rPr lang="zh-TW" altLang="en-US" sz="2800" dirty="0">
                <a:solidFill>
                  <a:schemeClr val="tx1"/>
                </a:solidFill>
                <a:latin typeface="Calibri" pitchFamily="34" charset="0"/>
                <a:ea typeface="標楷體" pitchFamily="65" charset="-120"/>
              </a:rPr>
              <a:t>日期 </a:t>
            </a:r>
            <a:r>
              <a:rPr lang="en-US" altLang="zh-TW" sz="2800" dirty="0">
                <a:solidFill>
                  <a:schemeClr val="tx1"/>
                </a:solidFill>
                <a:latin typeface="Calibri" pitchFamily="34" charset="0"/>
                <a:ea typeface="標楷體" pitchFamily="65" charset="-120"/>
              </a:rPr>
              <a:t>(Date)    </a:t>
            </a:r>
            <a:r>
              <a:rPr lang="zh-TW" altLang="en-US" sz="2800" dirty="0">
                <a:solidFill>
                  <a:schemeClr val="tx1"/>
                </a:solidFill>
                <a:latin typeface="Calibri" pitchFamily="34" charset="0"/>
                <a:ea typeface="標楷體" pitchFamily="65" charset="-120"/>
              </a:rPr>
              <a:t>內容 </a:t>
            </a:r>
            <a:r>
              <a:rPr lang="en-US" altLang="zh-TW" sz="2800" dirty="0">
                <a:solidFill>
                  <a:schemeClr val="tx1"/>
                </a:solidFill>
                <a:latin typeface="Calibri" pitchFamily="34" charset="0"/>
                <a:ea typeface="標楷體" pitchFamily="65" charset="-120"/>
              </a:rPr>
              <a:t>(Subject/Topics)</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13  2021/05/19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14  2021/05/26  </a:t>
            </a:r>
            <a:r>
              <a:rPr lang="zh-TW" altLang="en-US" dirty="0">
                <a:latin typeface="Calibri" pitchFamily="34" charset="0"/>
                <a:ea typeface="標楷體" pitchFamily="65" charset="-120"/>
              </a:rPr>
              <a:t>雲端專案成果報告與討論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(Cloud Project Presentation and Discussion)</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15  2021/06/02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16  2021/06/09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17  2021/06/16  </a:t>
            </a:r>
            <a:r>
              <a:rPr lang="zh-TW" altLang="en-US" dirty="0">
                <a:latin typeface="Calibri" pitchFamily="34" charset="0"/>
                <a:ea typeface="標楷體" pitchFamily="65" charset="-120"/>
              </a:rPr>
              <a:t>學生自主學習 </a:t>
            </a:r>
            <a:r>
              <a:rPr lang="en-US" altLang="zh-TW" dirty="0">
                <a:latin typeface="Calibri" pitchFamily="34" charset="0"/>
                <a:ea typeface="標楷體" pitchFamily="65" charset="-120"/>
              </a:rPr>
              <a:t>(Self-learning)</a:t>
            </a:r>
          </a:p>
          <a:p>
            <a:pPr marL="0" indent="0" fontAlgn="base">
              <a:lnSpc>
                <a:spcPct val="100000"/>
              </a:lnSpc>
              <a:spcBef>
                <a:spcPts val="0"/>
              </a:spcBef>
              <a:spcAft>
                <a:spcPts val="600"/>
              </a:spcAft>
              <a:buNone/>
            </a:pPr>
            <a:r>
              <a:rPr lang="en-US" altLang="zh-TW" dirty="0">
                <a:latin typeface="Calibri" pitchFamily="34" charset="0"/>
                <a:ea typeface="標楷體" pitchFamily="65" charset="-120"/>
              </a:rPr>
              <a:t>18  2021/06/23  </a:t>
            </a:r>
            <a:r>
              <a:rPr lang="zh-TW" altLang="en-US" dirty="0">
                <a:latin typeface="Calibri" pitchFamily="34" charset="0"/>
                <a:ea typeface="標楷體" pitchFamily="65" charset="-120"/>
              </a:rPr>
              <a:t>期末專案成果報告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(Final Project Presentation) </a:t>
            </a:r>
          </a:p>
        </p:txBody>
      </p:sp>
      <p:pic>
        <p:nvPicPr>
          <p:cNvPr id="10" name="Picture 9">
            <a:extLst>
              <a:ext uri="{FF2B5EF4-FFF2-40B4-BE49-F238E27FC236}">
                <a16:creationId xmlns:a16="http://schemas.microsoft.com/office/drawing/2014/main" id="{B34F8F9B-1747-EB49-B736-0DAA9E6FB059}"/>
              </a:ext>
            </a:extLst>
          </p:cNvPr>
          <p:cNvPicPr>
            <a:picLocks noChangeAspect="1"/>
          </p:cNvPicPr>
          <p:nvPr/>
        </p:nvPicPr>
        <p:blipFill>
          <a:blip r:embed="rId2"/>
          <a:stretch>
            <a:fillRect/>
          </a:stretch>
        </p:blipFill>
        <p:spPr>
          <a:xfrm>
            <a:off x="11282184" y="842229"/>
            <a:ext cx="421513" cy="511280"/>
          </a:xfrm>
          <a:prstGeom prst="rect">
            <a:avLst/>
          </a:prstGeom>
        </p:spPr>
      </p:pic>
      <p:pic>
        <p:nvPicPr>
          <p:cNvPr id="11" name="Picture 10">
            <a:extLst>
              <a:ext uri="{FF2B5EF4-FFF2-40B4-BE49-F238E27FC236}">
                <a16:creationId xmlns:a16="http://schemas.microsoft.com/office/drawing/2014/main" id="{A8147D07-B052-2946-A43F-E074FFF6EDC9}"/>
              </a:ext>
            </a:extLst>
          </p:cNvPr>
          <p:cNvPicPr>
            <a:picLocks noChangeAspect="1"/>
          </p:cNvPicPr>
          <p:nvPr/>
        </p:nvPicPr>
        <p:blipFill>
          <a:blip r:embed="rId3"/>
          <a:stretch>
            <a:fillRect/>
          </a:stretch>
        </p:blipFill>
        <p:spPr>
          <a:xfrm>
            <a:off x="10987169" y="1274545"/>
            <a:ext cx="511280" cy="511280"/>
          </a:xfrm>
          <a:prstGeom prst="rect">
            <a:avLst/>
          </a:prstGeom>
        </p:spPr>
      </p:pic>
      <p:pic>
        <p:nvPicPr>
          <p:cNvPr id="12" name="Picture 11">
            <a:extLst>
              <a:ext uri="{FF2B5EF4-FFF2-40B4-BE49-F238E27FC236}">
                <a16:creationId xmlns:a16="http://schemas.microsoft.com/office/drawing/2014/main" id="{104AB433-3CDC-7444-8C56-4644B4663C93}"/>
              </a:ext>
            </a:extLst>
          </p:cNvPr>
          <p:cNvPicPr>
            <a:picLocks noChangeAspect="1"/>
          </p:cNvPicPr>
          <p:nvPr/>
        </p:nvPicPr>
        <p:blipFill>
          <a:blip r:embed="rId4"/>
          <a:stretch>
            <a:fillRect/>
          </a:stretch>
        </p:blipFill>
        <p:spPr>
          <a:xfrm>
            <a:off x="11487364" y="1269851"/>
            <a:ext cx="511280" cy="511280"/>
          </a:xfrm>
          <a:prstGeom prst="rect">
            <a:avLst/>
          </a:prstGeom>
        </p:spPr>
      </p:pic>
      <p:pic>
        <p:nvPicPr>
          <p:cNvPr id="13" name="Picture 12">
            <a:extLst>
              <a:ext uri="{FF2B5EF4-FFF2-40B4-BE49-F238E27FC236}">
                <a16:creationId xmlns:a16="http://schemas.microsoft.com/office/drawing/2014/main" id="{7990AE44-028F-8846-B7DA-CB88731FDD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4" name="Picture 13">
            <a:extLst>
              <a:ext uri="{FF2B5EF4-FFF2-40B4-BE49-F238E27FC236}">
                <a16:creationId xmlns:a16="http://schemas.microsoft.com/office/drawing/2014/main" id="{6F4DF592-30D4-264F-9BE2-7E8A7B90B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348530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EFF7A3-B29A-B349-BE71-F9C15AB4C082}"/>
              </a:ext>
            </a:extLst>
          </p:cNvPr>
          <p:cNvPicPr>
            <a:picLocks noChangeAspect="1"/>
          </p:cNvPicPr>
          <p:nvPr/>
        </p:nvPicPr>
        <p:blipFill>
          <a:blip r:embed="rId2"/>
          <a:stretch>
            <a:fillRect/>
          </a:stretch>
        </p:blipFill>
        <p:spPr>
          <a:xfrm>
            <a:off x="1026885" y="852696"/>
            <a:ext cx="10207174" cy="5755839"/>
          </a:xfrm>
          <a:prstGeom prst="rect">
            <a:avLst/>
          </a:prstGeom>
        </p:spPr>
      </p:pic>
      <p:sp>
        <p:nvSpPr>
          <p:cNvPr id="6" name="Rectangle 5">
            <a:extLst>
              <a:ext uri="{FF2B5EF4-FFF2-40B4-BE49-F238E27FC236}">
                <a16:creationId xmlns:a16="http://schemas.microsoft.com/office/drawing/2014/main" id="{0CD61A5C-8CC8-4848-90EE-3EC3822EB43E}"/>
              </a:ext>
            </a:extLst>
          </p:cNvPr>
          <p:cNvSpPr/>
          <p:nvPr/>
        </p:nvSpPr>
        <p:spPr>
          <a:xfrm>
            <a:off x="4118599" y="6511350"/>
            <a:ext cx="3817968" cy="369332"/>
          </a:xfrm>
          <a:prstGeom prst="rect">
            <a:avLst/>
          </a:prstGeom>
        </p:spPr>
        <p:txBody>
          <a:bodyPr wrap="none">
            <a:spAutoFit/>
          </a:bodyPr>
          <a:lstStyle/>
          <a:p>
            <a:r>
              <a:rPr lang="en-US" dirty="0">
                <a:hlinkClick r:id="rId3"/>
              </a:rPr>
              <a:t>https://aws.amazon.com/certification/</a:t>
            </a:r>
            <a:endParaRPr lang="en-US" dirty="0"/>
          </a:p>
        </p:txBody>
      </p:sp>
      <p:sp>
        <p:nvSpPr>
          <p:cNvPr id="7" name="Rounded Rectangle 6">
            <a:extLst>
              <a:ext uri="{FF2B5EF4-FFF2-40B4-BE49-F238E27FC236}">
                <a16:creationId xmlns:a16="http://schemas.microsoft.com/office/drawing/2014/main" id="{545CC0C4-9C7E-7341-8BF1-BEFCCEE9799A}"/>
              </a:ext>
            </a:extLst>
          </p:cNvPr>
          <p:cNvSpPr/>
          <p:nvPr/>
        </p:nvSpPr>
        <p:spPr>
          <a:xfrm>
            <a:off x="957941" y="4847769"/>
            <a:ext cx="7271659" cy="1617281"/>
          </a:xfrm>
          <a:prstGeom prst="roundRect">
            <a:avLst>
              <a:gd name="adj" fmla="val 7381"/>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4F370BEE-58E4-3240-AC8A-90B8806F39B1}"/>
              </a:ext>
            </a:extLst>
          </p:cNvPr>
          <p:cNvSpPr/>
          <p:nvPr/>
        </p:nvSpPr>
        <p:spPr>
          <a:xfrm>
            <a:off x="957941" y="2728686"/>
            <a:ext cx="4034973" cy="2072784"/>
          </a:xfrm>
          <a:prstGeom prst="roundRect">
            <a:avLst>
              <a:gd name="adj" fmla="val 7381"/>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8324FF-6D98-F049-86C5-14CABEAD292D}"/>
              </a:ext>
            </a:extLst>
          </p:cNvPr>
          <p:cNvSpPr txBox="1"/>
          <p:nvPr/>
        </p:nvSpPr>
        <p:spPr>
          <a:xfrm>
            <a:off x="2214818" y="3942129"/>
            <a:ext cx="958083" cy="646331"/>
          </a:xfrm>
          <a:prstGeom prst="rect">
            <a:avLst/>
          </a:prstGeom>
          <a:noFill/>
        </p:spPr>
        <p:txBody>
          <a:bodyPr wrap="none" rtlCol="0">
            <a:spAutoFit/>
          </a:bodyPr>
          <a:lstStyle/>
          <a:p>
            <a:r>
              <a:rPr lang="en-US" sz="3600" b="1" dirty="0">
                <a:solidFill>
                  <a:srgbClr val="C00000"/>
                </a:solidFill>
              </a:rPr>
              <a:t>SAA</a:t>
            </a:r>
          </a:p>
        </p:txBody>
      </p:sp>
      <p:sp>
        <p:nvSpPr>
          <p:cNvPr id="10" name="TextBox 9">
            <a:extLst>
              <a:ext uri="{FF2B5EF4-FFF2-40B4-BE49-F238E27FC236}">
                <a16:creationId xmlns:a16="http://schemas.microsoft.com/office/drawing/2014/main" id="{822618DF-6368-F641-945B-411FA2FA79C7}"/>
              </a:ext>
            </a:extLst>
          </p:cNvPr>
          <p:cNvSpPr txBox="1"/>
          <p:nvPr/>
        </p:nvSpPr>
        <p:spPr>
          <a:xfrm>
            <a:off x="2275778" y="5809605"/>
            <a:ext cx="835485" cy="646331"/>
          </a:xfrm>
          <a:prstGeom prst="rect">
            <a:avLst/>
          </a:prstGeom>
          <a:noFill/>
        </p:spPr>
        <p:txBody>
          <a:bodyPr wrap="none" rtlCol="0">
            <a:spAutoFit/>
          </a:bodyPr>
          <a:lstStyle/>
          <a:p>
            <a:r>
              <a:rPr lang="en-US" sz="3600" b="1" dirty="0">
                <a:solidFill>
                  <a:srgbClr val="C00000"/>
                </a:solidFill>
              </a:rPr>
              <a:t>CLF</a:t>
            </a:r>
          </a:p>
        </p:txBody>
      </p:sp>
      <p:sp>
        <p:nvSpPr>
          <p:cNvPr id="11" name="TextBox 10">
            <a:extLst>
              <a:ext uri="{FF2B5EF4-FFF2-40B4-BE49-F238E27FC236}">
                <a16:creationId xmlns:a16="http://schemas.microsoft.com/office/drawing/2014/main" id="{D5B679E7-D0D0-4845-BF2C-08E832AE7A6E}"/>
              </a:ext>
            </a:extLst>
          </p:cNvPr>
          <p:cNvSpPr txBox="1"/>
          <p:nvPr/>
        </p:nvSpPr>
        <p:spPr>
          <a:xfrm>
            <a:off x="246744" y="5142138"/>
            <a:ext cx="695739" cy="861774"/>
          </a:xfrm>
          <a:prstGeom prst="rect">
            <a:avLst/>
          </a:prstGeom>
          <a:noFill/>
        </p:spPr>
        <p:txBody>
          <a:bodyPr wrap="square" rtlCol="0">
            <a:spAutoFit/>
          </a:bodyPr>
          <a:lstStyle/>
          <a:p>
            <a:pPr algn="ctr"/>
            <a:r>
              <a:rPr lang="en-US" sz="5000" b="1" dirty="0">
                <a:solidFill>
                  <a:srgbClr val="C00000"/>
                </a:solidFill>
              </a:rPr>
              <a:t>1</a:t>
            </a:r>
          </a:p>
        </p:txBody>
      </p:sp>
      <p:sp>
        <p:nvSpPr>
          <p:cNvPr id="12" name="TextBox 11">
            <a:extLst>
              <a:ext uri="{FF2B5EF4-FFF2-40B4-BE49-F238E27FC236}">
                <a16:creationId xmlns:a16="http://schemas.microsoft.com/office/drawing/2014/main" id="{FAEFA240-1C0A-654F-BE1F-6607EFFCB053}"/>
              </a:ext>
            </a:extLst>
          </p:cNvPr>
          <p:cNvSpPr txBox="1"/>
          <p:nvPr/>
        </p:nvSpPr>
        <p:spPr>
          <a:xfrm>
            <a:off x="206988" y="3388131"/>
            <a:ext cx="695739" cy="861774"/>
          </a:xfrm>
          <a:prstGeom prst="rect">
            <a:avLst/>
          </a:prstGeom>
          <a:noFill/>
        </p:spPr>
        <p:txBody>
          <a:bodyPr wrap="square" rtlCol="0">
            <a:spAutoFit/>
          </a:bodyPr>
          <a:lstStyle/>
          <a:p>
            <a:pPr algn="ctr"/>
            <a:r>
              <a:rPr lang="en-US" sz="5000" b="1" dirty="0">
                <a:solidFill>
                  <a:srgbClr val="C00000"/>
                </a:solidFill>
              </a:rPr>
              <a:t>2</a:t>
            </a:r>
          </a:p>
        </p:txBody>
      </p:sp>
      <p:sp>
        <p:nvSpPr>
          <p:cNvPr id="13" name="Slide Number Placeholder 3">
            <a:extLst>
              <a:ext uri="{FF2B5EF4-FFF2-40B4-BE49-F238E27FC236}">
                <a16:creationId xmlns:a16="http://schemas.microsoft.com/office/drawing/2014/main" id="{E64799CB-9305-A942-B96C-A9846E081AF2}"/>
              </a:ext>
            </a:extLst>
          </p:cNvPr>
          <p:cNvSpPr>
            <a:spLocks noGrp="1"/>
          </p:cNvSpPr>
          <p:nvPr>
            <p:ph type="sldNum" sz="quarter" idx="12"/>
          </p:nvPr>
        </p:nvSpPr>
        <p:spPr>
          <a:xfrm>
            <a:off x="9320626" y="6480313"/>
            <a:ext cx="2743200" cy="274302"/>
          </a:xfrm>
        </p:spPr>
        <p:txBody>
          <a:bodyPr/>
          <a:lstStyle/>
          <a:p>
            <a:fld id="{5D6FF71F-CF6A-4C46-8F9B-61D49EEA70E3}" type="slidenum">
              <a:rPr lang="en-US" smtClean="0"/>
              <a:t>15</a:t>
            </a:fld>
            <a:endParaRPr lang="en-US" dirty="0"/>
          </a:p>
        </p:txBody>
      </p:sp>
      <p:sp>
        <p:nvSpPr>
          <p:cNvPr id="14" name="Title 1">
            <a:extLst>
              <a:ext uri="{FF2B5EF4-FFF2-40B4-BE49-F238E27FC236}">
                <a16:creationId xmlns:a16="http://schemas.microsoft.com/office/drawing/2014/main" id="{17CC42F2-E28D-5546-B74E-9D3EB6EF45E9}"/>
              </a:ext>
            </a:extLst>
          </p:cNvPr>
          <p:cNvSpPr>
            <a:spLocks noGrp="1"/>
          </p:cNvSpPr>
          <p:nvPr>
            <p:ph type="title"/>
          </p:nvPr>
        </p:nvSpPr>
        <p:spPr>
          <a:xfrm>
            <a:off x="881865" y="-10508"/>
            <a:ext cx="10352194" cy="883118"/>
          </a:xfrm>
        </p:spPr>
        <p:txBody>
          <a:bodyPr>
            <a:noAutofit/>
          </a:bodyPr>
          <a:lstStyle/>
          <a:p>
            <a:r>
              <a:rPr lang="en-US" b="1" dirty="0">
                <a:latin typeface="+mn-lt"/>
              </a:rPr>
              <a:t>AWS Certification</a:t>
            </a:r>
          </a:p>
        </p:txBody>
      </p:sp>
    </p:spTree>
    <p:extLst>
      <p:ext uri="{BB962C8B-B14F-4D97-AF65-F5344CB8AC3E}">
        <p14:creationId xmlns:p14="http://schemas.microsoft.com/office/powerpoint/2010/main" val="302283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35FB17-87B0-FB4D-835F-4BC3DDADEAC5}"/>
              </a:ext>
            </a:extLst>
          </p:cNvPr>
          <p:cNvSpPr>
            <a:spLocks noGrp="1"/>
          </p:cNvSpPr>
          <p:nvPr>
            <p:ph type="sldNum" sz="quarter" idx="12"/>
          </p:nvPr>
        </p:nvSpPr>
        <p:spPr/>
        <p:txBody>
          <a:bodyPr/>
          <a:lstStyle/>
          <a:p>
            <a:fld id="{5D6FF71F-CF6A-4C46-8F9B-61D49EEA70E3}" type="slidenum">
              <a:rPr lang="en-US" smtClean="0"/>
              <a:t>16</a:t>
            </a:fld>
            <a:endParaRPr lang="en-US"/>
          </a:p>
        </p:txBody>
      </p:sp>
      <p:sp>
        <p:nvSpPr>
          <p:cNvPr id="8" name="TextBox 7">
            <a:extLst>
              <a:ext uri="{FF2B5EF4-FFF2-40B4-BE49-F238E27FC236}">
                <a16:creationId xmlns:a16="http://schemas.microsoft.com/office/drawing/2014/main" id="{6ACFD986-E610-A640-9FD1-27685002B72E}"/>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 </a:t>
            </a:r>
            <a:r>
              <a:rPr lang="en-US" sz="1200" dirty="0">
                <a:hlinkClick r:id="rId2"/>
              </a:rPr>
              <a:t>https://aws.amazon.com/certification/certified-cloud-practitioner/</a:t>
            </a:r>
            <a:endParaRPr lang="en-US" sz="1200" dirty="0"/>
          </a:p>
        </p:txBody>
      </p:sp>
      <p:sp>
        <p:nvSpPr>
          <p:cNvPr id="9" name="Title 1">
            <a:extLst>
              <a:ext uri="{FF2B5EF4-FFF2-40B4-BE49-F238E27FC236}">
                <a16:creationId xmlns:a16="http://schemas.microsoft.com/office/drawing/2014/main" id="{1832FA12-A251-3840-8D0B-DE4423B2965E}"/>
              </a:ext>
            </a:extLst>
          </p:cNvPr>
          <p:cNvSpPr>
            <a:spLocks noGrp="1"/>
          </p:cNvSpPr>
          <p:nvPr>
            <p:ph type="title"/>
          </p:nvPr>
        </p:nvSpPr>
        <p:spPr>
          <a:xfrm>
            <a:off x="570619" y="380957"/>
            <a:ext cx="11115261" cy="1158240"/>
          </a:xfrm>
        </p:spPr>
        <p:txBody>
          <a:bodyPr>
            <a:noAutofit/>
          </a:bodyPr>
          <a:lstStyle/>
          <a:p>
            <a:r>
              <a:rPr lang="en-US" b="1" dirty="0">
                <a:latin typeface="+mn-lt"/>
              </a:rPr>
              <a:t>AWS Certified Cloud Practitioner </a:t>
            </a:r>
            <a:br>
              <a:rPr lang="en-US" b="1" dirty="0">
                <a:latin typeface="+mn-lt"/>
              </a:rPr>
            </a:br>
            <a:r>
              <a:rPr lang="en-US" b="1" dirty="0">
                <a:latin typeface="+mn-lt"/>
              </a:rPr>
              <a:t>(CLF-C01) </a:t>
            </a:r>
          </a:p>
        </p:txBody>
      </p:sp>
      <p:pic>
        <p:nvPicPr>
          <p:cNvPr id="10" name="Picture 9">
            <a:extLst>
              <a:ext uri="{FF2B5EF4-FFF2-40B4-BE49-F238E27FC236}">
                <a16:creationId xmlns:a16="http://schemas.microsoft.com/office/drawing/2014/main" id="{FAC4ADFF-361A-314F-8C4A-6256A10786BF}"/>
              </a:ext>
            </a:extLst>
          </p:cNvPr>
          <p:cNvPicPr>
            <a:picLocks noChangeAspect="1"/>
          </p:cNvPicPr>
          <p:nvPr/>
        </p:nvPicPr>
        <p:blipFill>
          <a:blip r:embed="rId3"/>
          <a:stretch>
            <a:fillRect/>
          </a:stretch>
        </p:blipFill>
        <p:spPr>
          <a:xfrm>
            <a:off x="3882498" y="2038264"/>
            <a:ext cx="4243267" cy="4243267"/>
          </a:xfrm>
          <a:prstGeom prst="rect">
            <a:avLst/>
          </a:prstGeom>
        </p:spPr>
      </p:pic>
      <p:sp>
        <p:nvSpPr>
          <p:cNvPr id="11" name="TextBox 10">
            <a:extLst>
              <a:ext uri="{FF2B5EF4-FFF2-40B4-BE49-F238E27FC236}">
                <a16:creationId xmlns:a16="http://schemas.microsoft.com/office/drawing/2014/main" id="{CC9515B3-1937-7242-9D93-E5D815199832}"/>
              </a:ext>
            </a:extLst>
          </p:cNvPr>
          <p:cNvSpPr txBox="1"/>
          <p:nvPr/>
        </p:nvSpPr>
        <p:spPr>
          <a:xfrm>
            <a:off x="246744" y="5142138"/>
            <a:ext cx="695739" cy="861774"/>
          </a:xfrm>
          <a:prstGeom prst="rect">
            <a:avLst/>
          </a:prstGeom>
          <a:noFill/>
        </p:spPr>
        <p:txBody>
          <a:bodyPr wrap="square" rtlCol="0">
            <a:spAutoFit/>
          </a:bodyPr>
          <a:lstStyle/>
          <a:p>
            <a:pPr algn="ctr"/>
            <a:r>
              <a:rPr lang="en-US" sz="5000" b="1" dirty="0">
                <a:solidFill>
                  <a:srgbClr val="C00000"/>
                </a:solidFill>
              </a:rPr>
              <a:t>1</a:t>
            </a:r>
          </a:p>
        </p:txBody>
      </p:sp>
    </p:spTree>
    <p:extLst>
      <p:ext uri="{BB962C8B-B14F-4D97-AF65-F5344CB8AC3E}">
        <p14:creationId xmlns:p14="http://schemas.microsoft.com/office/powerpoint/2010/main" val="80493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35FB17-87B0-FB4D-835F-4BC3DDADEAC5}"/>
              </a:ext>
            </a:extLst>
          </p:cNvPr>
          <p:cNvSpPr>
            <a:spLocks noGrp="1"/>
          </p:cNvSpPr>
          <p:nvPr>
            <p:ph type="sldNum" sz="quarter" idx="12"/>
          </p:nvPr>
        </p:nvSpPr>
        <p:spPr/>
        <p:txBody>
          <a:bodyPr/>
          <a:lstStyle/>
          <a:p>
            <a:fld id="{5D6FF71F-CF6A-4C46-8F9B-61D49EEA70E3}" type="slidenum">
              <a:rPr lang="en-US" smtClean="0"/>
              <a:t>17</a:t>
            </a:fld>
            <a:endParaRPr lang="en-US"/>
          </a:p>
        </p:txBody>
      </p:sp>
      <p:sp>
        <p:nvSpPr>
          <p:cNvPr id="5" name="Title 1">
            <a:extLst>
              <a:ext uri="{FF2B5EF4-FFF2-40B4-BE49-F238E27FC236}">
                <a16:creationId xmlns:a16="http://schemas.microsoft.com/office/drawing/2014/main" id="{2A91B89D-B738-8F47-8E91-B4825E504EC0}"/>
              </a:ext>
            </a:extLst>
          </p:cNvPr>
          <p:cNvSpPr>
            <a:spLocks noGrp="1"/>
          </p:cNvSpPr>
          <p:nvPr>
            <p:ph type="title"/>
          </p:nvPr>
        </p:nvSpPr>
        <p:spPr>
          <a:xfrm>
            <a:off x="538369" y="329400"/>
            <a:ext cx="11115261" cy="1158240"/>
          </a:xfrm>
        </p:spPr>
        <p:txBody>
          <a:bodyPr>
            <a:noAutofit/>
          </a:bodyPr>
          <a:lstStyle/>
          <a:p>
            <a:r>
              <a:rPr lang="en-US" b="1" dirty="0">
                <a:latin typeface="+mn-lt"/>
              </a:rPr>
              <a:t>AWS Certified Solutions Architect – </a:t>
            </a:r>
            <a:br>
              <a:rPr lang="en-US" b="1" dirty="0">
                <a:latin typeface="+mn-lt"/>
              </a:rPr>
            </a:br>
            <a:r>
              <a:rPr lang="en-US" b="1" dirty="0">
                <a:latin typeface="+mn-lt"/>
              </a:rPr>
              <a:t>Associate (SAA-C02) </a:t>
            </a:r>
          </a:p>
        </p:txBody>
      </p:sp>
      <p:pic>
        <p:nvPicPr>
          <p:cNvPr id="6" name="Picture 5">
            <a:extLst>
              <a:ext uri="{FF2B5EF4-FFF2-40B4-BE49-F238E27FC236}">
                <a16:creationId xmlns:a16="http://schemas.microsoft.com/office/drawing/2014/main" id="{F12C5F83-22C3-EB4F-9D22-71F317E7C90E}"/>
              </a:ext>
            </a:extLst>
          </p:cNvPr>
          <p:cNvPicPr>
            <a:picLocks noChangeAspect="1"/>
          </p:cNvPicPr>
          <p:nvPr/>
        </p:nvPicPr>
        <p:blipFill>
          <a:blip r:embed="rId2"/>
          <a:stretch>
            <a:fillRect/>
          </a:stretch>
        </p:blipFill>
        <p:spPr>
          <a:xfrm>
            <a:off x="4040931" y="1804597"/>
            <a:ext cx="4110138" cy="4110138"/>
          </a:xfrm>
          <a:prstGeom prst="rect">
            <a:avLst/>
          </a:prstGeom>
        </p:spPr>
      </p:pic>
      <p:sp>
        <p:nvSpPr>
          <p:cNvPr id="8" name="TextBox 7">
            <a:extLst>
              <a:ext uri="{FF2B5EF4-FFF2-40B4-BE49-F238E27FC236}">
                <a16:creationId xmlns:a16="http://schemas.microsoft.com/office/drawing/2014/main" id="{6ACFD986-E610-A640-9FD1-27685002B72E}"/>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a:t>
            </a:r>
            <a:r>
              <a:rPr lang="en-US" sz="1200" dirty="0"/>
              <a:t> </a:t>
            </a:r>
            <a:r>
              <a:rPr lang="en-US" sz="1200" dirty="0">
                <a:hlinkClick r:id="rId3"/>
              </a:rPr>
              <a:t>https://aws.amazon.com/certification/certified-solutions-architect-associate</a:t>
            </a:r>
            <a:endParaRPr lang="en-US" sz="1200" dirty="0"/>
          </a:p>
        </p:txBody>
      </p:sp>
      <p:sp>
        <p:nvSpPr>
          <p:cNvPr id="10" name="TextBox 9">
            <a:extLst>
              <a:ext uri="{FF2B5EF4-FFF2-40B4-BE49-F238E27FC236}">
                <a16:creationId xmlns:a16="http://schemas.microsoft.com/office/drawing/2014/main" id="{B4D42767-8239-8D47-94D2-A5FD0F67464A}"/>
              </a:ext>
            </a:extLst>
          </p:cNvPr>
          <p:cNvSpPr txBox="1"/>
          <p:nvPr/>
        </p:nvSpPr>
        <p:spPr>
          <a:xfrm>
            <a:off x="206988" y="3388131"/>
            <a:ext cx="695739" cy="861774"/>
          </a:xfrm>
          <a:prstGeom prst="rect">
            <a:avLst/>
          </a:prstGeom>
          <a:noFill/>
        </p:spPr>
        <p:txBody>
          <a:bodyPr wrap="square" rtlCol="0">
            <a:spAutoFit/>
          </a:bodyPr>
          <a:lstStyle/>
          <a:p>
            <a:pPr algn="ctr"/>
            <a:r>
              <a:rPr lang="en-US" sz="5000" b="1" dirty="0">
                <a:solidFill>
                  <a:srgbClr val="C00000"/>
                </a:solidFill>
              </a:rPr>
              <a:t>2</a:t>
            </a:r>
          </a:p>
        </p:txBody>
      </p:sp>
    </p:spTree>
    <p:extLst>
      <p:ext uri="{BB962C8B-B14F-4D97-AF65-F5344CB8AC3E}">
        <p14:creationId xmlns:p14="http://schemas.microsoft.com/office/powerpoint/2010/main" val="421704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84E5-6CDF-7445-B450-33E8E8120433}"/>
              </a:ext>
            </a:extLst>
          </p:cNvPr>
          <p:cNvSpPr>
            <a:spLocks noGrp="1"/>
          </p:cNvSpPr>
          <p:nvPr>
            <p:ph type="title"/>
          </p:nvPr>
        </p:nvSpPr>
        <p:spPr/>
        <p:txBody>
          <a:bodyPr>
            <a:normAutofit/>
          </a:bodyPr>
          <a:lstStyle/>
          <a:p>
            <a:r>
              <a:rPr lang="en-US" dirty="0">
                <a:latin typeface="+mn-lt"/>
              </a:rPr>
              <a:t>AWS Certified Cloud Practitioner</a:t>
            </a:r>
          </a:p>
        </p:txBody>
      </p:sp>
      <p:sp>
        <p:nvSpPr>
          <p:cNvPr id="3" name="Content Placeholder 2">
            <a:extLst>
              <a:ext uri="{FF2B5EF4-FFF2-40B4-BE49-F238E27FC236}">
                <a16:creationId xmlns:a16="http://schemas.microsoft.com/office/drawing/2014/main" id="{528B9C6D-C2BE-F44D-B094-521BBE4D1DCF}"/>
              </a:ext>
            </a:extLst>
          </p:cNvPr>
          <p:cNvSpPr>
            <a:spLocks noGrp="1"/>
          </p:cNvSpPr>
          <p:nvPr>
            <p:ph idx="1"/>
          </p:nvPr>
        </p:nvSpPr>
        <p:spPr/>
        <p:txBody>
          <a:bodyPr/>
          <a:lstStyle/>
          <a:p>
            <a:r>
              <a:rPr lang="en-US" dirty="0"/>
              <a:t>This certification provides individuals in a larger variety of cloud and technology roles with a way to validate their AWS Cloud knowledge and enhance their professional credibility.</a:t>
            </a:r>
          </a:p>
          <a:p>
            <a:r>
              <a:rPr lang="en-US" dirty="0"/>
              <a:t>This exam covers four domains, including cloud concepts, security, technology, and billing and pricing.</a:t>
            </a:r>
          </a:p>
        </p:txBody>
      </p:sp>
      <p:sp>
        <p:nvSpPr>
          <p:cNvPr id="4" name="Slide Number Placeholder 3">
            <a:extLst>
              <a:ext uri="{FF2B5EF4-FFF2-40B4-BE49-F238E27FC236}">
                <a16:creationId xmlns:a16="http://schemas.microsoft.com/office/drawing/2014/main" id="{2B0399F1-AB77-9A40-B168-567B3D8575FB}"/>
              </a:ext>
            </a:extLst>
          </p:cNvPr>
          <p:cNvSpPr>
            <a:spLocks noGrp="1"/>
          </p:cNvSpPr>
          <p:nvPr>
            <p:ph type="sldNum" sz="quarter" idx="12"/>
          </p:nvPr>
        </p:nvSpPr>
        <p:spPr/>
        <p:txBody>
          <a:bodyPr/>
          <a:lstStyle/>
          <a:p>
            <a:fld id="{5D6FF71F-CF6A-4C46-8F9B-61D49EEA70E3}" type="slidenum">
              <a:rPr lang="en-US" smtClean="0"/>
              <a:t>18</a:t>
            </a:fld>
            <a:endParaRPr lang="en-US"/>
          </a:p>
        </p:txBody>
      </p:sp>
      <p:pic>
        <p:nvPicPr>
          <p:cNvPr id="5" name="Picture 4">
            <a:extLst>
              <a:ext uri="{FF2B5EF4-FFF2-40B4-BE49-F238E27FC236}">
                <a16:creationId xmlns:a16="http://schemas.microsoft.com/office/drawing/2014/main" id="{A9680D6C-D58B-374E-8AB4-639997D2F898}"/>
              </a:ext>
            </a:extLst>
          </p:cNvPr>
          <p:cNvPicPr>
            <a:picLocks noChangeAspect="1"/>
          </p:cNvPicPr>
          <p:nvPr/>
        </p:nvPicPr>
        <p:blipFill>
          <a:blip r:embed="rId2"/>
          <a:stretch>
            <a:fillRect/>
          </a:stretch>
        </p:blipFill>
        <p:spPr>
          <a:xfrm>
            <a:off x="280203" y="748907"/>
            <a:ext cx="557997" cy="557997"/>
          </a:xfrm>
          <a:prstGeom prst="rect">
            <a:avLst/>
          </a:prstGeom>
        </p:spPr>
      </p:pic>
      <p:sp>
        <p:nvSpPr>
          <p:cNvPr id="6" name="Rectangle 5">
            <a:extLst>
              <a:ext uri="{FF2B5EF4-FFF2-40B4-BE49-F238E27FC236}">
                <a16:creationId xmlns:a16="http://schemas.microsoft.com/office/drawing/2014/main" id="{CDB26D4D-46E3-7B43-B189-96966E512121}"/>
              </a:ext>
            </a:extLst>
          </p:cNvPr>
          <p:cNvSpPr/>
          <p:nvPr/>
        </p:nvSpPr>
        <p:spPr>
          <a:xfrm>
            <a:off x="2162536" y="6456317"/>
            <a:ext cx="7866927" cy="369332"/>
          </a:xfrm>
          <a:prstGeom prst="rect">
            <a:avLst/>
          </a:prstGeom>
        </p:spPr>
        <p:txBody>
          <a:bodyPr wrap="square">
            <a:spAutoFit/>
          </a:bodyPr>
          <a:lstStyle/>
          <a:p>
            <a:pPr algn="ctr"/>
            <a:r>
              <a:rPr lang="en-US" dirty="0">
                <a:hlinkClick r:id="rId3"/>
              </a:rPr>
              <a:t>https://aws.amazon.com/certification/certified-cloud-practitioner/</a:t>
            </a:r>
            <a:endParaRPr lang="en-US" dirty="0"/>
          </a:p>
        </p:txBody>
      </p:sp>
      <p:pic>
        <p:nvPicPr>
          <p:cNvPr id="7" name="Picture 6">
            <a:extLst>
              <a:ext uri="{FF2B5EF4-FFF2-40B4-BE49-F238E27FC236}">
                <a16:creationId xmlns:a16="http://schemas.microsoft.com/office/drawing/2014/main" id="{D4070FDA-C93E-3B4C-966C-278610C71740}"/>
              </a:ext>
            </a:extLst>
          </p:cNvPr>
          <p:cNvPicPr>
            <a:picLocks noChangeAspect="1"/>
          </p:cNvPicPr>
          <p:nvPr/>
        </p:nvPicPr>
        <p:blipFill>
          <a:blip r:embed="rId4"/>
          <a:stretch>
            <a:fillRect/>
          </a:stretch>
        </p:blipFill>
        <p:spPr>
          <a:xfrm>
            <a:off x="9953746" y="4411482"/>
            <a:ext cx="2095500" cy="2095500"/>
          </a:xfrm>
          <a:prstGeom prst="rect">
            <a:avLst/>
          </a:prstGeom>
        </p:spPr>
      </p:pic>
    </p:spTree>
    <p:extLst>
      <p:ext uri="{BB962C8B-B14F-4D97-AF65-F5344CB8AC3E}">
        <p14:creationId xmlns:p14="http://schemas.microsoft.com/office/powerpoint/2010/main" val="347689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3ABA-98A6-E94B-BB4D-A42030542CCB}"/>
              </a:ext>
            </a:extLst>
          </p:cNvPr>
          <p:cNvSpPr>
            <a:spLocks noGrp="1"/>
          </p:cNvSpPr>
          <p:nvPr>
            <p:ph type="title"/>
          </p:nvPr>
        </p:nvSpPr>
        <p:spPr/>
        <p:txBody>
          <a:bodyPr>
            <a:normAutofit fontScale="90000"/>
          </a:bodyPr>
          <a:lstStyle/>
          <a:p>
            <a:r>
              <a:rPr lang="en-US" dirty="0">
                <a:latin typeface="+mn-lt"/>
              </a:rPr>
              <a:t>AWS Certified Solutions Architect – Associate</a:t>
            </a:r>
          </a:p>
        </p:txBody>
      </p:sp>
      <p:sp>
        <p:nvSpPr>
          <p:cNvPr id="3" name="Content Placeholder 2">
            <a:extLst>
              <a:ext uri="{FF2B5EF4-FFF2-40B4-BE49-F238E27FC236}">
                <a16:creationId xmlns:a16="http://schemas.microsoft.com/office/drawing/2014/main" id="{FDFB0B4B-2244-B246-8142-CAF1AAEA8AB4}"/>
              </a:ext>
            </a:extLst>
          </p:cNvPr>
          <p:cNvSpPr>
            <a:spLocks noGrp="1"/>
          </p:cNvSpPr>
          <p:nvPr>
            <p:ph idx="1"/>
          </p:nvPr>
        </p:nvSpPr>
        <p:spPr/>
        <p:txBody>
          <a:bodyPr/>
          <a:lstStyle/>
          <a:p>
            <a:r>
              <a:rPr lang="en-US" dirty="0"/>
              <a:t>This certification validates your ability to effectively demonstrate knowledge of how to architect and deploy secure and robust applications on AWS technologies. </a:t>
            </a:r>
          </a:p>
          <a:p>
            <a:r>
              <a:rPr lang="en-US" dirty="0"/>
              <a:t>This exam is for anyone with at least one year of hands-on experience designing available, cost-efficient, fault-tolerant, and scalable and distributed systems on AWS.</a:t>
            </a:r>
          </a:p>
        </p:txBody>
      </p:sp>
      <p:sp>
        <p:nvSpPr>
          <p:cNvPr id="4" name="Slide Number Placeholder 3">
            <a:extLst>
              <a:ext uri="{FF2B5EF4-FFF2-40B4-BE49-F238E27FC236}">
                <a16:creationId xmlns:a16="http://schemas.microsoft.com/office/drawing/2014/main" id="{3E158153-94DF-CB4E-A329-64A62302559F}"/>
              </a:ext>
            </a:extLst>
          </p:cNvPr>
          <p:cNvSpPr>
            <a:spLocks noGrp="1"/>
          </p:cNvSpPr>
          <p:nvPr>
            <p:ph type="sldNum" sz="quarter" idx="12"/>
          </p:nvPr>
        </p:nvSpPr>
        <p:spPr/>
        <p:txBody>
          <a:bodyPr/>
          <a:lstStyle/>
          <a:p>
            <a:fld id="{5D6FF71F-CF6A-4C46-8F9B-61D49EEA70E3}" type="slidenum">
              <a:rPr lang="en-US" smtClean="0"/>
              <a:t>19</a:t>
            </a:fld>
            <a:endParaRPr lang="en-US"/>
          </a:p>
        </p:txBody>
      </p:sp>
      <p:pic>
        <p:nvPicPr>
          <p:cNvPr id="5" name="Picture 4">
            <a:extLst>
              <a:ext uri="{FF2B5EF4-FFF2-40B4-BE49-F238E27FC236}">
                <a16:creationId xmlns:a16="http://schemas.microsoft.com/office/drawing/2014/main" id="{0E537448-F99D-A848-8836-EB11912658E2}"/>
              </a:ext>
            </a:extLst>
          </p:cNvPr>
          <p:cNvPicPr>
            <a:picLocks noChangeAspect="1"/>
          </p:cNvPicPr>
          <p:nvPr/>
        </p:nvPicPr>
        <p:blipFill>
          <a:blip r:embed="rId2"/>
          <a:stretch>
            <a:fillRect/>
          </a:stretch>
        </p:blipFill>
        <p:spPr>
          <a:xfrm>
            <a:off x="231494" y="612182"/>
            <a:ext cx="606706" cy="606706"/>
          </a:xfrm>
          <a:prstGeom prst="rect">
            <a:avLst/>
          </a:prstGeom>
        </p:spPr>
      </p:pic>
      <p:sp>
        <p:nvSpPr>
          <p:cNvPr id="6" name="Rectangle 5">
            <a:extLst>
              <a:ext uri="{FF2B5EF4-FFF2-40B4-BE49-F238E27FC236}">
                <a16:creationId xmlns:a16="http://schemas.microsoft.com/office/drawing/2014/main" id="{CA4AF30A-918E-C644-B724-5B2BC39D12FE}"/>
              </a:ext>
            </a:extLst>
          </p:cNvPr>
          <p:cNvSpPr/>
          <p:nvPr/>
        </p:nvSpPr>
        <p:spPr>
          <a:xfrm>
            <a:off x="2162536" y="6456317"/>
            <a:ext cx="7866927" cy="369332"/>
          </a:xfrm>
          <a:prstGeom prst="rect">
            <a:avLst/>
          </a:prstGeom>
        </p:spPr>
        <p:txBody>
          <a:bodyPr wrap="square">
            <a:spAutoFit/>
          </a:bodyPr>
          <a:lstStyle/>
          <a:p>
            <a:pPr algn="ctr"/>
            <a:r>
              <a:rPr lang="en-US" dirty="0">
                <a:hlinkClick r:id="rId3"/>
              </a:rPr>
              <a:t>https://aws.amazon.com/certification/certified-solutions-architect-associate/</a:t>
            </a:r>
            <a:endParaRPr lang="en-US" dirty="0"/>
          </a:p>
        </p:txBody>
      </p:sp>
      <p:pic>
        <p:nvPicPr>
          <p:cNvPr id="7" name="Picture 6">
            <a:extLst>
              <a:ext uri="{FF2B5EF4-FFF2-40B4-BE49-F238E27FC236}">
                <a16:creationId xmlns:a16="http://schemas.microsoft.com/office/drawing/2014/main" id="{34BE7C1F-2FEA-9242-87BD-C721F55F0CCD}"/>
              </a:ext>
            </a:extLst>
          </p:cNvPr>
          <p:cNvPicPr>
            <a:picLocks noChangeAspect="1"/>
          </p:cNvPicPr>
          <p:nvPr/>
        </p:nvPicPr>
        <p:blipFill>
          <a:blip r:embed="rId4"/>
          <a:stretch>
            <a:fillRect/>
          </a:stretch>
        </p:blipFill>
        <p:spPr>
          <a:xfrm>
            <a:off x="9953746" y="4436707"/>
            <a:ext cx="2095500" cy="2095500"/>
          </a:xfrm>
          <a:prstGeom prst="rect">
            <a:avLst/>
          </a:prstGeom>
        </p:spPr>
      </p:pic>
    </p:spTree>
    <p:extLst>
      <p:ext uri="{BB962C8B-B14F-4D97-AF65-F5344CB8AC3E}">
        <p14:creationId xmlns:p14="http://schemas.microsoft.com/office/powerpoint/2010/main" val="397770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B5E-7EB3-0E42-A774-F71D9090CB12}"/>
              </a:ext>
            </a:extLst>
          </p:cNvPr>
          <p:cNvSpPr>
            <a:spLocks noGrp="1"/>
          </p:cNvSpPr>
          <p:nvPr>
            <p:ph type="title"/>
          </p:nvPr>
        </p:nvSpPr>
        <p:spPr>
          <a:xfrm>
            <a:off x="2378261" y="110597"/>
            <a:ext cx="7435478" cy="1648309"/>
          </a:xfrm>
        </p:spPr>
        <p:txBody>
          <a:bodyPr vert="horz" lIns="91440" tIns="45720" rIns="91440" bIns="45720" rtlCol="0" anchor="ctr">
            <a:normAutofit/>
          </a:bodyPr>
          <a:lstStyle/>
          <a:p>
            <a:pPr algn="ctr"/>
            <a:r>
              <a:rPr lang="zh-TW" altLang="en-US" sz="5000" b="1" dirty="0">
                <a:solidFill>
                  <a:schemeClr val="accent1">
                    <a:lumMod val="75000"/>
                  </a:schemeClr>
                </a:solidFill>
                <a:latin typeface="HEITI TC MEDIUM" pitchFamily="2" charset="-128"/>
                <a:ea typeface="HEITI TC MEDIUM" pitchFamily="2" charset="-128"/>
              </a:rPr>
              <a:t>戴敏育 博士 </a:t>
            </a:r>
            <a:br>
              <a:rPr lang="en-US" altLang="zh-TW" sz="5000" b="1" dirty="0">
                <a:solidFill>
                  <a:schemeClr val="accent1">
                    <a:lumMod val="75000"/>
                  </a:schemeClr>
                </a:solidFill>
                <a:latin typeface="Calibri" pitchFamily="34" charset="0"/>
                <a:ea typeface="標楷體" pitchFamily="65" charset="-120"/>
              </a:rPr>
            </a:br>
            <a:r>
              <a:rPr lang="en-US" altLang="zh-TW" sz="5000" b="1" dirty="0">
                <a:solidFill>
                  <a:schemeClr val="accent1">
                    <a:lumMod val="75000"/>
                  </a:schemeClr>
                </a:solidFill>
                <a:latin typeface="Calibri" pitchFamily="34" charset="0"/>
                <a:ea typeface="標楷體" pitchFamily="65" charset="-120"/>
              </a:rPr>
              <a:t>(Min-</a:t>
            </a:r>
            <a:r>
              <a:rPr lang="en-US" altLang="zh-TW" sz="5000" b="1" dirty="0" err="1">
                <a:solidFill>
                  <a:schemeClr val="accent1">
                    <a:lumMod val="75000"/>
                  </a:schemeClr>
                </a:solidFill>
                <a:latin typeface="Calibri" pitchFamily="34" charset="0"/>
                <a:ea typeface="標楷體" pitchFamily="65" charset="-120"/>
              </a:rPr>
              <a:t>Yuh</a:t>
            </a:r>
            <a:r>
              <a:rPr lang="en-US" altLang="zh-TW" sz="5000" b="1" dirty="0">
                <a:solidFill>
                  <a:schemeClr val="accent1">
                    <a:lumMod val="75000"/>
                  </a:schemeClr>
                </a:solidFill>
                <a:latin typeface="Calibri" pitchFamily="34" charset="0"/>
                <a:ea typeface="標楷體" pitchFamily="65" charset="-120"/>
              </a:rPr>
              <a:t> Day, Ph.D.)</a:t>
            </a:r>
            <a:endParaRPr lang="en-US" altLang="zh-TW" sz="5000" dirty="0">
              <a:latin typeface="Calibri" panose="020F0502020204030204" pitchFamily="34" charset="0"/>
              <a:ea typeface="標楷體" pitchFamily="65" charset="-120"/>
              <a:cs typeface="Calibri" panose="020F0502020204030204" pitchFamily="34" charset="0"/>
            </a:endParaRPr>
          </a:p>
        </p:txBody>
      </p:sp>
      <p:sp>
        <p:nvSpPr>
          <p:cNvPr id="4" name="Slide Number Placeholder 3">
            <a:extLst>
              <a:ext uri="{FF2B5EF4-FFF2-40B4-BE49-F238E27FC236}">
                <a16:creationId xmlns:a16="http://schemas.microsoft.com/office/drawing/2014/main" id="{2DA52029-28F0-F746-8D84-E5F972A20539}"/>
              </a:ext>
            </a:extLst>
          </p:cNvPr>
          <p:cNvSpPr>
            <a:spLocks noGrp="1"/>
          </p:cNvSpPr>
          <p:nvPr>
            <p:ph type="sldNum" sz="quarter" idx="12"/>
          </p:nvPr>
        </p:nvSpPr>
        <p:spPr/>
        <p:txBody>
          <a:bodyPr/>
          <a:lstStyle/>
          <a:p>
            <a:fld id="{5D6FF71F-CF6A-4C46-8F9B-61D49EEA70E3}" type="slidenum">
              <a:rPr lang="en-US" smtClean="0"/>
              <a:t>2</a:t>
            </a:fld>
            <a:endParaRPr lang="en-US"/>
          </a:p>
        </p:txBody>
      </p:sp>
      <p:pic>
        <p:nvPicPr>
          <p:cNvPr id="13" name="Picture 12">
            <a:extLst>
              <a:ext uri="{FF2B5EF4-FFF2-40B4-BE49-F238E27FC236}">
                <a16:creationId xmlns:a16="http://schemas.microsoft.com/office/drawing/2014/main" id="{85CB6C18-77CE-B145-8DC7-B1EC8E97053A}"/>
              </a:ext>
            </a:extLst>
          </p:cNvPr>
          <p:cNvPicPr>
            <a:picLocks noChangeAspect="1"/>
          </p:cNvPicPr>
          <p:nvPr/>
        </p:nvPicPr>
        <p:blipFill>
          <a:blip r:embed="rId2"/>
          <a:stretch>
            <a:fillRect/>
          </a:stretch>
        </p:blipFill>
        <p:spPr>
          <a:xfrm>
            <a:off x="239264" y="1729374"/>
            <a:ext cx="1377870" cy="1671305"/>
          </a:xfrm>
          <a:prstGeom prst="rect">
            <a:avLst/>
          </a:prstGeom>
        </p:spPr>
      </p:pic>
      <p:pic>
        <p:nvPicPr>
          <p:cNvPr id="14" name="Picture 13">
            <a:extLst>
              <a:ext uri="{FF2B5EF4-FFF2-40B4-BE49-F238E27FC236}">
                <a16:creationId xmlns:a16="http://schemas.microsoft.com/office/drawing/2014/main" id="{D751F3E2-8EFF-BF41-89E2-40DADA6FCC18}"/>
              </a:ext>
            </a:extLst>
          </p:cNvPr>
          <p:cNvPicPr>
            <a:picLocks noChangeAspect="1"/>
          </p:cNvPicPr>
          <p:nvPr/>
        </p:nvPicPr>
        <p:blipFill>
          <a:blip r:embed="rId3"/>
          <a:stretch>
            <a:fillRect/>
          </a:stretch>
        </p:blipFill>
        <p:spPr>
          <a:xfrm>
            <a:off x="91633" y="5167671"/>
            <a:ext cx="1673132" cy="1673132"/>
          </a:xfrm>
          <a:prstGeom prst="rect">
            <a:avLst/>
          </a:prstGeom>
        </p:spPr>
      </p:pic>
      <p:pic>
        <p:nvPicPr>
          <p:cNvPr id="15" name="Picture 14">
            <a:extLst>
              <a:ext uri="{FF2B5EF4-FFF2-40B4-BE49-F238E27FC236}">
                <a16:creationId xmlns:a16="http://schemas.microsoft.com/office/drawing/2014/main" id="{D80C7E5A-EC88-8747-B29C-54F32DEA0BCD}"/>
              </a:ext>
            </a:extLst>
          </p:cNvPr>
          <p:cNvPicPr>
            <a:picLocks noChangeAspect="1"/>
          </p:cNvPicPr>
          <p:nvPr/>
        </p:nvPicPr>
        <p:blipFill>
          <a:blip r:embed="rId4"/>
          <a:stretch>
            <a:fillRect/>
          </a:stretch>
        </p:blipFill>
        <p:spPr>
          <a:xfrm>
            <a:off x="91633" y="3462124"/>
            <a:ext cx="1673132" cy="1673132"/>
          </a:xfrm>
          <a:prstGeom prst="rect">
            <a:avLst/>
          </a:prstGeom>
        </p:spPr>
      </p:pic>
      <p:sp>
        <p:nvSpPr>
          <p:cNvPr id="19" name="Slide Number Placeholder 19">
            <a:extLst>
              <a:ext uri="{FF2B5EF4-FFF2-40B4-BE49-F238E27FC236}">
                <a16:creationId xmlns:a16="http://schemas.microsoft.com/office/drawing/2014/main" id="{CA9869AF-47C5-5F4E-BD49-27D342931373}"/>
              </a:ext>
            </a:extLst>
          </p:cNvPr>
          <p:cNvSpPr txBox="1">
            <a:spLocks/>
          </p:cNvSpPr>
          <p:nvPr/>
        </p:nvSpPr>
        <p:spPr>
          <a:xfrm>
            <a:off x="152399" y="26271"/>
            <a:ext cx="45719" cy="45719"/>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bg1">
                    <a:lumMod val="75000"/>
                  </a:schemeClr>
                </a:solidFill>
                <a:latin typeface="Helvetica Neue LT Std 65 Medium" charset="0"/>
                <a:ea typeface="Helvetica Neue LT Std 65 Medium" charset="0"/>
                <a:cs typeface="Helvetica Neue LT Std 65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1</a:t>
            </a:r>
            <a:endParaRPr lang="en-US" dirty="0">
              <a:solidFill>
                <a:schemeClr val="bg1"/>
              </a:solidFill>
            </a:endParaRPr>
          </a:p>
        </p:txBody>
      </p:sp>
      <p:pic>
        <p:nvPicPr>
          <p:cNvPr id="20" name="Picture 19">
            <a:extLst>
              <a:ext uri="{FF2B5EF4-FFF2-40B4-BE49-F238E27FC236}">
                <a16:creationId xmlns:a16="http://schemas.microsoft.com/office/drawing/2014/main" id="{F91252FE-896F-2147-BDA4-17839CBFD3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732" y="221752"/>
            <a:ext cx="1314378" cy="847986"/>
          </a:xfrm>
          <a:prstGeom prst="rect">
            <a:avLst/>
          </a:prstGeom>
        </p:spPr>
      </p:pic>
      <p:pic>
        <p:nvPicPr>
          <p:cNvPr id="21" name="Picture 20">
            <a:extLst>
              <a:ext uri="{FF2B5EF4-FFF2-40B4-BE49-F238E27FC236}">
                <a16:creationId xmlns:a16="http://schemas.microsoft.com/office/drawing/2014/main" id="{92DD3CAF-A908-2D43-9658-F8A428E32C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624" y="1144819"/>
            <a:ext cx="1317405" cy="321117"/>
          </a:xfrm>
          <a:prstGeom prst="rect">
            <a:avLst/>
          </a:prstGeom>
        </p:spPr>
      </p:pic>
      <p:pic>
        <p:nvPicPr>
          <p:cNvPr id="22" name="Picture 21">
            <a:extLst>
              <a:ext uri="{FF2B5EF4-FFF2-40B4-BE49-F238E27FC236}">
                <a16:creationId xmlns:a16="http://schemas.microsoft.com/office/drawing/2014/main" id="{A64DF82F-245D-624A-8587-A44F24A9F139}"/>
              </a:ext>
            </a:extLst>
          </p:cNvPr>
          <p:cNvPicPr>
            <a:picLocks noChangeAspect="1"/>
          </p:cNvPicPr>
          <p:nvPr/>
        </p:nvPicPr>
        <p:blipFill>
          <a:blip r:embed="rId7"/>
          <a:stretch>
            <a:fillRect/>
          </a:stretch>
        </p:blipFill>
        <p:spPr>
          <a:xfrm>
            <a:off x="11287681" y="5938749"/>
            <a:ext cx="791692" cy="791692"/>
          </a:xfrm>
          <a:prstGeom prst="rect">
            <a:avLst/>
          </a:prstGeom>
        </p:spPr>
      </p:pic>
      <p:sp>
        <p:nvSpPr>
          <p:cNvPr id="24" name="內容版面配置區 2">
            <a:extLst>
              <a:ext uri="{FF2B5EF4-FFF2-40B4-BE49-F238E27FC236}">
                <a16:creationId xmlns:a16="http://schemas.microsoft.com/office/drawing/2014/main" id="{71150D98-055E-E542-B2BE-F58C2FCA4C37}"/>
              </a:ext>
            </a:extLst>
          </p:cNvPr>
          <p:cNvSpPr>
            <a:spLocks noGrp="1"/>
          </p:cNvSpPr>
          <p:nvPr>
            <p:ph idx="1"/>
          </p:nvPr>
        </p:nvSpPr>
        <p:spPr>
          <a:xfrm>
            <a:off x="1945482" y="1726079"/>
            <a:ext cx="8635432" cy="3394162"/>
          </a:xfrm>
        </p:spPr>
        <p:txBody>
          <a:bodyPr>
            <a:normAutofit lnSpcReduction="10000"/>
          </a:bodyPr>
          <a:lstStyle/>
          <a:p>
            <a:pPr marL="0" indent="0" algn="ctr">
              <a:buFont typeface="Arial" pitchFamily="34" charset="0"/>
              <a:buNone/>
            </a:pPr>
            <a:r>
              <a:rPr lang="zh-TW" altLang="en-US" sz="3200" dirty="0">
                <a:solidFill>
                  <a:srgbClr val="C00000"/>
                </a:solidFill>
                <a:latin typeface="Heiti TC Medium" pitchFamily="2" charset="-128"/>
                <a:ea typeface="Heiti TC Medium" pitchFamily="2" charset="-128"/>
                <a:cs typeface="DFKai-SB" panose="03000509000000000000" pitchFamily="49" charset="-120"/>
              </a:rPr>
              <a:t>國立臺北大學</a:t>
            </a:r>
            <a:r>
              <a:rPr lang="en-US" altLang="zh-TW" sz="3200" dirty="0">
                <a:solidFill>
                  <a:srgbClr val="C00000"/>
                </a:solidFill>
                <a:latin typeface="Heiti TC Medium" pitchFamily="2" charset="-128"/>
                <a:ea typeface="Heiti TC Medium" pitchFamily="2" charset="-128"/>
                <a:cs typeface="DFKai-SB" panose="03000509000000000000" pitchFamily="49" charset="-120"/>
              </a:rPr>
              <a:t> </a:t>
            </a:r>
            <a:r>
              <a:rPr lang="zh-TW" altLang="en-US" sz="3200" dirty="0">
                <a:solidFill>
                  <a:srgbClr val="C00000"/>
                </a:solidFill>
                <a:latin typeface="Heiti TC Medium" pitchFamily="2" charset="-128"/>
                <a:ea typeface="Heiti TC Medium" pitchFamily="2" charset="-128"/>
                <a:cs typeface="DFKai-SB" panose="03000509000000000000" pitchFamily="49" charset="-120"/>
              </a:rPr>
              <a:t>資訊管理研究所</a:t>
            </a:r>
            <a:r>
              <a:rPr lang="en-US" altLang="zh-TW" sz="3200" dirty="0">
                <a:solidFill>
                  <a:srgbClr val="C00000"/>
                </a:solidFill>
                <a:latin typeface="Heiti TC Medium" pitchFamily="2" charset="-128"/>
                <a:ea typeface="Heiti TC Medium" pitchFamily="2" charset="-128"/>
                <a:cs typeface="DFKai-SB" panose="03000509000000000000" pitchFamily="49" charset="-120"/>
              </a:rPr>
              <a:t> </a:t>
            </a:r>
            <a:r>
              <a:rPr lang="zh-TW" altLang="en-US" sz="3200" dirty="0">
                <a:solidFill>
                  <a:srgbClr val="C00000"/>
                </a:solidFill>
                <a:latin typeface="Heiti TC Medium" pitchFamily="2" charset="-128"/>
                <a:ea typeface="Heiti TC Medium" pitchFamily="2" charset="-128"/>
                <a:cs typeface="DFKai-SB" panose="03000509000000000000" pitchFamily="49" charset="-120"/>
              </a:rPr>
              <a:t>副教授</a:t>
            </a:r>
            <a:endParaRPr lang="en-US" altLang="zh-TW" sz="3200" dirty="0">
              <a:solidFill>
                <a:srgbClr val="C00000"/>
              </a:solidFill>
              <a:latin typeface="Heiti TC Medium" pitchFamily="2" charset="-128"/>
              <a:ea typeface="Heiti TC Medium" pitchFamily="2" charset="-128"/>
              <a:cs typeface="DFKai-SB" panose="03000509000000000000" pitchFamily="49" charset="-120"/>
            </a:endParaRPr>
          </a:p>
          <a:p>
            <a:pPr marL="0" indent="0" algn="ctr">
              <a:buFont typeface="Arial" pitchFamily="34" charset="0"/>
              <a:buNone/>
            </a:pPr>
            <a:r>
              <a:rPr lang="zh-TW" altLang="en-US" sz="3200" dirty="0">
                <a:solidFill>
                  <a:schemeClr val="tx2"/>
                </a:solidFill>
                <a:latin typeface="Heiti TC Medium" pitchFamily="2" charset="-128"/>
                <a:ea typeface="Heiti TC Medium" pitchFamily="2" charset="-128"/>
                <a:cs typeface="DFKai-SB" panose="03000509000000000000" pitchFamily="49" charset="-120"/>
              </a:rPr>
              <a:t>中央研究院</a:t>
            </a:r>
            <a:r>
              <a:rPr lang="en-US" altLang="zh-TW" sz="3200" dirty="0">
                <a:solidFill>
                  <a:schemeClr val="tx2"/>
                </a:solidFill>
                <a:latin typeface="Heiti TC Medium" pitchFamily="2" charset="-128"/>
                <a:ea typeface="Heiti TC Medium" pitchFamily="2" charset="-128"/>
                <a:cs typeface="DFKai-SB" panose="03000509000000000000" pitchFamily="49" charset="-120"/>
              </a:rPr>
              <a:t> </a:t>
            </a:r>
            <a:r>
              <a:rPr lang="zh-TW" altLang="en-US" sz="3200" dirty="0">
                <a:solidFill>
                  <a:schemeClr val="tx2"/>
                </a:solidFill>
                <a:latin typeface="Heiti TC Medium" pitchFamily="2" charset="-128"/>
                <a:ea typeface="Heiti TC Medium" pitchFamily="2" charset="-128"/>
                <a:cs typeface="DFKai-SB" panose="03000509000000000000" pitchFamily="49" charset="-120"/>
              </a:rPr>
              <a:t>資訊科學研究所</a:t>
            </a:r>
            <a:r>
              <a:rPr lang="en-US" altLang="zh-TW" sz="3200" dirty="0">
                <a:solidFill>
                  <a:schemeClr val="tx2"/>
                </a:solidFill>
                <a:latin typeface="Heiti TC Medium" pitchFamily="2" charset="-128"/>
                <a:ea typeface="Heiti TC Medium" pitchFamily="2" charset="-128"/>
                <a:cs typeface="DFKai-SB" panose="03000509000000000000" pitchFamily="49" charset="-120"/>
              </a:rPr>
              <a:t> </a:t>
            </a:r>
            <a:r>
              <a:rPr lang="zh-TW" altLang="en-US" sz="3200" dirty="0">
                <a:solidFill>
                  <a:schemeClr val="tx2"/>
                </a:solidFill>
                <a:latin typeface="Heiti TC Medium" pitchFamily="2" charset="-128"/>
                <a:ea typeface="Heiti TC Medium" pitchFamily="2" charset="-128"/>
                <a:cs typeface="DFKai-SB" panose="03000509000000000000" pitchFamily="49" charset="-120"/>
              </a:rPr>
              <a:t>訪問學人</a:t>
            </a:r>
            <a:endParaRPr lang="en-US" altLang="zh-TW" sz="3200" dirty="0">
              <a:solidFill>
                <a:schemeClr val="tx2"/>
              </a:solidFill>
              <a:latin typeface="Heiti TC Medium" pitchFamily="2" charset="-128"/>
              <a:ea typeface="Heiti TC Medium" pitchFamily="2" charset="-128"/>
              <a:cs typeface="DFKai-SB" panose="03000509000000000000" pitchFamily="49" charset="-120"/>
            </a:endParaRPr>
          </a:p>
          <a:p>
            <a:pPr marL="0" indent="0" algn="ctr">
              <a:buNone/>
            </a:pPr>
            <a:r>
              <a:rPr lang="zh-TW" altLang="en-US" dirty="0">
                <a:solidFill>
                  <a:srgbClr val="984807"/>
                </a:solidFill>
                <a:latin typeface="Heiti TC Medium" pitchFamily="2" charset="-128"/>
                <a:ea typeface="Heiti TC Medium" pitchFamily="2" charset="-128"/>
                <a:cs typeface="DFKai-SB" panose="03000509000000000000" pitchFamily="49" charset="-120"/>
              </a:rPr>
              <a:t>國立臺灣</a:t>
            </a:r>
            <a:r>
              <a:rPr lang="zh-TW" altLang="en-US" sz="3200" dirty="0">
                <a:solidFill>
                  <a:srgbClr val="984807"/>
                </a:solidFill>
                <a:latin typeface="Heiti TC Medium" pitchFamily="2" charset="-128"/>
                <a:ea typeface="Heiti TC Medium" pitchFamily="2" charset="-128"/>
                <a:cs typeface="DFKai-SB" panose="03000509000000000000" pitchFamily="49" charset="-120"/>
              </a:rPr>
              <a:t>大學</a:t>
            </a:r>
            <a:r>
              <a:rPr lang="en-US" altLang="zh-TW" sz="3200" dirty="0">
                <a:solidFill>
                  <a:srgbClr val="984807"/>
                </a:solidFill>
                <a:latin typeface="Heiti TC Medium" pitchFamily="2" charset="-128"/>
                <a:ea typeface="Heiti TC Medium" pitchFamily="2" charset="-128"/>
                <a:cs typeface="DFKai-SB" panose="03000509000000000000" pitchFamily="49" charset="-120"/>
              </a:rPr>
              <a:t> </a:t>
            </a:r>
            <a:r>
              <a:rPr lang="zh-TW" altLang="en-US" sz="3200" dirty="0">
                <a:solidFill>
                  <a:srgbClr val="984807"/>
                </a:solidFill>
                <a:latin typeface="Heiti TC Medium" pitchFamily="2" charset="-128"/>
                <a:ea typeface="Heiti TC Medium" pitchFamily="2" charset="-128"/>
                <a:cs typeface="DFKai-SB" panose="03000509000000000000" pitchFamily="49" charset="-120"/>
              </a:rPr>
              <a:t>資訊管理</a:t>
            </a:r>
            <a:r>
              <a:rPr lang="en-US" altLang="zh-TW" sz="3200" dirty="0">
                <a:solidFill>
                  <a:srgbClr val="984807"/>
                </a:solidFill>
                <a:latin typeface="Heiti TC Medium" pitchFamily="2" charset="-128"/>
                <a:ea typeface="Heiti TC Medium" pitchFamily="2" charset="-128"/>
                <a:cs typeface="DFKai-SB" panose="03000509000000000000" pitchFamily="49" charset="-120"/>
              </a:rPr>
              <a:t> </a:t>
            </a:r>
            <a:r>
              <a:rPr lang="zh-TW" altLang="en-US" sz="3200" dirty="0">
                <a:solidFill>
                  <a:srgbClr val="984807"/>
                </a:solidFill>
                <a:latin typeface="Heiti TC Medium" pitchFamily="2" charset="-128"/>
                <a:ea typeface="Heiti TC Medium" pitchFamily="2" charset="-128"/>
                <a:cs typeface="DFKai-SB" panose="03000509000000000000" pitchFamily="49" charset="-120"/>
              </a:rPr>
              <a:t>博士</a:t>
            </a:r>
            <a:endParaRPr lang="en-US" altLang="zh-TW" sz="3200" dirty="0">
              <a:solidFill>
                <a:srgbClr val="984807"/>
              </a:solidFill>
              <a:latin typeface="Heiti TC Medium" pitchFamily="2" charset="-128"/>
              <a:ea typeface="Heiti TC Medium" pitchFamily="2" charset="-128"/>
              <a:cs typeface="DFKai-SB" panose="03000509000000000000" pitchFamily="49" charset="-120"/>
            </a:endParaRPr>
          </a:p>
          <a:p>
            <a:pPr marL="0" indent="0" algn="ctr">
              <a:buFont typeface="Arial" pitchFamily="34" charset="0"/>
              <a:buNone/>
            </a:pPr>
            <a:r>
              <a:rPr lang="en-US" altLang="zh-TW" sz="2000" dirty="0">
                <a:solidFill>
                  <a:srgbClr val="17375E"/>
                </a:solidFill>
              </a:rPr>
              <a:t>Publications Co-Chairs, IEEE/ACM International Conference on </a:t>
            </a:r>
            <a:br>
              <a:rPr lang="en-US" altLang="zh-TW" sz="2000" dirty="0">
                <a:solidFill>
                  <a:srgbClr val="17375E"/>
                </a:solidFill>
              </a:rPr>
            </a:br>
            <a:r>
              <a:rPr lang="en-US" altLang="zh-TW" sz="2000" dirty="0">
                <a:solidFill>
                  <a:srgbClr val="17375E"/>
                </a:solidFill>
              </a:rPr>
              <a:t>Advances in Social Networks Analysis and Mining (ASONAM 2013- )</a:t>
            </a:r>
          </a:p>
          <a:p>
            <a:pPr marL="0" indent="0" algn="ctr">
              <a:buFont typeface="Arial" pitchFamily="34" charset="0"/>
              <a:buNone/>
            </a:pPr>
            <a:r>
              <a:rPr lang="en-US" altLang="zh-TW" sz="2000" dirty="0">
                <a:solidFill>
                  <a:srgbClr val="17375E"/>
                </a:solidFill>
              </a:rPr>
              <a:t>Program Co-Chair, IEEE International Workshop on </a:t>
            </a:r>
            <a:br>
              <a:rPr lang="en-US" altLang="zh-TW" sz="2000" dirty="0">
                <a:solidFill>
                  <a:srgbClr val="17375E"/>
                </a:solidFill>
              </a:rPr>
            </a:br>
            <a:r>
              <a:rPr lang="en-US" altLang="zh-TW" sz="2000" dirty="0">
                <a:solidFill>
                  <a:srgbClr val="17375E"/>
                </a:solidFill>
              </a:rPr>
              <a:t>Empirical Methods for Recognizing Inference in </a:t>
            </a:r>
            <a:r>
              <a:rPr lang="en-US" altLang="zh-TW" sz="2000" dirty="0" err="1">
                <a:solidFill>
                  <a:srgbClr val="17375E"/>
                </a:solidFill>
              </a:rPr>
              <a:t>TExt</a:t>
            </a:r>
            <a:r>
              <a:rPr lang="en-US" altLang="zh-TW" sz="2000" dirty="0">
                <a:solidFill>
                  <a:srgbClr val="17375E"/>
                </a:solidFill>
              </a:rPr>
              <a:t> (IEEE EM-RITE 2012- )</a:t>
            </a:r>
          </a:p>
          <a:p>
            <a:pPr marL="0" indent="0" algn="ctr">
              <a:buFont typeface="Arial" pitchFamily="34" charset="0"/>
              <a:buNone/>
            </a:pPr>
            <a:r>
              <a:rPr lang="en-US" altLang="zh-TW" sz="2000" dirty="0">
                <a:solidFill>
                  <a:srgbClr val="17375E"/>
                </a:solidFill>
              </a:rPr>
              <a:t>Publications Chair, The IEEE International Conference on </a:t>
            </a:r>
            <a:br>
              <a:rPr lang="en-US" altLang="zh-TW" sz="2000" dirty="0">
                <a:solidFill>
                  <a:srgbClr val="17375E"/>
                </a:solidFill>
              </a:rPr>
            </a:br>
            <a:r>
              <a:rPr lang="en-US" altLang="zh-TW" sz="2000" dirty="0">
                <a:solidFill>
                  <a:srgbClr val="17375E"/>
                </a:solidFill>
              </a:rPr>
              <a:t>Information Reuse and Integration (IEEE IRI)</a:t>
            </a:r>
            <a:endParaRPr lang="zh-TW" altLang="en-US" sz="2000" dirty="0">
              <a:solidFill>
                <a:srgbClr val="17375E"/>
              </a:solidFill>
            </a:endParaRPr>
          </a:p>
        </p:txBody>
      </p:sp>
      <p:pic>
        <p:nvPicPr>
          <p:cNvPr id="25" name="Picture 2" descr="http://mail.tku.edu.tw/myday/images/AS_Logo1.gif">
            <a:extLst>
              <a:ext uri="{FF2B5EF4-FFF2-40B4-BE49-F238E27FC236}">
                <a16:creationId xmlns:a16="http://schemas.microsoft.com/office/drawing/2014/main" id="{71A58C9C-FDE7-FD43-A09F-110AB5E4DC2A}"/>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72473" y="5119337"/>
            <a:ext cx="166211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descr="http://mail.tku.edu.tw/myday/images/NTU_logo.jpg">
            <a:extLst>
              <a:ext uri="{FF2B5EF4-FFF2-40B4-BE49-F238E27FC236}">
                <a16:creationId xmlns:a16="http://schemas.microsoft.com/office/drawing/2014/main" id="{6338E75D-FB6A-0045-8B06-4421D2F573CE}"/>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016689" y="5157192"/>
            <a:ext cx="159385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A671C6FB-8820-DB40-AE72-FA2BFF57ECF7}"/>
              </a:ext>
            </a:extLst>
          </p:cNvPr>
          <p:cNvGrpSpPr/>
          <p:nvPr/>
        </p:nvGrpSpPr>
        <p:grpSpPr>
          <a:xfrm>
            <a:off x="3220823" y="5178296"/>
            <a:ext cx="1563618" cy="1491064"/>
            <a:chOff x="1940523" y="5229200"/>
            <a:chExt cx="1563618" cy="1491064"/>
          </a:xfrm>
        </p:grpSpPr>
        <p:pic>
          <p:nvPicPr>
            <p:cNvPr id="28" name="Picture 27">
              <a:extLst>
                <a:ext uri="{FF2B5EF4-FFF2-40B4-BE49-F238E27FC236}">
                  <a16:creationId xmlns:a16="http://schemas.microsoft.com/office/drawing/2014/main" id="{259807F4-34F7-A14B-A584-E2E3836F5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0523" y="5229200"/>
              <a:ext cx="1563618" cy="1008786"/>
            </a:xfrm>
            <a:prstGeom prst="rect">
              <a:avLst/>
            </a:prstGeom>
          </p:spPr>
        </p:pic>
        <p:pic>
          <p:nvPicPr>
            <p:cNvPr id="29" name="Picture 28">
              <a:extLst>
                <a:ext uri="{FF2B5EF4-FFF2-40B4-BE49-F238E27FC236}">
                  <a16:creationId xmlns:a16="http://schemas.microsoft.com/office/drawing/2014/main" id="{F33AB105-6FE2-094F-9576-54A1BC92E9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523" y="6339133"/>
              <a:ext cx="1563618" cy="381131"/>
            </a:xfrm>
            <a:prstGeom prst="rect">
              <a:avLst/>
            </a:prstGeom>
          </p:spPr>
        </p:pic>
      </p:grpSp>
      <p:pic>
        <p:nvPicPr>
          <p:cNvPr id="32" name="Picture 31">
            <a:extLst>
              <a:ext uri="{FF2B5EF4-FFF2-40B4-BE49-F238E27FC236}">
                <a16:creationId xmlns:a16="http://schemas.microsoft.com/office/drawing/2014/main" id="{506EEB28-FD8C-D248-BC5C-CEC1A61D3144}"/>
              </a:ext>
            </a:extLst>
          </p:cNvPr>
          <p:cNvPicPr>
            <a:picLocks noChangeAspect="1"/>
          </p:cNvPicPr>
          <p:nvPr/>
        </p:nvPicPr>
        <p:blipFill>
          <a:blip r:embed="rId10"/>
          <a:stretch>
            <a:fillRect/>
          </a:stretch>
        </p:blipFill>
        <p:spPr>
          <a:xfrm>
            <a:off x="9899020" y="331552"/>
            <a:ext cx="2150226" cy="969710"/>
          </a:xfrm>
          <a:prstGeom prst="rect">
            <a:avLst/>
          </a:prstGeom>
        </p:spPr>
      </p:pic>
      <p:pic>
        <p:nvPicPr>
          <p:cNvPr id="33" name="Picture 4" descr="http://mail.tku.edu.tw/myday/images/Myday_Photo.jpg">
            <a:extLst>
              <a:ext uri="{FF2B5EF4-FFF2-40B4-BE49-F238E27FC236}">
                <a16:creationId xmlns:a16="http://schemas.microsoft.com/office/drawing/2014/main" id="{D3C60B34-B829-464B-9877-4E2FD95C96AC}"/>
              </a:ext>
            </a:extLst>
          </p:cNvPr>
          <p:cNvPicPr>
            <a:picLocks noChangeAspect="1" noChangeArrowheads="1"/>
          </p:cNvPicPr>
          <p:nvPr/>
        </p:nvPicPr>
        <p:blipFill>
          <a:blip r:embed="rId11" cstate="print"/>
          <a:srcRect l="10527" t="1544" r="10527" b="25148"/>
          <a:stretch>
            <a:fillRect/>
          </a:stretch>
        </p:blipFill>
        <p:spPr bwMode="auto">
          <a:xfrm>
            <a:off x="2116011" y="212228"/>
            <a:ext cx="1104812" cy="1367862"/>
          </a:xfrm>
          <a:prstGeom prst="rect">
            <a:avLst/>
          </a:prstGeom>
          <a:noFill/>
        </p:spPr>
      </p:pic>
    </p:spTree>
    <p:extLst>
      <p:ext uri="{BB962C8B-B14F-4D97-AF65-F5344CB8AC3E}">
        <p14:creationId xmlns:p14="http://schemas.microsoft.com/office/powerpoint/2010/main" val="2961451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2536-FD22-CE4A-82AD-203EF7F8E88E}"/>
              </a:ext>
            </a:extLst>
          </p:cNvPr>
          <p:cNvSpPr>
            <a:spLocks noGrp="1"/>
          </p:cNvSpPr>
          <p:nvPr>
            <p:ph type="title"/>
          </p:nvPr>
        </p:nvSpPr>
        <p:spPr>
          <a:xfrm>
            <a:off x="838200" y="1"/>
            <a:ext cx="10515600" cy="1207924"/>
          </a:xfrm>
        </p:spPr>
        <p:txBody>
          <a:bodyPr/>
          <a:lstStyle/>
          <a:p>
            <a:r>
              <a:rPr lang="en-US" b="1" dirty="0">
                <a:latin typeface="+mn-lt"/>
              </a:rPr>
              <a:t>AWS Academy and Certifications</a:t>
            </a:r>
          </a:p>
        </p:txBody>
      </p:sp>
      <p:sp>
        <p:nvSpPr>
          <p:cNvPr id="3" name="Content Placeholder 2">
            <a:extLst>
              <a:ext uri="{FF2B5EF4-FFF2-40B4-BE49-F238E27FC236}">
                <a16:creationId xmlns:a16="http://schemas.microsoft.com/office/drawing/2014/main" id="{E6F168C1-A162-4D4B-8EEB-62408C193074}"/>
              </a:ext>
            </a:extLst>
          </p:cNvPr>
          <p:cNvSpPr>
            <a:spLocks noGrp="1"/>
          </p:cNvSpPr>
          <p:nvPr>
            <p:ph idx="1"/>
          </p:nvPr>
        </p:nvSpPr>
        <p:spPr>
          <a:xfrm>
            <a:off x="238539" y="1440305"/>
            <a:ext cx="11887150" cy="4913308"/>
          </a:xfrm>
        </p:spPr>
        <p:txBody>
          <a:bodyPr>
            <a:normAutofit lnSpcReduction="10000"/>
          </a:bodyPr>
          <a:lstStyle/>
          <a:p>
            <a:r>
              <a:rPr lang="en-US" sz="4000" b="1" dirty="0">
                <a:solidFill>
                  <a:schemeClr val="accent2">
                    <a:lumMod val="75000"/>
                  </a:schemeClr>
                </a:solidFill>
              </a:rPr>
              <a:t>AWS Academy </a:t>
            </a:r>
            <a:r>
              <a:rPr lang="en-US" sz="4000" b="1" u="sng" dirty="0">
                <a:solidFill>
                  <a:schemeClr val="accent2">
                    <a:lumMod val="75000"/>
                  </a:schemeClr>
                </a:solidFill>
              </a:rPr>
              <a:t>Cloud Foundations </a:t>
            </a:r>
            <a:r>
              <a:rPr lang="en-US" sz="4000" b="1" dirty="0">
                <a:solidFill>
                  <a:schemeClr val="accent2">
                    <a:lumMod val="75000"/>
                  </a:schemeClr>
                </a:solidFill>
              </a:rPr>
              <a:t>(ACF)</a:t>
            </a:r>
          </a:p>
          <a:p>
            <a:pPr lvl="1"/>
            <a:r>
              <a:rPr lang="en-US" sz="3600" b="1" dirty="0">
                <a:solidFill>
                  <a:srgbClr val="C00000"/>
                </a:solidFill>
              </a:rPr>
              <a:t>AWS Certified </a:t>
            </a:r>
            <a:r>
              <a:rPr lang="en-US" sz="3600" b="1" u="sng" dirty="0">
                <a:solidFill>
                  <a:srgbClr val="C00000"/>
                </a:solidFill>
              </a:rPr>
              <a:t>Cloud Practitioner </a:t>
            </a:r>
            <a:br>
              <a:rPr lang="en-US" sz="3600" b="1" u="sng" dirty="0">
                <a:solidFill>
                  <a:srgbClr val="C00000"/>
                </a:solidFill>
              </a:rPr>
            </a:br>
            <a:r>
              <a:rPr lang="en-US" sz="3600" b="1" dirty="0">
                <a:solidFill>
                  <a:srgbClr val="C00000"/>
                </a:solidFill>
              </a:rPr>
              <a:t>(CLF-C01) </a:t>
            </a:r>
            <a:r>
              <a:rPr lang="en-US" sz="2000" dirty="0"/>
              <a:t>(2021/05)</a:t>
            </a:r>
          </a:p>
          <a:p>
            <a:pPr lvl="1"/>
            <a:r>
              <a:rPr lang="en-US" sz="2300" dirty="0">
                <a:hlinkClick r:id="rId2"/>
              </a:rPr>
              <a:t>https://aws.amazon.com/certification/certified-cloud-practitioner/</a:t>
            </a:r>
            <a:endParaRPr lang="en-US" sz="2300" dirty="0"/>
          </a:p>
          <a:p>
            <a:endParaRPr lang="en-US" sz="4000" b="1" dirty="0">
              <a:solidFill>
                <a:srgbClr val="C00000"/>
              </a:solidFill>
            </a:endParaRPr>
          </a:p>
          <a:p>
            <a:r>
              <a:rPr lang="en-US" sz="4000" b="1" dirty="0">
                <a:solidFill>
                  <a:schemeClr val="accent2">
                    <a:lumMod val="75000"/>
                  </a:schemeClr>
                </a:solidFill>
              </a:rPr>
              <a:t>AWS Academy </a:t>
            </a:r>
            <a:r>
              <a:rPr lang="en-US" sz="4000" b="1" u="sng" dirty="0">
                <a:solidFill>
                  <a:schemeClr val="accent2">
                    <a:lumMod val="75000"/>
                  </a:schemeClr>
                </a:solidFill>
              </a:rPr>
              <a:t>Cloud Architecting </a:t>
            </a:r>
            <a:r>
              <a:rPr lang="en-US" sz="4000" b="1" dirty="0">
                <a:solidFill>
                  <a:schemeClr val="accent2">
                    <a:lumMod val="75000"/>
                  </a:schemeClr>
                </a:solidFill>
              </a:rPr>
              <a:t>(ACA)</a:t>
            </a:r>
          </a:p>
          <a:p>
            <a:pPr lvl="1"/>
            <a:r>
              <a:rPr lang="en-US" sz="4000" b="1" dirty="0">
                <a:solidFill>
                  <a:srgbClr val="C00000"/>
                </a:solidFill>
              </a:rPr>
              <a:t>AWS Certified </a:t>
            </a:r>
            <a:r>
              <a:rPr lang="en-US" sz="4000" b="1" u="sng" dirty="0">
                <a:solidFill>
                  <a:srgbClr val="C00000"/>
                </a:solidFill>
              </a:rPr>
              <a:t>Solutions Architect – Associate </a:t>
            </a:r>
            <a:br>
              <a:rPr lang="en-US" sz="4000" b="1" dirty="0">
                <a:solidFill>
                  <a:srgbClr val="C00000"/>
                </a:solidFill>
              </a:rPr>
            </a:br>
            <a:r>
              <a:rPr lang="en-US" sz="4000" b="1" dirty="0">
                <a:solidFill>
                  <a:srgbClr val="C00000"/>
                </a:solidFill>
              </a:rPr>
              <a:t>(SAA-C02)</a:t>
            </a:r>
            <a:endParaRPr lang="en-US" sz="2000" dirty="0"/>
          </a:p>
          <a:p>
            <a:pPr lvl="1"/>
            <a:r>
              <a:rPr lang="en-US" sz="2000" dirty="0">
                <a:hlinkClick r:id="rId3"/>
              </a:rPr>
              <a:t>https://aws.amazon.com/certification/certified-solutions-architect-associate/</a:t>
            </a:r>
            <a:endParaRPr lang="en-US" sz="2000" dirty="0"/>
          </a:p>
          <a:p>
            <a:endParaRPr lang="en-US" dirty="0">
              <a:hlinkClick r:id="rId4"/>
            </a:endParaRPr>
          </a:p>
        </p:txBody>
      </p:sp>
      <p:sp>
        <p:nvSpPr>
          <p:cNvPr id="4" name="Slide Number Placeholder 3">
            <a:extLst>
              <a:ext uri="{FF2B5EF4-FFF2-40B4-BE49-F238E27FC236}">
                <a16:creationId xmlns:a16="http://schemas.microsoft.com/office/drawing/2014/main" id="{52737B9F-81FF-4046-9B72-9A931062ADFA}"/>
              </a:ext>
            </a:extLst>
          </p:cNvPr>
          <p:cNvSpPr>
            <a:spLocks noGrp="1"/>
          </p:cNvSpPr>
          <p:nvPr>
            <p:ph type="sldNum" sz="quarter" idx="12"/>
          </p:nvPr>
        </p:nvSpPr>
        <p:spPr/>
        <p:txBody>
          <a:bodyPr/>
          <a:lstStyle/>
          <a:p>
            <a:fld id="{9FC43BFD-8FF7-A343-A8A6-E2338FCE8046}" type="slidenum">
              <a:rPr lang="en-US" smtClean="0"/>
              <a:pPr/>
              <a:t>20</a:t>
            </a:fld>
            <a:endParaRPr lang="en-US" dirty="0"/>
          </a:p>
        </p:txBody>
      </p:sp>
      <p:sp>
        <p:nvSpPr>
          <p:cNvPr id="5" name="Rectangle 4">
            <a:extLst>
              <a:ext uri="{FF2B5EF4-FFF2-40B4-BE49-F238E27FC236}">
                <a16:creationId xmlns:a16="http://schemas.microsoft.com/office/drawing/2014/main" id="{F6AEF7B7-2142-6A4C-A4A6-9484E7C586AD}"/>
              </a:ext>
            </a:extLst>
          </p:cNvPr>
          <p:cNvSpPr/>
          <p:nvPr/>
        </p:nvSpPr>
        <p:spPr>
          <a:xfrm>
            <a:off x="3855826" y="6381596"/>
            <a:ext cx="4968027" cy="369332"/>
          </a:xfrm>
          <a:prstGeom prst="rect">
            <a:avLst/>
          </a:prstGeom>
        </p:spPr>
        <p:txBody>
          <a:bodyPr wrap="none">
            <a:spAutoFit/>
          </a:bodyPr>
          <a:lstStyle/>
          <a:p>
            <a:r>
              <a:rPr lang="en-US" dirty="0">
                <a:hlinkClick r:id="rId4"/>
              </a:rPr>
              <a:t>https://aws.amazon.com/training/awsacademy/</a:t>
            </a:r>
            <a:endParaRPr lang="en-US" dirty="0"/>
          </a:p>
        </p:txBody>
      </p:sp>
      <p:pic>
        <p:nvPicPr>
          <p:cNvPr id="8" name="Picture 7">
            <a:extLst>
              <a:ext uri="{FF2B5EF4-FFF2-40B4-BE49-F238E27FC236}">
                <a16:creationId xmlns:a16="http://schemas.microsoft.com/office/drawing/2014/main" id="{E1DF872A-C95F-9348-BC38-F525CD6188BD}"/>
              </a:ext>
            </a:extLst>
          </p:cNvPr>
          <p:cNvPicPr>
            <a:picLocks noChangeAspect="1"/>
          </p:cNvPicPr>
          <p:nvPr/>
        </p:nvPicPr>
        <p:blipFill>
          <a:blip r:embed="rId5"/>
          <a:stretch>
            <a:fillRect/>
          </a:stretch>
        </p:blipFill>
        <p:spPr>
          <a:xfrm>
            <a:off x="10482694" y="4487833"/>
            <a:ext cx="1707544" cy="1707544"/>
          </a:xfrm>
          <a:prstGeom prst="rect">
            <a:avLst/>
          </a:prstGeom>
        </p:spPr>
      </p:pic>
      <p:pic>
        <p:nvPicPr>
          <p:cNvPr id="9" name="Picture 8">
            <a:extLst>
              <a:ext uri="{FF2B5EF4-FFF2-40B4-BE49-F238E27FC236}">
                <a16:creationId xmlns:a16="http://schemas.microsoft.com/office/drawing/2014/main" id="{43F51667-FAE2-404A-8604-1AF9E97D3625}"/>
              </a:ext>
            </a:extLst>
          </p:cNvPr>
          <p:cNvPicPr>
            <a:picLocks noChangeAspect="1"/>
          </p:cNvPicPr>
          <p:nvPr/>
        </p:nvPicPr>
        <p:blipFill>
          <a:blip r:embed="rId6"/>
          <a:stretch>
            <a:fillRect/>
          </a:stretch>
        </p:blipFill>
        <p:spPr>
          <a:xfrm>
            <a:off x="10482694" y="1881326"/>
            <a:ext cx="1707544" cy="1707544"/>
          </a:xfrm>
          <a:prstGeom prst="rect">
            <a:avLst/>
          </a:prstGeom>
        </p:spPr>
      </p:pic>
      <p:sp>
        <p:nvSpPr>
          <p:cNvPr id="10" name="TextBox 9">
            <a:extLst>
              <a:ext uri="{FF2B5EF4-FFF2-40B4-BE49-F238E27FC236}">
                <a16:creationId xmlns:a16="http://schemas.microsoft.com/office/drawing/2014/main" id="{5BA591B7-8A83-B246-9794-53144D5ADD15}"/>
              </a:ext>
            </a:extLst>
          </p:cNvPr>
          <p:cNvSpPr txBox="1"/>
          <p:nvPr/>
        </p:nvSpPr>
        <p:spPr>
          <a:xfrm>
            <a:off x="10988597" y="3493043"/>
            <a:ext cx="695739" cy="1169551"/>
          </a:xfrm>
          <a:prstGeom prst="rect">
            <a:avLst/>
          </a:prstGeom>
          <a:noFill/>
        </p:spPr>
        <p:txBody>
          <a:bodyPr wrap="square" rtlCol="0">
            <a:spAutoFit/>
          </a:bodyPr>
          <a:lstStyle/>
          <a:p>
            <a:r>
              <a:rPr lang="en-US" sz="7000" b="1" dirty="0">
                <a:solidFill>
                  <a:srgbClr val="C00000"/>
                </a:solidFill>
              </a:rPr>
              <a:t>2</a:t>
            </a:r>
          </a:p>
        </p:txBody>
      </p:sp>
      <p:sp>
        <p:nvSpPr>
          <p:cNvPr id="11" name="TextBox 10">
            <a:extLst>
              <a:ext uri="{FF2B5EF4-FFF2-40B4-BE49-F238E27FC236}">
                <a16:creationId xmlns:a16="http://schemas.microsoft.com/office/drawing/2014/main" id="{4AF4C424-A238-BE4D-9138-1B9C84178F66}"/>
              </a:ext>
            </a:extLst>
          </p:cNvPr>
          <p:cNvSpPr txBox="1"/>
          <p:nvPr/>
        </p:nvSpPr>
        <p:spPr>
          <a:xfrm>
            <a:off x="10988597" y="951333"/>
            <a:ext cx="695739" cy="1169551"/>
          </a:xfrm>
          <a:prstGeom prst="rect">
            <a:avLst/>
          </a:prstGeom>
          <a:noFill/>
        </p:spPr>
        <p:txBody>
          <a:bodyPr wrap="square" rtlCol="0">
            <a:spAutoFit/>
          </a:bodyPr>
          <a:lstStyle/>
          <a:p>
            <a:r>
              <a:rPr lang="en-US" sz="7000" b="1" dirty="0">
                <a:solidFill>
                  <a:srgbClr val="C00000"/>
                </a:solidFill>
              </a:rPr>
              <a:t>1</a:t>
            </a:r>
          </a:p>
        </p:txBody>
      </p:sp>
    </p:spTree>
    <p:extLst>
      <p:ext uri="{BB962C8B-B14F-4D97-AF65-F5344CB8AC3E}">
        <p14:creationId xmlns:p14="http://schemas.microsoft.com/office/powerpoint/2010/main" val="111997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2536-FD22-CE4A-82AD-203EF7F8E88E}"/>
              </a:ext>
            </a:extLst>
          </p:cNvPr>
          <p:cNvSpPr>
            <a:spLocks noGrp="1"/>
          </p:cNvSpPr>
          <p:nvPr>
            <p:ph type="title"/>
          </p:nvPr>
        </p:nvSpPr>
        <p:spPr>
          <a:xfrm>
            <a:off x="924314" y="-4762"/>
            <a:ext cx="10515600" cy="1014110"/>
          </a:xfrm>
        </p:spPr>
        <p:txBody>
          <a:bodyPr/>
          <a:lstStyle/>
          <a:p>
            <a:r>
              <a:rPr lang="en-US" dirty="0">
                <a:latin typeface="+mn-lt"/>
              </a:rPr>
              <a:t>AWS Academy and Certifications</a:t>
            </a:r>
          </a:p>
        </p:txBody>
      </p:sp>
      <p:sp>
        <p:nvSpPr>
          <p:cNvPr id="3" name="Content Placeholder 2">
            <a:extLst>
              <a:ext uri="{FF2B5EF4-FFF2-40B4-BE49-F238E27FC236}">
                <a16:creationId xmlns:a16="http://schemas.microsoft.com/office/drawing/2014/main" id="{E6F168C1-A162-4D4B-8EEB-62408C193074}"/>
              </a:ext>
            </a:extLst>
          </p:cNvPr>
          <p:cNvSpPr>
            <a:spLocks noGrp="1"/>
          </p:cNvSpPr>
          <p:nvPr>
            <p:ph idx="1"/>
          </p:nvPr>
        </p:nvSpPr>
        <p:spPr>
          <a:xfrm>
            <a:off x="238539" y="1009348"/>
            <a:ext cx="11887150" cy="5430127"/>
          </a:xfrm>
        </p:spPr>
        <p:txBody>
          <a:bodyPr>
            <a:normAutofit fontScale="85000" lnSpcReduction="20000"/>
          </a:bodyPr>
          <a:lstStyle/>
          <a:p>
            <a:r>
              <a:rPr lang="en-US" sz="4000" b="1" dirty="0">
                <a:solidFill>
                  <a:schemeClr val="accent2">
                    <a:lumMod val="75000"/>
                  </a:schemeClr>
                </a:solidFill>
              </a:rPr>
              <a:t>AWS Academy </a:t>
            </a:r>
            <a:r>
              <a:rPr lang="en-US" sz="4000" b="1" u="sng" dirty="0">
                <a:solidFill>
                  <a:schemeClr val="accent2">
                    <a:lumMod val="75000"/>
                  </a:schemeClr>
                </a:solidFill>
              </a:rPr>
              <a:t>Cloud Foundations </a:t>
            </a:r>
            <a:r>
              <a:rPr lang="en-US" sz="4000" b="1" dirty="0">
                <a:solidFill>
                  <a:schemeClr val="accent2">
                    <a:lumMod val="75000"/>
                  </a:schemeClr>
                </a:solidFill>
              </a:rPr>
              <a:t>(ACF)</a:t>
            </a:r>
          </a:p>
          <a:p>
            <a:pPr lvl="1"/>
            <a:r>
              <a:rPr lang="en-US" sz="3600" b="1" dirty="0">
                <a:solidFill>
                  <a:srgbClr val="C00000"/>
                </a:solidFill>
              </a:rPr>
              <a:t>AWS Certified </a:t>
            </a:r>
            <a:r>
              <a:rPr lang="en-US" sz="3600" b="1" u="sng" dirty="0">
                <a:solidFill>
                  <a:srgbClr val="C00000"/>
                </a:solidFill>
              </a:rPr>
              <a:t>Cloud Practitioner </a:t>
            </a:r>
            <a:br>
              <a:rPr lang="en-US" sz="3600" b="1" u="sng" dirty="0">
                <a:solidFill>
                  <a:srgbClr val="C00000"/>
                </a:solidFill>
              </a:rPr>
            </a:br>
            <a:r>
              <a:rPr lang="en-US" sz="3600" b="1" dirty="0">
                <a:solidFill>
                  <a:srgbClr val="C00000"/>
                </a:solidFill>
              </a:rPr>
              <a:t>(CLF-C01) </a:t>
            </a:r>
            <a:r>
              <a:rPr lang="en-US" sz="2000" dirty="0"/>
              <a:t>(2021/05)</a:t>
            </a:r>
          </a:p>
          <a:p>
            <a:pPr lvl="1"/>
            <a:r>
              <a:rPr lang="en-US" sz="2300" dirty="0">
                <a:hlinkClick r:id="rId2"/>
              </a:rPr>
              <a:t>https://aws.amazon.com/certification/certified-cloud-practitioner/</a:t>
            </a:r>
            <a:endParaRPr lang="en-US" sz="2300" dirty="0"/>
          </a:p>
          <a:p>
            <a:pPr lvl="1"/>
            <a:r>
              <a:rPr lang="en-US" b="1" dirty="0"/>
              <a:t>AWS Cloud Practitioner Essentials (Second Edition)</a:t>
            </a:r>
            <a:endParaRPr lang="en-US" dirty="0"/>
          </a:p>
          <a:p>
            <a:pPr lvl="2"/>
            <a:r>
              <a:rPr lang="en-US" sz="1900" dirty="0">
                <a:hlinkClick r:id="rId3"/>
              </a:rPr>
              <a:t>https://aws.amazon.com/training/course-descriptions/cloud-practitioner-essentials/</a:t>
            </a:r>
            <a:endParaRPr lang="en-US" sz="4400" b="1" dirty="0">
              <a:solidFill>
                <a:srgbClr val="C00000"/>
              </a:solidFill>
            </a:endParaRPr>
          </a:p>
          <a:p>
            <a:pPr lvl="1"/>
            <a:r>
              <a:rPr lang="en-US" b="1" dirty="0"/>
              <a:t>AWS Technical Essentials</a:t>
            </a:r>
            <a:r>
              <a:rPr lang="en-US" dirty="0"/>
              <a:t> </a:t>
            </a:r>
          </a:p>
          <a:p>
            <a:pPr lvl="2"/>
            <a:r>
              <a:rPr lang="en-US" sz="1900" dirty="0">
                <a:hlinkClick r:id="rId4"/>
              </a:rPr>
              <a:t>https://aws.amazon.com/training/course-descriptions/essentials/</a:t>
            </a:r>
            <a:endParaRPr lang="en-US" sz="4000" b="1" dirty="0">
              <a:solidFill>
                <a:srgbClr val="C00000"/>
              </a:solidFill>
            </a:endParaRPr>
          </a:p>
          <a:p>
            <a:endParaRPr lang="en-US" sz="4000" b="1" dirty="0">
              <a:solidFill>
                <a:schemeClr val="accent2">
                  <a:lumMod val="75000"/>
                </a:schemeClr>
              </a:solidFill>
            </a:endParaRPr>
          </a:p>
          <a:p>
            <a:r>
              <a:rPr lang="en-US" sz="4000" b="1" dirty="0">
                <a:solidFill>
                  <a:schemeClr val="accent2">
                    <a:lumMod val="75000"/>
                  </a:schemeClr>
                </a:solidFill>
              </a:rPr>
              <a:t>AWS Academy </a:t>
            </a:r>
            <a:r>
              <a:rPr lang="en-US" sz="4000" b="1" u="sng" dirty="0">
                <a:solidFill>
                  <a:schemeClr val="accent2">
                    <a:lumMod val="75000"/>
                  </a:schemeClr>
                </a:solidFill>
              </a:rPr>
              <a:t>Cloud Architecting </a:t>
            </a:r>
            <a:r>
              <a:rPr lang="en-US" sz="4000" b="1" dirty="0">
                <a:solidFill>
                  <a:schemeClr val="accent2">
                    <a:lumMod val="75000"/>
                  </a:schemeClr>
                </a:solidFill>
              </a:rPr>
              <a:t>(ACA)</a:t>
            </a:r>
          </a:p>
          <a:p>
            <a:pPr lvl="1"/>
            <a:r>
              <a:rPr lang="en-US" sz="4000" b="1" dirty="0">
                <a:solidFill>
                  <a:srgbClr val="C00000"/>
                </a:solidFill>
              </a:rPr>
              <a:t>AWS Certified </a:t>
            </a:r>
            <a:r>
              <a:rPr lang="en-US" sz="4000" b="1" u="sng" dirty="0">
                <a:solidFill>
                  <a:srgbClr val="C00000"/>
                </a:solidFill>
              </a:rPr>
              <a:t>Solutions Architect – Associate </a:t>
            </a:r>
            <a:br>
              <a:rPr lang="en-US" sz="4000" b="1" dirty="0">
                <a:solidFill>
                  <a:srgbClr val="C00000"/>
                </a:solidFill>
              </a:rPr>
            </a:br>
            <a:r>
              <a:rPr lang="en-US" sz="4000" b="1" dirty="0">
                <a:solidFill>
                  <a:srgbClr val="C00000"/>
                </a:solidFill>
              </a:rPr>
              <a:t>(SAA-C02)</a:t>
            </a:r>
            <a:endParaRPr lang="en-US" sz="2000" dirty="0"/>
          </a:p>
          <a:p>
            <a:pPr lvl="1"/>
            <a:r>
              <a:rPr lang="en-US" sz="2000" dirty="0">
                <a:hlinkClick r:id="rId5"/>
              </a:rPr>
              <a:t>https://aws.amazon.com/certification/certified-solutions-architect-associate/</a:t>
            </a:r>
            <a:endParaRPr lang="en-US" sz="2000" dirty="0"/>
          </a:p>
          <a:p>
            <a:pPr lvl="1"/>
            <a:r>
              <a:rPr lang="en-US" b="1" dirty="0"/>
              <a:t>Architecting on AWS</a:t>
            </a:r>
            <a:endParaRPr lang="en-US" dirty="0"/>
          </a:p>
          <a:p>
            <a:pPr lvl="2"/>
            <a:r>
              <a:rPr lang="en-US" sz="1900" dirty="0">
                <a:hlinkClick r:id="rId6"/>
              </a:rPr>
              <a:t>https://aws.amazon.com/training/course-descriptions/architect/</a:t>
            </a:r>
            <a:endParaRPr lang="en-US" sz="2000" dirty="0"/>
          </a:p>
          <a:p>
            <a:endParaRPr lang="en-US" dirty="0">
              <a:hlinkClick r:id="rId7"/>
            </a:endParaRPr>
          </a:p>
        </p:txBody>
      </p:sp>
      <p:sp>
        <p:nvSpPr>
          <p:cNvPr id="4" name="Slide Number Placeholder 3">
            <a:extLst>
              <a:ext uri="{FF2B5EF4-FFF2-40B4-BE49-F238E27FC236}">
                <a16:creationId xmlns:a16="http://schemas.microsoft.com/office/drawing/2014/main" id="{52737B9F-81FF-4046-9B72-9A931062ADFA}"/>
              </a:ext>
            </a:extLst>
          </p:cNvPr>
          <p:cNvSpPr>
            <a:spLocks noGrp="1"/>
          </p:cNvSpPr>
          <p:nvPr>
            <p:ph type="sldNum" sz="quarter" idx="12"/>
          </p:nvPr>
        </p:nvSpPr>
        <p:spPr/>
        <p:txBody>
          <a:bodyPr/>
          <a:lstStyle/>
          <a:p>
            <a:fld id="{9FC43BFD-8FF7-A343-A8A6-E2338FCE8046}" type="slidenum">
              <a:rPr lang="en-US" smtClean="0"/>
              <a:pPr/>
              <a:t>21</a:t>
            </a:fld>
            <a:endParaRPr lang="en-US" dirty="0"/>
          </a:p>
        </p:txBody>
      </p:sp>
      <p:sp>
        <p:nvSpPr>
          <p:cNvPr id="5" name="Rectangle 4">
            <a:extLst>
              <a:ext uri="{FF2B5EF4-FFF2-40B4-BE49-F238E27FC236}">
                <a16:creationId xmlns:a16="http://schemas.microsoft.com/office/drawing/2014/main" id="{F6AEF7B7-2142-6A4C-A4A6-9484E7C586AD}"/>
              </a:ext>
            </a:extLst>
          </p:cNvPr>
          <p:cNvSpPr/>
          <p:nvPr/>
        </p:nvSpPr>
        <p:spPr>
          <a:xfrm>
            <a:off x="3855826" y="6381596"/>
            <a:ext cx="4968027" cy="369332"/>
          </a:xfrm>
          <a:prstGeom prst="rect">
            <a:avLst/>
          </a:prstGeom>
        </p:spPr>
        <p:txBody>
          <a:bodyPr wrap="none">
            <a:spAutoFit/>
          </a:bodyPr>
          <a:lstStyle/>
          <a:p>
            <a:r>
              <a:rPr lang="en-US" dirty="0">
                <a:hlinkClick r:id="rId7"/>
              </a:rPr>
              <a:t>https://aws.amazon.com/training/awsacademy/</a:t>
            </a:r>
            <a:endParaRPr lang="en-US" dirty="0"/>
          </a:p>
        </p:txBody>
      </p:sp>
      <p:pic>
        <p:nvPicPr>
          <p:cNvPr id="12" name="Picture 11">
            <a:extLst>
              <a:ext uri="{FF2B5EF4-FFF2-40B4-BE49-F238E27FC236}">
                <a16:creationId xmlns:a16="http://schemas.microsoft.com/office/drawing/2014/main" id="{90BE0CE3-9A26-DF40-AB61-8DB685A26882}"/>
              </a:ext>
            </a:extLst>
          </p:cNvPr>
          <p:cNvPicPr>
            <a:picLocks noChangeAspect="1"/>
          </p:cNvPicPr>
          <p:nvPr/>
        </p:nvPicPr>
        <p:blipFill>
          <a:blip r:embed="rId8"/>
          <a:stretch>
            <a:fillRect/>
          </a:stretch>
        </p:blipFill>
        <p:spPr>
          <a:xfrm>
            <a:off x="10482694" y="4487833"/>
            <a:ext cx="1707544" cy="1707544"/>
          </a:xfrm>
          <a:prstGeom prst="rect">
            <a:avLst/>
          </a:prstGeom>
        </p:spPr>
      </p:pic>
      <p:pic>
        <p:nvPicPr>
          <p:cNvPr id="13" name="Picture 12">
            <a:extLst>
              <a:ext uri="{FF2B5EF4-FFF2-40B4-BE49-F238E27FC236}">
                <a16:creationId xmlns:a16="http://schemas.microsoft.com/office/drawing/2014/main" id="{FD23801A-5C18-F14E-BB07-8ECA1998A217}"/>
              </a:ext>
            </a:extLst>
          </p:cNvPr>
          <p:cNvPicPr>
            <a:picLocks noChangeAspect="1"/>
          </p:cNvPicPr>
          <p:nvPr/>
        </p:nvPicPr>
        <p:blipFill>
          <a:blip r:embed="rId9"/>
          <a:stretch>
            <a:fillRect/>
          </a:stretch>
        </p:blipFill>
        <p:spPr>
          <a:xfrm>
            <a:off x="10482694" y="1881326"/>
            <a:ext cx="1707544" cy="1707544"/>
          </a:xfrm>
          <a:prstGeom prst="rect">
            <a:avLst/>
          </a:prstGeom>
        </p:spPr>
      </p:pic>
      <p:sp>
        <p:nvSpPr>
          <p:cNvPr id="14" name="TextBox 13">
            <a:extLst>
              <a:ext uri="{FF2B5EF4-FFF2-40B4-BE49-F238E27FC236}">
                <a16:creationId xmlns:a16="http://schemas.microsoft.com/office/drawing/2014/main" id="{8CB7D6DC-B900-D54F-8C05-4F406C9E1544}"/>
              </a:ext>
            </a:extLst>
          </p:cNvPr>
          <p:cNvSpPr txBox="1"/>
          <p:nvPr/>
        </p:nvSpPr>
        <p:spPr>
          <a:xfrm>
            <a:off x="10988597" y="3493043"/>
            <a:ext cx="695739" cy="1169551"/>
          </a:xfrm>
          <a:prstGeom prst="rect">
            <a:avLst/>
          </a:prstGeom>
          <a:noFill/>
        </p:spPr>
        <p:txBody>
          <a:bodyPr wrap="square" rtlCol="0">
            <a:spAutoFit/>
          </a:bodyPr>
          <a:lstStyle/>
          <a:p>
            <a:r>
              <a:rPr lang="en-US" sz="7000" b="1" dirty="0">
                <a:solidFill>
                  <a:srgbClr val="C00000"/>
                </a:solidFill>
              </a:rPr>
              <a:t>2</a:t>
            </a:r>
          </a:p>
        </p:txBody>
      </p:sp>
      <p:sp>
        <p:nvSpPr>
          <p:cNvPr id="15" name="TextBox 14">
            <a:extLst>
              <a:ext uri="{FF2B5EF4-FFF2-40B4-BE49-F238E27FC236}">
                <a16:creationId xmlns:a16="http://schemas.microsoft.com/office/drawing/2014/main" id="{E27E9624-106F-494E-A72F-D091FF1638E9}"/>
              </a:ext>
            </a:extLst>
          </p:cNvPr>
          <p:cNvSpPr txBox="1"/>
          <p:nvPr/>
        </p:nvSpPr>
        <p:spPr>
          <a:xfrm>
            <a:off x="10988597" y="951333"/>
            <a:ext cx="695739" cy="1169551"/>
          </a:xfrm>
          <a:prstGeom prst="rect">
            <a:avLst/>
          </a:prstGeom>
          <a:noFill/>
        </p:spPr>
        <p:txBody>
          <a:bodyPr wrap="square" rtlCol="0">
            <a:spAutoFit/>
          </a:bodyPr>
          <a:lstStyle/>
          <a:p>
            <a:r>
              <a:rPr lang="en-US" sz="7000" b="1" dirty="0">
                <a:solidFill>
                  <a:srgbClr val="C00000"/>
                </a:solidFill>
              </a:rPr>
              <a:t>1</a:t>
            </a:r>
          </a:p>
        </p:txBody>
      </p:sp>
    </p:spTree>
    <p:extLst>
      <p:ext uri="{BB962C8B-B14F-4D97-AF65-F5344CB8AC3E}">
        <p14:creationId xmlns:p14="http://schemas.microsoft.com/office/powerpoint/2010/main" val="2498365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AEDE-9936-9A49-AA7C-FC682FCCE806}"/>
              </a:ext>
            </a:extLst>
          </p:cNvPr>
          <p:cNvSpPr>
            <a:spLocks noGrp="1"/>
          </p:cNvSpPr>
          <p:nvPr>
            <p:ph type="title"/>
          </p:nvPr>
        </p:nvSpPr>
        <p:spPr>
          <a:xfrm>
            <a:off x="570619" y="380957"/>
            <a:ext cx="11115261" cy="1158240"/>
          </a:xfrm>
        </p:spPr>
        <p:txBody>
          <a:bodyPr>
            <a:noAutofit/>
          </a:bodyPr>
          <a:lstStyle/>
          <a:p>
            <a:r>
              <a:rPr lang="en-US" b="1" dirty="0">
                <a:latin typeface="+mn-lt"/>
              </a:rPr>
              <a:t>AWS Certified Cloud Practitioner </a:t>
            </a:r>
            <a:br>
              <a:rPr lang="en-US" b="1" dirty="0">
                <a:latin typeface="+mn-lt"/>
              </a:rPr>
            </a:br>
            <a:r>
              <a:rPr lang="en-US" b="1" dirty="0">
                <a:latin typeface="+mn-lt"/>
              </a:rPr>
              <a:t>(CLF-C01) </a:t>
            </a:r>
          </a:p>
        </p:txBody>
      </p:sp>
      <p:sp>
        <p:nvSpPr>
          <p:cNvPr id="4" name="Slide Number Placeholder 3">
            <a:extLst>
              <a:ext uri="{FF2B5EF4-FFF2-40B4-BE49-F238E27FC236}">
                <a16:creationId xmlns:a16="http://schemas.microsoft.com/office/drawing/2014/main" id="{0FAD495D-9F43-D94C-9BFC-4399B3713EB2}"/>
              </a:ext>
            </a:extLst>
          </p:cNvPr>
          <p:cNvSpPr>
            <a:spLocks noGrp="1"/>
          </p:cNvSpPr>
          <p:nvPr>
            <p:ph type="sldNum" sz="quarter" idx="12"/>
          </p:nvPr>
        </p:nvSpPr>
        <p:spPr/>
        <p:txBody>
          <a:bodyPr/>
          <a:lstStyle/>
          <a:p>
            <a:fld id="{9FC43BFD-8FF7-A343-A8A6-E2338FCE8046}" type="slidenum">
              <a:rPr lang="en-US" smtClean="0"/>
              <a:pPr/>
              <a:t>22</a:t>
            </a:fld>
            <a:endParaRPr lang="en-US" dirty="0"/>
          </a:p>
        </p:txBody>
      </p:sp>
      <p:graphicFrame>
        <p:nvGraphicFramePr>
          <p:cNvPr id="6" name="Table 5">
            <a:extLst>
              <a:ext uri="{FF2B5EF4-FFF2-40B4-BE49-F238E27FC236}">
                <a16:creationId xmlns:a16="http://schemas.microsoft.com/office/drawing/2014/main" id="{CFFB7478-0078-D445-97F8-9DD2D5321942}"/>
              </a:ext>
            </a:extLst>
          </p:cNvPr>
          <p:cNvGraphicFramePr>
            <a:graphicFrameLocks noGrp="1"/>
          </p:cNvGraphicFramePr>
          <p:nvPr>
            <p:extLst>
              <p:ext uri="{D42A27DB-BD31-4B8C-83A1-F6EECF244321}">
                <p14:modId xmlns:p14="http://schemas.microsoft.com/office/powerpoint/2010/main" val="562410198"/>
              </p:ext>
            </p:extLst>
          </p:nvPr>
        </p:nvGraphicFramePr>
        <p:xfrm>
          <a:off x="399960" y="2034717"/>
          <a:ext cx="11547062" cy="3958590"/>
        </p:xfrm>
        <a:graphic>
          <a:graphicData uri="http://schemas.openxmlformats.org/drawingml/2006/table">
            <a:tbl>
              <a:tblPr>
                <a:tableStyleId>{5C22544A-7EE6-4342-B048-85BDC9FD1C3A}</a:tableStyleId>
              </a:tblPr>
              <a:tblGrid>
                <a:gridCol w="9166980">
                  <a:extLst>
                    <a:ext uri="{9D8B030D-6E8A-4147-A177-3AD203B41FA5}">
                      <a16:colId xmlns:a16="http://schemas.microsoft.com/office/drawing/2014/main" val="2428135294"/>
                    </a:ext>
                  </a:extLst>
                </a:gridCol>
                <a:gridCol w="2380082">
                  <a:extLst>
                    <a:ext uri="{9D8B030D-6E8A-4147-A177-3AD203B41FA5}">
                      <a16:colId xmlns:a16="http://schemas.microsoft.com/office/drawing/2014/main" val="2841852345"/>
                    </a:ext>
                  </a:extLst>
                </a:gridCol>
              </a:tblGrid>
              <a:tr h="203200">
                <a:tc>
                  <a:txBody>
                    <a:bodyPr/>
                    <a:lstStyle/>
                    <a:p>
                      <a:pPr algn="ctr" fontAlgn="b"/>
                      <a:r>
                        <a:rPr lang="en-US" sz="4000" u="none" strike="noStrike" dirty="0">
                          <a:effectLst/>
                        </a:rPr>
                        <a:t>Domain</a:t>
                      </a:r>
                      <a:endParaRPr lang="en-US"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 of Examination</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7423184"/>
                  </a:ext>
                </a:extLst>
              </a:tr>
              <a:tr h="203200">
                <a:tc>
                  <a:txBody>
                    <a:bodyPr/>
                    <a:lstStyle/>
                    <a:p>
                      <a:pPr algn="l" fontAlgn="b"/>
                      <a:r>
                        <a:rPr lang="en-US" sz="4000" u="none" strike="noStrike" dirty="0">
                          <a:effectLst/>
                        </a:rPr>
                        <a:t>Domain 1: </a:t>
                      </a:r>
                      <a:r>
                        <a:rPr lang="en-US" sz="4000" u="none" strike="noStrike" dirty="0">
                          <a:solidFill>
                            <a:srgbClr val="C00000"/>
                          </a:solidFill>
                          <a:effectLst/>
                        </a:rPr>
                        <a:t>Cloud Concepts</a:t>
                      </a:r>
                      <a:endParaRPr lang="en-US" sz="4000" b="0"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26%</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2030651"/>
                  </a:ext>
                </a:extLst>
              </a:tr>
              <a:tr h="203200">
                <a:tc>
                  <a:txBody>
                    <a:bodyPr/>
                    <a:lstStyle/>
                    <a:p>
                      <a:pPr algn="l" fontAlgn="b"/>
                      <a:r>
                        <a:rPr lang="en-US" sz="4000" u="none" strike="noStrike" dirty="0">
                          <a:effectLst/>
                        </a:rPr>
                        <a:t>Domain 2: </a:t>
                      </a:r>
                      <a:r>
                        <a:rPr lang="en-US" sz="4000" u="none" strike="noStrike" dirty="0">
                          <a:solidFill>
                            <a:srgbClr val="C00000"/>
                          </a:solidFill>
                          <a:effectLst/>
                        </a:rPr>
                        <a:t>Security and Compliance</a:t>
                      </a:r>
                      <a:endParaRPr lang="en-US" sz="4000" b="0"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25%</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514794"/>
                  </a:ext>
                </a:extLst>
              </a:tr>
              <a:tr h="203200">
                <a:tc>
                  <a:txBody>
                    <a:bodyPr/>
                    <a:lstStyle/>
                    <a:p>
                      <a:pPr algn="l" fontAlgn="b"/>
                      <a:r>
                        <a:rPr lang="en-US" sz="4000" u="none" strike="noStrike" dirty="0">
                          <a:effectLst/>
                        </a:rPr>
                        <a:t>Domain 3: </a:t>
                      </a:r>
                      <a:r>
                        <a:rPr lang="en-US" sz="4000" u="none" strike="noStrike" dirty="0">
                          <a:solidFill>
                            <a:srgbClr val="C00000"/>
                          </a:solidFill>
                          <a:effectLst/>
                        </a:rPr>
                        <a:t>Technology</a:t>
                      </a:r>
                      <a:endParaRPr lang="en-US" sz="4000" b="0"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33%</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6005848"/>
                  </a:ext>
                </a:extLst>
              </a:tr>
              <a:tr h="203200">
                <a:tc>
                  <a:txBody>
                    <a:bodyPr/>
                    <a:lstStyle/>
                    <a:p>
                      <a:pPr algn="l" fontAlgn="b"/>
                      <a:r>
                        <a:rPr lang="en-US" sz="4000" u="none" strike="noStrike" dirty="0">
                          <a:effectLst/>
                        </a:rPr>
                        <a:t>Domain 4: </a:t>
                      </a:r>
                      <a:r>
                        <a:rPr lang="en-US" sz="4000" u="none" strike="noStrike" dirty="0">
                          <a:solidFill>
                            <a:srgbClr val="C00000"/>
                          </a:solidFill>
                          <a:effectLst/>
                        </a:rPr>
                        <a:t>Billing and Pricing</a:t>
                      </a:r>
                      <a:endParaRPr lang="en-US" sz="4000" b="0"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16%</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6708565"/>
                  </a:ext>
                </a:extLst>
              </a:tr>
              <a:tr h="203200">
                <a:tc>
                  <a:txBody>
                    <a:bodyPr/>
                    <a:lstStyle/>
                    <a:p>
                      <a:pPr algn="ctr" fontAlgn="b"/>
                      <a:r>
                        <a:rPr lang="en-US" sz="4000" u="none" strike="noStrike" dirty="0">
                          <a:effectLst/>
                        </a:rPr>
                        <a:t>TOTAL</a:t>
                      </a:r>
                      <a:endParaRPr lang="en-US"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100%</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927151"/>
                  </a:ext>
                </a:extLst>
              </a:tr>
            </a:tbl>
          </a:graphicData>
        </a:graphic>
      </p:graphicFrame>
      <p:pic>
        <p:nvPicPr>
          <p:cNvPr id="7" name="Picture 6">
            <a:extLst>
              <a:ext uri="{FF2B5EF4-FFF2-40B4-BE49-F238E27FC236}">
                <a16:creationId xmlns:a16="http://schemas.microsoft.com/office/drawing/2014/main" id="{AAFCF886-706A-5245-AA19-E5E3887F13B8}"/>
              </a:ext>
            </a:extLst>
          </p:cNvPr>
          <p:cNvPicPr>
            <a:picLocks noChangeAspect="1"/>
          </p:cNvPicPr>
          <p:nvPr/>
        </p:nvPicPr>
        <p:blipFill>
          <a:blip r:embed="rId2"/>
          <a:stretch>
            <a:fillRect/>
          </a:stretch>
        </p:blipFill>
        <p:spPr>
          <a:xfrm>
            <a:off x="125506" y="219596"/>
            <a:ext cx="1707544" cy="1707544"/>
          </a:xfrm>
          <a:prstGeom prst="rect">
            <a:avLst/>
          </a:prstGeom>
        </p:spPr>
      </p:pic>
      <p:sp>
        <p:nvSpPr>
          <p:cNvPr id="8" name="TextBox 7">
            <a:extLst>
              <a:ext uri="{FF2B5EF4-FFF2-40B4-BE49-F238E27FC236}">
                <a16:creationId xmlns:a16="http://schemas.microsoft.com/office/drawing/2014/main" id="{2546721A-85EA-F245-B190-5D5E64B895F6}"/>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 </a:t>
            </a:r>
            <a:r>
              <a:rPr lang="en-US" sz="1200" dirty="0">
                <a:hlinkClick r:id="rId3"/>
              </a:rPr>
              <a:t>https://aws.amazon.com/certification/certified-cloud-practitioner/</a:t>
            </a:r>
            <a:endParaRPr lang="en-US" sz="1200" dirty="0"/>
          </a:p>
        </p:txBody>
      </p:sp>
    </p:spTree>
    <p:extLst>
      <p:ext uri="{BB962C8B-B14F-4D97-AF65-F5344CB8AC3E}">
        <p14:creationId xmlns:p14="http://schemas.microsoft.com/office/powerpoint/2010/main" val="23343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AEDE-9936-9A49-AA7C-FC682FCCE806}"/>
              </a:ext>
            </a:extLst>
          </p:cNvPr>
          <p:cNvSpPr>
            <a:spLocks noGrp="1"/>
          </p:cNvSpPr>
          <p:nvPr>
            <p:ph type="title"/>
          </p:nvPr>
        </p:nvSpPr>
        <p:spPr>
          <a:xfrm>
            <a:off x="630256" y="232691"/>
            <a:ext cx="11115261" cy="1158240"/>
          </a:xfrm>
        </p:spPr>
        <p:txBody>
          <a:bodyPr>
            <a:noAutofit/>
          </a:bodyPr>
          <a:lstStyle/>
          <a:p>
            <a:r>
              <a:rPr lang="en-US" b="1" dirty="0">
                <a:latin typeface="+mn-lt"/>
              </a:rPr>
              <a:t>AWS Certified Solutions Architect – </a:t>
            </a:r>
            <a:br>
              <a:rPr lang="en-US" b="1" dirty="0">
                <a:latin typeface="+mn-lt"/>
              </a:rPr>
            </a:br>
            <a:r>
              <a:rPr lang="en-US" b="1" dirty="0">
                <a:latin typeface="+mn-lt"/>
              </a:rPr>
              <a:t>Associate (SAA-C02) </a:t>
            </a:r>
          </a:p>
        </p:txBody>
      </p:sp>
      <p:sp>
        <p:nvSpPr>
          <p:cNvPr id="4" name="Slide Number Placeholder 3">
            <a:extLst>
              <a:ext uri="{FF2B5EF4-FFF2-40B4-BE49-F238E27FC236}">
                <a16:creationId xmlns:a16="http://schemas.microsoft.com/office/drawing/2014/main" id="{0FAD495D-9F43-D94C-9BFC-4399B3713EB2}"/>
              </a:ext>
            </a:extLst>
          </p:cNvPr>
          <p:cNvSpPr>
            <a:spLocks noGrp="1"/>
          </p:cNvSpPr>
          <p:nvPr>
            <p:ph type="sldNum" sz="quarter" idx="12"/>
          </p:nvPr>
        </p:nvSpPr>
        <p:spPr/>
        <p:txBody>
          <a:bodyPr/>
          <a:lstStyle/>
          <a:p>
            <a:fld id="{9FC43BFD-8FF7-A343-A8A6-E2338FCE8046}" type="slidenum">
              <a:rPr lang="en-US" smtClean="0"/>
              <a:pPr/>
              <a:t>23</a:t>
            </a:fld>
            <a:endParaRPr lang="en-US" dirty="0"/>
          </a:p>
        </p:txBody>
      </p:sp>
      <p:graphicFrame>
        <p:nvGraphicFramePr>
          <p:cNvPr id="5" name="Table 4">
            <a:extLst>
              <a:ext uri="{FF2B5EF4-FFF2-40B4-BE49-F238E27FC236}">
                <a16:creationId xmlns:a16="http://schemas.microsoft.com/office/drawing/2014/main" id="{3151329B-9CE3-E346-BB1D-2A6E54C51504}"/>
              </a:ext>
            </a:extLst>
          </p:cNvPr>
          <p:cNvGraphicFramePr>
            <a:graphicFrameLocks noGrp="1"/>
          </p:cNvGraphicFramePr>
          <p:nvPr>
            <p:extLst>
              <p:ext uri="{D42A27DB-BD31-4B8C-83A1-F6EECF244321}">
                <p14:modId xmlns:p14="http://schemas.microsoft.com/office/powerpoint/2010/main" val="1115393135"/>
              </p:ext>
            </p:extLst>
          </p:nvPr>
        </p:nvGraphicFramePr>
        <p:xfrm>
          <a:off x="258417" y="1800108"/>
          <a:ext cx="11628341" cy="4464869"/>
        </p:xfrm>
        <a:graphic>
          <a:graphicData uri="http://schemas.openxmlformats.org/drawingml/2006/table">
            <a:tbl>
              <a:tblPr>
                <a:tableStyleId>{5C22544A-7EE6-4342-B048-85BDC9FD1C3A}</a:tableStyleId>
              </a:tblPr>
              <a:tblGrid>
                <a:gridCol w="9462052">
                  <a:extLst>
                    <a:ext uri="{9D8B030D-6E8A-4147-A177-3AD203B41FA5}">
                      <a16:colId xmlns:a16="http://schemas.microsoft.com/office/drawing/2014/main" val="389078140"/>
                    </a:ext>
                  </a:extLst>
                </a:gridCol>
                <a:gridCol w="2166289">
                  <a:extLst>
                    <a:ext uri="{9D8B030D-6E8A-4147-A177-3AD203B41FA5}">
                      <a16:colId xmlns:a16="http://schemas.microsoft.com/office/drawing/2014/main" val="3199223176"/>
                    </a:ext>
                  </a:extLst>
                </a:gridCol>
              </a:tblGrid>
              <a:tr h="984464">
                <a:tc>
                  <a:txBody>
                    <a:bodyPr/>
                    <a:lstStyle/>
                    <a:p>
                      <a:pPr algn="ctr" fontAlgn="b"/>
                      <a:r>
                        <a:rPr lang="en-US" sz="3200" u="none" strike="noStrike" dirty="0">
                          <a:effectLst/>
                        </a:rPr>
                        <a:t>Domain</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 of Examination</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3670947"/>
                  </a:ext>
                </a:extLst>
              </a:tr>
              <a:tr h="696081">
                <a:tc>
                  <a:txBody>
                    <a:bodyPr/>
                    <a:lstStyle/>
                    <a:p>
                      <a:pPr algn="l" fontAlgn="b"/>
                      <a:r>
                        <a:rPr lang="en-US" sz="3200" u="none" strike="noStrike" dirty="0">
                          <a:effectLst/>
                        </a:rPr>
                        <a:t>Domain 1: Design </a:t>
                      </a:r>
                      <a:r>
                        <a:rPr lang="en-US" sz="3200" u="none" strike="noStrike" dirty="0">
                          <a:solidFill>
                            <a:srgbClr val="C00000"/>
                          </a:solidFill>
                          <a:effectLst/>
                        </a:rPr>
                        <a:t>Resilient</a:t>
                      </a:r>
                      <a:r>
                        <a:rPr lang="en-US" sz="3200" u="none" strike="noStrike" dirty="0">
                          <a:effectLst/>
                        </a:rPr>
                        <a:t> Architectures</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30%</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6823081"/>
                  </a:ext>
                </a:extLst>
              </a:tr>
              <a:tr h="696081">
                <a:tc>
                  <a:txBody>
                    <a:bodyPr/>
                    <a:lstStyle/>
                    <a:p>
                      <a:pPr algn="l" fontAlgn="b"/>
                      <a:r>
                        <a:rPr lang="en-US" sz="3200" u="none" strike="noStrike" dirty="0">
                          <a:effectLst/>
                        </a:rPr>
                        <a:t>Domain 2: Design </a:t>
                      </a:r>
                      <a:r>
                        <a:rPr lang="en-US" sz="3200" u="none" strike="noStrike" dirty="0">
                          <a:solidFill>
                            <a:srgbClr val="C00000"/>
                          </a:solidFill>
                          <a:effectLst/>
                        </a:rPr>
                        <a:t>High-Performing</a:t>
                      </a:r>
                      <a:r>
                        <a:rPr lang="en-US" sz="3200" u="none" strike="noStrike" dirty="0">
                          <a:effectLst/>
                        </a:rPr>
                        <a:t> Architectures</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28%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866874"/>
                  </a:ext>
                </a:extLst>
              </a:tr>
              <a:tr h="696081">
                <a:tc>
                  <a:txBody>
                    <a:bodyPr/>
                    <a:lstStyle/>
                    <a:p>
                      <a:pPr algn="l" fontAlgn="b"/>
                      <a:r>
                        <a:rPr lang="en-US" sz="3200" u="none" strike="noStrike" dirty="0">
                          <a:effectLst/>
                        </a:rPr>
                        <a:t>Domain 3: Specify </a:t>
                      </a:r>
                      <a:r>
                        <a:rPr lang="en-US" sz="3200" u="none" strike="noStrike" dirty="0">
                          <a:solidFill>
                            <a:srgbClr val="C00000"/>
                          </a:solidFill>
                          <a:effectLst/>
                        </a:rPr>
                        <a:t>Secure</a:t>
                      </a:r>
                      <a:r>
                        <a:rPr lang="en-US" sz="3200" u="none" strike="noStrike" dirty="0">
                          <a:effectLst/>
                        </a:rPr>
                        <a:t> Applications and Architectures</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24%</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559453"/>
                  </a:ext>
                </a:extLst>
              </a:tr>
              <a:tr h="696081">
                <a:tc>
                  <a:txBody>
                    <a:bodyPr/>
                    <a:lstStyle/>
                    <a:p>
                      <a:pPr algn="l" fontAlgn="b"/>
                      <a:r>
                        <a:rPr lang="en-US" sz="3200" u="none" strike="noStrike" dirty="0">
                          <a:effectLst/>
                        </a:rPr>
                        <a:t>Domain 4: Design </a:t>
                      </a:r>
                      <a:r>
                        <a:rPr lang="en-US" sz="3200" u="none" strike="noStrike" dirty="0">
                          <a:solidFill>
                            <a:srgbClr val="C00000"/>
                          </a:solidFill>
                          <a:effectLst/>
                        </a:rPr>
                        <a:t>Cost-Optimized</a:t>
                      </a:r>
                      <a:r>
                        <a:rPr lang="en-US" sz="3200" u="none" strike="noStrike" dirty="0">
                          <a:effectLst/>
                        </a:rPr>
                        <a:t> Architectures</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5203985"/>
                  </a:ext>
                </a:extLst>
              </a:tr>
              <a:tr h="696081">
                <a:tc>
                  <a:txBody>
                    <a:bodyPr/>
                    <a:lstStyle/>
                    <a:p>
                      <a:pPr algn="ctr" fontAlgn="b"/>
                      <a:r>
                        <a:rPr lang="en-US" sz="2800" u="none" strike="noStrike" dirty="0">
                          <a:effectLst/>
                        </a:rPr>
                        <a:t>TOTAL</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100%</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7002365"/>
                  </a:ext>
                </a:extLst>
              </a:tr>
            </a:tbl>
          </a:graphicData>
        </a:graphic>
      </p:graphicFrame>
      <p:pic>
        <p:nvPicPr>
          <p:cNvPr id="6" name="Picture 5">
            <a:extLst>
              <a:ext uri="{FF2B5EF4-FFF2-40B4-BE49-F238E27FC236}">
                <a16:creationId xmlns:a16="http://schemas.microsoft.com/office/drawing/2014/main" id="{9173F2A1-6138-5446-893A-4CF0E89C5D55}"/>
              </a:ext>
            </a:extLst>
          </p:cNvPr>
          <p:cNvPicPr>
            <a:picLocks noChangeAspect="1"/>
          </p:cNvPicPr>
          <p:nvPr/>
        </p:nvPicPr>
        <p:blipFill>
          <a:blip r:embed="rId2"/>
          <a:stretch>
            <a:fillRect/>
          </a:stretch>
        </p:blipFill>
        <p:spPr>
          <a:xfrm>
            <a:off x="25337" y="33598"/>
            <a:ext cx="1641007" cy="1641007"/>
          </a:xfrm>
          <a:prstGeom prst="rect">
            <a:avLst/>
          </a:prstGeom>
        </p:spPr>
      </p:pic>
      <p:sp>
        <p:nvSpPr>
          <p:cNvPr id="3" name="TextBox 2">
            <a:extLst>
              <a:ext uri="{FF2B5EF4-FFF2-40B4-BE49-F238E27FC236}">
                <a16:creationId xmlns:a16="http://schemas.microsoft.com/office/drawing/2014/main" id="{15A305FB-62E3-1B42-AE80-50DD0091ABEA}"/>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a:t>
            </a:r>
            <a:r>
              <a:rPr lang="en-US" sz="1200" dirty="0"/>
              <a:t> </a:t>
            </a:r>
            <a:r>
              <a:rPr lang="en-US" sz="1200" dirty="0">
                <a:hlinkClick r:id="rId3"/>
              </a:rPr>
              <a:t>https://aws.amazon.com/certification/certified-solutions-architect-associate</a:t>
            </a:r>
            <a:endParaRPr lang="en-US" sz="1200" dirty="0"/>
          </a:p>
        </p:txBody>
      </p:sp>
    </p:spTree>
    <p:extLst>
      <p:ext uri="{BB962C8B-B14F-4D97-AF65-F5344CB8AC3E}">
        <p14:creationId xmlns:p14="http://schemas.microsoft.com/office/powerpoint/2010/main" val="318196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694A-757C-9D4E-B62D-3AEF1C2A72F8}"/>
              </a:ext>
            </a:extLst>
          </p:cNvPr>
          <p:cNvSpPr>
            <a:spLocks noGrp="1"/>
          </p:cNvSpPr>
          <p:nvPr>
            <p:ph type="title"/>
          </p:nvPr>
        </p:nvSpPr>
        <p:spPr>
          <a:xfrm>
            <a:off x="838200" y="198121"/>
            <a:ext cx="10515600" cy="1492568"/>
          </a:xfrm>
        </p:spPr>
        <p:txBody>
          <a:bodyPr>
            <a:normAutofit/>
          </a:bodyPr>
          <a:lstStyle/>
          <a:p>
            <a:r>
              <a:rPr lang="zh-TW" altLang="en-US" dirty="0">
                <a:latin typeface="Heiti TC Medium" pitchFamily="2" charset="-128"/>
                <a:ea typeface="Heiti TC Medium" pitchFamily="2" charset="-128"/>
              </a:rPr>
              <a:t>企業雲端運算入門</a:t>
            </a:r>
            <a:br>
              <a:rPr lang="en-US" altLang="zh-TW" dirty="0">
                <a:latin typeface="Heiti TC Medium" pitchFamily="2" charset="-128"/>
                <a:ea typeface="Heiti TC Medium" pitchFamily="2" charset="-128"/>
              </a:rPr>
            </a:br>
            <a:r>
              <a:rPr lang="zh-TW" altLang="en-US" sz="3600" dirty="0">
                <a:latin typeface="Heiti TC Medium" pitchFamily="2" charset="-128"/>
                <a:ea typeface="Heiti TC Medium" pitchFamily="2" charset="-128"/>
              </a:rPr>
              <a:t>國立臺北大學企管系選修課程修課人數統計</a:t>
            </a:r>
            <a:endParaRPr lang="en-US" sz="3600" dirty="0">
              <a:latin typeface="Heiti TC Medium" pitchFamily="2" charset="-128"/>
              <a:ea typeface="Heiti TC Medium" pitchFamily="2" charset="-128"/>
            </a:endParaRPr>
          </a:p>
        </p:txBody>
      </p:sp>
      <p:graphicFrame>
        <p:nvGraphicFramePr>
          <p:cNvPr id="5" name="Content Placeholder 4">
            <a:extLst>
              <a:ext uri="{FF2B5EF4-FFF2-40B4-BE49-F238E27FC236}">
                <a16:creationId xmlns:a16="http://schemas.microsoft.com/office/drawing/2014/main" id="{96621337-1291-3D4B-9BCE-11A1718782D1}"/>
              </a:ext>
            </a:extLst>
          </p:cNvPr>
          <p:cNvGraphicFramePr>
            <a:graphicFrameLocks noGrp="1"/>
          </p:cNvGraphicFramePr>
          <p:nvPr>
            <p:ph idx="1"/>
            <p:extLst>
              <p:ext uri="{D42A27DB-BD31-4B8C-83A1-F6EECF244321}">
                <p14:modId xmlns:p14="http://schemas.microsoft.com/office/powerpoint/2010/main" val="333161570"/>
              </p:ext>
            </p:extLst>
          </p:nvPr>
        </p:nvGraphicFramePr>
        <p:xfrm>
          <a:off x="838198" y="1874520"/>
          <a:ext cx="10515599" cy="4587240"/>
        </p:xfrm>
        <a:graphic>
          <a:graphicData uri="http://schemas.openxmlformats.org/drawingml/2006/table">
            <a:tbl>
              <a:tblPr>
                <a:tableStyleId>{5C22544A-7EE6-4342-B048-85BDC9FD1C3A}</a:tableStyleId>
              </a:tblPr>
              <a:tblGrid>
                <a:gridCol w="1269276">
                  <a:extLst>
                    <a:ext uri="{9D8B030D-6E8A-4147-A177-3AD203B41FA5}">
                      <a16:colId xmlns:a16="http://schemas.microsoft.com/office/drawing/2014/main" val="3705368806"/>
                    </a:ext>
                  </a:extLst>
                </a:gridCol>
                <a:gridCol w="5218133">
                  <a:extLst>
                    <a:ext uri="{9D8B030D-6E8A-4147-A177-3AD203B41FA5}">
                      <a16:colId xmlns:a16="http://schemas.microsoft.com/office/drawing/2014/main" val="673501873"/>
                    </a:ext>
                  </a:extLst>
                </a:gridCol>
                <a:gridCol w="1877471">
                  <a:extLst>
                    <a:ext uri="{9D8B030D-6E8A-4147-A177-3AD203B41FA5}">
                      <a16:colId xmlns:a16="http://schemas.microsoft.com/office/drawing/2014/main" val="901019332"/>
                    </a:ext>
                  </a:extLst>
                </a:gridCol>
                <a:gridCol w="2150719">
                  <a:extLst>
                    <a:ext uri="{9D8B030D-6E8A-4147-A177-3AD203B41FA5}">
                      <a16:colId xmlns:a16="http://schemas.microsoft.com/office/drawing/2014/main" val="2694793007"/>
                    </a:ext>
                  </a:extLst>
                </a:gridCol>
              </a:tblGrid>
              <a:tr h="573405">
                <a:tc>
                  <a:txBody>
                    <a:bodyPr/>
                    <a:lstStyle/>
                    <a:p>
                      <a:pPr algn="ctr" fontAlgn="b"/>
                      <a:r>
                        <a:rPr lang="en-US" sz="3600" u="none" strike="noStrike" dirty="0">
                          <a:effectLst/>
                          <a:latin typeface="Heiti TC Medium" pitchFamily="2" charset="-128"/>
                          <a:ea typeface="Heiti TC Medium" pitchFamily="2" charset="-128"/>
                        </a:rPr>
                        <a:t>SID</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dirty="0">
                          <a:effectLst/>
                          <a:latin typeface="Heiti TC Medium" pitchFamily="2" charset="-128"/>
                          <a:ea typeface="Heiti TC Medium" pitchFamily="2" charset="-128"/>
                        </a:rPr>
                        <a:t>科系</a:t>
                      </a:r>
                      <a:endParaRPr lang="zh-TW" alt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effectLst/>
                          <a:latin typeface="Heiti TC Medium" pitchFamily="2" charset="-128"/>
                          <a:ea typeface="Heiti TC Medium" pitchFamily="2" charset="-128"/>
                        </a:rPr>
                        <a:t>人數</a:t>
                      </a:r>
                      <a:endParaRPr lang="zh-TW" alt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effectLst/>
                          <a:latin typeface="Heiti TC Medium" pitchFamily="2" charset="-128"/>
                          <a:ea typeface="Heiti TC Medium" pitchFamily="2" charset="-128"/>
                        </a:rPr>
                        <a:t>百分比</a:t>
                      </a:r>
                      <a:endParaRPr lang="zh-TW" altLang="en-US" sz="3600" b="0" i="0" u="none" strike="noStrike">
                        <a:solidFill>
                          <a:srgbClr val="0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3752061573"/>
                  </a:ext>
                </a:extLst>
              </a:tr>
              <a:tr h="573405">
                <a:tc>
                  <a:txBody>
                    <a:bodyPr/>
                    <a:lstStyle/>
                    <a:p>
                      <a:pPr algn="ctr" fontAlgn="b"/>
                      <a:r>
                        <a:rPr lang="en-US" sz="3600" u="none" strike="noStrike" dirty="0">
                          <a:solidFill>
                            <a:srgbClr val="C00000"/>
                          </a:solidFill>
                          <a:effectLst/>
                          <a:latin typeface="Heiti TC Medium" pitchFamily="2" charset="-128"/>
                          <a:ea typeface="Heiti TC Medium" pitchFamily="2" charset="-128"/>
                        </a:rPr>
                        <a:t>1</a:t>
                      </a:r>
                      <a:endParaRPr lang="en-US" sz="3600" b="0" i="0" u="none" strike="noStrike" dirty="0">
                        <a:solidFill>
                          <a:srgbClr val="C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dirty="0">
                          <a:solidFill>
                            <a:srgbClr val="C00000"/>
                          </a:solidFill>
                          <a:effectLst/>
                          <a:latin typeface="Heiti TC Medium" pitchFamily="2" charset="-128"/>
                          <a:ea typeface="Heiti TC Medium" pitchFamily="2" charset="-128"/>
                        </a:rPr>
                        <a:t>企業管理學系</a:t>
                      </a:r>
                      <a:endParaRPr lang="zh-TW" altLang="en-US" sz="3600" b="0" i="0" u="none" strike="noStrike" dirty="0">
                        <a:solidFill>
                          <a:srgbClr val="C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solidFill>
                            <a:srgbClr val="C00000"/>
                          </a:solidFill>
                          <a:effectLst/>
                          <a:latin typeface="Heiti TC Medium" pitchFamily="2" charset="-128"/>
                          <a:ea typeface="Heiti TC Medium" pitchFamily="2" charset="-128"/>
                        </a:rPr>
                        <a:t>15</a:t>
                      </a:r>
                      <a:endParaRPr lang="en-US" sz="3600" b="0" i="0" u="none" strike="noStrike" dirty="0">
                        <a:solidFill>
                          <a:srgbClr val="C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solidFill>
                            <a:srgbClr val="C00000"/>
                          </a:solidFill>
                          <a:effectLst/>
                          <a:latin typeface="Heiti TC Medium" pitchFamily="2" charset="-128"/>
                          <a:ea typeface="Heiti TC Medium" pitchFamily="2" charset="-128"/>
                        </a:rPr>
                        <a:t>63%</a:t>
                      </a:r>
                      <a:endParaRPr lang="en-US" sz="3600" b="0" i="0" u="none" strike="noStrike" dirty="0">
                        <a:solidFill>
                          <a:srgbClr val="C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575503654"/>
                  </a:ext>
                </a:extLst>
              </a:tr>
              <a:tr h="573405">
                <a:tc>
                  <a:txBody>
                    <a:bodyPr/>
                    <a:lstStyle/>
                    <a:p>
                      <a:pPr algn="ctr" fontAlgn="b"/>
                      <a:r>
                        <a:rPr lang="en-US" sz="3600" u="none" strike="noStrike" dirty="0">
                          <a:solidFill>
                            <a:schemeClr val="accent2">
                              <a:lumMod val="75000"/>
                            </a:schemeClr>
                          </a:solidFill>
                          <a:effectLst/>
                          <a:latin typeface="Heiti TC Medium" pitchFamily="2" charset="-128"/>
                          <a:ea typeface="Heiti TC Medium" pitchFamily="2" charset="-128"/>
                        </a:rPr>
                        <a:t>2</a:t>
                      </a:r>
                      <a:endParaRPr 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solidFill>
                            <a:schemeClr val="accent2">
                              <a:lumMod val="75000"/>
                            </a:schemeClr>
                          </a:solidFill>
                          <a:effectLst/>
                          <a:latin typeface="Heiti TC Medium" pitchFamily="2" charset="-128"/>
                          <a:ea typeface="Heiti TC Medium" pitchFamily="2" charset="-128"/>
                        </a:rPr>
                        <a:t>金融與合作經營學系</a:t>
                      </a:r>
                      <a:endParaRPr lang="zh-TW" altLang="en-US" sz="3600" b="0" i="0" u="none" strike="noStrike">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a:solidFill>
                            <a:schemeClr val="accent2">
                              <a:lumMod val="75000"/>
                            </a:schemeClr>
                          </a:solidFill>
                          <a:effectLst/>
                          <a:latin typeface="Heiti TC Medium" pitchFamily="2" charset="-128"/>
                          <a:ea typeface="Heiti TC Medium" pitchFamily="2" charset="-128"/>
                        </a:rPr>
                        <a:t>3</a:t>
                      </a:r>
                      <a:endParaRPr lang="en-US" sz="3600" b="0" i="0" u="none" strike="noStrike">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solidFill>
                            <a:schemeClr val="accent2">
                              <a:lumMod val="75000"/>
                            </a:schemeClr>
                          </a:solidFill>
                          <a:effectLst/>
                          <a:latin typeface="Heiti TC Medium" pitchFamily="2" charset="-128"/>
                          <a:ea typeface="Heiti TC Medium" pitchFamily="2" charset="-128"/>
                        </a:rPr>
                        <a:t>13%</a:t>
                      </a:r>
                      <a:endParaRPr 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1188101060"/>
                  </a:ext>
                </a:extLst>
              </a:tr>
              <a:tr h="573405">
                <a:tc>
                  <a:txBody>
                    <a:bodyPr/>
                    <a:lstStyle/>
                    <a:p>
                      <a:pPr algn="ctr" fontAlgn="b"/>
                      <a:r>
                        <a:rPr lang="en-US" sz="3600" u="none" strike="noStrike" dirty="0">
                          <a:solidFill>
                            <a:schemeClr val="accent2">
                              <a:lumMod val="75000"/>
                            </a:schemeClr>
                          </a:solidFill>
                          <a:effectLst/>
                          <a:latin typeface="Heiti TC Medium" pitchFamily="2" charset="-128"/>
                          <a:ea typeface="Heiti TC Medium" pitchFamily="2" charset="-128"/>
                        </a:rPr>
                        <a:t>3</a:t>
                      </a:r>
                      <a:endParaRPr 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dirty="0">
                          <a:solidFill>
                            <a:schemeClr val="accent2">
                              <a:lumMod val="75000"/>
                            </a:schemeClr>
                          </a:solidFill>
                          <a:effectLst/>
                          <a:latin typeface="Heiti TC Medium" pitchFamily="2" charset="-128"/>
                          <a:ea typeface="Heiti TC Medium" pitchFamily="2" charset="-128"/>
                        </a:rPr>
                        <a:t>經濟學系</a:t>
                      </a:r>
                      <a:endParaRPr lang="zh-TW" alt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solidFill>
                            <a:schemeClr val="accent2">
                              <a:lumMod val="75000"/>
                            </a:schemeClr>
                          </a:solidFill>
                          <a:effectLst/>
                          <a:latin typeface="Heiti TC Medium" pitchFamily="2" charset="-128"/>
                          <a:ea typeface="Heiti TC Medium" pitchFamily="2" charset="-128"/>
                        </a:rPr>
                        <a:t>3</a:t>
                      </a:r>
                      <a:endParaRPr 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solidFill>
                            <a:schemeClr val="accent2">
                              <a:lumMod val="75000"/>
                            </a:schemeClr>
                          </a:solidFill>
                          <a:effectLst/>
                          <a:latin typeface="Heiti TC Medium" pitchFamily="2" charset="-128"/>
                          <a:ea typeface="Heiti TC Medium" pitchFamily="2" charset="-128"/>
                        </a:rPr>
                        <a:t>13%</a:t>
                      </a:r>
                      <a:endParaRPr lang="en-US" sz="3600" b="0" i="0" u="none" strike="noStrike" dirty="0">
                        <a:solidFill>
                          <a:schemeClr val="accent2">
                            <a:lumMod val="75000"/>
                          </a:schemeClr>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1747777969"/>
                  </a:ext>
                </a:extLst>
              </a:tr>
              <a:tr h="573405">
                <a:tc>
                  <a:txBody>
                    <a:bodyPr/>
                    <a:lstStyle/>
                    <a:p>
                      <a:pPr algn="ctr" fontAlgn="b"/>
                      <a:r>
                        <a:rPr lang="en-US" sz="3600" u="none" strike="noStrike" dirty="0">
                          <a:effectLst/>
                          <a:latin typeface="Heiti TC Medium" pitchFamily="2" charset="-128"/>
                          <a:ea typeface="Heiti TC Medium" pitchFamily="2" charset="-128"/>
                        </a:rPr>
                        <a:t>4</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dirty="0">
                          <a:effectLst/>
                          <a:latin typeface="Heiti TC Medium" pitchFamily="2" charset="-128"/>
                          <a:ea typeface="Heiti TC Medium" pitchFamily="2" charset="-128"/>
                        </a:rPr>
                        <a:t>應用外語學系</a:t>
                      </a:r>
                      <a:endParaRPr lang="zh-TW" alt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effectLst/>
                          <a:latin typeface="Heiti TC Medium" pitchFamily="2" charset="-128"/>
                          <a:ea typeface="Heiti TC Medium" pitchFamily="2" charset="-128"/>
                        </a:rPr>
                        <a:t>1</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effectLst/>
                          <a:latin typeface="Heiti TC Medium" pitchFamily="2" charset="-128"/>
                          <a:ea typeface="Heiti TC Medium" pitchFamily="2" charset="-128"/>
                        </a:rPr>
                        <a:t>4%</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2942807767"/>
                  </a:ext>
                </a:extLst>
              </a:tr>
              <a:tr h="573405">
                <a:tc>
                  <a:txBody>
                    <a:bodyPr/>
                    <a:lstStyle/>
                    <a:p>
                      <a:pPr algn="ctr" fontAlgn="b"/>
                      <a:r>
                        <a:rPr lang="en-US" sz="3600" u="none" strike="noStrike">
                          <a:effectLst/>
                          <a:latin typeface="Heiti TC Medium" pitchFamily="2" charset="-128"/>
                          <a:ea typeface="Heiti TC Medium" pitchFamily="2" charset="-128"/>
                        </a:rPr>
                        <a:t>5</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effectLst/>
                          <a:latin typeface="Heiti TC Medium" pitchFamily="2" charset="-128"/>
                          <a:ea typeface="Heiti TC Medium" pitchFamily="2" charset="-128"/>
                        </a:rPr>
                        <a:t>會計學系</a:t>
                      </a:r>
                      <a:endParaRPr lang="zh-TW" alt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a:effectLst/>
                          <a:latin typeface="Heiti TC Medium" pitchFamily="2" charset="-128"/>
                          <a:ea typeface="Heiti TC Medium" pitchFamily="2" charset="-128"/>
                        </a:rPr>
                        <a:t>1</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a:effectLst/>
                          <a:latin typeface="Heiti TC Medium" pitchFamily="2" charset="-128"/>
                          <a:ea typeface="Heiti TC Medium" pitchFamily="2" charset="-128"/>
                        </a:rPr>
                        <a:t>4%</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1487427355"/>
                  </a:ext>
                </a:extLst>
              </a:tr>
              <a:tr h="573405">
                <a:tc>
                  <a:txBody>
                    <a:bodyPr/>
                    <a:lstStyle/>
                    <a:p>
                      <a:pPr algn="ctr" fontAlgn="b"/>
                      <a:r>
                        <a:rPr lang="en-US" sz="3600" u="none" strike="noStrike">
                          <a:effectLst/>
                          <a:latin typeface="Heiti TC Medium" pitchFamily="2" charset="-128"/>
                          <a:ea typeface="Heiti TC Medium" pitchFamily="2" charset="-128"/>
                        </a:rPr>
                        <a:t>6</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effectLst/>
                          <a:latin typeface="Heiti TC Medium" pitchFamily="2" charset="-128"/>
                          <a:ea typeface="Heiti TC Medium" pitchFamily="2" charset="-128"/>
                        </a:rPr>
                        <a:t>休閒運動管理學系</a:t>
                      </a:r>
                      <a:endParaRPr lang="zh-TW" alt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a:effectLst/>
                          <a:latin typeface="Heiti TC Medium" pitchFamily="2" charset="-128"/>
                          <a:ea typeface="Heiti TC Medium" pitchFamily="2" charset="-128"/>
                        </a:rPr>
                        <a:t>1</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effectLst/>
                          <a:latin typeface="Heiti TC Medium" pitchFamily="2" charset="-128"/>
                          <a:ea typeface="Heiti TC Medium" pitchFamily="2" charset="-128"/>
                        </a:rPr>
                        <a:t>4%</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2187200283"/>
                  </a:ext>
                </a:extLst>
              </a:tr>
              <a:tr h="573405">
                <a:tc>
                  <a:txBody>
                    <a:bodyPr/>
                    <a:lstStyle/>
                    <a:p>
                      <a:pPr algn="ctr" fontAlgn="b"/>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zh-TW" altLang="en-US" sz="3600" u="none" strike="noStrike">
                          <a:effectLst/>
                          <a:latin typeface="Heiti TC Medium" pitchFamily="2" charset="-128"/>
                          <a:ea typeface="Heiti TC Medium" pitchFamily="2" charset="-128"/>
                        </a:rPr>
                        <a:t>合計</a:t>
                      </a:r>
                      <a:endParaRPr lang="zh-TW" alt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a:effectLst/>
                          <a:latin typeface="Heiti TC Medium" pitchFamily="2" charset="-128"/>
                          <a:ea typeface="Heiti TC Medium" pitchFamily="2" charset="-128"/>
                        </a:rPr>
                        <a:t>24</a:t>
                      </a:r>
                      <a:endParaRPr lang="en-US" sz="3600" b="0" i="0" u="none" strike="noStrike">
                        <a:solidFill>
                          <a:srgbClr val="000000"/>
                        </a:solidFill>
                        <a:effectLst/>
                        <a:latin typeface="Heiti TC Medium" pitchFamily="2" charset="-128"/>
                        <a:ea typeface="Heiti TC Medium" pitchFamily="2" charset="-128"/>
                      </a:endParaRPr>
                    </a:p>
                  </a:txBody>
                  <a:tcPr marL="9525" marR="9525" marT="9525" marB="0" anchor="b"/>
                </a:tc>
                <a:tc>
                  <a:txBody>
                    <a:bodyPr/>
                    <a:lstStyle/>
                    <a:p>
                      <a:pPr algn="ctr" fontAlgn="b"/>
                      <a:r>
                        <a:rPr lang="en-US" sz="3600" u="none" strike="noStrike" dirty="0">
                          <a:effectLst/>
                          <a:latin typeface="Heiti TC Medium" pitchFamily="2" charset="-128"/>
                          <a:ea typeface="Heiti TC Medium" pitchFamily="2" charset="-128"/>
                        </a:rPr>
                        <a:t>100%</a:t>
                      </a:r>
                      <a:endParaRPr lang="en-US" sz="3600" b="0" i="0" u="none" strike="noStrike" dirty="0">
                        <a:solidFill>
                          <a:srgbClr val="000000"/>
                        </a:solidFill>
                        <a:effectLst/>
                        <a:latin typeface="Heiti TC Medium" pitchFamily="2" charset="-128"/>
                        <a:ea typeface="Heiti TC Medium" pitchFamily="2" charset="-128"/>
                      </a:endParaRPr>
                    </a:p>
                  </a:txBody>
                  <a:tcPr marL="9525" marR="9525" marT="9525" marB="0" anchor="b"/>
                </a:tc>
                <a:extLst>
                  <a:ext uri="{0D108BD9-81ED-4DB2-BD59-A6C34878D82A}">
                    <a16:rowId xmlns:a16="http://schemas.microsoft.com/office/drawing/2014/main" val="2532786668"/>
                  </a:ext>
                </a:extLst>
              </a:tr>
            </a:tbl>
          </a:graphicData>
        </a:graphic>
      </p:graphicFrame>
      <p:sp>
        <p:nvSpPr>
          <p:cNvPr id="4" name="Slide Number Placeholder 3">
            <a:extLst>
              <a:ext uri="{FF2B5EF4-FFF2-40B4-BE49-F238E27FC236}">
                <a16:creationId xmlns:a16="http://schemas.microsoft.com/office/drawing/2014/main" id="{ACB1FF20-6791-1842-8377-2F60B7050E5C}"/>
              </a:ext>
            </a:extLst>
          </p:cNvPr>
          <p:cNvSpPr>
            <a:spLocks noGrp="1"/>
          </p:cNvSpPr>
          <p:nvPr>
            <p:ph type="sldNum" sz="quarter" idx="12"/>
          </p:nvPr>
        </p:nvSpPr>
        <p:spPr/>
        <p:txBody>
          <a:bodyPr/>
          <a:lstStyle/>
          <a:p>
            <a:fld id="{5D6FF71F-CF6A-4C46-8F9B-61D49EEA70E3}" type="slidenum">
              <a:rPr lang="en-US" smtClean="0"/>
              <a:t>24</a:t>
            </a:fld>
            <a:endParaRPr lang="en-US"/>
          </a:p>
        </p:txBody>
      </p:sp>
      <p:pic>
        <p:nvPicPr>
          <p:cNvPr id="6" name="Picture 5">
            <a:extLst>
              <a:ext uri="{FF2B5EF4-FFF2-40B4-BE49-F238E27FC236}">
                <a16:creationId xmlns:a16="http://schemas.microsoft.com/office/drawing/2014/main" id="{5706F7F2-B094-EC44-AFA4-F27C2F536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7" name="Picture 6">
            <a:extLst>
              <a:ext uri="{FF2B5EF4-FFF2-40B4-BE49-F238E27FC236}">
                <a16:creationId xmlns:a16="http://schemas.microsoft.com/office/drawing/2014/main" id="{A4FBD5F9-FE67-D141-B1AC-EBD21A709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8" name="Picture 7">
            <a:extLst>
              <a:ext uri="{FF2B5EF4-FFF2-40B4-BE49-F238E27FC236}">
                <a16:creationId xmlns:a16="http://schemas.microsoft.com/office/drawing/2014/main" id="{296D101A-1F5D-E948-A11C-7D2D9121BC5D}"/>
              </a:ext>
            </a:extLst>
          </p:cNvPr>
          <p:cNvPicPr>
            <a:picLocks noChangeAspect="1"/>
          </p:cNvPicPr>
          <p:nvPr/>
        </p:nvPicPr>
        <p:blipFill>
          <a:blip r:embed="rId4"/>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120378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DCF5-B399-3A4A-B196-A3C627021413}"/>
              </a:ext>
            </a:extLst>
          </p:cNvPr>
          <p:cNvSpPr>
            <a:spLocks noGrp="1"/>
          </p:cNvSpPr>
          <p:nvPr>
            <p:ph type="title"/>
          </p:nvPr>
        </p:nvSpPr>
        <p:spPr>
          <a:xfrm>
            <a:off x="838200" y="212725"/>
            <a:ext cx="10515600" cy="1753235"/>
          </a:xfrm>
        </p:spPr>
        <p:txBody>
          <a:bodyPr>
            <a:normAutofit fontScale="90000"/>
          </a:bodyPr>
          <a:lstStyle/>
          <a:p>
            <a:r>
              <a:rPr lang="en-US" dirty="0">
                <a:latin typeface="Calibri" panose="020F0502020204030204" pitchFamily="34" charset="0"/>
                <a:cs typeface="Calibri" panose="020F0502020204030204" pitchFamily="34" charset="0"/>
              </a:rPr>
              <a:t>AWS Educate Taiwan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Cloud Ambassador Seeding Program </a:t>
            </a:r>
            <a:br>
              <a:rPr lang="en-US" dirty="0">
                <a:latin typeface="Calibri" panose="020F0502020204030204" pitchFamily="34" charset="0"/>
                <a:cs typeface="Calibri" panose="020F0502020204030204" pitchFamily="34" charset="0"/>
              </a:rPr>
            </a:br>
            <a:r>
              <a:rPr lang="en-US" dirty="0"/>
              <a:t>(</a:t>
            </a:r>
            <a:r>
              <a:rPr lang="zh-TW" altLang="en-US" dirty="0">
                <a:latin typeface="Heiti TC Medium" pitchFamily="2" charset="-128"/>
                <a:ea typeface="Heiti TC Medium" pitchFamily="2" charset="-128"/>
              </a:rPr>
              <a:t>學生大使種子計畫</a:t>
            </a:r>
            <a:r>
              <a:rPr lang="en-US" altLang="zh-TW" dirty="0"/>
              <a:t>)</a:t>
            </a:r>
            <a:endParaRPr lang="en-US" dirty="0"/>
          </a:p>
        </p:txBody>
      </p:sp>
      <p:sp>
        <p:nvSpPr>
          <p:cNvPr id="3" name="Content Placeholder 2">
            <a:extLst>
              <a:ext uri="{FF2B5EF4-FFF2-40B4-BE49-F238E27FC236}">
                <a16:creationId xmlns:a16="http://schemas.microsoft.com/office/drawing/2014/main" id="{50807794-5468-3440-AEF6-263FA6344884}"/>
              </a:ext>
            </a:extLst>
          </p:cNvPr>
          <p:cNvSpPr>
            <a:spLocks noGrp="1"/>
          </p:cNvSpPr>
          <p:nvPr>
            <p:ph idx="1"/>
          </p:nvPr>
        </p:nvSpPr>
        <p:spPr>
          <a:xfrm>
            <a:off x="1615440" y="1965959"/>
            <a:ext cx="9738360" cy="4679315"/>
          </a:xfrm>
        </p:spPr>
        <p:txBody>
          <a:bodyPr>
            <a:normAutofit/>
          </a:bodyPr>
          <a:lstStyle/>
          <a:p>
            <a:endParaRPr lang="en-US" altLang="zh-TW" dirty="0"/>
          </a:p>
          <a:p>
            <a:r>
              <a:rPr lang="en-US" b="1" dirty="0"/>
              <a:t>Joyce Tseng (</a:t>
            </a:r>
            <a:r>
              <a:rPr lang="zh-TW" altLang="en-US" b="1" dirty="0">
                <a:latin typeface="Heiti TC Medium" pitchFamily="2" charset="-128"/>
                <a:ea typeface="Heiti TC Medium" pitchFamily="2" charset="-128"/>
              </a:rPr>
              <a:t>曾珈</a:t>
            </a:r>
            <a:r>
              <a:rPr lang="zh-TW" altLang="en-US" b="1" dirty="0">
                <a:latin typeface="HEITI TC MEDIUM" pitchFamily="2" charset="-128"/>
                <a:ea typeface="HEITI TC MEDIUM" pitchFamily="2" charset="-128"/>
              </a:rPr>
              <a:t>宜</a:t>
            </a:r>
            <a:r>
              <a:rPr lang="en-US" altLang="zh-TW" b="1" dirty="0"/>
              <a:t>)</a:t>
            </a:r>
            <a:endParaRPr lang="zh-TW" altLang="en-US" b="1" dirty="0"/>
          </a:p>
          <a:p>
            <a:pPr lvl="1"/>
            <a:r>
              <a:rPr lang="en-US" dirty="0"/>
              <a:t>Department of Finance and Cooperative Management, </a:t>
            </a:r>
            <a:br>
              <a:rPr lang="en-US" dirty="0"/>
            </a:br>
            <a:r>
              <a:rPr lang="en-US" dirty="0"/>
              <a:t>National Taipei University </a:t>
            </a:r>
            <a:br>
              <a:rPr lang="en-US" dirty="0"/>
            </a:br>
            <a:r>
              <a:rPr lang="en-US" dirty="0"/>
              <a:t>(</a:t>
            </a:r>
            <a:r>
              <a:rPr lang="zh-TW" altLang="en-US" dirty="0">
                <a:latin typeface="Heiti TC Medium" pitchFamily="2" charset="-128"/>
                <a:ea typeface="Heiti TC Medium" pitchFamily="2" charset="-128"/>
              </a:rPr>
              <a:t>國立臺北大學金融與合作經營學系</a:t>
            </a:r>
            <a:r>
              <a:rPr lang="en-US" altLang="zh-TW" dirty="0"/>
              <a:t>)</a:t>
            </a:r>
          </a:p>
          <a:p>
            <a:pPr lvl="1"/>
            <a:endParaRPr lang="en-US" altLang="zh-TW" dirty="0"/>
          </a:p>
          <a:p>
            <a:r>
              <a:rPr lang="en-US" b="1" dirty="0"/>
              <a:t>Cheng-</a:t>
            </a:r>
            <a:r>
              <a:rPr lang="en-US" b="1" dirty="0" err="1"/>
              <a:t>Xun</a:t>
            </a:r>
            <a:r>
              <a:rPr lang="en-US" b="1" dirty="0"/>
              <a:t> Zhou (</a:t>
            </a:r>
            <a:r>
              <a:rPr lang="zh-TW" altLang="en-US" b="1" dirty="0">
                <a:latin typeface="Heiti TC Medium" pitchFamily="2" charset="-128"/>
                <a:ea typeface="Heiti TC Medium" pitchFamily="2" charset="-128"/>
              </a:rPr>
              <a:t>周呈勳</a:t>
            </a:r>
            <a:r>
              <a:rPr lang="en-US" altLang="zh-TW" b="1" dirty="0"/>
              <a:t>)</a:t>
            </a:r>
          </a:p>
          <a:p>
            <a:pPr lvl="1"/>
            <a:r>
              <a:rPr lang="en-US" dirty="0"/>
              <a:t>Department of Foreign Languages and Applied Linguistics, National Taipei University </a:t>
            </a:r>
            <a:br>
              <a:rPr lang="en-US" dirty="0"/>
            </a:br>
            <a:r>
              <a:rPr lang="en-US" dirty="0"/>
              <a:t>(</a:t>
            </a:r>
            <a:r>
              <a:rPr lang="zh-TW" altLang="en-US" dirty="0">
                <a:latin typeface="Heiti TC Medium" pitchFamily="2" charset="-128"/>
                <a:ea typeface="Heiti TC Medium" pitchFamily="2" charset="-128"/>
              </a:rPr>
              <a:t>國立臺北大學應用外語學系</a:t>
            </a:r>
            <a:r>
              <a:rPr lang="en-US" altLang="zh-TW" dirty="0"/>
              <a:t>)</a:t>
            </a:r>
          </a:p>
          <a:p>
            <a:endParaRPr lang="en-US" dirty="0"/>
          </a:p>
        </p:txBody>
      </p:sp>
      <p:sp>
        <p:nvSpPr>
          <p:cNvPr id="4" name="Slide Number Placeholder 3">
            <a:extLst>
              <a:ext uri="{FF2B5EF4-FFF2-40B4-BE49-F238E27FC236}">
                <a16:creationId xmlns:a16="http://schemas.microsoft.com/office/drawing/2014/main" id="{ADA5B2EF-0B93-7446-96C6-66CC556FECE7}"/>
              </a:ext>
            </a:extLst>
          </p:cNvPr>
          <p:cNvSpPr>
            <a:spLocks noGrp="1"/>
          </p:cNvSpPr>
          <p:nvPr>
            <p:ph type="sldNum" sz="quarter" idx="12"/>
          </p:nvPr>
        </p:nvSpPr>
        <p:spPr/>
        <p:txBody>
          <a:bodyPr/>
          <a:lstStyle/>
          <a:p>
            <a:fld id="{5D6FF71F-CF6A-4C46-8F9B-61D49EEA70E3}" type="slidenum">
              <a:rPr lang="en-US" smtClean="0"/>
              <a:t>25</a:t>
            </a:fld>
            <a:endParaRPr lang="en-US"/>
          </a:p>
        </p:txBody>
      </p:sp>
      <p:pic>
        <p:nvPicPr>
          <p:cNvPr id="5" name="Picture 4">
            <a:extLst>
              <a:ext uri="{FF2B5EF4-FFF2-40B4-BE49-F238E27FC236}">
                <a16:creationId xmlns:a16="http://schemas.microsoft.com/office/drawing/2014/main" id="{D71EA397-27B7-EB45-BCD9-29ABBDD79330}"/>
              </a:ext>
            </a:extLst>
          </p:cNvPr>
          <p:cNvPicPr>
            <a:picLocks noChangeAspect="1"/>
          </p:cNvPicPr>
          <p:nvPr/>
        </p:nvPicPr>
        <p:blipFill>
          <a:blip r:embed="rId2"/>
          <a:stretch>
            <a:fillRect/>
          </a:stretch>
        </p:blipFill>
        <p:spPr>
          <a:xfrm>
            <a:off x="212725" y="2489585"/>
            <a:ext cx="1402715" cy="1402715"/>
          </a:xfrm>
          <a:prstGeom prst="rect">
            <a:avLst/>
          </a:prstGeom>
        </p:spPr>
      </p:pic>
      <p:pic>
        <p:nvPicPr>
          <p:cNvPr id="7" name="Picture 6">
            <a:extLst>
              <a:ext uri="{FF2B5EF4-FFF2-40B4-BE49-F238E27FC236}">
                <a16:creationId xmlns:a16="http://schemas.microsoft.com/office/drawing/2014/main" id="{FDE247E9-2281-5D44-88CF-79D9FAE7CA36}"/>
              </a:ext>
            </a:extLst>
          </p:cNvPr>
          <p:cNvPicPr>
            <a:picLocks noChangeAspect="1"/>
          </p:cNvPicPr>
          <p:nvPr/>
        </p:nvPicPr>
        <p:blipFill>
          <a:blip r:embed="rId2"/>
          <a:stretch>
            <a:fillRect/>
          </a:stretch>
        </p:blipFill>
        <p:spPr>
          <a:xfrm>
            <a:off x="212724" y="4833812"/>
            <a:ext cx="1402715" cy="1402715"/>
          </a:xfrm>
          <a:prstGeom prst="rect">
            <a:avLst/>
          </a:prstGeom>
        </p:spPr>
      </p:pic>
      <p:pic>
        <p:nvPicPr>
          <p:cNvPr id="8" name="Picture 7">
            <a:extLst>
              <a:ext uri="{FF2B5EF4-FFF2-40B4-BE49-F238E27FC236}">
                <a16:creationId xmlns:a16="http://schemas.microsoft.com/office/drawing/2014/main" id="{AA87AF4D-1AE2-6248-A84D-4A691043A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9" name="Picture 8">
            <a:extLst>
              <a:ext uri="{FF2B5EF4-FFF2-40B4-BE49-F238E27FC236}">
                <a16:creationId xmlns:a16="http://schemas.microsoft.com/office/drawing/2014/main" id="{EFDDFF56-3CB2-6C4A-8476-1BCFC9306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10" name="Picture 9">
            <a:extLst>
              <a:ext uri="{FF2B5EF4-FFF2-40B4-BE49-F238E27FC236}">
                <a16:creationId xmlns:a16="http://schemas.microsoft.com/office/drawing/2014/main" id="{8EAD32D8-B326-9E4B-A6A7-3FDCDF58D681}"/>
              </a:ext>
            </a:extLst>
          </p:cNvPr>
          <p:cNvPicPr>
            <a:picLocks noChangeAspect="1"/>
          </p:cNvPicPr>
          <p:nvPr/>
        </p:nvPicPr>
        <p:blipFill>
          <a:blip r:embed="rId5"/>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378794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標題 1"/>
          <p:cNvSpPr txBox="1">
            <a:spLocks/>
          </p:cNvSpPr>
          <p:nvPr/>
        </p:nvSpPr>
        <p:spPr bwMode="auto">
          <a:xfrm>
            <a:off x="1703512" y="1485354"/>
            <a:ext cx="8784976" cy="2015654"/>
          </a:xfrm>
          <a:prstGeom prst="rect">
            <a:avLst/>
          </a:prstGeom>
          <a:noFill/>
          <a:ln>
            <a:noFill/>
          </a:ln>
        </p:spPr>
        <p:txBody>
          <a:bodyPr anchor="ct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r>
              <a:rPr lang="zh-TW" altLang="en-US" sz="5000" b="1" dirty="0">
                <a:solidFill>
                  <a:srgbClr val="C00000"/>
                </a:solidFill>
                <a:ea typeface="標楷體" pitchFamily="65" charset="-120"/>
              </a:rPr>
              <a:t>雲端運算與雲軟體架構 </a:t>
            </a:r>
            <a:br>
              <a:rPr lang="zh-TW" altLang="en-US" sz="5000" b="1" dirty="0">
                <a:solidFill>
                  <a:srgbClr val="C00000"/>
                </a:solidFill>
                <a:ea typeface="標楷體" pitchFamily="65" charset="-120"/>
              </a:rPr>
            </a:br>
            <a:r>
              <a:rPr lang="en-US" altLang="zh-TW" sz="4400" b="1" dirty="0">
                <a:solidFill>
                  <a:srgbClr val="C00000"/>
                </a:solidFill>
                <a:ea typeface="標楷體" pitchFamily="65" charset="-120"/>
              </a:rPr>
              <a:t>(Cloud Computing and </a:t>
            </a:r>
            <a:br>
              <a:rPr lang="en-US" altLang="zh-TW" sz="4400" b="1" dirty="0">
                <a:solidFill>
                  <a:srgbClr val="C00000"/>
                </a:solidFill>
                <a:ea typeface="標楷體" pitchFamily="65" charset="-120"/>
              </a:rPr>
            </a:br>
            <a:r>
              <a:rPr lang="en-US" altLang="zh-TW" sz="4400" b="1" dirty="0">
                <a:solidFill>
                  <a:srgbClr val="C00000"/>
                </a:solidFill>
                <a:ea typeface="標楷體" pitchFamily="65" charset="-120"/>
              </a:rPr>
              <a:t>Cloud Software Architecture)</a:t>
            </a:r>
          </a:p>
        </p:txBody>
      </p:sp>
      <p:sp>
        <p:nvSpPr>
          <p:cNvPr id="11" name="投影片編號版面配置區 4"/>
          <p:cNvSpPr>
            <a:spLocks noGrp="1"/>
          </p:cNvSpPr>
          <p:nvPr>
            <p:ph type="sldNum" sz="quarter" idx="12"/>
          </p:nvPr>
        </p:nvSpPr>
        <p:spPr bwMode="auto">
          <a:xfrm>
            <a:off x="9629199" y="646720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fld id="{D2B16B09-038F-44F4-8EB4-975A60D8103E}" type="slidenum">
              <a:rPr lang="zh-TW" altLang="en-US" sz="1200">
                <a:solidFill>
                  <a:srgbClr val="898989"/>
                </a:solidFill>
              </a:rPr>
              <a:pPr eaLnBrk="1" hangingPunct="1">
                <a:spcBef>
                  <a:spcPct val="0"/>
                </a:spcBef>
                <a:buFontTx/>
                <a:buNone/>
              </a:pPr>
              <a:t>26</a:t>
            </a:fld>
            <a:endParaRPr lang="zh-TW" altLang="en-US" sz="1200" dirty="0">
              <a:solidFill>
                <a:srgbClr val="898989"/>
              </a:solidFill>
            </a:endParaRPr>
          </a:p>
        </p:txBody>
      </p:sp>
      <p:sp>
        <p:nvSpPr>
          <p:cNvPr id="13" name="副標題 2"/>
          <p:cNvSpPr txBox="1">
            <a:spLocks/>
          </p:cNvSpPr>
          <p:nvPr/>
        </p:nvSpPr>
        <p:spPr bwMode="auto">
          <a:xfrm>
            <a:off x="1992314" y="4275090"/>
            <a:ext cx="8207375" cy="253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lnSpc>
                <a:spcPct val="80000"/>
              </a:lnSpc>
              <a:buFont typeface="Arial" charset="0"/>
              <a:buNone/>
            </a:pPr>
            <a:r>
              <a:rPr lang="en-US" altLang="zh-TW" sz="2400" b="1" dirty="0">
                <a:solidFill>
                  <a:srgbClr val="898989"/>
                </a:solidFill>
                <a:cs typeface="Calibri" panose="020F0502020204030204" pitchFamily="34" charset="0"/>
                <a:hlinkClick r:id="rId3"/>
              </a:rPr>
              <a:t>Min-</a:t>
            </a:r>
            <a:r>
              <a:rPr lang="en-US" altLang="zh-TW" sz="2400" b="1" dirty="0" err="1">
                <a:solidFill>
                  <a:srgbClr val="898989"/>
                </a:solidFill>
                <a:cs typeface="Calibri" panose="020F0502020204030204" pitchFamily="34" charset="0"/>
                <a:hlinkClick r:id="rId3"/>
              </a:rPr>
              <a:t>Yuh</a:t>
            </a:r>
            <a:r>
              <a:rPr lang="en-US" altLang="zh-TW" sz="2400" b="1" dirty="0">
                <a:solidFill>
                  <a:srgbClr val="898989"/>
                </a:solidFill>
                <a:cs typeface="Calibri" panose="020F0502020204030204" pitchFamily="34" charset="0"/>
                <a:hlinkClick r:id="rId3"/>
              </a:rPr>
              <a:t> Day</a:t>
            </a:r>
            <a:endParaRPr lang="en-US" altLang="zh-TW" sz="2400" b="1" dirty="0">
              <a:solidFill>
                <a:srgbClr val="898989"/>
              </a:solidFill>
              <a:cs typeface="Calibri" panose="020F0502020204030204" pitchFamily="34" charset="0"/>
            </a:endParaRPr>
          </a:p>
          <a:p>
            <a:pPr algn="ctr" eaLnBrk="1" hangingPunct="1">
              <a:lnSpc>
                <a:spcPct val="80000"/>
              </a:lnSpc>
              <a:buFont typeface="Arial" charset="0"/>
              <a:buNone/>
            </a:pPr>
            <a:r>
              <a:rPr lang="zh-TW" altLang="en-US" sz="2400" b="1" dirty="0">
                <a:solidFill>
                  <a:srgbClr val="898989"/>
                </a:solidFill>
                <a:latin typeface="標楷體" pitchFamily="65" charset="-120"/>
                <a:ea typeface="標楷體" pitchFamily="65" charset="-120"/>
                <a:hlinkClick r:id="rId4"/>
              </a:rPr>
              <a:t>戴敏育</a:t>
            </a:r>
            <a:endParaRPr lang="en-US" altLang="zh-TW" sz="2400" b="1" dirty="0">
              <a:latin typeface="標楷體" pitchFamily="65" charset="-120"/>
              <a:cs typeface="Times New Roman" pitchFamily="18" charset="0"/>
            </a:endParaRPr>
          </a:p>
          <a:p>
            <a:pPr algn="ctr" eaLnBrk="1" hangingPunct="1">
              <a:lnSpc>
                <a:spcPct val="80000"/>
              </a:lnSpc>
              <a:buNone/>
            </a:pPr>
            <a:r>
              <a:rPr lang="en-US" altLang="zh-TW" sz="2400" b="1" dirty="0">
                <a:solidFill>
                  <a:schemeClr val="tx2"/>
                </a:solidFill>
                <a:cs typeface="Calibri" panose="020F0502020204030204" pitchFamily="34" charset="0"/>
              </a:rPr>
              <a:t>Associate Professor</a:t>
            </a:r>
          </a:p>
          <a:p>
            <a:pPr algn="ctr" eaLnBrk="1" hangingPunct="1">
              <a:lnSpc>
                <a:spcPct val="80000"/>
              </a:lnSpc>
              <a:buFont typeface="Arial" charset="0"/>
              <a:buNone/>
            </a:pPr>
            <a:r>
              <a:rPr lang="zh-TW" altLang="en-US" sz="2400" b="1" dirty="0">
                <a:solidFill>
                  <a:schemeClr val="tx2"/>
                </a:solidFill>
                <a:latin typeface="標楷體" pitchFamily="65" charset="-120"/>
                <a:ea typeface="標楷體" pitchFamily="65" charset="-120"/>
              </a:rPr>
              <a:t>副教授</a:t>
            </a:r>
            <a:endParaRPr lang="en-US" altLang="zh-TW" sz="2400" b="1" dirty="0">
              <a:solidFill>
                <a:schemeClr val="tx2"/>
              </a:solidFill>
              <a:latin typeface="標楷體" pitchFamily="65" charset="-120"/>
              <a:cs typeface="Times New Roman" pitchFamily="18" charset="0"/>
            </a:endParaRPr>
          </a:p>
          <a:p>
            <a:pPr algn="ctr" eaLnBrk="1" hangingPunct="1">
              <a:lnSpc>
                <a:spcPct val="80000"/>
              </a:lnSpc>
              <a:buNone/>
            </a:pPr>
            <a:r>
              <a:rPr lang="en-US" sz="1800" b="1" dirty="0">
                <a:latin typeface="Arial" panose="020B0604020202020204" pitchFamily="34" charset="0"/>
                <a:cs typeface="Arial" panose="020B0604020202020204" pitchFamily="34" charset="0"/>
                <a:hlinkClick r:id="rId5"/>
              </a:rPr>
              <a:t>Institute of Information Management</a:t>
            </a:r>
            <a:r>
              <a:rPr lang="en-US" sz="1800" b="1"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hlinkClick r:id="rId6"/>
              </a:rPr>
              <a:t>National Taipei University</a:t>
            </a:r>
            <a:endParaRPr lang="en-US" altLang="zh-TW" sz="1800" b="1" dirty="0">
              <a:solidFill>
                <a:srgbClr val="898989"/>
              </a:solidFill>
              <a:latin typeface="Arial" panose="020B0604020202020204" pitchFamily="34" charset="0"/>
              <a:cs typeface="Arial" panose="020B0604020202020204" pitchFamily="34" charset="0"/>
            </a:endParaRPr>
          </a:p>
          <a:p>
            <a:pPr algn="ctr" eaLnBrk="1" hangingPunct="1">
              <a:lnSpc>
                <a:spcPct val="80000"/>
              </a:lnSpc>
              <a:buNone/>
            </a:pPr>
            <a:r>
              <a:rPr lang="zh-TW" altLang="en-US" sz="2400" b="1" dirty="0">
                <a:latin typeface="DFKai-SB" panose="03000509000000000000" pitchFamily="49" charset="-120"/>
                <a:ea typeface="DFKai-SB" panose="03000509000000000000" pitchFamily="49" charset="-120"/>
                <a:cs typeface="DFKai-SB" panose="03000509000000000000" pitchFamily="49" charset="-120"/>
                <a:hlinkClick r:id="rId6"/>
              </a:rPr>
              <a:t>國立臺北大學</a:t>
            </a:r>
            <a:r>
              <a:rPr lang="zh-TW" altLang="en-US" sz="2400" b="1" dirty="0">
                <a:latin typeface="DFKai-SB" panose="03000509000000000000" pitchFamily="49" charset="-120"/>
                <a:ea typeface="DFKai-SB" panose="03000509000000000000" pitchFamily="49" charset="-120"/>
                <a:cs typeface="DFKai-SB" panose="03000509000000000000" pitchFamily="49" charset="-120"/>
              </a:rPr>
              <a:t> </a:t>
            </a:r>
            <a:r>
              <a:rPr lang="zh-TW" altLang="en-US" sz="2400" b="1" dirty="0">
                <a:latin typeface="DFKai-SB" panose="03000509000000000000" pitchFamily="49" charset="-120"/>
                <a:ea typeface="DFKai-SB" panose="03000509000000000000" pitchFamily="49" charset="-120"/>
                <a:cs typeface="DFKai-SB" panose="03000509000000000000" pitchFamily="49" charset="-120"/>
                <a:hlinkClick r:id="rId7"/>
              </a:rPr>
              <a:t>資訊管理研究所</a:t>
            </a:r>
            <a:endParaRPr lang="en-US" altLang="zh-TW" sz="2400" b="1" dirty="0">
              <a:solidFill>
                <a:srgbClr val="898989"/>
              </a:solidFill>
              <a:latin typeface="DFKai-SB" panose="03000509000000000000" pitchFamily="49" charset="-120"/>
              <a:ea typeface="DFKai-SB" panose="03000509000000000000" pitchFamily="49" charset="-120"/>
              <a:cs typeface="DFKai-SB" panose="03000509000000000000" pitchFamily="49" charset="-120"/>
            </a:endParaRPr>
          </a:p>
          <a:p>
            <a:pPr algn="ctr" eaLnBrk="1" hangingPunct="1">
              <a:lnSpc>
                <a:spcPct val="80000"/>
              </a:lnSpc>
              <a:buFont typeface="Arial" charset="0"/>
              <a:buNone/>
            </a:pPr>
            <a:endParaRPr lang="en-US" altLang="zh-TW" sz="600" b="1" dirty="0">
              <a:solidFill>
                <a:srgbClr val="898989"/>
              </a:solidFill>
              <a:cs typeface="Times New Roman" pitchFamily="18" charset="0"/>
              <a:hlinkClick r:id="rId8"/>
            </a:endParaRPr>
          </a:p>
          <a:p>
            <a:pPr algn="ctr" eaLnBrk="1" hangingPunct="1">
              <a:lnSpc>
                <a:spcPct val="80000"/>
              </a:lnSpc>
              <a:buNone/>
            </a:pPr>
            <a:r>
              <a:rPr lang="en-US" sz="1200" dirty="0">
                <a:latin typeface="Arial" panose="020B0604020202020204" pitchFamily="34" charset="0"/>
                <a:cs typeface="Arial" panose="020B0604020202020204" pitchFamily="34" charset="0"/>
                <a:hlinkClick r:id="rId9"/>
              </a:rPr>
              <a:t>https://web.ntpu.edu.tw/~myday</a:t>
            </a:r>
            <a:endParaRPr lang="en-US" sz="1200" dirty="0">
              <a:latin typeface="Arial" panose="020B0604020202020204" pitchFamily="34" charset="0"/>
              <a:cs typeface="Arial" panose="020B0604020202020204" pitchFamily="34" charset="0"/>
            </a:endParaRPr>
          </a:p>
          <a:p>
            <a:pPr algn="ctr" eaLnBrk="1" hangingPunct="1">
              <a:lnSpc>
                <a:spcPct val="80000"/>
              </a:lnSpc>
              <a:buNone/>
            </a:pPr>
            <a:r>
              <a:rPr lang="en-US" altLang="zh-TW" sz="1200" b="1" dirty="0">
                <a:solidFill>
                  <a:srgbClr val="898989"/>
                </a:solidFill>
                <a:cs typeface="Times New Roman" pitchFamily="18" charset="0"/>
              </a:rPr>
              <a:t>2020-11-03</a:t>
            </a:r>
            <a:endParaRPr lang="zh-TW" altLang="en-US" sz="2500" b="1" dirty="0">
              <a:solidFill>
                <a:srgbClr val="898989"/>
              </a:solidFill>
              <a:ea typeface="標楷體" pitchFamily="65" charset="-120"/>
            </a:endParaRPr>
          </a:p>
        </p:txBody>
      </p:sp>
      <p:pic>
        <p:nvPicPr>
          <p:cNvPr id="14" name="Picture 4" descr="http://mail.tku.edu.tw/myday/images/Myday_Photo.jpg"/>
          <p:cNvPicPr>
            <a:picLocks noChangeAspect="1" noChangeArrowheads="1"/>
          </p:cNvPicPr>
          <p:nvPr/>
        </p:nvPicPr>
        <p:blipFill>
          <a:blip r:embed="rId10">
            <a:extLst>
              <a:ext uri="{28A0092B-C50C-407E-A947-70E740481C1C}">
                <a14:useLocalDpi xmlns:a14="http://schemas.microsoft.com/office/drawing/2010/main" val="0"/>
              </a:ext>
            </a:extLst>
          </a:blip>
          <a:srcRect l="10527" t="1544" r="10527" b="25148"/>
          <a:stretch>
            <a:fillRect/>
          </a:stretch>
        </p:blipFill>
        <p:spPr bwMode="auto">
          <a:xfrm>
            <a:off x="3575051" y="4256312"/>
            <a:ext cx="1135063"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6CBFA1A4-AC60-1C47-BA18-7524ED7AAE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21934" y="44624"/>
            <a:ext cx="962066" cy="620688"/>
          </a:xfrm>
          <a:prstGeom prst="rect">
            <a:avLst/>
          </a:prstGeom>
        </p:spPr>
      </p:pic>
      <p:pic>
        <p:nvPicPr>
          <p:cNvPr id="23" name="Picture 22">
            <a:extLst>
              <a:ext uri="{FF2B5EF4-FFF2-40B4-BE49-F238E27FC236}">
                <a16:creationId xmlns:a16="http://schemas.microsoft.com/office/drawing/2014/main" id="{2D2BED8B-FC41-4348-9A46-5D09945BBE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20826" y="718302"/>
            <a:ext cx="964282" cy="235043"/>
          </a:xfrm>
          <a:prstGeom prst="rect">
            <a:avLst/>
          </a:prstGeom>
        </p:spPr>
      </p:pic>
      <p:pic>
        <p:nvPicPr>
          <p:cNvPr id="2" name="Picture 1">
            <a:extLst>
              <a:ext uri="{FF2B5EF4-FFF2-40B4-BE49-F238E27FC236}">
                <a16:creationId xmlns:a16="http://schemas.microsoft.com/office/drawing/2014/main" id="{266FCE0F-C2EA-8046-B2DA-92E24A6449F2}"/>
              </a:ext>
            </a:extLst>
          </p:cNvPr>
          <p:cNvPicPr>
            <a:picLocks noChangeAspect="1"/>
          </p:cNvPicPr>
          <p:nvPr/>
        </p:nvPicPr>
        <p:blipFill>
          <a:blip r:embed="rId13"/>
          <a:stretch>
            <a:fillRect/>
          </a:stretch>
        </p:blipFill>
        <p:spPr>
          <a:xfrm>
            <a:off x="11192308" y="6010119"/>
            <a:ext cx="791692" cy="791692"/>
          </a:xfrm>
          <a:prstGeom prst="rect">
            <a:avLst/>
          </a:prstGeom>
        </p:spPr>
      </p:pic>
      <p:sp>
        <p:nvSpPr>
          <p:cNvPr id="9" name="標題 1">
            <a:extLst>
              <a:ext uri="{FF2B5EF4-FFF2-40B4-BE49-F238E27FC236}">
                <a16:creationId xmlns:a16="http://schemas.microsoft.com/office/drawing/2014/main" id="{A34BDED1-F1F5-204A-B6DA-992C3692A2B7}"/>
              </a:ext>
            </a:extLst>
          </p:cNvPr>
          <p:cNvSpPr>
            <a:spLocks noGrp="1"/>
          </p:cNvSpPr>
          <p:nvPr>
            <p:ph type="ctrTitle"/>
          </p:nvPr>
        </p:nvSpPr>
        <p:spPr>
          <a:xfrm>
            <a:off x="2819636" y="71466"/>
            <a:ext cx="6552728" cy="1339425"/>
          </a:xfrm>
        </p:spPr>
        <p:txBody>
          <a:bodyPr>
            <a:normAutofit fontScale="90000"/>
          </a:bodyPr>
          <a:lstStyle/>
          <a:p>
            <a:pPr eaLnBrk="1" hangingPunct="1"/>
            <a:r>
              <a:rPr lang="zh-TW" altLang="en-US" sz="5300" b="1" dirty="0">
                <a:solidFill>
                  <a:srgbClr val="0070C0"/>
                </a:solidFill>
                <a:latin typeface="DFKai-SB" panose="03000509000000000000" pitchFamily="49" charset="-120"/>
                <a:ea typeface="DFKai-SB" panose="03000509000000000000" pitchFamily="49" charset="-120"/>
                <a:cs typeface="DFKai-SB" panose="03000509000000000000" pitchFamily="49" charset="-120"/>
              </a:rPr>
              <a:t>軟體工程</a:t>
            </a:r>
            <a:br>
              <a:rPr lang="zh-TW" altLang="en-US" b="1" dirty="0">
                <a:solidFill>
                  <a:srgbClr val="0070C0"/>
                </a:solidFill>
                <a:latin typeface="DFKai-SB" panose="03000509000000000000" pitchFamily="49" charset="-120"/>
                <a:ea typeface="DFKai-SB" panose="03000509000000000000" pitchFamily="49" charset="-120"/>
                <a:cs typeface="DFKai-SB" panose="03000509000000000000" pitchFamily="49" charset="-120"/>
              </a:rPr>
            </a:br>
            <a:r>
              <a:rPr lang="en-US" altLang="zh-TW" sz="5300" b="1" dirty="0">
                <a:solidFill>
                  <a:srgbClr val="0070C0"/>
                </a:solidFill>
                <a:latin typeface="Calibri" panose="020F0502020204030204" pitchFamily="34" charset="0"/>
                <a:ea typeface="DFKai-SB" panose="03000509000000000000" pitchFamily="49" charset="-120"/>
                <a:cs typeface="Calibri" panose="020F0502020204030204" pitchFamily="34" charset="0"/>
              </a:rPr>
              <a:t>(Software Engineering)</a:t>
            </a:r>
          </a:p>
        </p:txBody>
      </p:sp>
      <p:sp>
        <p:nvSpPr>
          <p:cNvPr id="12" name="文字方塊 5">
            <a:extLst>
              <a:ext uri="{FF2B5EF4-FFF2-40B4-BE49-F238E27FC236}">
                <a16:creationId xmlns:a16="http://schemas.microsoft.com/office/drawing/2014/main" id="{CB47C35F-F35B-AF46-BF6C-377746D99CAB}"/>
              </a:ext>
            </a:extLst>
          </p:cNvPr>
          <p:cNvSpPr txBox="1">
            <a:spLocks noChangeArrowheads="1"/>
          </p:cNvSpPr>
          <p:nvPr/>
        </p:nvSpPr>
        <p:spPr bwMode="auto">
          <a:xfrm>
            <a:off x="3755442" y="3462100"/>
            <a:ext cx="46811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r>
              <a:rPr lang="en-US" altLang="zh-TW" sz="1600" dirty="0">
                <a:solidFill>
                  <a:srgbClr val="7F7F7F"/>
                </a:solidFill>
              </a:rPr>
              <a:t>1091SE07</a:t>
            </a:r>
          </a:p>
          <a:p>
            <a:pPr algn="ctr" eaLnBrk="1" hangingPunct="1">
              <a:spcBef>
                <a:spcPct val="0"/>
              </a:spcBef>
              <a:buFontTx/>
              <a:buNone/>
            </a:pPr>
            <a:r>
              <a:rPr lang="en-US" altLang="zh-TW" sz="1600" dirty="0">
                <a:solidFill>
                  <a:srgbClr val="7F7F7F"/>
                </a:solidFill>
              </a:rPr>
              <a:t>MBA, IM, NTPU </a:t>
            </a:r>
            <a:r>
              <a:rPr lang="is-IS" altLang="zh-TW" sz="1600" dirty="0">
                <a:solidFill>
                  <a:srgbClr val="7F7F7F"/>
                </a:solidFill>
              </a:rPr>
              <a:t>(M5118) (Fall 2020)</a:t>
            </a:r>
            <a:br>
              <a:rPr lang="is-IS" altLang="zh-TW" sz="1600" dirty="0">
                <a:solidFill>
                  <a:srgbClr val="7F7F7F"/>
                </a:solidFill>
              </a:rPr>
            </a:br>
            <a:r>
              <a:rPr lang="en-US" altLang="ja-JP" sz="1600" dirty="0">
                <a:solidFill>
                  <a:srgbClr val="7F7F7F"/>
                </a:solidFill>
              </a:rPr>
              <a:t> Tue 2, 3, 4 (9:10-12:00) (B8F40)</a:t>
            </a:r>
          </a:p>
        </p:txBody>
      </p:sp>
    </p:spTree>
    <p:extLst>
      <p:ext uri="{BB962C8B-B14F-4D97-AF65-F5344CB8AC3E}">
        <p14:creationId xmlns:p14="http://schemas.microsoft.com/office/powerpoint/2010/main" val="339310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82BF6-CA49-0940-8E3D-111BA6C35D4B}"/>
              </a:ext>
            </a:extLst>
          </p:cNvPr>
          <p:cNvSpPr>
            <a:spLocks noGrp="1"/>
          </p:cNvSpPr>
          <p:nvPr>
            <p:ph idx="1"/>
          </p:nvPr>
        </p:nvSpPr>
        <p:spPr>
          <a:xfrm>
            <a:off x="1775520" y="980728"/>
            <a:ext cx="8640960" cy="5688632"/>
          </a:xfrm>
        </p:spPr>
        <p:txBody>
          <a:bodyPr>
            <a:normAutofit/>
          </a:bodyPr>
          <a:lstStyle/>
          <a:p>
            <a:pPr marL="0" indent="0">
              <a:buNone/>
            </a:pPr>
            <a:r>
              <a:rPr lang="en-US" altLang="en-US" sz="2400" dirty="0" err="1">
                <a:latin typeface="Calibri" charset="0"/>
                <a:ea typeface="標楷體" charset="-120"/>
              </a:rPr>
              <a:t>週次</a:t>
            </a:r>
            <a:r>
              <a:rPr lang="en-US" altLang="en-US" sz="2400" dirty="0">
                <a:latin typeface="Calibri" charset="0"/>
                <a:ea typeface="標楷體" charset="-120"/>
              </a:rPr>
              <a:t> (Week)    </a:t>
            </a:r>
            <a:r>
              <a:rPr lang="en-US" altLang="en-US" sz="2400" dirty="0" err="1">
                <a:latin typeface="Calibri" charset="0"/>
                <a:ea typeface="標楷體" charset="-120"/>
              </a:rPr>
              <a:t>日期</a:t>
            </a:r>
            <a:r>
              <a:rPr lang="en-US" altLang="en-US" sz="2400" dirty="0">
                <a:latin typeface="Calibri" charset="0"/>
                <a:ea typeface="標楷體" charset="-120"/>
              </a:rPr>
              <a:t> (Date)    </a:t>
            </a:r>
            <a:r>
              <a:rPr lang="en-US" altLang="en-US" sz="2400" dirty="0" err="1">
                <a:latin typeface="Calibri" charset="0"/>
                <a:ea typeface="標楷體" charset="-120"/>
              </a:rPr>
              <a:t>內容</a:t>
            </a:r>
            <a:r>
              <a:rPr lang="en-US" altLang="en-US" sz="2400" dirty="0">
                <a:latin typeface="Calibri" charset="0"/>
                <a:ea typeface="標楷體" charset="-120"/>
              </a:rPr>
              <a:t> (Subject/Topics)</a:t>
            </a:r>
            <a:endParaRPr lang="en-US" altLang="zh-TW" sz="2400" dirty="0"/>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   2020/09/15   </a:t>
            </a:r>
            <a:r>
              <a:rPr lang="zh-TW" altLang="en-US" sz="2400" dirty="0">
                <a:latin typeface="Calibri" panose="020F0502020204030204" pitchFamily="34" charset="0"/>
                <a:ea typeface="DFKai-SB" panose="03000509000000000000" pitchFamily="49" charset="-120"/>
                <a:cs typeface="Calibri" panose="020F0502020204030204" pitchFamily="34" charset="0"/>
              </a:rPr>
              <a:t>軟體工程概論 </a:t>
            </a:r>
            <a:r>
              <a:rPr lang="en-US" altLang="zh-TW" sz="2200" dirty="0">
                <a:latin typeface="Calibri" panose="020F0502020204030204" pitchFamily="34" charset="0"/>
                <a:ea typeface="DFKai-SB" panose="03000509000000000000" pitchFamily="49" charset="-120"/>
                <a:cs typeface="Calibri" panose="020F0502020204030204" pitchFamily="34" charset="0"/>
              </a:rPr>
              <a:t>(</a:t>
            </a:r>
            <a:r>
              <a:rPr lang="en-US" sz="2200" dirty="0">
                <a:latin typeface="Calibri" panose="020F0502020204030204" pitchFamily="34" charset="0"/>
                <a:ea typeface="DFKai-SB" panose="03000509000000000000" pitchFamily="49" charset="-120"/>
                <a:cs typeface="Calibri" panose="020F0502020204030204" pitchFamily="34" charset="0"/>
              </a:rPr>
              <a:t>Introduction to Software Engineering)</a:t>
            </a:r>
          </a:p>
          <a:p>
            <a:pPr marL="0" indent="0">
              <a:buNone/>
            </a:pPr>
            <a:r>
              <a:rPr lang="en-US" sz="2400" dirty="0">
                <a:latin typeface="Calibri" panose="020F0502020204030204" pitchFamily="34" charset="0"/>
                <a:ea typeface="DFKai-SB" panose="03000509000000000000" pitchFamily="49" charset="-120"/>
                <a:cs typeface="Calibri" panose="020F0502020204030204" pitchFamily="34" charset="0"/>
              </a:rPr>
              <a:t>2   2020/09/22   </a:t>
            </a:r>
            <a:r>
              <a:rPr lang="zh-TW" altLang="en-US" sz="2400" dirty="0">
                <a:latin typeface="Calibri" panose="020F0502020204030204" pitchFamily="34" charset="0"/>
                <a:ea typeface="DFKai-SB" panose="03000509000000000000" pitchFamily="49" charset="-120"/>
                <a:cs typeface="Calibri" panose="020F0502020204030204" pitchFamily="34" charset="0"/>
              </a:rPr>
              <a:t>軟體產品與專案管理：</a:t>
            </a:r>
            <a:r>
              <a:rPr lang="zh-TW" altLang="en-US" sz="2200" dirty="0">
                <a:latin typeface="Calibri" panose="020F0502020204030204" pitchFamily="34" charset="0"/>
                <a:ea typeface="DFKai-SB" panose="03000509000000000000" pitchFamily="49" charset="-120"/>
                <a:cs typeface="Calibri" panose="020F0502020204030204" pitchFamily="34" charset="0"/>
              </a:rPr>
              <a:t>軟體產品管理，原型設計 </a:t>
            </a:r>
            <a:r>
              <a:rPr lang="en-US" altLang="zh-TW" sz="2200" dirty="0">
                <a:latin typeface="Calibri" panose="020F0502020204030204" pitchFamily="34" charset="0"/>
                <a:ea typeface="DFKai-SB" panose="03000509000000000000" pitchFamily="49" charset="-120"/>
                <a:cs typeface="Calibri" panose="020F0502020204030204" pitchFamily="34" charset="0"/>
              </a:rPr>
              <a:t> </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200" dirty="0">
                <a:latin typeface="Calibri" panose="020F0502020204030204" pitchFamily="34" charset="0"/>
                <a:ea typeface="DFKai-SB" panose="03000509000000000000" pitchFamily="49" charset="-120"/>
                <a:cs typeface="Calibri" panose="020F0502020204030204" pitchFamily="34" charset="0"/>
              </a:rPr>
              <a:t>                               (</a:t>
            </a:r>
            <a:r>
              <a:rPr lang="en-US" sz="2200" dirty="0">
                <a:latin typeface="Calibri" panose="020F0502020204030204" pitchFamily="34" charset="0"/>
                <a:ea typeface="DFKai-SB" panose="03000509000000000000" pitchFamily="49" charset="-120"/>
                <a:cs typeface="Calibri" panose="020F0502020204030204" pitchFamily="34" charset="0"/>
              </a:rPr>
              <a:t>Software Products and Project Management: </a:t>
            </a:r>
            <a:br>
              <a:rPr lang="en-US" sz="2200" dirty="0">
                <a:latin typeface="Calibri" panose="020F0502020204030204" pitchFamily="34" charset="0"/>
                <a:ea typeface="DFKai-SB" panose="03000509000000000000" pitchFamily="49" charset="-120"/>
                <a:cs typeface="Calibri" panose="020F0502020204030204" pitchFamily="34" charset="0"/>
              </a:rPr>
            </a:br>
            <a:r>
              <a:rPr lang="en-US" sz="2200" dirty="0">
                <a:latin typeface="Calibri" panose="020F0502020204030204" pitchFamily="34" charset="0"/>
                <a:ea typeface="DFKai-SB" panose="03000509000000000000" pitchFamily="49" charset="-120"/>
                <a:cs typeface="Calibri" panose="020F0502020204030204" pitchFamily="34" charset="0"/>
              </a:rPr>
              <a:t>                                 Software product management and prototyping)</a:t>
            </a:r>
          </a:p>
          <a:p>
            <a:pPr marL="0" indent="0">
              <a:buNone/>
            </a:pPr>
            <a:r>
              <a:rPr lang="en-US" sz="2400" dirty="0">
                <a:latin typeface="Calibri" panose="020F0502020204030204" pitchFamily="34" charset="0"/>
                <a:ea typeface="DFKai-SB" panose="03000509000000000000" pitchFamily="49" charset="-120"/>
                <a:cs typeface="Calibri" panose="020F0502020204030204" pitchFamily="34" charset="0"/>
              </a:rPr>
              <a:t>3   2020/09/29   </a:t>
            </a:r>
            <a:r>
              <a:rPr lang="zh-TW" altLang="en-US" sz="2400" dirty="0">
                <a:latin typeface="Calibri" panose="020F0502020204030204" pitchFamily="34" charset="0"/>
                <a:ea typeface="DFKai-SB" panose="03000509000000000000" pitchFamily="49" charset="-120"/>
                <a:cs typeface="Calibri" panose="020F0502020204030204" pitchFamily="34" charset="0"/>
              </a:rPr>
              <a:t>敏捷軟體工程：</a:t>
            </a:r>
            <a:r>
              <a:rPr lang="zh-TW" altLang="en-US" sz="2200" dirty="0">
                <a:latin typeface="Calibri" panose="020F0502020204030204" pitchFamily="34" charset="0"/>
                <a:ea typeface="DFKai-SB" panose="03000509000000000000" pitchFamily="49" charset="-120"/>
                <a:cs typeface="Calibri" panose="020F0502020204030204" pitchFamily="34" charset="0"/>
              </a:rPr>
              <a:t>敏捷方法、</a:t>
            </a:r>
            <a:r>
              <a:rPr lang="en-US" sz="2200" dirty="0">
                <a:latin typeface="Calibri" panose="020F0502020204030204" pitchFamily="34" charset="0"/>
                <a:ea typeface="DFKai-SB" panose="03000509000000000000" pitchFamily="49" charset="-120"/>
                <a:cs typeface="Calibri" panose="020F0502020204030204" pitchFamily="34" charset="0"/>
              </a:rPr>
              <a:t>Scrum、</a:t>
            </a:r>
            <a:r>
              <a:rPr lang="zh-TW" altLang="en-US" sz="2200" dirty="0">
                <a:latin typeface="Calibri" panose="020F0502020204030204" pitchFamily="34" charset="0"/>
                <a:ea typeface="DFKai-SB" panose="03000509000000000000" pitchFamily="49" charset="-120"/>
                <a:cs typeface="Calibri" panose="020F0502020204030204" pitchFamily="34" charset="0"/>
              </a:rPr>
              <a:t>極限程式設計</a:t>
            </a:r>
            <a:r>
              <a:rPr lang="en-US" altLang="zh-TW" sz="2200" dirty="0">
                <a:latin typeface="Calibri" panose="020F0502020204030204" pitchFamily="34" charset="0"/>
                <a:ea typeface="DFKai-SB" panose="03000509000000000000" pitchFamily="49" charset="-120"/>
                <a:cs typeface="Calibri" panose="020F0502020204030204" pitchFamily="34" charset="0"/>
              </a:rPr>
              <a:t> </a:t>
            </a:r>
            <a:br>
              <a:rPr lang="en-US" altLang="zh-TW" sz="2000" dirty="0">
                <a:latin typeface="Calibri" panose="020F0502020204030204" pitchFamily="34" charset="0"/>
                <a:ea typeface="DFKai-SB" panose="03000509000000000000" pitchFamily="49" charset="-120"/>
                <a:cs typeface="Calibri" panose="020F0502020204030204" pitchFamily="34" charset="0"/>
              </a:rPr>
            </a:br>
            <a:r>
              <a:rPr lang="en-US" altLang="zh-TW" sz="2000" dirty="0">
                <a:latin typeface="Calibri" panose="020F0502020204030204" pitchFamily="34" charset="0"/>
                <a:ea typeface="DFKai-SB" panose="03000509000000000000" pitchFamily="49" charset="-120"/>
                <a:cs typeface="Calibri" panose="020F0502020204030204" pitchFamily="34" charset="0"/>
              </a:rPr>
              <a:t>                                  </a:t>
            </a:r>
            <a:r>
              <a:rPr lang="zh-TW" altLang="en-US" sz="2400" dirty="0">
                <a:latin typeface="Calibri" panose="020F0502020204030204" pitchFamily="34" charset="0"/>
                <a:ea typeface="DFKai-SB" panose="03000509000000000000" pitchFamily="49" charset="-120"/>
                <a:cs typeface="Calibri" panose="020F0502020204030204" pitchFamily="34" charset="0"/>
              </a:rPr>
              <a:t> </a:t>
            </a:r>
            <a:r>
              <a:rPr lang="en-US" altLang="zh-TW" sz="2200" dirty="0">
                <a:latin typeface="Calibri" panose="020F0502020204030204" pitchFamily="34" charset="0"/>
                <a:ea typeface="DFKai-SB" panose="03000509000000000000" pitchFamily="49" charset="-120"/>
                <a:cs typeface="Calibri" panose="020F0502020204030204" pitchFamily="34" charset="0"/>
              </a:rPr>
              <a:t>(</a:t>
            </a:r>
            <a:r>
              <a:rPr lang="en-US" sz="2200" dirty="0">
                <a:latin typeface="Calibri" panose="020F0502020204030204" pitchFamily="34" charset="0"/>
                <a:ea typeface="DFKai-SB" panose="03000509000000000000" pitchFamily="49" charset="-120"/>
                <a:cs typeface="Calibri" panose="020F0502020204030204" pitchFamily="34" charset="0"/>
              </a:rPr>
              <a:t>Agile Software Engineering:  Agile methods, Scrum, </a:t>
            </a:r>
            <a:br>
              <a:rPr lang="en-US" sz="2200" dirty="0">
                <a:latin typeface="Calibri" panose="020F0502020204030204" pitchFamily="34" charset="0"/>
                <a:ea typeface="DFKai-SB" panose="03000509000000000000" pitchFamily="49" charset="-120"/>
                <a:cs typeface="Calibri" panose="020F0502020204030204" pitchFamily="34" charset="0"/>
              </a:rPr>
            </a:br>
            <a:r>
              <a:rPr lang="en-US" sz="2200" dirty="0">
                <a:latin typeface="Calibri" panose="020F0502020204030204" pitchFamily="34" charset="0"/>
                <a:ea typeface="DFKai-SB" panose="03000509000000000000" pitchFamily="49" charset="-120"/>
                <a:cs typeface="Calibri" panose="020F0502020204030204" pitchFamily="34" charset="0"/>
              </a:rPr>
              <a:t>                                  and Extreme Programming)</a:t>
            </a:r>
          </a:p>
          <a:p>
            <a:pPr marL="0" indent="0">
              <a:buNone/>
            </a:pPr>
            <a:r>
              <a:rPr lang="en-US" sz="2400" dirty="0">
                <a:latin typeface="Calibri" panose="020F0502020204030204" pitchFamily="34" charset="0"/>
                <a:ea typeface="DFKai-SB" panose="03000509000000000000" pitchFamily="49" charset="-120"/>
                <a:cs typeface="Calibri" panose="020F0502020204030204" pitchFamily="34" charset="0"/>
              </a:rPr>
              <a:t>4   2020/10/06   </a:t>
            </a:r>
            <a:r>
              <a:rPr lang="zh-TW" altLang="en-US" sz="2400" dirty="0">
                <a:latin typeface="Calibri" panose="020F0502020204030204" pitchFamily="34" charset="0"/>
                <a:ea typeface="DFKai-SB" panose="03000509000000000000" pitchFamily="49" charset="-120"/>
                <a:cs typeface="Calibri" panose="020F0502020204030204" pitchFamily="34" charset="0"/>
              </a:rPr>
              <a:t>功能、場景和故事</a:t>
            </a:r>
            <a:r>
              <a:rPr lang="zh-TW" altLang="en-US" sz="2200" dirty="0">
                <a:latin typeface="Calibri" panose="020F0502020204030204" pitchFamily="34" charset="0"/>
                <a:ea typeface="DFKai-SB" panose="03000509000000000000" pitchFamily="49" charset="-120"/>
                <a:cs typeface="Calibri" panose="020F0502020204030204" pitchFamily="34" charset="0"/>
              </a:rPr>
              <a:t> </a:t>
            </a:r>
            <a:r>
              <a:rPr lang="en-US" altLang="zh-TW" sz="2200" dirty="0">
                <a:latin typeface="Calibri" panose="020F0502020204030204" pitchFamily="34" charset="0"/>
                <a:ea typeface="DFKai-SB" panose="03000509000000000000" pitchFamily="49" charset="-120"/>
                <a:cs typeface="Calibri" panose="020F0502020204030204" pitchFamily="34" charset="0"/>
              </a:rPr>
              <a:t>(</a:t>
            </a:r>
            <a:r>
              <a:rPr lang="en-US" sz="2200" dirty="0">
                <a:latin typeface="Calibri" panose="020F0502020204030204" pitchFamily="34" charset="0"/>
                <a:ea typeface="DFKai-SB" panose="03000509000000000000" pitchFamily="49" charset="-120"/>
                <a:cs typeface="Calibri" panose="020F0502020204030204" pitchFamily="34" charset="0"/>
              </a:rPr>
              <a:t>Features, Scenarios, and Stories)</a:t>
            </a:r>
          </a:p>
          <a:p>
            <a:pPr marL="0" indent="0">
              <a:buNone/>
            </a:pPr>
            <a:r>
              <a:rPr lang="en-US" sz="2400" dirty="0">
                <a:latin typeface="Calibri" panose="020F0502020204030204" pitchFamily="34" charset="0"/>
                <a:ea typeface="DFKai-SB" panose="03000509000000000000" pitchFamily="49" charset="-120"/>
                <a:cs typeface="Calibri" panose="020F0502020204030204" pitchFamily="34" charset="0"/>
              </a:rPr>
              <a:t>5   2020/10/13   </a:t>
            </a:r>
            <a:r>
              <a:rPr lang="zh-TW" altLang="en-US" sz="2400" dirty="0">
                <a:latin typeface="Calibri" panose="020F0502020204030204" pitchFamily="34" charset="0"/>
                <a:ea typeface="DFKai-SB" panose="03000509000000000000" pitchFamily="49" charset="-120"/>
                <a:cs typeface="Calibri" panose="020F0502020204030204" pitchFamily="34" charset="0"/>
              </a:rPr>
              <a:t>軟體架構：</a:t>
            </a:r>
            <a:r>
              <a:rPr lang="zh-TW" altLang="en-US" sz="2200" dirty="0">
                <a:latin typeface="Calibri" panose="020F0502020204030204" pitchFamily="34" charset="0"/>
                <a:ea typeface="DFKai-SB" panose="03000509000000000000" pitchFamily="49" charset="-120"/>
                <a:cs typeface="Calibri" panose="020F0502020204030204" pitchFamily="34" charset="0"/>
              </a:rPr>
              <a:t>架構設計、系統分解、分散式架構</a:t>
            </a:r>
            <a:br>
              <a:rPr lang="en-US" altLang="zh-TW" sz="2000" dirty="0">
                <a:latin typeface="Calibri" panose="020F0502020204030204" pitchFamily="34" charset="0"/>
                <a:ea typeface="DFKai-SB" panose="03000509000000000000" pitchFamily="49" charset="-120"/>
                <a:cs typeface="Calibri" panose="020F0502020204030204" pitchFamily="34" charset="0"/>
              </a:rPr>
            </a:br>
            <a:r>
              <a:rPr lang="en-US" altLang="zh-TW" sz="2000" dirty="0">
                <a:latin typeface="Calibri" panose="020F0502020204030204" pitchFamily="34" charset="0"/>
                <a:ea typeface="DFKai-SB" panose="03000509000000000000" pitchFamily="49" charset="-120"/>
                <a:cs typeface="Calibri" panose="020F0502020204030204" pitchFamily="34" charset="0"/>
              </a:rPr>
              <a:t>                                    </a:t>
            </a:r>
            <a:r>
              <a:rPr lang="en-US" altLang="zh-TW" sz="2200" dirty="0">
                <a:latin typeface="Calibri" panose="020F0502020204030204" pitchFamily="34" charset="0"/>
                <a:ea typeface="DFKai-SB" panose="03000509000000000000" pitchFamily="49" charset="-120"/>
                <a:cs typeface="Calibri" panose="020F0502020204030204" pitchFamily="34" charset="0"/>
              </a:rPr>
              <a:t>(</a:t>
            </a:r>
            <a:r>
              <a:rPr lang="en-US" sz="2200" dirty="0">
                <a:latin typeface="Calibri" panose="020F0502020204030204" pitchFamily="34" charset="0"/>
                <a:ea typeface="DFKai-SB" panose="03000509000000000000" pitchFamily="49" charset="-120"/>
                <a:cs typeface="Calibri" panose="020F0502020204030204" pitchFamily="34" charset="0"/>
              </a:rPr>
              <a:t>Software Architecture: Architectural design, </a:t>
            </a:r>
            <a:br>
              <a:rPr lang="en-US" sz="2200" dirty="0">
                <a:latin typeface="Calibri" panose="020F0502020204030204" pitchFamily="34" charset="0"/>
                <a:ea typeface="DFKai-SB" panose="03000509000000000000" pitchFamily="49" charset="-120"/>
                <a:cs typeface="Calibri" panose="020F0502020204030204" pitchFamily="34" charset="0"/>
              </a:rPr>
            </a:br>
            <a:r>
              <a:rPr lang="en-US" sz="2200" dirty="0">
                <a:latin typeface="Calibri" panose="020F0502020204030204" pitchFamily="34" charset="0"/>
                <a:ea typeface="DFKai-SB" panose="03000509000000000000" pitchFamily="49" charset="-120"/>
                <a:cs typeface="Calibri" panose="020F0502020204030204" pitchFamily="34" charset="0"/>
              </a:rPr>
              <a:t>                                  System decomposition, and Distribution architecture)</a:t>
            </a:r>
          </a:p>
          <a:p>
            <a:pPr marL="0" indent="0">
              <a:buNone/>
            </a:pPr>
            <a:r>
              <a:rPr 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6   2020/10/20   </a:t>
            </a:r>
            <a:r>
              <a:rPr lang="zh-TW" alt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軟體工程個案研究 </a:t>
            </a:r>
            <a:r>
              <a:rPr 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I </a:t>
            </a:r>
            <a:br>
              <a:rPr 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br>
            <a:r>
              <a:rPr 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                              (Case Study on Software Engineering I)</a:t>
            </a:r>
          </a:p>
        </p:txBody>
      </p:sp>
      <p:sp>
        <p:nvSpPr>
          <p:cNvPr id="4" name="Slide Number Placeholder 3">
            <a:extLst>
              <a:ext uri="{FF2B5EF4-FFF2-40B4-BE49-F238E27FC236}">
                <a16:creationId xmlns:a16="http://schemas.microsoft.com/office/drawing/2014/main" id="{CAF87740-7342-4346-B2E0-F69CCB27CF2F}"/>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5" name="矩形 4">
            <a:extLst>
              <a:ext uri="{FF2B5EF4-FFF2-40B4-BE49-F238E27FC236}">
                <a16:creationId xmlns:a16="http://schemas.microsoft.com/office/drawing/2014/main" id="{03FDB645-4535-D947-9FA2-92EAE75A28A5}"/>
              </a:ext>
            </a:extLst>
          </p:cNvPr>
          <p:cNvSpPr>
            <a:spLocks noChangeArrowheads="1"/>
          </p:cNvSpPr>
          <p:nvPr/>
        </p:nvSpPr>
        <p:spPr bwMode="auto">
          <a:xfrm>
            <a:off x="1919289" y="66774"/>
            <a:ext cx="81375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algn="ctr" eaLnBrk="1" hangingPunct="1">
              <a:spcBef>
                <a:spcPct val="0"/>
              </a:spcBef>
              <a:buFontTx/>
              <a:buNone/>
            </a:pPr>
            <a:r>
              <a:rPr lang="zh-TW" altLang="en-US" sz="4400" b="1" dirty="0">
                <a:solidFill>
                  <a:schemeClr val="tx2"/>
                </a:solidFill>
                <a:ea typeface="標楷體" charset="-120"/>
              </a:rPr>
              <a:t>課程大綱 </a:t>
            </a:r>
            <a:r>
              <a:rPr lang="en-US" altLang="zh-TW" sz="4400" b="1" dirty="0">
                <a:solidFill>
                  <a:schemeClr val="tx2"/>
                </a:solidFill>
                <a:ea typeface="標楷體" charset="-120"/>
              </a:rPr>
              <a:t>(Syllabus)</a:t>
            </a:r>
            <a:endParaRPr lang="zh-TW" altLang="en-US" sz="4400" b="1" dirty="0">
              <a:solidFill>
                <a:schemeClr val="tx2"/>
              </a:solidFill>
              <a:ea typeface="標楷體" charset="-120"/>
            </a:endParaRPr>
          </a:p>
        </p:txBody>
      </p:sp>
      <p:pic>
        <p:nvPicPr>
          <p:cNvPr id="6" name="Picture 5">
            <a:extLst>
              <a:ext uri="{FF2B5EF4-FFF2-40B4-BE49-F238E27FC236}">
                <a16:creationId xmlns:a16="http://schemas.microsoft.com/office/drawing/2014/main" id="{736F75CD-B593-224B-8AC9-E30D7E9A7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504" y="44624"/>
            <a:ext cx="962066" cy="620688"/>
          </a:xfrm>
          <a:prstGeom prst="rect">
            <a:avLst/>
          </a:prstGeom>
        </p:spPr>
      </p:pic>
      <p:pic>
        <p:nvPicPr>
          <p:cNvPr id="7" name="Picture 6">
            <a:extLst>
              <a:ext uri="{FF2B5EF4-FFF2-40B4-BE49-F238E27FC236}">
                <a16:creationId xmlns:a16="http://schemas.microsoft.com/office/drawing/2014/main" id="{180DF8FA-EA10-5A4B-BCA5-6EE87D30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396" y="718302"/>
            <a:ext cx="964282" cy="235043"/>
          </a:xfrm>
          <a:prstGeom prst="rect">
            <a:avLst/>
          </a:prstGeom>
        </p:spPr>
      </p:pic>
    </p:spTree>
    <p:extLst>
      <p:ext uri="{BB962C8B-B14F-4D97-AF65-F5344CB8AC3E}">
        <p14:creationId xmlns:p14="http://schemas.microsoft.com/office/powerpoint/2010/main" val="192226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82BF6-CA49-0940-8E3D-111BA6C35D4B}"/>
              </a:ext>
            </a:extLst>
          </p:cNvPr>
          <p:cNvSpPr>
            <a:spLocks noGrp="1"/>
          </p:cNvSpPr>
          <p:nvPr>
            <p:ph idx="1"/>
          </p:nvPr>
        </p:nvSpPr>
        <p:spPr>
          <a:xfrm>
            <a:off x="1775520" y="980728"/>
            <a:ext cx="8640960" cy="5688632"/>
          </a:xfrm>
        </p:spPr>
        <p:txBody>
          <a:bodyPr>
            <a:normAutofit/>
          </a:bodyPr>
          <a:lstStyle/>
          <a:p>
            <a:pPr marL="0" indent="0">
              <a:buNone/>
            </a:pPr>
            <a:r>
              <a:rPr lang="en-US" altLang="en-US" sz="2400" dirty="0" err="1">
                <a:latin typeface="Calibri" charset="0"/>
                <a:ea typeface="標楷體" charset="-120"/>
              </a:rPr>
              <a:t>週次</a:t>
            </a:r>
            <a:r>
              <a:rPr lang="en-US" altLang="en-US" sz="2400" dirty="0">
                <a:latin typeface="Calibri" charset="0"/>
                <a:ea typeface="標楷體" charset="-120"/>
              </a:rPr>
              <a:t> (Week)    </a:t>
            </a:r>
            <a:r>
              <a:rPr lang="en-US" altLang="en-US" sz="2400" dirty="0" err="1">
                <a:latin typeface="Calibri" charset="0"/>
                <a:ea typeface="標楷體" charset="-120"/>
              </a:rPr>
              <a:t>日期</a:t>
            </a:r>
            <a:r>
              <a:rPr lang="en-US" altLang="en-US" sz="2400" dirty="0">
                <a:latin typeface="Calibri" charset="0"/>
                <a:ea typeface="標楷體" charset="-120"/>
              </a:rPr>
              <a:t> (Date)    </a:t>
            </a:r>
            <a:r>
              <a:rPr lang="en-US" altLang="en-US" sz="2400" dirty="0" err="1">
                <a:latin typeface="Calibri" charset="0"/>
                <a:ea typeface="標楷體" charset="-120"/>
              </a:rPr>
              <a:t>內容</a:t>
            </a:r>
            <a:r>
              <a:rPr lang="en-US" altLang="en-US" sz="2400" dirty="0">
                <a:latin typeface="Calibri" charset="0"/>
                <a:ea typeface="標楷體" charset="-120"/>
              </a:rPr>
              <a:t> (Subject/Topics)</a:t>
            </a:r>
            <a:endParaRPr lang="en-US" altLang="zh-TW" sz="2400" dirty="0"/>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7   2020/10/27   </a:t>
            </a:r>
            <a:r>
              <a:rPr lang="zh-TW" altLang="en-US" sz="2400" dirty="0">
                <a:latin typeface="Calibri" panose="020F0502020204030204" pitchFamily="34" charset="0"/>
                <a:ea typeface="DFKai-SB" panose="03000509000000000000" pitchFamily="49" charset="-120"/>
                <a:cs typeface="Calibri" panose="020F0502020204030204" pitchFamily="34" charset="0"/>
              </a:rPr>
              <a:t>基於雲的軟體：虛擬化和容器、軟體即服務</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a:t>
            </a:r>
            <a:r>
              <a:rPr lang="zh-TW" altLang="en-US" sz="2400" dirty="0">
                <a:latin typeface="Calibri" panose="020F0502020204030204" pitchFamily="34" charset="0"/>
                <a:ea typeface="DFKai-SB" panose="03000509000000000000" pitchFamily="49" charset="-120"/>
                <a:cs typeface="Calibri" panose="020F0502020204030204" pitchFamily="34" charset="0"/>
              </a:rPr>
              <a:t> </a:t>
            </a:r>
            <a:r>
              <a:rPr lang="en-US" altLang="zh-TW" sz="2400" dirty="0">
                <a:latin typeface="Calibri" panose="020F0502020204030204" pitchFamily="34" charset="0"/>
                <a:ea typeface="DFKai-SB" panose="03000509000000000000" pitchFamily="49" charset="-120"/>
                <a:cs typeface="Calibri" panose="020F0502020204030204" pitchFamily="34" charset="0"/>
              </a:rPr>
              <a:t>(Cloud-Based Software: </a:t>
            </a:r>
            <a:r>
              <a:rPr lang="en-US" altLang="zh-TW" sz="2200" dirty="0">
                <a:latin typeface="Calibri" panose="020F0502020204030204" pitchFamily="34" charset="0"/>
                <a:ea typeface="DFKai-SB" panose="03000509000000000000" pitchFamily="49" charset="-120"/>
                <a:cs typeface="Calibri" panose="020F0502020204030204" pitchFamily="34" charset="0"/>
              </a:rPr>
              <a:t>Virtualization and containers,</a:t>
            </a:r>
            <a:br>
              <a:rPr lang="en-US" altLang="zh-TW" sz="2200" dirty="0">
                <a:latin typeface="Calibri" panose="020F0502020204030204" pitchFamily="34" charset="0"/>
                <a:ea typeface="DFKai-SB" panose="03000509000000000000" pitchFamily="49" charset="-120"/>
                <a:cs typeface="Calibri" panose="020F0502020204030204" pitchFamily="34" charset="0"/>
              </a:rPr>
            </a:br>
            <a:r>
              <a:rPr lang="en-US" altLang="zh-TW" sz="2200" dirty="0">
                <a:latin typeface="Calibri" panose="020F0502020204030204" pitchFamily="34" charset="0"/>
                <a:ea typeface="DFKai-SB" panose="03000509000000000000" pitchFamily="49" charset="-120"/>
                <a:cs typeface="Calibri" panose="020F0502020204030204" pitchFamily="34" charset="0"/>
              </a:rPr>
              <a:t>                                  Everything as a service, Software as a service)</a:t>
            </a:r>
          </a:p>
          <a:p>
            <a:pPr marL="0" indent="0">
              <a:buNone/>
            </a:pPr>
            <a:r>
              <a:rPr lang="en-US" altLang="zh-TW" sz="2400" dirty="0">
                <a:solidFill>
                  <a:srgbClr val="FF0000"/>
                </a:solidFill>
                <a:latin typeface="Calibri" panose="020F0502020204030204" pitchFamily="34" charset="0"/>
                <a:ea typeface="DFKai-SB" panose="03000509000000000000" pitchFamily="49" charset="-120"/>
                <a:cs typeface="Calibri" panose="020F0502020204030204" pitchFamily="34" charset="0"/>
              </a:rPr>
              <a:t>8   2020/11/03   </a:t>
            </a:r>
            <a:r>
              <a:rPr lang="zh-TW" altLang="en-US" sz="2400" dirty="0">
                <a:solidFill>
                  <a:srgbClr val="FF0000"/>
                </a:solidFill>
                <a:latin typeface="Calibri" panose="020F0502020204030204" pitchFamily="34" charset="0"/>
                <a:ea typeface="DFKai-SB" panose="03000509000000000000" pitchFamily="49" charset="-120"/>
                <a:cs typeface="Calibri" panose="020F0502020204030204" pitchFamily="34" charset="0"/>
              </a:rPr>
              <a:t>雲端運算與雲軟體架構 </a:t>
            </a:r>
            <a:br>
              <a:rPr lang="en-US" altLang="zh-TW" sz="2400" dirty="0">
                <a:solidFill>
                  <a:srgbClr val="FF0000"/>
                </a:solidFill>
                <a:latin typeface="Calibri" panose="020F0502020204030204" pitchFamily="34" charset="0"/>
                <a:ea typeface="DFKai-SB" panose="03000509000000000000" pitchFamily="49" charset="-120"/>
                <a:cs typeface="Calibri" panose="020F0502020204030204" pitchFamily="34" charset="0"/>
              </a:rPr>
            </a:br>
            <a:r>
              <a:rPr lang="en-US" altLang="zh-TW" sz="2400" dirty="0">
                <a:solidFill>
                  <a:srgbClr val="FF0000"/>
                </a:solidFill>
                <a:latin typeface="Calibri" panose="020F0502020204030204" pitchFamily="34" charset="0"/>
                <a:ea typeface="DFKai-SB" panose="03000509000000000000" pitchFamily="49" charset="-120"/>
                <a:cs typeface="Calibri" panose="020F0502020204030204" pitchFamily="34" charset="0"/>
              </a:rPr>
              <a:t>                              </a:t>
            </a:r>
            <a:r>
              <a:rPr lang="en-US" altLang="zh-TW" sz="2300" dirty="0">
                <a:solidFill>
                  <a:srgbClr val="FF0000"/>
                </a:solidFill>
                <a:latin typeface="Calibri" panose="020F0502020204030204" pitchFamily="34" charset="0"/>
                <a:ea typeface="DFKai-SB" panose="03000509000000000000" pitchFamily="49" charset="-120"/>
                <a:cs typeface="Calibri" panose="020F0502020204030204" pitchFamily="34" charset="0"/>
              </a:rPr>
              <a:t>(Cloud Computing and Cloud Software Architecture)</a:t>
            </a:r>
          </a:p>
          <a:p>
            <a:pPr marL="0" indent="0">
              <a:buNone/>
            </a:pP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9   2020/11/10   </a:t>
            </a:r>
            <a:r>
              <a:rPr lang="zh-TW" altLang="en-US"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期中報告 </a:t>
            </a: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(Midterm Project Report)</a:t>
            </a:r>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10   2020/11/17   </a:t>
            </a:r>
            <a:r>
              <a:rPr lang="zh-TW" altLang="en-US" sz="2400" dirty="0">
                <a:latin typeface="Calibri" panose="020F0502020204030204" pitchFamily="34" charset="0"/>
                <a:ea typeface="DFKai-SB" panose="03000509000000000000" pitchFamily="49" charset="-120"/>
                <a:cs typeface="Calibri" panose="020F0502020204030204" pitchFamily="34" charset="0"/>
              </a:rPr>
              <a:t>微服務架構：</a:t>
            </a:r>
            <a:r>
              <a:rPr lang="en-US" altLang="zh-TW" sz="2400" dirty="0">
                <a:latin typeface="Calibri" panose="020F0502020204030204" pitchFamily="34" charset="0"/>
                <a:ea typeface="DFKai-SB" panose="03000509000000000000" pitchFamily="49" charset="-120"/>
                <a:cs typeface="Calibri" panose="020F0502020204030204" pitchFamily="34" charset="0"/>
              </a:rPr>
              <a:t>RESTful</a:t>
            </a:r>
            <a:r>
              <a:rPr lang="zh-TW" altLang="en-US" sz="2400" dirty="0">
                <a:latin typeface="Calibri" panose="020F0502020204030204" pitchFamily="34" charset="0"/>
                <a:ea typeface="DFKai-SB" panose="03000509000000000000" pitchFamily="49" charset="-120"/>
                <a:cs typeface="Calibri" panose="020F0502020204030204" pitchFamily="34" charset="0"/>
              </a:rPr>
              <a:t>服務、服務部署</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a:t>
            </a:r>
            <a:r>
              <a:rPr lang="zh-TW" altLang="en-US" sz="2400" dirty="0">
                <a:latin typeface="Calibri" panose="020F0502020204030204" pitchFamily="34" charset="0"/>
                <a:ea typeface="DFKai-SB" panose="03000509000000000000" pitchFamily="49" charset="-120"/>
                <a:cs typeface="Calibri" panose="020F0502020204030204" pitchFamily="34" charset="0"/>
              </a:rPr>
              <a:t> </a:t>
            </a:r>
            <a:r>
              <a:rPr lang="en-US" altLang="zh-TW" sz="2200" dirty="0">
                <a:latin typeface="Calibri" panose="020F0502020204030204" pitchFamily="34" charset="0"/>
                <a:ea typeface="DFKai-SB" panose="03000509000000000000" pitchFamily="49" charset="-120"/>
                <a:cs typeface="Calibri" panose="020F0502020204030204" pitchFamily="34" charset="0"/>
              </a:rPr>
              <a:t>(Microservices Architecture, RESTful services, </a:t>
            </a:r>
            <a:br>
              <a:rPr lang="en-US" altLang="zh-TW" sz="2200" dirty="0">
                <a:latin typeface="Calibri" panose="020F0502020204030204" pitchFamily="34" charset="0"/>
                <a:ea typeface="DFKai-SB" panose="03000509000000000000" pitchFamily="49" charset="-120"/>
                <a:cs typeface="Calibri" panose="020F0502020204030204" pitchFamily="34" charset="0"/>
              </a:rPr>
            </a:br>
            <a:r>
              <a:rPr lang="en-US" altLang="zh-TW" sz="2200" dirty="0">
                <a:latin typeface="Calibri" panose="020F0502020204030204" pitchFamily="34" charset="0"/>
                <a:ea typeface="DFKai-SB" panose="03000509000000000000" pitchFamily="49" charset="-120"/>
                <a:cs typeface="Calibri" panose="020F0502020204030204" pitchFamily="34" charset="0"/>
              </a:rPr>
              <a:t>                                     Service deployment)</a:t>
            </a:r>
          </a:p>
          <a:p>
            <a:pPr marL="0" indent="0">
              <a:buNone/>
            </a:pPr>
            <a:r>
              <a:rPr lang="en-US" altLang="zh-TW" sz="2400" dirty="0">
                <a:solidFill>
                  <a:schemeClr val="accent3">
                    <a:lumMod val="75000"/>
                  </a:schemeClr>
                </a:solidFill>
                <a:latin typeface="Calibri" panose="020F0502020204030204" pitchFamily="34" charset="0"/>
                <a:ea typeface="DFKai-SB" panose="03000509000000000000" pitchFamily="49" charset="-120"/>
                <a:cs typeface="Calibri" panose="020F0502020204030204" pitchFamily="34" charset="0"/>
              </a:rPr>
              <a:t>11   2020/11/24   </a:t>
            </a:r>
            <a:r>
              <a:rPr lang="zh-TW" altLang="en-US" sz="2400" dirty="0">
                <a:solidFill>
                  <a:schemeClr val="accent3">
                    <a:lumMod val="75000"/>
                  </a:schemeClr>
                </a:solidFill>
                <a:latin typeface="Calibri" panose="020F0502020204030204" pitchFamily="34" charset="0"/>
                <a:ea typeface="DFKai-SB" panose="03000509000000000000" pitchFamily="49" charset="-120"/>
                <a:cs typeface="Calibri" panose="020F0502020204030204" pitchFamily="34" charset="0"/>
              </a:rPr>
              <a:t>軟體工程產業實務 </a:t>
            </a:r>
            <a:br>
              <a:rPr lang="en-US" altLang="zh-TW" sz="2400" dirty="0">
                <a:solidFill>
                  <a:schemeClr val="accent3">
                    <a:lumMod val="75000"/>
                  </a:schemeClr>
                </a:solidFill>
                <a:latin typeface="Calibri" panose="020F0502020204030204" pitchFamily="34" charset="0"/>
                <a:ea typeface="DFKai-SB" panose="03000509000000000000" pitchFamily="49" charset="-120"/>
                <a:cs typeface="Calibri" panose="020F0502020204030204" pitchFamily="34" charset="0"/>
              </a:rPr>
            </a:br>
            <a:r>
              <a:rPr lang="en-US" altLang="zh-TW" sz="2400" dirty="0">
                <a:solidFill>
                  <a:schemeClr val="accent3">
                    <a:lumMod val="75000"/>
                  </a:schemeClr>
                </a:solidFill>
                <a:latin typeface="Calibri" panose="020F0502020204030204" pitchFamily="34" charset="0"/>
                <a:ea typeface="DFKai-SB" panose="03000509000000000000" pitchFamily="49" charset="-120"/>
                <a:cs typeface="Calibri" panose="020F0502020204030204" pitchFamily="34" charset="0"/>
              </a:rPr>
              <a:t>                                 (Industry Practices of Software Engineering)</a:t>
            </a:r>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12   2020/12/01   </a:t>
            </a:r>
            <a:r>
              <a:rPr lang="zh-TW" altLang="en-US" sz="2400" dirty="0">
                <a:latin typeface="Calibri" panose="020F0502020204030204" pitchFamily="34" charset="0"/>
                <a:ea typeface="DFKai-SB" panose="03000509000000000000" pitchFamily="49" charset="-120"/>
                <a:cs typeface="Calibri" panose="020F0502020204030204" pitchFamily="34" charset="0"/>
              </a:rPr>
              <a:t>安全和隱私 </a:t>
            </a:r>
            <a:r>
              <a:rPr lang="en-US" altLang="zh-TW" sz="2400" dirty="0">
                <a:latin typeface="Calibri" panose="020F0502020204030204" pitchFamily="34" charset="0"/>
                <a:ea typeface="DFKai-SB" panose="03000509000000000000" pitchFamily="49" charset="-120"/>
                <a:cs typeface="Calibri" panose="020F0502020204030204" pitchFamily="34" charset="0"/>
              </a:rPr>
              <a:t>(Security and Privacy)</a:t>
            </a:r>
          </a:p>
        </p:txBody>
      </p:sp>
      <p:sp>
        <p:nvSpPr>
          <p:cNvPr id="4" name="Slide Number Placeholder 3">
            <a:extLst>
              <a:ext uri="{FF2B5EF4-FFF2-40B4-BE49-F238E27FC236}">
                <a16:creationId xmlns:a16="http://schemas.microsoft.com/office/drawing/2014/main" id="{CAF87740-7342-4346-B2E0-F69CCB27CF2F}"/>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
        <p:nvSpPr>
          <p:cNvPr id="5" name="矩形 4">
            <a:extLst>
              <a:ext uri="{FF2B5EF4-FFF2-40B4-BE49-F238E27FC236}">
                <a16:creationId xmlns:a16="http://schemas.microsoft.com/office/drawing/2014/main" id="{03FDB645-4535-D947-9FA2-92EAE75A28A5}"/>
              </a:ext>
            </a:extLst>
          </p:cNvPr>
          <p:cNvSpPr>
            <a:spLocks noChangeArrowheads="1"/>
          </p:cNvSpPr>
          <p:nvPr/>
        </p:nvSpPr>
        <p:spPr bwMode="auto">
          <a:xfrm>
            <a:off x="1919289" y="66774"/>
            <a:ext cx="81375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algn="ctr" eaLnBrk="1" hangingPunct="1">
              <a:spcBef>
                <a:spcPct val="0"/>
              </a:spcBef>
              <a:buFontTx/>
              <a:buNone/>
            </a:pPr>
            <a:r>
              <a:rPr lang="zh-TW" altLang="en-US" sz="4400" b="1" dirty="0">
                <a:solidFill>
                  <a:schemeClr val="tx2"/>
                </a:solidFill>
                <a:ea typeface="標楷體" charset="-120"/>
              </a:rPr>
              <a:t>課程大綱 </a:t>
            </a:r>
            <a:r>
              <a:rPr lang="en-US" altLang="zh-TW" sz="4400" b="1" dirty="0">
                <a:solidFill>
                  <a:schemeClr val="tx2"/>
                </a:solidFill>
                <a:ea typeface="標楷體" charset="-120"/>
              </a:rPr>
              <a:t>(Syllabus)</a:t>
            </a:r>
            <a:endParaRPr lang="zh-TW" altLang="en-US" sz="4400" b="1" dirty="0">
              <a:solidFill>
                <a:schemeClr val="tx2"/>
              </a:solidFill>
              <a:ea typeface="標楷體" charset="-120"/>
            </a:endParaRPr>
          </a:p>
        </p:txBody>
      </p:sp>
      <p:pic>
        <p:nvPicPr>
          <p:cNvPr id="6" name="Picture 5">
            <a:extLst>
              <a:ext uri="{FF2B5EF4-FFF2-40B4-BE49-F238E27FC236}">
                <a16:creationId xmlns:a16="http://schemas.microsoft.com/office/drawing/2014/main" id="{D96274DE-EE88-D64F-AEF1-CB6EFD44D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992" y="44624"/>
            <a:ext cx="962066" cy="620688"/>
          </a:xfrm>
          <a:prstGeom prst="rect">
            <a:avLst/>
          </a:prstGeom>
        </p:spPr>
      </p:pic>
      <p:pic>
        <p:nvPicPr>
          <p:cNvPr id="7" name="Picture 6">
            <a:extLst>
              <a:ext uri="{FF2B5EF4-FFF2-40B4-BE49-F238E27FC236}">
                <a16:creationId xmlns:a16="http://schemas.microsoft.com/office/drawing/2014/main" id="{4F50032B-D024-554F-81C9-57B20F3C3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884" y="718302"/>
            <a:ext cx="964282" cy="235043"/>
          </a:xfrm>
          <a:prstGeom prst="rect">
            <a:avLst/>
          </a:prstGeom>
        </p:spPr>
      </p:pic>
    </p:spTree>
    <p:extLst>
      <p:ext uri="{BB962C8B-B14F-4D97-AF65-F5344CB8AC3E}">
        <p14:creationId xmlns:p14="http://schemas.microsoft.com/office/powerpoint/2010/main" val="3323025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82BF6-CA49-0940-8E3D-111BA6C35D4B}"/>
              </a:ext>
            </a:extLst>
          </p:cNvPr>
          <p:cNvSpPr>
            <a:spLocks noGrp="1"/>
          </p:cNvSpPr>
          <p:nvPr>
            <p:ph idx="1"/>
          </p:nvPr>
        </p:nvSpPr>
        <p:spPr>
          <a:xfrm>
            <a:off x="1775520" y="980728"/>
            <a:ext cx="8640960" cy="5688632"/>
          </a:xfrm>
        </p:spPr>
        <p:txBody>
          <a:bodyPr>
            <a:normAutofit/>
          </a:bodyPr>
          <a:lstStyle/>
          <a:p>
            <a:pPr marL="0" indent="0">
              <a:buNone/>
            </a:pPr>
            <a:r>
              <a:rPr lang="en-US" altLang="en-US" sz="2400" dirty="0" err="1">
                <a:latin typeface="Calibri" charset="0"/>
                <a:ea typeface="標楷體" charset="-120"/>
              </a:rPr>
              <a:t>週次</a:t>
            </a:r>
            <a:r>
              <a:rPr lang="en-US" altLang="en-US" sz="2400" dirty="0">
                <a:latin typeface="Calibri" charset="0"/>
                <a:ea typeface="標楷體" charset="-120"/>
              </a:rPr>
              <a:t> (Week)    </a:t>
            </a:r>
            <a:r>
              <a:rPr lang="en-US" altLang="en-US" sz="2400" dirty="0" err="1">
                <a:latin typeface="Calibri" charset="0"/>
                <a:ea typeface="標楷體" charset="-120"/>
              </a:rPr>
              <a:t>日期</a:t>
            </a:r>
            <a:r>
              <a:rPr lang="en-US" altLang="en-US" sz="2400" dirty="0">
                <a:latin typeface="Calibri" charset="0"/>
                <a:ea typeface="標楷體" charset="-120"/>
              </a:rPr>
              <a:t> (Date)    </a:t>
            </a:r>
            <a:r>
              <a:rPr lang="en-US" altLang="en-US" sz="2400" dirty="0" err="1">
                <a:latin typeface="Calibri" charset="0"/>
                <a:ea typeface="標楷體" charset="-120"/>
              </a:rPr>
              <a:t>內容</a:t>
            </a:r>
            <a:r>
              <a:rPr lang="en-US" altLang="en-US" sz="2400" dirty="0">
                <a:latin typeface="Calibri" charset="0"/>
                <a:ea typeface="標楷體" charset="-120"/>
              </a:rPr>
              <a:t> (Subject/Topics)</a:t>
            </a:r>
            <a:endParaRPr lang="en-US" altLang="zh-TW" sz="2400" dirty="0"/>
          </a:p>
          <a:p>
            <a:pPr marL="0" indent="0">
              <a:buNone/>
            </a:pPr>
            <a:r>
              <a:rPr lang="en-US" altLang="zh-TW"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13   2020/12/08   </a:t>
            </a:r>
            <a:r>
              <a:rPr lang="zh-TW" altLang="en-US"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軟體工程個案研究 </a:t>
            </a:r>
            <a:r>
              <a:rPr lang="en-US" altLang="zh-TW"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II </a:t>
            </a:r>
            <a:br>
              <a:rPr lang="en-US" altLang="zh-TW"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br>
            <a:r>
              <a:rPr lang="en-US" altLang="zh-TW" sz="2400" dirty="0">
                <a:solidFill>
                  <a:schemeClr val="accent5">
                    <a:lumMod val="75000"/>
                  </a:schemeClr>
                </a:solidFill>
                <a:latin typeface="Calibri" panose="020F0502020204030204" pitchFamily="34" charset="0"/>
                <a:ea typeface="DFKai-SB" panose="03000509000000000000" pitchFamily="49" charset="-120"/>
                <a:cs typeface="Calibri" panose="020F0502020204030204" pitchFamily="34" charset="0"/>
              </a:rPr>
              <a:t>                                 (Case Study on Software Engineering II)</a:t>
            </a:r>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14   2020/12/15   </a:t>
            </a:r>
            <a:r>
              <a:rPr lang="zh-TW" altLang="en-US" sz="2400" dirty="0">
                <a:latin typeface="Calibri" panose="020F0502020204030204" pitchFamily="34" charset="0"/>
                <a:ea typeface="DFKai-SB" panose="03000509000000000000" pitchFamily="49" charset="-120"/>
                <a:cs typeface="Calibri" panose="020F0502020204030204" pitchFamily="34" charset="0"/>
              </a:rPr>
              <a:t>可靠的程式設計 </a:t>
            </a:r>
            <a:r>
              <a:rPr lang="en-US" altLang="zh-TW" sz="2400" dirty="0">
                <a:latin typeface="Calibri" panose="020F0502020204030204" pitchFamily="34" charset="0"/>
                <a:ea typeface="DFKai-SB" panose="03000509000000000000" pitchFamily="49" charset="-120"/>
                <a:cs typeface="Calibri" panose="020F0502020204030204" pitchFamily="34" charset="0"/>
              </a:rPr>
              <a:t>(Reliable Programming)</a:t>
            </a:r>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15   2020/12/22   </a:t>
            </a:r>
            <a:r>
              <a:rPr lang="zh-TW" altLang="en-US" sz="2400" dirty="0">
                <a:latin typeface="Calibri" panose="020F0502020204030204" pitchFamily="34" charset="0"/>
                <a:ea typeface="DFKai-SB" panose="03000509000000000000" pitchFamily="49" charset="-120"/>
                <a:cs typeface="Calibri" panose="020F0502020204030204" pitchFamily="34" charset="0"/>
              </a:rPr>
              <a:t>測試：功能測試、測試自動化、</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a:t>
            </a:r>
            <a:r>
              <a:rPr lang="zh-TW" altLang="en-US" sz="2400" dirty="0">
                <a:latin typeface="Calibri" panose="020F0502020204030204" pitchFamily="34" charset="0"/>
                <a:ea typeface="DFKai-SB" panose="03000509000000000000" pitchFamily="49" charset="-120"/>
                <a:cs typeface="Calibri" panose="020F0502020204030204" pitchFamily="34" charset="0"/>
              </a:rPr>
              <a:t>測試驅動的開發、程式碼審查 </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(Testing: Functional testing, Test automation, </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Test-driven development, and Code reviews)</a:t>
            </a:r>
          </a:p>
          <a:p>
            <a:pPr marL="0" indent="0">
              <a:buNone/>
            </a:pPr>
            <a:r>
              <a:rPr lang="en-US" altLang="zh-TW" sz="2400" dirty="0">
                <a:latin typeface="Calibri" panose="020F0502020204030204" pitchFamily="34" charset="0"/>
                <a:ea typeface="DFKai-SB" panose="03000509000000000000" pitchFamily="49" charset="-120"/>
                <a:cs typeface="Calibri" panose="020F0502020204030204" pitchFamily="34" charset="0"/>
              </a:rPr>
              <a:t>16   2020/12/29   DevOps</a:t>
            </a:r>
            <a:r>
              <a:rPr lang="zh-TW" altLang="en-US" sz="2400" dirty="0">
                <a:latin typeface="Calibri" panose="020F0502020204030204" pitchFamily="34" charset="0"/>
                <a:ea typeface="DFKai-SB" panose="03000509000000000000" pitchFamily="49" charset="-120"/>
                <a:cs typeface="Calibri" panose="020F0502020204030204" pitchFamily="34" charset="0"/>
              </a:rPr>
              <a:t>和程式碼管理：</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a:t>
            </a:r>
            <a:r>
              <a:rPr lang="zh-TW" altLang="en-US" sz="2200" dirty="0">
                <a:latin typeface="Calibri" panose="020F0502020204030204" pitchFamily="34" charset="0"/>
                <a:ea typeface="DFKai-SB" panose="03000509000000000000" pitchFamily="49" charset="-120"/>
                <a:cs typeface="Calibri" panose="020F0502020204030204" pitchFamily="34" charset="0"/>
              </a:rPr>
              <a:t>程式碼管理和</a:t>
            </a:r>
            <a:r>
              <a:rPr lang="en-US" altLang="zh-TW" sz="2200" dirty="0">
                <a:latin typeface="Calibri" panose="020F0502020204030204" pitchFamily="34" charset="0"/>
                <a:ea typeface="DFKai-SB" panose="03000509000000000000" pitchFamily="49" charset="-120"/>
                <a:cs typeface="Calibri" panose="020F0502020204030204" pitchFamily="34" charset="0"/>
              </a:rPr>
              <a:t>DevOps</a:t>
            </a:r>
            <a:r>
              <a:rPr lang="zh-TW" altLang="en-US" sz="2200" dirty="0">
                <a:latin typeface="Calibri" panose="020F0502020204030204" pitchFamily="34" charset="0"/>
                <a:ea typeface="DFKai-SB" panose="03000509000000000000" pitchFamily="49" charset="-120"/>
                <a:cs typeface="Calibri" panose="020F0502020204030204" pitchFamily="34" charset="0"/>
              </a:rPr>
              <a:t>自動化</a:t>
            </a:r>
            <a:r>
              <a:rPr lang="zh-TW" altLang="en-US" sz="2400" dirty="0">
                <a:latin typeface="Calibri" panose="020F0502020204030204" pitchFamily="34" charset="0"/>
                <a:ea typeface="DFKai-SB" panose="03000509000000000000" pitchFamily="49" charset="-120"/>
                <a:cs typeface="Calibri" panose="020F0502020204030204" pitchFamily="34" charset="0"/>
              </a:rPr>
              <a:t> </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(DevOps and Code Management: </a:t>
            </a:r>
            <a:br>
              <a:rPr lang="en-US" altLang="zh-TW" sz="2400" dirty="0">
                <a:latin typeface="Calibri" panose="020F0502020204030204" pitchFamily="34" charset="0"/>
                <a:ea typeface="DFKai-SB" panose="03000509000000000000" pitchFamily="49" charset="-120"/>
                <a:cs typeface="Calibri" panose="020F0502020204030204" pitchFamily="34" charset="0"/>
              </a:rPr>
            </a:br>
            <a:r>
              <a:rPr lang="en-US" altLang="zh-TW" sz="2400" dirty="0">
                <a:latin typeface="Calibri" panose="020F0502020204030204" pitchFamily="34" charset="0"/>
                <a:ea typeface="DFKai-SB" panose="03000509000000000000" pitchFamily="49" charset="-120"/>
                <a:cs typeface="Calibri" panose="020F0502020204030204" pitchFamily="34" charset="0"/>
              </a:rPr>
              <a:t>                                 Code management and DevOps automation)</a:t>
            </a:r>
          </a:p>
          <a:p>
            <a:pPr marL="0" indent="0">
              <a:buNone/>
            </a:pP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17   2021/01/05   </a:t>
            </a:r>
            <a:r>
              <a:rPr lang="zh-TW" altLang="en-US"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期末報告 </a:t>
            </a: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I (Final Project Report I)</a:t>
            </a:r>
          </a:p>
          <a:p>
            <a:pPr marL="0" indent="0">
              <a:buNone/>
            </a:pP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18   2021/01/12   </a:t>
            </a:r>
            <a:r>
              <a:rPr lang="zh-TW" altLang="en-US"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期末報告 </a:t>
            </a:r>
            <a:r>
              <a:rPr lang="en-US" altLang="zh-TW" sz="2400" dirty="0">
                <a:solidFill>
                  <a:schemeClr val="accent6">
                    <a:lumMod val="75000"/>
                  </a:schemeClr>
                </a:solidFill>
                <a:latin typeface="Calibri" panose="020F0502020204030204" pitchFamily="34" charset="0"/>
                <a:ea typeface="DFKai-SB" panose="03000509000000000000" pitchFamily="49" charset="-120"/>
                <a:cs typeface="Calibri" panose="020F0502020204030204" pitchFamily="34" charset="0"/>
              </a:rPr>
              <a:t>II (Final Project Report I)</a:t>
            </a:r>
          </a:p>
        </p:txBody>
      </p:sp>
      <p:sp>
        <p:nvSpPr>
          <p:cNvPr id="4" name="Slide Number Placeholder 3">
            <a:extLst>
              <a:ext uri="{FF2B5EF4-FFF2-40B4-BE49-F238E27FC236}">
                <a16:creationId xmlns:a16="http://schemas.microsoft.com/office/drawing/2014/main" id="{CAF87740-7342-4346-B2E0-F69CCB27CF2F}"/>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sp>
        <p:nvSpPr>
          <p:cNvPr id="5" name="矩形 4">
            <a:extLst>
              <a:ext uri="{FF2B5EF4-FFF2-40B4-BE49-F238E27FC236}">
                <a16:creationId xmlns:a16="http://schemas.microsoft.com/office/drawing/2014/main" id="{03FDB645-4535-D947-9FA2-92EAE75A28A5}"/>
              </a:ext>
            </a:extLst>
          </p:cNvPr>
          <p:cNvSpPr>
            <a:spLocks noChangeArrowheads="1"/>
          </p:cNvSpPr>
          <p:nvPr/>
        </p:nvSpPr>
        <p:spPr bwMode="auto">
          <a:xfrm>
            <a:off x="1919289" y="66774"/>
            <a:ext cx="81375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algn="ctr" eaLnBrk="1" hangingPunct="1">
              <a:spcBef>
                <a:spcPct val="0"/>
              </a:spcBef>
              <a:buFontTx/>
              <a:buNone/>
            </a:pPr>
            <a:r>
              <a:rPr lang="zh-TW" altLang="en-US" sz="4400" b="1" dirty="0">
                <a:solidFill>
                  <a:schemeClr val="tx2"/>
                </a:solidFill>
                <a:ea typeface="標楷體" charset="-120"/>
              </a:rPr>
              <a:t>課程大綱 </a:t>
            </a:r>
            <a:r>
              <a:rPr lang="en-US" altLang="zh-TW" sz="4400" b="1" dirty="0">
                <a:solidFill>
                  <a:schemeClr val="tx2"/>
                </a:solidFill>
                <a:ea typeface="標楷體" charset="-120"/>
              </a:rPr>
              <a:t>(Syllabus)</a:t>
            </a:r>
            <a:endParaRPr lang="zh-TW" altLang="en-US" sz="4400" b="1" dirty="0">
              <a:solidFill>
                <a:schemeClr val="tx2"/>
              </a:solidFill>
              <a:ea typeface="標楷體" charset="-120"/>
            </a:endParaRPr>
          </a:p>
        </p:txBody>
      </p:sp>
      <p:pic>
        <p:nvPicPr>
          <p:cNvPr id="6" name="Picture 5">
            <a:extLst>
              <a:ext uri="{FF2B5EF4-FFF2-40B4-BE49-F238E27FC236}">
                <a16:creationId xmlns:a16="http://schemas.microsoft.com/office/drawing/2014/main" id="{4A51C78D-7CB2-1A47-8289-B30F1D0DA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5475" y="44624"/>
            <a:ext cx="962066" cy="620688"/>
          </a:xfrm>
          <a:prstGeom prst="rect">
            <a:avLst/>
          </a:prstGeom>
        </p:spPr>
      </p:pic>
      <p:pic>
        <p:nvPicPr>
          <p:cNvPr id="7" name="Picture 6">
            <a:extLst>
              <a:ext uri="{FF2B5EF4-FFF2-40B4-BE49-F238E27FC236}">
                <a16:creationId xmlns:a16="http://schemas.microsoft.com/office/drawing/2014/main" id="{32EA55C6-7913-C64F-85E6-497D1797A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4367" y="718302"/>
            <a:ext cx="964282" cy="235043"/>
          </a:xfrm>
          <a:prstGeom prst="rect">
            <a:avLst/>
          </a:prstGeom>
        </p:spPr>
      </p:pic>
    </p:spTree>
    <p:extLst>
      <p:ext uri="{BB962C8B-B14F-4D97-AF65-F5344CB8AC3E}">
        <p14:creationId xmlns:p14="http://schemas.microsoft.com/office/powerpoint/2010/main" val="308490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CC4B-DB9F-2C42-9CF5-0892B2F14351}"/>
              </a:ext>
            </a:extLst>
          </p:cNvPr>
          <p:cNvSpPr>
            <a:spLocks noGrp="1"/>
          </p:cNvSpPr>
          <p:nvPr>
            <p:ph type="title"/>
          </p:nvPr>
        </p:nvSpPr>
        <p:spPr/>
        <p:txBody>
          <a:bodyPr>
            <a:normAutofit/>
          </a:bodyPr>
          <a:lstStyle/>
          <a:p>
            <a:r>
              <a:rPr lang="en-US" sz="7200" dirty="0">
                <a:latin typeface="+mn-lt"/>
              </a:rPr>
              <a:t>Outline</a:t>
            </a:r>
          </a:p>
        </p:txBody>
      </p:sp>
      <p:sp>
        <p:nvSpPr>
          <p:cNvPr id="3" name="Content Placeholder 2">
            <a:extLst>
              <a:ext uri="{FF2B5EF4-FFF2-40B4-BE49-F238E27FC236}">
                <a16:creationId xmlns:a16="http://schemas.microsoft.com/office/drawing/2014/main" id="{BCA87175-0F46-8F41-AE7A-D3A9FB2A4E62}"/>
              </a:ext>
            </a:extLst>
          </p:cNvPr>
          <p:cNvSpPr>
            <a:spLocks noGrp="1"/>
          </p:cNvSpPr>
          <p:nvPr>
            <p:ph idx="1"/>
          </p:nvPr>
        </p:nvSpPr>
        <p:spPr>
          <a:xfrm>
            <a:off x="2087880" y="2033341"/>
            <a:ext cx="8458200" cy="4143621"/>
          </a:xfrm>
        </p:spPr>
        <p:txBody>
          <a:bodyPr>
            <a:normAutofit/>
          </a:bodyPr>
          <a:lstStyle/>
          <a:p>
            <a:pPr>
              <a:lnSpc>
                <a:spcPct val="100000"/>
              </a:lnSpc>
              <a:spcBef>
                <a:spcPts val="1600"/>
              </a:spcBef>
            </a:pPr>
            <a:r>
              <a:rPr lang="en-US" sz="5000" b="1" dirty="0">
                <a:solidFill>
                  <a:srgbClr val="C00000"/>
                </a:solidFill>
                <a:latin typeface="HEITI TC MEDIUM" pitchFamily="2" charset="-128"/>
                <a:ea typeface="HEITI TC MEDIUM" pitchFamily="2" charset="-128"/>
              </a:rPr>
              <a:t>AWS</a:t>
            </a:r>
            <a:r>
              <a:rPr lang="zh-TW" altLang="en-US" sz="5000" b="1" dirty="0">
                <a:solidFill>
                  <a:srgbClr val="C00000"/>
                </a:solidFill>
                <a:latin typeface="HEITI TC MEDIUM" pitchFamily="2" charset="-128"/>
                <a:ea typeface="HEITI TC MEDIUM" pitchFamily="2" charset="-128"/>
              </a:rPr>
              <a:t>雲端應用導入教學</a:t>
            </a:r>
            <a:endParaRPr lang="en-US" altLang="zh-TW" sz="5000" b="1" dirty="0">
              <a:solidFill>
                <a:srgbClr val="C00000"/>
              </a:solidFill>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課程理論中融入</a:t>
            </a: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概念</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帶領學生進行雲端實作</a:t>
            </a:r>
            <a:endParaRPr lang="en-US" sz="5000" b="1" dirty="0">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F0A9B99A-0788-B442-A1FB-077C89E37C94}"/>
              </a:ext>
            </a:extLst>
          </p:cNvPr>
          <p:cNvSpPr>
            <a:spLocks noGrp="1"/>
          </p:cNvSpPr>
          <p:nvPr>
            <p:ph type="sldNum" sz="quarter" idx="12"/>
          </p:nvPr>
        </p:nvSpPr>
        <p:spPr/>
        <p:txBody>
          <a:bodyPr/>
          <a:lstStyle/>
          <a:p>
            <a:fld id="{5D6FF71F-CF6A-4C46-8F9B-61D49EEA70E3}" type="slidenum">
              <a:rPr lang="en-US" smtClean="0"/>
              <a:t>3</a:t>
            </a:fld>
            <a:endParaRPr lang="en-US"/>
          </a:p>
        </p:txBody>
      </p:sp>
      <p:pic>
        <p:nvPicPr>
          <p:cNvPr id="10" name="Picture 9">
            <a:extLst>
              <a:ext uri="{FF2B5EF4-FFF2-40B4-BE49-F238E27FC236}">
                <a16:creationId xmlns:a16="http://schemas.microsoft.com/office/drawing/2014/main" id="{077BB616-235D-2546-B471-DF29ED566F28}"/>
              </a:ext>
            </a:extLst>
          </p:cNvPr>
          <p:cNvPicPr>
            <a:picLocks noChangeAspect="1"/>
          </p:cNvPicPr>
          <p:nvPr/>
        </p:nvPicPr>
        <p:blipFill>
          <a:blip r:embed="rId2"/>
          <a:stretch>
            <a:fillRect/>
          </a:stretch>
        </p:blipFill>
        <p:spPr>
          <a:xfrm>
            <a:off x="10104120" y="941539"/>
            <a:ext cx="1960365" cy="884086"/>
          </a:xfrm>
          <a:prstGeom prst="rect">
            <a:avLst/>
          </a:prstGeom>
        </p:spPr>
      </p:pic>
      <p:pic>
        <p:nvPicPr>
          <p:cNvPr id="11" name="Picture 10">
            <a:extLst>
              <a:ext uri="{FF2B5EF4-FFF2-40B4-BE49-F238E27FC236}">
                <a16:creationId xmlns:a16="http://schemas.microsoft.com/office/drawing/2014/main" id="{F9C8653D-7603-B248-9D7D-EE15ADBCF114}"/>
              </a:ext>
            </a:extLst>
          </p:cNvPr>
          <p:cNvPicPr>
            <a:picLocks noChangeAspect="1"/>
          </p:cNvPicPr>
          <p:nvPr/>
        </p:nvPicPr>
        <p:blipFill>
          <a:blip r:embed="rId3"/>
          <a:stretch>
            <a:fillRect/>
          </a:stretch>
        </p:blipFill>
        <p:spPr>
          <a:xfrm>
            <a:off x="239264" y="1729374"/>
            <a:ext cx="1377870" cy="1671305"/>
          </a:xfrm>
          <a:prstGeom prst="rect">
            <a:avLst/>
          </a:prstGeom>
        </p:spPr>
      </p:pic>
      <p:pic>
        <p:nvPicPr>
          <p:cNvPr id="12" name="Picture 11">
            <a:extLst>
              <a:ext uri="{FF2B5EF4-FFF2-40B4-BE49-F238E27FC236}">
                <a16:creationId xmlns:a16="http://schemas.microsoft.com/office/drawing/2014/main" id="{8021AFB2-068C-E04C-8530-9E5C360CDD1E}"/>
              </a:ext>
            </a:extLst>
          </p:cNvPr>
          <p:cNvPicPr>
            <a:picLocks noChangeAspect="1"/>
          </p:cNvPicPr>
          <p:nvPr/>
        </p:nvPicPr>
        <p:blipFill>
          <a:blip r:embed="rId4"/>
          <a:stretch>
            <a:fillRect/>
          </a:stretch>
        </p:blipFill>
        <p:spPr>
          <a:xfrm>
            <a:off x="91633" y="5167671"/>
            <a:ext cx="1673132" cy="1673132"/>
          </a:xfrm>
          <a:prstGeom prst="rect">
            <a:avLst/>
          </a:prstGeom>
        </p:spPr>
      </p:pic>
      <p:pic>
        <p:nvPicPr>
          <p:cNvPr id="13" name="Picture 12">
            <a:extLst>
              <a:ext uri="{FF2B5EF4-FFF2-40B4-BE49-F238E27FC236}">
                <a16:creationId xmlns:a16="http://schemas.microsoft.com/office/drawing/2014/main" id="{F834B1CF-E782-3449-9C0B-2CE3C3308851}"/>
              </a:ext>
            </a:extLst>
          </p:cNvPr>
          <p:cNvPicPr>
            <a:picLocks noChangeAspect="1"/>
          </p:cNvPicPr>
          <p:nvPr/>
        </p:nvPicPr>
        <p:blipFill>
          <a:blip r:embed="rId5"/>
          <a:stretch>
            <a:fillRect/>
          </a:stretch>
        </p:blipFill>
        <p:spPr>
          <a:xfrm>
            <a:off x="91633" y="3462124"/>
            <a:ext cx="1673132" cy="1673132"/>
          </a:xfrm>
          <a:prstGeom prst="rect">
            <a:avLst/>
          </a:prstGeom>
        </p:spPr>
      </p:pic>
      <p:pic>
        <p:nvPicPr>
          <p:cNvPr id="14" name="Picture 13">
            <a:extLst>
              <a:ext uri="{FF2B5EF4-FFF2-40B4-BE49-F238E27FC236}">
                <a16:creationId xmlns:a16="http://schemas.microsoft.com/office/drawing/2014/main" id="{467F037C-EFA8-434E-BA15-7526B14F52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732" y="221752"/>
            <a:ext cx="1314378" cy="847986"/>
          </a:xfrm>
          <a:prstGeom prst="rect">
            <a:avLst/>
          </a:prstGeom>
        </p:spPr>
      </p:pic>
      <p:pic>
        <p:nvPicPr>
          <p:cNvPr id="15" name="Picture 14">
            <a:extLst>
              <a:ext uri="{FF2B5EF4-FFF2-40B4-BE49-F238E27FC236}">
                <a16:creationId xmlns:a16="http://schemas.microsoft.com/office/drawing/2014/main" id="{5FDB8E8D-49E3-D648-9F83-255550515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624" y="1144819"/>
            <a:ext cx="1317405" cy="321117"/>
          </a:xfrm>
          <a:prstGeom prst="rect">
            <a:avLst/>
          </a:prstGeom>
        </p:spPr>
      </p:pic>
      <p:pic>
        <p:nvPicPr>
          <p:cNvPr id="16" name="Picture 15">
            <a:extLst>
              <a:ext uri="{FF2B5EF4-FFF2-40B4-BE49-F238E27FC236}">
                <a16:creationId xmlns:a16="http://schemas.microsoft.com/office/drawing/2014/main" id="{B898A249-AF70-444E-857C-747EE6599F76}"/>
              </a:ext>
            </a:extLst>
          </p:cNvPr>
          <p:cNvPicPr>
            <a:picLocks noChangeAspect="1"/>
          </p:cNvPicPr>
          <p:nvPr/>
        </p:nvPicPr>
        <p:blipFill>
          <a:blip r:embed="rId8"/>
          <a:stretch>
            <a:fillRect/>
          </a:stretch>
        </p:blipFill>
        <p:spPr>
          <a:xfrm>
            <a:off x="10043159" y="221752"/>
            <a:ext cx="2021326" cy="512070"/>
          </a:xfrm>
          <a:prstGeom prst="rect">
            <a:avLst/>
          </a:prstGeom>
        </p:spPr>
      </p:pic>
    </p:spTree>
    <p:extLst>
      <p:ext uri="{BB962C8B-B14F-4D97-AF65-F5344CB8AC3E}">
        <p14:creationId xmlns:p14="http://schemas.microsoft.com/office/powerpoint/2010/main" val="970041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91544" y="332657"/>
            <a:ext cx="8229600" cy="1327159"/>
          </a:xfrm>
        </p:spPr>
        <p:txBody>
          <a:bodyPr>
            <a:normAutofit fontScale="90000"/>
          </a:bodyPr>
          <a:lstStyle/>
          <a:p>
            <a:r>
              <a:rPr lang="en-US" dirty="0">
                <a:solidFill>
                  <a:schemeClr val="tx2"/>
                </a:solidFill>
                <a:latin typeface="+mn-lt"/>
              </a:rPr>
              <a:t>Software Engineering and </a:t>
            </a:r>
            <a:br>
              <a:rPr lang="en-US" dirty="0">
                <a:solidFill>
                  <a:schemeClr val="tx2"/>
                </a:solidFill>
                <a:latin typeface="+mn-lt"/>
              </a:rPr>
            </a:br>
            <a:r>
              <a:rPr lang="en-US" dirty="0">
                <a:solidFill>
                  <a:schemeClr val="tx2"/>
                </a:solidFill>
                <a:latin typeface="+mn-lt"/>
              </a:rPr>
              <a:t>Project Management</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060849"/>
            <a:ext cx="1512167" cy="2110373"/>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rPr>
              <a:t>Analyze</a:t>
            </a:r>
          </a:p>
          <a:p>
            <a:pPr algn="ctr">
              <a:defRPr/>
            </a:pPr>
            <a:endParaRPr lang="en-US" sz="2400" b="1" dirty="0"/>
          </a:p>
          <a:p>
            <a:pPr algn="ctr">
              <a:defRPr/>
            </a:pPr>
            <a:r>
              <a:rPr lang="en-US" sz="1700" dirty="0">
                <a:latin typeface="Calibri" panose="020F0502020204030204" pitchFamily="34" charset="0"/>
                <a:cs typeface="Calibri" panose="020F0502020204030204" pitchFamily="34" charset="0"/>
              </a:rPr>
              <a:t>Requirements </a:t>
            </a:r>
            <a:br>
              <a:rPr lang="en-US" sz="1700" dirty="0">
                <a:latin typeface="Calibri" panose="020F0502020204030204" pitchFamily="34" charset="0"/>
                <a:cs typeface="Calibri" panose="020F0502020204030204" pitchFamily="34" charset="0"/>
              </a:rPr>
            </a:br>
            <a:r>
              <a:rPr lang="en-US" sz="1700" dirty="0">
                <a:latin typeface="Calibri" panose="020F0502020204030204" pitchFamily="34" charset="0"/>
                <a:cs typeface="Calibri" panose="020F0502020204030204" pitchFamily="34" charset="0"/>
              </a:rPr>
              <a:t>definition</a:t>
            </a:r>
          </a:p>
          <a:p>
            <a:pPr algn="ctr">
              <a:defRPr/>
            </a:pPr>
            <a:endParaRPr lang="en-US" sz="1700"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116035"/>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060849"/>
            <a:ext cx="1512167" cy="2110373"/>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rPr>
              <a:t>Design</a:t>
            </a:r>
          </a:p>
          <a:p>
            <a:pPr algn="ctr">
              <a:defRPr/>
            </a:pPr>
            <a:endParaRPr lang="en-US" sz="2400" b="1" dirty="0"/>
          </a:p>
          <a:p>
            <a:pPr algn="ctr">
              <a:defRPr/>
            </a:pPr>
            <a:r>
              <a:rPr lang="en-US" dirty="0"/>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060849"/>
            <a:ext cx="1512167" cy="2110373"/>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rPr>
              <a:t>Build</a:t>
            </a:r>
          </a:p>
          <a:p>
            <a:pPr algn="ctr">
              <a:defRPr/>
            </a:pPr>
            <a:endParaRPr lang="en-US" sz="2400" b="1" dirty="0"/>
          </a:p>
          <a:p>
            <a:pPr algn="ctr">
              <a:defRPr/>
            </a:pPr>
            <a:r>
              <a:rPr lang="en-US" sz="1600" dirty="0">
                <a:solidFill>
                  <a:srgbClr val="C00000"/>
                </a:solidFill>
              </a:rPr>
              <a:t>I</a:t>
            </a:r>
            <a:r>
              <a:rPr lang="en-US" sz="1700" dirty="0">
                <a:solidFill>
                  <a:srgbClr val="C00000"/>
                </a:solidFill>
              </a:rPr>
              <a:t>mplementation</a:t>
            </a:r>
            <a:r>
              <a:rPr lang="en-US" sz="1600" dirty="0">
                <a:solidFill>
                  <a:srgbClr val="C00000"/>
                </a:solidFill>
              </a:rPr>
              <a:t> </a:t>
            </a:r>
            <a:r>
              <a:rPr lang="en-US" dirty="0"/>
              <a:t>and </a:t>
            </a:r>
          </a:p>
          <a:p>
            <a:pPr algn="ctr">
              <a:defRPr/>
            </a:pPr>
            <a:r>
              <a:rPr lang="en-US" dirty="0"/>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060849"/>
            <a:ext cx="1512167" cy="2110373"/>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rPr>
              <a:t>Test</a:t>
            </a:r>
          </a:p>
          <a:p>
            <a:pPr algn="ctr">
              <a:defRPr/>
            </a:pPr>
            <a:endParaRPr lang="en-US" sz="2400" b="1" dirty="0"/>
          </a:p>
          <a:p>
            <a:pPr algn="ctr">
              <a:defRPr/>
            </a:pPr>
            <a:r>
              <a:rPr lang="en-US" dirty="0"/>
              <a:t>Integration </a:t>
            </a:r>
            <a:br>
              <a:rPr lang="en-US" dirty="0"/>
            </a:br>
            <a:r>
              <a:rPr lang="en-US" dirty="0"/>
              <a:t>and </a:t>
            </a:r>
            <a:br>
              <a:rPr lang="en-US" dirty="0"/>
            </a:br>
            <a:r>
              <a:rPr lang="en-US" dirty="0"/>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060849"/>
            <a:ext cx="1512167" cy="2110373"/>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rPr>
              <a:t>Deliver</a:t>
            </a:r>
          </a:p>
          <a:p>
            <a:pPr algn="ctr">
              <a:defRPr/>
            </a:pPr>
            <a:endParaRPr lang="en-US" sz="2400" b="1" dirty="0"/>
          </a:p>
          <a:p>
            <a:pPr algn="ctr">
              <a:defRPr/>
            </a:pPr>
            <a:r>
              <a:rPr lang="en-US" dirty="0"/>
              <a:t>Operation </a:t>
            </a:r>
            <a:br>
              <a:rPr lang="en-US" dirty="0"/>
            </a:br>
            <a:r>
              <a:rPr lang="en-US" dirty="0"/>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116035"/>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116035"/>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116035"/>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509120"/>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rPr>
              <a:t>Project Management</a:t>
            </a:r>
          </a:p>
        </p:txBody>
      </p:sp>
    </p:spTree>
    <p:extLst>
      <p:ext uri="{BB962C8B-B14F-4D97-AF65-F5344CB8AC3E}">
        <p14:creationId xmlns:p14="http://schemas.microsoft.com/office/powerpoint/2010/main" val="279069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CC4B-DB9F-2C42-9CF5-0892B2F14351}"/>
              </a:ext>
            </a:extLst>
          </p:cNvPr>
          <p:cNvSpPr>
            <a:spLocks noGrp="1"/>
          </p:cNvSpPr>
          <p:nvPr>
            <p:ph type="title"/>
          </p:nvPr>
        </p:nvSpPr>
        <p:spPr/>
        <p:txBody>
          <a:bodyPr>
            <a:normAutofit/>
          </a:bodyPr>
          <a:lstStyle/>
          <a:p>
            <a:r>
              <a:rPr lang="en-US" sz="7200" dirty="0">
                <a:latin typeface="+mn-lt"/>
              </a:rPr>
              <a:t>Outline</a:t>
            </a:r>
          </a:p>
        </p:txBody>
      </p:sp>
      <p:sp>
        <p:nvSpPr>
          <p:cNvPr id="3" name="Content Placeholder 2">
            <a:extLst>
              <a:ext uri="{FF2B5EF4-FFF2-40B4-BE49-F238E27FC236}">
                <a16:creationId xmlns:a16="http://schemas.microsoft.com/office/drawing/2014/main" id="{BCA87175-0F46-8F41-AE7A-D3A9FB2A4E62}"/>
              </a:ext>
            </a:extLst>
          </p:cNvPr>
          <p:cNvSpPr>
            <a:spLocks noGrp="1"/>
          </p:cNvSpPr>
          <p:nvPr>
            <p:ph idx="1"/>
          </p:nvPr>
        </p:nvSpPr>
        <p:spPr>
          <a:xfrm>
            <a:off x="2087880" y="2033341"/>
            <a:ext cx="8458200" cy="4143621"/>
          </a:xfrm>
        </p:spPr>
        <p:txBody>
          <a:bodyPr>
            <a:normAutofit/>
          </a:bodyPr>
          <a:lstStyle/>
          <a:p>
            <a:pPr>
              <a:lnSpc>
                <a:spcPct val="100000"/>
              </a:lnSpc>
              <a:spcBef>
                <a:spcPts val="1600"/>
              </a:spcBef>
            </a:pP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雲端應用導入教學</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solidFill>
                  <a:srgbClr val="C00000"/>
                </a:solidFill>
                <a:latin typeface="HEITI TC MEDIUM" pitchFamily="2" charset="-128"/>
                <a:ea typeface="HEITI TC MEDIUM" pitchFamily="2" charset="-128"/>
              </a:rPr>
              <a:t>課程理論中融入</a:t>
            </a:r>
            <a:r>
              <a:rPr lang="en-US" sz="5000" b="1" dirty="0">
                <a:solidFill>
                  <a:srgbClr val="C00000"/>
                </a:solidFill>
                <a:latin typeface="HEITI TC MEDIUM" pitchFamily="2" charset="-128"/>
                <a:ea typeface="HEITI TC MEDIUM" pitchFamily="2" charset="-128"/>
              </a:rPr>
              <a:t>AWS</a:t>
            </a:r>
            <a:r>
              <a:rPr lang="zh-TW" altLang="en-US" sz="5000" b="1" dirty="0">
                <a:solidFill>
                  <a:srgbClr val="C00000"/>
                </a:solidFill>
                <a:latin typeface="HEITI TC MEDIUM" pitchFamily="2" charset="-128"/>
                <a:ea typeface="HEITI TC MEDIUM" pitchFamily="2" charset="-128"/>
              </a:rPr>
              <a:t>概念</a:t>
            </a:r>
            <a:endParaRPr lang="en-US" altLang="zh-TW" sz="5000" b="1" dirty="0">
              <a:solidFill>
                <a:srgbClr val="C00000"/>
              </a:solidFill>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帶領學生進行雲端實作</a:t>
            </a:r>
            <a:endParaRPr lang="en-US" sz="5000" b="1" dirty="0">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F0A9B99A-0788-B442-A1FB-077C89E37C94}"/>
              </a:ext>
            </a:extLst>
          </p:cNvPr>
          <p:cNvSpPr>
            <a:spLocks noGrp="1"/>
          </p:cNvSpPr>
          <p:nvPr>
            <p:ph type="sldNum" sz="quarter" idx="12"/>
          </p:nvPr>
        </p:nvSpPr>
        <p:spPr/>
        <p:txBody>
          <a:bodyPr/>
          <a:lstStyle/>
          <a:p>
            <a:fld id="{5D6FF71F-CF6A-4C46-8F9B-61D49EEA70E3}" type="slidenum">
              <a:rPr lang="en-US" smtClean="0"/>
              <a:t>31</a:t>
            </a:fld>
            <a:endParaRPr lang="en-US"/>
          </a:p>
        </p:txBody>
      </p:sp>
      <p:pic>
        <p:nvPicPr>
          <p:cNvPr id="10" name="Picture 9">
            <a:extLst>
              <a:ext uri="{FF2B5EF4-FFF2-40B4-BE49-F238E27FC236}">
                <a16:creationId xmlns:a16="http://schemas.microsoft.com/office/drawing/2014/main" id="{077BB616-235D-2546-B471-DF29ED566F28}"/>
              </a:ext>
            </a:extLst>
          </p:cNvPr>
          <p:cNvPicPr>
            <a:picLocks noChangeAspect="1"/>
          </p:cNvPicPr>
          <p:nvPr/>
        </p:nvPicPr>
        <p:blipFill>
          <a:blip r:embed="rId2"/>
          <a:stretch>
            <a:fillRect/>
          </a:stretch>
        </p:blipFill>
        <p:spPr>
          <a:xfrm>
            <a:off x="10104120" y="941539"/>
            <a:ext cx="1960365" cy="884086"/>
          </a:xfrm>
          <a:prstGeom prst="rect">
            <a:avLst/>
          </a:prstGeom>
        </p:spPr>
      </p:pic>
      <p:pic>
        <p:nvPicPr>
          <p:cNvPr id="11" name="Picture 10">
            <a:extLst>
              <a:ext uri="{FF2B5EF4-FFF2-40B4-BE49-F238E27FC236}">
                <a16:creationId xmlns:a16="http://schemas.microsoft.com/office/drawing/2014/main" id="{F9C8653D-7603-B248-9D7D-EE15ADBCF114}"/>
              </a:ext>
            </a:extLst>
          </p:cNvPr>
          <p:cNvPicPr>
            <a:picLocks noChangeAspect="1"/>
          </p:cNvPicPr>
          <p:nvPr/>
        </p:nvPicPr>
        <p:blipFill>
          <a:blip r:embed="rId3"/>
          <a:stretch>
            <a:fillRect/>
          </a:stretch>
        </p:blipFill>
        <p:spPr>
          <a:xfrm>
            <a:off x="239264" y="1729374"/>
            <a:ext cx="1377870" cy="1671305"/>
          </a:xfrm>
          <a:prstGeom prst="rect">
            <a:avLst/>
          </a:prstGeom>
        </p:spPr>
      </p:pic>
      <p:pic>
        <p:nvPicPr>
          <p:cNvPr id="12" name="Picture 11">
            <a:extLst>
              <a:ext uri="{FF2B5EF4-FFF2-40B4-BE49-F238E27FC236}">
                <a16:creationId xmlns:a16="http://schemas.microsoft.com/office/drawing/2014/main" id="{8021AFB2-068C-E04C-8530-9E5C360CDD1E}"/>
              </a:ext>
            </a:extLst>
          </p:cNvPr>
          <p:cNvPicPr>
            <a:picLocks noChangeAspect="1"/>
          </p:cNvPicPr>
          <p:nvPr/>
        </p:nvPicPr>
        <p:blipFill>
          <a:blip r:embed="rId4"/>
          <a:stretch>
            <a:fillRect/>
          </a:stretch>
        </p:blipFill>
        <p:spPr>
          <a:xfrm>
            <a:off x="91633" y="5167671"/>
            <a:ext cx="1673132" cy="1673132"/>
          </a:xfrm>
          <a:prstGeom prst="rect">
            <a:avLst/>
          </a:prstGeom>
        </p:spPr>
      </p:pic>
      <p:pic>
        <p:nvPicPr>
          <p:cNvPr id="13" name="Picture 12">
            <a:extLst>
              <a:ext uri="{FF2B5EF4-FFF2-40B4-BE49-F238E27FC236}">
                <a16:creationId xmlns:a16="http://schemas.microsoft.com/office/drawing/2014/main" id="{F834B1CF-E782-3449-9C0B-2CE3C3308851}"/>
              </a:ext>
            </a:extLst>
          </p:cNvPr>
          <p:cNvPicPr>
            <a:picLocks noChangeAspect="1"/>
          </p:cNvPicPr>
          <p:nvPr/>
        </p:nvPicPr>
        <p:blipFill>
          <a:blip r:embed="rId5"/>
          <a:stretch>
            <a:fillRect/>
          </a:stretch>
        </p:blipFill>
        <p:spPr>
          <a:xfrm>
            <a:off x="91633" y="3462124"/>
            <a:ext cx="1673132" cy="1673132"/>
          </a:xfrm>
          <a:prstGeom prst="rect">
            <a:avLst/>
          </a:prstGeom>
        </p:spPr>
      </p:pic>
      <p:pic>
        <p:nvPicPr>
          <p:cNvPr id="14" name="Picture 13">
            <a:extLst>
              <a:ext uri="{FF2B5EF4-FFF2-40B4-BE49-F238E27FC236}">
                <a16:creationId xmlns:a16="http://schemas.microsoft.com/office/drawing/2014/main" id="{467F037C-EFA8-434E-BA15-7526B14F52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732" y="221752"/>
            <a:ext cx="1314378" cy="847986"/>
          </a:xfrm>
          <a:prstGeom prst="rect">
            <a:avLst/>
          </a:prstGeom>
        </p:spPr>
      </p:pic>
      <p:pic>
        <p:nvPicPr>
          <p:cNvPr id="15" name="Picture 14">
            <a:extLst>
              <a:ext uri="{FF2B5EF4-FFF2-40B4-BE49-F238E27FC236}">
                <a16:creationId xmlns:a16="http://schemas.microsoft.com/office/drawing/2014/main" id="{5FDB8E8D-49E3-D648-9F83-255550515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624" y="1144819"/>
            <a:ext cx="1317405" cy="321117"/>
          </a:xfrm>
          <a:prstGeom prst="rect">
            <a:avLst/>
          </a:prstGeom>
        </p:spPr>
      </p:pic>
      <p:pic>
        <p:nvPicPr>
          <p:cNvPr id="16" name="Picture 15">
            <a:extLst>
              <a:ext uri="{FF2B5EF4-FFF2-40B4-BE49-F238E27FC236}">
                <a16:creationId xmlns:a16="http://schemas.microsoft.com/office/drawing/2014/main" id="{B898A249-AF70-444E-857C-747EE6599F76}"/>
              </a:ext>
            </a:extLst>
          </p:cNvPr>
          <p:cNvPicPr>
            <a:picLocks noChangeAspect="1"/>
          </p:cNvPicPr>
          <p:nvPr/>
        </p:nvPicPr>
        <p:blipFill>
          <a:blip r:embed="rId8"/>
          <a:stretch>
            <a:fillRect/>
          </a:stretch>
        </p:blipFill>
        <p:spPr>
          <a:xfrm>
            <a:off x="10043159" y="221752"/>
            <a:ext cx="2021326" cy="512070"/>
          </a:xfrm>
          <a:prstGeom prst="rect">
            <a:avLst/>
          </a:prstGeom>
        </p:spPr>
      </p:pic>
    </p:spTree>
    <p:extLst>
      <p:ext uri="{BB962C8B-B14F-4D97-AF65-F5344CB8AC3E}">
        <p14:creationId xmlns:p14="http://schemas.microsoft.com/office/powerpoint/2010/main" val="3519031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5E1F-18BA-6C45-BEDD-6784A2C2D62B}"/>
              </a:ext>
            </a:extLst>
          </p:cNvPr>
          <p:cNvSpPr>
            <a:spLocks noGrp="1"/>
          </p:cNvSpPr>
          <p:nvPr>
            <p:ph type="title"/>
          </p:nvPr>
        </p:nvSpPr>
        <p:spPr>
          <a:xfrm>
            <a:off x="838200" y="72740"/>
            <a:ext cx="10515600" cy="1028246"/>
          </a:xfrm>
        </p:spPr>
        <p:txBody>
          <a:bodyPr>
            <a:normAutofit/>
          </a:bodyPr>
          <a:lstStyle/>
          <a:p>
            <a:r>
              <a:rPr lang="zh-TW" altLang="en-US" dirty="0">
                <a:solidFill>
                  <a:schemeClr val="accent1"/>
                </a:solidFill>
                <a:latin typeface="Heiti TC Medium" pitchFamily="2" charset="-128"/>
                <a:ea typeface="Heiti TC Medium" pitchFamily="2" charset="-128"/>
              </a:rPr>
              <a:t>課程理論中融入</a:t>
            </a:r>
            <a:r>
              <a:rPr lang="en-US" dirty="0">
                <a:solidFill>
                  <a:schemeClr val="accent1"/>
                </a:solidFill>
                <a:latin typeface="Heiti TC Medium" pitchFamily="2" charset="-128"/>
                <a:ea typeface="Heiti TC Medium" pitchFamily="2" charset="-128"/>
              </a:rPr>
              <a:t>AWS</a:t>
            </a:r>
            <a:r>
              <a:rPr lang="zh-TW" altLang="en-US" dirty="0">
                <a:solidFill>
                  <a:schemeClr val="accent1"/>
                </a:solidFill>
                <a:latin typeface="Heiti TC Medium" pitchFamily="2" charset="-128"/>
                <a:ea typeface="Heiti TC Medium" pitchFamily="2" charset="-128"/>
              </a:rPr>
              <a:t>概念</a:t>
            </a:r>
          </a:p>
        </p:txBody>
      </p:sp>
      <p:sp>
        <p:nvSpPr>
          <p:cNvPr id="3" name="Content Placeholder 2">
            <a:extLst>
              <a:ext uri="{FF2B5EF4-FFF2-40B4-BE49-F238E27FC236}">
                <a16:creationId xmlns:a16="http://schemas.microsoft.com/office/drawing/2014/main" id="{E50828BF-56B8-E24F-A70E-26BDB7567B82}"/>
              </a:ext>
            </a:extLst>
          </p:cNvPr>
          <p:cNvSpPr>
            <a:spLocks noGrp="1"/>
          </p:cNvSpPr>
          <p:nvPr>
            <p:ph idx="1"/>
          </p:nvPr>
        </p:nvSpPr>
        <p:spPr>
          <a:xfrm>
            <a:off x="566057" y="1291771"/>
            <a:ext cx="11292113" cy="5201104"/>
          </a:xfrm>
        </p:spPr>
        <p:txBody>
          <a:bodyPr>
            <a:normAutofit fontScale="70000" lnSpcReduction="20000"/>
          </a:bodyPr>
          <a:lstStyle/>
          <a:p>
            <a:pPr>
              <a:lnSpc>
                <a:spcPct val="120000"/>
              </a:lnSpc>
              <a:spcBef>
                <a:spcPts val="600"/>
              </a:spcBef>
            </a:pPr>
            <a:r>
              <a:rPr lang="zh-TW" altLang="en-US" sz="4600" dirty="0">
                <a:solidFill>
                  <a:srgbClr val="C00000"/>
                </a:solidFill>
                <a:latin typeface="Heiti TC Medium" pitchFamily="2" charset="-128"/>
                <a:ea typeface="Heiti TC Medium" pitchFamily="2" charset="-128"/>
              </a:rPr>
              <a:t>智慧金融量化分析 </a:t>
            </a:r>
            <a:r>
              <a:rPr lang="en-US" altLang="zh-TW" sz="3400" dirty="0">
                <a:solidFill>
                  <a:srgbClr val="C00000"/>
                </a:solidFill>
                <a:latin typeface="Heiti TC Medium" pitchFamily="2" charset="-128"/>
                <a:ea typeface="Heiti TC Medium" pitchFamily="2" charset="-128"/>
              </a:rPr>
              <a:t>(Artificial Intelligence in Finance and Quantitative)</a:t>
            </a:r>
            <a:endParaRPr lang="en-US" sz="3400" dirty="0">
              <a:solidFill>
                <a:srgbClr val="C00000"/>
              </a:solidFill>
              <a:latin typeface="Heiti TC Medium" pitchFamily="2" charset="-128"/>
              <a:ea typeface="Heiti TC Medium" pitchFamily="2" charset="-128"/>
            </a:endParaRPr>
          </a:p>
          <a:p>
            <a:pPr lvl="1">
              <a:lnSpc>
                <a:spcPct val="120000"/>
              </a:lnSpc>
              <a:spcBef>
                <a:spcPts val="600"/>
              </a:spcBef>
            </a:pPr>
            <a:r>
              <a:rPr lang="zh-TW" altLang="en-US" sz="4600" dirty="0">
                <a:latin typeface="Heiti TC Medium" pitchFamily="2" charset="-128"/>
                <a:ea typeface="Heiti TC Medium" pitchFamily="2" charset="-128"/>
              </a:rPr>
              <a:t>國立台北大學資管所碩士班</a:t>
            </a:r>
            <a:r>
              <a:rPr lang="en-US" altLang="zh-TW" sz="4600" dirty="0">
                <a:latin typeface="Heiti TC Medium" pitchFamily="2" charset="-128"/>
                <a:ea typeface="Heiti TC Medium" pitchFamily="2" charset="-128"/>
              </a:rPr>
              <a:t> </a:t>
            </a:r>
            <a:r>
              <a:rPr lang="en-US" sz="4600" dirty="0">
                <a:latin typeface="Heiti TC Medium" pitchFamily="2" charset="-128"/>
                <a:ea typeface="Heiti TC Medium" pitchFamily="2" charset="-128"/>
              </a:rPr>
              <a:t>(Fall 2021)</a:t>
            </a:r>
          </a:p>
          <a:p>
            <a:pPr>
              <a:lnSpc>
                <a:spcPct val="120000"/>
              </a:lnSpc>
              <a:spcBef>
                <a:spcPts val="600"/>
              </a:spcBef>
            </a:pPr>
            <a:r>
              <a:rPr lang="zh-TW" altLang="en-US" sz="4600" dirty="0">
                <a:solidFill>
                  <a:srgbClr val="C00000"/>
                </a:solidFill>
                <a:latin typeface="Heiti TC Medium" pitchFamily="2" charset="-128"/>
                <a:ea typeface="Heiti TC Medium" pitchFamily="2" charset="-128"/>
              </a:rPr>
              <a:t>人工智慧文本分析 </a:t>
            </a:r>
            <a:r>
              <a:rPr lang="en-US" altLang="zh-TW" sz="4300" dirty="0">
                <a:solidFill>
                  <a:srgbClr val="C00000"/>
                </a:solidFill>
                <a:latin typeface="Heiti TC Medium" pitchFamily="2" charset="-128"/>
                <a:ea typeface="Heiti TC Medium" pitchFamily="2" charset="-128"/>
              </a:rPr>
              <a:t>(Artificial Intelligence for Text Analytics)</a:t>
            </a:r>
          </a:p>
          <a:p>
            <a:pPr lvl="1">
              <a:lnSpc>
                <a:spcPct val="120000"/>
              </a:lnSpc>
              <a:spcBef>
                <a:spcPts val="600"/>
              </a:spcBef>
            </a:pPr>
            <a:r>
              <a:rPr lang="zh-TW" altLang="en-US" sz="4600" dirty="0">
                <a:latin typeface="Heiti TC Medium" pitchFamily="2" charset="-128"/>
                <a:ea typeface="Heiti TC Medium" pitchFamily="2" charset="-128"/>
              </a:rPr>
              <a:t>國立台北大學資管所碩士班</a:t>
            </a:r>
            <a:r>
              <a:rPr lang="en-US" altLang="zh-TW" sz="4600" dirty="0">
                <a:latin typeface="Heiti TC Medium" pitchFamily="2" charset="-128"/>
                <a:ea typeface="Heiti TC Medium" pitchFamily="2" charset="-128"/>
              </a:rPr>
              <a:t> </a:t>
            </a:r>
            <a:r>
              <a:rPr lang="en-US" sz="4600" dirty="0">
                <a:latin typeface="Heiti TC Medium" pitchFamily="2" charset="-128"/>
                <a:ea typeface="Heiti TC Medium" pitchFamily="2" charset="-128"/>
              </a:rPr>
              <a:t>(Spring 2022)</a:t>
            </a:r>
          </a:p>
          <a:p>
            <a:pPr>
              <a:lnSpc>
                <a:spcPct val="120000"/>
              </a:lnSpc>
              <a:spcBef>
                <a:spcPts val="600"/>
              </a:spcBef>
            </a:pPr>
            <a:r>
              <a:rPr lang="zh-TW" altLang="en-US" sz="4600" dirty="0">
                <a:solidFill>
                  <a:srgbClr val="C00000"/>
                </a:solidFill>
                <a:latin typeface="Heiti TC Medium" pitchFamily="2" charset="-128"/>
                <a:ea typeface="Heiti TC Medium" pitchFamily="2" charset="-128"/>
              </a:rPr>
              <a:t>人工智慧 </a:t>
            </a:r>
            <a:r>
              <a:rPr lang="en-US" altLang="zh-TW" sz="4600" dirty="0">
                <a:solidFill>
                  <a:srgbClr val="C00000"/>
                </a:solidFill>
                <a:latin typeface="Heiti TC Medium" pitchFamily="2" charset="-128"/>
                <a:ea typeface="Heiti TC Medium" pitchFamily="2" charset="-128"/>
              </a:rPr>
              <a:t>(</a:t>
            </a:r>
            <a:r>
              <a:rPr lang="en-US" sz="4600" dirty="0">
                <a:solidFill>
                  <a:srgbClr val="C00000"/>
                </a:solidFill>
                <a:latin typeface="Heiti TC Medium" pitchFamily="2" charset="-128"/>
                <a:ea typeface="Heiti TC Medium" pitchFamily="2" charset="-128"/>
              </a:rPr>
              <a:t>Artificial Intelligence)</a:t>
            </a:r>
          </a:p>
          <a:p>
            <a:pPr lvl="1">
              <a:lnSpc>
                <a:spcPct val="120000"/>
              </a:lnSpc>
              <a:spcBef>
                <a:spcPts val="600"/>
              </a:spcBef>
            </a:pPr>
            <a:r>
              <a:rPr lang="zh-TW" altLang="en-US" sz="4600" dirty="0">
                <a:latin typeface="Heiti TC Medium" pitchFamily="2" charset="-128"/>
                <a:ea typeface="Heiti TC Medium" pitchFamily="2" charset="-128"/>
              </a:rPr>
              <a:t>國立台北大學資管所碩士班</a:t>
            </a:r>
            <a:r>
              <a:rPr lang="en-US" altLang="zh-TW" sz="4600" dirty="0">
                <a:latin typeface="Heiti TC Medium" pitchFamily="2" charset="-128"/>
                <a:ea typeface="Heiti TC Medium" pitchFamily="2" charset="-128"/>
              </a:rPr>
              <a:t> </a:t>
            </a:r>
            <a:r>
              <a:rPr lang="en-US" sz="4600" dirty="0">
                <a:latin typeface="Heiti TC Medium" pitchFamily="2" charset="-128"/>
                <a:ea typeface="Heiti TC Medium" pitchFamily="2" charset="-128"/>
              </a:rPr>
              <a:t>(Spring 2021)</a:t>
            </a:r>
          </a:p>
          <a:p>
            <a:pPr>
              <a:lnSpc>
                <a:spcPct val="120000"/>
              </a:lnSpc>
              <a:spcBef>
                <a:spcPts val="600"/>
              </a:spcBef>
            </a:pPr>
            <a:r>
              <a:rPr lang="zh-TW" altLang="en-US" sz="4600" dirty="0">
                <a:solidFill>
                  <a:srgbClr val="C00000"/>
                </a:solidFill>
                <a:latin typeface="Heiti TC Medium" pitchFamily="2" charset="-128"/>
                <a:ea typeface="Heiti TC Medium" pitchFamily="2" charset="-128"/>
              </a:rPr>
              <a:t>資料探勘 </a:t>
            </a:r>
            <a:r>
              <a:rPr lang="en-US" altLang="zh-TW" sz="4600" dirty="0">
                <a:solidFill>
                  <a:srgbClr val="C00000"/>
                </a:solidFill>
                <a:latin typeface="Heiti TC Medium" pitchFamily="2" charset="-128"/>
                <a:ea typeface="Heiti TC Medium" pitchFamily="2" charset="-128"/>
              </a:rPr>
              <a:t>(</a:t>
            </a:r>
            <a:r>
              <a:rPr lang="en-US" sz="4600" dirty="0">
                <a:solidFill>
                  <a:srgbClr val="C00000"/>
                </a:solidFill>
                <a:latin typeface="Heiti TC Medium" pitchFamily="2" charset="-128"/>
                <a:ea typeface="Heiti TC Medium" pitchFamily="2" charset="-128"/>
              </a:rPr>
              <a:t>Data Mining)</a:t>
            </a:r>
          </a:p>
          <a:p>
            <a:pPr lvl="1">
              <a:lnSpc>
                <a:spcPct val="120000"/>
              </a:lnSpc>
              <a:spcBef>
                <a:spcPts val="600"/>
              </a:spcBef>
            </a:pPr>
            <a:r>
              <a:rPr lang="zh-TW" altLang="en-US" sz="4600" dirty="0">
                <a:latin typeface="Heiti TC Medium" pitchFamily="2" charset="-128"/>
                <a:ea typeface="Heiti TC Medium" pitchFamily="2" charset="-128"/>
              </a:rPr>
              <a:t>國立台北大學資管所碩士班</a:t>
            </a:r>
            <a:r>
              <a:rPr lang="en-US" altLang="zh-TW" sz="4600" dirty="0">
                <a:latin typeface="Heiti TC Medium" pitchFamily="2" charset="-128"/>
                <a:ea typeface="Heiti TC Medium" pitchFamily="2" charset="-128"/>
              </a:rPr>
              <a:t> </a:t>
            </a:r>
            <a:r>
              <a:rPr lang="en-US" sz="4600" dirty="0">
                <a:latin typeface="Heiti TC Medium" pitchFamily="2" charset="-128"/>
                <a:ea typeface="Heiti TC Medium" pitchFamily="2" charset="-128"/>
              </a:rPr>
              <a:t>(Spring 2021)</a:t>
            </a:r>
            <a:r>
              <a:rPr lang="en-US" altLang="zh-TW" sz="4600" dirty="0">
                <a:latin typeface="Heiti TC Medium" pitchFamily="2" charset="-128"/>
                <a:ea typeface="Heiti TC Medium" pitchFamily="2" charset="-128"/>
              </a:rPr>
              <a:t> </a:t>
            </a:r>
            <a:br>
              <a:rPr lang="en-US" altLang="zh-TW" sz="4600" dirty="0">
                <a:latin typeface="Heiti TC Medium" pitchFamily="2" charset="-128"/>
                <a:ea typeface="Heiti TC Medium" pitchFamily="2" charset="-128"/>
              </a:rPr>
            </a:br>
            <a:r>
              <a:rPr lang="en-US" sz="4600" dirty="0">
                <a:latin typeface="Heiti TC Medium" pitchFamily="2" charset="-128"/>
                <a:ea typeface="Heiti TC Medium" pitchFamily="2" charset="-128"/>
              </a:rPr>
              <a:t>(</a:t>
            </a:r>
            <a:r>
              <a:rPr lang="zh-TW" altLang="en-US" sz="4600" dirty="0">
                <a:latin typeface="Heiti TC Medium" pitchFamily="2" charset="-128"/>
                <a:ea typeface="Heiti TC Medium" pitchFamily="2" charset="-128"/>
              </a:rPr>
              <a:t>電子商務碩士學分學程</a:t>
            </a:r>
            <a:r>
              <a:rPr lang="en-US" altLang="zh-TW" sz="4600" dirty="0">
                <a:latin typeface="Heiti TC Medium" pitchFamily="2" charset="-128"/>
                <a:ea typeface="Heiti TC Medium" pitchFamily="2" charset="-128"/>
              </a:rPr>
              <a:t>)</a:t>
            </a:r>
            <a:endParaRPr lang="en-US" sz="4600" dirty="0">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096D5E44-3B38-9C4F-B2D8-95F5F119AD1D}"/>
              </a:ext>
            </a:extLst>
          </p:cNvPr>
          <p:cNvSpPr>
            <a:spLocks noGrp="1"/>
          </p:cNvSpPr>
          <p:nvPr>
            <p:ph type="sldNum" sz="quarter" idx="12"/>
          </p:nvPr>
        </p:nvSpPr>
        <p:spPr/>
        <p:txBody>
          <a:bodyPr/>
          <a:lstStyle/>
          <a:p>
            <a:fld id="{5D6FF71F-CF6A-4C46-8F9B-61D49EEA70E3}" type="slidenum">
              <a:rPr lang="en-US" smtClean="0"/>
              <a:t>32</a:t>
            </a:fld>
            <a:endParaRPr lang="en-US"/>
          </a:p>
        </p:txBody>
      </p:sp>
      <p:sp>
        <p:nvSpPr>
          <p:cNvPr id="5" name="Rectangle 4">
            <a:extLst>
              <a:ext uri="{FF2B5EF4-FFF2-40B4-BE49-F238E27FC236}">
                <a16:creationId xmlns:a16="http://schemas.microsoft.com/office/drawing/2014/main" id="{BC2BC985-D6FC-AE4B-BD66-E443BD8BF1D5}"/>
              </a:ext>
            </a:extLst>
          </p:cNvPr>
          <p:cNvSpPr/>
          <p:nvPr/>
        </p:nvSpPr>
        <p:spPr>
          <a:xfrm>
            <a:off x="1549400" y="6360140"/>
            <a:ext cx="8617855" cy="461665"/>
          </a:xfrm>
          <a:prstGeom prst="rect">
            <a:avLst/>
          </a:prstGeom>
        </p:spPr>
        <p:txBody>
          <a:bodyPr wrap="square">
            <a:spAutoFit/>
          </a:bodyPr>
          <a:lstStyle/>
          <a:p>
            <a:pPr algn="ctr"/>
            <a:r>
              <a:rPr lang="en-US" sz="2400" dirty="0">
                <a:hlinkClick r:id="rId2"/>
              </a:rPr>
              <a:t>https://web.ntpu.edu.tw/~myday/teaching.htm</a:t>
            </a:r>
            <a:endParaRPr lang="en-US" sz="2400" dirty="0"/>
          </a:p>
        </p:txBody>
      </p:sp>
      <p:pic>
        <p:nvPicPr>
          <p:cNvPr id="7" name="Picture 6">
            <a:extLst>
              <a:ext uri="{FF2B5EF4-FFF2-40B4-BE49-F238E27FC236}">
                <a16:creationId xmlns:a16="http://schemas.microsoft.com/office/drawing/2014/main" id="{B7E1059A-ED9A-9D4A-A383-3D75F715C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8" name="Picture 7">
            <a:extLst>
              <a:ext uri="{FF2B5EF4-FFF2-40B4-BE49-F238E27FC236}">
                <a16:creationId xmlns:a16="http://schemas.microsoft.com/office/drawing/2014/main" id="{7095595D-82A1-1044-A370-0DC27F9F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9" name="Picture 8">
            <a:extLst>
              <a:ext uri="{FF2B5EF4-FFF2-40B4-BE49-F238E27FC236}">
                <a16:creationId xmlns:a16="http://schemas.microsoft.com/office/drawing/2014/main" id="{57256423-4CDE-174B-876F-61BA3C6264E0}"/>
              </a:ext>
            </a:extLst>
          </p:cNvPr>
          <p:cNvPicPr>
            <a:picLocks noChangeAspect="1"/>
          </p:cNvPicPr>
          <p:nvPr/>
        </p:nvPicPr>
        <p:blipFill>
          <a:blip r:embed="rId5"/>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2179106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003462-1B40-AB46-9458-A99CC893CE9E}"/>
              </a:ext>
            </a:extLst>
          </p:cNvPr>
          <p:cNvPicPr>
            <a:picLocks noChangeAspect="1"/>
          </p:cNvPicPr>
          <p:nvPr/>
        </p:nvPicPr>
        <p:blipFill>
          <a:blip r:embed="rId2"/>
          <a:stretch>
            <a:fillRect/>
          </a:stretch>
        </p:blipFill>
        <p:spPr>
          <a:xfrm>
            <a:off x="1124398" y="1041400"/>
            <a:ext cx="9943202" cy="5501622"/>
          </a:xfrm>
          <a:prstGeom prst="rect">
            <a:avLst/>
          </a:prstGeom>
        </p:spPr>
      </p:pic>
      <p:sp>
        <p:nvSpPr>
          <p:cNvPr id="4" name="Slide Number Placeholder 3">
            <a:extLst>
              <a:ext uri="{FF2B5EF4-FFF2-40B4-BE49-F238E27FC236}">
                <a16:creationId xmlns:a16="http://schemas.microsoft.com/office/drawing/2014/main" id="{5735FB17-87B0-FB4D-835F-4BC3DDADEAC5}"/>
              </a:ext>
            </a:extLst>
          </p:cNvPr>
          <p:cNvSpPr>
            <a:spLocks noGrp="1"/>
          </p:cNvSpPr>
          <p:nvPr>
            <p:ph type="sldNum" sz="quarter" idx="12"/>
          </p:nvPr>
        </p:nvSpPr>
        <p:spPr/>
        <p:txBody>
          <a:bodyPr/>
          <a:lstStyle/>
          <a:p>
            <a:fld id="{5D6FF71F-CF6A-4C46-8F9B-61D49EEA70E3}" type="slidenum">
              <a:rPr lang="en-US" smtClean="0"/>
              <a:t>33</a:t>
            </a:fld>
            <a:endParaRPr lang="en-US"/>
          </a:p>
        </p:txBody>
      </p:sp>
      <p:sp>
        <p:nvSpPr>
          <p:cNvPr id="5" name="Title 1">
            <a:extLst>
              <a:ext uri="{FF2B5EF4-FFF2-40B4-BE49-F238E27FC236}">
                <a16:creationId xmlns:a16="http://schemas.microsoft.com/office/drawing/2014/main" id="{2A91B89D-B738-8F47-8E91-B4825E504EC0}"/>
              </a:ext>
            </a:extLst>
          </p:cNvPr>
          <p:cNvSpPr>
            <a:spLocks noGrp="1"/>
          </p:cNvSpPr>
          <p:nvPr>
            <p:ph type="title"/>
          </p:nvPr>
        </p:nvSpPr>
        <p:spPr>
          <a:xfrm>
            <a:off x="538369" y="0"/>
            <a:ext cx="11115261" cy="930475"/>
          </a:xfrm>
        </p:spPr>
        <p:txBody>
          <a:bodyPr>
            <a:noAutofit/>
          </a:bodyPr>
          <a:lstStyle/>
          <a:p>
            <a:r>
              <a:rPr lang="en-US" b="1" dirty="0">
                <a:latin typeface="+mn-lt"/>
              </a:rPr>
              <a:t>AWS Products and Services</a:t>
            </a:r>
          </a:p>
        </p:txBody>
      </p:sp>
      <p:sp>
        <p:nvSpPr>
          <p:cNvPr id="8" name="TextBox 7">
            <a:extLst>
              <a:ext uri="{FF2B5EF4-FFF2-40B4-BE49-F238E27FC236}">
                <a16:creationId xmlns:a16="http://schemas.microsoft.com/office/drawing/2014/main" id="{CA80BF04-1DD6-2547-8FEF-02DB2D943787}"/>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a:t>
            </a:r>
            <a:r>
              <a:rPr lang="en-US" sz="1200" dirty="0"/>
              <a:t> </a:t>
            </a:r>
            <a:r>
              <a:rPr lang="en-US" sz="1200" dirty="0">
                <a:hlinkClick r:id="rId3"/>
              </a:rPr>
              <a:t>https://aws.amazon.com/</a:t>
            </a:r>
            <a:endParaRPr lang="en-US" sz="1200" dirty="0"/>
          </a:p>
        </p:txBody>
      </p:sp>
      <p:pic>
        <p:nvPicPr>
          <p:cNvPr id="7" name="Picture 6">
            <a:extLst>
              <a:ext uri="{FF2B5EF4-FFF2-40B4-BE49-F238E27FC236}">
                <a16:creationId xmlns:a16="http://schemas.microsoft.com/office/drawing/2014/main" id="{E127ED5D-57E6-2442-A4A5-0B731F06DB61}"/>
              </a:ext>
            </a:extLst>
          </p:cNvPr>
          <p:cNvPicPr>
            <a:picLocks noChangeAspect="1"/>
          </p:cNvPicPr>
          <p:nvPr/>
        </p:nvPicPr>
        <p:blipFill>
          <a:blip r:embed="rId4"/>
          <a:stretch>
            <a:fillRect/>
          </a:stretch>
        </p:blipFill>
        <p:spPr>
          <a:xfrm>
            <a:off x="277199" y="195516"/>
            <a:ext cx="1241563" cy="742028"/>
          </a:xfrm>
          <a:prstGeom prst="rect">
            <a:avLst/>
          </a:prstGeom>
        </p:spPr>
      </p:pic>
      <p:sp>
        <p:nvSpPr>
          <p:cNvPr id="26" name="Rounded Rectangle 25">
            <a:extLst>
              <a:ext uri="{FF2B5EF4-FFF2-40B4-BE49-F238E27FC236}">
                <a16:creationId xmlns:a16="http://schemas.microsoft.com/office/drawing/2014/main" id="{86965674-5C67-1B4A-9B4D-BBF92A82B7ED}"/>
              </a:ext>
            </a:extLst>
          </p:cNvPr>
          <p:cNvSpPr/>
          <p:nvPr/>
        </p:nvSpPr>
        <p:spPr>
          <a:xfrm>
            <a:off x="1248230" y="2861306"/>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A8659E1-825D-384E-866F-9C18B2CD0936}"/>
              </a:ext>
            </a:extLst>
          </p:cNvPr>
          <p:cNvSpPr/>
          <p:nvPr/>
        </p:nvSpPr>
        <p:spPr>
          <a:xfrm>
            <a:off x="7344229" y="2861306"/>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433403AE-20A0-134C-B320-61CAFBE6130B}"/>
              </a:ext>
            </a:extLst>
          </p:cNvPr>
          <p:cNvSpPr/>
          <p:nvPr/>
        </p:nvSpPr>
        <p:spPr>
          <a:xfrm>
            <a:off x="9358771" y="2861306"/>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B7A60A6E-4535-F24B-9F05-428B12DA9230}"/>
              </a:ext>
            </a:extLst>
          </p:cNvPr>
          <p:cNvSpPr/>
          <p:nvPr/>
        </p:nvSpPr>
        <p:spPr>
          <a:xfrm>
            <a:off x="5294312" y="2861306"/>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590D8D55-84CA-6548-9419-1D74DD3AA6D0}"/>
              </a:ext>
            </a:extLst>
          </p:cNvPr>
          <p:cNvSpPr/>
          <p:nvPr/>
        </p:nvSpPr>
        <p:spPr>
          <a:xfrm>
            <a:off x="3262932" y="2861306"/>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0266C8EB-834B-2746-AA95-70B87F209C13}"/>
              </a:ext>
            </a:extLst>
          </p:cNvPr>
          <p:cNvSpPr/>
          <p:nvPr/>
        </p:nvSpPr>
        <p:spPr>
          <a:xfrm>
            <a:off x="3253966" y="1895743"/>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8240A6BF-1909-E54F-AE8A-B8AE2FF13D64}"/>
              </a:ext>
            </a:extLst>
          </p:cNvPr>
          <p:cNvSpPr/>
          <p:nvPr/>
        </p:nvSpPr>
        <p:spPr>
          <a:xfrm>
            <a:off x="1232012" y="1888489"/>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0C116829-5A1A-7343-91B4-40CAF8E5E546}"/>
              </a:ext>
            </a:extLst>
          </p:cNvPr>
          <p:cNvSpPr/>
          <p:nvPr/>
        </p:nvSpPr>
        <p:spPr>
          <a:xfrm>
            <a:off x="3257878" y="930475"/>
            <a:ext cx="1785257" cy="9143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70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E7AD3-0E11-244A-B0DC-4A037095B661}"/>
              </a:ext>
            </a:extLst>
          </p:cNvPr>
          <p:cNvSpPr>
            <a:spLocks noGrp="1"/>
          </p:cNvSpPr>
          <p:nvPr>
            <p:ph idx="1"/>
          </p:nvPr>
        </p:nvSpPr>
        <p:spPr>
          <a:xfrm>
            <a:off x="466165" y="1133061"/>
            <a:ext cx="11279352" cy="5452933"/>
          </a:xfrm>
        </p:spPr>
        <p:txBody>
          <a:bodyPr>
            <a:normAutofit lnSpcReduction="10000"/>
          </a:bodyPr>
          <a:lstStyle/>
          <a:p>
            <a:pPr>
              <a:lnSpc>
                <a:spcPct val="100000"/>
              </a:lnSpc>
              <a:spcBef>
                <a:spcPts val="600"/>
              </a:spcBef>
            </a:pPr>
            <a:r>
              <a:rPr lang="en-US" dirty="0"/>
              <a:t>Amazon </a:t>
            </a:r>
            <a:r>
              <a:rPr lang="en-US" b="1" dirty="0"/>
              <a:t>EC2</a:t>
            </a:r>
          </a:p>
          <a:p>
            <a:pPr lvl="1">
              <a:lnSpc>
                <a:spcPct val="100000"/>
              </a:lnSpc>
              <a:spcBef>
                <a:spcPts val="600"/>
              </a:spcBef>
            </a:pPr>
            <a:r>
              <a:rPr lang="en-US" dirty="0"/>
              <a:t>Virtual servers in the cloud</a:t>
            </a:r>
          </a:p>
          <a:p>
            <a:pPr>
              <a:lnSpc>
                <a:spcPct val="100000"/>
              </a:lnSpc>
              <a:spcBef>
                <a:spcPts val="600"/>
              </a:spcBef>
            </a:pPr>
            <a:r>
              <a:rPr lang="en-US" dirty="0"/>
              <a:t>Amazon </a:t>
            </a:r>
            <a:r>
              <a:rPr lang="en-US" b="1" dirty="0"/>
              <a:t>Simple Storage Service (S3)</a:t>
            </a:r>
          </a:p>
          <a:p>
            <a:pPr lvl="1">
              <a:lnSpc>
                <a:spcPct val="100000"/>
              </a:lnSpc>
              <a:spcBef>
                <a:spcPts val="600"/>
              </a:spcBef>
            </a:pPr>
            <a:r>
              <a:rPr lang="en-US" dirty="0"/>
              <a:t>Scalable storage in the cloud</a:t>
            </a:r>
          </a:p>
          <a:p>
            <a:pPr>
              <a:lnSpc>
                <a:spcPct val="100000"/>
              </a:lnSpc>
              <a:spcBef>
                <a:spcPts val="600"/>
              </a:spcBef>
            </a:pPr>
            <a:r>
              <a:rPr lang="en-US" dirty="0"/>
              <a:t>Amazon </a:t>
            </a:r>
            <a:r>
              <a:rPr lang="en-US" b="1" dirty="0"/>
              <a:t>Aurora</a:t>
            </a:r>
          </a:p>
          <a:p>
            <a:pPr lvl="1">
              <a:lnSpc>
                <a:spcPct val="100000"/>
              </a:lnSpc>
              <a:spcBef>
                <a:spcPts val="600"/>
              </a:spcBef>
            </a:pPr>
            <a:r>
              <a:rPr lang="en-US" dirty="0"/>
              <a:t>High performance managed relational database</a:t>
            </a:r>
          </a:p>
          <a:p>
            <a:pPr>
              <a:lnSpc>
                <a:spcPct val="100000"/>
              </a:lnSpc>
              <a:spcBef>
                <a:spcPts val="600"/>
              </a:spcBef>
            </a:pPr>
            <a:r>
              <a:rPr lang="en-US" dirty="0"/>
              <a:t>Amazon </a:t>
            </a:r>
            <a:r>
              <a:rPr lang="en-US" b="1" dirty="0"/>
              <a:t>DynamoDB</a:t>
            </a:r>
          </a:p>
          <a:p>
            <a:pPr lvl="1">
              <a:lnSpc>
                <a:spcPct val="100000"/>
              </a:lnSpc>
              <a:spcBef>
                <a:spcPts val="600"/>
              </a:spcBef>
            </a:pPr>
            <a:r>
              <a:rPr lang="en-US" dirty="0"/>
              <a:t>Managed NoSQL database</a:t>
            </a:r>
          </a:p>
          <a:p>
            <a:pPr>
              <a:lnSpc>
                <a:spcPct val="100000"/>
              </a:lnSpc>
              <a:spcBef>
                <a:spcPts val="600"/>
              </a:spcBef>
            </a:pPr>
            <a:r>
              <a:rPr lang="en-US" dirty="0"/>
              <a:t>Amazon </a:t>
            </a:r>
            <a:r>
              <a:rPr lang="en-US" b="1" dirty="0"/>
              <a:t>RDS</a:t>
            </a:r>
          </a:p>
          <a:p>
            <a:pPr lvl="1">
              <a:lnSpc>
                <a:spcPct val="100000"/>
              </a:lnSpc>
              <a:spcBef>
                <a:spcPts val="600"/>
              </a:spcBef>
            </a:pPr>
            <a:r>
              <a:rPr lang="en-US" dirty="0"/>
              <a:t>Managed relational database service for MySQL, PostgreSQL, Oracle, SQL Server, and MariaDB</a:t>
            </a:r>
          </a:p>
        </p:txBody>
      </p:sp>
      <p:sp>
        <p:nvSpPr>
          <p:cNvPr id="4" name="Slide Number Placeholder 3">
            <a:extLst>
              <a:ext uri="{FF2B5EF4-FFF2-40B4-BE49-F238E27FC236}">
                <a16:creationId xmlns:a16="http://schemas.microsoft.com/office/drawing/2014/main" id="{5735FB17-87B0-FB4D-835F-4BC3DDADEAC5}"/>
              </a:ext>
            </a:extLst>
          </p:cNvPr>
          <p:cNvSpPr>
            <a:spLocks noGrp="1"/>
          </p:cNvSpPr>
          <p:nvPr>
            <p:ph type="sldNum" sz="quarter" idx="12"/>
          </p:nvPr>
        </p:nvSpPr>
        <p:spPr/>
        <p:txBody>
          <a:bodyPr/>
          <a:lstStyle/>
          <a:p>
            <a:fld id="{5D6FF71F-CF6A-4C46-8F9B-61D49EEA70E3}" type="slidenum">
              <a:rPr lang="en-US" smtClean="0"/>
              <a:t>34</a:t>
            </a:fld>
            <a:endParaRPr lang="en-US"/>
          </a:p>
        </p:txBody>
      </p:sp>
      <p:sp>
        <p:nvSpPr>
          <p:cNvPr id="5" name="Title 1">
            <a:extLst>
              <a:ext uri="{FF2B5EF4-FFF2-40B4-BE49-F238E27FC236}">
                <a16:creationId xmlns:a16="http://schemas.microsoft.com/office/drawing/2014/main" id="{2A91B89D-B738-8F47-8E91-B4825E504EC0}"/>
              </a:ext>
            </a:extLst>
          </p:cNvPr>
          <p:cNvSpPr>
            <a:spLocks noGrp="1"/>
          </p:cNvSpPr>
          <p:nvPr>
            <p:ph type="title"/>
          </p:nvPr>
        </p:nvSpPr>
        <p:spPr>
          <a:xfrm>
            <a:off x="538369" y="0"/>
            <a:ext cx="11115261" cy="1133061"/>
          </a:xfrm>
        </p:spPr>
        <p:txBody>
          <a:bodyPr>
            <a:noAutofit/>
          </a:bodyPr>
          <a:lstStyle/>
          <a:p>
            <a:r>
              <a:rPr lang="en-US" b="1" dirty="0">
                <a:latin typeface="+mn-lt"/>
              </a:rPr>
              <a:t>AWS Services</a:t>
            </a:r>
          </a:p>
        </p:txBody>
      </p:sp>
      <p:sp>
        <p:nvSpPr>
          <p:cNvPr id="8" name="TextBox 7">
            <a:extLst>
              <a:ext uri="{FF2B5EF4-FFF2-40B4-BE49-F238E27FC236}">
                <a16:creationId xmlns:a16="http://schemas.microsoft.com/office/drawing/2014/main" id="{CA80BF04-1DD6-2547-8FEF-02DB2D943787}"/>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a:t>
            </a:r>
            <a:r>
              <a:rPr lang="en-US" sz="1200" dirty="0"/>
              <a:t> </a:t>
            </a:r>
            <a:r>
              <a:rPr lang="en-US" sz="1200" dirty="0">
                <a:hlinkClick r:id="rId2"/>
              </a:rPr>
              <a:t>https://aws.amazon.com/</a:t>
            </a:r>
            <a:endParaRPr lang="en-US" sz="1200" dirty="0"/>
          </a:p>
        </p:txBody>
      </p:sp>
      <p:pic>
        <p:nvPicPr>
          <p:cNvPr id="7" name="Picture 6">
            <a:extLst>
              <a:ext uri="{FF2B5EF4-FFF2-40B4-BE49-F238E27FC236}">
                <a16:creationId xmlns:a16="http://schemas.microsoft.com/office/drawing/2014/main" id="{E127ED5D-57E6-2442-A4A5-0B731F06DB61}"/>
              </a:ext>
            </a:extLst>
          </p:cNvPr>
          <p:cNvPicPr>
            <a:picLocks noChangeAspect="1"/>
          </p:cNvPicPr>
          <p:nvPr/>
        </p:nvPicPr>
        <p:blipFill>
          <a:blip r:embed="rId3"/>
          <a:stretch>
            <a:fillRect/>
          </a:stretch>
        </p:blipFill>
        <p:spPr>
          <a:xfrm>
            <a:off x="277199" y="195516"/>
            <a:ext cx="1241563" cy="742028"/>
          </a:xfrm>
          <a:prstGeom prst="rect">
            <a:avLst/>
          </a:prstGeom>
        </p:spPr>
      </p:pic>
    </p:spTree>
    <p:extLst>
      <p:ext uri="{BB962C8B-B14F-4D97-AF65-F5344CB8AC3E}">
        <p14:creationId xmlns:p14="http://schemas.microsoft.com/office/powerpoint/2010/main" val="3346784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E7AD3-0E11-244A-B0DC-4A037095B661}"/>
              </a:ext>
            </a:extLst>
          </p:cNvPr>
          <p:cNvSpPr>
            <a:spLocks noGrp="1"/>
          </p:cNvSpPr>
          <p:nvPr>
            <p:ph idx="1"/>
          </p:nvPr>
        </p:nvSpPr>
        <p:spPr>
          <a:xfrm>
            <a:off x="466165" y="1133061"/>
            <a:ext cx="11279352" cy="5452933"/>
          </a:xfrm>
        </p:spPr>
        <p:txBody>
          <a:bodyPr>
            <a:normAutofit/>
          </a:bodyPr>
          <a:lstStyle/>
          <a:p>
            <a:pPr>
              <a:lnSpc>
                <a:spcPct val="100000"/>
              </a:lnSpc>
              <a:spcBef>
                <a:spcPts val="600"/>
              </a:spcBef>
            </a:pPr>
            <a:r>
              <a:rPr lang="en-US" dirty="0"/>
              <a:t>AWS </a:t>
            </a:r>
            <a:r>
              <a:rPr lang="en-US" b="1" dirty="0"/>
              <a:t>Lambda</a:t>
            </a:r>
          </a:p>
          <a:p>
            <a:pPr lvl="1">
              <a:lnSpc>
                <a:spcPct val="100000"/>
              </a:lnSpc>
              <a:spcBef>
                <a:spcPts val="600"/>
              </a:spcBef>
            </a:pPr>
            <a:r>
              <a:rPr lang="en-US" dirty="0"/>
              <a:t>Run code without thinking about servers</a:t>
            </a:r>
          </a:p>
          <a:p>
            <a:pPr>
              <a:lnSpc>
                <a:spcPct val="100000"/>
              </a:lnSpc>
              <a:spcBef>
                <a:spcPts val="600"/>
              </a:spcBef>
            </a:pPr>
            <a:r>
              <a:rPr lang="en-US" dirty="0"/>
              <a:t>AWS </a:t>
            </a:r>
            <a:r>
              <a:rPr lang="en-US" b="1" dirty="0"/>
              <a:t>Elastic Beanstalk</a:t>
            </a:r>
          </a:p>
          <a:p>
            <a:pPr lvl="1">
              <a:lnSpc>
                <a:spcPct val="100000"/>
              </a:lnSpc>
              <a:spcBef>
                <a:spcPts val="600"/>
              </a:spcBef>
            </a:pPr>
            <a:r>
              <a:rPr lang="en-US" dirty="0"/>
              <a:t>Run and manage web apps</a:t>
            </a:r>
          </a:p>
          <a:p>
            <a:pPr>
              <a:lnSpc>
                <a:spcPct val="100000"/>
              </a:lnSpc>
              <a:spcBef>
                <a:spcPts val="600"/>
              </a:spcBef>
            </a:pPr>
            <a:r>
              <a:rPr lang="en-US" dirty="0"/>
              <a:t>Amazon </a:t>
            </a:r>
            <a:r>
              <a:rPr lang="en-US" b="1" dirty="0"/>
              <a:t>VPC</a:t>
            </a:r>
          </a:p>
          <a:p>
            <a:pPr lvl="1">
              <a:lnSpc>
                <a:spcPct val="100000"/>
              </a:lnSpc>
              <a:spcBef>
                <a:spcPts val="600"/>
              </a:spcBef>
            </a:pPr>
            <a:r>
              <a:rPr lang="en-US" dirty="0"/>
              <a:t>Isolated cloud resources</a:t>
            </a:r>
          </a:p>
          <a:p>
            <a:pPr>
              <a:lnSpc>
                <a:spcPct val="100000"/>
              </a:lnSpc>
              <a:spcBef>
                <a:spcPts val="600"/>
              </a:spcBef>
            </a:pPr>
            <a:r>
              <a:rPr lang="en-US" dirty="0"/>
              <a:t>Amazon </a:t>
            </a:r>
            <a:r>
              <a:rPr lang="en-US" b="1" dirty="0" err="1"/>
              <a:t>Lightsail</a:t>
            </a:r>
            <a:endParaRPr lang="en-US" b="1" dirty="0"/>
          </a:p>
          <a:p>
            <a:pPr lvl="1">
              <a:lnSpc>
                <a:spcPct val="100000"/>
              </a:lnSpc>
              <a:spcBef>
                <a:spcPts val="600"/>
              </a:spcBef>
            </a:pPr>
            <a:r>
              <a:rPr lang="en-US" dirty="0"/>
              <a:t>Launch and manage virtual private servers</a:t>
            </a:r>
          </a:p>
          <a:p>
            <a:pPr>
              <a:lnSpc>
                <a:spcPct val="100000"/>
              </a:lnSpc>
              <a:spcBef>
                <a:spcPts val="600"/>
              </a:spcBef>
            </a:pPr>
            <a:r>
              <a:rPr lang="en-US" dirty="0">
                <a:solidFill>
                  <a:srgbClr val="C00000"/>
                </a:solidFill>
              </a:rPr>
              <a:t>Amazon </a:t>
            </a:r>
            <a:r>
              <a:rPr lang="en-US" b="1" dirty="0" err="1">
                <a:solidFill>
                  <a:srgbClr val="C00000"/>
                </a:solidFill>
              </a:rPr>
              <a:t>SageMaker</a:t>
            </a:r>
            <a:endParaRPr lang="en-US" b="1" dirty="0">
              <a:solidFill>
                <a:srgbClr val="C00000"/>
              </a:solidFill>
            </a:endParaRPr>
          </a:p>
          <a:p>
            <a:pPr lvl="1">
              <a:lnSpc>
                <a:spcPct val="100000"/>
              </a:lnSpc>
              <a:spcBef>
                <a:spcPts val="600"/>
              </a:spcBef>
            </a:pPr>
            <a:r>
              <a:rPr lang="en-US" dirty="0">
                <a:solidFill>
                  <a:srgbClr val="C00000"/>
                </a:solidFill>
              </a:rPr>
              <a:t>Build, train, and deploy machine learning models at scale</a:t>
            </a:r>
          </a:p>
        </p:txBody>
      </p:sp>
      <p:sp>
        <p:nvSpPr>
          <p:cNvPr id="4" name="Slide Number Placeholder 3">
            <a:extLst>
              <a:ext uri="{FF2B5EF4-FFF2-40B4-BE49-F238E27FC236}">
                <a16:creationId xmlns:a16="http://schemas.microsoft.com/office/drawing/2014/main" id="{5735FB17-87B0-FB4D-835F-4BC3DDADEAC5}"/>
              </a:ext>
            </a:extLst>
          </p:cNvPr>
          <p:cNvSpPr>
            <a:spLocks noGrp="1"/>
          </p:cNvSpPr>
          <p:nvPr>
            <p:ph type="sldNum" sz="quarter" idx="12"/>
          </p:nvPr>
        </p:nvSpPr>
        <p:spPr/>
        <p:txBody>
          <a:bodyPr/>
          <a:lstStyle/>
          <a:p>
            <a:fld id="{5D6FF71F-CF6A-4C46-8F9B-61D49EEA70E3}" type="slidenum">
              <a:rPr lang="en-US" smtClean="0"/>
              <a:t>35</a:t>
            </a:fld>
            <a:endParaRPr lang="en-US"/>
          </a:p>
        </p:txBody>
      </p:sp>
      <p:sp>
        <p:nvSpPr>
          <p:cNvPr id="5" name="Title 1">
            <a:extLst>
              <a:ext uri="{FF2B5EF4-FFF2-40B4-BE49-F238E27FC236}">
                <a16:creationId xmlns:a16="http://schemas.microsoft.com/office/drawing/2014/main" id="{2A91B89D-B738-8F47-8E91-B4825E504EC0}"/>
              </a:ext>
            </a:extLst>
          </p:cNvPr>
          <p:cNvSpPr>
            <a:spLocks noGrp="1"/>
          </p:cNvSpPr>
          <p:nvPr>
            <p:ph type="title"/>
          </p:nvPr>
        </p:nvSpPr>
        <p:spPr>
          <a:xfrm>
            <a:off x="538369" y="0"/>
            <a:ext cx="11115261" cy="1133061"/>
          </a:xfrm>
        </p:spPr>
        <p:txBody>
          <a:bodyPr>
            <a:noAutofit/>
          </a:bodyPr>
          <a:lstStyle/>
          <a:p>
            <a:r>
              <a:rPr lang="en-US" b="1" dirty="0">
                <a:latin typeface="+mn-lt"/>
              </a:rPr>
              <a:t>AWS Services</a:t>
            </a:r>
          </a:p>
        </p:txBody>
      </p:sp>
      <p:sp>
        <p:nvSpPr>
          <p:cNvPr id="8" name="TextBox 7">
            <a:extLst>
              <a:ext uri="{FF2B5EF4-FFF2-40B4-BE49-F238E27FC236}">
                <a16:creationId xmlns:a16="http://schemas.microsoft.com/office/drawing/2014/main" id="{CA80BF04-1DD6-2547-8FEF-02DB2D943787}"/>
              </a:ext>
            </a:extLst>
          </p:cNvPr>
          <p:cNvSpPr txBox="1"/>
          <p:nvPr/>
        </p:nvSpPr>
        <p:spPr>
          <a:xfrm>
            <a:off x="1442772" y="6548650"/>
            <a:ext cx="9306457" cy="276999"/>
          </a:xfrm>
          <a:prstGeom prst="rect">
            <a:avLst/>
          </a:prstGeom>
          <a:noFill/>
        </p:spPr>
        <p:txBody>
          <a:bodyPr wrap="square" rtlCol="0">
            <a:spAutoFit/>
          </a:bodyPr>
          <a:lstStyle/>
          <a:p>
            <a:pPr algn="ctr"/>
            <a:r>
              <a:rPr lang="en-US" sz="1200" dirty="0">
                <a:solidFill>
                  <a:schemeClr val="bg1">
                    <a:lumMod val="75000"/>
                  </a:schemeClr>
                </a:solidFill>
              </a:rPr>
              <a:t>Source:</a:t>
            </a:r>
            <a:r>
              <a:rPr lang="en-US" sz="1200" dirty="0"/>
              <a:t> </a:t>
            </a:r>
            <a:r>
              <a:rPr lang="en-US" sz="1200" dirty="0">
                <a:hlinkClick r:id="rId2"/>
              </a:rPr>
              <a:t>https://aws.amazon.com/</a:t>
            </a:r>
            <a:endParaRPr lang="en-US" sz="1200" dirty="0"/>
          </a:p>
        </p:txBody>
      </p:sp>
      <p:pic>
        <p:nvPicPr>
          <p:cNvPr id="6" name="Picture 5">
            <a:extLst>
              <a:ext uri="{FF2B5EF4-FFF2-40B4-BE49-F238E27FC236}">
                <a16:creationId xmlns:a16="http://schemas.microsoft.com/office/drawing/2014/main" id="{BC2196A8-A2A5-2048-814E-AB9299C959F3}"/>
              </a:ext>
            </a:extLst>
          </p:cNvPr>
          <p:cNvPicPr>
            <a:picLocks noChangeAspect="1"/>
          </p:cNvPicPr>
          <p:nvPr/>
        </p:nvPicPr>
        <p:blipFill>
          <a:blip r:embed="rId3"/>
          <a:stretch>
            <a:fillRect/>
          </a:stretch>
        </p:blipFill>
        <p:spPr>
          <a:xfrm>
            <a:off x="277199" y="195516"/>
            <a:ext cx="1241563" cy="742028"/>
          </a:xfrm>
          <a:prstGeom prst="rect">
            <a:avLst/>
          </a:prstGeom>
        </p:spPr>
      </p:pic>
    </p:spTree>
    <p:extLst>
      <p:ext uri="{BB962C8B-B14F-4D97-AF65-F5344CB8AC3E}">
        <p14:creationId xmlns:p14="http://schemas.microsoft.com/office/powerpoint/2010/main" val="250946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CC4B-DB9F-2C42-9CF5-0892B2F14351}"/>
              </a:ext>
            </a:extLst>
          </p:cNvPr>
          <p:cNvSpPr>
            <a:spLocks noGrp="1"/>
          </p:cNvSpPr>
          <p:nvPr>
            <p:ph type="title"/>
          </p:nvPr>
        </p:nvSpPr>
        <p:spPr/>
        <p:txBody>
          <a:bodyPr>
            <a:normAutofit/>
          </a:bodyPr>
          <a:lstStyle/>
          <a:p>
            <a:r>
              <a:rPr lang="en-US" sz="7200" dirty="0">
                <a:latin typeface="+mn-lt"/>
              </a:rPr>
              <a:t>Outline</a:t>
            </a:r>
          </a:p>
        </p:txBody>
      </p:sp>
      <p:sp>
        <p:nvSpPr>
          <p:cNvPr id="3" name="Content Placeholder 2">
            <a:extLst>
              <a:ext uri="{FF2B5EF4-FFF2-40B4-BE49-F238E27FC236}">
                <a16:creationId xmlns:a16="http://schemas.microsoft.com/office/drawing/2014/main" id="{BCA87175-0F46-8F41-AE7A-D3A9FB2A4E62}"/>
              </a:ext>
            </a:extLst>
          </p:cNvPr>
          <p:cNvSpPr>
            <a:spLocks noGrp="1"/>
          </p:cNvSpPr>
          <p:nvPr>
            <p:ph idx="1"/>
          </p:nvPr>
        </p:nvSpPr>
        <p:spPr>
          <a:xfrm>
            <a:off x="2087880" y="2033341"/>
            <a:ext cx="8458200" cy="4143621"/>
          </a:xfrm>
        </p:spPr>
        <p:txBody>
          <a:bodyPr>
            <a:normAutofit/>
          </a:bodyPr>
          <a:lstStyle/>
          <a:p>
            <a:pPr>
              <a:lnSpc>
                <a:spcPct val="100000"/>
              </a:lnSpc>
              <a:spcBef>
                <a:spcPts val="1600"/>
              </a:spcBef>
            </a:pP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雲端應用導入教學</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課程理論中融入</a:t>
            </a: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概念</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solidFill>
                  <a:srgbClr val="C00000"/>
                </a:solidFill>
                <a:latin typeface="HEITI TC MEDIUM" pitchFamily="2" charset="-128"/>
                <a:ea typeface="HEITI TC MEDIUM" pitchFamily="2" charset="-128"/>
              </a:rPr>
              <a:t>帶領學生進行雲端實作</a:t>
            </a:r>
            <a:endParaRPr lang="en-US" sz="5000" b="1" dirty="0">
              <a:solidFill>
                <a:srgbClr val="C00000"/>
              </a:solidFill>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F0A9B99A-0788-B442-A1FB-077C89E37C94}"/>
              </a:ext>
            </a:extLst>
          </p:cNvPr>
          <p:cNvSpPr>
            <a:spLocks noGrp="1"/>
          </p:cNvSpPr>
          <p:nvPr>
            <p:ph type="sldNum" sz="quarter" idx="12"/>
          </p:nvPr>
        </p:nvSpPr>
        <p:spPr/>
        <p:txBody>
          <a:bodyPr/>
          <a:lstStyle/>
          <a:p>
            <a:fld id="{5D6FF71F-CF6A-4C46-8F9B-61D49EEA70E3}" type="slidenum">
              <a:rPr lang="en-US" smtClean="0"/>
              <a:t>36</a:t>
            </a:fld>
            <a:endParaRPr lang="en-US"/>
          </a:p>
        </p:txBody>
      </p:sp>
      <p:pic>
        <p:nvPicPr>
          <p:cNvPr id="10" name="Picture 9">
            <a:extLst>
              <a:ext uri="{FF2B5EF4-FFF2-40B4-BE49-F238E27FC236}">
                <a16:creationId xmlns:a16="http://schemas.microsoft.com/office/drawing/2014/main" id="{077BB616-235D-2546-B471-DF29ED566F28}"/>
              </a:ext>
            </a:extLst>
          </p:cNvPr>
          <p:cNvPicPr>
            <a:picLocks noChangeAspect="1"/>
          </p:cNvPicPr>
          <p:nvPr/>
        </p:nvPicPr>
        <p:blipFill>
          <a:blip r:embed="rId2"/>
          <a:stretch>
            <a:fillRect/>
          </a:stretch>
        </p:blipFill>
        <p:spPr>
          <a:xfrm>
            <a:off x="10104120" y="941539"/>
            <a:ext cx="1960365" cy="884086"/>
          </a:xfrm>
          <a:prstGeom prst="rect">
            <a:avLst/>
          </a:prstGeom>
        </p:spPr>
      </p:pic>
      <p:pic>
        <p:nvPicPr>
          <p:cNvPr id="11" name="Picture 10">
            <a:extLst>
              <a:ext uri="{FF2B5EF4-FFF2-40B4-BE49-F238E27FC236}">
                <a16:creationId xmlns:a16="http://schemas.microsoft.com/office/drawing/2014/main" id="{F9C8653D-7603-B248-9D7D-EE15ADBCF114}"/>
              </a:ext>
            </a:extLst>
          </p:cNvPr>
          <p:cNvPicPr>
            <a:picLocks noChangeAspect="1"/>
          </p:cNvPicPr>
          <p:nvPr/>
        </p:nvPicPr>
        <p:blipFill>
          <a:blip r:embed="rId3"/>
          <a:stretch>
            <a:fillRect/>
          </a:stretch>
        </p:blipFill>
        <p:spPr>
          <a:xfrm>
            <a:off x="239264" y="1729374"/>
            <a:ext cx="1377870" cy="1671305"/>
          </a:xfrm>
          <a:prstGeom prst="rect">
            <a:avLst/>
          </a:prstGeom>
        </p:spPr>
      </p:pic>
      <p:pic>
        <p:nvPicPr>
          <p:cNvPr id="12" name="Picture 11">
            <a:extLst>
              <a:ext uri="{FF2B5EF4-FFF2-40B4-BE49-F238E27FC236}">
                <a16:creationId xmlns:a16="http://schemas.microsoft.com/office/drawing/2014/main" id="{8021AFB2-068C-E04C-8530-9E5C360CDD1E}"/>
              </a:ext>
            </a:extLst>
          </p:cNvPr>
          <p:cNvPicPr>
            <a:picLocks noChangeAspect="1"/>
          </p:cNvPicPr>
          <p:nvPr/>
        </p:nvPicPr>
        <p:blipFill>
          <a:blip r:embed="rId4"/>
          <a:stretch>
            <a:fillRect/>
          </a:stretch>
        </p:blipFill>
        <p:spPr>
          <a:xfrm>
            <a:off x="91633" y="5167671"/>
            <a:ext cx="1673132" cy="1673132"/>
          </a:xfrm>
          <a:prstGeom prst="rect">
            <a:avLst/>
          </a:prstGeom>
        </p:spPr>
      </p:pic>
      <p:pic>
        <p:nvPicPr>
          <p:cNvPr id="13" name="Picture 12">
            <a:extLst>
              <a:ext uri="{FF2B5EF4-FFF2-40B4-BE49-F238E27FC236}">
                <a16:creationId xmlns:a16="http://schemas.microsoft.com/office/drawing/2014/main" id="{F834B1CF-E782-3449-9C0B-2CE3C3308851}"/>
              </a:ext>
            </a:extLst>
          </p:cNvPr>
          <p:cNvPicPr>
            <a:picLocks noChangeAspect="1"/>
          </p:cNvPicPr>
          <p:nvPr/>
        </p:nvPicPr>
        <p:blipFill>
          <a:blip r:embed="rId5"/>
          <a:stretch>
            <a:fillRect/>
          </a:stretch>
        </p:blipFill>
        <p:spPr>
          <a:xfrm>
            <a:off x="91633" y="3462124"/>
            <a:ext cx="1673132" cy="1673132"/>
          </a:xfrm>
          <a:prstGeom prst="rect">
            <a:avLst/>
          </a:prstGeom>
        </p:spPr>
      </p:pic>
      <p:pic>
        <p:nvPicPr>
          <p:cNvPr id="14" name="Picture 13">
            <a:extLst>
              <a:ext uri="{FF2B5EF4-FFF2-40B4-BE49-F238E27FC236}">
                <a16:creationId xmlns:a16="http://schemas.microsoft.com/office/drawing/2014/main" id="{467F037C-EFA8-434E-BA15-7526B14F52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732" y="221752"/>
            <a:ext cx="1314378" cy="847986"/>
          </a:xfrm>
          <a:prstGeom prst="rect">
            <a:avLst/>
          </a:prstGeom>
        </p:spPr>
      </p:pic>
      <p:pic>
        <p:nvPicPr>
          <p:cNvPr id="15" name="Picture 14">
            <a:extLst>
              <a:ext uri="{FF2B5EF4-FFF2-40B4-BE49-F238E27FC236}">
                <a16:creationId xmlns:a16="http://schemas.microsoft.com/office/drawing/2014/main" id="{5FDB8E8D-49E3-D648-9F83-255550515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624" y="1144819"/>
            <a:ext cx="1317405" cy="321117"/>
          </a:xfrm>
          <a:prstGeom prst="rect">
            <a:avLst/>
          </a:prstGeom>
        </p:spPr>
      </p:pic>
      <p:pic>
        <p:nvPicPr>
          <p:cNvPr id="16" name="Picture 15">
            <a:extLst>
              <a:ext uri="{FF2B5EF4-FFF2-40B4-BE49-F238E27FC236}">
                <a16:creationId xmlns:a16="http://schemas.microsoft.com/office/drawing/2014/main" id="{B898A249-AF70-444E-857C-747EE6599F76}"/>
              </a:ext>
            </a:extLst>
          </p:cNvPr>
          <p:cNvPicPr>
            <a:picLocks noChangeAspect="1"/>
          </p:cNvPicPr>
          <p:nvPr/>
        </p:nvPicPr>
        <p:blipFill>
          <a:blip r:embed="rId8"/>
          <a:stretch>
            <a:fillRect/>
          </a:stretch>
        </p:blipFill>
        <p:spPr>
          <a:xfrm>
            <a:off x="10043159" y="221752"/>
            <a:ext cx="2021326" cy="512070"/>
          </a:xfrm>
          <a:prstGeom prst="rect">
            <a:avLst/>
          </a:prstGeom>
        </p:spPr>
      </p:pic>
    </p:spTree>
    <p:extLst>
      <p:ext uri="{BB962C8B-B14F-4D97-AF65-F5344CB8AC3E}">
        <p14:creationId xmlns:p14="http://schemas.microsoft.com/office/powerpoint/2010/main" val="590621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5E1F-18BA-6C45-BEDD-6784A2C2D62B}"/>
              </a:ext>
            </a:extLst>
          </p:cNvPr>
          <p:cNvSpPr>
            <a:spLocks noGrp="1"/>
          </p:cNvSpPr>
          <p:nvPr>
            <p:ph type="title"/>
          </p:nvPr>
        </p:nvSpPr>
        <p:spPr>
          <a:xfrm>
            <a:off x="838200" y="72740"/>
            <a:ext cx="10515600" cy="1028246"/>
          </a:xfrm>
        </p:spPr>
        <p:txBody>
          <a:bodyPr>
            <a:normAutofit/>
          </a:bodyPr>
          <a:lstStyle/>
          <a:p>
            <a:r>
              <a:rPr lang="zh-TW" altLang="en-US" dirty="0">
                <a:solidFill>
                  <a:schemeClr val="accent1"/>
                </a:solidFill>
                <a:latin typeface="Heiti TC Medium" pitchFamily="2" charset="-128"/>
                <a:ea typeface="Heiti TC Medium" pitchFamily="2" charset="-128"/>
              </a:rPr>
              <a:t>帶領學生進行雲端實作</a:t>
            </a:r>
          </a:p>
        </p:txBody>
      </p:sp>
      <p:sp>
        <p:nvSpPr>
          <p:cNvPr id="3" name="Content Placeholder 2">
            <a:extLst>
              <a:ext uri="{FF2B5EF4-FFF2-40B4-BE49-F238E27FC236}">
                <a16:creationId xmlns:a16="http://schemas.microsoft.com/office/drawing/2014/main" id="{E50828BF-56B8-E24F-A70E-26BDB7567B82}"/>
              </a:ext>
            </a:extLst>
          </p:cNvPr>
          <p:cNvSpPr>
            <a:spLocks noGrp="1"/>
          </p:cNvSpPr>
          <p:nvPr>
            <p:ph idx="1"/>
          </p:nvPr>
        </p:nvSpPr>
        <p:spPr>
          <a:xfrm>
            <a:off x="566057" y="1226089"/>
            <a:ext cx="11292113" cy="5281300"/>
          </a:xfrm>
        </p:spPr>
        <p:txBody>
          <a:bodyPr>
            <a:normAutofit fontScale="92500" lnSpcReduction="10000"/>
          </a:bodyPr>
          <a:lstStyle/>
          <a:p>
            <a:pPr marL="0" indent="0">
              <a:lnSpc>
                <a:spcPct val="120000"/>
              </a:lnSpc>
              <a:spcBef>
                <a:spcPts val="600"/>
              </a:spcBef>
              <a:buNone/>
            </a:pPr>
            <a:r>
              <a:rPr lang="en-US" dirty="0"/>
              <a:t>1. </a:t>
            </a:r>
            <a:r>
              <a:rPr lang="en-US" dirty="0">
                <a:hlinkClick r:id="rId2"/>
              </a:rPr>
              <a:t>AWS Academy</a:t>
            </a:r>
            <a:r>
              <a:rPr lang="en-US" dirty="0"/>
              <a:t> (Application: </a:t>
            </a:r>
            <a:r>
              <a:rPr lang="en-US" dirty="0" err="1"/>
              <a:t>ntpu</a:t>
            </a:r>
            <a:r>
              <a:rPr lang="en-US" dirty="0"/>
              <a:t> </a:t>
            </a:r>
            <a:r>
              <a:rPr lang="en-US" dirty="0" err="1"/>
              <a:t>aws</a:t>
            </a:r>
            <a:r>
              <a:rPr lang="en-US" dirty="0"/>
              <a:t> app)</a:t>
            </a:r>
          </a:p>
          <a:p>
            <a:pPr marL="0" indent="0">
              <a:lnSpc>
                <a:spcPct val="120000"/>
              </a:lnSpc>
              <a:spcBef>
                <a:spcPts val="600"/>
              </a:spcBef>
              <a:buNone/>
            </a:pPr>
            <a:r>
              <a:rPr lang="en-US" dirty="0"/>
              <a:t>     (https://</a:t>
            </a:r>
            <a:r>
              <a:rPr lang="en-US" dirty="0" err="1"/>
              <a:t>awsacademy.instructure.com</a:t>
            </a:r>
            <a:r>
              <a:rPr lang="en-US" dirty="0"/>
              <a:t>/ , </a:t>
            </a:r>
            <a:r>
              <a:rPr lang="en-US" dirty="0" err="1"/>
              <a:t>Vocareum</a:t>
            </a:r>
            <a:r>
              <a:rPr lang="en-US" dirty="0"/>
              <a:t> Labs)</a:t>
            </a:r>
            <a:br>
              <a:rPr lang="en-US" sz="4800" dirty="0"/>
            </a:br>
            <a:r>
              <a:rPr lang="en-US" dirty="0"/>
              <a:t>2. </a:t>
            </a:r>
            <a:r>
              <a:rPr lang="en-US" dirty="0">
                <a:hlinkClick r:id="rId3"/>
              </a:rPr>
              <a:t>AWS Educate</a:t>
            </a:r>
            <a:br>
              <a:rPr lang="en-US" sz="4800" dirty="0"/>
            </a:br>
            <a:r>
              <a:rPr lang="en-US" dirty="0"/>
              <a:t>3. </a:t>
            </a:r>
            <a:r>
              <a:rPr lang="en-US" dirty="0">
                <a:hlinkClick r:id="rId4"/>
              </a:rPr>
              <a:t>AWS Free Tier</a:t>
            </a:r>
            <a:br>
              <a:rPr lang="en-US" sz="4800" dirty="0"/>
            </a:br>
            <a:r>
              <a:rPr lang="en-US" dirty="0"/>
              <a:t>4. </a:t>
            </a:r>
            <a:r>
              <a:rPr lang="en-US" dirty="0">
                <a:hlinkClick r:id="rId5"/>
              </a:rPr>
              <a:t>AWS Training</a:t>
            </a:r>
            <a:br>
              <a:rPr lang="en-US" sz="4800" dirty="0"/>
            </a:br>
            <a:r>
              <a:rPr lang="en-US" dirty="0"/>
              <a:t>5. </a:t>
            </a:r>
            <a:r>
              <a:rPr lang="en-US" dirty="0">
                <a:hlinkClick r:id="rId6"/>
              </a:rPr>
              <a:t>AWS Cloud Practitioner Essentials (Second Edition)</a:t>
            </a:r>
            <a:br>
              <a:rPr lang="en-US" sz="4800" dirty="0"/>
            </a:br>
            <a:r>
              <a:rPr lang="en-US" dirty="0"/>
              <a:t>6. </a:t>
            </a:r>
            <a:r>
              <a:rPr lang="en-US" dirty="0">
                <a:hlinkClick r:id="rId7"/>
              </a:rPr>
              <a:t>AWS Certified Cloud Practitioner</a:t>
            </a:r>
            <a:br>
              <a:rPr lang="en-US" sz="4800" dirty="0"/>
            </a:br>
            <a:r>
              <a:rPr lang="en-US" dirty="0"/>
              <a:t>7. </a:t>
            </a:r>
            <a:r>
              <a:rPr lang="en-US" dirty="0">
                <a:hlinkClick r:id="rId8"/>
              </a:rPr>
              <a:t>AWS Educate User Guide for Students</a:t>
            </a:r>
            <a:br>
              <a:rPr lang="en-US" sz="4800" dirty="0"/>
            </a:br>
            <a:r>
              <a:rPr lang="en-US" dirty="0"/>
              <a:t>8. AWS Academy Cloud Foundations (ACF)</a:t>
            </a:r>
          </a:p>
          <a:p>
            <a:pPr lvl="1">
              <a:lnSpc>
                <a:spcPct val="120000"/>
              </a:lnSpc>
              <a:spcBef>
                <a:spcPts val="600"/>
              </a:spcBef>
            </a:pPr>
            <a:r>
              <a:rPr lang="en-US" sz="2600" dirty="0"/>
              <a:t>AWS_ACF_M01 ~ AWS_ACF_M10</a:t>
            </a:r>
            <a:endParaRPr lang="en-US" sz="2600" dirty="0">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096D5E44-3B38-9C4F-B2D8-95F5F119AD1D}"/>
              </a:ext>
            </a:extLst>
          </p:cNvPr>
          <p:cNvSpPr>
            <a:spLocks noGrp="1"/>
          </p:cNvSpPr>
          <p:nvPr>
            <p:ph type="sldNum" sz="quarter" idx="12"/>
          </p:nvPr>
        </p:nvSpPr>
        <p:spPr/>
        <p:txBody>
          <a:bodyPr/>
          <a:lstStyle/>
          <a:p>
            <a:fld id="{5D6FF71F-CF6A-4C46-8F9B-61D49EEA70E3}" type="slidenum">
              <a:rPr lang="en-US" smtClean="0"/>
              <a:t>37</a:t>
            </a:fld>
            <a:endParaRPr lang="en-US"/>
          </a:p>
        </p:txBody>
      </p:sp>
      <p:sp>
        <p:nvSpPr>
          <p:cNvPr id="5" name="Rectangle 4">
            <a:extLst>
              <a:ext uri="{FF2B5EF4-FFF2-40B4-BE49-F238E27FC236}">
                <a16:creationId xmlns:a16="http://schemas.microsoft.com/office/drawing/2014/main" id="{BC2BC985-D6FC-AE4B-BD66-E443BD8BF1D5}"/>
              </a:ext>
            </a:extLst>
          </p:cNvPr>
          <p:cNvSpPr/>
          <p:nvPr/>
        </p:nvSpPr>
        <p:spPr>
          <a:xfrm>
            <a:off x="1549400" y="6360140"/>
            <a:ext cx="8617855" cy="461665"/>
          </a:xfrm>
          <a:prstGeom prst="rect">
            <a:avLst/>
          </a:prstGeom>
        </p:spPr>
        <p:txBody>
          <a:bodyPr wrap="square">
            <a:spAutoFit/>
          </a:bodyPr>
          <a:lstStyle/>
          <a:p>
            <a:pPr algn="ctr"/>
            <a:r>
              <a:rPr lang="en-US" sz="2400" dirty="0">
                <a:hlinkClick r:id="rId9"/>
              </a:rPr>
              <a:t>https://web.ntpu.edu.tw/~myday/teaching.htm</a:t>
            </a:r>
            <a:endParaRPr lang="en-US" sz="2400" dirty="0"/>
          </a:p>
        </p:txBody>
      </p:sp>
      <p:pic>
        <p:nvPicPr>
          <p:cNvPr id="7" name="Picture 6">
            <a:extLst>
              <a:ext uri="{FF2B5EF4-FFF2-40B4-BE49-F238E27FC236}">
                <a16:creationId xmlns:a16="http://schemas.microsoft.com/office/drawing/2014/main" id="{B7E1059A-ED9A-9D4A-A383-3D75F715C5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8" name="Picture 7">
            <a:extLst>
              <a:ext uri="{FF2B5EF4-FFF2-40B4-BE49-F238E27FC236}">
                <a16:creationId xmlns:a16="http://schemas.microsoft.com/office/drawing/2014/main" id="{7095595D-82A1-1044-A370-0DC27F9F0E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9" name="Picture 8">
            <a:extLst>
              <a:ext uri="{FF2B5EF4-FFF2-40B4-BE49-F238E27FC236}">
                <a16:creationId xmlns:a16="http://schemas.microsoft.com/office/drawing/2014/main" id="{57256423-4CDE-174B-876F-61BA3C6264E0}"/>
              </a:ext>
            </a:extLst>
          </p:cNvPr>
          <p:cNvPicPr>
            <a:picLocks noChangeAspect="1"/>
          </p:cNvPicPr>
          <p:nvPr/>
        </p:nvPicPr>
        <p:blipFill>
          <a:blip r:embed="rId12"/>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2472561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0B12-35A4-334B-8C3E-42108C72083D}"/>
              </a:ext>
            </a:extLst>
          </p:cNvPr>
          <p:cNvSpPr>
            <a:spLocks noGrp="1"/>
          </p:cNvSpPr>
          <p:nvPr>
            <p:ph type="title"/>
          </p:nvPr>
        </p:nvSpPr>
        <p:spPr>
          <a:xfrm>
            <a:off x="838200" y="365125"/>
            <a:ext cx="10515600" cy="6220869"/>
          </a:xfrm>
        </p:spPr>
        <p:txBody>
          <a:bodyPr>
            <a:noAutofit/>
          </a:bodyPr>
          <a:lstStyle/>
          <a:p>
            <a:r>
              <a:rPr lang="en-US" sz="9600" dirty="0">
                <a:latin typeface="+mn-lt"/>
              </a:rPr>
              <a:t>AWS </a:t>
            </a:r>
            <a:br>
              <a:rPr lang="en-US" sz="9600" dirty="0">
                <a:latin typeface="+mn-lt"/>
              </a:rPr>
            </a:br>
            <a:r>
              <a:rPr lang="en-US" sz="9600" dirty="0">
                <a:latin typeface="+mn-lt"/>
              </a:rPr>
              <a:t>Serverless Architecture</a:t>
            </a:r>
          </a:p>
        </p:txBody>
      </p:sp>
      <p:sp>
        <p:nvSpPr>
          <p:cNvPr id="4" name="Slide Number Placeholder 3">
            <a:extLst>
              <a:ext uri="{FF2B5EF4-FFF2-40B4-BE49-F238E27FC236}">
                <a16:creationId xmlns:a16="http://schemas.microsoft.com/office/drawing/2014/main" id="{9FA02C42-B116-1240-A045-1228A1BC94B1}"/>
              </a:ext>
            </a:extLst>
          </p:cNvPr>
          <p:cNvSpPr>
            <a:spLocks noGrp="1"/>
          </p:cNvSpPr>
          <p:nvPr>
            <p:ph type="sldNum" sz="quarter" idx="12"/>
          </p:nvPr>
        </p:nvSpPr>
        <p:spPr/>
        <p:txBody>
          <a:bodyPr/>
          <a:lstStyle/>
          <a:p>
            <a:fld id="{5D6FF71F-CF6A-4C46-8F9B-61D49EEA70E3}" type="slidenum">
              <a:rPr lang="en-US" smtClean="0"/>
              <a:t>38</a:t>
            </a:fld>
            <a:endParaRPr lang="en-US"/>
          </a:p>
        </p:txBody>
      </p:sp>
      <p:pic>
        <p:nvPicPr>
          <p:cNvPr id="5" name="Picture 4">
            <a:extLst>
              <a:ext uri="{FF2B5EF4-FFF2-40B4-BE49-F238E27FC236}">
                <a16:creationId xmlns:a16="http://schemas.microsoft.com/office/drawing/2014/main" id="{D482565A-965D-B54C-A462-DADA994C7DB9}"/>
              </a:ext>
            </a:extLst>
          </p:cNvPr>
          <p:cNvPicPr>
            <a:picLocks noChangeAspect="1"/>
          </p:cNvPicPr>
          <p:nvPr/>
        </p:nvPicPr>
        <p:blipFill>
          <a:blip r:embed="rId2"/>
          <a:stretch>
            <a:fillRect/>
          </a:stretch>
        </p:blipFill>
        <p:spPr>
          <a:xfrm>
            <a:off x="277199" y="195516"/>
            <a:ext cx="1241563" cy="742028"/>
          </a:xfrm>
          <a:prstGeom prst="rect">
            <a:avLst/>
          </a:prstGeom>
        </p:spPr>
      </p:pic>
    </p:spTree>
    <p:extLst>
      <p:ext uri="{BB962C8B-B14F-4D97-AF65-F5344CB8AC3E}">
        <p14:creationId xmlns:p14="http://schemas.microsoft.com/office/powerpoint/2010/main" val="1951660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701C-A8BC-AE4B-A365-A5F173C2C6F4}"/>
              </a:ext>
            </a:extLst>
          </p:cNvPr>
          <p:cNvSpPr>
            <a:spLocks noGrp="1"/>
          </p:cNvSpPr>
          <p:nvPr>
            <p:ph type="title"/>
          </p:nvPr>
        </p:nvSpPr>
        <p:spPr>
          <a:xfrm>
            <a:off x="1036320" y="203893"/>
            <a:ext cx="10317479" cy="779463"/>
          </a:xfrm>
        </p:spPr>
        <p:txBody>
          <a:bodyPr>
            <a:noAutofit/>
          </a:bodyPr>
          <a:lstStyle/>
          <a:p>
            <a:r>
              <a:rPr lang="en-US" sz="5400" b="1" dirty="0"/>
              <a:t>AWS Serverless Airline Booking</a:t>
            </a:r>
          </a:p>
        </p:txBody>
      </p:sp>
      <p:sp>
        <p:nvSpPr>
          <p:cNvPr id="4" name="Slide Number Placeholder 3">
            <a:extLst>
              <a:ext uri="{FF2B5EF4-FFF2-40B4-BE49-F238E27FC236}">
                <a16:creationId xmlns:a16="http://schemas.microsoft.com/office/drawing/2014/main" id="{C5298966-67E7-7744-9781-48D1B2C39237}"/>
              </a:ext>
            </a:extLst>
          </p:cNvPr>
          <p:cNvSpPr>
            <a:spLocks noGrp="1"/>
          </p:cNvSpPr>
          <p:nvPr>
            <p:ph type="sldNum" sz="quarter" idx="12"/>
          </p:nvPr>
        </p:nvSpPr>
        <p:spPr/>
        <p:txBody>
          <a:bodyPr/>
          <a:lstStyle/>
          <a:p>
            <a:fld id="{9FC43BFD-8FF7-A343-A8A6-E2338FCE8046}" type="slidenum">
              <a:rPr lang="en-US" smtClean="0"/>
              <a:pPr/>
              <a:t>39</a:t>
            </a:fld>
            <a:endParaRPr lang="en-US" dirty="0"/>
          </a:p>
        </p:txBody>
      </p:sp>
      <p:pic>
        <p:nvPicPr>
          <p:cNvPr id="8" name="Picture 7">
            <a:extLst>
              <a:ext uri="{FF2B5EF4-FFF2-40B4-BE49-F238E27FC236}">
                <a16:creationId xmlns:a16="http://schemas.microsoft.com/office/drawing/2014/main" id="{4B94317F-B33C-084D-8363-2E83F359A781}"/>
              </a:ext>
            </a:extLst>
          </p:cNvPr>
          <p:cNvPicPr>
            <a:picLocks noChangeAspect="1"/>
          </p:cNvPicPr>
          <p:nvPr/>
        </p:nvPicPr>
        <p:blipFill>
          <a:blip r:embed="rId2"/>
          <a:stretch>
            <a:fillRect/>
          </a:stretch>
        </p:blipFill>
        <p:spPr>
          <a:xfrm>
            <a:off x="834886" y="1085442"/>
            <a:ext cx="10757537" cy="5312661"/>
          </a:xfrm>
          <a:prstGeom prst="rect">
            <a:avLst/>
          </a:prstGeom>
        </p:spPr>
      </p:pic>
      <p:sp>
        <p:nvSpPr>
          <p:cNvPr id="10" name="TextBox 9">
            <a:extLst>
              <a:ext uri="{FF2B5EF4-FFF2-40B4-BE49-F238E27FC236}">
                <a16:creationId xmlns:a16="http://schemas.microsoft.com/office/drawing/2014/main" id="{F48BC01E-9713-7542-86BE-8A945FFE5809}"/>
              </a:ext>
            </a:extLst>
          </p:cNvPr>
          <p:cNvSpPr txBox="1"/>
          <p:nvPr/>
        </p:nvSpPr>
        <p:spPr>
          <a:xfrm>
            <a:off x="2484785" y="6517372"/>
            <a:ext cx="7593495" cy="246221"/>
          </a:xfrm>
          <a:prstGeom prst="rect">
            <a:avLst/>
          </a:prstGeom>
          <a:noFill/>
        </p:spPr>
        <p:txBody>
          <a:bodyPr wrap="square" rtlCol="0">
            <a:spAutoFit/>
          </a:bodyPr>
          <a:lstStyle/>
          <a:p>
            <a:pPr algn="ctr"/>
            <a:r>
              <a:rPr lang="en-US" sz="1000" dirty="0">
                <a:solidFill>
                  <a:schemeClr val="bg1">
                    <a:lumMod val="75000"/>
                  </a:schemeClr>
                </a:solidFill>
              </a:rPr>
              <a:t>Source: </a:t>
            </a:r>
            <a:r>
              <a:rPr lang="en-US" sz="1000" dirty="0">
                <a:hlinkClick r:id="rId3"/>
              </a:rPr>
              <a:t>https://github.com/aws-samples/aws-serverless-airline-booking</a:t>
            </a:r>
            <a:endParaRPr lang="en-US" sz="1000" dirty="0">
              <a:solidFill>
                <a:schemeClr val="bg1">
                  <a:lumMod val="75000"/>
                </a:schemeClr>
              </a:solidFill>
            </a:endParaRPr>
          </a:p>
        </p:txBody>
      </p:sp>
      <p:pic>
        <p:nvPicPr>
          <p:cNvPr id="6" name="Picture 5">
            <a:extLst>
              <a:ext uri="{FF2B5EF4-FFF2-40B4-BE49-F238E27FC236}">
                <a16:creationId xmlns:a16="http://schemas.microsoft.com/office/drawing/2014/main" id="{9572034E-4895-5B41-AC48-D71299331E41}"/>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188896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4504-1ACC-CB42-BA71-6F553584E366}"/>
              </a:ext>
            </a:extLst>
          </p:cNvPr>
          <p:cNvSpPr>
            <a:spLocks noGrp="1"/>
          </p:cNvSpPr>
          <p:nvPr>
            <p:ph type="title"/>
          </p:nvPr>
        </p:nvSpPr>
        <p:spPr>
          <a:xfrm>
            <a:off x="838200" y="249867"/>
            <a:ext cx="10515600" cy="1029646"/>
          </a:xfrm>
        </p:spPr>
        <p:txBody>
          <a:bodyPr/>
          <a:lstStyle/>
          <a:p>
            <a:r>
              <a:rPr lang="zh-TW" altLang="en-US" dirty="0">
                <a:latin typeface="Heiti TC Medium" pitchFamily="2" charset="-128"/>
                <a:ea typeface="Heiti TC Medium" pitchFamily="2" charset="-128"/>
              </a:rPr>
              <a:t>國立臺北大學</a:t>
            </a:r>
            <a:r>
              <a:rPr lang="en-US" altLang="zh-TW" dirty="0">
                <a:latin typeface="Heiti TC Medium" pitchFamily="2" charset="-128"/>
                <a:ea typeface="Heiti TC Medium" pitchFamily="2" charset="-128"/>
              </a:rPr>
              <a:t> </a:t>
            </a:r>
            <a:r>
              <a:rPr lang="en-US" dirty="0">
                <a:latin typeface="Heiti TC Medium" pitchFamily="2" charset="-128"/>
                <a:ea typeface="Heiti TC Medium" pitchFamily="2" charset="-128"/>
              </a:rPr>
              <a:t>AWS </a:t>
            </a:r>
            <a:r>
              <a:rPr lang="zh-TW" altLang="en-US" dirty="0">
                <a:latin typeface="Heiti TC Medium" pitchFamily="2" charset="-128"/>
                <a:ea typeface="Heiti TC Medium" pitchFamily="2" charset="-128"/>
              </a:rPr>
              <a:t>雲創學院</a:t>
            </a:r>
            <a:endParaRPr lang="en-US" dirty="0">
              <a:latin typeface="Heiti TC Medium" pitchFamily="2" charset="-128"/>
              <a:ea typeface="Heiti TC Medium" pitchFamily="2" charset="-128"/>
            </a:endParaRPr>
          </a:p>
        </p:txBody>
      </p:sp>
      <p:sp>
        <p:nvSpPr>
          <p:cNvPr id="3" name="Content Placeholder 2">
            <a:extLst>
              <a:ext uri="{FF2B5EF4-FFF2-40B4-BE49-F238E27FC236}">
                <a16:creationId xmlns:a16="http://schemas.microsoft.com/office/drawing/2014/main" id="{07F335D2-EEEE-3449-9CD2-D66181309089}"/>
              </a:ext>
            </a:extLst>
          </p:cNvPr>
          <p:cNvSpPr>
            <a:spLocks noGrp="1"/>
          </p:cNvSpPr>
          <p:nvPr>
            <p:ph idx="1"/>
          </p:nvPr>
        </p:nvSpPr>
        <p:spPr>
          <a:xfrm>
            <a:off x="559916" y="1285610"/>
            <a:ext cx="11219543" cy="5373320"/>
          </a:xfrm>
        </p:spPr>
        <p:txBody>
          <a:bodyPr>
            <a:normAutofit/>
          </a:bodyPr>
          <a:lstStyle/>
          <a:p>
            <a:pPr>
              <a:lnSpc>
                <a:spcPct val="110000"/>
              </a:lnSpc>
              <a:spcBef>
                <a:spcPts val="1200"/>
              </a:spcBef>
            </a:pPr>
            <a:r>
              <a:rPr lang="en-US" dirty="0">
                <a:latin typeface="Heiti TC Medium" pitchFamily="2" charset="-128"/>
                <a:ea typeface="Heiti TC Medium" pitchFamily="2" charset="-128"/>
              </a:rPr>
              <a:t>Amazon Web Services (AWS)</a:t>
            </a:r>
            <a:endParaRPr lang="en-US" altLang="zh-TW" dirty="0">
              <a:latin typeface="Heiti TC Medium" pitchFamily="2" charset="-128"/>
              <a:ea typeface="Heiti TC Medium" pitchFamily="2" charset="-128"/>
            </a:endParaRPr>
          </a:p>
          <a:p>
            <a:pPr lvl="1">
              <a:lnSpc>
                <a:spcPct val="110000"/>
              </a:lnSpc>
              <a:spcBef>
                <a:spcPts val="1200"/>
              </a:spcBef>
            </a:pPr>
            <a:r>
              <a:rPr lang="zh-TW" altLang="en-US" dirty="0">
                <a:latin typeface="Heiti TC Medium" pitchFamily="2" charset="-128"/>
                <a:ea typeface="Heiti TC Medium" pitchFamily="2" charset="-128"/>
              </a:rPr>
              <a:t>全球廣泛採納的雲端平台，透過全球資料中心提供超過</a:t>
            </a:r>
            <a:r>
              <a:rPr lang="en-US" altLang="zh-TW" dirty="0">
                <a:latin typeface="Heiti TC Medium" pitchFamily="2" charset="-128"/>
                <a:ea typeface="Heiti TC Medium" pitchFamily="2" charset="-128"/>
              </a:rPr>
              <a:t>175</a:t>
            </a:r>
            <a:r>
              <a:rPr lang="zh-TW" altLang="en-US" dirty="0">
                <a:latin typeface="Heiti TC Medium" pitchFamily="2" charset="-128"/>
                <a:ea typeface="Heiti TC Medium" pitchFamily="2" charset="-128"/>
              </a:rPr>
              <a:t>項功能完整的服務，包含資料庫、運算分析、網路、開發人員工具、資訊安全和企業應用等，不但能在</a:t>
            </a:r>
            <a:r>
              <a:rPr lang="en-US" dirty="0">
                <a:latin typeface="Heiti TC Medium" pitchFamily="2" charset="-128"/>
                <a:ea typeface="Heiti TC Medium" pitchFamily="2" charset="-128"/>
              </a:rPr>
              <a:t>AWS</a:t>
            </a:r>
            <a:r>
              <a:rPr lang="zh-TW" altLang="en-US" dirty="0">
                <a:latin typeface="Heiti TC Medium" pitchFamily="2" charset="-128"/>
                <a:ea typeface="Heiti TC Medium" pitchFamily="2" charset="-128"/>
              </a:rPr>
              <a:t>上運行</a:t>
            </a:r>
            <a:r>
              <a:rPr lang="en-US" altLang="zh-TW" dirty="0">
                <a:latin typeface="Heiti TC Medium" pitchFamily="2" charset="-128"/>
                <a:ea typeface="Heiti TC Medium" pitchFamily="2" charset="-128"/>
              </a:rPr>
              <a:t> </a:t>
            </a:r>
            <a:r>
              <a:rPr lang="en-US" dirty="0">
                <a:latin typeface="Heiti TC Medium" pitchFamily="2" charset="-128"/>
                <a:ea typeface="Heiti TC Medium" pitchFamily="2" charset="-128"/>
              </a:rPr>
              <a:t>R, Python, C++ </a:t>
            </a:r>
            <a:r>
              <a:rPr lang="zh-TW" altLang="en-US" dirty="0">
                <a:latin typeface="Heiti TC Medium" pitchFamily="2" charset="-128"/>
                <a:ea typeface="Heiti TC Medium" pitchFamily="2" charset="-128"/>
              </a:rPr>
              <a:t>等程式語言，也可延伸至</a:t>
            </a:r>
            <a:r>
              <a:rPr lang="en-US" dirty="0">
                <a:latin typeface="Heiti TC Medium" pitchFamily="2" charset="-128"/>
                <a:ea typeface="Heiti TC Medium" pitchFamily="2" charset="-128"/>
              </a:rPr>
              <a:t>AI</a:t>
            </a:r>
            <a:r>
              <a:rPr lang="zh-TW" altLang="en-US" dirty="0">
                <a:latin typeface="Heiti TC Medium" pitchFamily="2" charset="-128"/>
                <a:ea typeface="Heiti TC Medium" pitchFamily="2" charset="-128"/>
              </a:rPr>
              <a:t>與機器學習、區塊鏈、物聯網、資料湖</a:t>
            </a:r>
            <a:r>
              <a:rPr lang="en-US" altLang="zh-TW" dirty="0">
                <a:latin typeface="Heiti TC Medium" pitchFamily="2" charset="-128"/>
                <a:ea typeface="Heiti TC Medium" pitchFamily="2" charset="-128"/>
              </a:rPr>
              <a:t> (</a:t>
            </a:r>
            <a:r>
              <a:rPr lang="en-US" dirty="0">
                <a:latin typeface="Heiti TC Medium" pitchFamily="2" charset="-128"/>
                <a:ea typeface="Heiti TC Medium" pitchFamily="2" charset="-128"/>
              </a:rPr>
              <a:t>Data Lake)、</a:t>
            </a:r>
            <a:r>
              <a:rPr lang="zh-TW" altLang="en-US" dirty="0">
                <a:latin typeface="Heiti TC Medium" pitchFamily="2" charset="-128"/>
                <a:ea typeface="Heiti TC Medium" pitchFamily="2" charset="-128"/>
              </a:rPr>
              <a:t>大數據分析、遊戲開發及電子商務等多樣化的應用情境中。</a:t>
            </a:r>
            <a:endParaRPr lang="en-US" altLang="zh-TW" dirty="0">
              <a:latin typeface="Heiti TC Medium" pitchFamily="2" charset="-128"/>
              <a:ea typeface="Heiti TC Medium" pitchFamily="2" charset="-128"/>
            </a:endParaRPr>
          </a:p>
          <a:p>
            <a:pPr>
              <a:lnSpc>
                <a:spcPct val="110000"/>
              </a:lnSpc>
              <a:spcBef>
                <a:spcPts val="1200"/>
              </a:spcBef>
            </a:pPr>
            <a:r>
              <a:rPr lang="zh-TW" altLang="en-US" dirty="0">
                <a:latin typeface="Heiti TC Medium" pitchFamily="2" charset="-128"/>
                <a:ea typeface="Heiti TC Medium" pitchFamily="2" charset="-128"/>
              </a:rPr>
              <a:t>國立臺北大學推動</a:t>
            </a:r>
            <a:r>
              <a:rPr lang="en-US" dirty="0">
                <a:latin typeface="Heiti TC Medium" pitchFamily="2" charset="-128"/>
                <a:ea typeface="Heiti TC Medium" pitchFamily="2" charset="-128"/>
              </a:rPr>
              <a:t>AWS</a:t>
            </a:r>
            <a:r>
              <a:rPr lang="zh-TW" altLang="en-US" dirty="0">
                <a:latin typeface="Heiti TC Medium" pitchFamily="2" charset="-128"/>
                <a:ea typeface="Heiti TC Medium" pitchFamily="2" charset="-128"/>
              </a:rPr>
              <a:t>雲創學院發展</a:t>
            </a:r>
            <a:endParaRPr lang="en-US" altLang="zh-TW" dirty="0">
              <a:latin typeface="Heiti TC Medium" pitchFamily="2" charset="-128"/>
              <a:ea typeface="Heiti TC Medium" pitchFamily="2" charset="-128"/>
            </a:endParaRPr>
          </a:p>
          <a:p>
            <a:pPr lvl="1">
              <a:lnSpc>
                <a:spcPct val="110000"/>
              </a:lnSpc>
              <a:spcBef>
                <a:spcPts val="1200"/>
              </a:spcBef>
            </a:pPr>
            <a:r>
              <a:rPr lang="zh-TW" altLang="en-US" dirty="0">
                <a:latin typeface="Heiti TC Medium" pitchFamily="2" charset="-128"/>
                <a:ea typeface="Heiti TC Medium" pitchFamily="2" charset="-128"/>
              </a:rPr>
              <a:t>期望鼓勵全校各院系相關課程教師，於教學中導入雲端概念與</a:t>
            </a:r>
            <a:r>
              <a:rPr lang="en-US" dirty="0">
                <a:latin typeface="Heiti TC Medium" pitchFamily="2" charset="-128"/>
                <a:ea typeface="Heiti TC Medium" pitchFamily="2" charset="-128"/>
              </a:rPr>
              <a:t>AWS</a:t>
            </a:r>
            <a:r>
              <a:rPr lang="zh-TW" altLang="en-US" dirty="0">
                <a:latin typeface="Heiti TC Medium" pitchFamily="2" charset="-128"/>
                <a:ea typeface="Heiti TC Medium" pitchFamily="2" charset="-128"/>
              </a:rPr>
              <a:t>應用，透過帶領學生實作練習，增進學生學習成效以及</a:t>
            </a:r>
            <a:br>
              <a:rPr lang="en-US" altLang="zh-TW" dirty="0">
                <a:latin typeface="Heiti TC Medium" pitchFamily="2" charset="-128"/>
                <a:ea typeface="Heiti TC Medium" pitchFamily="2" charset="-128"/>
              </a:rPr>
            </a:br>
            <a:r>
              <a:rPr lang="zh-TW" altLang="en-US" dirty="0">
                <a:latin typeface="Heiti TC Medium" pitchFamily="2" charset="-128"/>
                <a:ea typeface="Heiti TC Medium" pitchFamily="2" charset="-128"/>
              </a:rPr>
              <a:t>和產業接軌的機會。</a:t>
            </a:r>
          </a:p>
        </p:txBody>
      </p:sp>
      <p:sp>
        <p:nvSpPr>
          <p:cNvPr id="4" name="Slide Number Placeholder 3">
            <a:extLst>
              <a:ext uri="{FF2B5EF4-FFF2-40B4-BE49-F238E27FC236}">
                <a16:creationId xmlns:a16="http://schemas.microsoft.com/office/drawing/2014/main" id="{DFF2B27C-C8A2-9749-A0A6-06B3EA6552A7}"/>
              </a:ext>
            </a:extLst>
          </p:cNvPr>
          <p:cNvSpPr>
            <a:spLocks noGrp="1"/>
          </p:cNvSpPr>
          <p:nvPr>
            <p:ph type="sldNum" sz="quarter" idx="12"/>
          </p:nvPr>
        </p:nvSpPr>
        <p:spPr/>
        <p:txBody>
          <a:bodyPr/>
          <a:lstStyle/>
          <a:p>
            <a:fld id="{5D6FF71F-CF6A-4C46-8F9B-61D49EEA70E3}" type="slidenum">
              <a:rPr lang="en-US" smtClean="0"/>
              <a:t>4</a:t>
            </a:fld>
            <a:endParaRPr lang="en-US"/>
          </a:p>
        </p:txBody>
      </p:sp>
      <p:pic>
        <p:nvPicPr>
          <p:cNvPr id="5" name="Picture 4">
            <a:extLst>
              <a:ext uri="{FF2B5EF4-FFF2-40B4-BE49-F238E27FC236}">
                <a16:creationId xmlns:a16="http://schemas.microsoft.com/office/drawing/2014/main" id="{B9B2B686-491D-384B-81C7-A5871FD0D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6" name="Picture 5">
            <a:extLst>
              <a:ext uri="{FF2B5EF4-FFF2-40B4-BE49-F238E27FC236}">
                <a16:creationId xmlns:a16="http://schemas.microsoft.com/office/drawing/2014/main" id="{7F2E8289-0ED5-DE49-808C-53A2D5FBC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9" name="Picture 8">
            <a:extLst>
              <a:ext uri="{FF2B5EF4-FFF2-40B4-BE49-F238E27FC236}">
                <a16:creationId xmlns:a16="http://schemas.microsoft.com/office/drawing/2014/main" id="{7521AC47-5845-1C4B-90FA-BACBFDE2CA24}"/>
              </a:ext>
            </a:extLst>
          </p:cNvPr>
          <p:cNvPicPr>
            <a:picLocks noChangeAspect="1"/>
          </p:cNvPicPr>
          <p:nvPr/>
        </p:nvPicPr>
        <p:blipFill>
          <a:blip r:embed="rId4"/>
          <a:stretch>
            <a:fillRect/>
          </a:stretch>
        </p:blipFill>
        <p:spPr>
          <a:xfrm>
            <a:off x="10707986" y="321302"/>
            <a:ext cx="1208863" cy="723727"/>
          </a:xfrm>
          <a:prstGeom prst="rect">
            <a:avLst/>
          </a:prstGeom>
        </p:spPr>
      </p:pic>
    </p:spTree>
    <p:extLst>
      <p:ext uri="{BB962C8B-B14F-4D97-AF65-F5344CB8AC3E}">
        <p14:creationId xmlns:p14="http://schemas.microsoft.com/office/powerpoint/2010/main" val="1662397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701C-A8BC-AE4B-A365-A5F173C2C6F4}"/>
              </a:ext>
            </a:extLst>
          </p:cNvPr>
          <p:cNvSpPr>
            <a:spLocks noGrp="1"/>
          </p:cNvSpPr>
          <p:nvPr>
            <p:ph type="title"/>
          </p:nvPr>
        </p:nvSpPr>
        <p:spPr>
          <a:xfrm>
            <a:off x="0" y="0"/>
            <a:ext cx="12049246" cy="1325563"/>
          </a:xfrm>
        </p:spPr>
        <p:txBody>
          <a:bodyPr>
            <a:normAutofit fontScale="90000"/>
          </a:bodyPr>
          <a:lstStyle/>
          <a:p>
            <a:r>
              <a:rPr lang="en-US" b="1" dirty="0"/>
              <a:t>AWS Serverless Airline Booking </a:t>
            </a:r>
            <a:br>
              <a:rPr lang="en-US" b="1" dirty="0"/>
            </a:br>
            <a:r>
              <a:rPr lang="en-US" b="1" dirty="0"/>
              <a:t>Stack</a:t>
            </a:r>
          </a:p>
        </p:txBody>
      </p:sp>
      <p:sp>
        <p:nvSpPr>
          <p:cNvPr id="4" name="Slide Number Placeholder 3">
            <a:extLst>
              <a:ext uri="{FF2B5EF4-FFF2-40B4-BE49-F238E27FC236}">
                <a16:creationId xmlns:a16="http://schemas.microsoft.com/office/drawing/2014/main" id="{C5298966-67E7-7744-9781-48D1B2C39237}"/>
              </a:ext>
            </a:extLst>
          </p:cNvPr>
          <p:cNvSpPr>
            <a:spLocks noGrp="1"/>
          </p:cNvSpPr>
          <p:nvPr>
            <p:ph type="sldNum" sz="quarter" idx="12"/>
          </p:nvPr>
        </p:nvSpPr>
        <p:spPr/>
        <p:txBody>
          <a:bodyPr/>
          <a:lstStyle/>
          <a:p>
            <a:fld id="{9FC43BFD-8FF7-A343-A8A6-E2338FCE8046}" type="slidenum">
              <a:rPr lang="en-US" smtClean="0"/>
              <a:pPr/>
              <a:t>40</a:t>
            </a:fld>
            <a:endParaRPr lang="en-US" dirty="0"/>
          </a:p>
        </p:txBody>
      </p:sp>
      <p:pic>
        <p:nvPicPr>
          <p:cNvPr id="5" name="Picture 4">
            <a:extLst>
              <a:ext uri="{FF2B5EF4-FFF2-40B4-BE49-F238E27FC236}">
                <a16:creationId xmlns:a16="http://schemas.microsoft.com/office/drawing/2014/main" id="{54284516-3E17-3643-9961-CCA601338DC1}"/>
              </a:ext>
            </a:extLst>
          </p:cNvPr>
          <p:cNvPicPr>
            <a:picLocks noChangeAspect="1"/>
          </p:cNvPicPr>
          <p:nvPr/>
        </p:nvPicPr>
        <p:blipFill>
          <a:blip r:embed="rId2"/>
          <a:stretch>
            <a:fillRect/>
          </a:stretch>
        </p:blipFill>
        <p:spPr>
          <a:xfrm>
            <a:off x="1107936" y="1164954"/>
            <a:ext cx="9984133" cy="5321427"/>
          </a:xfrm>
          <a:prstGeom prst="rect">
            <a:avLst/>
          </a:prstGeom>
        </p:spPr>
      </p:pic>
      <p:sp>
        <p:nvSpPr>
          <p:cNvPr id="9" name="TextBox 8">
            <a:extLst>
              <a:ext uri="{FF2B5EF4-FFF2-40B4-BE49-F238E27FC236}">
                <a16:creationId xmlns:a16="http://schemas.microsoft.com/office/drawing/2014/main" id="{FF49C370-5F30-8740-B28E-902CC5A75EED}"/>
              </a:ext>
            </a:extLst>
          </p:cNvPr>
          <p:cNvSpPr txBox="1"/>
          <p:nvPr/>
        </p:nvSpPr>
        <p:spPr>
          <a:xfrm>
            <a:off x="2484785" y="6517372"/>
            <a:ext cx="7593495" cy="246221"/>
          </a:xfrm>
          <a:prstGeom prst="rect">
            <a:avLst/>
          </a:prstGeom>
          <a:noFill/>
        </p:spPr>
        <p:txBody>
          <a:bodyPr wrap="square" rtlCol="0">
            <a:spAutoFit/>
          </a:bodyPr>
          <a:lstStyle/>
          <a:p>
            <a:pPr algn="ctr"/>
            <a:r>
              <a:rPr lang="en-US" sz="1000" dirty="0">
                <a:solidFill>
                  <a:schemeClr val="bg1">
                    <a:lumMod val="75000"/>
                  </a:schemeClr>
                </a:solidFill>
              </a:rPr>
              <a:t>Source: </a:t>
            </a:r>
            <a:r>
              <a:rPr lang="en-US" sz="1000" dirty="0">
                <a:hlinkClick r:id="rId3"/>
              </a:rPr>
              <a:t>https://github.com/aws-samples/aws-serverless-airline-booking</a:t>
            </a:r>
            <a:endParaRPr lang="en-US" sz="1000" dirty="0">
              <a:solidFill>
                <a:schemeClr val="bg1">
                  <a:lumMod val="75000"/>
                </a:schemeClr>
              </a:solidFill>
            </a:endParaRPr>
          </a:p>
        </p:txBody>
      </p:sp>
      <p:pic>
        <p:nvPicPr>
          <p:cNvPr id="6" name="Picture 5">
            <a:extLst>
              <a:ext uri="{FF2B5EF4-FFF2-40B4-BE49-F238E27FC236}">
                <a16:creationId xmlns:a16="http://schemas.microsoft.com/office/drawing/2014/main" id="{1A419A33-C115-AD4A-B319-5F93AB4C89A7}"/>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3702494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701C-A8BC-AE4B-A365-A5F173C2C6F4}"/>
              </a:ext>
            </a:extLst>
          </p:cNvPr>
          <p:cNvSpPr>
            <a:spLocks noGrp="1"/>
          </p:cNvSpPr>
          <p:nvPr>
            <p:ph type="title"/>
          </p:nvPr>
        </p:nvSpPr>
        <p:spPr>
          <a:xfrm>
            <a:off x="914400" y="0"/>
            <a:ext cx="10515600" cy="1325563"/>
          </a:xfrm>
        </p:spPr>
        <p:txBody>
          <a:bodyPr>
            <a:normAutofit fontScale="90000"/>
          </a:bodyPr>
          <a:lstStyle/>
          <a:p>
            <a:r>
              <a:rPr lang="en-US" b="1" dirty="0"/>
              <a:t>AWS Serverless Airline Booking </a:t>
            </a:r>
            <a:br>
              <a:rPr lang="en-US" b="1" dirty="0"/>
            </a:br>
            <a:r>
              <a:rPr lang="en-US" b="1" dirty="0"/>
              <a:t>High level infrastructure architecture</a:t>
            </a:r>
          </a:p>
        </p:txBody>
      </p:sp>
      <p:sp>
        <p:nvSpPr>
          <p:cNvPr id="4" name="Slide Number Placeholder 3">
            <a:extLst>
              <a:ext uri="{FF2B5EF4-FFF2-40B4-BE49-F238E27FC236}">
                <a16:creationId xmlns:a16="http://schemas.microsoft.com/office/drawing/2014/main" id="{C5298966-67E7-7744-9781-48D1B2C39237}"/>
              </a:ext>
            </a:extLst>
          </p:cNvPr>
          <p:cNvSpPr>
            <a:spLocks noGrp="1"/>
          </p:cNvSpPr>
          <p:nvPr>
            <p:ph type="sldNum" sz="quarter" idx="12"/>
          </p:nvPr>
        </p:nvSpPr>
        <p:spPr/>
        <p:txBody>
          <a:bodyPr/>
          <a:lstStyle/>
          <a:p>
            <a:fld id="{9FC43BFD-8FF7-A343-A8A6-E2338FCE8046}" type="slidenum">
              <a:rPr lang="en-US" smtClean="0"/>
              <a:pPr/>
              <a:t>41</a:t>
            </a:fld>
            <a:endParaRPr lang="en-US" dirty="0"/>
          </a:p>
        </p:txBody>
      </p:sp>
      <p:sp>
        <p:nvSpPr>
          <p:cNvPr id="6" name="TextBox 5">
            <a:extLst>
              <a:ext uri="{FF2B5EF4-FFF2-40B4-BE49-F238E27FC236}">
                <a16:creationId xmlns:a16="http://schemas.microsoft.com/office/drawing/2014/main" id="{258FCC7F-8611-EC4B-BE66-35F65C269A53}"/>
              </a:ext>
            </a:extLst>
          </p:cNvPr>
          <p:cNvSpPr txBox="1"/>
          <p:nvPr/>
        </p:nvSpPr>
        <p:spPr>
          <a:xfrm>
            <a:off x="2484785" y="6517372"/>
            <a:ext cx="7593495" cy="246221"/>
          </a:xfrm>
          <a:prstGeom prst="rect">
            <a:avLst/>
          </a:prstGeom>
          <a:noFill/>
        </p:spPr>
        <p:txBody>
          <a:bodyPr wrap="square" rtlCol="0">
            <a:spAutoFit/>
          </a:bodyPr>
          <a:lstStyle/>
          <a:p>
            <a:pPr algn="ctr"/>
            <a:r>
              <a:rPr lang="en-US" sz="1000" dirty="0">
                <a:solidFill>
                  <a:schemeClr val="bg1">
                    <a:lumMod val="75000"/>
                  </a:schemeClr>
                </a:solidFill>
              </a:rPr>
              <a:t>Source: </a:t>
            </a:r>
            <a:r>
              <a:rPr lang="en-US" sz="1000" dirty="0">
                <a:hlinkClick r:id="rId2"/>
              </a:rPr>
              <a:t>https://github.com/aws-samples/aws-serverless-airline-booking</a:t>
            </a:r>
            <a:endParaRPr lang="en-US" sz="1000" dirty="0">
              <a:solidFill>
                <a:schemeClr val="bg1">
                  <a:lumMod val="75000"/>
                </a:schemeClr>
              </a:solidFill>
            </a:endParaRPr>
          </a:p>
        </p:txBody>
      </p:sp>
      <p:pic>
        <p:nvPicPr>
          <p:cNvPr id="7" name="Picture 6">
            <a:extLst>
              <a:ext uri="{FF2B5EF4-FFF2-40B4-BE49-F238E27FC236}">
                <a16:creationId xmlns:a16="http://schemas.microsoft.com/office/drawing/2014/main" id="{EFC88720-11C1-4540-95CA-E7D3CE073D01}"/>
              </a:ext>
            </a:extLst>
          </p:cNvPr>
          <p:cNvPicPr>
            <a:picLocks noChangeAspect="1"/>
          </p:cNvPicPr>
          <p:nvPr/>
        </p:nvPicPr>
        <p:blipFill>
          <a:blip r:embed="rId3"/>
          <a:stretch>
            <a:fillRect/>
          </a:stretch>
        </p:blipFill>
        <p:spPr>
          <a:xfrm>
            <a:off x="914400" y="1253728"/>
            <a:ext cx="10439401" cy="5202662"/>
          </a:xfrm>
          <a:prstGeom prst="rect">
            <a:avLst/>
          </a:prstGeom>
        </p:spPr>
      </p:pic>
      <p:pic>
        <p:nvPicPr>
          <p:cNvPr id="8" name="Picture 7">
            <a:extLst>
              <a:ext uri="{FF2B5EF4-FFF2-40B4-BE49-F238E27FC236}">
                <a16:creationId xmlns:a16="http://schemas.microsoft.com/office/drawing/2014/main" id="{9DBBB06E-ACBF-994A-9F33-C272AD6CB182}"/>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1846239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0BE4-B218-F847-B629-63632474DFF0}"/>
              </a:ext>
            </a:extLst>
          </p:cNvPr>
          <p:cNvSpPr>
            <a:spLocks noGrp="1"/>
          </p:cNvSpPr>
          <p:nvPr>
            <p:ph type="title"/>
          </p:nvPr>
        </p:nvSpPr>
        <p:spPr>
          <a:xfrm>
            <a:off x="238539" y="1"/>
            <a:ext cx="11115261" cy="1332928"/>
          </a:xfrm>
        </p:spPr>
        <p:txBody>
          <a:bodyPr>
            <a:normAutofit fontScale="90000"/>
          </a:bodyPr>
          <a:lstStyle/>
          <a:p>
            <a:r>
              <a:rPr lang="en-US" b="1" dirty="0"/>
              <a:t>AWS Serverless Architecture</a:t>
            </a:r>
            <a:br>
              <a:rPr lang="en-US" b="1" dirty="0"/>
            </a:br>
            <a:r>
              <a:rPr lang="en-US" b="1" dirty="0"/>
              <a:t>AWS Operational Responsibility Models</a:t>
            </a:r>
          </a:p>
        </p:txBody>
      </p:sp>
      <p:sp>
        <p:nvSpPr>
          <p:cNvPr id="4" name="Slide Number Placeholder 3">
            <a:extLst>
              <a:ext uri="{FF2B5EF4-FFF2-40B4-BE49-F238E27FC236}">
                <a16:creationId xmlns:a16="http://schemas.microsoft.com/office/drawing/2014/main" id="{F300E1BB-23FF-4641-91AA-1C7F7753B871}"/>
              </a:ext>
            </a:extLst>
          </p:cNvPr>
          <p:cNvSpPr>
            <a:spLocks noGrp="1"/>
          </p:cNvSpPr>
          <p:nvPr>
            <p:ph type="sldNum" sz="quarter" idx="12"/>
          </p:nvPr>
        </p:nvSpPr>
        <p:spPr/>
        <p:txBody>
          <a:bodyPr/>
          <a:lstStyle/>
          <a:p>
            <a:fld id="{9FC43BFD-8FF7-A343-A8A6-E2338FCE8046}" type="slidenum">
              <a:rPr lang="en-US" smtClean="0"/>
              <a:pPr/>
              <a:t>42</a:t>
            </a:fld>
            <a:endParaRPr lang="en-US" dirty="0"/>
          </a:p>
        </p:txBody>
      </p:sp>
      <p:pic>
        <p:nvPicPr>
          <p:cNvPr id="6" name="Picture 5">
            <a:extLst>
              <a:ext uri="{FF2B5EF4-FFF2-40B4-BE49-F238E27FC236}">
                <a16:creationId xmlns:a16="http://schemas.microsoft.com/office/drawing/2014/main" id="{9F206147-307C-534A-BEF8-74C1C3F98E21}"/>
              </a:ext>
            </a:extLst>
          </p:cNvPr>
          <p:cNvPicPr>
            <a:picLocks noChangeAspect="1"/>
          </p:cNvPicPr>
          <p:nvPr/>
        </p:nvPicPr>
        <p:blipFill>
          <a:blip r:embed="rId2"/>
          <a:stretch>
            <a:fillRect/>
          </a:stretch>
        </p:blipFill>
        <p:spPr>
          <a:xfrm>
            <a:off x="0" y="1389225"/>
            <a:ext cx="12192000" cy="4993954"/>
          </a:xfrm>
          <a:prstGeom prst="rect">
            <a:avLst/>
          </a:prstGeom>
        </p:spPr>
      </p:pic>
      <p:sp>
        <p:nvSpPr>
          <p:cNvPr id="7" name="Rounded Rectangle 6">
            <a:extLst>
              <a:ext uri="{FF2B5EF4-FFF2-40B4-BE49-F238E27FC236}">
                <a16:creationId xmlns:a16="http://schemas.microsoft.com/office/drawing/2014/main" id="{791EB96E-68CE-8A4E-8606-813E8B48A913}"/>
              </a:ext>
            </a:extLst>
          </p:cNvPr>
          <p:cNvSpPr/>
          <p:nvPr/>
        </p:nvSpPr>
        <p:spPr>
          <a:xfrm>
            <a:off x="10177670" y="1332927"/>
            <a:ext cx="1948018" cy="5050251"/>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A9E55DB-12D3-5F49-9272-70DB46ED733B}"/>
              </a:ext>
            </a:extLst>
          </p:cNvPr>
          <p:cNvSpPr/>
          <p:nvPr/>
        </p:nvSpPr>
        <p:spPr>
          <a:xfrm>
            <a:off x="1252330" y="1306421"/>
            <a:ext cx="3120887" cy="5133055"/>
          </a:xfrm>
          <a:prstGeom prst="roundRect">
            <a:avLst>
              <a:gd name="adj" fmla="val 3714"/>
            </a:avLst>
          </a:prstGeom>
          <a:noFill/>
          <a:ln w="381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9" name="TextBox 8">
            <a:extLst>
              <a:ext uri="{FF2B5EF4-FFF2-40B4-BE49-F238E27FC236}">
                <a16:creationId xmlns:a16="http://schemas.microsoft.com/office/drawing/2014/main" id="{748D06C0-D53E-F140-916E-024C979F7DC6}"/>
              </a:ext>
            </a:extLst>
          </p:cNvPr>
          <p:cNvSpPr txBox="1"/>
          <p:nvPr/>
        </p:nvSpPr>
        <p:spPr>
          <a:xfrm>
            <a:off x="3568700" y="6517372"/>
            <a:ext cx="7937500" cy="246221"/>
          </a:xfrm>
          <a:prstGeom prst="rect">
            <a:avLst/>
          </a:prstGeom>
          <a:noFill/>
        </p:spPr>
        <p:txBody>
          <a:bodyPr wrap="square" rtlCol="0">
            <a:spAutoFit/>
          </a:bodyPr>
          <a:lstStyle/>
          <a:p>
            <a:pPr algn="ctr"/>
            <a:r>
              <a:rPr lang="en-US" sz="1000" dirty="0">
                <a:solidFill>
                  <a:schemeClr val="bg1">
                    <a:lumMod val="75000"/>
                  </a:schemeClr>
                </a:solidFill>
              </a:rPr>
              <a:t>Source: </a:t>
            </a:r>
            <a:r>
              <a:rPr lang="en-US" sz="1000" dirty="0" err="1">
                <a:solidFill>
                  <a:schemeClr val="bg1">
                    <a:lumMod val="75000"/>
                  </a:schemeClr>
                </a:solidFill>
              </a:rPr>
              <a:t>Heitor</a:t>
            </a:r>
            <a:r>
              <a:rPr lang="en-US" sz="1000" dirty="0">
                <a:solidFill>
                  <a:schemeClr val="bg1">
                    <a:lumMod val="75000"/>
                  </a:schemeClr>
                </a:solidFill>
              </a:rPr>
              <a:t> </a:t>
            </a:r>
            <a:r>
              <a:rPr lang="en-US" sz="1000" dirty="0" err="1">
                <a:solidFill>
                  <a:schemeClr val="bg1">
                    <a:lumMod val="75000"/>
                  </a:schemeClr>
                </a:solidFill>
              </a:rPr>
              <a:t>Lessa</a:t>
            </a:r>
            <a:r>
              <a:rPr lang="en-US" sz="1000" dirty="0">
                <a:solidFill>
                  <a:schemeClr val="bg1">
                    <a:lumMod val="75000"/>
                  </a:schemeClr>
                </a:solidFill>
              </a:rPr>
              <a:t> (2019), How to build a full stack serverless airline ticketing web app, </a:t>
            </a:r>
            <a:r>
              <a:rPr lang="en-US" sz="800" dirty="0">
                <a:solidFill>
                  <a:schemeClr val="bg1">
                    <a:lumMod val="75000"/>
                  </a:schemeClr>
                </a:solidFill>
                <a:hlinkClick r:id="rId3"/>
              </a:rPr>
              <a:t>https://www.youtube.com/watch?v=MyoOeHTp2pg</a:t>
            </a:r>
            <a:endParaRPr lang="en-US" sz="800" dirty="0">
              <a:solidFill>
                <a:schemeClr val="bg1">
                  <a:lumMod val="75000"/>
                </a:schemeClr>
              </a:solidFill>
            </a:endParaRPr>
          </a:p>
        </p:txBody>
      </p:sp>
      <p:pic>
        <p:nvPicPr>
          <p:cNvPr id="10" name="Picture 9">
            <a:extLst>
              <a:ext uri="{FF2B5EF4-FFF2-40B4-BE49-F238E27FC236}">
                <a16:creationId xmlns:a16="http://schemas.microsoft.com/office/drawing/2014/main" id="{41167A89-6AC4-DF46-900E-861816C7505F}"/>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1353519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0B12-35A4-334B-8C3E-42108C72083D}"/>
              </a:ext>
            </a:extLst>
          </p:cNvPr>
          <p:cNvSpPr>
            <a:spLocks noGrp="1"/>
          </p:cNvSpPr>
          <p:nvPr>
            <p:ph type="title"/>
          </p:nvPr>
        </p:nvSpPr>
        <p:spPr>
          <a:xfrm>
            <a:off x="838200" y="365125"/>
            <a:ext cx="10515600" cy="6220869"/>
          </a:xfrm>
        </p:spPr>
        <p:txBody>
          <a:bodyPr>
            <a:noAutofit/>
          </a:bodyPr>
          <a:lstStyle/>
          <a:p>
            <a:r>
              <a:rPr lang="en-US" sz="9600" dirty="0">
                <a:latin typeface="+mn-lt"/>
              </a:rPr>
              <a:t>Build </a:t>
            </a:r>
            <a:br>
              <a:rPr lang="en-US" sz="9600" dirty="0">
                <a:latin typeface="+mn-lt"/>
              </a:rPr>
            </a:br>
            <a:r>
              <a:rPr lang="en-US" sz="9600" dirty="0">
                <a:latin typeface="+mn-lt"/>
              </a:rPr>
              <a:t>a </a:t>
            </a:r>
            <a:br>
              <a:rPr lang="en-US" sz="9600" dirty="0">
                <a:latin typeface="+mn-lt"/>
              </a:rPr>
            </a:br>
            <a:r>
              <a:rPr lang="en-US" sz="9600" dirty="0">
                <a:latin typeface="+mn-lt"/>
              </a:rPr>
              <a:t>Serverless </a:t>
            </a:r>
            <a:br>
              <a:rPr lang="en-US" sz="9600" dirty="0">
                <a:latin typeface="+mn-lt"/>
              </a:rPr>
            </a:br>
            <a:r>
              <a:rPr lang="en-US" sz="9600" dirty="0">
                <a:latin typeface="+mn-lt"/>
              </a:rPr>
              <a:t>Web Application</a:t>
            </a:r>
          </a:p>
        </p:txBody>
      </p:sp>
      <p:sp>
        <p:nvSpPr>
          <p:cNvPr id="4" name="Slide Number Placeholder 3">
            <a:extLst>
              <a:ext uri="{FF2B5EF4-FFF2-40B4-BE49-F238E27FC236}">
                <a16:creationId xmlns:a16="http://schemas.microsoft.com/office/drawing/2014/main" id="{9FA02C42-B116-1240-A045-1228A1BC94B1}"/>
              </a:ext>
            </a:extLst>
          </p:cNvPr>
          <p:cNvSpPr>
            <a:spLocks noGrp="1"/>
          </p:cNvSpPr>
          <p:nvPr>
            <p:ph type="sldNum" sz="quarter" idx="12"/>
          </p:nvPr>
        </p:nvSpPr>
        <p:spPr/>
        <p:txBody>
          <a:bodyPr/>
          <a:lstStyle/>
          <a:p>
            <a:fld id="{5D6FF71F-CF6A-4C46-8F9B-61D49EEA70E3}" type="slidenum">
              <a:rPr lang="en-US" smtClean="0"/>
              <a:t>43</a:t>
            </a:fld>
            <a:endParaRPr lang="en-US"/>
          </a:p>
        </p:txBody>
      </p:sp>
      <p:pic>
        <p:nvPicPr>
          <p:cNvPr id="5" name="Picture 4">
            <a:extLst>
              <a:ext uri="{FF2B5EF4-FFF2-40B4-BE49-F238E27FC236}">
                <a16:creationId xmlns:a16="http://schemas.microsoft.com/office/drawing/2014/main" id="{56D6BE57-CCD9-4A4B-9CEC-68ACA10814F8}"/>
              </a:ext>
            </a:extLst>
          </p:cNvPr>
          <p:cNvPicPr>
            <a:picLocks noChangeAspect="1"/>
          </p:cNvPicPr>
          <p:nvPr/>
        </p:nvPicPr>
        <p:blipFill>
          <a:blip r:embed="rId2"/>
          <a:stretch>
            <a:fillRect/>
          </a:stretch>
        </p:blipFill>
        <p:spPr>
          <a:xfrm>
            <a:off x="277199" y="195516"/>
            <a:ext cx="1241563" cy="742028"/>
          </a:xfrm>
          <a:prstGeom prst="rect">
            <a:avLst/>
          </a:prstGeom>
        </p:spPr>
      </p:pic>
    </p:spTree>
    <p:extLst>
      <p:ext uri="{BB962C8B-B14F-4D97-AF65-F5344CB8AC3E}">
        <p14:creationId xmlns:p14="http://schemas.microsoft.com/office/powerpoint/2010/main" val="3279326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287F-BAE9-BC49-9408-4F70716655A3}"/>
              </a:ext>
            </a:extLst>
          </p:cNvPr>
          <p:cNvSpPr>
            <a:spLocks noGrp="1"/>
          </p:cNvSpPr>
          <p:nvPr>
            <p:ph type="title"/>
          </p:nvPr>
        </p:nvSpPr>
        <p:spPr>
          <a:xfrm>
            <a:off x="1113692" y="0"/>
            <a:ext cx="10240108" cy="1171575"/>
          </a:xfrm>
        </p:spPr>
        <p:txBody>
          <a:bodyPr>
            <a:normAutofit/>
          </a:bodyPr>
          <a:lstStyle/>
          <a:p>
            <a:r>
              <a:rPr lang="en-US" b="1" dirty="0">
                <a:latin typeface="Calibri" panose="020F0502020204030204" pitchFamily="34" charset="0"/>
                <a:cs typeface="Calibri" panose="020F0502020204030204" pitchFamily="34" charset="0"/>
              </a:rPr>
              <a:t>Build a Serverless Web Application</a:t>
            </a:r>
            <a:endParaRPr lang="en-US" sz="27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44</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3CB08A6-125C-FF42-864B-5F9FB26C9DD7}"/>
              </a:ext>
            </a:extLst>
          </p:cNvPr>
          <p:cNvPicPr>
            <a:picLocks noChangeAspect="1"/>
          </p:cNvPicPr>
          <p:nvPr/>
        </p:nvPicPr>
        <p:blipFill>
          <a:blip r:embed="rId3"/>
          <a:stretch>
            <a:fillRect/>
          </a:stretch>
        </p:blipFill>
        <p:spPr>
          <a:xfrm>
            <a:off x="857250" y="1200575"/>
            <a:ext cx="10425673" cy="5238901"/>
          </a:xfrm>
          <a:prstGeom prst="rect">
            <a:avLst/>
          </a:prstGeom>
        </p:spPr>
      </p:pic>
      <p:pic>
        <p:nvPicPr>
          <p:cNvPr id="7" name="Picture 6">
            <a:extLst>
              <a:ext uri="{FF2B5EF4-FFF2-40B4-BE49-F238E27FC236}">
                <a16:creationId xmlns:a16="http://schemas.microsoft.com/office/drawing/2014/main" id="{25A3D8D3-D168-8E44-93F2-754646042E0B}"/>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2977765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287F-BAE9-BC49-9408-4F70716655A3}"/>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45</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1671152-081B-3041-8CAA-D91A80483A8D}"/>
              </a:ext>
            </a:extLst>
          </p:cNvPr>
          <p:cNvPicPr>
            <a:picLocks noChangeAspect="1"/>
          </p:cNvPicPr>
          <p:nvPr/>
        </p:nvPicPr>
        <p:blipFill rotWithShape="1">
          <a:blip r:embed="rId3"/>
          <a:srcRect l="9637" t="9255" r="9804" b="8423"/>
          <a:stretch/>
        </p:blipFill>
        <p:spPr>
          <a:xfrm>
            <a:off x="1385888" y="1217643"/>
            <a:ext cx="9244012" cy="5252673"/>
          </a:xfrm>
          <a:prstGeom prst="rect">
            <a:avLst/>
          </a:prstGeom>
        </p:spPr>
      </p:pic>
      <p:pic>
        <p:nvPicPr>
          <p:cNvPr id="6" name="Picture 5">
            <a:extLst>
              <a:ext uri="{FF2B5EF4-FFF2-40B4-BE49-F238E27FC236}">
                <a16:creationId xmlns:a16="http://schemas.microsoft.com/office/drawing/2014/main" id="{1D4DF3A0-358A-B842-A59E-96277A24154C}"/>
              </a:ext>
            </a:extLst>
          </p:cNvPr>
          <p:cNvPicPr>
            <a:picLocks noChangeAspect="1"/>
          </p:cNvPicPr>
          <p:nvPr/>
        </p:nvPicPr>
        <p:blipFill>
          <a:blip r:embed="rId4"/>
          <a:stretch>
            <a:fillRect/>
          </a:stretch>
        </p:blipFill>
        <p:spPr>
          <a:xfrm>
            <a:off x="277199" y="195516"/>
            <a:ext cx="1241563" cy="742028"/>
          </a:xfrm>
          <a:prstGeom prst="rect">
            <a:avLst/>
          </a:prstGeom>
        </p:spPr>
      </p:pic>
    </p:spTree>
    <p:extLst>
      <p:ext uri="{BB962C8B-B14F-4D97-AF65-F5344CB8AC3E}">
        <p14:creationId xmlns:p14="http://schemas.microsoft.com/office/powerpoint/2010/main" val="1910265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46</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40B3196-4271-3046-80F3-FC109581C83F}"/>
              </a:ext>
            </a:extLst>
          </p:cNvPr>
          <p:cNvPicPr>
            <a:picLocks noChangeAspect="1"/>
          </p:cNvPicPr>
          <p:nvPr/>
        </p:nvPicPr>
        <p:blipFill rotWithShape="1">
          <a:blip r:embed="rId3"/>
          <a:srcRect l="9403" t="6613" r="7439" b="11317"/>
          <a:stretch/>
        </p:blipFill>
        <p:spPr>
          <a:xfrm>
            <a:off x="1285875" y="1217641"/>
            <a:ext cx="9515475" cy="5221835"/>
          </a:xfrm>
          <a:prstGeom prst="rect">
            <a:avLst/>
          </a:prstGeom>
        </p:spPr>
      </p:pic>
      <p:sp>
        <p:nvSpPr>
          <p:cNvPr id="11" name="Rounded Rectangle 10">
            <a:extLst>
              <a:ext uri="{FF2B5EF4-FFF2-40B4-BE49-F238E27FC236}">
                <a16:creationId xmlns:a16="http://schemas.microsoft.com/office/drawing/2014/main" id="{196892EE-CE13-9D41-9671-AB517E439454}"/>
              </a:ext>
            </a:extLst>
          </p:cNvPr>
          <p:cNvSpPr/>
          <p:nvPr/>
        </p:nvSpPr>
        <p:spPr>
          <a:xfrm>
            <a:off x="8423514" y="1217642"/>
            <a:ext cx="2206386" cy="1697007"/>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50BE13-C1F6-C645-94AE-BD5C4E45111B}"/>
              </a:ext>
            </a:extLst>
          </p:cNvPr>
          <p:cNvSpPr txBox="1"/>
          <p:nvPr/>
        </p:nvSpPr>
        <p:spPr>
          <a:xfrm>
            <a:off x="131046" y="1217642"/>
            <a:ext cx="697627" cy="1200329"/>
          </a:xfrm>
          <a:prstGeom prst="rect">
            <a:avLst/>
          </a:prstGeom>
          <a:noFill/>
        </p:spPr>
        <p:txBody>
          <a:bodyPr wrap="none" rtlCol="0">
            <a:spAutoFit/>
          </a:bodyPr>
          <a:lstStyle/>
          <a:p>
            <a:r>
              <a:rPr lang="en-US" sz="7200" b="1" dirty="0">
                <a:solidFill>
                  <a:srgbClr val="FF0000"/>
                </a:solidFill>
              </a:rPr>
              <a:t>1</a:t>
            </a:r>
          </a:p>
        </p:txBody>
      </p:sp>
      <p:pic>
        <p:nvPicPr>
          <p:cNvPr id="8" name="Picture 7">
            <a:extLst>
              <a:ext uri="{FF2B5EF4-FFF2-40B4-BE49-F238E27FC236}">
                <a16:creationId xmlns:a16="http://schemas.microsoft.com/office/drawing/2014/main" id="{3D279120-5DC1-1344-B57A-13704AFFCFA8}"/>
              </a:ext>
            </a:extLst>
          </p:cNvPr>
          <p:cNvPicPr>
            <a:picLocks noChangeAspect="1"/>
          </p:cNvPicPr>
          <p:nvPr/>
        </p:nvPicPr>
        <p:blipFill>
          <a:blip r:embed="rId4"/>
          <a:stretch>
            <a:fillRect/>
          </a:stretch>
        </p:blipFill>
        <p:spPr>
          <a:xfrm>
            <a:off x="277199" y="195516"/>
            <a:ext cx="1241563" cy="742028"/>
          </a:xfrm>
          <a:prstGeom prst="rect">
            <a:avLst/>
          </a:prstGeom>
        </p:spPr>
      </p:pic>
      <p:sp>
        <p:nvSpPr>
          <p:cNvPr id="13" name="Title 1">
            <a:extLst>
              <a:ext uri="{FF2B5EF4-FFF2-40B4-BE49-F238E27FC236}">
                <a16:creationId xmlns:a16="http://schemas.microsoft.com/office/drawing/2014/main" id="{C6995DE0-4195-4540-ADDB-CEDD6E1A12CF}"/>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542390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47</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5EF532E-EB32-0D49-97DB-F1E7F0282F1D}"/>
              </a:ext>
            </a:extLst>
          </p:cNvPr>
          <p:cNvPicPr>
            <a:picLocks noChangeAspect="1"/>
          </p:cNvPicPr>
          <p:nvPr/>
        </p:nvPicPr>
        <p:blipFill rotWithShape="1">
          <a:blip r:embed="rId3"/>
          <a:srcRect l="9403" t="6613" r="7439" b="11317"/>
          <a:stretch/>
        </p:blipFill>
        <p:spPr>
          <a:xfrm>
            <a:off x="1285875" y="1217641"/>
            <a:ext cx="9515475" cy="5221835"/>
          </a:xfrm>
          <a:prstGeom prst="rect">
            <a:avLst/>
          </a:prstGeom>
        </p:spPr>
      </p:pic>
      <p:sp>
        <p:nvSpPr>
          <p:cNvPr id="8" name="Rounded Rectangle 7">
            <a:extLst>
              <a:ext uri="{FF2B5EF4-FFF2-40B4-BE49-F238E27FC236}">
                <a16:creationId xmlns:a16="http://schemas.microsoft.com/office/drawing/2014/main" id="{F1CDAF5C-51DD-BF45-9BC2-88C4CB4C3D6B}"/>
              </a:ext>
            </a:extLst>
          </p:cNvPr>
          <p:cNvSpPr/>
          <p:nvPr/>
        </p:nvSpPr>
        <p:spPr>
          <a:xfrm>
            <a:off x="8423514" y="1217642"/>
            <a:ext cx="2206386" cy="1697007"/>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0161AD-B1BC-DD41-B58C-C50FAC025A42}"/>
              </a:ext>
            </a:extLst>
          </p:cNvPr>
          <p:cNvSpPr txBox="1"/>
          <p:nvPr/>
        </p:nvSpPr>
        <p:spPr>
          <a:xfrm>
            <a:off x="131046" y="1217642"/>
            <a:ext cx="697627" cy="1200329"/>
          </a:xfrm>
          <a:prstGeom prst="rect">
            <a:avLst/>
          </a:prstGeom>
          <a:noFill/>
        </p:spPr>
        <p:txBody>
          <a:bodyPr wrap="none" rtlCol="0">
            <a:spAutoFit/>
          </a:bodyPr>
          <a:lstStyle/>
          <a:p>
            <a:r>
              <a:rPr lang="en-US" sz="7200" b="1" dirty="0">
                <a:solidFill>
                  <a:srgbClr val="FF0000"/>
                </a:solidFill>
              </a:rPr>
              <a:t>1</a:t>
            </a:r>
          </a:p>
        </p:txBody>
      </p:sp>
      <p:sp>
        <p:nvSpPr>
          <p:cNvPr id="6" name="TextBox 5">
            <a:extLst>
              <a:ext uri="{FF2B5EF4-FFF2-40B4-BE49-F238E27FC236}">
                <a16:creationId xmlns:a16="http://schemas.microsoft.com/office/drawing/2014/main" id="{B25D2226-8D68-6947-9235-2348CEEEA6F0}"/>
              </a:ext>
            </a:extLst>
          </p:cNvPr>
          <p:cNvSpPr txBox="1"/>
          <p:nvPr/>
        </p:nvSpPr>
        <p:spPr>
          <a:xfrm>
            <a:off x="885824" y="2066145"/>
            <a:ext cx="7494826" cy="4154984"/>
          </a:xfrm>
          <a:prstGeom prst="rect">
            <a:avLst/>
          </a:prstGeom>
          <a:solidFill>
            <a:schemeClr val="accent4">
              <a:lumMod val="20000"/>
              <a:lumOff val="80000"/>
            </a:schemeClr>
          </a:solidFill>
        </p:spPr>
        <p:txBody>
          <a:bodyPr wrap="square" rtlCol="0">
            <a:spAutoFit/>
          </a:bodyPr>
          <a:lstStyle/>
          <a:p>
            <a:r>
              <a:rPr lang="en-US" sz="4400" b="1" dirty="0">
                <a:solidFill>
                  <a:schemeClr val="accent1"/>
                </a:solidFill>
              </a:rPr>
              <a:t>Static Web Hosting</a:t>
            </a:r>
          </a:p>
          <a:p>
            <a:r>
              <a:rPr lang="en-US" sz="4400" b="1" dirty="0">
                <a:solidFill>
                  <a:srgbClr val="C00000"/>
                </a:solidFill>
              </a:rPr>
              <a:t>Amazon S3 </a:t>
            </a:r>
            <a:r>
              <a:rPr lang="en-US" sz="4400" dirty="0"/>
              <a:t>hosts static web resources including HTML, CSS, JavaScript, and image files which are loaded in the user's browser.</a:t>
            </a:r>
          </a:p>
        </p:txBody>
      </p:sp>
      <p:pic>
        <p:nvPicPr>
          <p:cNvPr id="11" name="Picture 10">
            <a:extLst>
              <a:ext uri="{FF2B5EF4-FFF2-40B4-BE49-F238E27FC236}">
                <a16:creationId xmlns:a16="http://schemas.microsoft.com/office/drawing/2014/main" id="{B6E4CE32-2A43-564B-89EC-36A8675CB37E}"/>
              </a:ext>
            </a:extLst>
          </p:cNvPr>
          <p:cNvPicPr>
            <a:picLocks noChangeAspect="1"/>
          </p:cNvPicPr>
          <p:nvPr/>
        </p:nvPicPr>
        <p:blipFill>
          <a:blip r:embed="rId4"/>
          <a:stretch>
            <a:fillRect/>
          </a:stretch>
        </p:blipFill>
        <p:spPr>
          <a:xfrm>
            <a:off x="277199" y="195516"/>
            <a:ext cx="1241563" cy="742028"/>
          </a:xfrm>
          <a:prstGeom prst="rect">
            <a:avLst/>
          </a:prstGeom>
        </p:spPr>
      </p:pic>
      <p:sp>
        <p:nvSpPr>
          <p:cNvPr id="12" name="Title 1">
            <a:extLst>
              <a:ext uri="{FF2B5EF4-FFF2-40B4-BE49-F238E27FC236}">
                <a16:creationId xmlns:a16="http://schemas.microsoft.com/office/drawing/2014/main" id="{272F4380-869F-EF45-953F-A392B21B62A9}"/>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2803481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48</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56D07D30-6DD0-DD40-A44E-76233C016899}"/>
              </a:ext>
            </a:extLst>
          </p:cNvPr>
          <p:cNvSpPr/>
          <p:nvPr/>
        </p:nvSpPr>
        <p:spPr>
          <a:xfrm>
            <a:off x="8423514" y="2995475"/>
            <a:ext cx="2206386" cy="1890850"/>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952BF81-98A0-2847-83F1-6914B81CE1CF}"/>
              </a:ext>
            </a:extLst>
          </p:cNvPr>
          <p:cNvPicPr>
            <a:picLocks noChangeAspect="1"/>
          </p:cNvPicPr>
          <p:nvPr/>
        </p:nvPicPr>
        <p:blipFill rotWithShape="1">
          <a:blip r:embed="rId3"/>
          <a:srcRect l="9902" t="8811" r="8314" b="10730"/>
          <a:stretch/>
        </p:blipFill>
        <p:spPr>
          <a:xfrm>
            <a:off x="1419950" y="1305868"/>
            <a:ext cx="9358315" cy="5119320"/>
          </a:xfrm>
          <a:prstGeom prst="rect">
            <a:avLst/>
          </a:prstGeom>
        </p:spPr>
      </p:pic>
      <p:sp>
        <p:nvSpPr>
          <p:cNvPr id="11" name="TextBox 10">
            <a:extLst>
              <a:ext uri="{FF2B5EF4-FFF2-40B4-BE49-F238E27FC236}">
                <a16:creationId xmlns:a16="http://schemas.microsoft.com/office/drawing/2014/main" id="{9E04387B-6936-3E4C-B407-089015327C9A}"/>
              </a:ext>
            </a:extLst>
          </p:cNvPr>
          <p:cNvSpPr txBox="1"/>
          <p:nvPr/>
        </p:nvSpPr>
        <p:spPr>
          <a:xfrm>
            <a:off x="131046" y="1217642"/>
            <a:ext cx="697627" cy="1200329"/>
          </a:xfrm>
          <a:prstGeom prst="rect">
            <a:avLst/>
          </a:prstGeom>
          <a:noFill/>
        </p:spPr>
        <p:txBody>
          <a:bodyPr wrap="none" rtlCol="0">
            <a:spAutoFit/>
          </a:bodyPr>
          <a:lstStyle/>
          <a:p>
            <a:r>
              <a:rPr lang="en-US" sz="7200" b="1" dirty="0">
                <a:solidFill>
                  <a:srgbClr val="FF0000"/>
                </a:solidFill>
              </a:rPr>
              <a:t>2</a:t>
            </a:r>
          </a:p>
        </p:txBody>
      </p:sp>
      <p:pic>
        <p:nvPicPr>
          <p:cNvPr id="9" name="Picture 8">
            <a:extLst>
              <a:ext uri="{FF2B5EF4-FFF2-40B4-BE49-F238E27FC236}">
                <a16:creationId xmlns:a16="http://schemas.microsoft.com/office/drawing/2014/main" id="{699D15BC-6C9C-5C4C-A584-581692364FBA}"/>
              </a:ext>
            </a:extLst>
          </p:cNvPr>
          <p:cNvPicPr>
            <a:picLocks noChangeAspect="1"/>
          </p:cNvPicPr>
          <p:nvPr/>
        </p:nvPicPr>
        <p:blipFill>
          <a:blip r:embed="rId4"/>
          <a:stretch>
            <a:fillRect/>
          </a:stretch>
        </p:blipFill>
        <p:spPr>
          <a:xfrm>
            <a:off x="277199" y="195516"/>
            <a:ext cx="1241563" cy="742028"/>
          </a:xfrm>
          <a:prstGeom prst="rect">
            <a:avLst/>
          </a:prstGeom>
        </p:spPr>
      </p:pic>
      <p:sp>
        <p:nvSpPr>
          <p:cNvPr id="12" name="Title 1">
            <a:extLst>
              <a:ext uri="{FF2B5EF4-FFF2-40B4-BE49-F238E27FC236}">
                <a16:creationId xmlns:a16="http://schemas.microsoft.com/office/drawing/2014/main" id="{FEC3602D-348C-0E41-9542-D1729BFE0793}"/>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3163818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49</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56D07D30-6DD0-DD40-A44E-76233C016899}"/>
              </a:ext>
            </a:extLst>
          </p:cNvPr>
          <p:cNvSpPr/>
          <p:nvPr/>
        </p:nvSpPr>
        <p:spPr>
          <a:xfrm>
            <a:off x="8423514" y="2995475"/>
            <a:ext cx="2206386" cy="1890850"/>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760242-FFA2-B44D-A29A-1CE90B92FB39}"/>
              </a:ext>
            </a:extLst>
          </p:cNvPr>
          <p:cNvSpPr txBox="1"/>
          <p:nvPr/>
        </p:nvSpPr>
        <p:spPr>
          <a:xfrm>
            <a:off x="131046" y="1217642"/>
            <a:ext cx="697627" cy="1200329"/>
          </a:xfrm>
          <a:prstGeom prst="rect">
            <a:avLst/>
          </a:prstGeom>
          <a:noFill/>
        </p:spPr>
        <p:txBody>
          <a:bodyPr wrap="none" rtlCol="0">
            <a:spAutoFit/>
          </a:bodyPr>
          <a:lstStyle/>
          <a:p>
            <a:r>
              <a:rPr lang="en-US" sz="7200" b="1" dirty="0">
                <a:solidFill>
                  <a:srgbClr val="FF0000"/>
                </a:solidFill>
              </a:rPr>
              <a:t>2</a:t>
            </a:r>
          </a:p>
        </p:txBody>
      </p:sp>
      <p:pic>
        <p:nvPicPr>
          <p:cNvPr id="10" name="Picture 9">
            <a:extLst>
              <a:ext uri="{FF2B5EF4-FFF2-40B4-BE49-F238E27FC236}">
                <a16:creationId xmlns:a16="http://schemas.microsoft.com/office/drawing/2014/main" id="{AE33A29E-75CC-C842-A578-C1E99949202E}"/>
              </a:ext>
            </a:extLst>
          </p:cNvPr>
          <p:cNvPicPr>
            <a:picLocks noChangeAspect="1"/>
          </p:cNvPicPr>
          <p:nvPr/>
        </p:nvPicPr>
        <p:blipFill rotWithShape="1">
          <a:blip r:embed="rId3"/>
          <a:srcRect l="9902" t="8811" r="8314" b="10730"/>
          <a:stretch/>
        </p:blipFill>
        <p:spPr>
          <a:xfrm>
            <a:off x="1419950" y="1305868"/>
            <a:ext cx="9358315" cy="5119320"/>
          </a:xfrm>
          <a:prstGeom prst="rect">
            <a:avLst/>
          </a:prstGeom>
        </p:spPr>
      </p:pic>
      <p:sp>
        <p:nvSpPr>
          <p:cNvPr id="6" name="TextBox 5">
            <a:extLst>
              <a:ext uri="{FF2B5EF4-FFF2-40B4-BE49-F238E27FC236}">
                <a16:creationId xmlns:a16="http://schemas.microsoft.com/office/drawing/2014/main" id="{B25D2226-8D68-6947-9235-2348CEEEA6F0}"/>
              </a:ext>
            </a:extLst>
          </p:cNvPr>
          <p:cNvSpPr txBox="1"/>
          <p:nvPr/>
        </p:nvSpPr>
        <p:spPr>
          <a:xfrm>
            <a:off x="842963" y="1642249"/>
            <a:ext cx="7539038" cy="3785652"/>
          </a:xfrm>
          <a:prstGeom prst="rect">
            <a:avLst/>
          </a:prstGeom>
          <a:solidFill>
            <a:schemeClr val="accent4">
              <a:lumMod val="20000"/>
              <a:lumOff val="80000"/>
            </a:schemeClr>
          </a:solidFill>
        </p:spPr>
        <p:txBody>
          <a:bodyPr wrap="square" rtlCol="0">
            <a:spAutoFit/>
          </a:bodyPr>
          <a:lstStyle/>
          <a:p>
            <a:r>
              <a:rPr lang="en-US" sz="4800" b="1" dirty="0">
                <a:solidFill>
                  <a:schemeClr val="accent1"/>
                </a:solidFill>
              </a:rPr>
              <a:t>User Management</a:t>
            </a:r>
            <a:endParaRPr lang="en-US" sz="4800" dirty="0"/>
          </a:p>
          <a:p>
            <a:r>
              <a:rPr lang="en-US" sz="4800" b="1" dirty="0">
                <a:solidFill>
                  <a:srgbClr val="C00000"/>
                </a:solidFill>
              </a:rPr>
              <a:t>Amazon Cognito </a:t>
            </a:r>
            <a:r>
              <a:rPr lang="en-US" sz="4800" dirty="0"/>
              <a:t>provides </a:t>
            </a:r>
            <a:br>
              <a:rPr lang="en-US" sz="4800" dirty="0"/>
            </a:br>
            <a:r>
              <a:rPr lang="en-US" sz="4800" dirty="0"/>
              <a:t>user management and authentication functions to secure the backend API.</a:t>
            </a:r>
          </a:p>
        </p:txBody>
      </p:sp>
      <p:pic>
        <p:nvPicPr>
          <p:cNvPr id="11" name="Picture 10">
            <a:extLst>
              <a:ext uri="{FF2B5EF4-FFF2-40B4-BE49-F238E27FC236}">
                <a16:creationId xmlns:a16="http://schemas.microsoft.com/office/drawing/2014/main" id="{ED1E00D0-966D-5D48-A24C-CF9EC2D51A49}"/>
              </a:ext>
            </a:extLst>
          </p:cNvPr>
          <p:cNvPicPr>
            <a:picLocks noChangeAspect="1"/>
          </p:cNvPicPr>
          <p:nvPr/>
        </p:nvPicPr>
        <p:blipFill>
          <a:blip r:embed="rId4"/>
          <a:stretch>
            <a:fillRect/>
          </a:stretch>
        </p:blipFill>
        <p:spPr>
          <a:xfrm>
            <a:off x="277199" y="195516"/>
            <a:ext cx="1241563" cy="742028"/>
          </a:xfrm>
          <a:prstGeom prst="rect">
            <a:avLst/>
          </a:prstGeom>
        </p:spPr>
      </p:pic>
      <p:sp>
        <p:nvSpPr>
          <p:cNvPr id="12" name="Title 1">
            <a:extLst>
              <a:ext uri="{FF2B5EF4-FFF2-40B4-BE49-F238E27FC236}">
                <a16:creationId xmlns:a16="http://schemas.microsoft.com/office/drawing/2014/main" id="{CEE7D54C-6AEC-9F49-80CF-061FD0E904E9}"/>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2887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5E1F-18BA-6C45-BEDD-6784A2C2D62B}"/>
              </a:ext>
            </a:extLst>
          </p:cNvPr>
          <p:cNvSpPr>
            <a:spLocks noGrp="1"/>
          </p:cNvSpPr>
          <p:nvPr>
            <p:ph type="title"/>
          </p:nvPr>
        </p:nvSpPr>
        <p:spPr>
          <a:xfrm>
            <a:off x="838200" y="89356"/>
            <a:ext cx="10515600" cy="1325563"/>
          </a:xfrm>
        </p:spPr>
        <p:txBody>
          <a:bodyPr>
            <a:normAutofit/>
          </a:bodyPr>
          <a:lstStyle/>
          <a:p>
            <a:r>
              <a:rPr lang="en-US" dirty="0">
                <a:solidFill>
                  <a:schemeClr val="accent1"/>
                </a:solidFill>
                <a:latin typeface="Heiti TC Medium" pitchFamily="2" charset="-128"/>
                <a:ea typeface="Heiti TC Medium" pitchFamily="2" charset="-128"/>
              </a:rPr>
              <a:t>AWS</a:t>
            </a:r>
            <a:r>
              <a:rPr lang="zh-TW" altLang="en-US" dirty="0">
                <a:solidFill>
                  <a:schemeClr val="accent1"/>
                </a:solidFill>
                <a:latin typeface="Heiti TC Medium" pitchFamily="2" charset="-128"/>
                <a:ea typeface="Heiti TC Medium" pitchFamily="2" charset="-128"/>
              </a:rPr>
              <a:t>雲端應用導入教學</a:t>
            </a:r>
            <a:endParaRPr lang="en-US" dirty="0">
              <a:solidFill>
                <a:schemeClr val="accent1"/>
              </a:solidFill>
              <a:latin typeface="Heiti TC Medium" pitchFamily="2" charset="-128"/>
              <a:ea typeface="Heiti TC Medium" pitchFamily="2" charset="-128"/>
            </a:endParaRPr>
          </a:p>
        </p:txBody>
      </p:sp>
      <p:sp>
        <p:nvSpPr>
          <p:cNvPr id="3" name="Content Placeholder 2">
            <a:extLst>
              <a:ext uri="{FF2B5EF4-FFF2-40B4-BE49-F238E27FC236}">
                <a16:creationId xmlns:a16="http://schemas.microsoft.com/office/drawing/2014/main" id="{E50828BF-56B8-E24F-A70E-26BDB7567B82}"/>
              </a:ext>
            </a:extLst>
          </p:cNvPr>
          <p:cNvSpPr>
            <a:spLocks noGrp="1"/>
          </p:cNvSpPr>
          <p:nvPr>
            <p:ph idx="1"/>
          </p:nvPr>
        </p:nvSpPr>
        <p:spPr>
          <a:xfrm>
            <a:off x="566057" y="1582057"/>
            <a:ext cx="11292113" cy="4910818"/>
          </a:xfrm>
        </p:spPr>
        <p:txBody>
          <a:bodyPr>
            <a:normAutofit/>
          </a:bodyPr>
          <a:lstStyle/>
          <a:p>
            <a:pPr>
              <a:lnSpc>
                <a:spcPct val="100000"/>
              </a:lnSpc>
              <a:spcBef>
                <a:spcPts val="1200"/>
              </a:spcBef>
            </a:pPr>
            <a:r>
              <a:rPr lang="zh-TW" altLang="en-US" b="1" dirty="0">
                <a:solidFill>
                  <a:srgbClr val="C00000"/>
                </a:solidFill>
                <a:latin typeface="Heiti TC Medium" pitchFamily="2" charset="-128"/>
                <a:ea typeface="Heiti TC Medium" pitchFamily="2" charset="-128"/>
              </a:rPr>
              <a:t>企業雲端運算入門 </a:t>
            </a:r>
            <a:r>
              <a:rPr lang="en-US" altLang="zh-TW" sz="2600" b="1" dirty="0">
                <a:solidFill>
                  <a:srgbClr val="C00000"/>
                </a:solidFill>
                <a:latin typeface="Heiti TC Medium" pitchFamily="2" charset="-128"/>
                <a:ea typeface="Heiti TC Medium" pitchFamily="2" charset="-128"/>
              </a:rPr>
              <a:t>(</a:t>
            </a:r>
            <a:r>
              <a:rPr lang="en-US" sz="2600" b="1" dirty="0">
                <a:solidFill>
                  <a:srgbClr val="C00000"/>
                </a:solidFill>
                <a:latin typeface="Heiti TC Medium" pitchFamily="2" charset="-128"/>
                <a:ea typeface="Heiti TC Medium" pitchFamily="2" charset="-128"/>
              </a:rPr>
              <a:t>Foundation of Business Cloud Computing) </a:t>
            </a:r>
          </a:p>
          <a:p>
            <a:pPr lvl="1">
              <a:lnSpc>
                <a:spcPct val="100000"/>
              </a:lnSpc>
              <a:spcBef>
                <a:spcPts val="1200"/>
              </a:spcBef>
            </a:pPr>
            <a:r>
              <a:rPr lang="en-US" sz="2400" dirty="0">
                <a:latin typeface="Heiti TC Medium" pitchFamily="2" charset="-128"/>
                <a:ea typeface="Heiti TC Medium" pitchFamily="2" charset="-128"/>
              </a:rPr>
              <a:t>(BA4, NTPU) (Spring 2021)</a:t>
            </a:r>
          </a:p>
          <a:p>
            <a:pPr>
              <a:lnSpc>
                <a:spcPct val="100000"/>
              </a:lnSpc>
              <a:spcBef>
                <a:spcPts val="1200"/>
              </a:spcBef>
            </a:pPr>
            <a:r>
              <a:rPr lang="zh-TW" altLang="en-US" b="1" dirty="0">
                <a:solidFill>
                  <a:srgbClr val="C00000"/>
                </a:solidFill>
                <a:latin typeface="Heiti TC Medium" pitchFamily="2" charset="-128"/>
                <a:ea typeface="Heiti TC Medium" pitchFamily="2" charset="-128"/>
              </a:rPr>
              <a:t>大數據分析 </a:t>
            </a:r>
            <a:r>
              <a:rPr lang="en-US" altLang="zh-TW" sz="2400" b="1" dirty="0">
                <a:solidFill>
                  <a:srgbClr val="C00000"/>
                </a:solidFill>
                <a:latin typeface="Heiti TC Medium" pitchFamily="2" charset="-128"/>
                <a:ea typeface="Heiti TC Medium" pitchFamily="2" charset="-128"/>
              </a:rPr>
              <a:t>(</a:t>
            </a:r>
            <a:r>
              <a:rPr lang="en-US" sz="2400" b="1" dirty="0">
                <a:solidFill>
                  <a:srgbClr val="C00000"/>
                </a:solidFill>
                <a:latin typeface="Heiti TC Medium" pitchFamily="2" charset="-128"/>
                <a:ea typeface="Heiti TC Medium" pitchFamily="2" charset="-128"/>
              </a:rPr>
              <a:t>Big Data Analytics) </a:t>
            </a:r>
          </a:p>
          <a:p>
            <a:pPr lvl="1">
              <a:lnSpc>
                <a:spcPct val="100000"/>
              </a:lnSpc>
              <a:spcBef>
                <a:spcPts val="1200"/>
              </a:spcBef>
            </a:pPr>
            <a:r>
              <a:rPr lang="en-US" sz="2400" dirty="0">
                <a:latin typeface="Heiti TC Medium" pitchFamily="2" charset="-128"/>
                <a:ea typeface="Heiti TC Medium" pitchFamily="2" charset="-128"/>
              </a:rPr>
              <a:t>(MBA, IM, NTPU) (Fall 2020)</a:t>
            </a:r>
          </a:p>
          <a:p>
            <a:pPr>
              <a:lnSpc>
                <a:spcPct val="100000"/>
              </a:lnSpc>
              <a:spcBef>
                <a:spcPts val="1200"/>
              </a:spcBef>
            </a:pPr>
            <a:r>
              <a:rPr lang="zh-TW" altLang="en-US" b="1" dirty="0">
                <a:solidFill>
                  <a:srgbClr val="C00000"/>
                </a:solidFill>
                <a:latin typeface="Heiti TC Medium" pitchFamily="2" charset="-128"/>
                <a:ea typeface="Heiti TC Medium" pitchFamily="2" charset="-128"/>
              </a:rPr>
              <a:t>軟體工程 </a:t>
            </a:r>
            <a:r>
              <a:rPr lang="en-US" altLang="zh-TW" sz="2400" b="1" dirty="0">
                <a:solidFill>
                  <a:srgbClr val="C00000"/>
                </a:solidFill>
                <a:latin typeface="Heiti TC Medium" pitchFamily="2" charset="-128"/>
                <a:ea typeface="Heiti TC Medium" pitchFamily="2" charset="-128"/>
              </a:rPr>
              <a:t>(</a:t>
            </a:r>
            <a:r>
              <a:rPr lang="en-US" sz="2400" b="1" dirty="0">
                <a:solidFill>
                  <a:srgbClr val="C00000"/>
                </a:solidFill>
                <a:latin typeface="Heiti TC Medium" pitchFamily="2" charset="-128"/>
                <a:ea typeface="Heiti TC Medium" pitchFamily="2" charset="-128"/>
              </a:rPr>
              <a:t>Software Engineering) </a:t>
            </a:r>
          </a:p>
          <a:p>
            <a:pPr lvl="1">
              <a:lnSpc>
                <a:spcPct val="100000"/>
              </a:lnSpc>
              <a:spcBef>
                <a:spcPts val="1200"/>
              </a:spcBef>
            </a:pPr>
            <a:r>
              <a:rPr lang="en-US" sz="2400" dirty="0">
                <a:latin typeface="Heiti TC Medium" pitchFamily="2" charset="-128"/>
                <a:ea typeface="Heiti TC Medium" pitchFamily="2" charset="-128"/>
              </a:rPr>
              <a:t>(MBA, IM, NTPU) (Fall 2020)</a:t>
            </a:r>
          </a:p>
          <a:p>
            <a:pPr>
              <a:lnSpc>
                <a:spcPct val="100000"/>
              </a:lnSpc>
              <a:spcBef>
                <a:spcPts val="1200"/>
              </a:spcBef>
            </a:pPr>
            <a:r>
              <a:rPr lang="zh-TW" altLang="en-US" b="1" dirty="0">
                <a:solidFill>
                  <a:srgbClr val="C00000"/>
                </a:solidFill>
                <a:latin typeface="Heiti TC Medium" pitchFamily="2" charset="-128"/>
                <a:ea typeface="Heiti TC Medium" pitchFamily="2" charset="-128"/>
              </a:rPr>
              <a:t>雲端服務架構實務 </a:t>
            </a:r>
            <a:r>
              <a:rPr lang="en-US" altLang="zh-TW" sz="2400" b="1" dirty="0">
                <a:solidFill>
                  <a:srgbClr val="C00000"/>
                </a:solidFill>
                <a:latin typeface="Heiti TC Medium" pitchFamily="2" charset="-128"/>
                <a:ea typeface="Heiti TC Medium" pitchFamily="2" charset="-128"/>
              </a:rPr>
              <a:t>(</a:t>
            </a:r>
            <a:r>
              <a:rPr lang="en-US" sz="2400" b="1" dirty="0">
                <a:solidFill>
                  <a:srgbClr val="C00000"/>
                </a:solidFill>
                <a:latin typeface="Heiti TC Medium" pitchFamily="2" charset="-128"/>
                <a:ea typeface="Heiti TC Medium" pitchFamily="2" charset="-128"/>
              </a:rPr>
              <a:t>Cloud Services Architecting Practices) </a:t>
            </a:r>
          </a:p>
          <a:p>
            <a:pPr lvl="1">
              <a:lnSpc>
                <a:spcPct val="100000"/>
              </a:lnSpc>
              <a:spcBef>
                <a:spcPts val="1200"/>
              </a:spcBef>
            </a:pPr>
            <a:r>
              <a:rPr lang="en-US" sz="2400" dirty="0">
                <a:latin typeface="Heiti TC Medium" pitchFamily="2" charset="-128"/>
                <a:ea typeface="Heiti TC Medium" pitchFamily="2" charset="-128"/>
              </a:rPr>
              <a:t>(MI4, TKU) (Spring 2021, Fall 2020, Spring 2020, Fall 2019)</a:t>
            </a:r>
          </a:p>
        </p:txBody>
      </p:sp>
      <p:sp>
        <p:nvSpPr>
          <p:cNvPr id="4" name="Slide Number Placeholder 3">
            <a:extLst>
              <a:ext uri="{FF2B5EF4-FFF2-40B4-BE49-F238E27FC236}">
                <a16:creationId xmlns:a16="http://schemas.microsoft.com/office/drawing/2014/main" id="{096D5E44-3B38-9C4F-B2D8-95F5F119AD1D}"/>
              </a:ext>
            </a:extLst>
          </p:cNvPr>
          <p:cNvSpPr>
            <a:spLocks noGrp="1"/>
          </p:cNvSpPr>
          <p:nvPr>
            <p:ph type="sldNum" sz="quarter" idx="12"/>
          </p:nvPr>
        </p:nvSpPr>
        <p:spPr/>
        <p:txBody>
          <a:bodyPr/>
          <a:lstStyle/>
          <a:p>
            <a:fld id="{5D6FF71F-CF6A-4C46-8F9B-61D49EEA70E3}" type="slidenum">
              <a:rPr lang="en-US" smtClean="0"/>
              <a:t>5</a:t>
            </a:fld>
            <a:endParaRPr lang="en-US"/>
          </a:p>
        </p:txBody>
      </p:sp>
      <p:pic>
        <p:nvPicPr>
          <p:cNvPr id="5" name="Picture 4">
            <a:extLst>
              <a:ext uri="{FF2B5EF4-FFF2-40B4-BE49-F238E27FC236}">
                <a16:creationId xmlns:a16="http://schemas.microsoft.com/office/drawing/2014/main" id="{2E2D5126-856E-8641-B4A7-D6347D1BC179}"/>
              </a:ext>
            </a:extLst>
          </p:cNvPr>
          <p:cNvPicPr>
            <a:picLocks noChangeAspect="1"/>
          </p:cNvPicPr>
          <p:nvPr/>
        </p:nvPicPr>
        <p:blipFill>
          <a:blip r:embed="rId2"/>
          <a:stretch>
            <a:fillRect/>
          </a:stretch>
        </p:blipFill>
        <p:spPr>
          <a:xfrm>
            <a:off x="10160401" y="345648"/>
            <a:ext cx="1905000" cy="482600"/>
          </a:xfrm>
          <a:prstGeom prst="rect">
            <a:avLst/>
          </a:prstGeom>
        </p:spPr>
      </p:pic>
      <p:pic>
        <p:nvPicPr>
          <p:cNvPr id="6" name="Picture 5">
            <a:extLst>
              <a:ext uri="{FF2B5EF4-FFF2-40B4-BE49-F238E27FC236}">
                <a16:creationId xmlns:a16="http://schemas.microsoft.com/office/drawing/2014/main" id="{FCC34D8F-18C3-7640-85A9-5C6313A62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7" name="Picture 6">
            <a:extLst>
              <a:ext uri="{FF2B5EF4-FFF2-40B4-BE49-F238E27FC236}">
                <a16:creationId xmlns:a16="http://schemas.microsoft.com/office/drawing/2014/main" id="{594504D6-33E0-734E-A30F-A37528CCC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
        <p:nvSpPr>
          <p:cNvPr id="8" name="Rectangle 7">
            <a:extLst>
              <a:ext uri="{FF2B5EF4-FFF2-40B4-BE49-F238E27FC236}">
                <a16:creationId xmlns:a16="http://schemas.microsoft.com/office/drawing/2014/main" id="{DC2E051C-BD89-D14E-B845-B89ED34E70FA}"/>
              </a:ext>
            </a:extLst>
          </p:cNvPr>
          <p:cNvSpPr/>
          <p:nvPr/>
        </p:nvSpPr>
        <p:spPr>
          <a:xfrm>
            <a:off x="1549400" y="6331112"/>
            <a:ext cx="8617855" cy="461665"/>
          </a:xfrm>
          <a:prstGeom prst="rect">
            <a:avLst/>
          </a:prstGeom>
        </p:spPr>
        <p:txBody>
          <a:bodyPr wrap="square">
            <a:spAutoFit/>
          </a:bodyPr>
          <a:lstStyle/>
          <a:p>
            <a:pPr algn="ctr"/>
            <a:r>
              <a:rPr lang="en-US" sz="2400" dirty="0">
                <a:hlinkClick r:id="rId5"/>
              </a:rPr>
              <a:t>https://web.ntpu.edu.tw/~myday/teaching.htm</a:t>
            </a:r>
            <a:endParaRPr lang="en-US" sz="2400" dirty="0"/>
          </a:p>
        </p:txBody>
      </p:sp>
    </p:spTree>
    <p:extLst>
      <p:ext uri="{BB962C8B-B14F-4D97-AF65-F5344CB8AC3E}">
        <p14:creationId xmlns:p14="http://schemas.microsoft.com/office/powerpoint/2010/main" val="1026544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50</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A720DA4A-CCF1-5B40-860F-E24A82095EF3}"/>
              </a:ext>
            </a:extLst>
          </p:cNvPr>
          <p:cNvPicPr>
            <a:picLocks noChangeAspect="1"/>
          </p:cNvPicPr>
          <p:nvPr/>
        </p:nvPicPr>
        <p:blipFill rotWithShape="1">
          <a:blip r:embed="rId3"/>
          <a:srcRect l="10027" t="8723" r="9188" b="10834"/>
          <a:stretch/>
        </p:blipFill>
        <p:spPr>
          <a:xfrm>
            <a:off x="1385889" y="1289083"/>
            <a:ext cx="9244012" cy="5118380"/>
          </a:xfrm>
          <a:prstGeom prst="rect">
            <a:avLst/>
          </a:prstGeom>
        </p:spPr>
      </p:pic>
      <p:sp>
        <p:nvSpPr>
          <p:cNvPr id="14" name="Rounded Rectangle 13">
            <a:extLst>
              <a:ext uri="{FF2B5EF4-FFF2-40B4-BE49-F238E27FC236}">
                <a16:creationId xmlns:a16="http://schemas.microsoft.com/office/drawing/2014/main" id="{450FC867-2B80-4249-974E-6FF0BB4DEB39}"/>
              </a:ext>
            </a:extLst>
          </p:cNvPr>
          <p:cNvSpPr/>
          <p:nvPr/>
        </p:nvSpPr>
        <p:spPr>
          <a:xfrm>
            <a:off x="6315073" y="4682919"/>
            <a:ext cx="4257676" cy="1812769"/>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196885-F051-3D43-BC3C-D06DC0756F67}"/>
              </a:ext>
            </a:extLst>
          </p:cNvPr>
          <p:cNvSpPr txBox="1"/>
          <p:nvPr/>
        </p:nvSpPr>
        <p:spPr>
          <a:xfrm>
            <a:off x="88182" y="1203354"/>
            <a:ext cx="697627" cy="1200329"/>
          </a:xfrm>
          <a:prstGeom prst="rect">
            <a:avLst/>
          </a:prstGeom>
          <a:noFill/>
        </p:spPr>
        <p:txBody>
          <a:bodyPr wrap="none" rtlCol="0">
            <a:spAutoFit/>
          </a:bodyPr>
          <a:lstStyle/>
          <a:p>
            <a:r>
              <a:rPr lang="en-US" sz="7200" b="1" dirty="0">
                <a:solidFill>
                  <a:srgbClr val="FF0000"/>
                </a:solidFill>
              </a:rPr>
              <a:t>3</a:t>
            </a:r>
          </a:p>
        </p:txBody>
      </p:sp>
      <p:pic>
        <p:nvPicPr>
          <p:cNvPr id="8" name="Picture 7">
            <a:extLst>
              <a:ext uri="{FF2B5EF4-FFF2-40B4-BE49-F238E27FC236}">
                <a16:creationId xmlns:a16="http://schemas.microsoft.com/office/drawing/2014/main" id="{7E3114E7-283B-1B42-93B7-7FBEC5929CB9}"/>
              </a:ext>
            </a:extLst>
          </p:cNvPr>
          <p:cNvPicPr>
            <a:picLocks noChangeAspect="1"/>
          </p:cNvPicPr>
          <p:nvPr/>
        </p:nvPicPr>
        <p:blipFill>
          <a:blip r:embed="rId4"/>
          <a:stretch>
            <a:fillRect/>
          </a:stretch>
        </p:blipFill>
        <p:spPr>
          <a:xfrm>
            <a:off x="277199" y="195516"/>
            <a:ext cx="1241563" cy="742028"/>
          </a:xfrm>
          <a:prstGeom prst="rect">
            <a:avLst/>
          </a:prstGeom>
        </p:spPr>
      </p:pic>
      <p:sp>
        <p:nvSpPr>
          <p:cNvPr id="11" name="Title 1">
            <a:extLst>
              <a:ext uri="{FF2B5EF4-FFF2-40B4-BE49-F238E27FC236}">
                <a16:creationId xmlns:a16="http://schemas.microsoft.com/office/drawing/2014/main" id="{EC4C7C4B-F5F5-8344-B934-CA3B3CAB0580}"/>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1128543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51</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23534D13-CD1D-FC4E-A61A-31530D3455AA}"/>
              </a:ext>
            </a:extLst>
          </p:cNvPr>
          <p:cNvSpPr/>
          <p:nvPr/>
        </p:nvSpPr>
        <p:spPr>
          <a:xfrm>
            <a:off x="6315073" y="4682919"/>
            <a:ext cx="4257676" cy="1812769"/>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796E45-D347-F845-98DB-B3BAE3FC78C5}"/>
              </a:ext>
            </a:extLst>
          </p:cNvPr>
          <p:cNvSpPr txBox="1"/>
          <p:nvPr/>
        </p:nvSpPr>
        <p:spPr>
          <a:xfrm>
            <a:off x="88182" y="1203354"/>
            <a:ext cx="697627" cy="1200329"/>
          </a:xfrm>
          <a:prstGeom prst="rect">
            <a:avLst/>
          </a:prstGeom>
          <a:noFill/>
        </p:spPr>
        <p:txBody>
          <a:bodyPr wrap="none" rtlCol="0">
            <a:spAutoFit/>
          </a:bodyPr>
          <a:lstStyle/>
          <a:p>
            <a:r>
              <a:rPr lang="en-US" sz="7200" b="1" dirty="0">
                <a:solidFill>
                  <a:srgbClr val="FF0000"/>
                </a:solidFill>
              </a:rPr>
              <a:t>3</a:t>
            </a:r>
          </a:p>
        </p:txBody>
      </p:sp>
      <p:pic>
        <p:nvPicPr>
          <p:cNvPr id="9" name="Picture 8">
            <a:extLst>
              <a:ext uri="{FF2B5EF4-FFF2-40B4-BE49-F238E27FC236}">
                <a16:creationId xmlns:a16="http://schemas.microsoft.com/office/drawing/2014/main" id="{3D44F398-7B54-7E44-94FA-7E34CC2A00EB}"/>
              </a:ext>
            </a:extLst>
          </p:cNvPr>
          <p:cNvPicPr>
            <a:picLocks noChangeAspect="1"/>
          </p:cNvPicPr>
          <p:nvPr/>
        </p:nvPicPr>
        <p:blipFill rotWithShape="1">
          <a:blip r:embed="rId3"/>
          <a:srcRect l="10027" t="8723" r="9188" b="10834"/>
          <a:stretch/>
        </p:blipFill>
        <p:spPr>
          <a:xfrm>
            <a:off x="1467213" y="1303604"/>
            <a:ext cx="9244012" cy="5118380"/>
          </a:xfrm>
          <a:prstGeom prst="rect">
            <a:avLst/>
          </a:prstGeom>
        </p:spPr>
      </p:pic>
      <p:sp>
        <p:nvSpPr>
          <p:cNvPr id="6" name="TextBox 5">
            <a:extLst>
              <a:ext uri="{FF2B5EF4-FFF2-40B4-BE49-F238E27FC236}">
                <a16:creationId xmlns:a16="http://schemas.microsoft.com/office/drawing/2014/main" id="{B25D2226-8D68-6947-9235-2348CEEEA6F0}"/>
              </a:ext>
            </a:extLst>
          </p:cNvPr>
          <p:cNvSpPr txBox="1"/>
          <p:nvPr/>
        </p:nvSpPr>
        <p:spPr>
          <a:xfrm>
            <a:off x="742950" y="1243015"/>
            <a:ext cx="7700961" cy="3170099"/>
          </a:xfrm>
          <a:prstGeom prst="rect">
            <a:avLst/>
          </a:prstGeom>
          <a:solidFill>
            <a:schemeClr val="accent4">
              <a:lumMod val="20000"/>
              <a:lumOff val="80000"/>
            </a:schemeClr>
          </a:solidFill>
        </p:spPr>
        <p:txBody>
          <a:bodyPr wrap="square" rtlCol="0">
            <a:spAutoFit/>
          </a:bodyPr>
          <a:lstStyle/>
          <a:p>
            <a:r>
              <a:rPr lang="en-US" sz="4000" b="1" dirty="0">
                <a:solidFill>
                  <a:schemeClr val="accent1"/>
                </a:solidFill>
              </a:rPr>
              <a:t>Serverless Backend</a:t>
            </a:r>
            <a:endParaRPr lang="en-US" sz="4000" dirty="0"/>
          </a:p>
          <a:p>
            <a:r>
              <a:rPr lang="en-US" sz="4000" b="1" dirty="0">
                <a:solidFill>
                  <a:srgbClr val="C00000"/>
                </a:solidFill>
              </a:rPr>
              <a:t>Amazon DynamoDB </a:t>
            </a:r>
            <a:r>
              <a:rPr lang="en-US" sz="4000" dirty="0"/>
              <a:t>provides a persistence layer where data can be stored by the API's </a:t>
            </a:r>
            <a:r>
              <a:rPr lang="en-US" sz="4000" b="1" dirty="0">
                <a:solidFill>
                  <a:srgbClr val="C00000"/>
                </a:solidFill>
              </a:rPr>
              <a:t>Lambda</a:t>
            </a:r>
            <a:r>
              <a:rPr lang="en-US" sz="4000" dirty="0"/>
              <a:t> function.</a:t>
            </a:r>
          </a:p>
        </p:txBody>
      </p:sp>
      <p:pic>
        <p:nvPicPr>
          <p:cNvPr id="10" name="Picture 9">
            <a:extLst>
              <a:ext uri="{FF2B5EF4-FFF2-40B4-BE49-F238E27FC236}">
                <a16:creationId xmlns:a16="http://schemas.microsoft.com/office/drawing/2014/main" id="{EF3E0F65-D625-2848-8BC6-4ABBFAE025C0}"/>
              </a:ext>
            </a:extLst>
          </p:cNvPr>
          <p:cNvPicPr>
            <a:picLocks noChangeAspect="1"/>
          </p:cNvPicPr>
          <p:nvPr/>
        </p:nvPicPr>
        <p:blipFill>
          <a:blip r:embed="rId4"/>
          <a:stretch>
            <a:fillRect/>
          </a:stretch>
        </p:blipFill>
        <p:spPr>
          <a:xfrm>
            <a:off x="277199" y="195516"/>
            <a:ext cx="1241563" cy="742028"/>
          </a:xfrm>
          <a:prstGeom prst="rect">
            <a:avLst/>
          </a:prstGeom>
        </p:spPr>
      </p:pic>
      <p:sp>
        <p:nvSpPr>
          <p:cNvPr id="13" name="Title 1">
            <a:extLst>
              <a:ext uri="{FF2B5EF4-FFF2-40B4-BE49-F238E27FC236}">
                <a16:creationId xmlns:a16="http://schemas.microsoft.com/office/drawing/2014/main" id="{3BE93D63-B172-B14D-944F-7406607428EB}"/>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3838027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60CD157-8604-6C4E-85DB-CF6CFE8BEB6F}"/>
              </a:ext>
            </a:extLst>
          </p:cNvPr>
          <p:cNvPicPr>
            <a:picLocks noChangeAspect="1"/>
          </p:cNvPicPr>
          <p:nvPr/>
        </p:nvPicPr>
        <p:blipFill rotWithShape="1">
          <a:blip r:embed="rId2"/>
          <a:srcRect l="10217" t="7915" r="8997" b="11880"/>
          <a:stretch/>
        </p:blipFill>
        <p:spPr>
          <a:xfrm>
            <a:off x="1428751" y="1271591"/>
            <a:ext cx="9244012" cy="5093008"/>
          </a:xfrm>
          <a:prstGeom prst="rect">
            <a:avLst/>
          </a:prstGeom>
        </p:spPr>
      </p:pic>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52</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3"/>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23534D13-CD1D-FC4E-A61A-31530D3455AA}"/>
              </a:ext>
            </a:extLst>
          </p:cNvPr>
          <p:cNvSpPr/>
          <p:nvPr/>
        </p:nvSpPr>
        <p:spPr>
          <a:xfrm>
            <a:off x="4086215" y="4611479"/>
            <a:ext cx="2185998" cy="1812769"/>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796E45-D347-F845-98DB-B3BAE3FC78C5}"/>
              </a:ext>
            </a:extLst>
          </p:cNvPr>
          <p:cNvSpPr txBox="1"/>
          <p:nvPr/>
        </p:nvSpPr>
        <p:spPr>
          <a:xfrm>
            <a:off x="88182" y="1203354"/>
            <a:ext cx="697627" cy="1200329"/>
          </a:xfrm>
          <a:prstGeom prst="rect">
            <a:avLst/>
          </a:prstGeom>
          <a:noFill/>
        </p:spPr>
        <p:txBody>
          <a:bodyPr wrap="none" rtlCol="0">
            <a:spAutoFit/>
          </a:bodyPr>
          <a:lstStyle/>
          <a:p>
            <a:r>
              <a:rPr lang="en-US" sz="7200" b="1" dirty="0">
                <a:solidFill>
                  <a:srgbClr val="FF0000"/>
                </a:solidFill>
              </a:rPr>
              <a:t>4</a:t>
            </a:r>
          </a:p>
        </p:txBody>
      </p:sp>
      <p:pic>
        <p:nvPicPr>
          <p:cNvPr id="9" name="Picture 8">
            <a:extLst>
              <a:ext uri="{FF2B5EF4-FFF2-40B4-BE49-F238E27FC236}">
                <a16:creationId xmlns:a16="http://schemas.microsoft.com/office/drawing/2014/main" id="{2F246C37-7090-4741-B7D5-6E46F53A92CA}"/>
              </a:ext>
            </a:extLst>
          </p:cNvPr>
          <p:cNvPicPr>
            <a:picLocks noChangeAspect="1"/>
          </p:cNvPicPr>
          <p:nvPr/>
        </p:nvPicPr>
        <p:blipFill>
          <a:blip r:embed="rId4"/>
          <a:stretch>
            <a:fillRect/>
          </a:stretch>
        </p:blipFill>
        <p:spPr>
          <a:xfrm>
            <a:off x="277199" y="195516"/>
            <a:ext cx="1241563" cy="742028"/>
          </a:xfrm>
          <a:prstGeom prst="rect">
            <a:avLst/>
          </a:prstGeom>
        </p:spPr>
      </p:pic>
      <p:sp>
        <p:nvSpPr>
          <p:cNvPr id="13" name="Title 1">
            <a:extLst>
              <a:ext uri="{FF2B5EF4-FFF2-40B4-BE49-F238E27FC236}">
                <a16:creationId xmlns:a16="http://schemas.microsoft.com/office/drawing/2014/main" id="{B189CE4E-97AB-334E-BFC0-E8BF04882D60}"/>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134994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60CD157-8604-6C4E-85DB-CF6CFE8BEB6F}"/>
              </a:ext>
            </a:extLst>
          </p:cNvPr>
          <p:cNvPicPr>
            <a:picLocks noChangeAspect="1"/>
          </p:cNvPicPr>
          <p:nvPr/>
        </p:nvPicPr>
        <p:blipFill rotWithShape="1">
          <a:blip r:embed="rId2"/>
          <a:srcRect l="10217" t="7915" r="8997" b="11880"/>
          <a:stretch/>
        </p:blipFill>
        <p:spPr>
          <a:xfrm>
            <a:off x="1428751" y="1271591"/>
            <a:ext cx="9244012" cy="5093008"/>
          </a:xfrm>
          <a:prstGeom prst="rect">
            <a:avLst/>
          </a:prstGeom>
        </p:spPr>
      </p:pic>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53</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3"/>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23534D13-CD1D-FC4E-A61A-31530D3455AA}"/>
              </a:ext>
            </a:extLst>
          </p:cNvPr>
          <p:cNvSpPr/>
          <p:nvPr/>
        </p:nvSpPr>
        <p:spPr>
          <a:xfrm>
            <a:off x="4086215" y="4611479"/>
            <a:ext cx="2185998" cy="1812769"/>
          </a:xfrm>
          <a:prstGeom prst="roundRect">
            <a:avLst>
              <a:gd name="adj" fmla="val 8810"/>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796E45-D347-F845-98DB-B3BAE3FC78C5}"/>
              </a:ext>
            </a:extLst>
          </p:cNvPr>
          <p:cNvSpPr txBox="1"/>
          <p:nvPr/>
        </p:nvSpPr>
        <p:spPr>
          <a:xfrm>
            <a:off x="88182" y="1203354"/>
            <a:ext cx="697627" cy="1200329"/>
          </a:xfrm>
          <a:prstGeom prst="rect">
            <a:avLst/>
          </a:prstGeom>
          <a:noFill/>
        </p:spPr>
        <p:txBody>
          <a:bodyPr wrap="none" rtlCol="0">
            <a:spAutoFit/>
          </a:bodyPr>
          <a:lstStyle/>
          <a:p>
            <a:r>
              <a:rPr lang="en-US" sz="7200" b="1" dirty="0">
                <a:solidFill>
                  <a:srgbClr val="FF0000"/>
                </a:solidFill>
              </a:rPr>
              <a:t>4</a:t>
            </a:r>
          </a:p>
        </p:txBody>
      </p:sp>
      <p:sp>
        <p:nvSpPr>
          <p:cNvPr id="6" name="TextBox 5">
            <a:extLst>
              <a:ext uri="{FF2B5EF4-FFF2-40B4-BE49-F238E27FC236}">
                <a16:creationId xmlns:a16="http://schemas.microsoft.com/office/drawing/2014/main" id="{B25D2226-8D68-6947-9235-2348CEEEA6F0}"/>
              </a:ext>
            </a:extLst>
          </p:cNvPr>
          <p:cNvSpPr txBox="1"/>
          <p:nvPr/>
        </p:nvSpPr>
        <p:spPr>
          <a:xfrm>
            <a:off x="742950" y="1243015"/>
            <a:ext cx="7858125" cy="3170099"/>
          </a:xfrm>
          <a:prstGeom prst="rect">
            <a:avLst/>
          </a:prstGeom>
          <a:solidFill>
            <a:schemeClr val="accent4">
              <a:lumMod val="20000"/>
              <a:lumOff val="80000"/>
            </a:schemeClr>
          </a:solidFill>
        </p:spPr>
        <p:txBody>
          <a:bodyPr wrap="square" rtlCol="0">
            <a:spAutoFit/>
          </a:bodyPr>
          <a:lstStyle/>
          <a:p>
            <a:r>
              <a:rPr lang="en-US" sz="4000" b="1" dirty="0">
                <a:solidFill>
                  <a:schemeClr val="accent1"/>
                </a:solidFill>
              </a:rPr>
              <a:t>RESTful API</a:t>
            </a:r>
          </a:p>
          <a:p>
            <a:r>
              <a:rPr lang="en-US" sz="4000" dirty="0"/>
              <a:t>JavaScript executed in the browser sends and receives data from a public backend API built using </a:t>
            </a:r>
            <a:r>
              <a:rPr lang="en-US" sz="4000" b="1" dirty="0">
                <a:solidFill>
                  <a:srgbClr val="C00000"/>
                </a:solidFill>
              </a:rPr>
              <a:t>Lambda</a:t>
            </a:r>
            <a:r>
              <a:rPr lang="en-US" sz="4000" dirty="0"/>
              <a:t> and </a:t>
            </a:r>
            <a:r>
              <a:rPr lang="en-US" sz="4000" b="1" dirty="0">
                <a:solidFill>
                  <a:srgbClr val="C00000"/>
                </a:solidFill>
              </a:rPr>
              <a:t>API Gateway</a:t>
            </a:r>
            <a:r>
              <a:rPr lang="en-US" sz="4000" dirty="0"/>
              <a:t>.</a:t>
            </a:r>
          </a:p>
        </p:txBody>
      </p:sp>
      <p:pic>
        <p:nvPicPr>
          <p:cNvPr id="9" name="Picture 8">
            <a:extLst>
              <a:ext uri="{FF2B5EF4-FFF2-40B4-BE49-F238E27FC236}">
                <a16:creationId xmlns:a16="http://schemas.microsoft.com/office/drawing/2014/main" id="{6D81F840-A25B-034A-8093-B7348BB5D145}"/>
              </a:ext>
            </a:extLst>
          </p:cNvPr>
          <p:cNvPicPr>
            <a:picLocks noChangeAspect="1"/>
          </p:cNvPicPr>
          <p:nvPr/>
        </p:nvPicPr>
        <p:blipFill>
          <a:blip r:embed="rId4"/>
          <a:stretch>
            <a:fillRect/>
          </a:stretch>
        </p:blipFill>
        <p:spPr>
          <a:xfrm>
            <a:off x="277199" y="195516"/>
            <a:ext cx="1241563" cy="742028"/>
          </a:xfrm>
          <a:prstGeom prst="rect">
            <a:avLst/>
          </a:prstGeom>
        </p:spPr>
      </p:pic>
      <p:sp>
        <p:nvSpPr>
          <p:cNvPr id="13" name="Title 1">
            <a:extLst>
              <a:ext uri="{FF2B5EF4-FFF2-40B4-BE49-F238E27FC236}">
                <a16:creationId xmlns:a16="http://schemas.microsoft.com/office/drawing/2014/main" id="{45F9B15D-68D1-C845-886F-37C676F40F1A}"/>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1195925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B2560-154E-6047-8AC6-8A4F5437B04B}"/>
              </a:ext>
            </a:extLst>
          </p:cNvPr>
          <p:cNvSpPr>
            <a:spLocks noGrp="1"/>
          </p:cNvSpPr>
          <p:nvPr>
            <p:ph type="sldNum" sz="quarter" idx="12"/>
          </p:nvPr>
        </p:nvSpPr>
        <p:spPr/>
        <p:txBody>
          <a:bodyPr/>
          <a:lstStyle/>
          <a:p>
            <a:fld id="{9FC43BFD-8FF7-A343-A8A6-E2338FCE8046}" type="slidenum">
              <a:rPr lang="en-US" smtClean="0"/>
              <a:pPr/>
              <a:t>54</a:t>
            </a:fld>
            <a:endParaRPr lang="en-US" dirty="0"/>
          </a:p>
        </p:txBody>
      </p:sp>
      <p:sp>
        <p:nvSpPr>
          <p:cNvPr id="5" name="TextBox 4">
            <a:extLst>
              <a:ext uri="{FF2B5EF4-FFF2-40B4-BE49-F238E27FC236}">
                <a16:creationId xmlns:a16="http://schemas.microsoft.com/office/drawing/2014/main" id="{B21A516E-51D5-2846-A03A-72034FE8364D}"/>
              </a:ext>
            </a:extLst>
          </p:cNvPr>
          <p:cNvSpPr txBox="1"/>
          <p:nvPr/>
        </p:nvSpPr>
        <p:spPr>
          <a:xfrm>
            <a:off x="3657186" y="6573769"/>
            <a:ext cx="7553739" cy="230832"/>
          </a:xfrm>
          <a:prstGeom prst="rect">
            <a:avLst/>
          </a:prstGeom>
          <a:noFill/>
        </p:spPr>
        <p:txBody>
          <a:bodyPr wrap="square" rtlCol="0">
            <a:spAutoFit/>
          </a:bodyPr>
          <a:lstStyle/>
          <a:p>
            <a:r>
              <a:rPr lang="en-US" sz="900" dirty="0">
                <a:solidFill>
                  <a:schemeClr val="bg1">
                    <a:lumMod val="75000"/>
                  </a:schemeClr>
                </a:solidFill>
                <a:latin typeface="Calibri" panose="020F0502020204030204" pitchFamily="34" charset="0"/>
                <a:cs typeface="Calibri" panose="020F0502020204030204" pitchFamily="34" charset="0"/>
              </a:rPr>
              <a:t>Source: </a:t>
            </a:r>
            <a:r>
              <a:rPr lang="en-US" sz="900" dirty="0">
                <a:hlinkClick r:id="rId2"/>
              </a:rPr>
              <a:t>https://aws.amazon.com/getting-started/projects/build-serverless-web-app-lambda-apigateway-s3-dynamodb-cognito/</a:t>
            </a:r>
            <a:endParaRPr lang="en-US" sz="900" dirty="0">
              <a:solidFill>
                <a:schemeClr val="bg1">
                  <a:lumMod val="75000"/>
                </a:schemeClr>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1671152-081B-3041-8CAA-D91A80483A8D}"/>
              </a:ext>
            </a:extLst>
          </p:cNvPr>
          <p:cNvPicPr>
            <a:picLocks noChangeAspect="1"/>
          </p:cNvPicPr>
          <p:nvPr/>
        </p:nvPicPr>
        <p:blipFill rotWithShape="1">
          <a:blip r:embed="rId3"/>
          <a:srcRect l="9637" t="9255" r="9804" b="8423"/>
          <a:stretch/>
        </p:blipFill>
        <p:spPr>
          <a:xfrm>
            <a:off x="1385888" y="1217643"/>
            <a:ext cx="9244012" cy="5252673"/>
          </a:xfrm>
          <a:prstGeom prst="rect">
            <a:avLst/>
          </a:prstGeom>
        </p:spPr>
      </p:pic>
      <p:sp>
        <p:nvSpPr>
          <p:cNvPr id="6" name="TextBox 5">
            <a:extLst>
              <a:ext uri="{FF2B5EF4-FFF2-40B4-BE49-F238E27FC236}">
                <a16:creationId xmlns:a16="http://schemas.microsoft.com/office/drawing/2014/main" id="{B25D2226-8D68-6947-9235-2348CEEEA6F0}"/>
              </a:ext>
            </a:extLst>
          </p:cNvPr>
          <p:cNvSpPr txBox="1"/>
          <p:nvPr/>
        </p:nvSpPr>
        <p:spPr>
          <a:xfrm>
            <a:off x="742950" y="1243015"/>
            <a:ext cx="10858500" cy="5016758"/>
          </a:xfrm>
          <a:prstGeom prst="rect">
            <a:avLst/>
          </a:prstGeom>
          <a:solidFill>
            <a:schemeClr val="accent4">
              <a:lumMod val="20000"/>
              <a:lumOff val="80000"/>
            </a:schemeClr>
          </a:solidFill>
        </p:spPr>
        <p:txBody>
          <a:bodyPr wrap="square" rtlCol="0">
            <a:spAutoFit/>
          </a:bodyPr>
          <a:lstStyle/>
          <a:p>
            <a:r>
              <a:rPr lang="en-US" sz="4000" b="1" dirty="0">
                <a:solidFill>
                  <a:schemeClr val="accent1"/>
                </a:solidFill>
              </a:rPr>
              <a:t>Terminate resources</a:t>
            </a:r>
          </a:p>
          <a:p>
            <a:r>
              <a:rPr lang="en-US" sz="4000" dirty="0"/>
              <a:t>Resource Cleanup</a:t>
            </a:r>
          </a:p>
          <a:p>
            <a:r>
              <a:rPr lang="en-US" sz="4000" dirty="0"/>
              <a:t>You will terminate an </a:t>
            </a:r>
            <a:r>
              <a:rPr lang="en-US" sz="4000" b="1" dirty="0">
                <a:solidFill>
                  <a:srgbClr val="C00000"/>
                </a:solidFill>
              </a:rPr>
              <a:t>Amazon S3 </a:t>
            </a:r>
            <a:r>
              <a:rPr lang="en-US" sz="4000" dirty="0"/>
              <a:t>bucket, an </a:t>
            </a:r>
            <a:r>
              <a:rPr lang="en-US" sz="4000" b="1" dirty="0">
                <a:solidFill>
                  <a:srgbClr val="C00000"/>
                </a:solidFill>
              </a:rPr>
              <a:t>Amazon Cognito </a:t>
            </a:r>
            <a:r>
              <a:rPr lang="en-US" sz="4000" dirty="0"/>
              <a:t>User Pool, an </a:t>
            </a:r>
            <a:r>
              <a:rPr lang="en-US" sz="4000" b="1" dirty="0">
                <a:solidFill>
                  <a:srgbClr val="C00000"/>
                </a:solidFill>
              </a:rPr>
              <a:t>AWS Lambda </a:t>
            </a:r>
            <a:r>
              <a:rPr lang="en-US" sz="4000" dirty="0"/>
              <a:t>function, an </a:t>
            </a:r>
            <a:r>
              <a:rPr lang="en-US" sz="4000" b="1" dirty="0">
                <a:solidFill>
                  <a:srgbClr val="C00000"/>
                </a:solidFill>
              </a:rPr>
              <a:t>IAM</a:t>
            </a:r>
            <a:r>
              <a:rPr lang="en-US" sz="4000" dirty="0"/>
              <a:t> role, a </a:t>
            </a:r>
            <a:r>
              <a:rPr lang="en-US" sz="4000" b="1" dirty="0">
                <a:solidFill>
                  <a:srgbClr val="C00000"/>
                </a:solidFill>
              </a:rPr>
              <a:t>DynamoDB</a:t>
            </a:r>
            <a:r>
              <a:rPr lang="en-US" sz="4000" dirty="0"/>
              <a:t> table, a </a:t>
            </a:r>
            <a:r>
              <a:rPr lang="en-US" sz="4000" b="1" dirty="0">
                <a:solidFill>
                  <a:srgbClr val="C00000"/>
                </a:solidFill>
              </a:rPr>
              <a:t>REST API</a:t>
            </a:r>
            <a:r>
              <a:rPr lang="en-US" sz="4000" dirty="0"/>
              <a:t>, and a </a:t>
            </a:r>
            <a:r>
              <a:rPr lang="en-US" sz="4000" b="1" dirty="0">
                <a:solidFill>
                  <a:srgbClr val="C00000"/>
                </a:solidFill>
              </a:rPr>
              <a:t>CloudWatch</a:t>
            </a:r>
            <a:r>
              <a:rPr lang="en-US" sz="4000" dirty="0"/>
              <a:t> Log. </a:t>
            </a:r>
            <a:br>
              <a:rPr lang="en-US" sz="4000" dirty="0"/>
            </a:br>
            <a:r>
              <a:rPr lang="en-US" sz="4000" dirty="0"/>
              <a:t>It is a best practice to </a:t>
            </a:r>
            <a:r>
              <a:rPr lang="en-US" sz="4000" dirty="0">
                <a:solidFill>
                  <a:srgbClr val="FF0000"/>
                </a:solidFill>
              </a:rPr>
              <a:t>delete resources </a:t>
            </a:r>
            <a:r>
              <a:rPr lang="en-US" sz="4000" dirty="0"/>
              <a:t>you are no longer using to avoid unwanted charges.</a:t>
            </a:r>
          </a:p>
        </p:txBody>
      </p:sp>
      <p:sp>
        <p:nvSpPr>
          <p:cNvPr id="12" name="TextBox 11">
            <a:extLst>
              <a:ext uri="{FF2B5EF4-FFF2-40B4-BE49-F238E27FC236}">
                <a16:creationId xmlns:a16="http://schemas.microsoft.com/office/drawing/2014/main" id="{FB796E45-D347-F845-98DB-B3BAE3FC78C5}"/>
              </a:ext>
            </a:extLst>
          </p:cNvPr>
          <p:cNvSpPr txBox="1"/>
          <p:nvPr/>
        </p:nvSpPr>
        <p:spPr>
          <a:xfrm>
            <a:off x="88182" y="1203354"/>
            <a:ext cx="697627" cy="1200329"/>
          </a:xfrm>
          <a:prstGeom prst="rect">
            <a:avLst/>
          </a:prstGeom>
          <a:noFill/>
        </p:spPr>
        <p:txBody>
          <a:bodyPr wrap="none" rtlCol="0">
            <a:spAutoFit/>
          </a:bodyPr>
          <a:lstStyle/>
          <a:p>
            <a:r>
              <a:rPr lang="en-US" sz="7200" b="1" dirty="0">
                <a:solidFill>
                  <a:srgbClr val="FF0000"/>
                </a:solidFill>
              </a:rPr>
              <a:t>5</a:t>
            </a:r>
          </a:p>
        </p:txBody>
      </p:sp>
      <p:pic>
        <p:nvPicPr>
          <p:cNvPr id="8" name="Picture 7">
            <a:extLst>
              <a:ext uri="{FF2B5EF4-FFF2-40B4-BE49-F238E27FC236}">
                <a16:creationId xmlns:a16="http://schemas.microsoft.com/office/drawing/2014/main" id="{FAE31192-1B7C-AF49-A903-6E8C863BDE6B}"/>
              </a:ext>
            </a:extLst>
          </p:cNvPr>
          <p:cNvPicPr>
            <a:picLocks noChangeAspect="1"/>
          </p:cNvPicPr>
          <p:nvPr/>
        </p:nvPicPr>
        <p:blipFill>
          <a:blip r:embed="rId4"/>
          <a:stretch>
            <a:fillRect/>
          </a:stretch>
        </p:blipFill>
        <p:spPr>
          <a:xfrm>
            <a:off x="277199" y="195516"/>
            <a:ext cx="1241563" cy="742028"/>
          </a:xfrm>
          <a:prstGeom prst="rect">
            <a:avLst/>
          </a:prstGeom>
        </p:spPr>
      </p:pic>
      <p:sp>
        <p:nvSpPr>
          <p:cNvPr id="11" name="Title 1">
            <a:extLst>
              <a:ext uri="{FF2B5EF4-FFF2-40B4-BE49-F238E27FC236}">
                <a16:creationId xmlns:a16="http://schemas.microsoft.com/office/drawing/2014/main" id="{F08D9AED-D363-7946-9185-ADB6F688EE9B}"/>
              </a:ext>
            </a:extLst>
          </p:cNvPr>
          <p:cNvSpPr>
            <a:spLocks noGrp="1"/>
          </p:cNvSpPr>
          <p:nvPr>
            <p:ph type="title"/>
          </p:nvPr>
        </p:nvSpPr>
        <p:spPr>
          <a:xfrm>
            <a:off x="949569" y="0"/>
            <a:ext cx="10539046" cy="1171575"/>
          </a:xfrm>
        </p:spPr>
        <p:txBody>
          <a:bodyPr>
            <a:normAutofit fontScale="90000"/>
          </a:bodyPr>
          <a:lstStyle/>
          <a:p>
            <a:r>
              <a:rPr lang="en-US" b="1" dirty="0">
                <a:latin typeface="Calibri" panose="020F0502020204030204" pitchFamily="34" charset="0"/>
                <a:cs typeface="Calibri" panose="020F0502020204030204" pitchFamily="34" charset="0"/>
              </a:rPr>
              <a:t>Build a Serverless Web Application</a:t>
            </a:r>
            <a:br>
              <a:rPr lang="en-US" b="1" dirty="0"/>
            </a:br>
            <a:r>
              <a:rPr lang="en-US" sz="2700" b="0" dirty="0">
                <a:latin typeface="Calibri" panose="020F0502020204030204" pitchFamily="34" charset="0"/>
                <a:cs typeface="Calibri" panose="020F0502020204030204" pitchFamily="34" charset="0"/>
              </a:rPr>
              <a:t>with Amazon S3, AWS Lambda, Amazon API Gateway, </a:t>
            </a:r>
            <a:br>
              <a:rPr lang="en-US" sz="2700" b="0" dirty="0">
                <a:latin typeface="Calibri" panose="020F0502020204030204" pitchFamily="34" charset="0"/>
                <a:cs typeface="Calibri" panose="020F0502020204030204" pitchFamily="34" charset="0"/>
              </a:rPr>
            </a:br>
            <a:r>
              <a:rPr lang="en-US" sz="2700" b="0" dirty="0">
                <a:latin typeface="Calibri" panose="020F0502020204030204" pitchFamily="34" charset="0"/>
                <a:cs typeface="Calibri" panose="020F0502020204030204" pitchFamily="34" charset="0"/>
              </a:rPr>
              <a:t>Amazon DynamoDB, and Amazon Cognito</a:t>
            </a:r>
          </a:p>
        </p:txBody>
      </p:sp>
    </p:spTree>
    <p:extLst>
      <p:ext uri="{BB962C8B-B14F-4D97-AF65-F5344CB8AC3E}">
        <p14:creationId xmlns:p14="http://schemas.microsoft.com/office/powerpoint/2010/main" val="1709885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CC4B-DB9F-2C42-9CF5-0892B2F14351}"/>
              </a:ext>
            </a:extLst>
          </p:cNvPr>
          <p:cNvSpPr>
            <a:spLocks noGrp="1"/>
          </p:cNvSpPr>
          <p:nvPr>
            <p:ph type="title"/>
          </p:nvPr>
        </p:nvSpPr>
        <p:spPr/>
        <p:txBody>
          <a:bodyPr>
            <a:normAutofit/>
          </a:bodyPr>
          <a:lstStyle/>
          <a:p>
            <a:r>
              <a:rPr lang="en-US" sz="7200" dirty="0">
                <a:latin typeface="+mn-lt"/>
              </a:rPr>
              <a:t>Summary</a:t>
            </a:r>
          </a:p>
        </p:txBody>
      </p:sp>
      <p:sp>
        <p:nvSpPr>
          <p:cNvPr id="3" name="Content Placeholder 2">
            <a:extLst>
              <a:ext uri="{FF2B5EF4-FFF2-40B4-BE49-F238E27FC236}">
                <a16:creationId xmlns:a16="http://schemas.microsoft.com/office/drawing/2014/main" id="{BCA87175-0F46-8F41-AE7A-D3A9FB2A4E62}"/>
              </a:ext>
            </a:extLst>
          </p:cNvPr>
          <p:cNvSpPr>
            <a:spLocks noGrp="1"/>
          </p:cNvSpPr>
          <p:nvPr>
            <p:ph idx="1"/>
          </p:nvPr>
        </p:nvSpPr>
        <p:spPr>
          <a:xfrm>
            <a:off x="2087880" y="2033341"/>
            <a:ext cx="8458200" cy="4143621"/>
          </a:xfrm>
        </p:spPr>
        <p:txBody>
          <a:bodyPr>
            <a:normAutofit/>
          </a:bodyPr>
          <a:lstStyle/>
          <a:p>
            <a:pPr>
              <a:lnSpc>
                <a:spcPct val="100000"/>
              </a:lnSpc>
              <a:spcBef>
                <a:spcPts val="1600"/>
              </a:spcBef>
            </a:pP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雲端應用導入教學</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課程理論中融入</a:t>
            </a:r>
            <a:r>
              <a:rPr lang="en-US" sz="5000" b="1" dirty="0">
                <a:latin typeface="HEITI TC MEDIUM" pitchFamily="2" charset="-128"/>
                <a:ea typeface="HEITI TC MEDIUM" pitchFamily="2" charset="-128"/>
              </a:rPr>
              <a:t>AWS</a:t>
            </a:r>
            <a:r>
              <a:rPr lang="zh-TW" altLang="en-US" sz="5000" b="1" dirty="0">
                <a:latin typeface="HEITI TC MEDIUM" pitchFamily="2" charset="-128"/>
                <a:ea typeface="HEITI TC MEDIUM" pitchFamily="2" charset="-128"/>
              </a:rPr>
              <a:t>概念</a:t>
            </a:r>
            <a:endParaRPr lang="en-US" altLang="zh-TW" sz="5000" b="1" dirty="0">
              <a:latin typeface="HEITI TC MEDIUM" pitchFamily="2" charset="-128"/>
              <a:ea typeface="HEITI TC MEDIUM" pitchFamily="2" charset="-128"/>
            </a:endParaRPr>
          </a:p>
          <a:p>
            <a:pPr>
              <a:lnSpc>
                <a:spcPct val="100000"/>
              </a:lnSpc>
              <a:spcBef>
                <a:spcPts val="1600"/>
              </a:spcBef>
            </a:pPr>
            <a:r>
              <a:rPr lang="zh-TW" altLang="en-US" sz="5000" b="1" dirty="0">
                <a:latin typeface="HEITI TC MEDIUM" pitchFamily="2" charset="-128"/>
                <a:ea typeface="HEITI TC MEDIUM" pitchFamily="2" charset="-128"/>
              </a:rPr>
              <a:t>帶領學生進行雲端實作</a:t>
            </a:r>
            <a:endParaRPr lang="en-US" sz="5000" b="1" dirty="0">
              <a:latin typeface="HEITI TC MEDIUM" pitchFamily="2" charset="-128"/>
              <a:ea typeface="HEITI TC MEDIUM" pitchFamily="2" charset="-128"/>
            </a:endParaRPr>
          </a:p>
        </p:txBody>
      </p:sp>
      <p:sp>
        <p:nvSpPr>
          <p:cNvPr id="4" name="Slide Number Placeholder 3">
            <a:extLst>
              <a:ext uri="{FF2B5EF4-FFF2-40B4-BE49-F238E27FC236}">
                <a16:creationId xmlns:a16="http://schemas.microsoft.com/office/drawing/2014/main" id="{F0A9B99A-0788-B442-A1FB-077C89E37C94}"/>
              </a:ext>
            </a:extLst>
          </p:cNvPr>
          <p:cNvSpPr>
            <a:spLocks noGrp="1"/>
          </p:cNvSpPr>
          <p:nvPr>
            <p:ph type="sldNum" sz="quarter" idx="12"/>
          </p:nvPr>
        </p:nvSpPr>
        <p:spPr/>
        <p:txBody>
          <a:bodyPr/>
          <a:lstStyle/>
          <a:p>
            <a:fld id="{5D6FF71F-CF6A-4C46-8F9B-61D49EEA70E3}" type="slidenum">
              <a:rPr lang="en-US" smtClean="0"/>
              <a:t>55</a:t>
            </a:fld>
            <a:endParaRPr lang="en-US"/>
          </a:p>
        </p:txBody>
      </p:sp>
      <p:pic>
        <p:nvPicPr>
          <p:cNvPr id="10" name="Picture 9">
            <a:extLst>
              <a:ext uri="{FF2B5EF4-FFF2-40B4-BE49-F238E27FC236}">
                <a16:creationId xmlns:a16="http://schemas.microsoft.com/office/drawing/2014/main" id="{077BB616-235D-2546-B471-DF29ED566F28}"/>
              </a:ext>
            </a:extLst>
          </p:cNvPr>
          <p:cNvPicPr>
            <a:picLocks noChangeAspect="1"/>
          </p:cNvPicPr>
          <p:nvPr/>
        </p:nvPicPr>
        <p:blipFill>
          <a:blip r:embed="rId2"/>
          <a:stretch>
            <a:fillRect/>
          </a:stretch>
        </p:blipFill>
        <p:spPr>
          <a:xfrm>
            <a:off x="10104120" y="941539"/>
            <a:ext cx="1960365" cy="884086"/>
          </a:xfrm>
          <a:prstGeom prst="rect">
            <a:avLst/>
          </a:prstGeom>
        </p:spPr>
      </p:pic>
      <p:pic>
        <p:nvPicPr>
          <p:cNvPr id="11" name="Picture 10">
            <a:extLst>
              <a:ext uri="{FF2B5EF4-FFF2-40B4-BE49-F238E27FC236}">
                <a16:creationId xmlns:a16="http://schemas.microsoft.com/office/drawing/2014/main" id="{F9C8653D-7603-B248-9D7D-EE15ADBCF114}"/>
              </a:ext>
            </a:extLst>
          </p:cNvPr>
          <p:cNvPicPr>
            <a:picLocks noChangeAspect="1"/>
          </p:cNvPicPr>
          <p:nvPr/>
        </p:nvPicPr>
        <p:blipFill>
          <a:blip r:embed="rId3"/>
          <a:stretch>
            <a:fillRect/>
          </a:stretch>
        </p:blipFill>
        <p:spPr>
          <a:xfrm>
            <a:off x="239264" y="1729374"/>
            <a:ext cx="1377870" cy="1671305"/>
          </a:xfrm>
          <a:prstGeom prst="rect">
            <a:avLst/>
          </a:prstGeom>
        </p:spPr>
      </p:pic>
      <p:pic>
        <p:nvPicPr>
          <p:cNvPr id="12" name="Picture 11">
            <a:extLst>
              <a:ext uri="{FF2B5EF4-FFF2-40B4-BE49-F238E27FC236}">
                <a16:creationId xmlns:a16="http://schemas.microsoft.com/office/drawing/2014/main" id="{8021AFB2-068C-E04C-8530-9E5C360CDD1E}"/>
              </a:ext>
            </a:extLst>
          </p:cNvPr>
          <p:cNvPicPr>
            <a:picLocks noChangeAspect="1"/>
          </p:cNvPicPr>
          <p:nvPr/>
        </p:nvPicPr>
        <p:blipFill>
          <a:blip r:embed="rId4"/>
          <a:stretch>
            <a:fillRect/>
          </a:stretch>
        </p:blipFill>
        <p:spPr>
          <a:xfrm>
            <a:off x="91633" y="5167671"/>
            <a:ext cx="1673132" cy="1673132"/>
          </a:xfrm>
          <a:prstGeom prst="rect">
            <a:avLst/>
          </a:prstGeom>
        </p:spPr>
      </p:pic>
      <p:pic>
        <p:nvPicPr>
          <p:cNvPr id="13" name="Picture 12">
            <a:extLst>
              <a:ext uri="{FF2B5EF4-FFF2-40B4-BE49-F238E27FC236}">
                <a16:creationId xmlns:a16="http://schemas.microsoft.com/office/drawing/2014/main" id="{F834B1CF-E782-3449-9C0B-2CE3C3308851}"/>
              </a:ext>
            </a:extLst>
          </p:cNvPr>
          <p:cNvPicPr>
            <a:picLocks noChangeAspect="1"/>
          </p:cNvPicPr>
          <p:nvPr/>
        </p:nvPicPr>
        <p:blipFill>
          <a:blip r:embed="rId5"/>
          <a:stretch>
            <a:fillRect/>
          </a:stretch>
        </p:blipFill>
        <p:spPr>
          <a:xfrm>
            <a:off x="91633" y="3462124"/>
            <a:ext cx="1673132" cy="1673132"/>
          </a:xfrm>
          <a:prstGeom prst="rect">
            <a:avLst/>
          </a:prstGeom>
        </p:spPr>
      </p:pic>
      <p:pic>
        <p:nvPicPr>
          <p:cNvPr id="14" name="Picture 13">
            <a:extLst>
              <a:ext uri="{FF2B5EF4-FFF2-40B4-BE49-F238E27FC236}">
                <a16:creationId xmlns:a16="http://schemas.microsoft.com/office/drawing/2014/main" id="{467F037C-EFA8-434E-BA15-7526B14F52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732" y="221752"/>
            <a:ext cx="1314378" cy="847986"/>
          </a:xfrm>
          <a:prstGeom prst="rect">
            <a:avLst/>
          </a:prstGeom>
        </p:spPr>
      </p:pic>
      <p:pic>
        <p:nvPicPr>
          <p:cNvPr id="15" name="Picture 14">
            <a:extLst>
              <a:ext uri="{FF2B5EF4-FFF2-40B4-BE49-F238E27FC236}">
                <a16:creationId xmlns:a16="http://schemas.microsoft.com/office/drawing/2014/main" id="{5FDB8E8D-49E3-D648-9F83-255550515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624" y="1144819"/>
            <a:ext cx="1317405" cy="321117"/>
          </a:xfrm>
          <a:prstGeom prst="rect">
            <a:avLst/>
          </a:prstGeom>
        </p:spPr>
      </p:pic>
      <p:pic>
        <p:nvPicPr>
          <p:cNvPr id="16" name="Picture 15">
            <a:extLst>
              <a:ext uri="{FF2B5EF4-FFF2-40B4-BE49-F238E27FC236}">
                <a16:creationId xmlns:a16="http://schemas.microsoft.com/office/drawing/2014/main" id="{B898A249-AF70-444E-857C-747EE6599F76}"/>
              </a:ext>
            </a:extLst>
          </p:cNvPr>
          <p:cNvPicPr>
            <a:picLocks noChangeAspect="1"/>
          </p:cNvPicPr>
          <p:nvPr/>
        </p:nvPicPr>
        <p:blipFill>
          <a:blip r:embed="rId8"/>
          <a:stretch>
            <a:fillRect/>
          </a:stretch>
        </p:blipFill>
        <p:spPr>
          <a:xfrm>
            <a:off x="10043159" y="221752"/>
            <a:ext cx="2021326" cy="512070"/>
          </a:xfrm>
          <a:prstGeom prst="rect">
            <a:avLst/>
          </a:prstGeom>
        </p:spPr>
      </p:pic>
    </p:spTree>
    <p:extLst>
      <p:ext uri="{BB962C8B-B14F-4D97-AF65-F5344CB8AC3E}">
        <p14:creationId xmlns:p14="http://schemas.microsoft.com/office/powerpoint/2010/main" val="478024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6C81-C6DF-794E-B1B9-5D7E4DDFDD77}"/>
              </a:ext>
            </a:extLst>
          </p:cNvPr>
          <p:cNvSpPr>
            <a:spLocks noGrp="1"/>
          </p:cNvSpPr>
          <p:nvPr>
            <p:ph type="ctrTitle"/>
          </p:nvPr>
        </p:nvSpPr>
        <p:spPr>
          <a:xfrm>
            <a:off x="1508760" y="15240"/>
            <a:ext cx="8869680" cy="733148"/>
          </a:xfrm>
        </p:spPr>
        <p:txBody>
          <a:bodyPr>
            <a:normAutofit/>
          </a:bodyPr>
          <a:lstStyle/>
          <a:p>
            <a:r>
              <a:rPr lang="en-US" altLang="zh-TW" sz="3400" b="1" dirty="0">
                <a:solidFill>
                  <a:schemeClr val="accent1">
                    <a:lumMod val="75000"/>
                  </a:schemeClr>
                </a:solidFill>
                <a:latin typeface="Calibri" panose="020F0502020204030204" pitchFamily="34" charset="0"/>
                <a:ea typeface="HEITI TC MEDIUM" pitchFamily="2" charset="-128"/>
                <a:cs typeface="Calibri" panose="020F0502020204030204" pitchFamily="34" charset="0"/>
              </a:rPr>
              <a:t>AWS Educate 2021 Q2 Online Educator Meetup</a:t>
            </a:r>
            <a:endParaRPr lang="en-US" sz="3400" b="1" dirty="0">
              <a:solidFill>
                <a:schemeClr val="accent1">
                  <a:lumMod val="75000"/>
                </a:schemeClr>
              </a:solidFill>
              <a:latin typeface="Calibri" panose="020F0502020204030204" pitchFamily="34" charset="0"/>
              <a:ea typeface="HEITI TC MEDIUM" pitchFamily="2" charset="-128"/>
              <a:cs typeface="Calibri" panose="020F0502020204030204" pitchFamily="34" charset="0"/>
            </a:endParaRPr>
          </a:p>
        </p:txBody>
      </p:sp>
      <p:pic>
        <p:nvPicPr>
          <p:cNvPr id="14" name="Picture 13">
            <a:extLst>
              <a:ext uri="{FF2B5EF4-FFF2-40B4-BE49-F238E27FC236}">
                <a16:creationId xmlns:a16="http://schemas.microsoft.com/office/drawing/2014/main" id="{BF163A0E-F971-CA41-94AF-C9CDBF56E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5" name="Picture 14">
            <a:extLst>
              <a:ext uri="{FF2B5EF4-FFF2-40B4-BE49-F238E27FC236}">
                <a16:creationId xmlns:a16="http://schemas.microsoft.com/office/drawing/2014/main" id="{59DC3595-FCFE-CC45-82E9-10F77A9B3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
        <p:nvSpPr>
          <p:cNvPr id="18" name="Title 1">
            <a:extLst>
              <a:ext uri="{FF2B5EF4-FFF2-40B4-BE49-F238E27FC236}">
                <a16:creationId xmlns:a16="http://schemas.microsoft.com/office/drawing/2014/main" id="{1385B068-7DD6-5942-8CA0-26C9A8DA51E2}"/>
              </a:ext>
            </a:extLst>
          </p:cNvPr>
          <p:cNvSpPr txBox="1">
            <a:spLocks/>
          </p:cNvSpPr>
          <p:nvPr/>
        </p:nvSpPr>
        <p:spPr>
          <a:xfrm>
            <a:off x="623287" y="1160689"/>
            <a:ext cx="11102135" cy="2423140"/>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altLang="zh-TW" sz="17200" b="1" dirty="0">
                <a:solidFill>
                  <a:srgbClr val="C00000"/>
                </a:solidFill>
                <a:latin typeface="Arial" panose="020B0604020202020204" pitchFamily="34" charset="0"/>
                <a:ea typeface="HEITI TC MEDIUM" pitchFamily="2" charset="-128"/>
                <a:cs typeface="Arial" panose="020B0604020202020204" pitchFamily="34" charset="0"/>
              </a:rPr>
              <a:t>AWS Academy </a:t>
            </a:r>
            <a:r>
              <a:rPr lang="zh-TW" altLang="en-US" sz="17200" b="1" dirty="0">
                <a:solidFill>
                  <a:srgbClr val="C00000"/>
                </a:solidFill>
                <a:latin typeface="HEITI TC MEDIUM" pitchFamily="2" charset="-128"/>
                <a:ea typeface="HEITI TC MEDIUM" pitchFamily="2" charset="-128"/>
                <a:cs typeface="Calibri" panose="020F0502020204030204" pitchFamily="34" charset="0"/>
              </a:rPr>
              <a:t>教學經驗分享</a:t>
            </a:r>
            <a:endParaRPr lang="en-US" altLang="zh-TW" sz="17200" b="1" dirty="0">
              <a:solidFill>
                <a:srgbClr val="C00000"/>
              </a:solidFill>
              <a:latin typeface="HEITI TC MEDIUM" pitchFamily="2" charset="-128"/>
              <a:ea typeface="HEITI TC MEDIUM" pitchFamily="2" charset="-128"/>
              <a:cs typeface="Calibri" panose="020F0502020204030204" pitchFamily="34" charset="0"/>
            </a:endParaRPr>
          </a:p>
          <a:p>
            <a:pPr>
              <a:lnSpc>
                <a:spcPct val="120000"/>
              </a:lnSpc>
            </a:pPr>
            <a:r>
              <a:rPr lang="zh-TW" altLang="en-US" sz="10500" b="1" dirty="0">
                <a:solidFill>
                  <a:srgbClr val="C00000"/>
                </a:solidFill>
                <a:latin typeface="HEITI TC MEDIUM" pitchFamily="2" charset="-128"/>
                <a:ea typeface="HEITI TC MEDIUM" pitchFamily="2" charset="-128"/>
                <a:cs typeface="Calibri" panose="020F0502020204030204" pitchFamily="34" charset="0"/>
              </a:rPr>
              <a:t>國立臺北大學企管系選修課程 </a:t>
            </a:r>
            <a:r>
              <a:rPr lang="en-US" altLang="zh-TW" sz="10500" b="1" dirty="0">
                <a:solidFill>
                  <a:srgbClr val="C00000"/>
                </a:solidFill>
                <a:latin typeface="HEITI TC MEDIUM" pitchFamily="2" charset="-128"/>
                <a:ea typeface="HEITI TC MEDIUM" pitchFamily="2" charset="-128"/>
                <a:cs typeface="Calibri" panose="020F0502020204030204" pitchFamily="34" charset="0"/>
              </a:rPr>
              <a:t>(</a:t>
            </a:r>
            <a:r>
              <a:rPr lang="zh-TW" altLang="en-US" sz="10500" b="1" dirty="0">
                <a:solidFill>
                  <a:srgbClr val="C00000"/>
                </a:solidFill>
                <a:latin typeface="HEITI TC MEDIUM" pitchFamily="2" charset="-128"/>
                <a:ea typeface="HEITI TC MEDIUM" pitchFamily="2" charset="-128"/>
                <a:cs typeface="Calibri" panose="020F0502020204030204" pitchFamily="34" charset="0"/>
              </a:rPr>
              <a:t>企業雲端運算入門</a:t>
            </a:r>
            <a:r>
              <a:rPr lang="en-US" altLang="zh-TW" sz="10500" b="1" dirty="0">
                <a:solidFill>
                  <a:srgbClr val="C00000"/>
                </a:solidFill>
                <a:latin typeface="HEITI TC MEDIUM" pitchFamily="2" charset="-128"/>
                <a:ea typeface="HEITI TC MEDIUM" pitchFamily="2" charset="-128"/>
                <a:cs typeface="Calibri" panose="020F0502020204030204" pitchFamily="34" charset="0"/>
              </a:rPr>
              <a:t>)</a:t>
            </a:r>
          </a:p>
          <a:p>
            <a:pPr>
              <a:lnSpc>
                <a:spcPct val="120000"/>
              </a:lnSpc>
              <a:spcBef>
                <a:spcPts val="1200"/>
              </a:spcBef>
            </a:pPr>
            <a:r>
              <a:rPr lang="en-US" sz="6800" b="1" dirty="0">
                <a:solidFill>
                  <a:srgbClr val="C00000"/>
                </a:solidFill>
                <a:latin typeface="Arial" panose="020B0604020202020204" pitchFamily="34" charset="0"/>
                <a:ea typeface="HEITI TC MEDIUM" pitchFamily="2" charset="-128"/>
                <a:cs typeface="Arial" panose="020B0604020202020204" pitchFamily="34" charset="0"/>
              </a:rPr>
              <a:t>(Teaching Experiences Sharing of Introducing AWS Academy at NTPU: </a:t>
            </a:r>
            <a:br>
              <a:rPr lang="en-US" sz="6800" b="1" dirty="0">
                <a:solidFill>
                  <a:srgbClr val="C00000"/>
                </a:solidFill>
                <a:latin typeface="Arial" panose="020B0604020202020204" pitchFamily="34" charset="0"/>
                <a:ea typeface="HEITI TC MEDIUM" pitchFamily="2" charset="-128"/>
                <a:cs typeface="Arial" panose="020B0604020202020204" pitchFamily="34" charset="0"/>
              </a:rPr>
            </a:br>
            <a:r>
              <a:rPr lang="en-US" sz="6800" b="1" dirty="0">
                <a:solidFill>
                  <a:srgbClr val="C00000"/>
                </a:solidFill>
                <a:latin typeface="Arial" panose="020B0604020202020204" pitchFamily="34" charset="0"/>
                <a:ea typeface="HEITI TC MEDIUM" pitchFamily="2" charset="-128"/>
                <a:cs typeface="Arial" panose="020B0604020202020204" pitchFamily="34" charset="0"/>
              </a:rPr>
              <a:t>Foundation of Business Cloud Computing)</a:t>
            </a:r>
          </a:p>
        </p:txBody>
      </p:sp>
      <p:sp>
        <p:nvSpPr>
          <p:cNvPr id="20" name="TextBox 19">
            <a:extLst>
              <a:ext uri="{FF2B5EF4-FFF2-40B4-BE49-F238E27FC236}">
                <a16:creationId xmlns:a16="http://schemas.microsoft.com/office/drawing/2014/main" id="{21D72258-E7EE-854B-A0E9-06FA396D31D1}"/>
              </a:ext>
            </a:extLst>
          </p:cNvPr>
          <p:cNvSpPr txBox="1"/>
          <p:nvPr/>
        </p:nvSpPr>
        <p:spPr>
          <a:xfrm>
            <a:off x="3047972" y="3698665"/>
            <a:ext cx="5849256" cy="523220"/>
          </a:xfrm>
          <a:prstGeom prst="rect">
            <a:avLst/>
          </a:prstGeom>
          <a:noFill/>
        </p:spPr>
        <p:txBody>
          <a:bodyPr wrap="square" rtlCol="0">
            <a:spAutoFit/>
          </a:bodyPr>
          <a:lstStyle/>
          <a:p>
            <a:pPr algn="ctr"/>
            <a:r>
              <a:rPr lang="en-US" altLang="zh-TW" sz="1400" dirty="0">
                <a:solidFill>
                  <a:schemeClr val="bg1">
                    <a:lumMod val="65000"/>
                  </a:schemeClr>
                </a:solidFill>
                <a:latin typeface="Calibri" panose="020F0502020204030204" pitchFamily="34" charset="0"/>
                <a:ea typeface="Heiti TC Medium" pitchFamily="2" charset="-128"/>
                <a:cs typeface="Calibri" panose="020F0502020204030204" pitchFamily="34" charset="0"/>
              </a:rPr>
              <a:t>Time: 2021/7/5 (Mon) 10:50-11:20 am</a:t>
            </a:r>
          </a:p>
          <a:p>
            <a:pPr algn="ctr"/>
            <a:r>
              <a:rPr lang="en-US" altLang="zh-TW" sz="1400" dirty="0">
                <a:solidFill>
                  <a:schemeClr val="bg1">
                    <a:lumMod val="65000"/>
                  </a:schemeClr>
                </a:solidFill>
                <a:latin typeface="Calibri" panose="020F0502020204030204" pitchFamily="34" charset="0"/>
                <a:ea typeface="Heiti TC Medium" pitchFamily="2" charset="-128"/>
                <a:cs typeface="Calibri" panose="020F0502020204030204" pitchFamily="34" charset="0"/>
              </a:rPr>
              <a:t>Host: AWS Educate</a:t>
            </a:r>
            <a:endParaRPr lang="en-US" sz="1400" dirty="0">
              <a:solidFill>
                <a:schemeClr val="bg1">
                  <a:lumMod val="65000"/>
                </a:schemeClr>
              </a:solidFill>
              <a:latin typeface="Calibri" panose="020F0502020204030204" pitchFamily="34" charset="0"/>
              <a:ea typeface="Heiti TC Medium" pitchFamily="2" charset="-128"/>
              <a:cs typeface="Calibri" panose="020F0502020204030204" pitchFamily="34" charset="0"/>
            </a:endParaRPr>
          </a:p>
        </p:txBody>
      </p:sp>
      <p:sp>
        <p:nvSpPr>
          <p:cNvPr id="23" name="Subtitle 2">
            <a:extLst>
              <a:ext uri="{FF2B5EF4-FFF2-40B4-BE49-F238E27FC236}">
                <a16:creationId xmlns:a16="http://schemas.microsoft.com/office/drawing/2014/main" id="{DDEEC56E-2DB6-CF45-8A74-2B6B99DEE3D0}"/>
              </a:ext>
            </a:extLst>
          </p:cNvPr>
          <p:cNvSpPr>
            <a:spLocks noGrp="1"/>
          </p:cNvSpPr>
          <p:nvPr>
            <p:ph type="subTitle" idx="1"/>
          </p:nvPr>
        </p:nvSpPr>
        <p:spPr>
          <a:xfrm>
            <a:off x="2319653" y="4192766"/>
            <a:ext cx="8440972" cy="2659848"/>
          </a:xfrm>
        </p:spPr>
        <p:txBody>
          <a:bodyPr>
            <a:normAutofit fontScale="25000" lnSpcReduction="20000"/>
          </a:bodyPr>
          <a:lstStyle/>
          <a:p>
            <a:pPr algn="ctr">
              <a:lnSpc>
                <a:spcPct val="120000"/>
              </a:lnSpc>
              <a:spcBef>
                <a:spcPts val="0"/>
              </a:spcBef>
            </a:pPr>
            <a:r>
              <a:rPr lang="zh-TW" altLang="en-US" sz="14400" b="1" dirty="0">
                <a:solidFill>
                  <a:srgbClr val="898989"/>
                </a:solidFill>
                <a:latin typeface="HEITI TC MEDIUM" pitchFamily="2" charset="-128"/>
                <a:ea typeface="HEITI TC MEDIUM" pitchFamily="2" charset="-128"/>
                <a:hlinkClick r:id="rId4"/>
              </a:rPr>
              <a:t>戴敏育</a:t>
            </a:r>
            <a:r>
              <a:rPr lang="en-US" altLang="zh-TW" sz="14400" b="1" dirty="0">
                <a:solidFill>
                  <a:srgbClr val="898989"/>
                </a:solidFill>
                <a:latin typeface="HEITI TC MEDIUM" pitchFamily="2" charset="-128"/>
                <a:ea typeface="HEITI TC MEDIUM" pitchFamily="2" charset="-128"/>
              </a:rPr>
              <a:t> </a:t>
            </a:r>
            <a:r>
              <a:rPr lang="zh-TW" altLang="en-US" sz="14400" dirty="0">
                <a:solidFill>
                  <a:schemeClr val="accent1"/>
                </a:solidFill>
                <a:latin typeface="Heiti TC Medium" pitchFamily="2" charset="-128"/>
                <a:ea typeface="Heiti TC Medium" pitchFamily="2" charset="-128"/>
                <a:cs typeface="Calibri" panose="020F0502020204030204" pitchFamily="34" charset="0"/>
              </a:rPr>
              <a:t>副教授</a:t>
            </a:r>
            <a:endParaRPr lang="en-US" altLang="zh-TW" sz="14400" dirty="0">
              <a:solidFill>
                <a:schemeClr val="accent1"/>
              </a:solidFill>
              <a:latin typeface="Heiti TC Medium" pitchFamily="2" charset="-128"/>
              <a:ea typeface="Heiti TC Medium" pitchFamily="2" charset="-128"/>
              <a:cs typeface="Calibri" panose="020F0502020204030204" pitchFamily="34" charset="0"/>
            </a:endParaRPr>
          </a:p>
          <a:p>
            <a:pPr algn="ctr">
              <a:lnSpc>
                <a:spcPct val="120000"/>
              </a:lnSpc>
              <a:spcBef>
                <a:spcPts val="0"/>
              </a:spcBef>
            </a:pPr>
            <a:r>
              <a:rPr lang="en-US" altLang="zh-TW" sz="14400" b="1" dirty="0">
                <a:solidFill>
                  <a:srgbClr val="898989"/>
                </a:solidFill>
                <a:cs typeface="Calibri" panose="020F0502020204030204" pitchFamily="34" charset="0"/>
                <a:hlinkClick r:id="rId5"/>
              </a:rPr>
              <a:t>Min-Yuh Day</a:t>
            </a:r>
            <a:r>
              <a:rPr lang="en-US" altLang="zh-TW" sz="14400" b="1" dirty="0">
                <a:solidFill>
                  <a:schemeClr val="accent1"/>
                </a:solidFill>
                <a:latin typeface="Calibri" panose="020F0502020204030204" pitchFamily="34" charset="0"/>
                <a:ea typeface="標楷體" pitchFamily="65" charset="-120"/>
                <a:cs typeface="Calibri" panose="020F0502020204030204" pitchFamily="34" charset="0"/>
              </a:rPr>
              <a:t>, </a:t>
            </a:r>
            <a:r>
              <a:rPr lang="en-US" altLang="zh-TW" sz="14400" dirty="0" err="1">
                <a:solidFill>
                  <a:schemeClr val="accent1"/>
                </a:solidFill>
                <a:latin typeface="Calibri" panose="020F0502020204030204" pitchFamily="34" charset="0"/>
                <a:ea typeface="標楷體" pitchFamily="65" charset="-120"/>
                <a:cs typeface="Calibri" panose="020F0502020204030204" pitchFamily="34" charset="0"/>
              </a:rPr>
              <a:t>Ph.D</a:t>
            </a:r>
            <a:r>
              <a:rPr lang="en-US" altLang="zh-TW" sz="14400" dirty="0">
                <a:solidFill>
                  <a:schemeClr val="accent1"/>
                </a:solidFill>
                <a:latin typeface="Calibri" panose="020F0502020204030204" pitchFamily="34" charset="0"/>
                <a:ea typeface="標楷體" pitchFamily="65" charset="-120"/>
                <a:cs typeface="Calibri" panose="020F0502020204030204" pitchFamily="34" charset="0"/>
              </a:rPr>
              <a:t>, Associate</a:t>
            </a:r>
            <a:r>
              <a:rPr lang="zh-TW" altLang="en-US" sz="14400" dirty="0">
                <a:solidFill>
                  <a:schemeClr val="accent1"/>
                </a:solidFill>
                <a:latin typeface="Calibri" panose="020F0502020204030204" pitchFamily="34" charset="0"/>
                <a:ea typeface="標楷體" pitchFamily="65" charset="-120"/>
                <a:cs typeface="Calibri" panose="020F0502020204030204" pitchFamily="34" charset="0"/>
              </a:rPr>
              <a:t> </a:t>
            </a:r>
            <a:r>
              <a:rPr lang="en-US" altLang="zh-TW" sz="14400" dirty="0">
                <a:solidFill>
                  <a:schemeClr val="accent1"/>
                </a:solidFill>
                <a:latin typeface="Calibri" panose="020F0502020204030204" pitchFamily="34" charset="0"/>
                <a:ea typeface="標楷體" pitchFamily="65" charset="-120"/>
                <a:cs typeface="Calibri" panose="020F0502020204030204" pitchFamily="34" charset="0"/>
              </a:rPr>
              <a:t>Professor</a:t>
            </a:r>
            <a:endParaRPr kumimoji="0" lang="en-US" altLang="zh-TW" sz="14400" dirty="0">
              <a:solidFill>
                <a:schemeClr val="accent1"/>
              </a:solidFill>
              <a:latin typeface="Calibri" panose="020F0502020204030204" pitchFamily="34" charset="0"/>
              <a:ea typeface="標楷體" pitchFamily="65" charset="-120"/>
              <a:cs typeface="Calibri" panose="020F0502020204030204" pitchFamily="34" charset="0"/>
            </a:endParaRPr>
          </a:p>
          <a:p>
            <a:pPr algn="ctr">
              <a:lnSpc>
                <a:spcPct val="120000"/>
              </a:lnSpc>
              <a:spcBef>
                <a:spcPts val="600"/>
              </a:spcBef>
            </a:pPr>
            <a:r>
              <a:rPr lang="zh-TW" altLang="en-US" sz="14400" b="1" dirty="0">
                <a:latin typeface="HEITI TC MEDIUM" pitchFamily="2" charset="-128"/>
                <a:ea typeface="HEITI TC MEDIUM" pitchFamily="2" charset="-128"/>
                <a:cs typeface="DFKai-SB" panose="03000509000000000000" pitchFamily="49" charset="-120"/>
                <a:hlinkClick r:id="rId6"/>
              </a:rPr>
              <a:t>國立臺北大學</a:t>
            </a:r>
            <a:r>
              <a:rPr lang="zh-TW" altLang="en-US" sz="14400" b="1" dirty="0">
                <a:latin typeface="HEITI TC MEDIUM" pitchFamily="2" charset="-128"/>
                <a:ea typeface="HEITI TC MEDIUM" pitchFamily="2" charset="-128"/>
                <a:cs typeface="DFKai-SB" panose="03000509000000000000" pitchFamily="49" charset="-120"/>
              </a:rPr>
              <a:t> </a:t>
            </a:r>
            <a:r>
              <a:rPr lang="zh-TW" altLang="en-US" sz="14400" b="1" dirty="0">
                <a:latin typeface="HEITI TC MEDIUM" pitchFamily="2" charset="-128"/>
                <a:ea typeface="HEITI TC MEDIUM" pitchFamily="2" charset="-128"/>
                <a:cs typeface="DFKai-SB" panose="03000509000000000000" pitchFamily="49" charset="-120"/>
                <a:hlinkClick r:id="rId7"/>
              </a:rPr>
              <a:t>資訊管理研究所</a:t>
            </a:r>
            <a:endParaRPr lang="en-US" altLang="zh-TW" sz="14400" b="1" dirty="0">
              <a:latin typeface="HEITI TC MEDIUM" pitchFamily="2" charset="-128"/>
              <a:ea typeface="HEITI TC MEDIUM" pitchFamily="2" charset="-128"/>
              <a:cs typeface="DFKai-SB" panose="03000509000000000000" pitchFamily="49" charset="-120"/>
            </a:endParaRPr>
          </a:p>
          <a:p>
            <a:pPr algn="ctr">
              <a:lnSpc>
                <a:spcPct val="120000"/>
              </a:lnSpc>
              <a:spcBef>
                <a:spcPts val="600"/>
              </a:spcBef>
            </a:pPr>
            <a:r>
              <a:rPr lang="en-US" sz="8000" b="1" dirty="0">
                <a:latin typeface="Calibri" panose="020F0502020204030204" pitchFamily="34" charset="0"/>
                <a:cs typeface="Calibri" panose="020F0502020204030204" pitchFamily="34" charset="0"/>
                <a:hlinkClick r:id="rId8"/>
              </a:rPr>
              <a:t>Institute of Information Management</a:t>
            </a:r>
            <a:r>
              <a:rPr lang="en-US" sz="8000" b="1"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hlinkClick r:id="rId6"/>
              </a:rPr>
              <a:t>National Taipei University</a:t>
            </a:r>
            <a:endParaRPr lang="en-US" altLang="zh-TW" sz="8000" b="1" dirty="0">
              <a:solidFill>
                <a:srgbClr val="898989"/>
              </a:solidFill>
              <a:latin typeface="Calibri" panose="020F0502020204030204" pitchFamily="34" charset="0"/>
              <a:cs typeface="Calibri" panose="020F0502020204030204" pitchFamily="34" charset="0"/>
              <a:hlinkClick r:id="rId9"/>
            </a:endParaRPr>
          </a:p>
          <a:p>
            <a:pPr algn="ctr">
              <a:lnSpc>
                <a:spcPct val="120000"/>
              </a:lnSpc>
              <a:spcBef>
                <a:spcPts val="600"/>
              </a:spcBef>
            </a:pPr>
            <a:r>
              <a:rPr lang="en-US" sz="4000" dirty="0">
                <a:latin typeface="Arial" panose="020B0604020202020204" pitchFamily="34" charset="0"/>
                <a:cs typeface="Arial" panose="020B0604020202020204" pitchFamily="34" charset="0"/>
                <a:hlinkClick r:id="rId10"/>
              </a:rPr>
              <a:t>https://web.ntpu.edu.tw/~myday</a:t>
            </a:r>
            <a:endParaRPr lang="en-US" sz="4000" dirty="0">
              <a:latin typeface="Arial" panose="020B0604020202020204" pitchFamily="34" charset="0"/>
              <a:cs typeface="Arial" panose="020B0604020202020204" pitchFamily="34" charset="0"/>
            </a:endParaRPr>
          </a:p>
          <a:p>
            <a:pPr algn="ctr">
              <a:lnSpc>
                <a:spcPct val="120000"/>
              </a:lnSpc>
              <a:spcBef>
                <a:spcPts val="600"/>
              </a:spcBef>
            </a:pPr>
            <a:r>
              <a:rPr lang="en-US" altLang="zh-TW" sz="3700" dirty="0">
                <a:solidFill>
                  <a:srgbClr val="898989"/>
                </a:solidFill>
                <a:cs typeface="Times New Roman" pitchFamily="18" charset="0"/>
              </a:rPr>
              <a:t>2021-07-05</a:t>
            </a:r>
            <a:endParaRPr lang="en-US" sz="3700" dirty="0">
              <a:solidFill>
                <a:schemeClr val="bg1">
                  <a:lumMod val="65000"/>
                </a:schemeClr>
              </a:solidFill>
              <a:latin typeface="Calibri" panose="020F0502020204030204" pitchFamily="34" charset="0"/>
              <a:cs typeface="Calibri" panose="020F0502020204030204" pitchFamily="34" charset="0"/>
            </a:endParaRPr>
          </a:p>
        </p:txBody>
      </p:sp>
      <p:pic>
        <p:nvPicPr>
          <p:cNvPr id="24" name="Picture 4" descr="http://mail.tku.edu.tw/myday/images/Myday_Photo.jpg">
            <a:extLst>
              <a:ext uri="{FF2B5EF4-FFF2-40B4-BE49-F238E27FC236}">
                <a16:creationId xmlns:a16="http://schemas.microsoft.com/office/drawing/2014/main" id="{4DA496C0-0068-9A44-91F0-E869912B5366}"/>
              </a:ext>
            </a:extLst>
          </p:cNvPr>
          <p:cNvPicPr>
            <a:picLocks noChangeAspect="1" noChangeArrowheads="1"/>
          </p:cNvPicPr>
          <p:nvPr/>
        </p:nvPicPr>
        <p:blipFill>
          <a:blip r:embed="rId11" cstate="print"/>
          <a:srcRect l="10527" t="1544" r="10527" b="25148"/>
          <a:stretch>
            <a:fillRect/>
          </a:stretch>
        </p:blipFill>
        <p:spPr bwMode="auto">
          <a:xfrm>
            <a:off x="1377519" y="4449082"/>
            <a:ext cx="1353507" cy="1675770"/>
          </a:xfrm>
          <a:prstGeom prst="rect">
            <a:avLst/>
          </a:prstGeom>
          <a:noFill/>
        </p:spPr>
      </p:pic>
      <p:pic>
        <p:nvPicPr>
          <p:cNvPr id="27" name="Picture 26">
            <a:extLst>
              <a:ext uri="{FF2B5EF4-FFF2-40B4-BE49-F238E27FC236}">
                <a16:creationId xmlns:a16="http://schemas.microsoft.com/office/drawing/2014/main" id="{D67E3147-F56B-4844-9E50-7A9887F9647D}"/>
              </a:ext>
            </a:extLst>
          </p:cNvPr>
          <p:cNvPicPr>
            <a:picLocks noChangeAspect="1"/>
          </p:cNvPicPr>
          <p:nvPr/>
        </p:nvPicPr>
        <p:blipFill>
          <a:blip r:embed="rId12"/>
          <a:stretch>
            <a:fillRect/>
          </a:stretch>
        </p:blipFill>
        <p:spPr>
          <a:xfrm>
            <a:off x="11304230" y="5928755"/>
            <a:ext cx="791692" cy="791692"/>
          </a:xfrm>
          <a:prstGeom prst="rect">
            <a:avLst/>
          </a:prstGeom>
        </p:spPr>
      </p:pic>
      <p:pic>
        <p:nvPicPr>
          <p:cNvPr id="28" name="Picture 27">
            <a:extLst>
              <a:ext uri="{FF2B5EF4-FFF2-40B4-BE49-F238E27FC236}">
                <a16:creationId xmlns:a16="http://schemas.microsoft.com/office/drawing/2014/main" id="{5BD8C922-0D4F-D241-A9F2-BFBFAAAC8AE7}"/>
              </a:ext>
            </a:extLst>
          </p:cNvPr>
          <p:cNvPicPr>
            <a:picLocks noChangeAspect="1"/>
          </p:cNvPicPr>
          <p:nvPr/>
        </p:nvPicPr>
        <p:blipFill>
          <a:blip r:embed="rId13"/>
          <a:stretch>
            <a:fillRect/>
          </a:stretch>
        </p:blipFill>
        <p:spPr>
          <a:xfrm>
            <a:off x="509547" y="5057504"/>
            <a:ext cx="421513" cy="511280"/>
          </a:xfrm>
          <a:prstGeom prst="rect">
            <a:avLst/>
          </a:prstGeom>
        </p:spPr>
      </p:pic>
      <p:pic>
        <p:nvPicPr>
          <p:cNvPr id="29" name="Picture 28">
            <a:extLst>
              <a:ext uri="{FF2B5EF4-FFF2-40B4-BE49-F238E27FC236}">
                <a16:creationId xmlns:a16="http://schemas.microsoft.com/office/drawing/2014/main" id="{DCD610C0-FB76-E54D-8149-3EFAA9C9A98A}"/>
              </a:ext>
            </a:extLst>
          </p:cNvPr>
          <p:cNvPicPr>
            <a:picLocks noChangeAspect="1"/>
          </p:cNvPicPr>
          <p:nvPr/>
        </p:nvPicPr>
        <p:blipFill>
          <a:blip r:embed="rId14"/>
          <a:stretch>
            <a:fillRect/>
          </a:stretch>
        </p:blipFill>
        <p:spPr>
          <a:xfrm>
            <a:off x="214532" y="5489820"/>
            <a:ext cx="511280" cy="511280"/>
          </a:xfrm>
          <a:prstGeom prst="rect">
            <a:avLst/>
          </a:prstGeom>
        </p:spPr>
      </p:pic>
      <p:pic>
        <p:nvPicPr>
          <p:cNvPr id="30" name="Picture 29">
            <a:extLst>
              <a:ext uri="{FF2B5EF4-FFF2-40B4-BE49-F238E27FC236}">
                <a16:creationId xmlns:a16="http://schemas.microsoft.com/office/drawing/2014/main" id="{4F1FF437-B34D-8247-A657-2BC5FDF5DF02}"/>
              </a:ext>
            </a:extLst>
          </p:cNvPr>
          <p:cNvPicPr>
            <a:picLocks noChangeAspect="1"/>
          </p:cNvPicPr>
          <p:nvPr/>
        </p:nvPicPr>
        <p:blipFill>
          <a:blip r:embed="rId15"/>
          <a:stretch>
            <a:fillRect/>
          </a:stretch>
        </p:blipFill>
        <p:spPr>
          <a:xfrm>
            <a:off x="714727" y="5485126"/>
            <a:ext cx="511280" cy="511280"/>
          </a:xfrm>
          <a:prstGeom prst="rect">
            <a:avLst/>
          </a:prstGeom>
        </p:spPr>
      </p:pic>
      <p:pic>
        <p:nvPicPr>
          <p:cNvPr id="31" name="Picture 30">
            <a:extLst>
              <a:ext uri="{FF2B5EF4-FFF2-40B4-BE49-F238E27FC236}">
                <a16:creationId xmlns:a16="http://schemas.microsoft.com/office/drawing/2014/main" id="{2F13A76F-C8C0-D540-BCBD-E9C8F2F8D0C1}"/>
              </a:ext>
            </a:extLst>
          </p:cNvPr>
          <p:cNvPicPr>
            <a:picLocks noChangeAspect="1"/>
          </p:cNvPicPr>
          <p:nvPr/>
        </p:nvPicPr>
        <p:blipFill>
          <a:blip r:embed="rId16"/>
          <a:stretch>
            <a:fillRect/>
          </a:stretch>
        </p:blipFill>
        <p:spPr>
          <a:xfrm>
            <a:off x="272194" y="4535116"/>
            <a:ext cx="935665" cy="421967"/>
          </a:xfrm>
          <a:prstGeom prst="rect">
            <a:avLst/>
          </a:prstGeom>
        </p:spPr>
      </p:pic>
      <p:pic>
        <p:nvPicPr>
          <p:cNvPr id="32" name="Picture 31">
            <a:extLst>
              <a:ext uri="{FF2B5EF4-FFF2-40B4-BE49-F238E27FC236}">
                <a16:creationId xmlns:a16="http://schemas.microsoft.com/office/drawing/2014/main" id="{B5BA2995-7584-8D43-ACEB-D2B3A8E44A7A}"/>
              </a:ext>
            </a:extLst>
          </p:cNvPr>
          <p:cNvPicPr>
            <a:picLocks noChangeAspect="1"/>
          </p:cNvPicPr>
          <p:nvPr/>
        </p:nvPicPr>
        <p:blipFill>
          <a:blip r:embed="rId17"/>
          <a:stretch>
            <a:fillRect/>
          </a:stretch>
        </p:blipFill>
        <p:spPr>
          <a:xfrm>
            <a:off x="10707986" y="321302"/>
            <a:ext cx="1208863" cy="723727"/>
          </a:xfrm>
          <a:prstGeom prst="rect">
            <a:avLst/>
          </a:prstGeom>
        </p:spPr>
      </p:pic>
      <p:sp>
        <p:nvSpPr>
          <p:cNvPr id="16" name="Title 1">
            <a:extLst>
              <a:ext uri="{FF2B5EF4-FFF2-40B4-BE49-F238E27FC236}">
                <a16:creationId xmlns:a16="http://schemas.microsoft.com/office/drawing/2014/main" id="{09E2EAFF-4796-8846-9365-AF82DD6260CC}"/>
              </a:ext>
            </a:extLst>
          </p:cNvPr>
          <p:cNvSpPr txBox="1">
            <a:spLocks/>
          </p:cNvSpPr>
          <p:nvPr/>
        </p:nvSpPr>
        <p:spPr bwMode="auto">
          <a:xfrm>
            <a:off x="4534193" y="661485"/>
            <a:ext cx="2979467" cy="72372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baseline="0">
                <a:solidFill>
                  <a:schemeClr val="tx1"/>
                </a:solidFill>
                <a:latin typeface="Calibri" pitchFamily="34" charset="0"/>
                <a:ea typeface="標楷體" pitchFamily="65" charset="-120"/>
                <a:cs typeface="新細明體" charset="0"/>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cs typeface="新細明體" charset="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cs typeface="新細明體" charset="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cs typeface="新細明體" charset="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cs typeface="新細明體" charset="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1" lang="en-US" altLang="en-US" sz="6000" dirty="0">
                <a:solidFill>
                  <a:srgbClr val="FF0000"/>
                </a:solidFill>
                <a:latin typeface="Calibri" charset="0"/>
                <a:ea typeface="Calibri" charset="0"/>
                <a:cs typeface="Calibri" charset="0"/>
              </a:rPr>
              <a:t>Q &amp; A</a:t>
            </a:r>
          </a:p>
        </p:txBody>
      </p:sp>
    </p:spTree>
    <p:extLst>
      <p:ext uri="{BB962C8B-B14F-4D97-AF65-F5344CB8AC3E}">
        <p14:creationId xmlns:p14="http://schemas.microsoft.com/office/powerpoint/2010/main" val="285247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6C81-C6DF-794E-B1B9-5D7E4DDFDD77}"/>
              </a:ext>
            </a:extLst>
          </p:cNvPr>
          <p:cNvSpPr>
            <a:spLocks noGrp="1"/>
          </p:cNvSpPr>
          <p:nvPr>
            <p:ph type="ctrTitle"/>
          </p:nvPr>
        </p:nvSpPr>
        <p:spPr>
          <a:xfrm>
            <a:off x="1348586" y="64644"/>
            <a:ext cx="9325168" cy="1546946"/>
          </a:xfrm>
        </p:spPr>
        <p:txBody>
          <a:bodyPr>
            <a:normAutofit/>
          </a:bodyPr>
          <a:lstStyle/>
          <a:p>
            <a:r>
              <a:rPr lang="zh-TW" altLang="en-US" b="1" dirty="0">
                <a:solidFill>
                  <a:schemeClr val="accent1">
                    <a:lumMod val="75000"/>
                  </a:schemeClr>
                </a:solidFill>
                <a:latin typeface="Calibri" panose="020F0502020204030204" pitchFamily="34" charset="0"/>
                <a:ea typeface="標楷體" pitchFamily="65" charset="-120"/>
                <a:cs typeface="Calibri" panose="020F0502020204030204" pitchFamily="34" charset="0"/>
              </a:rPr>
              <a:t>企業雲端運算入門 </a:t>
            </a:r>
            <a:br>
              <a:rPr lang="en-US" altLang="zh-TW" sz="4400" b="1" dirty="0">
                <a:solidFill>
                  <a:schemeClr val="accent1">
                    <a:lumMod val="75000"/>
                  </a:schemeClr>
                </a:solidFill>
                <a:latin typeface="Heiti TC Medium" pitchFamily="2" charset="-128"/>
                <a:ea typeface="Heiti TC Medium" pitchFamily="2" charset="-128"/>
              </a:rPr>
            </a:br>
            <a:r>
              <a:rPr lang="en-US" altLang="zh-TW" sz="4000" b="1" dirty="0">
                <a:solidFill>
                  <a:schemeClr val="accent1">
                    <a:lumMod val="75000"/>
                  </a:schemeClr>
                </a:solidFill>
                <a:latin typeface="+mn-lt"/>
              </a:rPr>
              <a:t>(</a:t>
            </a:r>
            <a:r>
              <a:rPr lang="en-US" sz="4000" b="1" dirty="0">
                <a:solidFill>
                  <a:schemeClr val="accent1">
                    <a:lumMod val="75000"/>
                  </a:schemeClr>
                </a:solidFill>
                <a:latin typeface="+mn-lt"/>
              </a:rPr>
              <a:t>Foundation of Business Cloud Computing)</a:t>
            </a:r>
          </a:p>
        </p:txBody>
      </p:sp>
      <p:sp>
        <p:nvSpPr>
          <p:cNvPr id="3" name="Subtitle 2">
            <a:extLst>
              <a:ext uri="{FF2B5EF4-FFF2-40B4-BE49-F238E27FC236}">
                <a16:creationId xmlns:a16="http://schemas.microsoft.com/office/drawing/2014/main" id="{D7A30FC8-3DC0-AE40-9768-D0432E5DB88B}"/>
              </a:ext>
            </a:extLst>
          </p:cNvPr>
          <p:cNvSpPr>
            <a:spLocks noGrp="1"/>
          </p:cNvSpPr>
          <p:nvPr>
            <p:ph type="subTitle" idx="1"/>
          </p:nvPr>
        </p:nvSpPr>
        <p:spPr>
          <a:xfrm>
            <a:off x="1065760" y="4493127"/>
            <a:ext cx="9916337" cy="2359487"/>
          </a:xfrm>
        </p:spPr>
        <p:txBody>
          <a:bodyPr>
            <a:normAutofit fontScale="70000" lnSpcReduction="20000"/>
          </a:bodyPr>
          <a:lstStyle/>
          <a:p>
            <a:pPr>
              <a:lnSpc>
                <a:spcPct val="120000"/>
              </a:lnSpc>
              <a:spcBef>
                <a:spcPts val="0"/>
              </a:spcBef>
            </a:pPr>
            <a:r>
              <a:rPr lang="zh-TW" altLang="en-US" sz="6000" b="1" dirty="0">
                <a:solidFill>
                  <a:schemeClr val="accent1"/>
                </a:solidFill>
                <a:latin typeface="Calibri" panose="020F0502020204030204" pitchFamily="34" charset="0"/>
                <a:ea typeface="標楷體" pitchFamily="65" charset="-120"/>
                <a:cs typeface="Calibri" panose="020F0502020204030204" pitchFamily="34" charset="0"/>
                <a:hlinkClick r:id="rId2"/>
              </a:rPr>
              <a:t>謝榮桂</a:t>
            </a:r>
            <a:r>
              <a:rPr lang="en-US" altLang="zh-TW" sz="4000" b="1" dirty="0">
                <a:solidFill>
                  <a:schemeClr val="accent1"/>
                </a:solidFill>
                <a:latin typeface="Calibri" panose="020F0502020204030204" pitchFamily="34" charset="0"/>
                <a:ea typeface="標楷體" pitchFamily="65" charset="-120"/>
                <a:cs typeface="Calibri" panose="020F0502020204030204" pitchFamily="34" charset="0"/>
              </a:rPr>
              <a:t> </a:t>
            </a:r>
            <a:r>
              <a:rPr lang="en-US" altLang="zh-TW" sz="4000" dirty="0">
                <a:solidFill>
                  <a:schemeClr val="accent1"/>
                </a:solidFill>
                <a:latin typeface="Calibri" panose="020F0502020204030204" pitchFamily="34" charset="0"/>
                <a:ea typeface="標楷體" pitchFamily="65" charset="-120"/>
                <a:cs typeface="Calibri" panose="020F0502020204030204" pitchFamily="34" charset="0"/>
              </a:rPr>
              <a:t>(</a:t>
            </a:r>
            <a:r>
              <a:rPr lang="en-US" altLang="zh-TW" sz="4000" dirty="0">
                <a:solidFill>
                  <a:schemeClr val="accent1"/>
                </a:solidFill>
                <a:latin typeface="Calibri" panose="020F0502020204030204" pitchFamily="34" charset="0"/>
                <a:ea typeface="標楷體" pitchFamily="65" charset="-120"/>
                <a:cs typeface="Calibri" panose="020F0502020204030204" pitchFamily="34" charset="0"/>
                <a:hlinkClick r:id="rId3"/>
              </a:rPr>
              <a:t>Jung-Kuei Hsieh</a:t>
            </a:r>
            <a:r>
              <a:rPr lang="en-US" altLang="zh-TW" sz="4000" dirty="0">
                <a:solidFill>
                  <a:schemeClr val="accent1"/>
                </a:solidFill>
                <a:latin typeface="Calibri" panose="020F0502020204030204" pitchFamily="34" charset="0"/>
                <a:ea typeface="標楷體" pitchFamily="65" charset="-120"/>
                <a:cs typeface="Calibri" panose="020F0502020204030204" pitchFamily="34" charset="0"/>
              </a:rPr>
              <a:t>)</a:t>
            </a:r>
            <a:r>
              <a:rPr lang="en-US" altLang="zh-TW" sz="4200" dirty="0">
                <a:solidFill>
                  <a:schemeClr val="accent1"/>
                </a:solidFill>
                <a:latin typeface="Calibri" panose="020F0502020204030204" pitchFamily="34" charset="0"/>
                <a:ea typeface="標楷體" pitchFamily="65" charset="-120"/>
                <a:cs typeface="Calibri" panose="020F0502020204030204" pitchFamily="34" charset="0"/>
              </a:rPr>
              <a:t>, </a:t>
            </a:r>
            <a:r>
              <a:rPr lang="zh-TW" altLang="en-US" sz="6000" b="1" dirty="0">
                <a:solidFill>
                  <a:srgbClr val="898989"/>
                </a:solidFill>
                <a:latin typeface="標楷體" pitchFamily="65" charset="-120"/>
                <a:ea typeface="標楷體" pitchFamily="65" charset="-120"/>
                <a:hlinkClick r:id="rId4"/>
              </a:rPr>
              <a:t>戴敏育</a:t>
            </a:r>
            <a:r>
              <a:rPr lang="en-US" altLang="zh-TW" sz="4000" b="1" dirty="0">
                <a:solidFill>
                  <a:srgbClr val="898989"/>
                </a:solidFill>
                <a:latin typeface="標楷體" pitchFamily="65" charset="-120"/>
                <a:ea typeface="標楷體" pitchFamily="65" charset="-120"/>
              </a:rPr>
              <a:t> </a:t>
            </a:r>
            <a:r>
              <a:rPr lang="en-US" altLang="zh-TW" sz="4000" dirty="0">
                <a:solidFill>
                  <a:schemeClr val="accent1"/>
                </a:solidFill>
                <a:latin typeface="Calibri" panose="020F0502020204030204" pitchFamily="34" charset="0"/>
                <a:ea typeface="標楷體" pitchFamily="65" charset="-120"/>
                <a:cs typeface="Calibri" panose="020F0502020204030204" pitchFamily="34" charset="0"/>
              </a:rPr>
              <a:t>(</a:t>
            </a:r>
            <a:r>
              <a:rPr lang="en-US" altLang="zh-TW" sz="4000" dirty="0">
                <a:solidFill>
                  <a:srgbClr val="898989"/>
                </a:solidFill>
                <a:cs typeface="Calibri" panose="020F0502020204030204" pitchFamily="34" charset="0"/>
                <a:hlinkClick r:id="rId5"/>
              </a:rPr>
              <a:t>Min-Yuh Day</a:t>
            </a:r>
            <a:r>
              <a:rPr lang="en-US" altLang="zh-TW" sz="4000" dirty="0">
                <a:solidFill>
                  <a:schemeClr val="accent1"/>
                </a:solidFill>
                <a:latin typeface="Calibri" panose="020F0502020204030204" pitchFamily="34" charset="0"/>
                <a:ea typeface="標楷體" pitchFamily="65" charset="-120"/>
                <a:cs typeface="Calibri" panose="020F0502020204030204" pitchFamily="34" charset="0"/>
              </a:rPr>
              <a:t>) </a:t>
            </a:r>
          </a:p>
          <a:p>
            <a:pPr>
              <a:lnSpc>
                <a:spcPct val="120000"/>
              </a:lnSpc>
              <a:spcBef>
                <a:spcPts val="0"/>
              </a:spcBef>
            </a:pPr>
            <a:r>
              <a:rPr lang="en-US" sz="5400" b="1" dirty="0">
                <a:latin typeface="Arial" panose="020B0604020202020204" pitchFamily="34" charset="0"/>
                <a:cs typeface="Arial" panose="020B0604020202020204" pitchFamily="34" charset="0"/>
                <a:hlinkClick r:id="rId6"/>
              </a:rPr>
              <a:t>National Taipei University</a:t>
            </a:r>
            <a:endParaRPr lang="en-US" altLang="zh-TW" sz="5400" b="1" dirty="0">
              <a:solidFill>
                <a:srgbClr val="898989"/>
              </a:solidFill>
              <a:latin typeface="Arial" panose="020B0604020202020204" pitchFamily="34" charset="0"/>
              <a:cs typeface="Arial" panose="020B0604020202020204" pitchFamily="34" charset="0"/>
            </a:endParaRPr>
          </a:p>
          <a:p>
            <a:pPr>
              <a:lnSpc>
                <a:spcPct val="120000"/>
              </a:lnSpc>
              <a:spcBef>
                <a:spcPts val="600"/>
              </a:spcBef>
            </a:pPr>
            <a:r>
              <a:rPr lang="zh-TW" altLang="en-US" sz="6000" b="1" dirty="0">
                <a:latin typeface="DFKai-SB" panose="03000509000000000000" pitchFamily="49" charset="-120"/>
                <a:ea typeface="DFKai-SB" panose="03000509000000000000" pitchFamily="49" charset="-120"/>
                <a:cs typeface="DFKai-SB" panose="03000509000000000000" pitchFamily="49" charset="-120"/>
                <a:hlinkClick r:id="rId6"/>
              </a:rPr>
              <a:t>國立臺北大學</a:t>
            </a:r>
            <a:r>
              <a:rPr lang="zh-TW" altLang="en-US" sz="6000" b="1" dirty="0">
                <a:latin typeface="DFKai-SB" panose="03000509000000000000" pitchFamily="49" charset="-120"/>
                <a:ea typeface="DFKai-SB" panose="03000509000000000000" pitchFamily="49" charset="-120"/>
                <a:cs typeface="DFKai-SB" panose="03000509000000000000" pitchFamily="49" charset="-120"/>
              </a:rPr>
              <a:t> </a:t>
            </a:r>
            <a:endParaRPr lang="en-US" altLang="zh-TW" sz="6000" b="1" dirty="0">
              <a:solidFill>
                <a:srgbClr val="898989"/>
              </a:solidFill>
              <a:cs typeface="Times New Roman" pitchFamily="18" charset="0"/>
              <a:hlinkClick r:id="rId7"/>
            </a:endParaRPr>
          </a:p>
          <a:p>
            <a:pPr>
              <a:lnSpc>
                <a:spcPct val="120000"/>
              </a:lnSpc>
              <a:spcBef>
                <a:spcPts val="600"/>
              </a:spcBef>
            </a:pPr>
            <a:r>
              <a:rPr lang="en-US" altLang="zh-TW" sz="2300" dirty="0">
                <a:solidFill>
                  <a:srgbClr val="898989"/>
                </a:solidFill>
                <a:cs typeface="Times New Roman" pitchFamily="18" charset="0"/>
              </a:rPr>
              <a:t>2021-02-24</a:t>
            </a:r>
            <a:endParaRPr lang="en-US" sz="2300" dirty="0">
              <a:solidFill>
                <a:schemeClr val="bg1">
                  <a:lumMod val="65000"/>
                </a:schemeClr>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18DFDCF-180E-DF4D-B1ED-5CE418CE85D0}"/>
              </a:ext>
            </a:extLst>
          </p:cNvPr>
          <p:cNvSpPr txBox="1">
            <a:spLocks/>
          </p:cNvSpPr>
          <p:nvPr/>
        </p:nvSpPr>
        <p:spPr>
          <a:xfrm>
            <a:off x="528010" y="1587451"/>
            <a:ext cx="11121655" cy="16490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b="1" dirty="0">
                <a:solidFill>
                  <a:srgbClr val="C00000"/>
                </a:solidFill>
                <a:latin typeface="Calibri" panose="020F0502020204030204" pitchFamily="34" charset="0"/>
                <a:ea typeface="DFKai-SB" panose="03000509000000000000" pitchFamily="49" charset="-120"/>
                <a:cs typeface="Calibri" panose="020F0502020204030204" pitchFamily="34" charset="0"/>
              </a:rPr>
              <a:t>雲端概念概述 </a:t>
            </a:r>
            <a:br>
              <a:rPr lang="en-US" altLang="zh-TW" b="1" dirty="0">
                <a:solidFill>
                  <a:srgbClr val="C00000"/>
                </a:solidFill>
                <a:latin typeface="Calibri" panose="020F0502020204030204" pitchFamily="34" charset="0"/>
                <a:ea typeface="DFKai-SB" panose="03000509000000000000" pitchFamily="49" charset="-120"/>
                <a:cs typeface="Calibri" panose="020F0502020204030204" pitchFamily="34" charset="0"/>
              </a:rPr>
            </a:br>
            <a:r>
              <a:rPr lang="en-US" altLang="zh-TW" b="1" dirty="0">
                <a:solidFill>
                  <a:srgbClr val="C00000"/>
                </a:solidFill>
                <a:latin typeface="Calibri" panose="020F0502020204030204" pitchFamily="34" charset="0"/>
                <a:ea typeface="DFKai-SB" panose="03000509000000000000" pitchFamily="49" charset="-120"/>
                <a:cs typeface="Calibri" panose="020F0502020204030204" pitchFamily="34" charset="0"/>
              </a:rPr>
              <a:t>(Cloud Concepts Overview)</a:t>
            </a:r>
            <a:endParaRPr lang="en-US" b="1" dirty="0">
              <a:solidFill>
                <a:srgbClr val="C00000"/>
              </a:solidFill>
              <a:latin typeface="Calibri" panose="020F0502020204030204" pitchFamily="34" charset="0"/>
              <a:cs typeface="Calibri" panose="020F0502020204030204" pitchFamily="34" charset="0"/>
            </a:endParaRPr>
          </a:p>
        </p:txBody>
      </p:sp>
      <p:pic>
        <p:nvPicPr>
          <p:cNvPr id="8" name="Picture 4" descr="http://mail.tku.edu.tw/myday/images/Myday_Photo.jpg">
            <a:extLst>
              <a:ext uri="{FF2B5EF4-FFF2-40B4-BE49-F238E27FC236}">
                <a16:creationId xmlns:a16="http://schemas.microsoft.com/office/drawing/2014/main" id="{C5F3A0B8-A157-3A40-8D33-267FAB01F4C7}"/>
              </a:ext>
            </a:extLst>
          </p:cNvPr>
          <p:cNvPicPr>
            <a:picLocks noChangeAspect="1" noChangeArrowheads="1"/>
          </p:cNvPicPr>
          <p:nvPr/>
        </p:nvPicPr>
        <p:blipFill>
          <a:blip r:embed="rId8" cstate="print"/>
          <a:srcRect l="10527" t="1544" r="10527" b="25148"/>
          <a:stretch>
            <a:fillRect/>
          </a:stretch>
        </p:blipFill>
        <p:spPr bwMode="auto">
          <a:xfrm>
            <a:off x="10895632" y="4572072"/>
            <a:ext cx="935665" cy="1158442"/>
          </a:xfrm>
          <a:prstGeom prst="rect">
            <a:avLst/>
          </a:prstGeom>
          <a:noFill/>
        </p:spPr>
      </p:pic>
      <p:sp>
        <p:nvSpPr>
          <p:cNvPr id="10" name="Rectangle 9">
            <a:extLst>
              <a:ext uri="{FF2B5EF4-FFF2-40B4-BE49-F238E27FC236}">
                <a16:creationId xmlns:a16="http://schemas.microsoft.com/office/drawing/2014/main" id="{C164F77B-7BED-9A40-90C5-A4191570079F}"/>
              </a:ext>
            </a:extLst>
          </p:cNvPr>
          <p:cNvSpPr/>
          <p:nvPr/>
        </p:nvSpPr>
        <p:spPr>
          <a:xfrm>
            <a:off x="1838097" y="3250838"/>
            <a:ext cx="8791042" cy="1169551"/>
          </a:xfrm>
          <a:prstGeom prst="rect">
            <a:avLst/>
          </a:prstGeom>
        </p:spPr>
        <p:txBody>
          <a:bodyPr wrap="square">
            <a:spAutoFit/>
          </a:bodyPr>
          <a:lstStyle/>
          <a:p>
            <a:pPr algn="ct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企業雲端運算入門 </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(Foundation of Business Cloud Computing) (BA4, NTPU) (Spring 2021)</a:t>
            </a:r>
          </a:p>
          <a:p>
            <a:pPr algn="ct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(AWS Academy Cloud Foundations; ACF) (AWS Certified Cloud Practitioner)</a:t>
            </a:r>
          </a:p>
          <a:p>
            <a:pPr algn="ct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(BA4, NTPU) (3 Credits, Elective) (U4010) (</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自主學習課程</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商業智慧與大數據分析學士學分學程</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a:t>
            </a:r>
          </a:p>
          <a:p>
            <a:pPr algn="ct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(1092) (</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國立台北大學企管系</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4A, 4B) (</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選修</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3</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學分</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 (</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授課教師：謝榮桂，戴敏育</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 (2021.02 - 2021.06)</a:t>
            </a:r>
          </a:p>
          <a:p>
            <a:pPr algn="ct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週三 </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Wed, 6, 7, 8, 14:10-17:00) (</a:t>
            </a:r>
            <a:r>
              <a:rPr lang="zh-TW" altLang="en-US" sz="1400" dirty="0">
                <a:solidFill>
                  <a:schemeClr val="bg1">
                    <a:lumMod val="50000"/>
                  </a:schemeClr>
                </a:solidFill>
                <a:latin typeface="Heiti TC Medium" pitchFamily="2" charset="-128"/>
                <a:ea typeface="Heiti TC Medium" pitchFamily="2" charset="-128"/>
                <a:cs typeface="Arial" panose="020B0604020202020204" pitchFamily="34" charset="0"/>
              </a:rPr>
              <a:t>台北大學三峽校區 文</a:t>
            </a:r>
            <a:r>
              <a:rPr lang="en-US" altLang="zh-TW" sz="1400" dirty="0">
                <a:solidFill>
                  <a:schemeClr val="bg1">
                    <a:lumMod val="50000"/>
                  </a:schemeClr>
                </a:solidFill>
                <a:latin typeface="Heiti TC Medium" pitchFamily="2" charset="-128"/>
                <a:ea typeface="Heiti TC Medium" pitchFamily="2" charset="-128"/>
                <a:cs typeface="Arial" panose="020B0604020202020204" pitchFamily="34" charset="0"/>
              </a:rPr>
              <a:t>3F10_L)</a:t>
            </a:r>
            <a:endParaRPr lang="en-US" sz="1400" dirty="0">
              <a:solidFill>
                <a:schemeClr val="bg1">
                  <a:lumMod val="50000"/>
                </a:schemeClr>
              </a:solidFill>
              <a:latin typeface="Arial" panose="020B0604020202020204" pitchFamily="34" charset="0"/>
              <a:ea typeface="Heiti TC Medium" pitchFamily="2" charset="-128"/>
              <a:cs typeface="Arial" panose="020B0604020202020204" pitchFamily="34" charset="0"/>
            </a:endParaRPr>
          </a:p>
        </p:txBody>
      </p:sp>
      <p:pic>
        <p:nvPicPr>
          <p:cNvPr id="16" name="Picture 15">
            <a:extLst>
              <a:ext uri="{FF2B5EF4-FFF2-40B4-BE49-F238E27FC236}">
                <a16:creationId xmlns:a16="http://schemas.microsoft.com/office/drawing/2014/main" id="{1B8F418B-A75B-F546-809F-04AEEDDB0266}"/>
              </a:ext>
            </a:extLst>
          </p:cNvPr>
          <p:cNvPicPr>
            <a:picLocks noChangeAspect="1"/>
          </p:cNvPicPr>
          <p:nvPr/>
        </p:nvPicPr>
        <p:blipFill>
          <a:blip r:embed="rId9"/>
          <a:stretch>
            <a:fillRect/>
          </a:stretch>
        </p:blipFill>
        <p:spPr>
          <a:xfrm>
            <a:off x="10160401" y="345648"/>
            <a:ext cx="1905000" cy="482600"/>
          </a:xfrm>
          <a:prstGeom prst="rect">
            <a:avLst/>
          </a:prstGeom>
        </p:spPr>
      </p:pic>
      <p:pic>
        <p:nvPicPr>
          <p:cNvPr id="14" name="Picture 13">
            <a:extLst>
              <a:ext uri="{FF2B5EF4-FFF2-40B4-BE49-F238E27FC236}">
                <a16:creationId xmlns:a16="http://schemas.microsoft.com/office/drawing/2014/main" id="{BF163A0E-F971-CA41-94AF-C9CDBF56EA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5" name="Picture 14">
            <a:extLst>
              <a:ext uri="{FF2B5EF4-FFF2-40B4-BE49-F238E27FC236}">
                <a16:creationId xmlns:a16="http://schemas.microsoft.com/office/drawing/2014/main" id="{59DC3595-FCFE-CC45-82E9-10F77A9B34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pic>
        <p:nvPicPr>
          <p:cNvPr id="19" name="Picture 18">
            <a:extLst>
              <a:ext uri="{FF2B5EF4-FFF2-40B4-BE49-F238E27FC236}">
                <a16:creationId xmlns:a16="http://schemas.microsoft.com/office/drawing/2014/main" id="{C222C346-8680-CC49-B8D3-EFEFEDBC2329}"/>
              </a:ext>
            </a:extLst>
          </p:cNvPr>
          <p:cNvPicPr>
            <a:picLocks noChangeAspect="1"/>
          </p:cNvPicPr>
          <p:nvPr/>
        </p:nvPicPr>
        <p:blipFill>
          <a:blip r:embed="rId12"/>
          <a:stretch>
            <a:fillRect/>
          </a:stretch>
        </p:blipFill>
        <p:spPr>
          <a:xfrm>
            <a:off x="11154522" y="5819766"/>
            <a:ext cx="421513" cy="511280"/>
          </a:xfrm>
          <a:prstGeom prst="rect">
            <a:avLst/>
          </a:prstGeom>
        </p:spPr>
      </p:pic>
      <p:pic>
        <p:nvPicPr>
          <p:cNvPr id="21" name="Picture 20">
            <a:extLst>
              <a:ext uri="{FF2B5EF4-FFF2-40B4-BE49-F238E27FC236}">
                <a16:creationId xmlns:a16="http://schemas.microsoft.com/office/drawing/2014/main" id="{6C97FFC4-5467-D94C-AC6A-B6E51E3C6A3A}"/>
              </a:ext>
            </a:extLst>
          </p:cNvPr>
          <p:cNvPicPr>
            <a:picLocks noChangeAspect="1"/>
          </p:cNvPicPr>
          <p:nvPr/>
        </p:nvPicPr>
        <p:blipFill>
          <a:blip r:embed="rId13"/>
          <a:stretch>
            <a:fillRect/>
          </a:stretch>
        </p:blipFill>
        <p:spPr>
          <a:xfrm>
            <a:off x="10859507" y="6252082"/>
            <a:ext cx="511280" cy="511280"/>
          </a:xfrm>
          <a:prstGeom prst="rect">
            <a:avLst/>
          </a:prstGeom>
        </p:spPr>
      </p:pic>
      <p:pic>
        <p:nvPicPr>
          <p:cNvPr id="22" name="Picture 21">
            <a:extLst>
              <a:ext uri="{FF2B5EF4-FFF2-40B4-BE49-F238E27FC236}">
                <a16:creationId xmlns:a16="http://schemas.microsoft.com/office/drawing/2014/main" id="{96BFAE10-E69F-8B46-A889-CF8A48EB800D}"/>
              </a:ext>
            </a:extLst>
          </p:cNvPr>
          <p:cNvPicPr>
            <a:picLocks noChangeAspect="1"/>
          </p:cNvPicPr>
          <p:nvPr/>
        </p:nvPicPr>
        <p:blipFill>
          <a:blip r:embed="rId14"/>
          <a:stretch>
            <a:fillRect/>
          </a:stretch>
        </p:blipFill>
        <p:spPr>
          <a:xfrm>
            <a:off x="11359702" y="6247388"/>
            <a:ext cx="511280" cy="511280"/>
          </a:xfrm>
          <a:prstGeom prst="rect">
            <a:avLst/>
          </a:prstGeom>
        </p:spPr>
      </p:pic>
      <p:pic>
        <p:nvPicPr>
          <p:cNvPr id="9" name="Picture 8">
            <a:extLst>
              <a:ext uri="{FF2B5EF4-FFF2-40B4-BE49-F238E27FC236}">
                <a16:creationId xmlns:a16="http://schemas.microsoft.com/office/drawing/2014/main" id="{6AF52415-800A-A04B-B255-D463B0291880}"/>
              </a:ext>
            </a:extLst>
          </p:cNvPr>
          <p:cNvPicPr>
            <a:picLocks noChangeAspect="1"/>
          </p:cNvPicPr>
          <p:nvPr/>
        </p:nvPicPr>
        <p:blipFill>
          <a:blip r:embed="rId15"/>
          <a:stretch>
            <a:fillRect/>
          </a:stretch>
        </p:blipFill>
        <p:spPr>
          <a:xfrm>
            <a:off x="408643" y="4595503"/>
            <a:ext cx="1000026" cy="1000026"/>
          </a:xfrm>
          <a:prstGeom prst="rect">
            <a:avLst/>
          </a:prstGeom>
        </p:spPr>
      </p:pic>
    </p:spTree>
    <p:extLst>
      <p:ext uri="{BB962C8B-B14F-4D97-AF65-F5344CB8AC3E}">
        <p14:creationId xmlns:p14="http://schemas.microsoft.com/office/powerpoint/2010/main" val="281625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5DC9D-E4DD-0B4D-836A-0DA495BB6C33}"/>
              </a:ext>
            </a:extLst>
          </p:cNvPr>
          <p:cNvPicPr>
            <a:picLocks noChangeAspect="1"/>
          </p:cNvPicPr>
          <p:nvPr/>
        </p:nvPicPr>
        <p:blipFill>
          <a:blip r:embed="rId2"/>
          <a:stretch>
            <a:fillRect/>
          </a:stretch>
        </p:blipFill>
        <p:spPr>
          <a:xfrm>
            <a:off x="6516438" y="1317812"/>
            <a:ext cx="5014243" cy="1270275"/>
          </a:xfrm>
          <a:prstGeom prst="rect">
            <a:avLst/>
          </a:prstGeom>
        </p:spPr>
      </p:pic>
      <p:sp>
        <p:nvSpPr>
          <p:cNvPr id="9" name="Cross 8">
            <a:extLst>
              <a:ext uri="{FF2B5EF4-FFF2-40B4-BE49-F238E27FC236}">
                <a16:creationId xmlns:a16="http://schemas.microsoft.com/office/drawing/2014/main" id="{6343F973-F002-5348-A6DA-FBA96354AFF9}"/>
              </a:ext>
            </a:extLst>
          </p:cNvPr>
          <p:cNvSpPr/>
          <p:nvPr/>
        </p:nvSpPr>
        <p:spPr>
          <a:xfrm>
            <a:off x="5669453" y="1514115"/>
            <a:ext cx="601883" cy="612304"/>
          </a:xfrm>
          <a:prstGeom prst="plus">
            <a:avLst>
              <a:gd name="adj" fmla="val 36538"/>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9DC26AB7-334B-7C43-BED3-A2D33ADADACF}"/>
              </a:ext>
            </a:extLst>
          </p:cNvPr>
          <p:cNvSpPr>
            <a:spLocks noGrp="1"/>
          </p:cNvSpPr>
          <p:nvPr>
            <p:ph type="sldNum" sz="quarter" idx="12"/>
          </p:nvPr>
        </p:nvSpPr>
        <p:spPr/>
        <p:txBody>
          <a:bodyPr/>
          <a:lstStyle/>
          <a:p>
            <a:fld id="{5D6FF71F-CF6A-4C46-8F9B-61D49EEA70E3}" type="slidenum">
              <a:rPr lang="en-US" smtClean="0"/>
              <a:t>7</a:t>
            </a:fld>
            <a:endParaRPr lang="en-US" dirty="0"/>
          </a:p>
        </p:txBody>
      </p:sp>
      <p:pic>
        <p:nvPicPr>
          <p:cNvPr id="3" name="Picture 2">
            <a:extLst>
              <a:ext uri="{FF2B5EF4-FFF2-40B4-BE49-F238E27FC236}">
                <a16:creationId xmlns:a16="http://schemas.microsoft.com/office/drawing/2014/main" id="{09AA8FB2-62C0-1D41-8256-59CB691192BB}"/>
              </a:ext>
            </a:extLst>
          </p:cNvPr>
          <p:cNvPicPr>
            <a:picLocks noChangeAspect="1"/>
          </p:cNvPicPr>
          <p:nvPr/>
        </p:nvPicPr>
        <p:blipFill>
          <a:blip r:embed="rId3"/>
          <a:stretch>
            <a:fillRect/>
          </a:stretch>
        </p:blipFill>
        <p:spPr>
          <a:xfrm>
            <a:off x="5122725" y="2963718"/>
            <a:ext cx="1727588" cy="2095500"/>
          </a:xfrm>
          <a:prstGeom prst="rect">
            <a:avLst/>
          </a:prstGeom>
        </p:spPr>
      </p:pic>
      <p:pic>
        <p:nvPicPr>
          <p:cNvPr id="12" name="Picture 11">
            <a:extLst>
              <a:ext uri="{FF2B5EF4-FFF2-40B4-BE49-F238E27FC236}">
                <a16:creationId xmlns:a16="http://schemas.microsoft.com/office/drawing/2014/main" id="{ACE8BE38-17F7-DB42-B121-AF1205BF7754}"/>
              </a:ext>
            </a:extLst>
          </p:cNvPr>
          <p:cNvPicPr>
            <a:picLocks noChangeAspect="1"/>
          </p:cNvPicPr>
          <p:nvPr/>
        </p:nvPicPr>
        <p:blipFill>
          <a:blip r:embed="rId4"/>
          <a:stretch>
            <a:fillRect/>
          </a:stretch>
        </p:blipFill>
        <p:spPr>
          <a:xfrm>
            <a:off x="3995011" y="4612082"/>
            <a:ext cx="2095500" cy="2095500"/>
          </a:xfrm>
          <a:prstGeom prst="rect">
            <a:avLst/>
          </a:prstGeom>
        </p:spPr>
      </p:pic>
      <p:pic>
        <p:nvPicPr>
          <p:cNvPr id="14" name="Picture 13">
            <a:extLst>
              <a:ext uri="{FF2B5EF4-FFF2-40B4-BE49-F238E27FC236}">
                <a16:creationId xmlns:a16="http://schemas.microsoft.com/office/drawing/2014/main" id="{5C2589FC-264F-1A41-972F-00AEB49A2FA3}"/>
              </a:ext>
            </a:extLst>
          </p:cNvPr>
          <p:cNvPicPr>
            <a:picLocks noChangeAspect="1"/>
          </p:cNvPicPr>
          <p:nvPr/>
        </p:nvPicPr>
        <p:blipFill>
          <a:blip r:embed="rId5"/>
          <a:stretch>
            <a:fillRect/>
          </a:stretch>
        </p:blipFill>
        <p:spPr>
          <a:xfrm>
            <a:off x="5868349" y="4612082"/>
            <a:ext cx="2095500" cy="2095500"/>
          </a:xfrm>
          <a:prstGeom prst="rect">
            <a:avLst/>
          </a:prstGeom>
        </p:spPr>
      </p:pic>
      <p:pic>
        <p:nvPicPr>
          <p:cNvPr id="13" name="Picture 12">
            <a:extLst>
              <a:ext uri="{FF2B5EF4-FFF2-40B4-BE49-F238E27FC236}">
                <a16:creationId xmlns:a16="http://schemas.microsoft.com/office/drawing/2014/main" id="{396E5ED1-37F6-FB4E-9395-5B97E19954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332" y="570491"/>
            <a:ext cx="2373048" cy="1530999"/>
          </a:xfrm>
          <a:prstGeom prst="rect">
            <a:avLst/>
          </a:prstGeom>
        </p:spPr>
      </p:pic>
      <p:pic>
        <p:nvPicPr>
          <p:cNvPr id="15" name="Picture 14">
            <a:extLst>
              <a:ext uri="{FF2B5EF4-FFF2-40B4-BE49-F238E27FC236}">
                <a16:creationId xmlns:a16="http://schemas.microsoft.com/office/drawing/2014/main" id="{23D9027E-DF87-8847-8E9C-FDABE4367B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7224" y="2206066"/>
            <a:ext cx="2378515" cy="579761"/>
          </a:xfrm>
          <a:prstGeom prst="rect">
            <a:avLst/>
          </a:prstGeom>
        </p:spPr>
      </p:pic>
    </p:spTree>
    <p:extLst>
      <p:ext uri="{BB962C8B-B14F-4D97-AF65-F5344CB8AC3E}">
        <p14:creationId xmlns:p14="http://schemas.microsoft.com/office/powerpoint/2010/main" val="242716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A5295-E8BE-6D4D-9CAF-8AD1DDBEA64D}"/>
              </a:ext>
            </a:extLst>
          </p:cNvPr>
          <p:cNvSpPr>
            <a:spLocks noGrp="1"/>
          </p:cNvSpPr>
          <p:nvPr>
            <p:ph idx="1"/>
          </p:nvPr>
        </p:nvSpPr>
        <p:spPr>
          <a:xfrm>
            <a:off x="838200" y="2528888"/>
            <a:ext cx="10515600" cy="4079246"/>
          </a:xfrm>
        </p:spPr>
        <p:txBody>
          <a:bodyPr>
            <a:normAutofit fontScale="92500" lnSpcReduction="10000"/>
          </a:bodyPr>
          <a:lstStyle/>
          <a:p>
            <a:pPr fontAlgn="base">
              <a:spcBef>
                <a:spcPct val="20000"/>
              </a:spcBef>
              <a:spcAft>
                <a:spcPct val="0"/>
              </a:spcAft>
            </a:pPr>
            <a:r>
              <a:rPr lang="zh-TW" altLang="en-US" dirty="0">
                <a:latin typeface="Calibri" pitchFamily="34" charset="0"/>
                <a:ea typeface="標楷體" pitchFamily="65" charset="-120"/>
              </a:rPr>
              <a:t>課程名稱 ：企業雲端運算入門</a:t>
            </a:r>
            <a:r>
              <a:rPr lang="en-US" altLang="zh-TW" dirty="0">
                <a:latin typeface="Calibri" pitchFamily="34" charset="0"/>
                <a:ea typeface="標楷體" pitchFamily="65" charset="-120"/>
              </a:rPr>
              <a:t> </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(Foundation of Business Cloud Computing)</a:t>
            </a:r>
          </a:p>
          <a:p>
            <a:pPr fontAlgn="base">
              <a:spcBef>
                <a:spcPct val="20000"/>
              </a:spcBef>
              <a:spcAft>
                <a:spcPct val="0"/>
              </a:spcAft>
            </a:pPr>
            <a:r>
              <a:rPr lang="zh-TW" altLang="en-US" dirty="0">
                <a:latin typeface="Calibri" pitchFamily="34" charset="0"/>
                <a:ea typeface="標楷體" pitchFamily="65" charset="-120"/>
              </a:rPr>
              <a:t>應修系級 </a:t>
            </a:r>
            <a:r>
              <a:rPr lang="en-US" altLang="zh-TW" dirty="0">
                <a:latin typeface="Calibri" pitchFamily="34" charset="0"/>
                <a:ea typeface="標楷體" pitchFamily="65" charset="-120"/>
              </a:rPr>
              <a:t>Major</a:t>
            </a:r>
            <a:r>
              <a:rPr lang="zh-TW" altLang="en-US" dirty="0">
                <a:latin typeface="Calibri" pitchFamily="34" charset="0"/>
                <a:ea typeface="標楷體" pitchFamily="65" charset="-120"/>
              </a:rPr>
              <a:t>：企業管理學系</a:t>
            </a:r>
            <a:r>
              <a:rPr lang="en-US" altLang="zh-TW" dirty="0">
                <a:latin typeface="Calibri" pitchFamily="34" charset="0"/>
                <a:ea typeface="標楷體" pitchFamily="65" charset="-120"/>
              </a:rPr>
              <a:t>4A ,</a:t>
            </a:r>
            <a:r>
              <a:rPr lang="zh-TW" altLang="en-US" dirty="0">
                <a:latin typeface="Calibri" pitchFamily="34" charset="0"/>
                <a:ea typeface="標楷體" pitchFamily="65" charset="-120"/>
              </a:rPr>
              <a:t> </a:t>
            </a:r>
            <a:r>
              <a:rPr lang="en-US" altLang="zh-TW" dirty="0">
                <a:latin typeface="Calibri" pitchFamily="34" charset="0"/>
                <a:ea typeface="標楷體" pitchFamily="65" charset="-120"/>
              </a:rPr>
              <a:t>4B,</a:t>
            </a:r>
            <a:br>
              <a:rPr lang="en-US" altLang="zh-TW" dirty="0">
                <a:latin typeface="Calibri" pitchFamily="34" charset="0"/>
                <a:ea typeface="標楷體" pitchFamily="65" charset="-120"/>
              </a:rPr>
            </a:br>
            <a:r>
              <a:rPr lang="en-US" altLang="zh-TW" dirty="0">
                <a:latin typeface="Calibri" pitchFamily="34" charset="0"/>
                <a:ea typeface="標楷體" pitchFamily="65" charset="-120"/>
              </a:rPr>
              <a:t>                                  </a:t>
            </a:r>
            <a:r>
              <a:rPr lang="zh-TW" altLang="en-US" dirty="0">
                <a:latin typeface="Calibri" pitchFamily="34" charset="0"/>
                <a:ea typeface="標楷體" pitchFamily="65" charset="-120"/>
              </a:rPr>
              <a:t>商業智慧與大數據分析學士學分學程</a:t>
            </a:r>
            <a:endParaRPr lang="en-US" altLang="zh-TW" dirty="0">
              <a:latin typeface="Calibri" pitchFamily="34" charset="0"/>
              <a:ea typeface="標楷體" pitchFamily="65" charset="-120"/>
            </a:endParaRPr>
          </a:p>
          <a:p>
            <a:pPr fontAlgn="base">
              <a:spcBef>
                <a:spcPct val="20000"/>
              </a:spcBef>
              <a:spcAft>
                <a:spcPct val="0"/>
              </a:spcAft>
            </a:pPr>
            <a:r>
              <a:rPr lang="zh-TW" altLang="en-US" dirty="0">
                <a:latin typeface="Calibri" pitchFamily="34" charset="0"/>
                <a:ea typeface="標楷體" pitchFamily="65" charset="-120"/>
              </a:rPr>
              <a:t>授課教師 </a:t>
            </a:r>
            <a:r>
              <a:rPr lang="en-US" altLang="zh-TW" dirty="0">
                <a:latin typeface="Calibri" pitchFamily="34" charset="0"/>
                <a:ea typeface="標楷體" pitchFamily="65" charset="-120"/>
              </a:rPr>
              <a:t>Instructor</a:t>
            </a:r>
            <a:r>
              <a:rPr lang="zh-TW" altLang="en-US" dirty="0">
                <a:latin typeface="Calibri" pitchFamily="34" charset="0"/>
                <a:ea typeface="標楷體" pitchFamily="65" charset="-120"/>
              </a:rPr>
              <a:t>：謝榮桂   戴敏育</a:t>
            </a:r>
            <a:endParaRPr lang="en-US" altLang="zh-TW" dirty="0">
              <a:latin typeface="Calibri" pitchFamily="34" charset="0"/>
              <a:ea typeface="標楷體" pitchFamily="65" charset="-120"/>
            </a:endParaRPr>
          </a:p>
          <a:p>
            <a:pPr fontAlgn="base">
              <a:spcBef>
                <a:spcPct val="20000"/>
              </a:spcBef>
              <a:spcAft>
                <a:spcPct val="0"/>
              </a:spcAft>
            </a:pPr>
            <a:r>
              <a:rPr lang="zh-TW" altLang="en-US" dirty="0">
                <a:latin typeface="Calibri" pitchFamily="34" charset="0"/>
                <a:ea typeface="標楷體" pitchFamily="65" charset="-120"/>
              </a:rPr>
              <a:t>選修類別 </a:t>
            </a:r>
            <a:r>
              <a:rPr lang="en-US" altLang="zh-TW" dirty="0">
                <a:latin typeface="Calibri" pitchFamily="34" charset="0"/>
                <a:ea typeface="標楷體" pitchFamily="65" charset="-120"/>
              </a:rPr>
              <a:t>Required/Elective</a:t>
            </a:r>
            <a:r>
              <a:rPr lang="zh-TW" altLang="en-US" dirty="0">
                <a:latin typeface="Calibri" pitchFamily="34" charset="0"/>
                <a:ea typeface="標楷體" pitchFamily="65" charset="-120"/>
              </a:rPr>
              <a:t>：選 </a:t>
            </a:r>
            <a:r>
              <a:rPr lang="en-US" altLang="zh-TW" dirty="0">
                <a:latin typeface="Calibri" pitchFamily="34" charset="0"/>
                <a:ea typeface="標楷體" pitchFamily="65" charset="-120"/>
              </a:rPr>
              <a:t>(Elective)</a:t>
            </a:r>
          </a:p>
          <a:p>
            <a:pPr fontAlgn="base">
              <a:spcBef>
                <a:spcPct val="20000"/>
              </a:spcBef>
              <a:spcAft>
                <a:spcPct val="0"/>
              </a:spcAft>
            </a:pPr>
            <a:r>
              <a:rPr lang="zh-TW" altLang="en-US" dirty="0">
                <a:latin typeface="Calibri" pitchFamily="34" charset="0"/>
                <a:ea typeface="標楷體" pitchFamily="65" charset="-120"/>
              </a:rPr>
              <a:t>學　　分 </a:t>
            </a:r>
            <a:r>
              <a:rPr lang="en-US" altLang="zh-TW" dirty="0">
                <a:latin typeface="Calibri" pitchFamily="34" charset="0"/>
                <a:ea typeface="標楷體" pitchFamily="65" charset="-120"/>
              </a:rPr>
              <a:t>Credit(s) </a:t>
            </a:r>
            <a:r>
              <a:rPr lang="zh-TW" altLang="en-US" dirty="0">
                <a:latin typeface="Calibri" pitchFamily="34" charset="0"/>
                <a:ea typeface="標楷體" pitchFamily="65" charset="-120"/>
              </a:rPr>
              <a:t>：</a:t>
            </a:r>
            <a:r>
              <a:rPr lang="en-US" altLang="zh-TW" dirty="0">
                <a:latin typeface="Calibri" pitchFamily="34" charset="0"/>
                <a:ea typeface="標楷體" pitchFamily="65" charset="-120"/>
              </a:rPr>
              <a:t>3 </a:t>
            </a:r>
            <a:r>
              <a:rPr lang="zh-TW" altLang="en-US" dirty="0">
                <a:latin typeface="Calibri" pitchFamily="34" charset="0"/>
                <a:ea typeface="標楷體" pitchFamily="65" charset="-120"/>
              </a:rPr>
              <a:t>學分</a:t>
            </a:r>
            <a:endParaRPr lang="en-US" altLang="zh-TW" dirty="0">
              <a:latin typeface="Calibri" pitchFamily="34" charset="0"/>
              <a:ea typeface="標楷體" pitchFamily="65" charset="-120"/>
            </a:endParaRPr>
          </a:p>
          <a:p>
            <a:pPr fontAlgn="base">
              <a:spcBef>
                <a:spcPct val="20000"/>
              </a:spcBef>
              <a:spcAft>
                <a:spcPct val="0"/>
              </a:spcAft>
            </a:pPr>
            <a:r>
              <a:rPr lang="zh-TW" altLang="en-US" dirty="0">
                <a:latin typeface="Calibri" pitchFamily="34" charset="0"/>
                <a:ea typeface="標楷體" pitchFamily="65" charset="-120"/>
              </a:rPr>
              <a:t>週三 </a:t>
            </a:r>
            <a:r>
              <a:rPr lang="en-US" altLang="zh-TW" dirty="0">
                <a:latin typeface="Calibri" pitchFamily="34" charset="0"/>
                <a:ea typeface="標楷體" pitchFamily="65" charset="-120"/>
              </a:rPr>
              <a:t>Wed, 6, 7, 8, 14:10-17:00 </a:t>
            </a:r>
          </a:p>
          <a:p>
            <a:pPr fontAlgn="base">
              <a:spcBef>
                <a:spcPct val="20000"/>
              </a:spcBef>
              <a:spcAft>
                <a:spcPct val="0"/>
              </a:spcAft>
            </a:pPr>
            <a:r>
              <a:rPr lang="en-US" altLang="zh-TW" dirty="0">
                <a:latin typeface="Calibri" pitchFamily="34" charset="0"/>
                <a:ea typeface="標楷體" pitchFamily="65" charset="-120"/>
              </a:rPr>
              <a:t>(</a:t>
            </a:r>
            <a:r>
              <a:rPr lang="zh-TW" altLang="en-US" dirty="0">
                <a:latin typeface="Calibri" pitchFamily="34" charset="0"/>
                <a:ea typeface="標楷體" pitchFamily="65" charset="-120"/>
              </a:rPr>
              <a:t>台北大學三峽校區 文</a:t>
            </a:r>
            <a:r>
              <a:rPr lang="en-US" altLang="zh-TW" dirty="0">
                <a:latin typeface="Calibri" pitchFamily="34" charset="0"/>
                <a:ea typeface="標楷體" pitchFamily="65" charset="-120"/>
              </a:rPr>
              <a:t>3F10_L)</a:t>
            </a:r>
          </a:p>
        </p:txBody>
      </p:sp>
      <p:sp>
        <p:nvSpPr>
          <p:cNvPr id="6" name="Title 5">
            <a:extLst>
              <a:ext uri="{FF2B5EF4-FFF2-40B4-BE49-F238E27FC236}">
                <a16:creationId xmlns:a16="http://schemas.microsoft.com/office/drawing/2014/main" id="{B49E450C-4E95-FD44-9127-F93442E1C4B2}"/>
              </a:ext>
            </a:extLst>
          </p:cNvPr>
          <p:cNvSpPr>
            <a:spLocks noGrp="1"/>
          </p:cNvSpPr>
          <p:nvPr>
            <p:ph type="title"/>
          </p:nvPr>
        </p:nvSpPr>
        <p:spPr>
          <a:xfrm>
            <a:off x="838200" y="63796"/>
            <a:ext cx="10515600" cy="2465092"/>
          </a:xfrm>
        </p:spPr>
        <p:txBody>
          <a:bodyPr>
            <a:normAutofit/>
          </a:bodyPr>
          <a:lstStyle/>
          <a:p>
            <a:r>
              <a:rPr lang="zh-TW" altLang="en-US" sz="4900" dirty="0">
                <a:latin typeface="Arial Unicode MS" pitchFamily="34" charset="-120"/>
                <a:ea typeface="標楷體" pitchFamily="65" charset="-120"/>
              </a:rPr>
              <a:t>國立臺北大學</a:t>
            </a:r>
            <a:br>
              <a:rPr lang="zh-TW" altLang="en-US" sz="4900" dirty="0">
                <a:latin typeface="Arial Unicode MS" pitchFamily="34" charset="-120"/>
                <a:ea typeface="標楷體" pitchFamily="65" charset="-120"/>
              </a:rPr>
            </a:br>
            <a:r>
              <a:rPr lang="en-US" altLang="zh-TW" sz="4900" dirty="0">
                <a:latin typeface="Arial Unicode MS" pitchFamily="34" charset="-120"/>
                <a:ea typeface="標楷體" pitchFamily="65" charset="-120"/>
              </a:rPr>
              <a:t>109</a:t>
            </a:r>
            <a:r>
              <a:rPr lang="zh-TW" altLang="en-US" sz="4900" dirty="0">
                <a:latin typeface="Arial Unicode MS" pitchFamily="34" charset="-120"/>
                <a:ea typeface="標楷體" pitchFamily="65" charset="-120"/>
              </a:rPr>
              <a:t>學年度第</a:t>
            </a:r>
            <a:r>
              <a:rPr lang="en-US" altLang="zh-TW" sz="4900" dirty="0">
                <a:latin typeface="Arial Unicode MS" pitchFamily="34" charset="-120"/>
                <a:ea typeface="標楷體" pitchFamily="65" charset="-120"/>
              </a:rPr>
              <a:t>2</a:t>
            </a:r>
            <a:r>
              <a:rPr lang="zh-TW" altLang="en-US" sz="4900" dirty="0">
                <a:latin typeface="Arial Unicode MS" pitchFamily="34" charset="-120"/>
                <a:ea typeface="標楷體" pitchFamily="65" charset="-120"/>
              </a:rPr>
              <a:t>學期</a:t>
            </a:r>
            <a:r>
              <a:rPr lang="en-US" altLang="zh-TW" sz="4900" dirty="0">
                <a:latin typeface="Arial Unicode MS" pitchFamily="34" charset="-120"/>
                <a:ea typeface="標楷體" pitchFamily="65" charset="-120"/>
              </a:rPr>
              <a:t> </a:t>
            </a:r>
            <a:r>
              <a:rPr lang="zh-TW" altLang="en-US" sz="4900" dirty="0">
                <a:latin typeface="Arial Unicode MS" pitchFamily="34" charset="-120"/>
                <a:ea typeface="標楷體" pitchFamily="65" charset="-120"/>
              </a:rPr>
              <a:t>課程大綱</a:t>
            </a:r>
            <a:br>
              <a:rPr lang="zh-TW" altLang="en-US" sz="4900" dirty="0">
                <a:latin typeface="Arial Unicode MS" pitchFamily="34" charset="-120"/>
                <a:ea typeface="標楷體" pitchFamily="65" charset="-120"/>
              </a:rPr>
            </a:br>
            <a:r>
              <a:rPr lang="en-US" altLang="zh-TW" sz="4900" dirty="0">
                <a:latin typeface="Arial Unicode MS" pitchFamily="34" charset="-120"/>
                <a:ea typeface="標楷體" pitchFamily="65" charset="-120"/>
              </a:rPr>
              <a:t>Spring 2021 (2021.02 - 2021.06)</a:t>
            </a:r>
            <a:endParaRPr lang="en-US" dirty="0">
              <a:solidFill>
                <a:schemeClr val="accent1">
                  <a:lumMod val="75000"/>
                </a:schemeClr>
              </a:solidFill>
            </a:endParaRPr>
          </a:p>
        </p:txBody>
      </p:sp>
      <p:sp>
        <p:nvSpPr>
          <p:cNvPr id="9" name="Slide Number Placeholder 9">
            <a:extLst>
              <a:ext uri="{FF2B5EF4-FFF2-40B4-BE49-F238E27FC236}">
                <a16:creationId xmlns:a16="http://schemas.microsoft.com/office/drawing/2014/main" id="{9E549708-C59F-A14F-BFD1-E9748F08F01B}"/>
              </a:ext>
            </a:extLst>
          </p:cNvPr>
          <p:cNvSpPr>
            <a:spLocks noGrp="1"/>
          </p:cNvSpPr>
          <p:nvPr>
            <p:ph type="sldNum" sz="quarter" idx="12"/>
          </p:nvPr>
        </p:nvSpPr>
        <p:spPr>
          <a:xfrm>
            <a:off x="11088547" y="6585994"/>
            <a:ext cx="960699" cy="239655"/>
          </a:xfrm>
        </p:spPr>
        <p:txBody>
          <a:bodyPr/>
          <a:lstStyle/>
          <a:p>
            <a:fld id="{5D6FF71F-CF6A-4C46-8F9B-61D49EEA70E3}" type="slidenum">
              <a:rPr lang="en-US" smtClean="0"/>
              <a:t>8</a:t>
            </a:fld>
            <a:endParaRPr lang="en-US" dirty="0"/>
          </a:p>
        </p:txBody>
      </p:sp>
      <p:pic>
        <p:nvPicPr>
          <p:cNvPr id="13" name="Picture 12">
            <a:extLst>
              <a:ext uri="{FF2B5EF4-FFF2-40B4-BE49-F238E27FC236}">
                <a16:creationId xmlns:a16="http://schemas.microsoft.com/office/drawing/2014/main" id="{D520EF7D-C66A-2F46-8F44-5426404CF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4" name="Picture 13">
            <a:extLst>
              <a:ext uri="{FF2B5EF4-FFF2-40B4-BE49-F238E27FC236}">
                <a16:creationId xmlns:a16="http://schemas.microsoft.com/office/drawing/2014/main" id="{B1085348-7C97-D740-9123-B43603CC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
        <p:nvSpPr>
          <p:cNvPr id="2" name="Rectangle 1">
            <a:extLst>
              <a:ext uri="{FF2B5EF4-FFF2-40B4-BE49-F238E27FC236}">
                <a16:creationId xmlns:a16="http://schemas.microsoft.com/office/drawing/2014/main" id="{9A30641D-11F6-2D44-91E8-1D251CD41916}"/>
              </a:ext>
            </a:extLst>
          </p:cNvPr>
          <p:cNvSpPr/>
          <p:nvPr/>
        </p:nvSpPr>
        <p:spPr>
          <a:xfrm>
            <a:off x="7707602" y="5696263"/>
            <a:ext cx="3261024" cy="523220"/>
          </a:xfrm>
          <a:prstGeom prst="rect">
            <a:avLst/>
          </a:prstGeom>
        </p:spPr>
        <p:txBody>
          <a:bodyPr wrap="square">
            <a:spAutoFit/>
          </a:bodyPr>
          <a:lstStyle/>
          <a:p>
            <a:r>
              <a:rPr lang="en-US" altLang="zh-TW" sz="2800" dirty="0">
                <a:solidFill>
                  <a:srgbClr val="C00000"/>
                </a:solidFill>
                <a:latin typeface="DFKai-SB" panose="03000509000000000000" pitchFamily="49" charset="-120"/>
                <a:ea typeface="DFKai-SB" panose="03000509000000000000" pitchFamily="49" charset="-120"/>
                <a:cs typeface="DFKai-SB" panose="03000509000000000000" pitchFamily="49" charset="-120"/>
              </a:rPr>
              <a:t>(</a:t>
            </a:r>
            <a:r>
              <a:rPr lang="zh-TW" altLang="en-US" sz="2800" dirty="0">
                <a:solidFill>
                  <a:srgbClr val="C00000"/>
                </a:solidFill>
                <a:latin typeface="DFKai-SB" panose="03000509000000000000" pitchFamily="49" charset="-120"/>
                <a:ea typeface="DFKai-SB" panose="03000509000000000000" pitchFamily="49" charset="-120"/>
                <a:cs typeface="DFKai-SB" panose="03000509000000000000" pitchFamily="49" charset="-120"/>
              </a:rPr>
              <a:t>自主學習課程</a:t>
            </a:r>
            <a:r>
              <a:rPr lang="en-US" altLang="zh-TW" sz="2800" dirty="0">
                <a:solidFill>
                  <a:srgbClr val="C00000"/>
                </a:solidFill>
                <a:latin typeface="DFKai-SB" panose="03000509000000000000" pitchFamily="49" charset="-120"/>
                <a:ea typeface="DFKai-SB" panose="03000509000000000000" pitchFamily="49" charset="-120"/>
                <a:cs typeface="DFKai-SB" panose="03000509000000000000" pitchFamily="49" charset="-120"/>
              </a:rPr>
              <a:t>)</a:t>
            </a:r>
            <a:endParaRPr lang="en-US" sz="2800" dirty="0">
              <a:solidFill>
                <a:srgbClr val="C00000"/>
              </a:solidFill>
              <a:latin typeface="DFKai-SB" panose="03000509000000000000" pitchFamily="49" charset="-120"/>
              <a:ea typeface="DFKai-SB" panose="03000509000000000000" pitchFamily="49" charset="-120"/>
              <a:cs typeface="DFKai-SB" panose="03000509000000000000" pitchFamily="49" charset="-120"/>
            </a:endParaRPr>
          </a:p>
        </p:txBody>
      </p:sp>
    </p:spTree>
    <p:extLst>
      <p:ext uri="{BB962C8B-B14F-4D97-AF65-F5344CB8AC3E}">
        <p14:creationId xmlns:p14="http://schemas.microsoft.com/office/powerpoint/2010/main" val="340078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B5E-7EB3-0E42-A774-F71D9090CB12}"/>
              </a:ext>
            </a:extLst>
          </p:cNvPr>
          <p:cNvSpPr>
            <a:spLocks noGrp="1"/>
          </p:cNvSpPr>
          <p:nvPr>
            <p:ph type="title"/>
          </p:nvPr>
        </p:nvSpPr>
        <p:spPr>
          <a:xfrm>
            <a:off x="838200" y="195005"/>
            <a:ext cx="10515600" cy="1017107"/>
          </a:xfrm>
        </p:spPr>
        <p:txBody>
          <a:bodyPr vert="horz" lIns="91440" tIns="45720" rIns="91440" bIns="45720" rtlCol="0" anchor="ctr">
            <a:normAutofit/>
          </a:bodyPr>
          <a:lstStyle/>
          <a:p>
            <a:r>
              <a:rPr lang="zh-TW" altLang="en-US" sz="4900" dirty="0">
                <a:latin typeface="Arial Unicode MS" pitchFamily="34" charset="-120"/>
                <a:ea typeface="標楷體" pitchFamily="65" charset="-120"/>
              </a:rPr>
              <a:t>教學目標</a:t>
            </a:r>
            <a:endParaRPr lang="en-US" sz="4900" b="1" dirty="0">
              <a:solidFill>
                <a:schemeClr val="accent1">
                  <a:lumMod val="75000"/>
                </a:schemeClr>
              </a:solidFill>
              <a:latin typeface="Arial Unicode MS" pitchFamily="34" charset="-120"/>
              <a:ea typeface="標楷體" pitchFamily="65" charset="-120"/>
            </a:endParaRPr>
          </a:p>
        </p:txBody>
      </p:sp>
      <p:sp>
        <p:nvSpPr>
          <p:cNvPr id="3" name="Content Placeholder 2">
            <a:extLst>
              <a:ext uri="{FF2B5EF4-FFF2-40B4-BE49-F238E27FC236}">
                <a16:creationId xmlns:a16="http://schemas.microsoft.com/office/drawing/2014/main" id="{02992685-0F0F-5941-A91E-D9ED4EE21756}"/>
              </a:ext>
            </a:extLst>
          </p:cNvPr>
          <p:cNvSpPr>
            <a:spLocks noGrp="1"/>
          </p:cNvSpPr>
          <p:nvPr>
            <p:ph idx="1"/>
          </p:nvPr>
        </p:nvSpPr>
        <p:spPr>
          <a:xfrm>
            <a:off x="838200" y="1400175"/>
            <a:ext cx="10515600" cy="4776788"/>
          </a:xfrm>
        </p:spPr>
        <p:txBody>
          <a:bodyPr vert="horz" lIns="91440" tIns="45720" rIns="91440" bIns="45720" rtlCol="0">
            <a:normAutofit/>
          </a:bodyPr>
          <a:lstStyle/>
          <a:p>
            <a:pPr marL="342900" indent="-342900" fontAlgn="base">
              <a:spcBef>
                <a:spcPct val="20000"/>
              </a:spcBef>
              <a:spcAft>
                <a:spcPct val="0"/>
              </a:spcAft>
              <a:buFont typeface="Arial" charset="0"/>
            </a:pPr>
            <a:r>
              <a:rPr lang="zh-TW" altLang="en-US" dirty="0">
                <a:solidFill>
                  <a:schemeClr val="accent1">
                    <a:lumMod val="75000"/>
                  </a:schemeClr>
                </a:solidFill>
                <a:latin typeface="Calibri" pitchFamily="34" charset="0"/>
                <a:ea typeface="標楷體" pitchFamily="65" charset="-120"/>
              </a:rPr>
              <a:t>本課程主要介紹亞馬遜公司的雲端運算服務</a:t>
            </a:r>
            <a:br>
              <a:rPr lang="en-US" altLang="zh-TW" dirty="0">
                <a:solidFill>
                  <a:schemeClr val="accent1">
                    <a:lumMod val="75000"/>
                  </a:schemeClr>
                </a:solidFill>
                <a:latin typeface="Calibri" pitchFamily="34" charset="0"/>
                <a:ea typeface="標楷體" pitchFamily="65" charset="-120"/>
              </a:rPr>
            </a:br>
            <a:r>
              <a:rPr lang="en-US" altLang="zh-TW" dirty="0">
                <a:solidFill>
                  <a:srgbClr val="C00000"/>
                </a:solidFill>
                <a:latin typeface="Calibri" pitchFamily="34" charset="0"/>
                <a:ea typeface="標楷體" pitchFamily="65" charset="-120"/>
              </a:rPr>
              <a:t>Amazon Web Services (AWS)</a:t>
            </a:r>
            <a:r>
              <a:rPr lang="zh-TW" altLang="en-US" dirty="0">
                <a:solidFill>
                  <a:schemeClr val="accent1">
                    <a:lumMod val="75000"/>
                  </a:schemeClr>
                </a:solidFill>
                <a:latin typeface="Calibri" pitchFamily="34" charset="0"/>
                <a:ea typeface="標楷體" pitchFamily="65" charset="-120"/>
              </a:rPr>
              <a:t>，</a:t>
            </a:r>
            <a:br>
              <a:rPr lang="en-US" altLang="zh-TW" dirty="0">
                <a:solidFill>
                  <a:schemeClr val="accent1">
                    <a:lumMod val="75000"/>
                  </a:schemeClr>
                </a:solidFill>
                <a:latin typeface="Calibri" pitchFamily="34" charset="0"/>
                <a:ea typeface="標楷體" pitchFamily="65" charset="-120"/>
              </a:rPr>
            </a:br>
            <a:r>
              <a:rPr lang="zh-TW" altLang="en-US" dirty="0">
                <a:solidFill>
                  <a:schemeClr val="accent1">
                    <a:lumMod val="75000"/>
                  </a:schemeClr>
                </a:solidFill>
                <a:latin typeface="Calibri" pitchFamily="34" charset="0"/>
                <a:ea typeface="標楷體" pitchFamily="65" charset="-120"/>
              </a:rPr>
              <a:t>對於想要全面瞭解企業雲端運算概念的同學，</a:t>
            </a:r>
            <a:br>
              <a:rPr lang="en-US" altLang="zh-TW" dirty="0">
                <a:solidFill>
                  <a:schemeClr val="accent1">
                    <a:lumMod val="75000"/>
                  </a:schemeClr>
                </a:solidFill>
                <a:latin typeface="Calibri" pitchFamily="34" charset="0"/>
                <a:ea typeface="標楷體" pitchFamily="65" charset="-120"/>
              </a:rPr>
            </a:br>
            <a:r>
              <a:rPr lang="zh-TW" altLang="en-US" dirty="0">
                <a:solidFill>
                  <a:schemeClr val="accent1">
                    <a:lumMod val="75000"/>
                  </a:schemeClr>
                </a:solidFill>
                <a:latin typeface="Calibri" pitchFamily="34" charset="0"/>
                <a:ea typeface="標楷體" pitchFamily="65" charset="-120"/>
              </a:rPr>
              <a:t>本課程將詳細介紹</a:t>
            </a:r>
            <a:br>
              <a:rPr lang="en-US" altLang="zh-TW" dirty="0">
                <a:solidFill>
                  <a:schemeClr val="accent1">
                    <a:lumMod val="75000"/>
                  </a:schemeClr>
                </a:solidFill>
                <a:latin typeface="Calibri" pitchFamily="34" charset="0"/>
                <a:ea typeface="標楷體" pitchFamily="65" charset="-120"/>
              </a:rPr>
            </a:br>
            <a:r>
              <a:rPr lang="zh-TW" altLang="en-US" dirty="0">
                <a:solidFill>
                  <a:srgbClr val="C00000"/>
                </a:solidFill>
                <a:latin typeface="Calibri" pitchFamily="34" charset="0"/>
                <a:ea typeface="標楷體" pitchFamily="65" charset="-120"/>
              </a:rPr>
              <a:t>雲概念、</a:t>
            </a:r>
            <a:br>
              <a:rPr lang="en-US" altLang="zh-TW" dirty="0">
                <a:solidFill>
                  <a:srgbClr val="C00000"/>
                </a:solidFill>
                <a:latin typeface="Calibri" pitchFamily="34" charset="0"/>
                <a:ea typeface="標楷體" pitchFamily="65" charset="-120"/>
              </a:rPr>
            </a:br>
            <a:r>
              <a:rPr lang="en-US" altLang="zh-TW" dirty="0">
                <a:solidFill>
                  <a:srgbClr val="C00000"/>
                </a:solidFill>
                <a:latin typeface="Calibri" pitchFamily="34" charset="0"/>
                <a:ea typeface="標楷體" pitchFamily="65" charset="-120"/>
              </a:rPr>
              <a:t>AWS </a:t>
            </a:r>
            <a:r>
              <a:rPr lang="zh-TW" altLang="en-US" dirty="0">
                <a:solidFill>
                  <a:srgbClr val="C00000"/>
                </a:solidFill>
                <a:latin typeface="Calibri" pitchFamily="34" charset="0"/>
                <a:ea typeface="標楷體" pitchFamily="65" charset="-120"/>
              </a:rPr>
              <a:t>核心服務、</a:t>
            </a:r>
            <a:br>
              <a:rPr lang="en-US" altLang="zh-TW" dirty="0">
                <a:solidFill>
                  <a:srgbClr val="C00000"/>
                </a:solidFill>
                <a:latin typeface="Calibri" pitchFamily="34" charset="0"/>
                <a:ea typeface="標楷體" pitchFamily="65" charset="-120"/>
              </a:rPr>
            </a:br>
            <a:r>
              <a:rPr lang="zh-TW" altLang="en-US" dirty="0">
                <a:solidFill>
                  <a:srgbClr val="C00000"/>
                </a:solidFill>
                <a:latin typeface="Calibri" pitchFamily="34" charset="0"/>
                <a:ea typeface="標楷體" pitchFamily="65" charset="-120"/>
              </a:rPr>
              <a:t>安全性、</a:t>
            </a:r>
            <a:br>
              <a:rPr lang="en-US" altLang="zh-TW" dirty="0">
                <a:solidFill>
                  <a:srgbClr val="C00000"/>
                </a:solidFill>
                <a:latin typeface="Calibri" pitchFamily="34" charset="0"/>
                <a:ea typeface="標楷體" pitchFamily="65" charset="-120"/>
              </a:rPr>
            </a:br>
            <a:r>
              <a:rPr lang="zh-TW" altLang="en-US" dirty="0">
                <a:solidFill>
                  <a:srgbClr val="C00000"/>
                </a:solidFill>
                <a:latin typeface="Calibri" pitchFamily="34" charset="0"/>
                <a:ea typeface="標楷體" pitchFamily="65" charset="-120"/>
              </a:rPr>
              <a:t>架構、</a:t>
            </a:r>
            <a:br>
              <a:rPr lang="en-US" altLang="zh-TW" dirty="0">
                <a:solidFill>
                  <a:srgbClr val="C00000"/>
                </a:solidFill>
                <a:latin typeface="Calibri" pitchFamily="34" charset="0"/>
                <a:ea typeface="標楷體" pitchFamily="65" charset="-120"/>
              </a:rPr>
            </a:br>
            <a:r>
              <a:rPr lang="zh-TW" altLang="en-US" dirty="0">
                <a:solidFill>
                  <a:srgbClr val="C00000"/>
                </a:solidFill>
                <a:latin typeface="Calibri" pitchFamily="34" charset="0"/>
                <a:ea typeface="標楷體" pitchFamily="65" charset="-120"/>
              </a:rPr>
              <a:t>定價和相關支援等服務，</a:t>
            </a:r>
            <a:br>
              <a:rPr lang="en-US" altLang="zh-TW" dirty="0">
                <a:solidFill>
                  <a:srgbClr val="C00000"/>
                </a:solidFill>
                <a:latin typeface="Calibri" pitchFamily="34" charset="0"/>
                <a:ea typeface="標楷體" pitchFamily="65" charset="-120"/>
              </a:rPr>
            </a:br>
            <a:r>
              <a:rPr lang="zh-TW" altLang="en-US" dirty="0">
                <a:solidFill>
                  <a:schemeClr val="accent1">
                    <a:lumMod val="75000"/>
                  </a:schemeClr>
                </a:solidFill>
                <a:latin typeface="Calibri" pitchFamily="34" charset="0"/>
                <a:ea typeface="標楷體" pitchFamily="65" charset="-120"/>
              </a:rPr>
              <a:t>並以通過認證</a:t>
            </a:r>
            <a:r>
              <a:rPr lang="en-US" altLang="zh-TW" dirty="0">
                <a:solidFill>
                  <a:schemeClr val="accent1">
                    <a:lumMod val="75000"/>
                  </a:schemeClr>
                </a:solidFill>
                <a:latin typeface="Calibri" pitchFamily="34" charset="0"/>
                <a:ea typeface="標楷體" pitchFamily="65" charset="-120"/>
              </a:rPr>
              <a:t> </a:t>
            </a:r>
            <a:r>
              <a:rPr lang="en-US" altLang="zh-TW" dirty="0">
                <a:solidFill>
                  <a:srgbClr val="C00000"/>
                </a:solidFill>
                <a:latin typeface="Calibri" pitchFamily="34" charset="0"/>
                <a:ea typeface="標楷體" pitchFamily="65" charset="-120"/>
              </a:rPr>
              <a:t>AWS Certified Cloud Practitioner</a:t>
            </a:r>
            <a:r>
              <a:rPr lang="zh-TW" altLang="en-US" dirty="0">
                <a:solidFill>
                  <a:schemeClr val="accent1">
                    <a:lumMod val="75000"/>
                  </a:schemeClr>
                </a:solidFill>
                <a:latin typeface="Calibri" pitchFamily="34" charset="0"/>
                <a:ea typeface="標楷體" pitchFamily="65" charset="-120"/>
              </a:rPr>
              <a:t>為目標。</a:t>
            </a:r>
            <a:endParaRPr lang="en-US" dirty="0">
              <a:latin typeface="DFKai-SB" panose="03000509000000000000" pitchFamily="49" charset="-120"/>
              <a:ea typeface="DFKai-SB" panose="03000509000000000000" pitchFamily="49" charset="-120"/>
              <a:cs typeface="DFKai-SB" panose="03000509000000000000" pitchFamily="49" charset="-120"/>
            </a:endParaRPr>
          </a:p>
        </p:txBody>
      </p:sp>
      <p:sp>
        <p:nvSpPr>
          <p:cNvPr id="4" name="Slide Number Placeholder 3">
            <a:extLst>
              <a:ext uri="{FF2B5EF4-FFF2-40B4-BE49-F238E27FC236}">
                <a16:creationId xmlns:a16="http://schemas.microsoft.com/office/drawing/2014/main" id="{2DA52029-28F0-F746-8D84-E5F972A20539}"/>
              </a:ext>
            </a:extLst>
          </p:cNvPr>
          <p:cNvSpPr>
            <a:spLocks noGrp="1"/>
          </p:cNvSpPr>
          <p:nvPr>
            <p:ph type="sldNum" sz="quarter" idx="12"/>
          </p:nvPr>
        </p:nvSpPr>
        <p:spPr/>
        <p:txBody>
          <a:bodyPr/>
          <a:lstStyle/>
          <a:p>
            <a:fld id="{5D6FF71F-CF6A-4C46-8F9B-61D49EEA70E3}" type="slidenum">
              <a:rPr lang="en-US" smtClean="0"/>
              <a:t>9</a:t>
            </a:fld>
            <a:endParaRPr lang="en-US"/>
          </a:p>
        </p:txBody>
      </p:sp>
      <p:pic>
        <p:nvPicPr>
          <p:cNvPr id="7" name="Picture 6">
            <a:extLst>
              <a:ext uri="{FF2B5EF4-FFF2-40B4-BE49-F238E27FC236}">
                <a16:creationId xmlns:a16="http://schemas.microsoft.com/office/drawing/2014/main" id="{437DFD4D-A45B-CE4A-BA45-F29FE1083A6E}"/>
              </a:ext>
            </a:extLst>
          </p:cNvPr>
          <p:cNvPicPr>
            <a:picLocks noChangeAspect="1"/>
          </p:cNvPicPr>
          <p:nvPr/>
        </p:nvPicPr>
        <p:blipFill>
          <a:blip r:embed="rId2"/>
          <a:stretch>
            <a:fillRect/>
          </a:stretch>
        </p:blipFill>
        <p:spPr>
          <a:xfrm>
            <a:off x="9896138" y="2792831"/>
            <a:ext cx="2212445" cy="2212445"/>
          </a:xfrm>
          <a:prstGeom prst="rect">
            <a:avLst/>
          </a:prstGeom>
        </p:spPr>
      </p:pic>
      <p:pic>
        <p:nvPicPr>
          <p:cNvPr id="9" name="Picture 8">
            <a:extLst>
              <a:ext uri="{FF2B5EF4-FFF2-40B4-BE49-F238E27FC236}">
                <a16:creationId xmlns:a16="http://schemas.microsoft.com/office/drawing/2014/main" id="{B5546556-0B52-9949-8A5B-89EE92B67E8A}"/>
              </a:ext>
            </a:extLst>
          </p:cNvPr>
          <p:cNvPicPr>
            <a:picLocks noChangeAspect="1"/>
          </p:cNvPicPr>
          <p:nvPr/>
        </p:nvPicPr>
        <p:blipFill>
          <a:blip r:embed="rId2"/>
          <a:stretch>
            <a:fillRect/>
          </a:stretch>
        </p:blipFill>
        <p:spPr>
          <a:xfrm>
            <a:off x="11032138" y="159831"/>
            <a:ext cx="1017108" cy="1017108"/>
          </a:xfrm>
          <a:prstGeom prst="rect">
            <a:avLst/>
          </a:prstGeom>
        </p:spPr>
      </p:pic>
      <p:pic>
        <p:nvPicPr>
          <p:cNvPr id="10" name="Picture 9">
            <a:extLst>
              <a:ext uri="{FF2B5EF4-FFF2-40B4-BE49-F238E27FC236}">
                <a16:creationId xmlns:a16="http://schemas.microsoft.com/office/drawing/2014/main" id="{5466F306-1E42-AE41-9648-B872DE5E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0" y="249866"/>
            <a:ext cx="962066" cy="620688"/>
          </a:xfrm>
          <a:prstGeom prst="rect">
            <a:avLst/>
          </a:prstGeom>
        </p:spPr>
      </p:pic>
      <p:pic>
        <p:nvPicPr>
          <p:cNvPr id="11" name="Picture 10">
            <a:extLst>
              <a:ext uri="{FF2B5EF4-FFF2-40B4-BE49-F238E27FC236}">
                <a16:creationId xmlns:a16="http://schemas.microsoft.com/office/drawing/2014/main" id="{DAC4DD75-C233-B448-8C9A-96C1BC90C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 y="923543"/>
            <a:ext cx="964282" cy="235043"/>
          </a:xfrm>
          <a:prstGeom prst="rect">
            <a:avLst/>
          </a:prstGeom>
        </p:spPr>
      </p:pic>
    </p:spTree>
    <p:extLst>
      <p:ext uri="{BB962C8B-B14F-4D97-AF65-F5344CB8AC3E}">
        <p14:creationId xmlns:p14="http://schemas.microsoft.com/office/powerpoint/2010/main" val="327451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3637</Words>
  <Application>Microsoft Macintosh PowerPoint</Application>
  <PresentationFormat>Widescreen</PresentationFormat>
  <Paragraphs>443</Paragraphs>
  <Slides>56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Amazon Ember Light</vt:lpstr>
      <vt:lpstr>Arial Unicode MS</vt:lpstr>
      <vt:lpstr>DFKai-SB</vt:lpstr>
      <vt:lpstr>DFKai-SB</vt:lpstr>
      <vt:lpstr>Heiti TC Medium</vt:lpstr>
      <vt:lpstr>Heiti TC Medium</vt:lpstr>
      <vt:lpstr>Arial</vt:lpstr>
      <vt:lpstr>Calibri</vt:lpstr>
      <vt:lpstr>Calibri Light</vt:lpstr>
      <vt:lpstr>Helvetica Neue LT Std 65 Medium</vt:lpstr>
      <vt:lpstr>Office Theme</vt:lpstr>
      <vt:lpstr>AWS Educate 2021 Q2 Online Educator Meetup</vt:lpstr>
      <vt:lpstr>戴敏育 博士  (Min-Yuh Day, Ph.D.)</vt:lpstr>
      <vt:lpstr>Outline</vt:lpstr>
      <vt:lpstr>國立臺北大學 AWS 雲創學院</vt:lpstr>
      <vt:lpstr>AWS雲端應用導入教學</vt:lpstr>
      <vt:lpstr>企業雲端運算入門  (Foundation of Business Cloud Computing)</vt:lpstr>
      <vt:lpstr>PowerPoint Presentation</vt:lpstr>
      <vt:lpstr>國立臺北大學 109學年度第2學期 課程大綱 Spring 2021 (2021.02 - 2021.06)</vt:lpstr>
      <vt:lpstr>教學目標</vt:lpstr>
      <vt:lpstr>Course Objectives</vt:lpstr>
      <vt:lpstr>Course Outline</vt:lpstr>
      <vt:lpstr>課程大綱 (Syllabus)</vt:lpstr>
      <vt:lpstr>課程大綱 (Syllabus)</vt:lpstr>
      <vt:lpstr>課程大綱 (Syllabus)</vt:lpstr>
      <vt:lpstr>AWS Certification</vt:lpstr>
      <vt:lpstr>AWS Certified Cloud Practitioner  (CLF-C01) </vt:lpstr>
      <vt:lpstr>AWS Certified Solutions Architect –  Associate (SAA-C02) </vt:lpstr>
      <vt:lpstr>AWS Certified Cloud Practitioner</vt:lpstr>
      <vt:lpstr>AWS Certified Solutions Architect – Associate</vt:lpstr>
      <vt:lpstr>AWS Academy and Certifications</vt:lpstr>
      <vt:lpstr>AWS Academy and Certifications</vt:lpstr>
      <vt:lpstr>AWS Certified Cloud Practitioner  (CLF-C01) </vt:lpstr>
      <vt:lpstr>AWS Certified Solutions Architect –  Associate (SAA-C02) </vt:lpstr>
      <vt:lpstr>企業雲端運算入門 國立臺北大學企管系選修課程修課人數統計</vt:lpstr>
      <vt:lpstr>AWS Educate Taiwan  Cloud Ambassador Seeding Program  (學生大使種子計畫)</vt:lpstr>
      <vt:lpstr>軟體工程 (Software Engineering)</vt:lpstr>
      <vt:lpstr>PowerPoint Presentation</vt:lpstr>
      <vt:lpstr>PowerPoint Presentation</vt:lpstr>
      <vt:lpstr>PowerPoint Presentation</vt:lpstr>
      <vt:lpstr>Software Engineering and  Project Management</vt:lpstr>
      <vt:lpstr>Outline</vt:lpstr>
      <vt:lpstr>課程理論中融入AWS概念</vt:lpstr>
      <vt:lpstr>AWS Products and Services</vt:lpstr>
      <vt:lpstr>AWS Services</vt:lpstr>
      <vt:lpstr>AWS Services</vt:lpstr>
      <vt:lpstr>Outline</vt:lpstr>
      <vt:lpstr>帶領學生進行雲端實作</vt:lpstr>
      <vt:lpstr>AWS  Serverless Architecture</vt:lpstr>
      <vt:lpstr>AWS Serverless Airline Booking</vt:lpstr>
      <vt:lpstr>AWS Serverless Airline Booking  Stack</vt:lpstr>
      <vt:lpstr>AWS Serverless Airline Booking  High level infrastructure architecture</vt:lpstr>
      <vt:lpstr>AWS Serverless Architecture AWS Operational Responsibility Models</vt:lpstr>
      <vt:lpstr>Build  a  Serverless  Web Application</vt:lpstr>
      <vt:lpstr>Build a Serverless Web Application</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Build a Serverless Web Application with Amazon S3, AWS Lambda, Amazon API Gateway,  Amazon DynamoDB, and Amazon Cognito</vt:lpstr>
      <vt:lpstr>Summary</vt:lpstr>
      <vt:lpstr>AWS Educate 2021 Q2 Online Educator Meetup</vt:lpstr>
    </vt:vector>
  </TitlesOfParts>
  <Manager/>
  <Company>NTPU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Academy 教學經驗分享：國立臺北大學企管系選修課程 (企業雲端運算入門) (Teaching Experiences Sharing of Introducing AWS Academy at NTPU: Foundation of Business Cloud Computing)</dc:title>
  <dc:subject/>
  <dc:creator>MYDAY</dc:creator>
  <cp:keywords>AWS Academy, 教學經驗分享, 國立臺北大學, 企管系選修課程, 企業雲端運算入門, Teaching Experiences Sharing, AWS Academy, NTPU, Foundation of Business Cloud Computing</cp:keywords>
  <dc:description>AWS Academy 教學經驗分享：國立臺北大學企管系選修課程 (企業雲端運算入門)
(Teaching Experiences Sharing of Introducing AWS Academy at NTPU: Foundation of Business Cloud Computing)</dc:description>
  <cp:lastModifiedBy>imyday@gmail.com</cp:lastModifiedBy>
  <cp:revision>189</cp:revision>
  <cp:lastPrinted>2020-12-23T14:44:17Z</cp:lastPrinted>
  <dcterms:created xsi:type="dcterms:W3CDTF">2019-09-12T03:09:52Z</dcterms:created>
  <dcterms:modified xsi:type="dcterms:W3CDTF">2021-07-05T00:35:45Z</dcterms:modified>
  <cp:category/>
</cp:coreProperties>
</file>