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6" r:id="rId2"/>
    <p:sldId id="259" r:id="rId3"/>
    <p:sldId id="261" r:id="rId4"/>
    <p:sldId id="257" r:id="rId5"/>
    <p:sldId id="258" r:id="rId6"/>
    <p:sldId id="262" r:id="rId7"/>
    <p:sldId id="268" r:id="rId8"/>
    <p:sldId id="269" r:id="rId9"/>
    <p:sldId id="270" r:id="rId10"/>
    <p:sldId id="267" r:id="rId11"/>
    <p:sldId id="266" r:id="rId12"/>
    <p:sldId id="263" r:id="rId13"/>
    <p:sldId id="271" r:id="rId14"/>
    <p:sldId id="272" r:id="rId15"/>
    <p:sldId id="273" r:id="rId16"/>
    <p:sldId id="274" r:id="rId17"/>
    <p:sldId id="277" r:id="rId18"/>
    <p:sldId id="278"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110" autoAdjust="0"/>
  </p:normalViewPr>
  <p:slideViewPr>
    <p:cSldViewPr snapToGrid="0">
      <p:cViewPr varScale="1">
        <p:scale>
          <a:sx n="67" d="100"/>
          <a:sy n="67" d="100"/>
        </p:scale>
        <p:origin x="6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A2816-0053-4229-9258-A90B10A900CC}"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A5C1F-C776-48EF-8154-AD6E8D06D132}" type="slidenum">
              <a:rPr lang="en-US" smtClean="0"/>
              <a:t>‹#›</a:t>
            </a:fld>
            <a:endParaRPr lang="en-US"/>
          </a:p>
        </p:txBody>
      </p:sp>
    </p:spTree>
    <p:extLst>
      <p:ext uri="{BB962C8B-B14F-4D97-AF65-F5344CB8AC3E}">
        <p14:creationId xmlns:p14="http://schemas.microsoft.com/office/powerpoint/2010/main" val="1596134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people.cs.vt.edu/badityap/classes/cs5614-Spr17/homeworks/hw3/AWS-setup.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Virginia</a:t>
            </a:r>
            <a:r>
              <a:rPr lang="en-US" baseline="0" dirty="0" smtClean="0"/>
              <a:t> Tech - </a:t>
            </a:r>
            <a:endParaRPr lang="en-US" dirty="0" smtClean="0">
              <a:solidFill>
                <a:srgbClr val="0070C0"/>
              </a:solidFill>
            </a:endParaRPr>
          </a:p>
          <a:p>
            <a:r>
              <a:rPr lang="en-US" sz="1200" dirty="0" smtClean="0">
                <a:hlinkClick r:id="rId3"/>
              </a:rPr>
              <a:t>http://people.cs.vt.edu/badityap/classes/cs5614-Spr17/homeworks/hw3/AWS-setup.pdf</a:t>
            </a:r>
            <a:endParaRPr lang="en-US" sz="1200" dirty="0" smtClean="0"/>
          </a:p>
          <a:p>
            <a:endParaRPr lang="en-US" sz="1200" dirty="0" smtClean="0"/>
          </a:p>
          <a:p>
            <a:r>
              <a:rPr lang="en-US" sz="1200" dirty="0" smtClean="0"/>
              <a:t>Stanford</a:t>
            </a:r>
            <a:r>
              <a:rPr lang="en-US" sz="1200" baseline="0" dirty="0" smtClean="0"/>
              <a:t> - https://cs224d.stanford.edu/supplementary/aws-tutorial-2.pdf</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15859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Login AWS Educator portal -&gt; click on professional development -&gt; under getting started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9163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https://s3.amazonaws.com/awseducate-classrooms-overview/AWS+Educate+Educator+Classrooms+Overview.mp4</a:t>
            </a:r>
            <a:endParaRPr lang="en-US" dirty="0"/>
          </a:p>
        </p:txBody>
      </p:sp>
      <p:sp>
        <p:nvSpPr>
          <p:cNvPr id="4" name="Slide Number Placeholder 3"/>
          <p:cNvSpPr>
            <a:spLocks noGrp="1"/>
          </p:cNvSpPr>
          <p:nvPr>
            <p:ph type="sldNum" sz="quarter" idx="10"/>
          </p:nvPr>
        </p:nvSpPr>
        <p:spPr/>
        <p:txBody>
          <a:bodyPr/>
          <a:lstStyle/>
          <a:p>
            <a:fld id="{CABA5C1F-C776-48EF-8154-AD6E8D06D132}" type="slidenum">
              <a:rPr lang="en-US" smtClean="0"/>
              <a:t>10</a:t>
            </a:fld>
            <a:endParaRPr lang="en-US"/>
          </a:p>
        </p:txBody>
      </p:sp>
    </p:spTree>
    <p:extLst>
      <p:ext uri="{BB962C8B-B14F-4D97-AF65-F5344CB8AC3E}">
        <p14:creationId xmlns:p14="http://schemas.microsoft.com/office/powerpoint/2010/main" val="373601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DDD483-BADE-4A69-BA6E-11DBF513555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55388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DD483-BADE-4A69-BA6E-11DBF513555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110622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DD483-BADE-4A69-BA6E-11DBF513555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3354025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pPr defTabSz="609585"/>
            <a:r>
              <a:rPr lang="en-US" sz="933" dirty="0">
                <a:solidFill>
                  <a:srgbClr val="999A98">
                    <a:lumMod val="60000"/>
                    <a:lumOff val="40000"/>
                  </a:srgbClr>
                </a:solidFill>
              </a:rPr>
              <a:t>© 2016, Amazon Web Services, Inc. or its Affiliates. All rights reserved.</a:t>
            </a:r>
          </a:p>
        </p:txBody>
      </p:sp>
    </p:spTree>
    <p:extLst>
      <p:ext uri="{BB962C8B-B14F-4D97-AF65-F5344CB8AC3E}">
        <p14:creationId xmlns:p14="http://schemas.microsoft.com/office/powerpoint/2010/main" val="117646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DD483-BADE-4A69-BA6E-11DBF513555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131620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DDD483-BADE-4A69-BA6E-11DBF513555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36068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DDD483-BADE-4A69-BA6E-11DBF513555C}"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190655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DDD483-BADE-4A69-BA6E-11DBF513555C}"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72399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DDD483-BADE-4A69-BA6E-11DBF513555C}"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166147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DD483-BADE-4A69-BA6E-11DBF513555C}"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365909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DDD483-BADE-4A69-BA6E-11DBF513555C}"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2977429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DDD483-BADE-4A69-BA6E-11DBF513555C}"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A2A2B-EA69-4DA1-8628-04A7FFDED59B}" type="slidenum">
              <a:rPr lang="en-US" smtClean="0"/>
              <a:t>‹#›</a:t>
            </a:fld>
            <a:endParaRPr lang="en-US"/>
          </a:p>
        </p:txBody>
      </p:sp>
    </p:spTree>
    <p:extLst>
      <p:ext uri="{BB962C8B-B14F-4D97-AF65-F5344CB8AC3E}">
        <p14:creationId xmlns:p14="http://schemas.microsoft.com/office/powerpoint/2010/main" val="285683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DD483-BADE-4A69-BA6E-11DBF513555C}" type="datetimeFigureOut">
              <a:rPr lang="en-US" smtClean="0"/>
              <a:t>12/10/2018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A2A2B-EA69-4DA1-8628-04A7FFDED59B}" type="slidenum">
              <a:rPr lang="en-US" smtClean="0"/>
              <a:t>‹#›</a:t>
            </a:fld>
            <a:endParaRPr lang="en-US"/>
          </a:p>
        </p:txBody>
      </p:sp>
    </p:spTree>
    <p:extLst>
      <p:ext uri="{BB962C8B-B14F-4D97-AF65-F5344CB8AC3E}">
        <p14:creationId xmlns:p14="http://schemas.microsoft.com/office/powerpoint/2010/main" val="419320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0CuMr4pya2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ideo" Target="https://www.youtube.com/embed/X36oOsjyoX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video" Target="https://www.youtube.com/embed/dprIkNit_F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2.xml"/><Relationship Id="rId6" Type="http://schemas.openxmlformats.org/officeDocument/2006/relationships/image" Target="../media/image4.tmp"/><Relationship Id="rId5" Type="http://schemas.openxmlformats.org/officeDocument/2006/relationships/image" Target="../media/image8.tm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t>適用</a:t>
            </a:r>
            <a:r>
              <a:rPr lang="zh-TW" altLang="en-US" b="1" dirty="0" smtClean="0"/>
              <a:t>於教</a:t>
            </a:r>
            <a:r>
              <a:rPr lang="zh-TW" altLang="en-US" b="1" dirty="0"/>
              <a:t>育的 </a:t>
            </a:r>
            <a:r>
              <a:rPr lang="en-US" altLang="zh-TW" b="1" dirty="0"/>
              <a:t>AWS </a:t>
            </a:r>
            <a:r>
              <a:rPr lang="zh-TW" altLang="en-US" b="1" dirty="0"/>
              <a:t>計劃 </a:t>
            </a:r>
            <a:endParaRPr lang="en-US" dirty="0"/>
          </a:p>
        </p:txBody>
      </p:sp>
      <p:sp>
        <p:nvSpPr>
          <p:cNvPr id="3" name="Content Placeholder 2"/>
          <p:cNvSpPr>
            <a:spLocks noGrp="1"/>
          </p:cNvSpPr>
          <p:nvPr>
            <p:ph idx="1"/>
          </p:nvPr>
        </p:nvSpPr>
        <p:spPr/>
        <p:txBody>
          <a:bodyPr>
            <a:noAutofit/>
          </a:bodyPr>
          <a:lstStyle/>
          <a:p>
            <a:pPr marL="0" indent="0" hangingPunct="0">
              <a:lnSpc>
                <a:spcPct val="110000"/>
              </a:lnSpc>
              <a:buNone/>
            </a:pPr>
            <a:r>
              <a:rPr lang="zh-TW" altLang="en-US" sz="1600" dirty="0"/>
              <a:t>學生、教育工作者和研究員是技術創新的主要推動</a:t>
            </a:r>
            <a:r>
              <a:rPr lang="zh-TW" altLang="en-US" sz="1600" dirty="0" smtClean="0"/>
              <a:t>者</a:t>
            </a:r>
            <a:r>
              <a:rPr lang="en-US" altLang="zh-TW" sz="1600" dirty="0" smtClean="0"/>
              <a:t>, AWS </a:t>
            </a:r>
            <a:r>
              <a:rPr lang="zh-TW" altLang="en-US" sz="1600" dirty="0"/>
              <a:t>提供</a:t>
            </a:r>
            <a:r>
              <a:rPr lang="zh-CN" altLang="en-US" sz="1600" dirty="0"/>
              <a:t>三</a:t>
            </a:r>
            <a:r>
              <a:rPr lang="zh-TW" altLang="en-US" sz="1600" dirty="0"/>
              <a:t>個計劃來協助客戶將他們的研究或教學負載移至雲端，以加速創新速度並降低成</a:t>
            </a:r>
            <a:r>
              <a:rPr lang="zh-TW" altLang="en-US" sz="1600" dirty="0" smtClean="0"/>
              <a:t>本</a:t>
            </a:r>
            <a:r>
              <a:rPr lang="en-US" altLang="zh-TW" sz="1600" dirty="0" smtClean="0"/>
              <a:t>. </a:t>
            </a:r>
            <a:endParaRPr lang="en-US" altLang="zh-TW" sz="1600" dirty="0"/>
          </a:p>
          <a:p>
            <a:pPr marL="0" indent="0" hangingPunct="0">
              <a:lnSpc>
                <a:spcPct val="110000"/>
              </a:lnSpc>
              <a:buNone/>
            </a:pPr>
            <a:r>
              <a:rPr lang="en-US" altLang="zh-TW" sz="2000" b="1" u="sng" dirty="0"/>
              <a:t>AWS Educate </a:t>
            </a:r>
          </a:p>
          <a:p>
            <a:pPr marL="228600" lvl="1" hangingPunct="0">
              <a:lnSpc>
                <a:spcPct val="110000"/>
              </a:lnSpc>
              <a:spcBef>
                <a:spcPts val="1000"/>
              </a:spcBef>
            </a:pPr>
            <a:r>
              <a:rPr lang="en-US" altLang="zh-TW" sz="1600" dirty="0"/>
              <a:t>AWS Educate </a:t>
            </a:r>
            <a:r>
              <a:rPr lang="zh-TW" altLang="en-US" sz="1600" dirty="0"/>
              <a:t>是 </a:t>
            </a:r>
            <a:r>
              <a:rPr lang="en-US" altLang="zh-TW" sz="1600" dirty="0"/>
              <a:t>Amazon </a:t>
            </a:r>
            <a:r>
              <a:rPr lang="zh-TW" altLang="en-US" sz="1600" dirty="0"/>
              <a:t>的全球計劃，旨在為學生和教育人員提供所需的資源，以大幅加速與雲端相關的學習嘗試，並協助提升未來企業家、人力和研究人員的能力。</a:t>
            </a:r>
          </a:p>
          <a:p>
            <a:pPr marL="0" indent="0" hangingPunct="0">
              <a:lnSpc>
                <a:spcPct val="110000"/>
              </a:lnSpc>
              <a:buNone/>
            </a:pPr>
            <a:r>
              <a:rPr lang="en-US" altLang="zh-CN" sz="2000" b="1" u="sng" dirty="0"/>
              <a:t>AWS Academy</a:t>
            </a:r>
          </a:p>
          <a:p>
            <a:pPr marL="228600" lvl="1" hangingPunct="0">
              <a:lnSpc>
                <a:spcPct val="110000"/>
              </a:lnSpc>
              <a:spcBef>
                <a:spcPts val="1000"/>
              </a:spcBef>
            </a:pPr>
            <a:r>
              <a:rPr lang="zh-TW" altLang="en-US" sz="1600" dirty="0"/>
              <a:t>為高等教育機構提供 </a:t>
            </a:r>
            <a:r>
              <a:rPr lang="en-US" altLang="zh-TW" sz="1600" dirty="0"/>
              <a:t>AWS </a:t>
            </a:r>
            <a:r>
              <a:rPr lang="zh-TW" altLang="en-US" sz="1600" dirty="0"/>
              <a:t>課程，以協助學生開</a:t>
            </a:r>
            <a:r>
              <a:rPr lang="zh-TW" altLang="en-US" sz="1600" dirty="0" smtClean="0"/>
              <a:t>發所</a:t>
            </a:r>
            <a:r>
              <a:rPr lang="zh-TW" altLang="en-US" sz="1600" dirty="0"/>
              <a:t>需的雲端運算技能，並做好取得業界認可 </a:t>
            </a:r>
            <a:r>
              <a:rPr lang="en-US" altLang="zh-TW" sz="1600" dirty="0"/>
              <a:t>AWS </a:t>
            </a:r>
            <a:r>
              <a:rPr lang="zh-TW" altLang="en-US" sz="1600" dirty="0"/>
              <a:t>認證的準備</a:t>
            </a:r>
            <a:endParaRPr lang="en-US" sz="1600" dirty="0"/>
          </a:p>
          <a:p>
            <a:pPr marL="0" indent="0" hangingPunct="0">
              <a:lnSpc>
                <a:spcPct val="110000"/>
              </a:lnSpc>
              <a:buNone/>
            </a:pPr>
            <a:r>
              <a:rPr lang="en-US" altLang="zh-TW" sz="2000" b="1" u="sng" dirty="0" smtClean="0"/>
              <a:t>AWS </a:t>
            </a:r>
            <a:r>
              <a:rPr lang="en-US" altLang="zh-TW" sz="2000" b="1" u="sng" dirty="0"/>
              <a:t>Credits for Research </a:t>
            </a:r>
            <a:r>
              <a:rPr lang="zh-TW" altLang="en-US" sz="2000" b="1" u="sng" dirty="0"/>
              <a:t> </a:t>
            </a:r>
          </a:p>
          <a:p>
            <a:pPr marL="228600" lvl="1" hangingPunct="0">
              <a:lnSpc>
                <a:spcPct val="110000"/>
              </a:lnSpc>
              <a:spcBef>
                <a:spcPts val="1000"/>
              </a:spcBef>
            </a:pPr>
            <a:r>
              <a:rPr lang="zh-TW" altLang="en-US" sz="1600" dirty="0"/>
              <a:t>適用於研究的 </a:t>
            </a:r>
            <a:r>
              <a:rPr lang="en-US" altLang="zh-TW" sz="1600" dirty="0"/>
              <a:t>AWS </a:t>
            </a:r>
            <a:r>
              <a:rPr lang="zh-TW" altLang="en-US" sz="1600" dirty="0"/>
              <a:t>雲端積分計</a:t>
            </a:r>
            <a:r>
              <a:rPr lang="zh-TW" altLang="en-US" sz="1600" dirty="0" smtClean="0"/>
              <a:t>劃支</a:t>
            </a:r>
            <a:r>
              <a:rPr lang="zh-TW" altLang="en-US" sz="1600" dirty="0"/>
              <a:t>援從事下列工作的研</a:t>
            </a:r>
            <a:r>
              <a:rPr lang="zh-TW" altLang="en-US" sz="1600" dirty="0" smtClean="0"/>
              <a:t>究</a:t>
            </a:r>
            <a:endParaRPr lang="zh-TW" altLang="en-US" sz="1600" dirty="0"/>
          </a:p>
          <a:p>
            <a:pPr marL="685800" lvl="3" hangingPunct="0">
              <a:lnSpc>
                <a:spcPct val="110000"/>
              </a:lnSpc>
              <a:spcBef>
                <a:spcPts val="1000"/>
              </a:spcBef>
            </a:pPr>
            <a:r>
              <a:rPr lang="zh-TW" altLang="en-US" sz="1400" dirty="0"/>
              <a:t>建置雲</a:t>
            </a:r>
            <a:r>
              <a:rPr lang="zh-TW" altLang="en-US" sz="1400" dirty="0" smtClean="0"/>
              <a:t>端</a:t>
            </a:r>
            <a:r>
              <a:rPr lang="zh-CN" altLang="en-US" sz="1400" dirty="0" smtClean="0"/>
              <a:t>為基礎的</a:t>
            </a:r>
            <a:r>
              <a:rPr lang="zh-TW" altLang="en-US" sz="1400" dirty="0" smtClean="0"/>
              <a:t>科學型</a:t>
            </a:r>
            <a:r>
              <a:rPr lang="zh-TW" altLang="en-US" sz="1400" dirty="0"/>
              <a:t>公開應用程式、軟體或工具，以推</a:t>
            </a:r>
            <a:r>
              <a:rPr lang="zh-TW" altLang="en-US" sz="1400" dirty="0" smtClean="0"/>
              <a:t>動研</a:t>
            </a:r>
            <a:r>
              <a:rPr lang="zh-TW" altLang="en-US" sz="1400" dirty="0"/>
              <a:t>究工</a:t>
            </a:r>
            <a:r>
              <a:rPr lang="zh-TW" altLang="en-US" sz="1400" dirty="0" smtClean="0"/>
              <a:t>作。</a:t>
            </a:r>
            <a:endParaRPr lang="zh-TW" altLang="en-US" sz="1400" dirty="0"/>
          </a:p>
          <a:p>
            <a:pPr marL="685800" lvl="3" hangingPunct="0">
              <a:lnSpc>
                <a:spcPct val="110000"/>
              </a:lnSpc>
              <a:spcBef>
                <a:spcPts val="1000"/>
              </a:spcBef>
            </a:pPr>
            <a:r>
              <a:rPr lang="zh-TW" altLang="en-US" sz="1400" dirty="0"/>
              <a:t>執行概念驗證或基準測試，評估將研究工</a:t>
            </a:r>
            <a:r>
              <a:rPr lang="zh-TW" altLang="en-US" sz="1400" dirty="0" smtClean="0"/>
              <a:t>作或</a:t>
            </a:r>
            <a:r>
              <a:rPr lang="zh-TW" altLang="en-US" sz="1400" dirty="0"/>
              <a:t>開放式資</a:t>
            </a:r>
            <a:r>
              <a:rPr lang="zh-TW" altLang="en-US" sz="1400" dirty="0" smtClean="0"/>
              <a:t>料移</a:t>
            </a:r>
            <a:r>
              <a:rPr lang="zh-TW" altLang="en-US" sz="1400" dirty="0"/>
              <a:t>至雲</a:t>
            </a:r>
            <a:r>
              <a:rPr lang="zh-TW" altLang="en-US" sz="1400" dirty="0" smtClean="0"/>
              <a:t>端。</a:t>
            </a:r>
            <a:endParaRPr lang="zh-TW" altLang="en-US" sz="1400" dirty="0"/>
          </a:p>
          <a:p>
            <a:pPr marL="685800" lvl="3" hangingPunct="0">
              <a:lnSpc>
                <a:spcPct val="110000"/>
              </a:lnSpc>
              <a:spcBef>
                <a:spcPts val="1000"/>
              </a:spcBef>
            </a:pPr>
            <a:r>
              <a:rPr lang="zh-TW" altLang="en-US" sz="1400" dirty="0"/>
              <a:t>透過研討會或教學</a:t>
            </a:r>
            <a:r>
              <a:rPr lang="zh-TW" altLang="en-US" sz="1400" dirty="0" smtClean="0"/>
              <a:t>，為</a:t>
            </a:r>
            <a:r>
              <a:rPr lang="zh-TW" altLang="en-US" sz="1400" dirty="0"/>
              <a:t>社群提供有關對研究工</a:t>
            </a:r>
            <a:r>
              <a:rPr lang="zh-TW" altLang="en-US" sz="1400" dirty="0" smtClean="0"/>
              <a:t>作使</a:t>
            </a:r>
            <a:r>
              <a:rPr lang="zh-TW" altLang="en-US" sz="1400" dirty="0"/>
              <a:t>用雲端的培訓</a:t>
            </a:r>
            <a:r>
              <a:rPr lang="zh-TW" altLang="en-US" sz="1400" dirty="0" smtClean="0"/>
              <a:t>。</a:t>
            </a:r>
            <a:endParaRPr lang="zh-TW" altLang="en-US" sz="1400" dirty="0"/>
          </a:p>
        </p:txBody>
      </p:sp>
    </p:spTree>
    <p:extLst>
      <p:ext uri="{BB962C8B-B14F-4D97-AF65-F5344CB8AC3E}">
        <p14:creationId xmlns:p14="http://schemas.microsoft.com/office/powerpoint/2010/main" val="453061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72" y="262763"/>
            <a:ext cx="5084298" cy="1325563"/>
          </a:xfrm>
        </p:spPr>
        <p:txBody>
          <a:bodyPr/>
          <a:lstStyle/>
          <a:p>
            <a:r>
              <a:rPr lang="en-US" dirty="0" smtClean="0">
                <a:solidFill>
                  <a:schemeClr val="accent4"/>
                </a:solidFill>
                <a:latin typeface="Amazon Ember" panose="02000000000000000000" pitchFamily="2" charset="0"/>
                <a:ea typeface="Amazon Ember" panose="02000000000000000000" pitchFamily="2" charset="0"/>
              </a:rPr>
              <a:t>Classroom </a:t>
            </a:r>
            <a:endParaRPr lang="en-US" dirty="0">
              <a:solidFill>
                <a:schemeClr val="accent4"/>
              </a:solidFill>
              <a:latin typeface="Amazon Ember" panose="02000000000000000000" pitchFamily="2" charset="0"/>
              <a:ea typeface="Amazon Ember" panose="02000000000000000000" pitchFamily="2" charset="0"/>
            </a:endParaRPr>
          </a:p>
        </p:txBody>
      </p:sp>
      <p:sp>
        <p:nvSpPr>
          <p:cNvPr id="3" name="Content Placeholder 2"/>
          <p:cNvSpPr>
            <a:spLocks noGrp="1"/>
          </p:cNvSpPr>
          <p:nvPr>
            <p:ph idx="1"/>
          </p:nvPr>
        </p:nvSpPr>
        <p:spPr>
          <a:xfrm>
            <a:off x="226572" y="1626393"/>
            <a:ext cx="4400006" cy="4775426"/>
          </a:xfrm>
        </p:spPr>
        <p:txBody>
          <a:bodyPr>
            <a:normAutofit/>
          </a:bodyPr>
          <a:lstStyle/>
          <a:p>
            <a:pPr marL="0" indent="0">
              <a:lnSpc>
                <a:spcPct val="100000"/>
              </a:lnSpc>
              <a:buNone/>
            </a:pPr>
            <a:r>
              <a:rPr lang="en-US" sz="2000" dirty="0" smtClean="0">
                <a:latin typeface="Amazon Ember" panose="02000000000000000000" pitchFamily="2" charset="0"/>
                <a:ea typeface="Amazon Ember" panose="02000000000000000000" pitchFamily="2" charset="0"/>
              </a:rPr>
              <a:t>AWS Educate Classroom is an </a:t>
            </a:r>
            <a:r>
              <a:rPr lang="en-US" sz="2000" b="1" dirty="0">
                <a:solidFill>
                  <a:schemeClr val="accent4"/>
                </a:solidFill>
                <a:latin typeface="Amazon Ember" panose="02000000000000000000" pitchFamily="2" charset="0"/>
                <a:ea typeface="Amazon Ember" panose="02000000000000000000" pitchFamily="2" charset="0"/>
              </a:rPr>
              <a:t>e</a:t>
            </a:r>
            <a:r>
              <a:rPr lang="en-US" sz="2000" b="1" dirty="0" smtClean="0">
                <a:solidFill>
                  <a:schemeClr val="accent4"/>
                </a:solidFill>
                <a:latin typeface="Amazon Ember" panose="02000000000000000000" pitchFamily="2" charset="0"/>
                <a:ea typeface="Amazon Ember" panose="02000000000000000000" pitchFamily="2" charset="0"/>
              </a:rPr>
              <a:t>ducational </a:t>
            </a:r>
            <a:r>
              <a:rPr lang="en-US" sz="2000" b="1" dirty="0">
                <a:solidFill>
                  <a:schemeClr val="accent4"/>
                </a:solidFill>
                <a:latin typeface="Amazon Ember" panose="02000000000000000000" pitchFamily="2" charset="0"/>
                <a:ea typeface="Amazon Ember" panose="02000000000000000000" pitchFamily="2" charset="0"/>
              </a:rPr>
              <a:t>c</a:t>
            </a:r>
            <a:r>
              <a:rPr lang="en-US" sz="2000" b="1" dirty="0" smtClean="0">
                <a:solidFill>
                  <a:schemeClr val="accent4"/>
                </a:solidFill>
                <a:latin typeface="Amazon Ember" panose="02000000000000000000" pitchFamily="2" charset="0"/>
                <a:ea typeface="Amazon Ember" panose="02000000000000000000" pitchFamily="2" charset="0"/>
              </a:rPr>
              <a:t>loud lab environment </a:t>
            </a:r>
            <a:r>
              <a:rPr lang="en-US" sz="2000" dirty="0" smtClean="0">
                <a:latin typeface="Amazon Ember" panose="02000000000000000000" pitchFamily="2" charset="0"/>
                <a:ea typeface="Amazon Ember" panose="02000000000000000000" pitchFamily="2" charset="0"/>
              </a:rPr>
              <a:t>provided by </a:t>
            </a:r>
            <a:r>
              <a:rPr lang="en-US" sz="2000" dirty="0" err="1" smtClean="0">
                <a:latin typeface="Amazon Ember" panose="02000000000000000000" pitchFamily="2" charset="0"/>
                <a:ea typeface="Amazon Ember" panose="02000000000000000000" pitchFamily="2" charset="0"/>
              </a:rPr>
              <a:t>Vocareum</a:t>
            </a:r>
            <a:r>
              <a:rPr lang="en-US" sz="2000" dirty="0" smtClean="0">
                <a:latin typeface="Amazon Ember" panose="02000000000000000000" pitchFamily="2" charset="0"/>
                <a:ea typeface="Amazon Ember" panose="02000000000000000000" pitchFamily="2" charset="0"/>
              </a:rPr>
              <a:t>. Through AWS Educate classroom, Educators can experience secured lab environment with </a:t>
            </a:r>
            <a:r>
              <a:rPr lang="en-US" sz="2000" b="1" dirty="0" smtClean="0">
                <a:solidFill>
                  <a:schemeClr val="accent4"/>
                </a:solidFill>
                <a:latin typeface="Amazon Ember" panose="02000000000000000000" pitchFamily="2" charset="0"/>
                <a:ea typeface="Amazon Ember" panose="02000000000000000000" pitchFamily="2" charset="0"/>
              </a:rPr>
              <a:t>50 more promotional credits </a:t>
            </a:r>
            <a:r>
              <a:rPr lang="en-US" sz="2000" dirty="0" smtClean="0">
                <a:latin typeface="Amazon Ember" panose="02000000000000000000" pitchFamily="2" charset="0"/>
                <a:ea typeface="Amazon Ember" panose="02000000000000000000" pitchFamily="2" charset="0"/>
              </a:rPr>
              <a:t>by default. </a:t>
            </a:r>
          </a:p>
          <a:p>
            <a:pPr marL="0" indent="0">
              <a:lnSpc>
                <a:spcPct val="100000"/>
              </a:lnSpc>
              <a:buNone/>
            </a:pPr>
            <a:endParaRPr lang="en-US" sz="2000" dirty="0">
              <a:latin typeface="Amazon Ember" panose="02000000000000000000" pitchFamily="2" charset="0"/>
              <a:ea typeface="Amazon Ember" panose="02000000000000000000" pitchFamily="2" charset="0"/>
            </a:endParaRPr>
          </a:p>
          <a:p>
            <a:pPr marL="0" indent="0">
              <a:lnSpc>
                <a:spcPct val="100000"/>
              </a:lnSpc>
              <a:buNone/>
            </a:pPr>
            <a:r>
              <a:rPr lang="en-US" sz="2000" dirty="0" smtClean="0">
                <a:latin typeface="Amazon Ember" panose="02000000000000000000" pitchFamily="2" charset="0"/>
                <a:ea typeface="Amazon Ember" panose="02000000000000000000" pitchFamily="2" charset="0"/>
              </a:rPr>
              <a:t>This classroom offers </a:t>
            </a:r>
            <a:r>
              <a:rPr lang="en-US" sz="2000" b="1" dirty="0" smtClean="0">
                <a:solidFill>
                  <a:schemeClr val="accent4"/>
                </a:solidFill>
                <a:latin typeface="Amazon Ember" panose="02000000000000000000" pitchFamily="2" charset="0"/>
                <a:ea typeface="Amazon Ember" panose="02000000000000000000" pitchFamily="2" charset="0"/>
              </a:rPr>
              <a:t>teacher ability to get a full picture of every students credits usage and services used</a:t>
            </a:r>
            <a:r>
              <a:rPr lang="en-US" sz="2000" dirty="0" smtClean="0">
                <a:latin typeface="Amazon Ember" panose="02000000000000000000" pitchFamily="2" charset="0"/>
                <a:ea typeface="Amazon Ember" panose="02000000000000000000" pitchFamily="2" charset="0"/>
              </a:rPr>
              <a:t> (Activity or Resource Report) or </a:t>
            </a:r>
            <a:r>
              <a:rPr lang="en-US" sz="2000" b="1" dirty="0" smtClean="0">
                <a:solidFill>
                  <a:schemeClr val="accent4"/>
                </a:solidFill>
                <a:latin typeface="Amazon Ember" panose="02000000000000000000" pitchFamily="2" charset="0"/>
                <a:ea typeface="Amazon Ember" panose="02000000000000000000" pitchFamily="2" charset="0"/>
              </a:rPr>
              <a:t>accessing individual students work area  </a:t>
            </a:r>
            <a:r>
              <a:rPr lang="en-US" sz="2000" dirty="0" smtClean="0">
                <a:latin typeface="Amazon Ember" panose="02000000000000000000" pitchFamily="2" charset="0"/>
                <a:ea typeface="Amazon Ember" panose="02000000000000000000" pitchFamily="2" charset="0"/>
              </a:rPr>
              <a:t>(AWS Console) </a:t>
            </a:r>
            <a:endParaRPr lang="en-US" sz="2000" dirty="0">
              <a:latin typeface="Amazon Ember" panose="02000000000000000000" pitchFamily="2" charset="0"/>
              <a:ea typeface="Amazon Ember" panose="02000000000000000000" pitchFamily="2" charset="0"/>
            </a:endParaRPr>
          </a:p>
        </p:txBody>
      </p:sp>
      <p:pic>
        <p:nvPicPr>
          <p:cNvPr id="6" name="Picture 5"/>
          <p:cNvPicPr>
            <a:picLocks noChangeAspect="1"/>
          </p:cNvPicPr>
          <p:nvPr/>
        </p:nvPicPr>
        <p:blipFill>
          <a:blip r:embed="rId3"/>
          <a:stretch>
            <a:fillRect/>
          </a:stretch>
        </p:blipFill>
        <p:spPr>
          <a:xfrm>
            <a:off x="4891770" y="0"/>
            <a:ext cx="7126243" cy="6833748"/>
          </a:xfrm>
          <a:prstGeom prst="rect">
            <a:avLst/>
          </a:prstGeom>
        </p:spPr>
      </p:pic>
    </p:spTree>
    <p:extLst>
      <p:ext uri="{BB962C8B-B14F-4D97-AF65-F5344CB8AC3E}">
        <p14:creationId xmlns:p14="http://schemas.microsoft.com/office/powerpoint/2010/main" val="406401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72" y="262763"/>
            <a:ext cx="5084298" cy="1325563"/>
          </a:xfrm>
        </p:spPr>
        <p:txBody>
          <a:bodyPr/>
          <a:lstStyle/>
          <a:p>
            <a:r>
              <a:rPr lang="en-US" dirty="0" smtClean="0">
                <a:solidFill>
                  <a:schemeClr val="accent5">
                    <a:lumMod val="60000"/>
                    <a:lumOff val="40000"/>
                  </a:schemeClr>
                </a:solidFill>
                <a:latin typeface="Amazon Ember" panose="02000000000000000000" pitchFamily="2" charset="0"/>
                <a:ea typeface="Amazon Ember" panose="02000000000000000000" pitchFamily="2" charset="0"/>
              </a:rPr>
              <a:t>Cloud Career Pathway</a:t>
            </a:r>
            <a:endParaRPr lang="en-US" dirty="0">
              <a:latin typeface="Amazon Ember" panose="02000000000000000000" pitchFamily="2" charset="0"/>
              <a:ea typeface="Amazon Ember" panose="02000000000000000000" pitchFamily="2" charset="0"/>
            </a:endParaRPr>
          </a:p>
        </p:txBody>
      </p:sp>
      <p:sp>
        <p:nvSpPr>
          <p:cNvPr id="3" name="Content Placeholder 2"/>
          <p:cNvSpPr>
            <a:spLocks noGrp="1"/>
          </p:cNvSpPr>
          <p:nvPr>
            <p:ph idx="1"/>
          </p:nvPr>
        </p:nvSpPr>
        <p:spPr>
          <a:xfrm>
            <a:off x="226572" y="1825335"/>
            <a:ext cx="4400006" cy="4775426"/>
          </a:xfrm>
        </p:spPr>
        <p:txBody>
          <a:bodyPr>
            <a:normAutofit fontScale="85000" lnSpcReduction="20000"/>
          </a:bodyPr>
          <a:lstStyle/>
          <a:p>
            <a:pPr marL="0" indent="0">
              <a:lnSpc>
                <a:spcPct val="100000"/>
              </a:lnSpc>
              <a:buNone/>
            </a:pPr>
            <a:r>
              <a:rPr lang="en-US" sz="2000" b="1" dirty="0" smtClean="0">
                <a:solidFill>
                  <a:schemeClr val="accent5">
                    <a:lumMod val="60000"/>
                    <a:lumOff val="40000"/>
                  </a:schemeClr>
                </a:solidFill>
                <a:latin typeface="Amazon Ember" panose="02000000000000000000" pitchFamily="2" charset="0"/>
                <a:ea typeface="Amazon Ember" panose="02000000000000000000" pitchFamily="2" charset="0"/>
              </a:rPr>
              <a:t>Cloud Career Pathway </a:t>
            </a:r>
            <a:r>
              <a:rPr lang="en-US" sz="2000" dirty="0" smtClean="0">
                <a:latin typeface="Amazon Ember" panose="02000000000000000000" pitchFamily="2" charset="0"/>
                <a:ea typeface="Amazon Ember" panose="02000000000000000000" pitchFamily="2" charset="0"/>
              </a:rPr>
              <a:t>is a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self-pace learning environment</a:t>
            </a:r>
            <a:r>
              <a:rPr lang="en-US" sz="2000" dirty="0" smtClean="0">
                <a:latin typeface="Amazon Ember" panose="02000000000000000000" pitchFamily="2" charset="0"/>
                <a:ea typeface="Amazon Ember" panose="02000000000000000000" pitchFamily="2" charset="0"/>
              </a:rPr>
              <a:t> that provides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1 cloud intro class with 11 different most demanded job role </a:t>
            </a:r>
            <a:r>
              <a:rPr lang="en-US" sz="2000" dirty="0" smtClean="0">
                <a:latin typeface="Amazon Ember" panose="02000000000000000000" pitchFamily="2" charset="0"/>
                <a:ea typeface="Amazon Ember" panose="02000000000000000000" pitchFamily="2" charset="0"/>
              </a:rPr>
              <a:t>for students to gain necessary skills and knowledge. Every pathway includes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videos, text, quizzes, practice labs, and final project</a:t>
            </a:r>
            <a:r>
              <a:rPr lang="en-US" sz="2000" dirty="0" smtClean="0">
                <a:latin typeface="Amazon Ember" panose="02000000000000000000" pitchFamily="2" charset="0"/>
                <a:ea typeface="Amazon Ember" panose="02000000000000000000" pitchFamily="2" charset="0"/>
              </a:rPr>
              <a:t>. After completing each pathway, students can gain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AWS Educate certification and digital badge</a:t>
            </a:r>
            <a:r>
              <a:rPr lang="en-US" sz="2000" dirty="0" smtClean="0">
                <a:latin typeface="Amazon Ember" panose="02000000000000000000" pitchFamily="2" charset="0"/>
                <a:ea typeface="Amazon Ember" panose="02000000000000000000" pitchFamily="2" charset="0"/>
              </a:rPr>
              <a:t>. </a:t>
            </a:r>
          </a:p>
          <a:p>
            <a:pPr marL="0" indent="0">
              <a:lnSpc>
                <a:spcPct val="100000"/>
              </a:lnSpc>
              <a:buNone/>
            </a:pPr>
            <a:endParaRPr lang="en-US" sz="2000" dirty="0">
              <a:latin typeface="Amazon Ember" panose="02000000000000000000" pitchFamily="2" charset="0"/>
              <a:ea typeface="Amazon Ember" panose="02000000000000000000" pitchFamily="2" charset="0"/>
            </a:endParaRPr>
          </a:p>
          <a:p>
            <a:pPr marL="0" indent="0">
              <a:lnSpc>
                <a:spcPct val="100000"/>
              </a:lnSpc>
              <a:buNone/>
            </a:pPr>
            <a:r>
              <a:rPr lang="en-US" sz="2000" dirty="0" smtClean="0">
                <a:latin typeface="Amazon Ember" panose="02000000000000000000" pitchFamily="2" charset="0"/>
                <a:ea typeface="Amazon Ember" panose="02000000000000000000" pitchFamily="2" charset="0"/>
              </a:rPr>
              <a:t>For students from the age of 14-17, they will be able to access 1 cloud intro class (Cloud Computing 101) to start learning and understand more about cloud! </a:t>
            </a:r>
          </a:p>
          <a:p>
            <a:pPr marL="0" indent="0">
              <a:lnSpc>
                <a:spcPct val="100000"/>
              </a:lnSpc>
              <a:buNone/>
            </a:pPr>
            <a:endParaRPr lang="en-US" sz="2000" dirty="0">
              <a:latin typeface="Amazon Ember" panose="02000000000000000000" pitchFamily="2" charset="0"/>
              <a:ea typeface="Amazon Ember" panose="02000000000000000000" pitchFamily="2" charset="0"/>
            </a:endParaRPr>
          </a:p>
          <a:p>
            <a:pPr marL="0" indent="0">
              <a:lnSpc>
                <a:spcPct val="100000"/>
              </a:lnSpc>
              <a:buNone/>
            </a:pP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Every students with no age restriction will have the opportunity to practice AWS in the lab environment!</a:t>
            </a:r>
          </a:p>
        </p:txBody>
      </p:sp>
      <p:pic>
        <p:nvPicPr>
          <p:cNvPr id="4" name="Picture 3"/>
          <p:cNvPicPr>
            <a:picLocks noChangeAspect="1"/>
          </p:cNvPicPr>
          <p:nvPr/>
        </p:nvPicPr>
        <p:blipFill>
          <a:blip r:embed="rId2"/>
          <a:stretch>
            <a:fillRect/>
          </a:stretch>
        </p:blipFill>
        <p:spPr>
          <a:xfrm>
            <a:off x="4626578" y="308854"/>
            <a:ext cx="7565422" cy="60548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60389"/>
          </a:xfrm>
          <a:prstGeom prst="rect">
            <a:avLst/>
          </a:prstGeom>
        </p:spPr>
      </p:pic>
    </p:spTree>
    <p:extLst>
      <p:ext uri="{BB962C8B-B14F-4D97-AF65-F5344CB8AC3E}">
        <p14:creationId xmlns:p14="http://schemas.microsoft.com/office/powerpoint/2010/main" val="3793704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927" y="351271"/>
            <a:ext cx="10515600" cy="1325563"/>
          </a:xfrm>
        </p:spPr>
        <p:txBody>
          <a:bodyPr>
            <a:normAutofit fontScale="90000"/>
          </a:bodyPr>
          <a:lstStyle/>
          <a:p>
            <a:pPr algn="ctr"/>
            <a:r>
              <a:rPr lang="en-US" dirty="0" smtClean="0">
                <a:latin typeface="Amazon Ember" panose="02000000000000000000" pitchFamily="2" charset="0"/>
                <a:ea typeface="Amazon Ember" panose="02000000000000000000" pitchFamily="2" charset="0"/>
              </a:rPr>
              <a:t/>
            </a:r>
            <a:br>
              <a:rPr lang="en-US" dirty="0" smtClean="0">
                <a:latin typeface="Amazon Ember" panose="02000000000000000000" pitchFamily="2" charset="0"/>
                <a:ea typeface="Amazon Ember" panose="02000000000000000000" pitchFamily="2" charset="0"/>
              </a:rPr>
            </a:br>
            <a:r>
              <a:rPr lang="en-US" dirty="0">
                <a:latin typeface="Amazon Ember" panose="02000000000000000000" pitchFamily="2" charset="0"/>
                <a:ea typeface="Amazon Ember" panose="02000000000000000000" pitchFamily="2" charset="0"/>
              </a:rPr>
              <a:t>U. Pennsylvania Students Access Cloud Resources with Help from</a:t>
            </a:r>
            <a:r>
              <a:rPr lang="en-US" dirty="0">
                <a:solidFill>
                  <a:schemeClr val="accent2"/>
                </a:solidFill>
                <a:latin typeface="Amazon Ember" panose="02000000000000000000" pitchFamily="2" charset="0"/>
                <a:ea typeface="Amazon Ember" panose="02000000000000000000" pitchFamily="2" charset="0"/>
              </a:rPr>
              <a:t> AWS Educate</a:t>
            </a:r>
            <a:br>
              <a:rPr lang="en-US" dirty="0">
                <a:solidFill>
                  <a:schemeClr val="accent2"/>
                </a:solidFill>
                <a:latin typeface="Amazon Ember" panose="02000000000000000000" pitchFamily="2" charset="0"/>
                <a:ea typeface="Amazon Ember" panose="02000000000000000000" pitchFamily="2" charset="0"/>
              </a:rPr>
            </a:br>
            <a:endParaRPr lang="en-US" dirty="0">
              <a:solidFill>
                <a:schemeClr val="accent2"/>
              </a:solidFill>
              <a:latin typeface="Amazon Ember" panose="02000000000000000000" pitchFamily="2" charset="0"/>
              <a:ea typeface="Amazon Ember" panose="02000000000000000000" pitchFamily="2" charset="0"/>
            </a:endParaRPr>
          </a:p>
        </p:txBody>
      </p:sp>
      <p:sp>
        <p:nvSpPr>
          <p:cNvPr id="5" name="Rectangle 4"/>
          <p:cNvSpPr/>
          <p:nvPr/>
        </p:nvSpPr>
        <p:spPr>
          <a:xfrm>
            <a:off x="6146800" y="-180290"/>
            <a:ext cx="6096000" cy="646331"/>
          </a:xfrm>
          <a:prstGeom prst="rect">
            <a:avLst/>
          </a:prstGeom>
        </p:spPr>
        <p:txBody>
          <a:bodyPr>
            <a:spAutoFit/>
          </a:bodyPr>
          <a:lstStyle/>
          <a:p>
            <a:r>
              <a:rPr lang="en-US" dirty="0"/>
              <a:t/>
            </a:r>
            <a:br>
              <a:rPr lang="en-US" dirty="0"/>
            </a:br>
            <a:r>
              <a:rPr lang="en-US" dirty="0">
                <a:solidFill>
                  <a:srgbClr val="FFFFFF"/>
                </a:solidFill>
                <a:latin typeface="Google Sans"/>
              </a:rPr>
              <a:t>D</a:t>
            </a:r>
            <a:endParaRPr lang="en-US" dirty="0"/>
          </a:p>
        </p:txBody>
      </p:sp>
      <p:pic>
        <p:nvPicPr>
          <p:cNvPr id="6" name="0CuMr4pya2o"/>
          <p:cNvPicPr>
            <a:picLocks noGrp="1" noRot="1" noChangeAspect="1"/>
          </p:cNvPicPr>
          <p:nvPr>
            <p:ph idx="1"/>
            <a:videoFile r:link="rId1"/>
          </p:nvPr>
        </p:nvPicPr>
        <p:blipFill>
          <a:blip r:embed="rId3"/>
          <a:stretch>
            <a:fillRect/>
          </a:stretch>
        </p:blipFill>
        <p:spPr>
          <a:xfrm>
            <a:off x="1496291" y="1807150"/>
            <a:ext cx="8806872" cy="4953866"/>
          </a:xfrm>
          <a:prstGeom prst="rect">
            <a:avLst/>
          </a:prstGeom>
        </p:spPr>
      </p:pic>
    </p:spTree>
    <p:extLst>
      <p:ext uri="{BB962C8B-B14F-4D97-AF65-F5344CB8AC3E}">
        <p14:creationId xmlns:p14="http://schemas.microsoft.com/office/powerpoint/2010/main" val="1343718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243387" y="2134133"/>
            <a:ext cx="0" cy="1754326"/>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4402183" y="2314575"/>
            <a:ext cx="7475246" cy="1554526"/>
          </a:xfrm>
          <a:prstGeom prst="rect">
            <a:avLst/>
          </a:prstGeom>
        </p:spPr>
      </p:pic>
      <p:sp>
        <p:nvSpPr>
          <p:cNvPr id="7" name="Rectangle 6"/>
          <p:cNvSpPr/>
          <p:nvPr/>
        </p:nvSpPr>
        <p:spPr>
          <a:xfrm>
            <a:off x="4493623" y="3450849"/>
            <a:ext cx="8907184" cy="523220"/>
          </a:xfrm>
          <a:prstGeom prst="rect">
            <a:avLst/>
          </a:prstGeom>
        </p:spPr>
        <p:txBody>
          <a:bodyPr wrap="square">
            <a:spAutoFit/>
          </a:bodyPr>
          <a:lstStyle/>
          <a:p>
            <a:pPr defTabSz="609570"/>
            <a:r>
              <a:rPr lang="en-US" sz="2800" dirty="0">
                <a:latin typeface="Amazon Ember Regular"/>
              </a:rPr>
              <a:t>Teaching Tomorrow's Cloud Workforce Today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133" y="1904576"/>
            <a:ext cx="2739118" cy="2739118"/>
          </a:xfrm>
          <a:prstGeom prst="rect">
            <a:avLst/>
          </a:prstGeom>
        </p:spPr>
      </p:pic>
      <p:sp>
        <p:nvSpPr>
          <p:cNvPr id="3" name="Text Placeholder 2"/>
          <p:cNvSpPr>
            <a:spLocks noGrp="1"/>
          </p:cNvSpPr>
          <p:nvPr>
            <p:ph type="body" sz="quarter" idx="10"/>
          </p:nvPr>
        </p:nvSpPr>
        <p:spPr/>
        <p:txBody>
          <a:bodyPr/>
          <a:lstStyle/>
          <a:p>
            <a:r>
              <a:rPr lang="en-US" dirty="0" smtClean="0"/>
              <a:t>For Students </a:t>
            </a:r>
            <a:endParaRPr lang="en-US" dirty="0"/>
          </a:p>
        </p:txBody>
      </p:sp>
    </p:spTree>
    <p:extLst>
      <p:ext uri="{BB962C8B-B14F-4D97-AF65-F5344CB8AC3E}">
        <p14:creationId xmlns:p14="http://schemas.microsoft.com/office/powerpoint/2010/main" val="354495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panose="02000000000000000000" pitchFamily="2" charset="0"/>
                <a:ea typeface="Amazon Ember" panose="02000000000000000000" pitchFamily="2" charset="0"/>
              </a:rPr>
              <a:t>Let’s Watch a Video First!</a:t>
            </a:r>
            <a:endParaRPr lang="en-US" dirty="0">
              <a:latin typeface="Amazon Ember" panose="02000000000000000000" pitchFamily="2" charset="0"/>
              <a:ea typeface="Amazon Ember" panose="02000000000000000000" pitchFamily="2" charset="0"/>
            </a:endParaRPr>
          </a:p>
        </p:txBody>
      </p:sp>
      <p:sp>
        <p:nvSpPr>
          <p:cNvPr id="3" name="Content Placeholder 2"/>
          <p:cNvSpPr>
            <a:spLocks noGrp="1"/>
          </p:cNvSpPr>
          <p:nvPr>
            <p:ph idx="1"/>
          </p:nvPr>
        </p:nvSpPr>
        <p:spPr/>
        <p:txBody>
          <a:bodyPr/>
          <a:lstStyle/>
          <a:p>
            <a:endParaRPr lang="en-US" dirty="0"/>
          </a:p>
        </p:txBody>
      </p:sp>
      <p:pic>
        <p:nvPicPr>
          <p:cNvPr id="4" name="X36oOsjyoXA"/>
          <p:cNvPicPr>
            <a:picLocks noRot="1" noChangeAspect="1"/>
          </p:cNvPicPr>
          <p:nvPr>
            <a:videoFile r:link="rId1"/>
          </p:nvPr>
        </p:nvPicPr>
        <p:blipFill>
          <a:blip r:embed="rId3"/>
          <a:stretch>
            <a:fillRect/>
          </a:stretch>
        </p:blipFill>
        <p:spPr>
          <a:xfrm>
            <a:off x="1203960" y="1375047"/>
            <a:ext cx="9337766" cy="5252493"/>
          </a:xfrm>
          <a:prstGeom prst="rect">
            <a:avLst/>
          </a:prstGeom>
        </p:spPr>
      </p:pic>
    </p:spTree>
    <p:extLst>
      <p:ext uri="{BB962C8B-B14F-4D97-AF65-F5344CB8AC3E}">
        <p14:creationId xmlns:p14="http://schemas.microsoft.com/office/powerpoint/2010/main" val="192735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72" y="262763"/>
            <a:ext cx="5084298" cy="1325563"/>
          </a:xfrm>
        </p:spPr>
        <p:txBody>
          <a:bodyPr/>
          <a:lstStyle/>
          <a:p>
            <a:r>
              <a:rPr lang="en-US" dirty="0" smtClean="0">
                <a:solidFill>
                  <a:schemeClr val="accent5">
                    <a:lumMod val="60000"/>
                    <a:lumOff val="40000"/>
                  </a:schemeClr>
                </a:solidFill>
                <a:latin typeface="Amazon Ember" panose="02000000000000000000" pitchFamily="2" charset="0"/>
                <a:ea typeface="Amazon Ember" panose="02000000000000000000" pitchFamily="2" charset="0"/>
              </a:rPr>
              <a:t>Cloud Career Pathway</a:t>
            </a:r>
            <a:endParaRPr lang="en-US" dirty="0">
              <a:latin typeface="Amazon Ember" panose="02000000000000000000" pitchFamily="2" charset="0"/>
              <a:ea typeface="Amazon Ember" panose="02000000000000000000" pitchFamily="2" charset="0"/>
            </a:endParaRPr>
          </a:p>
        </p:txBody>
      </p:sp>
      <p:sp>
        <p:nvSpPr>
          <p:cNvPr id="3" name="Content Placeholder 2"/>
          <p:cNvSpPr>
            <a:spLocks noGrp="1"/>
          </p:cNvSpPr>
          <p:nvPr>
            <p:ph idx="1"/>
          </p:nvPr>
        </p:nvSpPr>
        <p:spPr>
          <a:xfrm>
            <a:off x="226572" y="1825335"/>
            <a:ext cx="4400006" cy="4775426"/>
          </a:xfrm>
        </p:spPr>
        <p:txBody>
          <a:bodyPr>
            <a:normAutofit fontScale="85000" lnSpcReduction="20000"/>
          </a:bodyPr>
          <a:lstStyle/>
          <a:p>
            <a:pPr marL="0" indent="0">
              <a:lnSpc>
                <a:spcPct val="100000"/>
              </a:lnSpc>
              <a:buNone/>
            </a:pPr>
            <a:r>
              <a:rPr lang="en-US" sz="2000" b="1" dirty="0" smtClean="0">
                <a:solidFill>
                  <a:schemeClr val="accent5">
                    <a:lumMod val="60000"/>
                    <a:lumOff val="40000"/>
                  </a:schemeClr>
                </a:solidFill>
                <a:latin typeface="Amazon Ember" panose="02000000000000000000" pitchFamily="2" charset="0"/>
                <a:ea typeface="Amazon Ember" panose="02000000000000000000" pitchFamily="2" charset="0"/>
              </a:rPr>
              <a:t>Cloud Career Pathway </a:t>
            </a:r>
            <a:r>
              <a:rPr lang="en-US" sz="2000" dirty="0" smtClean="0">
                <a:latin typeface="Amazon Ember" panose="02000000000000000000" pitchFamily="2" charset="0"/>
                <a:ea typeface="Amazon Ember" panose="02000000000000000000" pitchFamily="2" charset="0"/>
              </a:rPr>
              <a:t>is a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self-pace learning environment</a:t>
            </a:r>
            <a:r>
              <a:rPr lang="en-US" sz="2000" dirty="0" smtClean="0">
                <a:latin typeface="Amazon Ember" panose="02000000000000000000" pitchFamily="2" charset="0"/>
                <a:ea typeface="Amazon Ember" panose="02000000000000000000" pitchFamily="2" charset="0"/>
              </a:rPr>
              <a:t> that provides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1 cloud intro class with 11 different most demanded job role </a:t>
            </a:r>
            <a:r>
              <a:rPr lang="en-US" sz="2000" dirty="0" smtClean="0">
                <a:latin typeface="Amazon Ember" panose="02000000000000000000" pitchFamily="2" charset="0"/>
                <a:ea typeface="Amazon Ember" panose="02000000000000000000" pitchFamily="2" charset="0"/>
              </a:rPr>
              <a:t>for students to gain necessary skills and knowledge. Every pathway includes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videos, text, quizzes, practice labs, and final project</a:t>
            </a:r>
            <a:r>
              <a:rPr lang="en-US" sz="2000" dirty="0" smtClean="0">
                <a:latin typeface="Amazon Ember" panose="02000000000000000000" pitchFamily="2" charset="0"/>
                <a:ea typeface="Amazon Ember" panose="02000000000000000000" pitchFamily="2" charset="0"/>
              </a:rPr>
              <a:t>. After completing each pathway, students can gain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AWS Educate certification and digital badge</a:t>
            </a:r>
            <a:r>
              <a:rPr lang="en-US" sz="2000" dirty="0" smtClean="0">
                <a:latin typeface="Amazon Ember" panose="02000000000000000000" pitchFamily="2" charset="0"/>
                <a:ea typeface="Amazon Ember" panose="02000000000000000000" pitchFamily="2" charset="0"/>
              </a:rPr>
              <a:t>. </a:t>
            </a:r>
          </a:p>
          <a:p>
            <a:pPr marL="0" indent="0">
              <a:lnSpc>
                <a:spcPct val="100000"/>
              </a:lnSpc>
              <a:buNone/>
            </a:pPr>
            <a:endParaRPr lang="en-US" sz="2000" dirty="0">
              <a:latin typeface="Amazon Ember" panose="02000000000000000000" pitchFamily="2" charset="0"/>
              <a:ea typeface="Amazon Ember" panose="02000000000000000000" pitchFamily="2" charset="0"/>
            </a:endParaRPr>
          </a:p>
          <a:p>
            <a:pPr marL="0" indent="0">
              <a:lnSpc>
                <a:spcPct val="100000"/>
              </a:lnSpc>
              <a:buNone/>
            </a:pPr>
            <a:r>
              <a:rPr lang="en-US" sz="2000" dirty="0" smtClean="0">
                <a:latin typeface="Amazon Ember" panose="02000000000000000000" pitchFamily="2" charset="0"/>
                <a:ea typeface="Amazon Ember" panose="02000000000000000000" pitchFamily="2" charset="0"/>
              </a:rPr>
              <a:t>For students from the age of 14-17, they will be able to access 1 cloud intro class (Cloud Computing 101) to start learning and understand more about cloud! </a:t>
            </a:r>
          </a:p>
          <a:p>
            <a:pPr marL="0" indent="0">
              <a:lnSpc>
                <a:spcPct val="100000"/>
              </a:lnSpc>
              <a:buNone/>
            </a:pPr>
            <a:endParaRPr lang="en-US" sz="2000" dirty="0">
              <a:latin typeface="Amazon Ember" panose="02000000000000000000" pitchFamily="2" charset="0"/>
              <a:ea typeface="Amazon Ember" panose="02000000000000000000" pitchFamily="2" charset="0"/>
            </a:endParaRPr>
          </a:p>
          <a:p>
            <a:pPr marL="0" indent="0">
              <a:lnSpc>
                <a:spcPct val="100000"/>
              </a:lnSpc>
              <a:buNone/>
            </a:pPr>
            <a:r>
              <a:rPr lang="en-US" sz="2000" b="1" dirty="0">
                <a:solidFill>
                  <a:schemeClr val="accent5">
                    <a:lumMod val="60000"/>
                    <a:lumOff val="40000"/>
                  </a:schemeClr>
                </a:solidFill>
                <a:latin typeface="Amazon Ember" panose="02000000000000000000" pitchFamily="2" charset="0"/>
                <a:ea typeface="Amazon Ember" panose="02000000000000000000" pitchFamily="2" charset="0"/>
              </a:rPr>
              <a:t>Every students with no age restriction will have the opportunity to practice AWS in the lab environment!</a:t>
            </a:r>
          </a:p>
        </p:txBody>
      </p:sp>
      <p:pic>
        <p:nvPicPr>
          <p:cNvPr id="4" name="Picture 3"/>
          <p:cNvPicPr>
            <a:picLocks noChangeAspect="1"/>
          </p:cNvPicPr>
          <p:nvPr/>
        </p:nvPicPr>
        <p:blipFill>
          <a:blip r:embed="rId2"/>
          <a:stretch>
            <a:fillRect/>
          </a:stretch>
        </p:blipFill>
        <p:spPr>
          <a:xfrm>
            <a:off x="4626578" y="308854"/>
            <a:ext cx="7565422" cy="6054898"/>
          </a:xfrm>
          <a:prstGeom prst="rect">
            <a:avLst/>
          </a:prstGeom>
        </p:spPr>
      </p:pic>
    </p:spTree>
    <p:extLst>
      <p:ext uri="{BB962C8B-B14F-4D97-AF65-F5344CB8AC3E}">
        <p14:creationId xmlns:p14="http://schemas.microsoft.com/office/powerpoint/2010/main" val="1253108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72" y="262763"/>
            <a:ext cx="5084298" cy="1325563"/>
          </a:xfrm>
        </p:spPr>
        <p:txBody>
          <a:bodyPr/>
          <a:lstStyle/>
          <a:p>
            <a:r>
              <a:rPr lang="en-US" dirty="0" smtClean="0">
                <a:solidFill>
                  <a:schemeClr val="accent4"/>
                </a:solidFill>
                <a:latin typeface="Amazon Ember" panose="02000000000000000000" pitchFamily="2" charset="0"/>
                <a:ea typeface="Amazon Ember" panose="02000000000000000000" pitchFamily="2" charset="0"/>
              </a:rPr>
              <a:t>Job Board</a:t>
            </a:r>
            <a:endParaRPr lang="en-US" dirty="0">
              <a:solidFill>
                <a:schemeClr val="accent4"/>
              </a:solidFill>
              <a:latin typeface="Amazon Ember" panose="02000000000000000000" pitchFamily="2" charset="0"/>
              <a:ea typeface="Amazon Ember" panose="02000000000000000000" pitchFamily="2" charset="0"/>
            </a:endParaRPr>
          </a:p>
        </p:txBody>
      </p:sp>
      <p:sp>
        <p:nvSpPr>
          <p:cNvPr id="3" name="Content Placeholder 2"/>
          <p:cNvSpPr>
            <a:spLocks noGrp="1"/>
          </p:cNvSpPr>
          <p:nvPr>
            <p:ph idx="1"/>
          </p:nvPr>
        </p:nvSpPr>
        <p:spPr>
          <a:xfrm>
            <a:off x="226572" y="1825335"/>
            <a:ext cx="4400006" cy="4775426"/>
          </a:xfrm>
        </p:spPr>
        <p:txBody>
          <a:bodyPr>
            <a:normAutofit/>
          </a:bodyPr>
          <a:lstStyle/>
          <a:p>
            <a:pPr marL="0" indent="0">
              <a:lnSpc>
                <a:spcPct val="100000"/>
              </a:lnSpc>
              <a:buNone/>
            </a:pPr>
            <a:r>
              <a:rPr lang="en-US" sz="2000" dirty="0">
                <a:latin typeface="Amazon Ember" panose="02000000000000000000" pitchFamily="2" charset="0"/>
                <a:ea typeface="Amazon Ember" panose="02000000000000000000" pitchFamily="2" charset="0"/>
              </a:rPr>
              <a:t>Every students over the age of 17 will be able to access job </a:t>
            </a:r>
            <a:r>
              <a:rPr lang="en-US" sz="2000" dirty="0" smtClean="0">
                <a:latin typeface="Amazon Ember" panose="02000000000000000000" pitchFamily="2" charset="0"/>
                <a:ea typeface="Amazon Ember" panose="02000000000000000000" pitchFamily="2" charset="0"/>
              </a:rPr>
              <a:t>board. Students will be able to see </a:t>
            </a:r>
            <a:r>
              <a:rPr lang="en-US" sz="2000" b="1" dirty="0" smtClean="0">
                <a:solidFill>
                  <a:schemeClr val="accent4"/>
                </a:solidFill>
                <a:latin typeface="Amazon Ember" panose="02000000000000000000" pitchFamily="2" charset="0"/>
                <a:ea typeface="Amazon Ember" panose="02000000000000000000" pitchFamily="2" charset="0"/>
              </a:rPr>
              <a:t>what pathway is associated what kind job roles</a:t>
            </a:r>
            <a:r>
              <a:rPr lang="en-US" sz="2000" dirty="0" smtClean="0">
                <a:latin typeface="Amazon Ember" panose="02000000000000000000" pitchFamily="2" charset="0"/>
                <a:ea typeface="Amazon Ember" panose="02000000000000000000" pitchFamily="2" charset="0"/>
              </a:rPr>
              <a:t> in order to understand the skills needed with particular jobs. </a:t>
            </a:r>
          </a:p>
          <a:p>
            <a:pPr marL="0" indent="0">
              <a:lnSpc>
                <a:spcPct val="100000"/>
              </a:lnSpc>
              <a:buNone/>
            </a:pPr>
            <a:endParaRPr lang="en-US" sz="2000" dirty="0">
              <a:latin typeface="Amazon Ember" panose="02000000000000000000" pitchFamily="2" charset="0"/>
              <a:ea typeface="Amazon Ember" panose="02000000000000000000" pitchFamily="2" charset="0"/>
            </a:endParaRPr>
          </a:p>
          <a:p>
            <a:pPr marL="0" indent="0">
              <a:lnSpc>
                <a:spcPct val="100000"/>
              </a:lnSpc>
              <a:buNone/>
            </a:pPr>
            <a:r>
              <a:rPr lang="en-US" sz="2000" dirty="0" smtClean="0">
                <a:latin typeface="Amazon Ember" panose="02000000000000000000" pitchFamily="2" charset="0"/>
                <a:ea typeface="Amazon Ember" panose="02000000000000000000" pitchFamily="2" charset="0"/>
              </a:rPr>
              <a:t>Students will be able to </a:t>
            </a:r>
            <a:r>
              <a:rPr lang="en-US" sz="2000" b="1" dirty="0" smtClean="0">
                <a:solidFill>
                  <a:schemeClr val="accent4"/>
                </a:solidFill>
                <a:latin typeface="Amazon Ember" panose="02000000000000000000" pitchFamily="2" charset="0"/>
                <a:ea typeface="Amazon Ember" panose="02000000000000000000" pitchFamily="2" charset="0"/>
              </a:rPr>
              <a:t>upload resume and attach the digital badges or AWS Educate certifications </a:t>
            </a:r>
            <a:r>
              <a:rPr lang="en-US" sz="2000" dirty="0" smtClean="0">
                <a:latin typeface="Amazon Ember" panose="02000000000000000000" pitchFamily="2" charset="0"/>
                <a:ea typeface="Amazon Ember" panose="02000000000000000000" pitchFamily="2" charset="0"/>
              </a:rPr>
              <a:t>after completing a pathway to show to the recruiter!</a:t>
            </a:r>
            <a:endParaRPr lang="en-US" sz="2000" dirty="0">
              <a:latin typeface="Amazon Ember" panose="02000000000000000000" pitchFamily="2" charset="0"/>
              <a:ea typeface="Amazon Ember" panose="02000000000000000000" pitchFamily="2" charset="0"/>
            </a:endParaRPr>
          </a:p>
        </p:txBody>
      </p:sp>
      <p:pic>
        <p:nvPicPr>
          <p:cNvPr id="4" name="Picture 3"/>
          <p:cNvPicPr>
            <a:picLocks noChangeAspect="1"/>
          </p:cNvPicPr>
          <p:nvPr/>
        </p:nvPicPr>
        <p:blipFill>
          <a:blip r:embed="rId2"/>
          <a:stretch>
            <a:fillRect/>
          </a:stretch>
        </p:blipFill>
        <p:spPr>
          <a:xfrm>
            <a:off x="4626578" y="308854"/>
            <a:ext cx="7565422" cy="6054898"/>
          </a:xfrm>
          <a:prstGeom prst="rect">
            <a:avLst/>
          </a:prstGeom>
        </p:spPr>
      </p:pic>
      <p:pic>
        <p:nvPicPr>
          <p:cNvPr id="5" name="Picture 4"/>
          <p:cNvPicPr>
            <a:picLocks noChangeAspect="1"/>
          </p:cNvPicPr>
          <p:nvPr/>
        </p:nvPicPr>
        <p:blipFill>
          <a:blip r:embed="rId3"/>
          <a:stretch>
            <a:fillRect/>
          </a:stretch>
        </p:blipFill>
        <p:spPr>
          <a:xfrm>
            <a:off x="4626578" y="308854"/>
            <a:ext cx="7565422" cy="6012642"/>
          </a:xfrm>
          <a:prstGeom prst="rect">
            <a:avLst/>
          </a:prstGeom>
        </p:spPr>
      </p:pic>
    </p:spTree>
    <p:extLst>
      <p:ext uri="{BB962C8B-B14F-4D97-AF65-F5344CB8AC3E}">
        <p14:creationId xmlns:p14="http://schemas.microsoft.com/office/powerpoint/2010/main" val="1087550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89" y="63793"/>
            <a:ext cx="10515600" cy="1325563"/>
          </a:xfrm>
        </p:spPr>
        <p:txBody>
          <a:bodyPr/>
          <a:lstStyle/>
          <a:p>
            <a:r>
              <a:rPr lang="en-US" dirty="0" smtClean="0"/>
              <a:t>Example of utilizing the AWS credits grants</a:t>
            </a:r>
            <a:endParaRPr lang="en-US" dirty="0"/>
          </a:p>
        </p:txBody>
      </p:sp>
      <p:sp>
        <p:nvSpPr>
          <p:cNvPr id="3" name="Content Placeholder 2"/>
          <p:cNvSpPr>
            <a:spLocks noGrp="1"/>
          </p:cNvSpPr>
          <p:nvPr>
            <p:ph idx="1"/>
          </p:nvPr>
        </p:nvSpPr>
        <p:spPr>
          <a:xfrm>
            <a:off x="504819" y="1252813"/>
            <a:ext cx="10515600" cy="916367"/>
          </a:xfrm>
        </p:spPr>
        <p:txBody>
          <a:bodyPr/>
          <a:lstStyle/>
          <a:p>
            <a:r>
              <a:rPr lang="en-US" sz="2667" dirty="0"/>
              <a:t>Amazon </a:t>
            </a:r>
            <a:r>
              <a:rPr lang="en-US" sz="2667" dirty="0" err="1"/>
              <a:t>IoT</a:t>
            </a:r>
            <a:r>
              <a:rPr lang="en-US" sz="2667" dirty="0"/>
              <a:t> Platform – Using Utility sensor data and Machine learning to predict spikes in usage and customer behavior and more…</a:t>
            </a:r>
          </a:p>
        </p:txBody>
      </p:sp>
      <p:sp>
        <p:nvSpPr>
          <p:cNvPr id="4" name="TextBox 3"/>
          <p:cNvSpPr txBox="1"/>
          <p:nvPr/>
        </p:nvSpPr>
        <p:spPr>
          <a:xfrm>
            <a:off x="1080122" y="4360047"/>
            <a:ext cx="899327" cy="439000"/>
          </a:xfrm>
          <a:prstGeom prst="rect">
            <a:avLst/>
          </a:prstGeom>
          <a:noFill/>
        </p:spPr>
        <p:txBody>
          <a:bodyPr wrap="square" lIns="0" tIns="0" rIns="0" bIns="0" rtlCol="0" anchor="t">
            <a:noAutofit/>
          </a:bodyPr>
          <a:lstStyle/>
          <a:p>
            <a:pPr algn="ctr"/>
            <a:r>
              <a:rPr lang="en-US" sz="1400" b="1" dirty="0" err="1"/>
              <a:t>IoT</a:t>
            </a:r>
            <a:r>
              <a:rPr lang="en-US" sz="1400" b="1" dirty="0"/>
              <a:t> thing </a:t>
            </a:r>
            <a:br>
              <a:rPr lang="en-US" sz="1400" b="1" dirty="0"/>
            </a:br>
            <a:r>
              <a:rPr lang="en-US" sz="1400" b="1" dirty="0"/>
              <a:t>utility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6037" y="3474440"/>
            <a:ext cx="834355" cy="834355"/>
          </a:xfrm>
          <a:prstGeom prst="rect">
            <a:avLst/>
          </a:prstGeom>
        </p:spPr>
      </p:pic>
      <p:sp>
        <p:nvSpPr>
          <p:cNvPr id="6" name="TextBox 5"/>
          <p:cNvSpPr txBox="1"/>
          <p:nvPr/>
        </p:nvSpPr>
        <p:spPr>
          <a:xfrm>
            <a:off x="3191422" y="3844475"/>
            <a:ext cx="674535" cy="439000"/>
          </a:xfrm>
          <a:prstGeom prst="rect">
            <a:avLst/>
          </a:prstGeom>
          <a:noFill/>
        </p:spPr>
        <p:txBody>
          <a:bodyPr wrap="square" lIns="0" tIns="0" rIns="0" bIns="0" rtlCol="0" anchor="t">
            <a:noAutofit/>
          </a:bodyPr>
          <a:lstStyle/>
          <a:p>
            <a:pPr algn="ctr"/>
            <a:r>
              <a:rPr lang="en-US" sz="800" b="1" dirty="0" err="1"/>
              <a:t>IoT</a:t>
            </a:r>
            <a:r>
              <a:rPr lang="en-US" sz="800" b="1" dirty="0"/>
              <a:t/>
            </a:r>
            <a:br>
              <a:rPr lang="en-US" sz="800" b="1" dirty="0"/>
            </a:br>
            <a:r>
              <a:rPr lang="en-US" sz="800" b="1" dirty="0"/>
              <a:t>action</a:t>
            </a:r>
            <a:endParaRPr lang="en-US" sz="1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938" y="3459036"/>
            <a:ext cx="820497" cy="84980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0387" y="2810053"/>
            <a:ext cx="1126140" cy="1351369"/>
          </a:xfrm>
          <a:prstGeom prst="rect">
            <a:avLst/>
          </a:prstGeom>
        </p:spPr>
      </p:pic>
      <p:sp>
        <p:nvSpPr>
          <p:cNvPr id="9" name="TextBox 8"/>
          <p:cNvSpPr txBox="1"/>
          <p:nvPr/>
        </p:nvSpPr>
        <p:spPr>
          <a:xfrm>
            <a:off x="5856217" y="4190074"/>
            <a:ext cx="774481" cy="482655"/>
          </a:xfrm>
          <a:prstGeom prst="rect">
            <a:avLst/>
          </a:prstGeom>
          <a:noFill/>
        </p:spPr>
        <p:txBody>
          <a:bodyPr wrap="square" lIns="0" tIns="0" rIns="0" bIns="0" rtlCol="0" anchor="t">
            <a:noAutofit/>
          </a:bodyPr>
          <a:lstStyle/>
          <a:p>
            <a:pPr algn="ctr"/>
            <a:r>
              <a:rPr lang="en-US" sz="1400" b="1" dirty="0"/>
              <a:t>AWS </a:t>
            </a:r>
            <a:r>
              <a:rPr lang="en-US" sz="1400" b="1" dirty="0" err="1"/>
              <a:t>IoT</a:t>
            </a:r>
            <a:endParaRPr lang="en-US" sz="1400" b="1" dirty="0"/>
          </a:p>
        </p:txBody>
      </p:sp>
      <p:sp>
        <p:nvSpPr>
          <p:cNvPr id="10" name="TextBox 9"/>
          <p:cNvSpPr txBox="1"/>
          <p:nvPr/>
        </p:nvSpPr>
        <p:spPr>
          <a:xfrm>
            <a:off x="2290563" y="3105887"/>
            <a:ext cx="786551" cy="473480"/>
          </a:xfrm>
          <a:prstGeom prst="rect">
            <a:avLst/>
          </a:prstGeom>
          <a:noFill/>
        </p:spPr>
        <p:txBody>
          <a:bodyPr wrap="square" lIns="0" tIns="0" rIns="0" bIns="0" rtlCol="0" anchor="t">
            <a:noAutofit/>
          </a:bodyPr>
          <a:lstStyle/>
          <a:p>
            <a:pPr algn="ctr"/>
            <a:r>
              <a:rPr lang="en-US" sz="1400" b="1" dirty="0" err="1"/>
              <a:t>IoT</a:t>
            </a:r>
            <a:r>
              <a:rPr lang="en-US" sz="1400" b="1" dirty="0"/>
              <a:t> MQTT</a:t>
            </a:r>
            <a:br>
              <a:rPr lang="en-US" sz="1400" b="1" dirty="0"/>
            </a:br>
            <a:r>
              <a:rPr lang="en-US" sz="1400" b="1" dirty="0"/>
              <a:t>protocol</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6667" y="2250473"/>
            <a:ext cx="793149" cy="835641"/>
          </a:xfrm>
          <a:prstGeom prst="rect">
            <a:avLst/>
          </a:prstGeom>
        </p:spPr>
      </p:pic>
      <p:sp>
        <p:nvSpPr>
          <p:cNvPr id="12" name="TextBox 11"/>
          <p:cNvSpPr txBox="1"/>
          <p:nvPr/>
        </p:nvSpPr>
        <p:spPr>
          <a:xfrm>
            <a:off x="3540963" y="4904509"/>
            <a:ext cx="5583260" cy="1200329"/>
          </a:xfrm>
          <a:prstGeom prst="rect">
            <a:avLst/>
          </a:prstGeom>
          <a:noFill/>
        </p:spPr>
        <p:txBody>
          <a:bodyPr wrap="none" rtlCol="0">
            <a:spAutoFit/>
          </a:bodyPr>
          <a:lstStyle/>
          <a:p>
            <a:r>
              <a:rPr lang="en-US" sz="2400" dirty="0"/>
              <a:t>AWS </a:t>
            </a:r>
            <a:r>
              <a:rPr lang="en-US" sz="2400" dirty="0" err="1"/>
              <a:t>IoT</a:t>
            </a:r>
            <a:r>
              <a:rPr lang="en-US" sz="2400" dirty="0"/>
              <a:t> - $5 for 1 million messages</a:t>
            </a:r>
          </a:p>
          <a:p>
            <a:r>
              <a:rPr lang="en-US" sz="2400" dirty="0" err="1"/>
              <a:t>DynamoDB</a:t>
            </a:r>
            <a:r>
              <a:rPr lang="en-US" sz="2400" dirty="0"/>
              <a:t> – 25GB free</a:t>
            </a:r>
          </a:p>
          <a:p>
            <a:r>
              <a:rPr lang="en-US" sz="2400" dirty="0"/>
              <a:t>Amazon Machine Learning - $0.42 per hour</a:t>
            </a: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003" y="2912336"/>
            <a:ext cx="863531" cy="1043331"/>
          </a:xfrm>
          <a:prstGeom prst="rect">
            <a:avLst/>
          </a:prstGeom>
        </p:spPr>
      </p:pic>
      <p:sp>
        <p:nvSpPr>
          <p:cNvPr id="14" name="TextBox 13"/>
          <p:cNvSpPr txBox="1"/>
          <p:nvPr/>
        </p:nvSpPr>
        <p:spPr>
          <a:xfrm>
            <a:off x="10672350" y="3986088"/>
            <a:ext cx="1156345" cy="249061"/>
          </a:xfrm>
          <a:prstGeom prst="rect">
            <a:avLst/>
          </a:prstGeom>
          <a:noFill/>
        </p:spPr>
        <p:txBody>
          <a:bodyPr wrap="square" lIns="0" tIns="0" rIns="0" bIns="0" rtlCol="0" anchor="t">
            <a:noAutofit/>
          </a:bodyPr>
          <a:lstStyle/>
          <a:p>
            <a:pPr algn="ctr"/>
            <a:r>
              <a:rPr lang="en-US" sz="1400" b="1" spc="-51" dirty="0"/>
              <a:t> Amazon Machine Learning</a:t>
            </a:r>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38897" y="3022704"/>
            <a:ext cx="869721" cy="963385"/>
          </a:xfrm>
          <a:prstGeom prst="rect">
            <a:avLst/>
          </a:prstGeom>
        </p:spPr>
      </p:pic>
      <p:sp>
        <p:nvSpPr>
          <p:cNvPr id="18" name="TextBox 17"/>
          <p:cNvSpPr txBox="1"/>
          <p:nvPr/>
        </p:nvSpPr>
        <p:spPr>
          <a:xfrm>
            <a:off x="8242083" y="3941123"/>
            <a:ext cx="942915" cy="249061"/>
          </a:xfrm>
          <a:prstGeom prst="rect">
            <a:avLst/>
          </a:prstGeom>
          <a:noFill/>
        </p:spPr>
        <p:txBody>
          <a:bodyPr wrap="square" lIns="0" tIns="0" rIns="0" bIns="0" rtlCol="0" anchor="t">
            <a:noAutofit/>
          </a:bodyPr>
          <a:lstStyle/>
          <a:p>
            <a:pPr algn="ctr"/>
            <a:r>
              <a:rPr lang="en-US" sz="1400" b="1" dirty="0"/>
              <a:t>Amazon</a:t>
            </a:r>
            <a:br>
              <a:rPr lang="en-US" sz="1400" b="1" dirty="0"/>
            </a:br>
            <a:r>
              <a:rPr lang="en-US" sz="1400" b="1" dirty="0" err="1"/>
              <a:t>DynamoDB</a:t>
            </a:r>
            <a:endParaRPr lang="en-US" sz="1400" b="1"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4932" y="3458992"/>
            <a:ext cx="820497" cy="849803"/>
          </a:xfrm>
          <a:prstGeom prst="rect">
            <a:avLst/>
          </a:prstGeom>
        </p:spPr>
      </p:pic>
      <p:sp>
        <p:nvSpPr>
          <p:cNvPr id="30" name="TextBox 29"/>
          <p:cNvSpPr txBox="1"/>
          <p:nvPr/>
        </p:nvSpPr>
        <p:spPr>
          <a:xfrm>
            <a:off x="3318173" y="4376606"/>
            <a:ext cx="774481" cy="482655"/>
          </a:xfrm>
          <a:prstGeom prst="rect">
            <a:avLst/>
          </a:prstGeom>
          <a:noFill/>
        </p:spPr>
        <p:txBody>
          <a:bodyPr wrap="square" lIns="0" tIns="0" rIns="0" bIns="0" rtlCol="0" anchor="t">
            <a:noAutofit/>
          </a:bodyPr>
          <a:lstStyle/>
          <a:p>
            <a:pPr algn="ctr"/>
            <a:r>
              <a:rPr lang="en-US" sz="1400" b="1" dirty="0" err="1"/>
              <a:t>IoT</a:t>
            </a:r>
            <a:r>
              <a:rPr lang="en-US" sz="1400" b="1" dirty="0"/>
              <a:t> Action</a:t>
            </a:r>
          </a:p>
        </p:txBody>
      </p:sp>
      <p:cxnSp>
        <p:nvCxnSpPr>
          <p:cNvPr id="32" name="Straight Arrow Connector 31"/>
          <p:cNvCxnSpPr/>
          <p:nvPr/>
        </p:nvCxnSpPr>
        <p:spPr>
          <a:xfrm>
            <a:off x="2270860" y="3955667"/>
            <a:ext cx="7477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551606" y="3474440"/>
            <a:ext cx="7477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198828" y="3474440"/>
            <a:ext cx="7477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565040" y="3479003"/>
            <a:ext cx="7477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339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315" y="1387678"/>
            <a:ext cx="10515600" cy="1685109"/>
          </a:xfrm>
        </p:spPr>
        <p:txBody>
          <a:bodyPr>
            <a:normAutofit fontScale="62500" lnSpcReduction="20000"/>
          </a:bodyPr>
          <a:lstStyle/>
          <a:p>
            <a:r>
              <a:rPr lang="en-US" sz="3800" b="1" dirty="0"/>
              <a:t>AWS </a:t>
            </a:r>
            <a:r>
              <a:rPr lang="en-US" sz="3800" b="1" dirty="0" err="1"/>
              <a:t>Chatbot</a:t>
            </a:r>
            <a:endParaRPr lang="en-US" sz="3800" b="1" dirty="0"/>
          </a:p>
          <a:p>
            <a:r>
              <a:rPr lang="en-US" dirty="0" smtClean="0"/>
              <a:t>Amazon Lex - $0.004 per voice request</a:t>
            </a:r>
          </a:p>
          <a:p>
            <a:r>
              <a:rPr lang="en-US" dirty="0" smtClean="0"/>
              <a:t>AWS Lambda – 3’200’000 free seconds per month</a:t>
            </a:r>
          </a:p>
          <a:p>
            <a:r>
              <a:rPr lang="en-US" dirty="0" smtClean="0"/>
              <a:t>AWS </a:t>
            </a:r>
            <a:r>
              <a:rPr lang="en-US" dirty="0" err="1" smtClean="0"/>
              <a:t>Cloudwatch</a:t>
            </a:r>
            <a:r>
              <a:rPr lang="en-US" dirty="0" smtClean="0"/>
              <a:t> – Free</a:t>
            </a:r>
          </a:p>
          <a:p>
            <a:r>
              <a:rPr lang="en-US" dirty="0" smtClean="0"/>
              <a:t>AWS Simple Notification Service (SNS) - $0.50 per million notifications</a:t>
            </a:r>
          </a:p>
        </p:txBody>
      </p:sp>
      <p:pic>
        <p:nvPicPr>
          <p:cNvPr id="1026" name="Picture 2" descr="Informational B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67" y="2681708"/>
            <a:ext cx="11989935" cy="346244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472289" y="63793"/>
            <a:ext cx="10515600" cy="1325563"/>
          </a:xfrm>
        </p:spPr>
        <p:txBody>
          <a:bodyPr/>
          <a:lstStyle/>
          <a:p>
            <a:r>
              <a:rPr lang="en-US" dirty="0" smtClean="0"/>
              <a:t>Example of utilizing the AWS credits grants</a:t>
            </a:r>
            <a:endParaRPr lang="en-US" dirty="0"/>
          </a:p>
        </p:txBody>
      </p:sp>
    </p:spTree>
    <p:extLst>
      <p:ext uri="{BB962C8B-B14F-4D97-AF65-F5344CB8AC3E}">
        <p14:creationId xmlns:p14="http://schemas.microsoft.com/office/powerpoint/2010/main" val="70367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mazon Ember" panose="02000000000000000000" pitchFamily="2" charset="0"/>
                <a:ea typeface="Amazon Ember" panose="02000000000000000000" pitchFamily="2" charset="0"/>
              </a:rPr>
              <a:t>What's </a:t>
            </a:r>
            <a:r>
              <a:rPr lang="en-US" dirty="0">
                <a:solidFill>
                  <a:schemeClr val="accent2"/>
                </a:solidFill>
                <a:latin typeface="Amazon Ember" panose="02000000000000000000" pitchFamily="2" charset="0"/>
                <a:ea typeface="Amazon Ember" panose="02000000000000000000" pitchFamily="2" charset="0"/>
              </a:rPr>
              <a:t>AWS Educate </a:t>
            </a:r>
            <a:r>
              <a:rPr lang="en-US" dirty="0">
                <a:latin typeface="Amazon Ember" panose="02000000000000000000" pitchFamily="2" charset="0"/>
                <a:ea typeface="Amazon Ember" panose="02000000000000000000" pitchFamily="2" charset="0"/>
              </a:rPr>
              <a:t>Program </a:t>
            </a:r>
            <a:r>
              <a:rPr lang="en-US" dirty="0" smtClean="0">
                <a:latin typeface="Amazon Ember" panose="02000000000000000000" pitchFamily="2" charset="0"/>
                <a:ea typeface="Amazon Ember" panose="02000000000000000000" pitchFamily="2" charset="0"/>
              </a:rPr>
              <a:t>All </a:t>
            </a:r>
            <a:r>
              <a:rPr lang="en-US" dirty="0">
                <a:latin typeface="Amazon Ember" panose="02000000000000000000" pitchFamily="2" charset="0"/>
                <a:ea typeface="Amazon Ember" panose="02000000000000000000" pitchFamily="2" charset="0"/>
              </a:rPr>
              <a:t>About? Hear It from Students &amp; </a:t>
            </a:r>
            <a:r>
              <a:rPr lang="en-US" dirty="0" smtClean="0">
                <a:latin typeface="Amazon Ember" panose="02000000000000000000" pitchFamily="2" charset="0"/>
                <a:ea typeface="Amazon Ember" panose="02000000000000000000" pitchFamily="2" charset="0"/>
              </a:rPr>
              <a:t>Educators</a:t>
            </a:r>
            <a:endParaRPr lang="en-US" dirty="0">
              <a:latin typeface="Amazon Ember" panose="02000000000000000000" pitchFamily="2" charset="0"/>
              <a:ea typeface="Amazon Ember" panose="02000000000000000000" pitchFamily="2" charset="0"/>
            </a:endParaRPr>
          </a:p>
        </p:txBody>
      </p:sp>
      <p:pic>
        <p:nvPicPr>
          <p:cNvPr id="4" name="dprIkNit_F0"/>
          <p:cNvPicPr>
            <a:picLocks noGrp="1" noRot="1" noChangeAspect="1"/>
          </p:cNvPicPr>
          <p:nvPr>
            <p:ph idx="1"/>
            <a:videoFile r:link="rId1"/>
          </p:nvPr>
        </p:nvPicPr>
        <p:blipFill>
          <a:blip r:embed="rId3"/>
          <a:stretch>
            <a:fillRect/>
          </a:stretch>
        </p:blipFill>
        <p:spPr>
          <a:xfrm>
            <a:off x="1561011" y="1690688"/>
            <a:ext cx="9069977" cy="5101862"/>
          </a:xfrm>
          <a:prstGeom prst="rect">
            <a:avLst/>
          </a:prstGeom>
        </p:spPr>
      </p:pic>
      <p:sp>
        <p:nvSpPr>
          <p:cNvPr id="5" name="Rectangle 4"/>
          <p:cNvSpPr/>
          <p:nvPr/>
        </p:nvSpPr>
        <p:spPr>
          <a:xfrm>
            <a:off x="6146800" y="-180290"/>
            <a:ext cx="6096000" cy="646331"/>
          </a:xfrm>
          <a:prstGeom prst="rect">
            <a:avLst/>
          </a:prstGeom>
        </p:spPr>
        <p:txBody>
          <a:bodyPr>
            <a:spAutoFit/>
          </a:bodyPr>
          <a:lstStyle/>
          <a:p>
            <a:r>
              <a:rPr lang="en-US" dirty="0"/>
              <a:t/>
            </a:r>
            <a:br>
              <a:rPr lang="en-US" dirty="0"/>
            </a:br>
            <a:r>
              <a:rPr lang="en-US" dirty="0">
                <a:solidFill>
                  <a:srgbClr val="FFFFFF"/>
                </a:solidFill>
                <a:latin typeface="Google Sans"/>
              </a:rPr>
              <a:t>D</a:t>
            </a:r>
            <a:endParaRPr lang="en-US" dirty="0"/>
          </a:p>
        </p:txBody>
      </p:sp>
    </p:spTree>
    <p:extLst>
      <p:ext uri="{BB962C8B-B14F-4D97-AF65-F5344CB8AC3E}">
        <p14:creationId xmlns:p14="http://schemas.microsoft.com/office/powerpoint/2010/main" val="1364299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243387" y="2134133"/>
            <a:ext cx="0" cy="1754326"/>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4402183" y="2314575"/>
            <a:ext cx="7475246" cy="1554526"/>
          </a:xfrm>
          <a:prstGeom prst="rect">
            <a:avLst/>
          </a:prstGeom>
        </p:spPr>
      </p:pic>
      <p:sp>
        <p:nvSpPr>
          <p:cNvPr id="7" name="Rectangle 6"/>
          <p:cNvSpPr/>
          <p:nvPr/>
        </p:nvSpPr>
        <p:spPr>
          <a:xfrm>
            <a:off x="4493623" y="3450849"/>
            <a:ext cx="8907184" cy="523220"/>
          </a:xfrm>
          <a:prstGeom prst="rect">
            <a:avLst/>
          </a:prstGeom>
        </p:spPr>
        <p:txBody>
          <a:bodyPr wrap="square">
            <a:spAutoFit/>
          </a:bodyPr>
          <a:lstStyle/>
          <a:p>
            <a:pPr defTabSz="609570"/>
            <a:r>
              <a:rPr lang="en-US" sz="2800" dirty="0">
                <a:latin typeface="Amazon Ember Regular"/>
              </a:rPr>
              <a:t>Teaching Tomorrow's Cloud Workforce Today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133" y="1904576"/>
            <a:ext cx="2739118" cy="2739118"/>
          </a:xfrm>
          <a:prstGeom prst="rect">
            <a:avLst/>
          </a:prstGeom>
        </p:spPr>
      </p:pic>
      <p:sp>
        <p:nvSpPr>
          <p:cNvPr id="3" name="Text Placeholder 2"/>
          <p:cNvSpPr>
            <a:spLocks noGrp="1"/>
          </p:cNvSpPr>
          <p:nvPr>
            <p:ph type="body" sz="quarter" idx="10"/>
          </p:nvPr>
        </p:nvSpPr>
        <p:spPr/>
        <p:txBody>
          <a:bodyPr/>
          <a:lstStyle/>
          <a:p>
            <a:r>
              <a:rPr lang="en-US" dirty="0" smtClean="0"/>
              <a:t>For Professors</a:t>
            </a:r>
          </a:p>
          <a:p>
            <a:endParaRPr lang="en-US" dirty="0"/>
          </a:p>
        </p:txBody>
      </p:sp>
    </p:spTree>
    <p:extLst>
      <p:ext uri="{BB962C8B-B14F-4D97-AF65-F5344CB8AC3E}">
        <p14:creationId xmlns:p14="http://schemas.microsoft.com/office/powerpoint/2010/main" val="74388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53" y="4404308"/>
            <a:ext cx="14859000" cy="3231799"/>
          </a:xfrm>
          <a:prstGeom prst="rect">
            <a:avLst/>
          </a:prstGeom>
        </p:spPr>
      </p:pic>
      <p:sp>
        <p:nvSpPr>
          <p:cNvPr id="2" name="Title 1"/>
          <p:cNvSpPr>
            <a:spLocks noGrp="1"/>
          </p:cNvSpPr>
          <p:nvPr>
            <p:ph type="title"/>
          </p:nvPr>
        </p:nvSpPr>
        <p:spPr/>
        <p:txBody>
          <a:bodyPr/>
          <a:lstStyle/>
          <a:p>
            <a:r>
              <a:rPr lang="en-US" altLang="zh-TW" dirty="0" smtClean="0">
                <a:latin typeface="Amazon Ember" panose="02000000000000000000" pitchFamily="2" charset="0"/>
                <a:ea typeface="Amazon Ember" panose="02000000000000000000" pitchFamily="2" charset="0"/>
              </a:rPr>
              <a:t>So </a:t>
            </a:r>
            <a:r>
              <a:rPr lang="en-US" dirty="0" smtClean="0">
                <a:latin typeface="Amazon Ember" panose="02000000000000000000" pitchFamily="2" charset="0"/>
                <a:ea typeface="Amazon Ember" panose="02000000000000000000" pitchFamily="2" charset="0"/>
              </a:rPr>
              <a:t>What is </a:t>
            </a:r>
            <a:r>
              <a:rPr lang="en-US" b="1" dirty="0" smtClean="0">
                <a:solidFill>
                  <a:schemeClr val="accent2"/>
                </a:solidFill>
                <a:latin typeface="Amazon Ember" panose="02000000000000000000" pitchFamily="2" charset="0"/>
                <a:ea typeface="Amazon Ember" panose="02000000000000000000" pitchFamily="2" charset="0"/>
              </a:rPr>
              <a:t>AWS Educate</a:t>
            </a:r>
            <a:r>
              <a:rPr lang="en-US" dirty="0" smtClean="0">
                <a:latin typeface="Amazon Ember" panose="02000000000000000000" pitchFamily="2" charset="0"/>
                <a:ea typeface="Amazon Ember" panose="02000000000000000000" pitchFamily="2" charset="0"/>
              </a:rPr>
              <a:t>?</a:t>
            </a:r>
            <a:endParaRPr lang="en-US" dirty="0">
              <a:latin typeface="Amazon Ember" panose="02000000000000000000" pitchFamily="2" charset="0"/>
              <a:ea typeface="Amazon Ember" panose="02000000000000000000" pitchFamily="2" charset="0"/>
            </a:endParaRPr>
          </a:p>
        </p:txBody>
      </p:sp>
      <p:sp>
        <p:nvSpPr>
          <p:cNvPr id="3" name="Content Placeholder 2"/>
          <p:cNvSpPr>
            <a:spLocks noGrp="1"/>
          </p:cNvSpPr>
          <p:nvPr>
            <p:ph idx="1"/>
          </p:nvPr>
        </p:nvSpPr>
        <p:spPr>
          <a:xfrm>
            <a:off x="838200" y="2550267"/>
            <a:ext cx="10515600" cy="3708082"/>
          </a:xfrm>
        </p:spPr>
        <p:txBody>
          <a:bodyPr>
            <a:normAutofit fontScale="77500" lnSpcReduction="20000"/>
          </a:bodyPr>
          <a:lstStyle/>
          <a:p>
            <a:pPr marL="0" indent="0" algn="ctr">
              <a:lnSpc>
                <a:spcPct val="150000"/>
              </a:lnSpc>
              <a:buNone/>
            </a:pPr>
            <a:r>
              <a:rPr lang="en-US" altLang="zh-TW" dirty="0" smtClean="0">
                <a:latin typeface="Amazon Ember" panose="02000000000000000000" pitchFamily="2" charset="0"/>
                <a:ea typeface="Amazon Ember" panose="02000000000000000000" pitchFamily="2" charset="0"/>
              </a:rPr>
              <a:t>With the increasing demand for cloud-skilled employees, AWS Educate provides an academic gateway for the next generation of IT and cloud professionals.  AWS Educate is an online platform that provides teaching material content sharing, professional development, and hands-on lab class environment. Through these features, professors will be equipped with necessary resources in teaching and developing curriculums. AWS hopes that professors can benefit from the resources AWS Educate offers and implement these materials into classrooms. </a:t>
            </a:r>
            <a:endParaRPr lang="en-US" dirty="0">
              <a:latin typeface="Amazon Ember" panose="02000000000000000000" pitchFamily="2" charset="0"/>
              <a:ea typeface="Amazon Ember" panose="02000000000000000000" pitchFamily="2" charset="0"/>
            </a:endParaRPr>
          </a:p>
        </p:txBody>
      </p:sp>
      <p:pic>
        <p:nvPicPr>
          <p:cNvPr id="4" name="Picture 3"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7349" y="137465"/>
            <a:ext cx="3905793" cy="2246694"/>
          </a:xfrm>
          <a:prstGeom prst="rect">
            <a:avLst/>
          </a:prstGeom>
        </p:spPr>
      </p:pic>
    </p:spTree>
    <p:extLst>
      <p:ext uri="{BB962C8B-B14F-4D97-AF65-F5344CB8AC3E}">
        <p14:creationId xmlns:p14="http://schemas.microsoft.com/office/powerpoint/2010/main" val="1346072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846705" y="1233794"/>
            <a:ext cx="7240793" cy="5624206"/>
          </a:xfrm>
        </p:spPr>
        <p:txBody>
          <a:bodyPr>
            <a:normAutofit fontScale="77500" lnSpcReduction="20000"/>
          </a:bodyPr>
          <a:lstStyle/>
          <a:p>
            <a:pPr lvl="0"/>
            <a:r>
              <a:rPr lang="en-HK" b="1" u="sng" dirty="0" smtClean="0"/>
              <a:t>For students </a:t>
            </a:r>
            <a:endParaRPr lang="en-US" b="1" u="sng" dirty="0" smtClean="0"/>
          </a:p>
          <a:p>
            <a:pPr lvl="1"/>
            <a:r>
              <a:rPr lang="en-HK" dirty="0" smtClean="0"/>
              <a:t>Starter Account (without credit card), Standard Account (with AWS Account) to receive </a:t>
            </a:r>
            <a:r>
              <a:rPr lang="en-HK" b="1" dirty="0" smtClean="0">
                <a:solidFill>
                  <a:schemeClr val="accent1">
                    <a:lumMod val="75000"/>
                  </a:schemeClr>
                </a:solidFill>
              </a:rPr>
              <a:t>30-100 USD credits </a:t>
            </a:r>
            <a:r>
              <a:rPr lang="en-HK" dirty="0" smtClean="0"/>
              <a:t>for AWS service renew annually</a:t>
            </a:r>
            <a:endParaRPr lang="en-US" dirty="0" smtClean="0"/>
          </a:p>
          <a:p>
            <a:pPr lvl="1"/>
            <a:r>
              <a:rPr lang="en-HK" b="1" dirty="0" smtClean="0">
                <a:solidFill>
                  <a:schemeClr val="accent1">
                    <a:lumMod val="75000"/>
                  </a:schemeClr>
                </a:solidFill>
              </a:rPr>
              <a:t>Free </a:t>
            </a:r>
            <a:r>
              <a:rPr lang="en-HK" sz="2500" dirty="0" smtClean="0"/>
              <a:t>access to </a:t>
            </a:r>
            <a:r>
              <a:rPr lang="en-HK" b="1" dirty="0" smtClean="0">
                <a:solidFill>
                  <a:schemeClr val="accent1">
                    <a:lumMod val="75000"/>
                  </a:schemeClr>
                </a:solidFill>
              </a:rPr>
              <a:t>AWS Technical Essential Training Learning Course </a:t>
            </a:r>
            <a:r>
              <a:rPr lang="en-HK" sz="2500" dirty="0" smtClean="0"/>
              <a:t>(valued at $600USD)</a:t>
            </a:r>
            <a:endParaRPr lang="en-US" sz="2500" dirty="0" smtClean="0"/>
          </a:p>
          <a:p>
            <a:pPr lvl="1"/>
            <a:r>
              <a:rPr lang="en-HK" dirty="0" smtClean="0"/>
              <a:t>NEW CAREER PATHWAY - </a:t>
            </a:r>
            <a:r>
              <a:rPr lang="en-HK" sz="2500" b="1" dirty="0" smtClean="0">
                <a:solidFill>
                  <a:schemeClr val="accent1">
                    <a:lumMod val="75000"/>
                  </a:schemeClr>
                </a:solidFill>
              </a:rPr>
              <a:t>1 Cloud Intro Class and 11 Highly Demanded Job Roles Training </a:t>
            </a:r>
            <a:r>
              <a:rPr lang="en-HK" dirty="0" smtClean="0"/>
              <a:t>– Machine Learning Scientist, Big Data Scientist, Cloud Support Engineer, Web Developer, DevOps Engineer… etc. </a:t>
            </a:r>
            <a:endParaRPr lang="en-US" dirty="0" smtClean="0"/>
          </a:p>
          <a:p>
            <a:pPr lvl="1"/>
            <a:r>
              <a:rPr lang="en-HK" b="1" dirty="0" smtClean="0">
                <a:solidFill>
                  <a:schemeClr val="accent1">
                    <a:lumMod val="75000"/>
                  </a:schemeClr>
                </a:solidFill>
              </a:rPr>
              <a:t>5 Badges </a:t>
            </a:r>
            <a:r>
              <a:rPr lang="en-HK" dirty="0" smtClean="0"/>
              <a:t>- gaming, </a:t>
            </a:r>
            <a:r>
              <a:rPr lang="en-HK" dirty="0" err="1" smtClean="0"/>
              <a:t>startup</a:t>
            </a:r>
            <a:r>
              <a:rPr lang="en-HK" dirty="0" smtClean="0"/>
              <a:t>, </a:t>
            </a:r>
            <a:r>
              <a:rPr lang="en-HK" dirty="0" err="1" smtClean="0"/>
              <a:t>alexa</a:t>
            </a:r>
            <a:r>
              <a:rPr lang="en-HK" dirty="0" smtClean="0"/>
              <a:t> ….</a:t>
            </a:r>
            <a:endParaRPr lang="en-US" dirty="0" smtClean="0"/>
          </a:p>
          <a:p>
            <a:pPr lvl="1"/>
            <a:r>
              <a:rPr lang="en-HK" dirty="0" smtClean="0"/>
              <a:t>Job Board for </a:t>
            </a:r>
            <a:r>
              <a:rPr lang="en-HK" b="1" dirty="0" smtClean="0">
                <a:solidFill>
                  <a:schemeClr val="accent1">
                    <a:lumMod val="75000"/>
                  </a:schemeClr>
                </a:solidFill>
              </a:rPr>
              <a:t>internship and full-time opportunities </a:t>
            </a:r>
            <a:r>
              <a:rPr lang="en-HK" dirty="0" smtClean="0"/>
              <a:t>– including Hong Kong jobs </a:t>
            </a:r>
            <a:endParaRPr lang="en-US" dirty="0" smtClean="0"/>
          </a:p>
          <a:p>
            <a:pPr lvl="0"/>
            <a:r>
              <a:rPr lang="en-HK" b="1" u="sng" dirty="0" smtClean="0"/>
              <a:t>For </a:t>
            </a:r>
            <a:r>
              <a:rPr lang="en-HK" b="1" u="sng" dirty="0"/>
              <a:t>educators </a:t>
            </a:r>
            <a:endParaRPr lang="en-US" u="sng" dirty="0"/>
          </a:p>
          <a:p>
            <a:pPr lvl="1"/>
            <a:r>
              <a:rPr lang="en-HK" dirty="0"/>
              <a:t>NEW Starter Account (without credit card), Standard Account (with AWS Account) to </a:t>
            </a:r>
            <a:r>
              <a:rPr lang="en-HK" b="1" dirty="0">
                <a:solidFill>
                  <a:schemeClr val="accent1">
                    <a:lumMod val="75000"/>
                  </a:schemeClr>
                </a:solidFill>
              </a:rPr>
              <a:t>50-200 USD credits </a:t>
            </a:r>
            <a:r>
              <a:rPr lang="en-HK" dirty="0"/>
              <a:t>on AWS renew annually </a:t>
            </a:r>
            <a:endParaRPr lang="en-US" dirty="0"/>
          </a:p>
          <a:p>
            <a:pPr lvl="1"/>
            <a:r>
              <a:rPr lang="en-HK" b="1" dirty="0">
                <a:solidFill>
                  <a:schemeClr val="accent1">
                    <a:lumMod val="75000"/>
                  </a:schemeClr>
                </a:solidFill>
              </a:rPr>
              <a:t>Free </a:t>
            </a:r>
            <a:r>
              <a:rPr lang="en-HK" sz="2500" dirty="0"/>
              <a:t>access to </a:t>
            </a:r>
            <a:r>
              <a:rPr lang="en-HK" b="1" dirty="0">
                <a:solidFill>
                  <a:schemeClr val="accent1">
                    <a:lumMod val="75000"/>
                  </a:schemeClr>
                </a:solidFill>
              </a:rPr>
              <a:t>AWS Technical Essential Training Learning Course </a:t>
            </a:r>
            <a:r>
              <a:rPr lang="en-HK" sz="2500" dirty="0"/>
              <a:t>(valued at $600USD)</a:t>
            </a:r>
            <a:endParaRPr lang="en-US" sz="2500" dirty="0"/>
          </a:p>
          <a:p>
            <a:pPr lvl="1"/>
            <a:r>
              <a:rPr lang="en-HK" b="1" dirty="0" smtClean="0">
                <a:solidFill>
                  <a:schemeClr val="accent1">
                    <a:lumMod val="75000"/>
                  </a:schemeClr>
                </a:solidFill>
              </a:rPr>
              <a:t>1500</a:t>
            </a:r>
            <a:r>
              <a:rPr lang="en-HK" b="1" dirty="0">
                <a:solidFill>
                  <a:schemeClr val="accent1">
                    <a:lumMod val="75000"/>
                  </a:schemeClr>
                </a:solidFill>
              </a:rPr>
              <a:t>+ </a:t>
            </a:r>
            <a:r>
              <a:rPr lang="en-HK" b="1" dirty="0" smtClean="0">
                <a:solidFill>
                  <a:schemeClr val="accent1">
                    <a:lumMod val="75000"/>
                  </a:schemeClr>
                </a:solidFill>
              </a:rPr>
              <a:t>Institutes </a:t>
            </a:r>
            <a:r>
              <a:rPr lang="en-HK" dirty="0"/>
              <a:t>Teaching Material Sharing </a:t>
            </a:r>
            <a:endParaRPr lang="en-US" dirty="0"/>
          </a:p>
          <a:p>
            <a:pPr lvl="1"/>
            <a:r>
              <a:rPr lang="en-HK" dirty="0"/>
              <a:t>NEW FEATURE – </a:t>
            </a:r>
            <a:r>
              <a:rPr lang="en-HK" b="1" dirty="0">
                <a:solidFill>
                  <a:schemeClr val="accent1">
                    <a:lumMod val="75000"/>
                  </a:schemeClr>
                </a:solidFill>
              </a:rPr>
              <a:t>AWS Educate classroom </a:t>
            </a:r>
            <a:r>
              <a:rPr lang="en-HK" dirty="0" smtClean="0"/>
              <a:t>to offer hands-on lab in class with additional credits </a:t>
            </a:r>
            <a:endParaRPr lang="en-US" dirty="0"/>
          </a:p>
          <a:p>
            <a:pPr lvl="1"/>
            <a:r>
              <a:rPr lang="en-HK" b="1" dirty="0">
                <a:solidFill>
                  <a:schemeClr val="accent1">
                    <a:lumMod val="75000"/>
                  </a:schemeClr>
                </a:solidFill>
              </a:rPr>
              <a:t>50% off </a:t>
            </a:r>
            <a:r>
              <a:rPr lang="en-HK" b="1" dirty="0" smtClean="0">
                <a:solidFill>
                  <a:schemeClr val="accent1">
                    <a:lumMod val="75000"/>
                  </a:schemeClr>
                </a:solidFill>
              </a:rPr>
              <a:t>AWS certifications </a:t>
            </a:r>
            <a:r>
              <a:rPr lang="en-HK" b="1" dirty="0">
                <a:solidFill>
                  <a:schemeClr val="accent1">
                    <a:lumMod val="75000"/>
                  </a:schemeClr>
                </a:solidFill>
              </a:rPr>
              <a:t>exams </a:t>
            </a:r>
            <a:endParaRPr lang="en-US" b="1" dirty="0">
              <a:solidFill>
                <a:schemeClr val="accent1">
                  <a:lumMod val="75000"/>
                </a:schemeClr>
              </a:solidFill>
            </a:endParaRPr>
          </a:p>
          <a:p>
            <a:endParaRPr lang="en-US" altLang="zh-TW" dirty="0" smtClean="0"/>
          </a:p>
          <a:p>
            <a:endParaRPr lang="en-US" altLang="zh-TW" dirty="0" smtClean="0"/>
          </a:p>
          <a:p>
            <a:endParaRPr lang="en-US" altLang="zh-TW" dirty="0" smtClean="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7678"/>
            <a:ext cx="3023000" cy="3570322"/>
          </a:xfrm>
          <a:prstGeom prst="rect">
            <a:avLst/>
          </a:prstGeom>
        </p:spPr>
      </p:pic>
      <p:pic>
        <p:nvPicPr>
          <p:cNvPr id="6" name="Picture 5"/>
          <p:cNvPicPr>
            <a:picLocks noChangeAspect="1"/>
          </p:cNvPicPr>
          <p:nvPr/>
        </p:nvPicPr>
        <p:blipFill>
          <a:blip r:embed="rId3"/>
          <a:stretch>
            <a:fillRect/>
          </a:stretch>
        </p:blipFill>
        <p:spPr>
          <a:xfrm>
            <a:off x="2792763" y="5133703"/>
            <a:ext cx="1724297" cy="1724297"/>
          </a:xfrm>
          <a:prstGeom prst="rect">
            <a:avLst/>
          </a:prstGeom>
        </p:spPr>
      </p:pic>
      <p:pic>
        <p:nvPicPr>
          <p:cNvPr id="7" name="Picture 6"/>
          <p:cNvPicPr>
            <a:picLocks noChangeAspect="1"/>
          </p:cNvPicPr>
          <p:nvPr/>
        </p:nvPicPr>
        <p:blipFill>
          <a:blip r:embed="rId4"/>
          <a:stretch>
            <a:fillRect/>
          </a:stretch>
        </p:blipFill>
        <p:spPr>
          <a:xfrm>
            <a:off x="1923634" y="2496550"/>
            <a:ext cx="2810500" cy="1652159"/>
          </a:xfrm>
          <a:prstGeom prst="rect">
            <a:avLst/>
          </a:prstGeom>
        </p:spPr>
      </p:pic>
      <p:sp>
        <p:nvSpPr>
          <p:cNvPr id="8" name="TextBox 7"/>
          <p:cNvSpPr txBox="1"/>
          <p:nvPr/>
        </p:nvSpPr>
        <p:spPr>
          <a:xfrm>
            <a:off x="2251601" y="3041456"/>
            <a:ext cx="2411091"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smtClean="0">
                <a:ln>
                  <a:noFill/>
                </a:ln>
                <a:solidFill>
                  <a:prstClr val="black"/>
                </a:solidFill>
                <a:effectLst/>
                <a:uLnTx/>
                <a:uFillTx/>
                <a:latin typeface="Calibri" panose="020F0502020204030204"/>
                <a:ea typeface="+mn-ea"/>
                <a:cs typeface="+mn-cs"/>
              </a:rPr>
              <a:t>Register NOW!</a:t>
            </a:r>
            <a:endPar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itle 1"/>
          <p:cNvSpPr>
            <a:spLocks noGrp="1"/>
          </p:cNvSpPr>
          <p:nvPr>
            <p:ph type="title"/>
          </p:nvPr>
        </p:nvSpPr>
        <p:spPr>
          <a:xfrm>
            <a:off x="-1883117" y="736149"/>
            <a:ext cx="8934993" cy="1273162"/>
          </a:xfrm>
        </p:spPr>
        <p:txBody>
          <a:bodyPr>
            <a:normAutofit fontScale="90000"/>
          </a:bodyPr>
          <a:lstStyle/>
          <a:p>
            <a:pPr algn="ctr"/>
            <a:r>
              <a:rPr lang="en-US" altLang="zh-TW" sz="4200" dirty="0" smtClean="0">
                <a:latin typeface="Amazon Ember" panose="02000000000000000000" pitchFamily="2" charset="0"/>
              </a:rPr>
              <a:t>Cloud Skills Readiness </a:t>
            </a:r>
            <a:br>
              <a:rPr lang="en-US" altLang="zh-TW" sz="4200" dirty="0" smtClean="0">
                <a:latin typeface="Amazon Ember" panose="02000000000000000000" pitchFamily="2" charset="0"/>
              </a:rPr>
            </a:br>
            <a:r>
              <a:rPr lang="en-US" altLang="zh-TW" sz="4200" dirty="0" smtClean="0">
                <a:latin typeface="Amazon Ember" panose="02000000000000000000" pitchFamily="2" charset="0"/>
              </a:rPr>
              <a:t>with</a:t>
            </a:r>
            <a:r>
              <a:rPr lang="zh-TW" altLang="en-US" sz="4200" dirty="0" smtClean="0">
                <a:latin typeface="Amazon Ember" panose="02000000000000000000" pitchFamily="2" charset="0"/>
              </a:rPr>
              <a:t> </a:t>
            </a:r>
            <a:r>
              <a:rPr lang="en-US" altLang="zh-TW" sz="4200" dirty="0" smtClean="0">
                <a:latin typeface="Amazon Ember" panose="02000000000000000000" pitchFamily="2" charset="0"/>
              </a:rPr>
              <a:t/>
            </a:r>
            <a:br>
              <a:rPr lang="en-US" altLang="zh-TW" sz="4200" dirty="0" smtClean="0">
                <a:latin typeface="Amazon Ember" panose="02000000000000000000" pitchFamily="2" charset="0"/>
              </a:rPr>
            </a:br>
            <a:r>
              <a:rPr lang="en-US" sz="4200" dirty="0" smtClean="0">
                <a:solidFill>
                  <a:schemeClr val="accent2"/>
                </a:solidFill>
                <a:latin typeface="Amazon Ember" panose="02000000000000000000" pitchFamily="2" charset="0"/>
                <a:ea typeface="Amazon Ember" panose="02000000000000000000" pitchFamily="2" charset="0"/>
              </a:rPr>
              <a:t>AWS Educate </a:t>
            </a:r>
            <a:r>
              <a:rPr lang="en-US" dirty="0" smtClean="0">
                <a:latin typeface="Amazon Ember" panose="02000000000000000000" pitchFamily="2" charset="0"/>
                <a:ea typeface="Amazon Ember" panose="02000000000000000000" pitchFamily="2" charset="0"/>
              </a:rPr>
              <a:t/>
            </a:r>
            <a:br>
              <a:rPr lang="en-US" dirty="0" smtClean="0">
                <a:latin typeface="Amazon Ember" panose="02000000000000000000" pitchFamily="2" charset="0"/>
                <a:ea typeface="Amazon Ember" panose="02000000000000000000" pitchFamily="2" charset="0"/>
              </a:rPr>
            </a:br>
            <a:endParaRPr lang="en-US" dirty="0">
              <a:latin typeface="Amazon Ember" panose="02000000000000000000" pitchFamily="2" charset="0"/>
              <a:ea typeface="Amazon Ember" panose="02000000000000000000" pitchFamily="2" charset="0"/>
            </a:endParaRPr>
          </a:p>
        </p:txBody>
      </p:sp>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3521" y="318808"/>
            <a:ext cx="4523977" cy="834682"/>
          </a:xfrm>
          <a:prstGeom prst="rect">
            <a:avLst/>
          </a:prstGeom>
        </p:spPr>
      </p:pic>
      <p:pic>
        <p:nvPicPr>
          <p:cNvPr id="11" name="Picture 10"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84385" y="500347"/>
            <a:ext cx="1223314" cy="703676"/>
          </a:xfrm>
          <a:prstGeom prst="rect">
            <a:avLst/>
          </a:prstGeom>
        </p:spPr>
      </p:pic>
    </p:spTree>
    <p:extLst>
      <p:ext uri="{BB962C8B-B14F-4D97-AF65-F5344CB8AC3E}">
        <p14:creationId xmlns:p14="http://schemas.microsoft.com/office/powerpoint/2010/main" val="1196552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94" y="100525"/>
            <a:ext cx="12009106" cy="6757475"/>
          </a:xfrm>
        </p:spPr>
      </p:pic>
    </p:spTree>
    <p:extLst>
      <p:ext uri="{BB962C8B-B14F-4D97-AF65-F5344CB8AC3E}">
        <p14:creationId xmlns:p14="http://schemas.microsoft.com/office/powerpoint/2010/main" val="2699660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72" y="262763"/>
            <a:ext cx="5084298" cy="1325563"/>
          </a:xfrm>
        </p:spPr>
        <p:txBody>
          <a:bodyPr/>
          <a:lstStyle/>
          <a:p>
            <a:r>
              <a:rPr lang="en-US" dirty="0" smtClean="0">
                <a:solidFill>
                  <a:schemeClr val="accent5">
                    <a:lumMod val="60000"/>
                    <a:lumOff val="40000"/>
                  </a:schemeClr>
                </a:solidFill>
                <a:latin typeface="Amazon Ember" panose="02000000000000000000" pitchFamily="2" charset="0"/>
                <a:ea typeface="Amazon Ember" panose="02000000000000000000" pitchFamily="2" charset="0"/>
              </a:rPr>
              <a:t>Get Content </a:t>
            </a:r>
            <a:endParaRPr lang="en-US" dirty="0">
              <a:latin typeface="Amazon Ember" panose="02000000000000000000" pitchFamily="2" charset="0"/>
              <a:ea typeface="Amazon Ember" panose="02000000000000000000" pitchFamily="2" charset="0"/>
            </a:endParaRPr>
          </a:p>
        </p:txBody>
      </p:sp>
      <p:sp>
        <p:nvSpPr>
          <p:cNvPr id="3" name="Content Placeholder 2"/>
          <p:cNvSpPr>
            <a:spLocks noGrp="1"/>
          </p:cNvSpPr>
          <p:nvPr>
            <p:ph idx="1"/>
          </p:nvPr>
        </p:nvSpPr>
        <p:spPr>
          <a:xfrm>
            <a:off x="226572" y="1825335"/>
            <a:ext cx="4068336" cy="4775426"/>
          </a:xfrm>
        </p:spPr>
        <p:txBody>
          <a:bodyPr>
            <a:normAutofit/>
          </a:bodyPr>
          <a:lstStyle/>
          <a:p>
            <a:pPr marL="0" indent="0">
              <a:buNone/>
            </a:pPr>
            <a:r>
              <a:rPr lang="en-US" sz="2000" dirty="0">
                <a:latin typeface="Amazon Ember" panose="02000000000000000000" pitchFamily="2" charset="0"/>
                <a:ea typeface="Amazon Ember" panose="02000000000000000000" pitchFamily="2" charset="0"/>
              </a:rPr>
              <a:t>Educator Portal allows educators to access teaching content and material from other professors from more than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cs typeface="+mj-cs"/>
              </a:rPr>
              <a:t>+</a:t>
            </a:r>
            <a:r>
              <a:rPr lang="en-US" sz="2000" b="1" dirty="0" smtClean="0">
                <a:solidFill>
                  <a:schemeClr val="accent5">
                    <a:lumMod val="60000"/>
                    <a:lumOff val="40000"/>
                  </a:schemeClr>
                </a:solidFill>
                <a:latin typeface="Amazon Ember" panose="02000000000000000000" pitchFamily="2" charset="0"/>
                <a:ea typeface="Amazon Ember" panose="02000000000000000000" pitchFamily="2" charset="0"/>
                <a:cs typeface="+mj-cs"/>
              </a:rPr>
              <a:t>1500 </a:t>
            </a:r>
            <a:r>
              <a:rPr lang="en-US" sz="2000" b="1" dirty="0">
                <a:solidFill>
                  <a:schemeClr val="accent5">
                    <a:lumMod val="60000"/>
                    <a:lumOff val="40000"/>
                  </a:schemeClr>
                </a:solidFill>
                <a:latin typeface="Amazon Ember" panose="02000000000000000000" pitchFamily="2" charset="0"/>
                <a:ea typeface="Amazon Ember" panose="02000000000000000000" pitchFamily="2" charset="0"/>
                <a:cs typeface="+mj-cs"/>
              </a:rPr>
              <a:t>institutions and AWS itself </a:t>
            </a:r>
          </a:p>
          <a:p>
            <a:pPr marL="1085850" lvl="1" indent="-342900"/>
            <a:r>
              <a:rPr lang="en-US" sz="1800" dirty="0">
                <a:solidFill>
                  <a:srgbClr val="00B0F0"/>
                </a:solidFill>
                <a:latin typeface="Amazon Ember" panose="02000000000000000000" pitchFamily="2" charset="0"/>
                <a:ea typeface="Amazon Ember" panose="02000000000000000000" pitchFamily="2" charset="0"/>
              </a:rPr>
              <a:t>Tutorials From AWS </a:t>
            </a:r>
          </a:p>
          <a:p>
            <a:pPr marL="1085850" lvl="1" indent="-342900"/>
            <a:r>
              <a:rPr lang="en-US" sz="1800" dirty="0" err="1">
                <a:solidFill>
                  <a:srgbClr val="00B0F0"/>
                </a:solidFill>
                <a:latin typeface="Amazon Ember" panose="02000000000000000000" pitchFamily="2" charset="0"/>
                <a:ea typeface="Amazon Ember" panose="02000000000000000000" pitchFamily="2" charset="0"/>
              </a:rPr>
              <a:t>Slideshare</a:t>
            </a:r>
            <a:r>
              <a:rPr lang="en-US" sz="1800" dirty="0">
                <a:solidFill>
                  <a:srgbClr val="00B0F0"/>
                </a:solidFill>
                <a:latin typeface="Amazon Ember" panose="02000000000000000000" pitchFamily="2" charset="0"/>
                <a:ea typeface="Amazon Ember" panose="02000000000000000000" pitchFamily="2" charset="0"/>
              </a:rPr>
              <a:t> From Other Professors</a:t>
            </a:r>
          </a:p>
          <a:p>
            <a:pPr marL="1085850" lvl="1" indent="-342900"/>
            <a:r>
              <a:rPr lang="en-US" sz="1800" dirty="0">
                <a:solidFill>
                  <a:srgbClr val="00B0F0"/>
                </a:solidFill>
                <a:latin typeface="Amazon Ember" panose="02000000000000000000" pitchFamily="2" charset="0"/>
                <a:ea typeface="Amazon Ember" panose="02000000000000000000" pitchFamily="2" charset="0"/>
              </a:rPr>
              <a:t>Homework/ Lab References</a:t>
            </a:r>
          </a:p>
          <a:p>
            <a:pPr marL="1085850" lvl="1" indent="-342900"/>
            <a:r>
              <a:rPr lang="en-US" sz="1800" dirty="0">
                <a:solidFill>
                  <a:srgbClr val="00B0F0"/>
                </a:solidFill>
                <a:latin typeface="Amazon Ember" panose="02000000000000000000" pitchFamily="2" charset="0"/>
                <a:ea typeface="Amazon Ember" panose="02000000000000000000" pitchFamily="2" charset="0"/>
              </a:rPr>
              <a:t>Content from </a:t>
            </a:r>
            <a:r>
              <a:rPr lang="en-US" sz="1800" dirty="0" err="1">
                <a:solidFill>
                  <a:srgbClr val="00B0F0"/>
                </a:solidFill>
                <a:latin typeface="Amazon Ember" panose="02000000000000000000" pitchFamily="2" charset="0"/>
                <a:ea typeface="Amazon Ember" panose="02000000000000000000" pitchFamily="2" charset="0"/>
              </a:rPr>
              <a:t>Udacity</a:t>
            </a:r>
            <a:r>
              <a:rPr lang="en-US" sz="1800" dirty="0">
                <a:solidFill>
                  <a:srgbClr val="00B0F0"/>
                </a:solidFill>
                <a:latin typeface="Amazon Ember" panose="02000000000000000000" pitchFamily="2" charset="0"/>
                <a:ea typeface="Amazon Ember" panose="02000000000000000000" pitchFamily="2" charset="0"/>
              </a:rPr>
              <a:t> and </a:t>
            </a:r>
            <a:r>
              <a:rPr lang="en-US" sz="1800" dirty="0" err="1">
                <a:solidFill>
                  <a:srgbClr val="00B0F0"/>
                </a:solidFill>
                <a:latin typeface="Amazon Ember" panose="02000000000000000000" pitchFamily="2" charset="0"/>
                <a:ea typeface="Amazon Ember" panose="02000000000000000000" pitchFamily="2" charset="0"/>
              </a:rPr>
              <a:t>Udemy</a:t>
            </a:r>
            <a:r>
              <a:rPr lang="en-US" sz="1800" dirty="0">
                <a:solidFill>
                  <a:srgbClr val="00B0F0"/>
                </a:solidFill>
                <a:latin typeface="Amazon Ember" panose="02000000000000000000" pitchFamily="2" charset="0"/>
                <a:ea typeface="Amazon Ember" panose="02000000000000000000" pitchFamily="2" charset="0"/>
              </a:rPr>
              <a:t> </a:t>
            </a:r>
          </a:p>
          <a:p>
            <a:pPr marL="1085850" lvl="1" indent="-342900"/>
            <a:r>
              <a:rPr lang="en-US" sz="1800" dirty="0">
                <a:solidFill>
                  <a:srgbClr val="00B0F0"/>
                </a:solidFill>
                <a:latin typeface="Amazon Ember" panose="02000000000000000000" pitchFamily="2" charset="0"/>
                <a:ea typeface="Amazon Ember" panose="02000000000000000000" pitchFamily="2" charset="0"/>
              </a:rPr>
              <a:t>Request Credits for Your </a:t>
            </a:r>
            <a:r>
              <a:rPr lang="en-US" sz="1800" dirty="0" smtClean="0">
                <a:solidFill>
                  <a:srgbClr val="00B0F0"/>
                </a:solidFill>
                <a:latin typeface="Amazon Ember" panose="02000000000000000000" pitchFamily="2" charset="0"/>
                <a:ea typeface="Amazon Ember" panose="02000000000000000000" pitchFamily="2" charset="0"/>
              </a:rPr>
              <a:t>Class</a:t>
            </a:r>
          </a:p>
          <a:p>
            <a:pPr marL="1085850" lvl="1" indent="-342900"/>
            <a:endParaRPr lang="en-US" sz="1600" dirty="0" smtClean="0">
              <a:solidFill>
                <a:srgbClr val="00B0F0"/>
              </a:solidFill>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908" y="665018"/>
            <a:ext cx="7736330" cy="5143500"/>
          </a:xfrm>
          <a:prstGeom prst="rect">
            <a:avLst/>
          </a:prstGeom>
        </p:spPr>
      </p:pic>
    </p:spTree>
    <p:extLst>
      <p:ext uri="{BB962C8B-B14F-4D97-AF65-F5344CB8AC3E}">
        <p14:creationId xmlns:p14="http://schemas.microsoft.com/office/powerpoint/2010/main" val="2812981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15919"/>
          </a:xfrm>
          <a:prstGeom prst="rect">
            <a:avLst/>
          </a:prstGeom>
        </p:spPr>
      </p:pic>
    </p:spTree>
    <p:extLst>
      <p:ext uri="{BB962C8B-B14F-4D97-AF65-F5344CB8AC3E}">
        <p14:creationId xmlns:p14="http://schemas.microsoft.com/office/powerpoint/2010/main" val="527819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dirty="0" smtClean="0">
                <a:latin typeface="Amazon Ember" panose="02000000000000000000" pitchFamily="2" charset="0"/>
                <a:ea typeface="Amazon Ember" panose="02000000000000000000" pitchFamily="2" charset="0"/>
              </a:rPr>
              <a:t>AWS Educate Example</a:t>
            </a:r>
            <a:endParaRPr lang="en-US" dirty="0">
              <a:latin typeface="Amazon Ember" panose="02000000000000000000" pitchFamily="2" charset="0"/>
              <a:ea typeface="Amazon Ember" panose="02000000000000000000" pitchFamily="2" charset="0"/>
            </a:endParaRPr>
          </a:p>
        </p:txBody>
      </p:sp>
      <p:sp>
        <p:nvSpPr>
          <p:cNvPr id="3" name="Content Placeholder 2"/>
          <p:cNvSpPr>
            <a:spLocks noGrp="1"/>
          </p:cNvSpPr>
          <p:nvPr>
            <p:ph idx="1"/>
          </p:nvPr>
        </p:nvSpPr>
        <p:spPr>
          <a:xfrm>
            <a:off x="244242" y="1091109"/>
            <a:ext cx="5731031" cy="4738568"/>
          </a:xfrm>
        </p:spPr>
        <p:txBody>
          <a:bodyPr/>
          <a:lstStyle/>
          <a:p>
            <a:pPr marL="457189" indent="-457189"/>
            <a:r>
              <a:rPr lang="en-US" sz="2400" dirty="0">
                <a:solidFill>
                  <a:srgbClr val="0070C0"/>
                </a:solidFill>
                <a:latin typeface="Amazon Ember" panose="02000000000000000000" pitchFamily="2" charset="0"/>
                <a:ea typeface="Amazon Ember" panose="02000000000000000000" pitchFamily="2" charset="0"/>
              </a:rPr>
              <a:t>EC2 Set Up Instructions with AWS Educate From Stanford </a:t>
            </a:r>
            <a:endParaRPr lang="en-US" sz="2400" dirty="0">
              <a:latin typeface="Amazon Ember" panose="02000000000000000000" pitchFamily="2" charset="0"/>
              <a:ea typeface="Amazon Ember" panose="02000000000000000000"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859" y="1947906"/>
            <a:ext cx="4995735" cy="491009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76" y="2088056"/>
            <a:ext cx="4869480" cy="4769945"/>
          </a:xfrm>
          <a:prstGeom prst="rect">
            <a:avLst/>
          </a:prstGeom>
        </p:spPr>
      </p:pic>
      <p:sp>
        <p:nvSpPr>
          <p:cNvPr id="7" name="Content Placeholder 2"/>
          <p:cNvSpPr txBox="1">
            <a:spLocks/>
          </p:cNvSpPr>
          <p:nvPr/>
        </p:nvSpPr>
        <p:spPr>
          <a:xfrm>
            <a:off x="6843225" y="1091109"/>
            <a:ext cx="4830265" cy="4738568"/>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189" indent="-457189">
              <a:buFont typeface="Arial" panose="020B0604020202020204" pitchFamily="34" charset="0"/>
              <a:buChar char="•"/>
            </a:pPr>
            <a:r>
              <a:rPr lang="en-US" dirty="0">
                <a:solidFill>
                  <a:srgbClr val="0070C0"/>
                </a:solidFill>
                <a:latin typeface="Amazon Ember" panose="02000000000000000000" pitchFamily="2" charset="0"/>
                <a:ea typeface="Amazon Ember" panose="02000000000000000000" pitchFamily="2" charset="0"/>
              </a:rPr>
              <a:t>EC2 Sample HW From Virginia Tech</a:t>
            </a:r>
            <a:endParaRPr lang="en-US" dirty="0">
              <a:latin typeface="Amazon Ember" panose="02000000000000000000" pitchFamily="2" charset="0"/>
              <a:ea typeface="Amazon Ember" panose="02000000000000000000" pitchFamily="2" charset="0"/>
            </a:endParaRPr>
          </a:p>
        </p:txBody>
      </p:sp>
    </p:spTree>
    <p:extLst>
      <p:ext uri="{BB962C8B-B14F-4D97-AF65-F5344CB8AC3E}">
        <p14:creationId xmlns:p14="http://schemas.microsoft.com/office/powerpoint/2010/main" val="4293699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dirty="0" smtClean="0">
                <a:latin typeface="Amazon Ember" panose="02000000000000000000" pitchFamily="2" charset="0"/>
                <a:ea typeface="Amazon Ember" panose="02000000000000000000" pitchFamily="2" charset="0"/>
              </a:rPr>
              <a:t>AWS Educator Guide</a:t>
            </a:r>
            <a:endParaRPr lang="en-US" dirty="0">
              <a:latin typeface="Amazon Ember" panose="02000000000000000000" pitchFamily="2" charset="0"/>
              <a:ea typeface="Amazon Ember" panose="02000000000000000000" pitchFamily="2" charset="0"/>
            </a:endParaRPr>
          </a:p>
        </p:txBody>
      </p:sp>
      <p:sp>
        <p:nvSpPr>
          <p:cNvPr id="3" name="Content Placeholder 2"/>
          <p:cNvSpPr>
            <a:spLocks noGrp="1"/>
          </p:cNvSpPr>
          <p:nvPr>
            <p:ph idx="1"/>
          </p:nvPr>
        </p:nvSpPr>
        <p:spPr>
          <a:xfrm>
            <a:off x="244242" y="1091109"/>
            <a:ext cx="5731031" cy="4738568"/>
          </a:xfrm>
        </p:spPr>
        <p:txBody>
          <a:bodyPr/>
          <a:lstStyle/>
          <a:p>
            <a:pPr marL="457189" indent="-457189"/>
            <a:r>
              <a:rPr lang="en-US" sz="2400" dirty="0" smtClean="0">
                <a:solidFill>
                  <a:srgbClr val="0070C0"/>
                </a:solidFill>
                <a:latin typeface="Amazon Ember" panose="02000000000000000000" pitchFamily="2" charset="0"/>
                <a:ea typeface="Amazon Ember" panose="02000000000000000000" pitchFamily="2" charset="0"/>
              </a:rPr>
              <a:t>DEEPLENDS PROJECT</a:t>
            </a:r>
            <a:endParaRPr lang="en-US" sz="2400" dirty="0">
              <a:latin typeface="Amazon Ember" panose="02000000000000000000" pitchFamily="2" charset="0"/>
              <a:ea typeface="Amazon Ember" panose="02000000000000000000" pitchFamily="2" charset="0"/>
            </a:endParaRPr>
          </a:p>
        </p:txBody>
      </p:sp>
      <p:sp>
        <p:nvSpPr>
          <p:cNvPr id="7" name="Content Placeholder 2"/>
          <p:cNvSpPr txBox="1">
            <a:spLocks/>
          </p:cNvSpPr>
          <p:nvPr/>
        </p:nvSpPr>
        <p:spPr>
          <a:xfrm>
            <a:off x="6843225" y="1091109"/>
            <a:ext cx="4830265" cy="4738568"/>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189" indent="-457189">
              <a:buFont typeface="Arial" panose="020B0604020202020204" pitchFamily="34" charset="0"/>
              <a:buChar char="•"/>
            </a:pPr>
            <a:r>
              <a:rPr lang="en-US" dirty="0" smtClean="0">
                <a:solidFill>
                  <a:srgbClr val="0070C0"/>
                </a:solidFill>
                <a:latin typeface="Amazon Ember" panose="02000000000000000000" pitchFamily="2" charset="0"/>
                <a:ea typeface="Amazon Ember" panose="02000000000000000000" pitchFamily="2" charset="0"/>
              </a:rPr>
              <a:t>Associate Cloud </a:t>
            </a:r>
            <a:r>
              <a:rPr lang="en-US" dirty="0" err="1" smtClean="0">
                <a:solidFill>
                  <a:srgbClr val="0070C0"/>
                </a:solidFill>
                <a:latin typeface="Amazon Ember" panose="02000000000000000000" pitchFamily="2" charset="0"/>
                <a:ea typeface="Amazon Ember" panose="02000000000000000000" pitchFamily="2" charset="0"/>
              </a:rPr>
              <a:t>Archetiect</a:t>
            </a:r>
            <a:r>
              <a:rPr lang="en-US" dirty="0" smtClean="0">
                <a:solidFill>
                  <a:srgbClr val="0070C0"/>
                </a:solidFill>
                <a:latin typeface="Amazon Ember" panose="02000000000000000000" pitchFamily="2" charset="0"/>
                <a:ea typeface="Amazon Ember" panose="02000000000000000000" pitchFamily="2" charset="0"/>
              </a:rPr>
              <a:t> </a:t>
            </a:r>
            <a:endParaRPr lang="en-US" dirty="0">
              <a:latin typeface="Amazon Ember" panose="02000000000000000000" pitchFamily="2" charset="0"/>
              <a:ea typeface="Amazon Ember" panose="02000000000000000000" pitchFamily="2" charset="0"/>
            </a:endParaRPr>
          </a:p>
        </p:txBody>
      </p:sp>
      <p:pic>
        <p:nvPicPr>
          <p:cNvPr id="8" name="Picture 7"/>
          <p:cNvPicPr>
            <a:picLocks noChangeAspect="1"/>
          </p:cNvPicPr>
          <p:nvPr/>
        </p:nvPicPr>
        <p:blipFill>
          <a:blip r:embed="rId3"/>
          <a:stretch>
            <a:fillRect/>
          </a:stretch>
        </p:blipFill>
        <p:spPr>
          <a:xfrm>
            <a:off x="6554107" y="1786762"/>
            <a:ext cx="5408500" cy="4582775"/>
          </a:xfrm>
          <a:prstGeom prst="rect">
            <a:avLst/>
          </a:prstGeom>
        </p:spPr>
      </p:pic>
      <p:pic>
        <p:nvPicPr>
          <p:cNvPr id="5" name="Picture 4"/>
          <p:cNvPicPr>
            <a:picLocks noChangeAspect="1"/>
          </p:cNvPicPr>
          <p:nvPr/>
        </p:nvPicPr>
        <p:blipFill>
          <a:blip r:embed="rId4"/>
          <a:stretch>
            <a:fillRect/>
          </a:stretch>
        </p:blipFill>
        <p:spPr>
          <a:xfrm>
            <a:off x="0" y="1786762"/>
            <a:ext cx="5975273" cy="4977949"/>
          </a:xfrm>
          <a:prstGeom prst="rect">
            <a:avLst/>
          </a:prstGeom>
        </p:spPr>
      </p:pic>
    </p:spTree>
    <p:extLst>
      <p:ext uri="{BB962C8B-B14F-4D97-AF65-F5344CB8AC3E}">
        <p14:creationId xmlns:p14="http://schemas.microsoft.com/office/powerpoint/2010/main" val="3715622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1170</Words>
  <Application>Microsoft Office PowerPoint</Application>
  <PresentationFormat>Widescreen</PresentationFormat>
  <Paragraphs>97</Paragraphs>
  <Slides>19</Slides>
  <Notes>3</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Amazon Ember Regular</vt:lpstr>
      <vt:lpstr>等线</vt:lpstr>
      <vt:lpstr>Google Sans</vt:lpstr>
      <vt:lpstr>新細明體</vt:lpstr>
      <vt:lpstr>Amazon Ember</vt:lpstr>
      <vt:lpstr>Arial</vt:lpstr>
      <vt:lpstr>Calibri</vt:lpstr>
      <vt:lpstr>Calibri Light</vt:lpstr>
      <vt:lpstr>Office Theme</vt:lpstr>
      <vt:lpstr>適用於教育的 AWS 計劃 </vt:lpstr>
      <vt:lpstr>PowerPoint Presentation</vt:lpstr>
      <vt:lpstr>So What is AWS Educate?</vt:lpstr>
      <vt:lpstr>Cloud Skills Readiness  with  AWS Educate  </vt:lpstr>
      <vt:lpstr>PowerPoint Presentation</vt:lpstr>
      <vt:lpstr>Get Content </vt:lpstr>
      <vt:lpstr>PowerPoint Presentation</vt:lpstr>
      <vt:lpstr>AWS Educate Example</vt:lpstr>
      <vt:lpstr>AWS Educator Guide</vt:lpstr>
      <vt:lpstr>Classroom </vt:lpstr>
      <vt:lpstr>Cloud Career Pathway</vt:lpstr>
      <vt:lpstr> U. Pennsylvania Students Access Cloud Resources with Help from AWS Educate </vt:lpstr>
      <vt:lpstr>PowerPoint Presentation</vt:lpstr>
      <vt:lpstr>Let’s Watch a Video First!</vt:lpstr>
      <vt:lpstr>Cloud Career Pathway</vt:lpstr>
      <vt:lpstr>Job Board</vt:lpstr>
      <vt:lpstr>Example of utilizing the AWS credits grants</vt:lpstr>
      <vt:lpstr>Example of utilizing the AWS credits grants</vt:lpstr>
      <vt:lpstr>What's AWS Educate Program All About? Hear It from Students &amp; Educators</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Skills Readiness  with  AWS Educate</dc:title>
  <dc:creator>Lee, Amber</dc:creator>
  <cp:lastModifiedBy>Hung, Rita</cp:lastModifiedBy>
  <cp:revision>20</cp:revision>
  <dcterms:created xsi:type="dcterms:W3CDTF">2018-10-02T02:46:18Z</dcterms:created>
  <dcterms:modified xsi:type="dcterms:W3CDTF">2018-12-10T11:36:50Z</dcterms:modified>
</cp:coreProperties>
</file>