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a2bf0bdcd_5_3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a2bf0bdcd_5_3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2bf0bdcd_5_3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2bf0bdcd_5_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2bf0bdcd_5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a2bf0bdcd_5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2bf0bdcd_5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a2bf0bdcd_5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2bf0bdcd_5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2bf0bdcd_5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2bf0bdcd_5_3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2bf0bdcd_5_3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2bf0bdcd_5_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2bf0bdcd_5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a2bf0bdcd_5_2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a2bf0bdcd_5_2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2bf0bdcd_5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2bf0bdcd_5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2bf0bdcd_5_2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2bf0bdcd_5_2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a2bf0bdcd_5_3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a2bf0bdcd_5_3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2bf0bdcd_5_3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a2bf0bdcd_5_3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2bf0bdcd_5_3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2bf0bdcd_5_3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2bf0bdcd_5_3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a2bf0bdcd_5_3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2bf0bdcd_5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2bf0bdcd_5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apache.org/licenses/LICENSE-2.0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://www.apache.org/licenses/LICENSE-2.0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hyperlink" Target="http://www.apache.org/licenses/LICENSE-2.0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://www.apache.org/licenses/LICENSE-2.0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://www.apache.org/licenses/LICENSE-2.0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acer">
  <p:cSld name="CUSTOM_4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-28000" y="-14925"/>
            <a:ext cx="9181500" cy="51753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880175" y="1994775"/>
            <a:ext cx="73836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40719" l="26139" r="39936" t="40717"/>
          <a:stretch/>
        </p:blipFill>
        <p:spPr>
          <a:xfrm>
            <a:off x="8135725" y="4798231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78175" y="1647900"/>
            <a:ext cx="28275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00500" y="990000"/>
            <a:ext cx="3126600" cy="4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300500" y="257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300500" y="3358191"/>
            <a:ext cx="3514200" cy="316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42001" l="26511" r="40781" t="42000"/>
          <a:stretch/>
        </p:blipFill>
        <p:spPr>
          <a:xfrm>
            <a:off x="8135451" y="48076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latin typeface="Roboto"/>
                <a:ea typeface="Roboto"/>
                <a:cs typeface="Roboto"/>
                <a:sym typeface="Roboto"/>
                <a:hlinkClick r:id="rId3"/>
              </a:rPr>
              <a:t>Apache 2.0 License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29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 rot="10800000">
            <a:off x="-9525" y="-14924"/>
            <a:ext cx="9162900" cy="51753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33217" l="14559" r="20178" t="14006"/>
          <a:stretch/>
        </p:blipFill>
        <p:spPr>
          <a:xfrm rot="-5400000">
            <a:off x="7627698" y="2012621"/>
            <a:ext cx="1933105" cy="11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40719" l="26139" r="39936" t="40717"/>
          <a:stretch/>
        </p:blipFill>
        <p:spPr>
          <a:xfrm>
            <a:off x="8135725" y="4798231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86950" y="1286325"/>
            <a:ext cx="58113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286950" y="3006000"/>
            <a:ext cx="5811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TITLE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78175" y="1647900"/>
            <a:ext cx="28275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SzPts val="1000"/>
              <a:buFont typeface="Roboto"/>
              <a:buChar char="०"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00500" y="990000"/>
            <a:ext cx="3126600" cy="4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300500" y="257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300500" y="3358191"/>
            <a:ext cx="3514200" cy="316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42001" l="26511" r="40781" t="42000"/>
          <a:stretch/>
        </p:blipFill>
        <p:spPr>
          <a:xfrm>
            <a:off x="8135451" y="48076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latin typeface="Roboto"/>
                <a:ea typeface="Roboto"/>
                <a:cs typeface="Roboto"/>
                <a:sym typeface="Roboto"/>
                <a:hlinkClick r:id="rId3"/>
              </a:rPr>
              <a:t>Apache 2.0 License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">
  <p:cSld name="CUSTOM_40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0500" y="990000"/>
            <a:ext cx="5673000" cy="81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228600" lvl="1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228600" lvl="2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228600" lvl="3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228600" lvl="4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228600" lvl="5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228600" lvl="6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228600" lvl="7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228600" lvl="8" marL="45720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300500" y="257525"/>
            <a:ext cx="5041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42001" l="26511" r="40781" t="42000"/>
          <a:stretch/>
        </p:blipFill>
        <p:spPr>
          <a:xfrm>
            <a:off x="8135451" y="48076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2.0 License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codelabs/kotlin-android-training-app-anatomy?return=https%3A%2F%2Fdeveloper.android.com%2Fcourses%2Fpathways%2Fkotlin-fundamentals-two%23codelab-https%3A%2F%2Fdeveloper.android.com%2Fcodelabs%2Fkotlin-android-training-app-anatomy#0" TargetMode="External"/><Relationship Id="rId4" Type="http://schemas.openxmlformats.org/officeDocument/2006/relationships/hyperlink" Target="https://developer.android.com/" TargetMode="External"/><Relationship Id="rId5" Type="http://schemas.openxmlformats.org/officeDocument/2006/relationships/hyperlink" Target="https://developer.android.com/guide/navigation/navigation-getting-starte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omannurik.github.io/SlidesCodeHighlight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androiddevelopers" TargetMode="External"/><Relationship Id="rId10" Type="http://schemas.openxmlformats.org/officeDocument/2006/relationships/hyperlink" Target="https://twitter.com/androiddev?lang=en" TargetMode="External"/><Relationship Id="rId13" Type="http://schemas.openxmlformats.org/officeDocument/2006/relationships/hyperlink" Target="https://developer.android.com/subscribe" TargetMode="External"/><Relationship Id="rId12" Type="http://schemas.openxmlformats.org/officeDocument/2006/relationships/hyperlink" Target="https://android-developers.googleblog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.co/android/basics" TargetMode="External"/><Relationship Id="rId4" Type="http://schemas.openxmlformats.org/officeDocument/2006/relationships/hyperlink" Target="https://developer.android.com/courses/kotlin-fundamentals/course" TargetMode="External"/><Relationship Id="rId9" Type="http://schemas.openxmlformats.org/officeDocument/2006/relationships/hyperlink" Target="https://www.youtube.com/user/androiddevelopers/" TargetMode="External"/><Relationship Id="rId15" Type="http://schemas.openxmlformats.org/officeDocument/2006/relationships/hyperlink" Target="https://github.com/android/" TargetMode="External"/><Relationship Id="rId14" Type="http://schemas.openxmlformats.org/officeDocument/2006/relationships/hyperlink" Target="https://codelabs.developers.google.com/" TargetMode="External"/><Relationship Id="rId17" Type="http://schemas.openxmlformats.org/officeDocument/2006/relationships/hyperlink" Target="https://play.kotlinlang.org/byExample/overview" TargetMode="External"/><Relationship Id="rId16" Type="http://schemas.openxmlformats.org/officeDocument/2006/relationships/hyperlink" Target="https://kotlinlang.org/docs/reference/" TargetMode="External"/><Relationship Id="rId5" Type="http://schemas.openxmlformats.org/officeDocument/2006/relationships/hyperlink" Target="https://www.udacity.com/course/developing-android-apps-with-kotlin--ud9012" TargetMode="External"/><Relationship Id="rId6" Type="http://schemas.openxmlformats.org/officeDocument/2006/relationships/hyperlink" Target="https://www.udacity.com/course/developing-android-apps-with-kotlin--ud9012" TargetMode="External"/><Relationship Id="rId18" Type="http://schemas.openxmlformats.org/officeDocument/2006/relationships/hyperlink" Target="https://medium.com/androiddevelopers/tagged/kotlin-vocabulary" TargetMode="External"/><Relationship Id="rId7" Type="http://schemas.openxmlformats.org/officeDocument/2006/relationships/hyperlink" Target="https://www.udacity.com/course/advanced-android-with-kotlin--ud940" TargetMode="External"/><Relationship Id="rId8" Type="http://schemas.openxmlformats.org/officeDocument/2006/relationships/hyperlink" Target="https://developer.android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286950" y="1895925"/>
            <a:ext cx="58113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Study Jams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Presenter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00500" y="1675200"/>
            <a:ext cx="84060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You can extract high-level learning objectives before the session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Pull from the “What You’ll Learn” section at the beginning of each codelab (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You can look up topics 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developer.android.com</a:t>
            </a:r>
            <a:r>
              <a:rPr lang="en" sz="1800">
                <a:solidFill>
                  <a:schemeClr val="dk1"/>
                </a:solidFill>
              </a:rPr>
              <a:t> and see if there’s a guide on it. Then extract main points from that for the slides (such as this guide on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Navigation Component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>
            <p:ph idx="2" type="title"/>
          </p:nvPr>
        </p:nvSpPr>
        <p:spPr>
          <a:xfrm>
            <a:off x="300500" y="638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Slides 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54375" y="1266900"/>
            <a:ext cx="79392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Explain general concepts to save time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 a slide if: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It will take 10 minutes for someone to understand a concept. Save activity time by explaining it beforehand.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You think more than 20% of the attendees will ask you about it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०"/>
            </a:pPr>
            <a:r>
              <a:rPr lang="en" sz="1800">
                <a:solidFill>
                  <a:schemeClr val="dk1"/>
                </a:solidFill>
              </a:rPr>
              <a:t>It’s a new or nuanced concept that isn’t covered in the labs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When in doubt, don’t add a slide! Be conservative with the slides you add so you can dive into the activity as soon as possible.</a:t>
            </a:r>
            <a:endParaRPr sz="1800"/>
          </a:p>
        </p:txBody>
      </p:sp>
      <p:sp>
        <p:nvSpPr>
          <p:cNvPr id="125" name="Google Shape;125;p17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>
            <p:ph idx="2" type="title"/>
          </p:nvPr>
        </p:nvSpPr>
        <p:spPr>
          <a:xfrm>
            <a:off x="300500" y="638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Slides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2" type="title"/>
          </p:nvPr>
        </p:nvSpPr>
        <p:spPr>
          <a:xfrm>
            <a:off x="300500" y="638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Tips for Slides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278175" y="1419300"/>
            <a:ext cx="81429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to make your presentation more engaging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Think about your slides last.</a:t>
            </a:r>
            <a:r>
              <a:rPr lang="en" sz="1800">
                <a:solidFill>
                  <a:schemeClr val="dk1"/>
                </a:solidFill>
              </a:rPr>
              <a:t> Define your main message and structure its supporting points—and then think about your slides. It’s more effective when slides are visuals that add to your words.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Use</a:t>
            </a:r>
            <a:r>
              <a:rPr b="1" lang="en" sz="1800">
                <a:solidFill>
                  <a:schemeClr val="dk1"/>
                </a:solidFill>
              </a:rPr>
              <a:t> a consistent look and feel. </a:t>
            </a:r>
            <a:r>
              <a:rPr lang="en" sz="1800">
                <a:solidFill>
                  <a:schemeClr val="dk1"/>
                </a:solidFill>
              </a:rPr>
              <a:t>Utilize type, colors, and graphics that are consistent. We've provided a template you can use for your presentations.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Design for topic transitions. </a:t>
            </a:r>
            <a:r>
              <a:rPr lang="en" sz="1800">
                <a:solidFill>
                  <a:schemeClr val="dk1"/>
                </a:solidFill>
              </a:rPr>
              <a:t>Make sure your topic transitions are visually distinct.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278175" y="1419300"/>
            <a:ext cx="83091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b="1" lang="en" sz="1800">
                <a:solidFill>
                  <a:schemeClr val="dk1"/>
                </a:solidFill>
              </a:rPr>
              <a:t>With text, less is almost always more.</a:t>
            </a:r>
            <a:r>
              <a:rPr lang="en" sz="1800">
                <a:solidFill>
                  <a:schemeClr val="dk1"/>
                </a:solidFill>
              </a:rPr>
              <a:t> If you can’t avoid adding a lot of text, progressively reveal text with transitions as you need it.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b="1" lang="en" sz="1800">
                <a:solidFill>
                  <a:schemeClr val="dk1"/>
                </a:solidFill>
              </a:rPr>
              <a:t>Use images that enhance meaning.</a:t>
            </a:r>
            <a:r>
              <a:rPr lang="en" sz="1800">
                <a:solidFill>
                  <a:schemeClr val="dk1"/>
                </a:solidFill>
              </a:rPr>
              <a:t> Look for images that speak strongly to the concept you’re talking about.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With code, progressively reveal when relevant. Style code to look like that within a code editor to distinguish from supplementary text. You can use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this tool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indications (arrows, shapes) to direct attention in images.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>
            <p:ph idx="2" type="title"/>
          </p:nvPr>
        </p:nvSpPr>
        <p:spPr>
          <a:xfrm>
            <a:off x="300500" y="63852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Tips for Slides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11452" l="19935" r="9597" t="17720"/>
          <a:stretch/>
        </p:blipFill>
        <p:spPr>
          <a:xfrm>
            <a:off x="6098400" y="3619675"/>
            <a:ext cx="1929747" cy="109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11168" l="19674" r="9554" t="17652"/>
          <a:stretch/>
        </p:blipFill>
        <p:spPr>
          <a:xfrm>
            <a:off x="6083825" y="2387100"/>
            <a:ext cx="1966598" cy="111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11516" l="19743" r="9670" t="17566"/>
          <a:stretch/>
        </p:blipFill>
        <p:spPr>
          <a:xfrm>
            <a:off x="3375800" y="3619675"/>
            <a:ext cx="1947648" cy="1100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11073" l="19634" r="9714" t="17482"/>
          <a:stretch/>
        </p:blipFill>
        <p:spPr>
          <a:xfrm>
            <a:off x="3385275" y="2387100"/>
            <a:ext cx="1929741" cy="10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7">
            <a:alphaModFix/>
          </a:blip>
          <a:srcRect b="11121" l="19657" r="9630" t="17633"/>
          <a:stretch/>
        </p:blipFill>
        <p:spPr>
          <a:xfrm>
            <a:off x="749075" y="3624246"/>
            <a:ext cx="1947648" cy="110382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idx="2" type="title"/>
          </p:nvPr>
        </p:nvSpPr>
        <p:spPr>
          <a:xfrm>
            <a:off x="300500" y="562325"/>
            <a:ext cx="60144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Look at other presentations with similar formats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title"/>
          </p:nvPr>
        </p:nvSpPr>
        <p:spPr>
          <a:xfrm>
            <a:off x="653575" y="1980000"/>
            <a:ext cx="2062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1.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>
            <p:ph idx="4294967295" type="title"/>
          </p:nvPr>
        </p:nvSpPr>
        <p:spPr>
          <a:xfrm>
            <a:off x="3289763" y="1980000"/>
            <a:ext cx="1753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2. Concepts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>
            <p:ph idx="4294967295" type="title"/>
          </p:nvPr>
        </p:nvSpPr>
        <p:spPr>
          <a:xfrm>
            <a:off x="6002525" y="1998875"/>
            <a:ext cx="2062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3. Logistics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00500" y="1522625"/>
            <a:ext cx="846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Attendee Slides for Prior Programming Experience Track Sessions 1 &amp; 2</a:t>
            </a:r>
            <a:endParaRPr b="1" sz="24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025" y="2391813"/>
            <a:ext cx="1929749" cy="108830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2" type="title"/>
          </p:nvPr>
        </p:nvSpPr>
        <p:spPr>
          <a:xfrm>
            <a:off x="300500" y="257525"/>
            <a:ext cx="5041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300500" y="761400"/>
            <a:ext cx="41649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curriculum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Android Basics in Kotlin Course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Android Kotlin Fundamentals Course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Udacity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 Developing Android Apps with Kotlin Course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Udacity Advanced Android with Kotlin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4395725" y="790425"/>
            <a:ext cx="40638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Resources</a:t>
            </a:r>
            <a:endParaRPr sz="1800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Official Android Developers website</a:t>
            </a:r>
            <a:endParaRPr sz="1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 YouTube channel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 Twitter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 Medium blog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 Official blog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Android Developers Newsletter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Android Codelabs</a:t>
            </a:r>
            <a:endParaRPr sz="1500">
              <a:solidFill>
                <a:srgbClr val="1A73E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Android GitHub page</a:t>
            </a:r>
            <a:endParaRPr sz="15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260100" y="2953425"/>
            <a:ext cx="3896100" cy="1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Kotlin Language Resources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Official Kotlin Language website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Kotlin Learn by Example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8"/>
              </a:rPr>
              <a:t>Kotlin Vocabulary series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276975" y="4831775"/>
            <a:ext cx="5619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Version 1.0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80175" y="1689975"/>
            <a:ext cx="73836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purpose of this deck?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INTRO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934150" y="2286750"/>
            <a:ext cx="6414600" cy="17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0" lang="en" sz="1800">
                <a:solidFill>
                  <a:srgbClr val="FFFFFF"/>
                </a:solidFill>
              </a:rPr>
              <a:t>To explain the </a:t>
            </a:r>
            <a:r>
              <a:rPr b="0" lang="en" sz="1800"/>
              <a:t>presenter and facilitator</a:t>
            </a:r>
            <a:r>
              <a:rPr b="0" lang="en" sz="1800">
                <a:solidFill>
                  <a:srgbClr val="FFFFFF"/>
                </a:solidFill>
              </a:rPr>
              <a:t> role</a:t>
            </a:r>
            <a:endParaRPr b="0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b="0" lang="en" sz="1800">
                <a:solidFill>
                  <a:srgbClr val="FFFFFF"/>
                </a:solidFill>
              </a:rPr>
              <a:t>To explain how to create attendee slides</a:t>
            </a:r>
            <a:endParaRPr b="0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YOUR ROLE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880175" y="1994775"/>
            <a:ext cx="73836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Encourage, guide,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learn with your</a:t>
            </a:r>
            <a:r>
              <a:rPr lang="en">
                <a:solidFill>
                  <a:srgbClr val="FFFFFF"/>
                </a:solidFill>
              </a:rPr>
              <a:t> attendees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042"/>
                </a:solidFill>
              </a:rPr>
              <a:t>YOUR ROLE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" name="Google Shape;67;p10"/>
          <p:cNvSpPr txBox="1"/>
          <p:nvPr>
            <p:ph idx="2" type="title"/>
          </p:nvPr>
        </p:nvSpPr>
        <p:spPr>
          <a:xfrm>
            <a:off x="2079600" y="1364575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your attendees</a:t>
            </a:r>
            <a:endParaRPr/>
          </a:p>
        </p:txBody>
      </p:sp>
      <p:sp>
        <p:nvSpPr>
          <p:cNvPr id="68" name="Google Shape;68;p10"/>
          <p:cNvSpPr txBox="1"/>
          <p:nvPr>
            <p:ph idx="2" type="title"/>
          </p:nvPr>
        </p:nvSpPr>
        <p:spPr>
          <a:xfrm>
            <a:off x="1137050" y="2134350"/>
            <a:ext cx="76320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Acknowledge their progress and hard work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Send meeting reminder to participants through email and social media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0" lang="en" sz="2000"/>
              <a:t>Motivate them throughout the program</a:t>
            </a:r>
            <a:endParaRPr b="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042"/>
                </a:solidFill>
              </a:rPr>
              <a:t>YOUR ROLE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" name="Google Shape;74;p11"/>
          <p:cNvSpPr txBox="1"/>
          <p:nvPr>
            <p:ph idx="2" type="title"/>
          </p:nvPr>
        </p:nvSpPr>
        <p:spPr>
          <a:xfrm>
            <a:off x="767300" y="2058150"/>
            <a:ext cx="81093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Complete the coursework before leading the session</a:t>
            </a:r>
            <a:r>
              <a:rPr b="0" lang="en" sz="2000"/>
              <a:t>. Take notes throughout the course and turn that into your slide deck. Pass the quiz for each pathway (unlimited retries).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" sz="2000">
                <a:solidFill>
                  <a:schemeClr val="dk1"/>
                </a:solidFill>
              </a:rPr>
              <a:t>Find out where people get stuck &amp; help them get unstuck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0" lang="en" sz="2000"/>
              <a:t>Be available for questions and find teaching assistants to help too</a:t>
            </a:r>
            <a:endParaRPr b="0" sz="2000"/>
          </a:p>
        </p:txBody>
      </p:sp>
      <p:sp>
        <p:nvSpPr>
          <p:cNvPr id="75" name="Google Shape;75;p11"/>
          <p:cNvSpPr txBox="1"/>
          <p:nvPr>
            <p:ph idx="2" type="title"/>
          </p:nvPr>
        </p:nvSpPr>
        <p:spPr>
          <a:xfrm>
            <a:off x="2098000" y="1294513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your attendees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042"/>
                </a:solidFill>
              </a:rPr>
              <a:t>YOUR ROLE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" name="Google Shape;81;p12"/>
          <p:cNvSpPr txBox="1"/>
          <p:nvPr>
            <p:ph idx="2" type="title"/>
          </p:nvPr>
        </p:nvSpPr>
        <p:spPr>
          <a:xfrm>
            <a:off x="2112550" y="1303300"/>
            <a:ext cx="4273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with your attendees</a:t>
            </a:r>
            <a:endParaRPr/>
          </a:p>
        </p:txBody>
      </p:sp>
      <p:sp>
        <p:nvSpPr>
          <p:cNvPr id="82" name="Google Shape;82;p12"/>
          <p:cNvSpPr txBox="1"/>
          <p:nvPr>
            <p:ph idx="2" type="title"/>
          </p:nvPr>
        </p:nvSpPr>
        <p:spPr>
          <a:xfrm>
            <a:off x="767300" y="2058150"/>
            <a:ext cx="78447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You don’t need to know everything—work through problems with them so they can learn how to debug too!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0" lang="en" sz="2000"/>
              <a:t>Entice them with a reason to come back for the next session (screenshot upcoming apps and show preview of what they’ll learn next)</a:t>
            </a:r>
            <a:endParaRPr b="0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SLIDES DESIGN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880175" y="1994775"/>
            <a:ext cx="7383600" cy="1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Creating your own slides for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Android Study Jams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538300" y="1761875"/>
            <a:ext cx="77937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decks should be ~15 mins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cover main concepts at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each study jam session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00500" y="238325"/>
            <a:ext cx="3222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5"/>
          <p:cNvCxnSpPr/>
          <p:nvPr/>
        </p:nvCxnSpPr>
        <p:spPr>
          <a:xfrm>
            <a:off x="652425" y="1393175"/>
            <a:ext cx="8511600" cy="0"/>
          </a:xfrm>
          <a:prstGeom prst="straightConnector1">
            <a:avLst/>
          </a:prstGeom>
          <a:noFill/>
          <a:ln cap="flat" cmpd="sng" w="28575">
            <a:solidFill>
              <a:srgbClr val="073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401500" y="1142250"/>
            <a:ext cx="501900" cy="501900"/>
          </a:xfrm>
          <a:prstGeom prst="ellipse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96138" y="1142250"/>
            <a:ext cx="501900" cy="501900"/>
          </a:xfrm>
          <a:prstGeom prst="ellipse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203175" y="1146350"/>
            <a:ext cx="501900" cy="501900"/>
          </a:xfrm>
          <a:prstGeom prst="ellipse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310154" y="1803400"/>
            <a:ext cx="1753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3204275" y="1803400"/>
            <a:ext cx="1753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>
            <p:ph idx="4294967295" type="title"/>
          </p:nvPr>
        </p:nvSpPr>
        <p:spPr>
          <a:xfrm>
            <a:off x="6098388" y="1803400"/>
            <a:ext cx="1753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6098400" y="2367925"/>
            <a:ext cx="26640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Introduce the platforms that people will be using, so they’re more comfortable during the session (here’s where you can do a demo)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3204275" y="2367950"/>
            <a:ext cx="25014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the overarching concepts and theory to save people time while they’re working.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310150" y="2367925"/>
            <a:ext cx="27426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Start with an open question or video to generate discussion and engage everyone. Afterwards, show the schedule to get everyone aligned on the goals of the session.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208963" y="1057379"/>
            <a:ext cx="879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3299603" y="1147150"/>
            <a:ext cx="4950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>
            <p:ph idx="4294967295" type="title"/>
          </p:nvPr>
        </p:nvSpPr>
        <p:spPr>
          <a:xfrm>
            <a:off x="6203203" y="1151275"/>
            <a:ext cx="4950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00500" y="238325"/>
            <a:ext cx="4273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SLIDES DESIGN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