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ct val="1000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ct val="1000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ct val="1000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1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VD_xNx-DOrw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4294967295" type="ctrTitle"/>
          </p:nvPr>
        </p:nvSpPr>
        <p:spPr>
          <a:xfrm>
            <a:off x="685800" y="425224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-GB" sz="3600">
                <a:latin typeface="Quicksand"/>
                <a:ea typeface="Quicksand"/>
                <a:cs typeface="Quicksand"/>
                <a:sym typeface="Quicksand"/>
              </a:rPr>
              <a:t>Manchester Raspberry Jam </a:t>
            </a: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36</a:t>
            </a:r>
          </a:p>
        </p:txBody>
      </p:sp>
      <p:sp>
        <p:nvSpPr>
          <p:cNvPr id="35" name="Shape 35"/>
          <p:cNvSpPr txBox="1"/>
          <p:nvPr>
            <p:ph idx="4294967295" type="ctrTitle"/>
          </p:nvPr>
        </p:nvSpPr>
        <p:spPr>
          <a:xfrm>
            <a:off x="685800" y="4029225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0" lang="en-GB">
                <a:latin typeface="Quicksand"/>
                <a:ea typeface="Quicksand"/>
                <a:cs typeface="Quicksand"/>
                <a:sym typeface="Quicksand"/>
              </a:rPr>
              <a:t>April 2016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Last Time:</a:t>
            </a:r>
          </a:p>
        </p:txBody>
      </p:sp>
      <p:sp>
        <p:nvSpPr>
          <p:cNvPr descr="the winner of our ISS animation competition (Inspired by British astronaut Tim Peake), created by Joshodeep." id="41" name="Shape 41" title="Scratch ISS animation">
            <a:hlinkClick r:id="rId3"/>
          </p:cNvPr>
          <p:cNvSpPr/>
          <p:nvPr/>
        </p:nvSpPr>
        <p:spPr>
          <a:xfrm>
            <a:off x="2286000" y="857250"/>
            <a:ext cx="4572000" cy="34290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In the news:</a:t>
            </a:r>
          </a:p>
        </p:txBody>
      </p:sp>
      <p:pic>
        <p:nvPicPr>
          <p:cNvPr descr="IMG_4090.jpg"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948" y="730200"/>
            <a:ext cx="6598115" cy="441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In the news:</a:t>
            </a:r>
          </a:p>
        </p:txBody>
      </p:sp>
      <p:pic>
        <p:nvPicPr>
          <p:cNvPr descr="IMG_4090.jpg" id="53" name="Shape 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948" y="730200"/>
            <a:ext cx="6598115" cy="44133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Drive.jpg" id="54" name="Shape 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525" y="1614425"/>
            <a:ext cx="4755349" cy="3170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ademy-Manchester_March-Cohort.jpg" id="55" name="Shape 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3525" y="184850"/>
            <a:ext cx="4633624" cy="34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0" y="-1"/>
            <a:ext cx="7772400" cy="730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0" lang="en-GB" sz="3600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Workshops &amp; Activities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268425" y="984200"/>
            <a:ext cx="43395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Morning: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Starters workshop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2400"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Scratch and Minecraft: Pi Edition</a:t>
            </a:r>
          </a:p>
          <a:p>
            <a:pPr indent="-3810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Easter egg hunt in Scratch</a:t>
            </a:r>
          </a:p>
          <a:p>
            <a:pPr indent="-381000" lvl="0" marL="457200">
              <a:lnSpc>
                <a:spcPct val="100000"/>
              </a:lnSpc>
              <a:spcBef>
                <a:spcPts val="0"/>
              </a:spcBef>
              <a:buSzPct val="100000"/>
              <a:buFont typeface="Quicksand"/>
              <a:buChar char="●"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Easter egg hunt in Minecraft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4607925" y="984200"/>
            <a:ext cx="43395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All day:</a:t>
            </a: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br>
              <a:rPr lang="en-GB" sz="2400"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 sz="2400">
                <a:latin typeface="Quicksand"/>
                <a:ea typeface="Quicksand"/>
                <a:cs typeface="Quicksand"/>
                <a:sym typeface="Quicksand"/>
              </a:rPr>
              <a:t>Robot obstacle course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4294967295" type="body"/>
          </p:nvPr>
        </p:nvSpPr>
        <p:spPr>
          <a:xfrm>
            <a:off x="135325" y="444975"/>
            <a:ext cx="5098200" cy="3540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>
                <a:solidFill>
                  <a:srgbClr val="666666"/>
                </a:solidFill>
                <a:latin typeface="Quicksand"/>
                <a:ea typeface="Quicksand"/>
                <a:cs typeface="Quicksand"/>
                <a:sym typeface="Quicksand"/>
              </a:rPr>
              <a:t>Today: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10:30 -</a:t>
            </a:r>
            <a:r>
              <a:rPr b="1"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Getting Started workshop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11:00  - </a:t>
            </a: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Scratch &amp; Minecraft workshop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13:30	- Lunch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8" name="Shape 68"/>
          <p:cNvSpPr txBox="1"/>
          <p:nvPr/>
        </p:nvSpPr>
        <p:spPr>
          <a:xfrm>
            <a:off x="5007150" y="554025"/>
            <a:ext cx="40056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WiFi: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SSID		MMU-Visitor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Pass.		University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999999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GB" sz="3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Next Jam:</a:t>
            </a:r>
          </a:p>
          <a:p>
            <a:pPr lvl="0" rtl="0">
              <a:spcBef>
                <a:spcPts val="60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lang="en-GB" sz="2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Saturday 11th June </a:t>
            </a:r>
            <a:br>
              <a:rPr lang="en-GB" sz="22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</a:br>
            <a:r>
              <a:rPr lang="en-GB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Tickets up shortly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37900" y="4200925"/>
            <a:ext cx="80682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Share photos with #McrRaspJam</a:t>
            </a:r>
          </a:p>
          <a:p>
            <a:pPr lvl="0" rtl="0" algn="r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GB" sz="18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Slides and other downloads at:</a:t>
            </a:r>
            <a:r>
              <a:rPr lang="en-GB" sz="2400">
                <a:solidFill>
                  <a:srgbClr val="999999"/>
                </a:solidFill>
                <a:latin typeface="Quicksand"/>
                <a:ea typeface="Quicksand"/>
                <a:cs typeface="Quicksand"/>
                <a:sym typeface="Quicksand"/>
              </a:rPr>
              <a:t>				bit.ly/McrRaspJam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