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Shape 4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Char char="●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Char char="○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Char char="■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Char char="●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Char char="○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Char char="■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Char char="●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Char char="○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jpg"/><Relationship Id="rId4" Type="http://schemas.openxmlformats.org/officeDocument/2006/relationships/image" Target="../media/image1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jpg"/><Relationship Id="rId4" Type="http://schemas.openxmlformats.org/officeDocument/2006/relationships/image" Target="../media/image19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8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4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3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2.jpg"/><Relationship Id="rId4" Type="http://schemas.openxmlformats.org/officeDocument/2006/relationships/image" Target="../media/image27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9.jpg"/><Relationship Id="rId4" Type="http://schemas.openxmlformats.org/officeDocument/2006/relationships/image" Target="../media/image32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4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3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8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8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8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5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7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ctrTitle"/>
          </p:nvPr>
        </p:nvSpPr>
        <p:spPr>
          <a:xfrm>
            <a:off x="155850" y="0"/>
            <a:ext cx="7772400" cy="1244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-GB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Raspberry Pi Camera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0" lang="en-GB" sz="1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And image editing in Python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Quicksand"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From IDLE, click File &gt; Open</a:t>
            </a: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Quicksand"/>
            </a:pPr>
            <a:r>
              <a:rPr lang="en-GB" sz="2200">
                <a:latin typeface="Quicksand"/>
                <a:ea typeface="Quicksand"/>
                <a:cs typeface="Quicksand"/>
                <a:sym typeface="Quicksand"/>
              </a:rPr>
              <a:t>open </a:t>
            </a:r>
            <a:r>
              <a:rPr b="1" lang="en-GB" sz="2200">
                <a:latin typeface="Quicksand"/>
                <a:ea typeface="Quicksand"/>
                <a:cs typeface="Quicksand"/>
                <a:sym typeface="Quicksand"/>
              </a:rPr>
              <a:t>camera-scripts/my-scripts/1_basiccapture.py</a:t>
            </a:r>
          </a:p>
        </p:txBody>
      </p:sp>
      <p:sp>
        <p:nvSpPr>
          <p:cNvPr id="90" name="Shape 90"/>
          <p:cNvSpPr txBox="1"/>
          <p:nvPr>
            <p:ph idx="4294967295" type="ctrTitle"/>
          </p:nvPr>
        </p:nvSpPr>
        <p:spPr>
          <a:xfrm>
            <a:off x="137875" y="0"/>
            <a:ext cx="7772400" cy="1244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-GB" sz="4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Take a photo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0" lang="en-GB" sz="1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Using the picamera library</a:t>
            </a:r>
          </a:p>
        </p:txBody>
      </p:sp>
      <p:pic>
        <p:nvPicPr>
          <p:cNvPr descr="im2-1.png" id="91" name="Shape 91"/>
          <p:cNvPicPr preferRelativeResize="0"/>
          <p:nvPr/>
        </p:nvPicPr>
        <p:blipFill rotWithShape="1">
          <a:blip r:embed="rId3">
            <a:alphaModFix/>
          </a:blip>
          <a:srcRect b="33052" l="0" r="0" t="0"/>
          <a:stretch/>
        </p:blipFill>
        <p:spPr>
          <a:xfrm>
            <a:off x="1376350" y="2471546"/>
            <a:ext cx="6391275" cy="267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683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1666"/>
              <a:buFont typeface="Quicksand"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Libraries are bits of code written by other people.</a:t>
            </a:r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Quicksand"/>
            </a:pPr>
            <a:r>
              <a:rPr lang="en-GB" sz="1800">
                <a:latin typeface="Quicksand"/>
                <a:ea typeface="Quicksand"/>
                <a:cs typeface="Quicksand"/>
                <a:sym typeface="Quicksand"/>
              </a:rPr>
              <a:t>The ‘picamera’ library will deal with all the complicated hardware interfacing for us</a:t>
            </a:r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buSzPct val="100000"/>
              <a:buFont typeface="Quicksand"/>
            </a:pPr>
            <a:r>
              <a:rPr lang="en-GB" sz="1800">
                <a:latin typeface="Quicksand"/>
                <a:ea typeface="Quicksand"/>
                <a:cs typeface="Quicksand"/>
                <a:sym typeface="Quicksand"/>
              </a:rPr>
              <a:t>out of the entire ‘time’ library, we only need the ‘sleep’ function, so we’ll only import that one thing.</a:t>
            </a:r>
          </a:p>
        </p:txBody>
      </p:sp>
      <p:sp>
        <p:nvSpPr>
          <p:cNvPr id="97" name="Shape 97"/>
          <p:cNvSpPr txBox="1"/>
          <p:nvPr>
            <p:ph idx="4294967295" type="ctrTitle"/>
          </p:nvPr>
        </p:nvSpPr>
        <p:spPr>
          <a:xfrm>
            <a:off x="137875" y="0"/>
            <a:ext cx="7772400" cy="1244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-GB" sz="4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Take a photo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0" lang="en-GB" sz="1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Examining the code</a:t>
            </a:r>
          </a:p>
        </p:txBody>
      </p:sp>
      <p:pic>
        <p:nvPicPr>
          <p:cNvPr descr="im2-1.png" id="98" name="Shape 98"/>
          <p:cNvPicPr preferRelativeResize="0"/>
          <p:nvPr/>
        </p:nvPicPr>
        <p:blipFill rotWithShape="1">
          <a:blip r:embed="rId3">
            <a:alphaModFix/>
          </a:blip>
          <a:srcRect b="73927" l="0" r="0" t="0"/>
          <a:stretch/>
        </p:blipFill>
        <p:spPr>
          <a:xfrm>
            <a:off x="1079975" y="3342816"/>
            <a:ext cx="6391275" cy="10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457200" y="1200150"/>
            <a:ext cx="8229600" cy="1144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Quicksand"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This is a little difficult to explain, you can just think of ‘camera’ as the camera itself</a:t>
            </a: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Quicksand"/>
            </a:pPr>
            <a:r>
              <a:rPr lang="en-GB" sz="1200">
                <a:latin typeface="Quicksand"/>
                <a:ea typeface="Quicksand"/>
                <a:cs typeface="Quicksand"/>
                <a:sym typeface="Quicksand"/>
              </a:rPr>
              <a:t>(In reality, ‘camera’ becomes an instance of the picamera API’s code, done for OOC reasons)</a:t>
            </a:r>
          </a:p>
        </p:txBody>
      </p:sp>
      <p:sp>
        <p:nvSpPr>
          <p:cNvPr id="104" name="Shape 104"/>
          <p:cNvSpPr txBox="1"/>
          <p:nvPr>
            <p:ph idx="4294967295" type="ctrTitle"/>
          </p:nvPr>
        </p:nvSpPr>
        <p:spPr>
          <a:xfrm>
            <a:off x="137875" y="0"/>
            <a:ext cx="7772400" cy="1244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-GB" sz="4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Take a photo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0" lang="en-GB" sz="1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Examining the code</a:t>
            </a:r>
          </a:p>
        </p:txBody>
      </p:sp>
      <p:pic>
        <p:nvPicPr>
          <p:cNvPr descr="im2-1.png" id="105" name="Shape 105"/>
          <p:cNvPicPr preferRelativeResize="0"/>
          <p:nvPr/>
        </p:nvPicPr>
        <p:blipFill rotWithShape="1">
          <a:blip r:embed="rId3">
            <a:alphaModFix/>
          </a:blip>
          <a:srcRect b="62224" l="0" r="0" t="26297"/>
          <a:stretch/>
        </p:blipFill>
        <p:spPr>
          <a:xfrm>
            <a:off x="828438" y="2416228"/>
            <a:ext cx="6391275" cy="458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2-2.png"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3338" y="3740213"/>
            <a:ext cx="6391275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>
            <p:ph idx="1" type="body"/>
          </p:nvPr>
        </p:nvSpPr>
        <p:spPr>
          <a:xfrm>
            <a:off x="457200" y="2802475"/>
            <a:ext cx="8229600" cy="1144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icksand"/>
            </a:pPr>
            <a:r>
              <a:rPr lang="en-GB" sz="1800">
                <a:latin typeface="Quicksand"/>
                <a:ea typeface="Quicksand"/>
                <a:cs typeface="Quicksand"/>
                <a:sym typeface="Quicksand"/>
              </a:rPr>
              <a:t>The try except notation allows errors to occur without stopping the program. Don’t worry about me!</a:t>
            </a: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Quicksand"/>
            </a:pPr>
            <a:r>
              <a:rPr lang="en-GB" sz="1200">
                <a:latin typeface="Quicksand"/>
                <a:ea typeface="Quicksand"/>
                <a:cs typeface="Quicksand"/>
                <a:sym typeface="Quicksand"/>
              </a:rPr>
              <a:t>(i.e. we want to stop the camera if the program crashes)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457200" y="1200150"/>
            <a:ext cx="8229600" cy="1144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Quicksand"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Set up the camera mode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Quicksand"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‘camera’ is an object, as it has properties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Quicksand"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to access a property, we use camera.property</a:t>
            </a:r>
          </a:p>
        </p:txBody>
      </p:sp>
      <p:sp>
        <p:nvSpPr>
          <p:cNvPr id="113" name="Shape 113"/>
          <p:cNvSpPr txBox="1"/>
          <p:nvPr>
            <p:ph idx="4294967295" type="ctrTitle"/>
          </p:nvPr>
        </p:nvSpPr>
        <p:spPr>
          <a:xfrm>
            <a:off x="137875" y="0"/>
            <a:ext cx="7772400" cy="1244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-GB" sz="4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Take a photo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0" lang="en-GB" sz="1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Examining the code</a:t>
            </a:r>
          </a:p>
        </p:txBody>
      </p:sp>
      <p:pic>
        <p:nvPicPr>
          <p:cNvPr descr="im2-1.png" id="114" name="Shape 114"/>
          <p:cNvPicPr preferRelativeResize="0"/>
          <p:nvPr/>
        </p:nvPicPr>
        <p:blipFill rotWithShape="1">
          <a:blip r:embed="rId3">
            <a:alphaModFix/>
          </a:blip>
          <a:srcRect b="41068" l="0" r="0" t="38901"/>
          <a:stretch/>
        </p:blipFill>
        <p:spPr>
          <a:xfrm>
            <a:off x="1376350" y="2685697"/>
            <a:ext cx="6391275" cy="79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457200" y="1200150"/>
            <a:ext cx="8229600" cy="1144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Quicksand"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wait for 3 seconds, then take a photo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Quicksand"/>
            </a:pPr>
            <a:r>
              <a:rPr lang="en-GB">
                <a:latin typeface="Quicksand"/>
                <a:ea typeface="Quicksand"/>
                <a:cs typeface="Quicksand"/>
                <a:sym typeface="Quicksand"/>
              </a:rPr>
              <a:t>The camera needs to perform auto white balancing before taking a photo</a:t>
            </a:r>
          </a:p>
        </p:txBody>
      </p:sp>
      <p:sp>
        <p:nvSpPr>
          <p:cNvPr id="120" name="Shape 120"/>
          <p:cNvSpPr txBox="1"/>
          <p:nvPr>
            <p:ph idx="4294967295" type="ctrTitle"/>
          </p:nvPr>
        </p:nvSpPr>
        <p:spPr>
          <a:xfrm>
            <a:off x="137875" y="0"/>
            <a:ext cx="7772400" cy="1244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-GB" sz="4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Take a photo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0" lang="en-GB" sz="1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Examining the code</a:t>
            </a:r>
          </a:p>
        </p:txBody>
      </p:sp>
      <p:pic>
        <p:nvPicPr>
          <p:cNvPr descr="im2-1.png" id="121" name="Shape 121"/>
          <p:cNvPicPr preferRelativeResize="0"/>
          <p:nvPr/>
        </p:nvPicPr>
        <p:blipFill rotWithShape="1">
          <a:blip r:embed="rId3">
            <a:alphaModFix/>
          </a:blip>
          <a:srcRect b="17661" l="0" r="0" t="38901"/>
          <a:stretch/>
        </p:blipFill>
        <p:spPr>
          <a:xfrm>
            <a:off x="1376350" y="2685704"/>
            <a:ext cx="6391275" cy="17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4294967295" type="ctrTitle"/>
          </p:nvPr>
        </p:nvSpPr>
        <p:spPr>
          <a:xfrm>
            <a:off x="137875" y="0"/>
            <a:ext cx="7772400" cy="1244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-GB" sz="4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Take a photo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0" lang="en-GB" sz="1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Examining the code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57200" y="1200150"/>
            <a:ext cx="8229600" cy="195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Try running the code. Then go to the folder in the file browser to find the photo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Quicksand"/>
              <a:ea typeface="Quicksand"/>
              <a:cs typeface="Quicksand"/>
              <a:sym typeface="Quicksand"/>
            </a:endParaRP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Run &gt; Run Module (F5)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_basiccapture.jpg"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500" y="246375"/>
            <a:ext cx="6201001" cy="4650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stom.jpg" id="137" name="Shape 137"/>
          <p:cNvPicPr preferRelativeResize="0"/>
          <p:nvPr/>
        </p:nvPicPr>
        <p:blipFill rotWithShape="1">
          <a:blip r:embed="rId3">
            <a:alphaModFix/>
          </a:blip>
          <a:srcRect b="15002" l="7743" r="16926" t="0"/>
          <a:stretch/>
        </p:blipFill>
        <p:spPr>
          <a:xfrm>
            <a:off x="1801563" y="227250"/>
            <a:ext cx="5540874" cy="468900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/>
        </p:nvSpPr>
        <p:spPr>
          <a:xfrm>
            <a:off x="0" y="0"/>
            <a:ext cx="16200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CCCCCC"/>
                </a:solidFill>
                <a:latin typeface="Quicksand"/>
                <a:ea typeface="Quicksand"/>
                <a:cs typeface="Quicksand"/>
                <a:sym typeface="Quicksand"/>
              </a:rPr>
              <a:t>(Tangential)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4294967295" type="ctrTitle"/>
          </p:nvPr>
        </p:nvSpPr>
        <p:spPr>
          <a:xfrm>
            <a:off x="137875" y="0"/>
            <a:ext cx="7772400" cy="1244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-GB" sz="4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Take a photo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0" lang="en-GB" sz="1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Improving the code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457200" y="1244400"/>
            <a:ext cx="8229600" cy="171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6830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Quicksand"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Add the following line where shown below:</a:t>
            </a:r>
            <a:br>
              <a:rPr lang="en-GB" sz="2400">
                <a:latin typeface="Quicksand"/>
                <a:ea typeface="Quicksand"/>
                <a:cs typeface="Quicksand"/>
                <a:sym typeface="Quicksand"/>
              </a:rPr>
            </a:b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	</a:t>
            </a:r>
            <a:r>
              <a:rPr lang="en-GB" sz="2400">
                <a:latin typeface="Ubuntu Mono"/>
                <a:ea typeface="Ubuntu Mono"/>
                <a:cs typeface="Ubuntu Mono"/>
                <a:sym typeface="Ubuntu Mono"/>
              </a:rPr>
              <a:t>camera.start_preview()</a:t>
            </a: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Quicksand"/>
            </a:pPr>
            <a:r>
              <a:rPr lang="en-GB" sz="1600">
                <a:latin typeface="Quicksand"/>
                <a:ea typeface="Quicksand"/>
                <a:cs typeface="Quicksand"/>
                <a:sym typeface="Quicksand"/>
              </a:rPr>
              <a:t>Consider using a higher number for sleep(), to give you a longer preview</a:t>
            </a:r>
          </a:p>
        </p:txBody>
      </p:sp>
      <p:pic>
        <p:nvPicPr>
          <p:cNvPr descr="im2-3.png" id="145" name="Shape 145"/>
          <p:cNvPicPr preferRelativeResize="0"/>
          <p:nvPr/>
        </p:nvPicPr>
        <p:blipFill rotWithShape="1">
          <a:blip r:embed="rId3">
            <a:alphaModFix/>
          </a:blip>
          <a:srcRect b="50169" l="0" r="0" t="24197"/>
          <a:stretch/>
        </p:blipFill>
        <p:spPr>
          <a:xfrm>
            <a:off x="1610575" y="3116400"/>
            <a:ext cx="4827000" cy="131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4294967295" type="ctrTitle"/>
          </p:nvPr>
        </p:nvSpPr>
        <p:spPr>
          <a:xfrm>
            <a:off x="137875" y="0"/>
            <a:ext cx="7772400" cy="1244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-GB" sz="4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Manual exposure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0" lang="en-GB" sz="1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setting extra camera properties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Quicksand"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Set up your Pi as normal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Quicksand"/>
            </a:pPr>
            <a:r>
              <a:rPr lang="en-GB" sz="1400">
                <a:latin typeface="Quicksand"/>
                <a:ea typeface="Quicksand"/>
                <a:cs typeface="Quicksand"/>
                <a:sym typeface="Quicksand"/>
              </a:rPr>
              <a:t>Don’t plug the power in yet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Quicksand"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Install the camera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Quicksand"/>
            </a:pPr>
            <a:r>
              <a:rPr lang="en-GB" sz="1400">
                <a:latin typeface="Quicksand"/>
                <a:ea typeface="Quicksand"/>
                <a:cs typeface="Quicksand"/>
                <a:sym typeface="Quicksand"/>
              </a:rPr>
              <a:t>Find the long camera port, next to the ethernet port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Quicksand"/>
            </a:pPr>
            <a:r>
              <a:rPr lang="en-GB" sz="1400">
                <a:latin typeface="Quicksand"/>
                <a:ea typeface="Quicksand"/>
                <a:cs typeface="Quicksand"/>
                <a:sym typeface="Quicksand"/>
              </a:rPr>
              <a:t>open the camera port by lifting the latch on both sides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Quicksand"/>
            </a:pPr>
            <a:r>
              <a:rPr lang="en-GB" sz="1400">
                <a:latin typeface="Quicksand"/>
                <a:ea typeface="Quicksand"/>
                <a:cs typeface="Quicksand"/>
                <a:sym typeface="Quicksand"/>
              </a:rPr>
              <a:t>Insert the camera ribbon cable, with the silver contacts facing away from the ethernet port</a:t>
            </a:r>
          </a:p>
          <a:p>
            <a:pPr indent="-317500" lvl="1" marL="914400">
              <a:lnSpc>
                <a:spcPct val="150000"/>
              </a:lnSpc>
              <a:spcBef>
                <a:spcPts val="0"/>
              </a:spcBef>
              <a:buSzPct val="100000"/>
              <a:buFont typeface="Quicksand"/>
            </a:pPr>
            <a:r>
              <a:rPr lang="en-GB" sz="1400">
                <a:latin typeface="Quicksand"/>
                <a:ea typeface="Quicksand"/>
                <a:cs typeface="Quicksand"/>
                <a:sym typeface="Quicksand"/>
              </a:rPr>
              <a:t>Now push the latch down on both sides, if correctly inserted, you should be able to lift the Pi by the ribbon cable without it detaching</a:t>
            </a:r>
          </a:p>
        </p:txBody>
      </p:sp>
      <p:sp>
        <p:nvSpPr>
          <p:cNvPr id="40" name="Shape 40"/>
          <p:cNvSpPr txBox="1"/>
          <p:nvPr>
            <p:ph idx="4294967295" type="ctrTitle"/>
          </p:nvPr>
        </p:nvSpPr>
        <p:spPr>
          <a:xfrm>
            <a:off x="137875" y="0"/>
            <a:ext cx="7772400" cy="1244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-GB" sz="4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Before starting your Pi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b="0" sz="18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4294967295" type="ctrTitle"/>
          </p:nvPr>
        </p:nvSpPr>
        <p:spPr>
          <a:xfrm>
            <a:off x="137875" y="0"/>
            <a:ext cx="7772400" cy="1244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-GB" sz="4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Manual exposure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0" lang="en-GB" sz="18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Exposure time and shutter speed?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457200" y="1343400"/>
            <a:ext cx="8229600" cy="330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Each photograph has an exposure time, the time between the camera ‘opening’, and then ‘closing’ after shooting.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The camera only reads light during its exposure time. A longer exposure time gives a brighter image.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t/>
            </a:r>
            <a:endParaRPr sz="2400">
              <a:latin typeface="Quicksand"/>
              <a:ea typeface="Quicksand"/>
              <a:cs typeface="Quicksand"/>
              <a:sym typeface="Quicksand"/>
            </a:endParaRP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In the Pi camera API, we give the exposure time in microseconds.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t/>
            </a:r>
            <a:endParaRPr i="1" sz="24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4294967295" type="ctrTitle"/>
          </p:nvPr>
        </p:nvSpPr>
        <p:spPr>
          <a:xfrm>
            <a:off x="137875" y="0"/>
            <a:ext cx="7772400" cy="1244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-GB" sz="4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Manual exposure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0" lang="en-GB" sz="18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What is ISO?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457200" y="1343400"/>
            <a:ext cx="8229600" cy="330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ISO originates from the days of film photography, and was a measure of “film speed”.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A high ISO film would be more exposed than a low ISO film for the same exposure time.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t/>
            </a:r>
            <a:endParaRPr sz="2400">
              <a:latin typeface="Quicksand"/>
              <a:ea typeface="Quicksand"/>
              <a:cs typeface="Quicksand"/>
              <a:sym typeface="Quicksand"/>
            </a:endParaRP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Changing the ISO amplifies what the sensor receives, but amplifies noise too.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4294967295" type="ctrTitle"/>
          </p:nvPr>
        </p:nvSpPr>
        <p:spPr>
          <a:xfrm>
            <a:off x="137875" y="0"/>
            <a:ext cx="7772400" cy="1244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-GB" sz="4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Manual exposure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0" lang="en-GB" sz="18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setting extra camera properties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457200" y="1244400"/>
            <a:ext cx="8229600" cy="376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Quicksand"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Add the following lines:</a:t>
            </a:r>
            <a:br>
              <a:rPr lang="en-GB" sz="2400">
                <a:latin typeface="Quicksand"/>
                <a:ea typeface="Quicksand"/>
                <a:cs typeface="Quicksand"/>
                <a:sym typeface="Quicksand"/>
              </a:rPr>
            </a:b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	</a:t>
            </a:r>
            <a:r>
              <a:rPr lang="en-GB" sz="2400">
                <a:latin typeface="Ubuntu Mono"/>
                <a:ea typeface="Ubuntu Mono"/>
                <a:cs typeface="Ubuntu Mono"/>
                <a:sym typeface="Ubuntu Mono"/>
              </a:rPr>
              <a:t>camera.iso = 400</a:t>
            </a:r>
            <a:br>
              <a:rPr lang="en-GB" sz="2400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-GB" sz="2400">
                <a:latin typeface="Ubuntu Mono"/>
                <a:ea typeface="Ubuntu Mono"/>
                <a:cs typeface="Ubuntu Mono"/>
                <a:sym typeface="Ubuntu Mono"/>
              </a:rPr>
              <a:t>	camera.shutter_speed = 2000</a:t>
            </a:r>
            <a:br>
              <a:rPr lang="en-GB" sz="2400">
                <a:latin typeface="Ubuntu Mono"/>
                <a:ea typeface="Ubuntu Mono"/>
                <a:cs typeface="Ubuntu Mono"/>
                <a:sym typeface="Ubuntu Mono"/>
              </a:rPr>
            </a:br>
            <a:br>
              <a:rPr lang="en-GB" sz="1800">
                <a:latin typeface="Quicksand"/>
                <a:ea typeface="Quicksand"/>
                <a:cs typeface="Quicksand"/>
                <a:sym typeface="Quicksand"/>
              </a:rPr>
            </a:br>
            <a:br>
              <a:rPr lang="en-GB" sz="1800">
                <a:latin typeface="Quicksand"/>
                <a:ea typeface="Quicksand"/>
                <a:cs typeface="Quicksand"/>
                <a:sym typeface="Quicksand"/>
              </a:rPr>
            </a:br>
            <a:br>
              <a:rPr lang="en-GB" sz="1800">
                <a:latin typeface="Quicksand"/>
                <a:ea typeface="Quicksand"/>
                <a:cs typeface="Quicksand"/>
                <a:sym typeface="Quicksand"/>
              </a:rPr>
            </a:br>
            <a:br>
              <a:rPr lang="en-GB" sz="1800">
                <a:latin typeface="Quicksand"/>
                <a:ea typeface="Quicksand"/>
                <a:cs typeface="Quicksand"/>
                <a:sym typeface="Quicksand"/>
              </a:rPr>
            </a:br>
            <a:br>
              <a:rPr lang="en-GB" sz="1800">
                <a:latin typeface="Quicksand"/>
                <a:ea typeface="Quicksand"/>
                <a:cs typeface="Quicksand"/>
                <a:sym typeface="Quicksand"/>
              </a:rPr>
            </a:br>
            <a:br>
              <a:rPr lang="en-GB" sz="1800">
                <a:latin typeface="Quicksand"/>
                <a:ea typeface="Quicksand"/>
                <a:cs typeface="Quicksand"/>
                <a:sym typeface="Quicksand"/>
              </a:rPr>
            </a:br>
            <a:r>
              <a:rPr lang="en-GB" sz="1800">
                <a:latin typeface="Quicksand"/>
                <a:ea typeface="Quicksand"/>
                <a:cs typeface="Quicksand"/>
                <a:sym typeface="Quicksand"/>
              </a:rPr>
              <a:t>to get 1/250s in microseconds:	1/250 * 1,000,000 = 8000</a:t>
            </a:r>
          </a:p>
          <a:p>
            <a:pPr indent="457200" lvl="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sz="1800">
                <a:latin typeface="Quicksand"/>
                <a:ea typeface="Quicksand"/>
                <a:cs typeface="Quicksand"/>
                <a:sym typeface="Quicksand"/>
              </a:rPr>
              <a:t>				 </a:t>
            </a:r>
            <a:r>
              <a:rPr i="1" lang="en-GB" sz="1800">
                <a:latin typeface="Quicksand"/>
                <a:ea typeface="Quicksand"/>
                <a:cs typeface="Quicksand"/>
                <a:sym typeface="Quicksand"/>
              </a:rPr>
              <a:t>   (in python):	</a:t>
            </a:r>
            <a:r>
              <a:rPr i="1" lang="en-GB" sz="1800">
                <a:latin typeface="Ubuntu Mono"/>
                <a:ea typeface="Ubuntu Mono"/>
                <a:cs typeface="Ubuntu Mono"/>
                <a:sym typeface="Ubuntu Mono"/>
              </a:rPr>
              <a:t>time = (1.0/250.0) * 1000000.0</a:t>
            </a:r>
          </a:p>
        </p:txBody>
      </p:sp>
      <p:pic>
        <p:nvPicPr>
          <p:cNvPr descr="im2-4.png" id="169" name="Shape 169"/>
          <p:cNvPicPr preferRelativeResize="0"/>
          <p:nvPr/>
        </p:nvPicPr>
        <p:blipFill rotWithShape="1">
          <a:blip r:embed="rId3">
            <a:alphaModFix/>
          </a:blip>
          <a:srcRect b="43355" l="0" r="0" t="34247"/>
          <a:stretch/>
        </p:blipFill>
        <p:spPr>
          <a:xfrm>
            <a:off x="1610575" y="2826000"/>
            <a:ext cx="4827000" cy="115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3_iso.jpg" id="174" name="Shape 174"/>
          <p:cNvPicPr preferRelativeResize="0"/>
          <p:nvPr/>
        </p:nvPicPr>
        <p:blipFill rotWithShape="1">
          <a:blip r:embed="rId3">
            <a:alphaModFix/>
          </a:blip>
          <a:srcRect b="0" l="8959" r="6595" t="0"/>
          <a:stretch/>
        </p:blipFill>
        <p:spPr>
          <a:xfrm>
            <a:off x="1197000" y="323713"/>
            <a:ext cx="6750000" cy="4496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4294967295" type="ctrTitle"/>
          </p:nvPr>
        </p:nvSpPr>
        <p:spPr>
          <a:xfrm>
            <a:off x="137875" y="0"/>
            <a:ext cx="7772400" cy="1244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-GB" sz="4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Basic image editing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0" lang="en-GB" sz="1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changing brightness/contrast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4294967295" type="ctrTitle"/>
          </p:nvPr>
        </p:nvSpPr>
        <p:spPr>
          <a:xfrm>
            <a:off x="137875" y="0"/>
            <a:ext cx="7772400" cy="1244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lang="en-GB" sz="48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Basic image editing</a:t>
            </a:r>
          </a:p>
          <a:p>
            <a:pPr lvl="0" rtl="0">
              <a:spcBef>
                <a:spcPts val="0"/>
              </a:spcBef>
              <a:buNone/>
            </a:pPr>
            <a:r>
              <a:rPr b="0" lang="en-GB" sz="18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changing brightness/contrast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457200" y="1244400"/>
            <a:ext cx="8229600" cy="376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Quicksand"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Make a copy of your program, open the new copy in IDLE</a:t>
            </a:r>
          </a:p>
          <a:p>
            <a: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Quicksand"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Add the following line at the top of the file:</a:t>
            </a:r>
            <a:br>
              <a:rPr lang="en-GB" sz="2400">
                <a:latin typeface="Quicksand"/>
                <a:ea typeface="Quicksand"/>
                <a:cs typeface="Quicksand"/>
                <a:sym typeface="Quicksand"/>
              </a:rPr>
            </a:b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	</a:t>
            </a:r>
            <a:r>
              <a:rPr lang="en-GB" sz="2400">
                <a:latin typeface="Ubuntu Mono"/>
                <a:ea typeface="Ubuntu Mono"/>
                <a:cs typeface="Ubuntu Mono"/>
                <a:sym typeface="Ubuntu Mono"/>
              </a:rPr>
              <a:t>from PIL import Image</a:t>
            </a:r>
          </a:p>
        </p:txBody>
      </p:sp>
      <p:pic>
        <p:nvPicPr>
          <p:cNvPr descr="im3-1.png"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363" y="3133875"/>
            <a:ext cx="6391275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4294967295" type="ctrTitle"/>
          </p:nvPr>
        </p:nvSpPr>
        <p:spPr>
          <a:xfrm>
            <a:off x="137875" y="0"/>
            <a:ext cx="7772400" cy="1244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-GB" sz="48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Basic image editing</a:t>
            </a:r>
          </a:p>
          <a:p>
            <a:pPr lvl="0" rtl="0">
              <a:spcBef>
                <a:spcPts val="0"/>
              </a:spcBef>
              <a:buNone/>
            </a:pPr>
            <a:r>
              <a:rPr b="0" lang="en-GB" sz="18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changing brightness/contrast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457200" y="1244400"/>
            <a:ext cx="8229600" cy="376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Quicksand"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Add the following lines after the camera.capture:</a:t>
            </a:r>
            <a:br>
              <a:rPr lang="en-GB" sz="2400">
                <a:latin typeface="Quicksand"/>
                <a:ea typeface="Quicksand"/>
                <a:cs typeface="Quicksand"/>
                <a:sym typeface="Quicksand"/>
              </a:rPr>
            </a:b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	</a:t>
            </a:r>
            <a:r>
              <a:rPr lang="en-GB" sz="2400">
                <a:latin typeface="Ubuntu Mono"/>
                <a:ea typeface="Ubuntu Mono"/>
                <a:cs typeface="Ubuntu Mono"/>
                <a:sym typeface="Ubuntu Mono"/>
              </a:rPr>
              <a:t>photo = Image.open(‘1_unedited.jpg’)</a:t>
            </a:r>
            <a:br>
              <a:rPr lang="en-GB" sz="2400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-GB" sz="2400">
                <a:latin typeface="Ubuntu Mono"/>
                <a:ea typeface="Ubuntu Mono"/>
                <a:cs typeface="Ubuntu Mono"/>
                <a:sym typeface="Ubuntu Mono"/>
              </a:rPr>
              <a:t>	pixels = photo.load()</a:t>
            </a:r>
            <a:br>
              <a:rPr lang="en-GB" sz="2400">
                <a:latin typeface="Ubuntu Mono"/>
                <a:ea typeface="Ubuntu Mono"/>
                <a:cs typeface="Ubuntu Mono"/>
                <a:sym typeface="Ubuntu Mono"/>
              </a:rPr>
            </a:br>
            <a:br>
              <a:rPr lang="en-GB" sz="2400">
                <a:latin typeface="Ubuntu Mono"/>
                <a:ea typeface="Ubuntu Mono"/>
                <a:cs typeface="Ubuntu Mono"/>
                <a:sym typeface="Ubuntu Mono"/>
              </a:rPr>
            </a:br>
          </a:p>
          <a:p>
            <a:pPr indent="-3810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Ubuntu Mono"/>
            </a:pPr>
            <a:r>
              <a:rPr lang="en-GB">
                <a:latin typeface="Quicksand"/>
                <a:ea typeface="Quicksand"/>
                <a:cs typeface="Quicksand"/>
                <a:sym typeface="Quicksand"/>
              </a:rPr>
              <a:t>‘pixels’ is just the grid of pixels, ‘photos’ contains other image properties as well</a:t>
            </a:r>
            <a:br>
              <a:rPr lang="en-GB">
                <a:latin typeface="Quicksand"/>
                <a:ea typeface="Quicksand"/>
                <a:cs typeface="Quicksand"/>
                <a:sym typeface="Quicksand"/>
              </a:rPr>
            </a:br>
            <a:r>
              <a:rPr lang="en-GB">
                <a:latin typeface="Quicksand"/>
                <a:ea typeface="Quicksand"/>
                <a:cs typeface="Quicksand"/>
                <a:sym typeface="Quicksand"/>
              </a:rPr>
              <a:t>(e.g. format, size, etc)</a:t>
            </a:r>
          </a:p>
        </p:txBody>
      </p:sp>
      <p:pic>
        <p:nvPicPr>
          <p:cNvPr descr="im3-2.png" id="193" name="Shape 193"/>
          <p:cNvPicPr preferRelativeResize="0"/>
          <p:nvPr/>
        </p:nvPicPr>
        <p:blipFill rotWithShape="1">
          <a:blip r:embed="rId3">
            <a:alphaModFix/>
          </a:blip>
          <a:srcRect b="66928" l="0" r="0" t="24194"/>
          <a:stretch/>
        </p:blipFill>
        <p:spPr>
          <a:xfrm>
            <a:off x="2158500" y="2738399"/>
            <a:ext cx="4827000" cy="45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4294967295" type="ctrTitle"/>
          </p:nvPr>
        </p:nvSpPr>
        <p:spPr>
          <a:xfrm>
            <a:off x="137875" y="0"/>
            <a:ext cx="7772400" cy="1244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-GB" sz="48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Basic image editing</a:t>
            </a:r>
          </a:p>
          <a:p>
            <a:pPr lvl="0" rtl="0">
              <a:spcBef>
                <a:spcPts val="0"/>
              </a:spcBef>
              <a:buNone/>
            </a:pPr>
            <a:r>
              <a:rPr b="0" lang="en-GB" sz="18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changing brightness/contrast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457200" y="1244400"/>
            <a:ext cx="8229600" cy="376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Quicksand"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Add the following lines after the camera.capture:</a:t>
            </a:r>
            <a:br>
              <a:rPr lang="en-GB" sz="2400">
                <a:latin typeface="Quicksand"/>
                <a:ea typeface="Quicksand"/>
                <a:cs typeface="Quicksand"/>
                <a:sym typeface="Quicksand"/>
              </a:rPr>
            </a:b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	</a:t>
            </a:r>
            <a:r>
              <a:rPr lang="en-GB" sz="2400">
                <a:latin typeface="Ubuntu Mono"/>
                <a:ea typeface="Ubuntu Mono"/>
                <a:cs typeface="Ubuntu Mono"/>
                <a:sym typeface="Ubuntu Mono"/>
              </a:rPr>
              <a:t>photo = Image.open(‘1_unedited.jpg’)</a:t>
            </a:r>
            <a:br>
              <a:rPr lang="en-GB" sz="2400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-GB" sz="2400">
                <a:latin typeface="Ubuntu Mono"/>
                <a:ea typeface="Ubuntu Mono"/>
                <a:cs typeface="Ubuntu Mono"/>
                <a:sym typeface="Ubuntu Mono"/>
              </a:rPr>
              <a:t>	pixels = photo.load()</a:t>
            </a:r>
            <a:br>
              <a:rPr lang="en-GB" sz="2400">
                <a:latin typeface="Ubuntu Mono"/>
                <a:ea typeface="Ubuntu Mono"/>
                <a:cs typeface="Ubuntu Mono"/>
                <a:sym typeface="Ubuntu Mono"/>
              </a:rPr>
            </a:br>
            <a:br>
              <a:rPr lang="en-GB" sz="2400">
                <a:latin typeface="Ubuntu Mono"/>
                <a:ea typeface="Ubuntu Mono"/>
                <a:cs typeface="Ubuntu Mono"/>
                <a:sym typeface="Ubuntu Mono"/>
              </a:rPr>
            </a:br>
          </a:p>
          <a:p>
            <a:pPr indent="-3810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Ubuntu Mono"/>
            </a:pPr>
            <a:r>
              <a:rPr lang="en-GB">
                <a:latin typeface="Quicksand"/>
                <a:ea typeface="Quicksand"/>
                <a:cs typeface="Quicksand"/>
                <a:sym typeface="Quicksand"/>
              </a:rPr>
              <a:t>‘pixels’ is just the grid of pixels, ‘photos’ contains other image properties as well</a:t>
            </a:r>
            <a:br>
              <a:rPr lang="en-GB">
                <a:latin typeface="Quicksand"/>
                <a:ea typeface="Quicksand"/>
                <a:cs typeface="Quicksand"/>
                <a:sym typeface="Quicksand"/>
              </a:rPr>
            </a:br>
            <a:r>
              <a:rPr lang="en-GB">
                <a:latin typeface="Quicksand"/>
                <a:ea typeface="Quicksand"/>
                <a:cs typeface="Quicksand"/>
                <a:sym typeface="Quicksand"/>
              </a:rPr>
              <a:t>(e.g. format, size, etc)</a:t>
            </a:r>
          </a:p>
        </p:txBody>
      </p:sp>
      <p:pic>
        <p:nvPicPr>
          <p:cNvPr descr="im3-2.png" id="200" name="Shape 200"/>
          <p:cNvPicPr preferRelativeResize="0"/>
          <p:nvPr/>
        </p:nvPicPr>
        <p:blipFill rotWithShape="1">
          <a:blip r:embed="rId3">
            <a:alphaModFix/>
          </a:blip>
          <a:srcRect b="60938" l="0" r="0" t="24725"/>
          <a:stretch/>
        </p:blipFill>
        <p:spPr>
          <a:xfrm>
            <a:off x="949838" y="2538200"/>
            <a:ext cx="6148475" cy="93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4294967295" type="ctrTitle"/>
          </p:nvPr>
        </p:nvSpPr>
        <p:spPr>
          <a:xfrm>
            <a:off x="137875" y="0"/>
            <a:ext cx="7772400" cy="1244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-GB" sz="48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Basic image editing</a:t>
            </a:r>
          </a:p>
          <a:p>
            <a:pPr lvl="0" rtl="0">
              <a:spcBef>
                <a:spcPts val="0"/>
              </a:spcBef>
              <a:buNone/>
            </a:pPr>
            <a:r>
              <a:rPr b="0" lang="en-GB" sz="18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changing brightness/contrast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457200" y="1244400"/>
            <a:ext cx="8229600" cy="376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Quicksand"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Inside the try:</a:t>
            </a:r>
            <a:br>
              <a:rPr lang="en-GB" sz="2400">
                <a:latin typeface="Quicksand"/>
                <a:ea typeface="Quicksand"/>
                <a:cs typeface="Quicksand"/>
                <a:sym typeface="Quicksand"/>
              </a:rPr>
            </a:b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	</a:t>
            </a:r>
            <a:r>
              <a:rPr lang="en-GB" sz="2400">
                <a:latin typeface="Ubuntu Mono"/>
                <a:ea typeface="Ubuntu Mono"/>
                <a:cs typeface="Ubuntu Mono"/>
                <a:sym typeface="Ubuntu Mono"/>
              </a:rPr>
              <a:t>for i in range(photo.size[0]):</a:t>
            </a:r>
            <a:br>
              <a:rPr lang="en-GB" sz="2400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-GB" sz="2400">
                <a:latin typeface="Ubuntu Mono"/>
                <a:ea typeface="Ubuntu Mono"/>
                <a:cs typeface="Ubuntu Mono"/>
                <a:sym typeface="Ubuntu Mono"/>
              </a:rPr>
              <a:t>		for j in range(photo.size[1]):</a:t>
            </a:r>
          </a:p>
        </p:txBody>
      </p:sp>
      <p:pic>
        <p:nvPicPr>
          <p:cNvPr descr="im3-2.png" id="207" name="Shape 207"/>
          <p:cNvPicPr preferRelativeResize="0"/>
          <p:nvPr/>
        </p:nvPicPr>
        <p:blipFill rotWithShape="1">
          <a:blip r:embed="rId3">
            <a:alphaModFix/>
          </a:blip>
          <a:srcRect b="56785" l="0" r="0" t="33289"/>
          <a:stretch/>
        </p:blipFill>
        <p:spPr>
          <a:xfrm>
            <a:off x="2257500" y="2829450"/>
            <a:ext cx="4827000" cy="386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3-2.png" id="208" name="Shape 208"/>
          <p:cNvPicPr preferRelativeResize="0"/>
          <p:nvPr/>
        </p:nvPicPr>
        <p:blipFill rotWithShape="1">
          <a:blip r:embed="rId3">
            <a:alphaModFix/>
          </a:blip>
          <a:srcRect b="13278" l="0" r="0" t="81297"/>
          <a:stretch/>
        </p:blipFill>
        <p:spPr>
          <a:xfrm>
            <a:off x="2257500" y="3216450"/>
            <a:ext cx="4827000" cy="21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4294967295" type="ctrTitle"/>
          </p:nvPr>
        </p:nvSpPr>
        <p:spPr>
          <a:xfrm>
            <a:off x="137875" y="0"/>
            <a:ext cx="7772400" cy="1244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-GB" sz="48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Basic image editing</a:t>
            </a:r>
          </a:p>
          <a:p>
            <a:pPr lvl="0" rtl="0">
              <a:spcBef>
                <a:spcPts val="0"/>
              </a:spcBef>
              <a:buNone/>
            </a:pPr>
            <a:r>
              <a:rPr b="0" lang="en-GB" sz="18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changing brightness/contrast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457200" y="1244400"/>
            <a:ext cx="8229600" cy="376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	</a:t>
            </a:r>
            <a:r>
              <a:rPr lang="en-GB" sz="2400">
                <a:latin typeface="Ubuntu Mono"/>
                <a:ea typeface="Ubuntu Mono"/>
                <a:cs typeface="Ubuntu Mono"/>
                <a:sym typeface="Ubuntu Mono"/>
              </a:rPr>
              <a:t>pixel = pixels[i,j]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Ubuntu Mono"/>
              <a:ea typeface="Ubuntu Mono"/>
              <a:cs typeface="Ubuntu Mono"/>
              <a:sym typeface="Ubuntu Mono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Ubuntu Mono"/>
                <a:ea typeface="Ubuntu Mono"/>
                <a:cs typeface="Ubuntu Mono"/>
                <a:sym typeface="Ubuntu Mono"/>
              </a:rPr>
              <a:t>	r = pixel[0]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Ubuntu Mono"/>
                <a:ea typeface="Ubuntu Mono"/>
                <a:cs typeface="Ubuntu Mono"/>
                <a:sym typeface="Ubuntu Mono"/>
              </a:rPr>
              <a:t>	g = pixel[1]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Ubuntu Mono"/>
                <a:ea typeface="Ubuntu Mono"/>
                <a:cs typeface="Ubuntu Mono"/>
                <a:sym typeface="Ubuntu Mono"/>
              </a:rPr>
              <a:t>	b = pixel[2]</a:t>
            </a:r>
          </a:p>
        </p:txBody>
      </p:sp>
      <p:pic>
        <p:nvPicPr>
          <p:cNvPr descr="im3-2.png" id="215" name="Shape 215"/>
          <p:cNvPicPr preferRelativeResize="0"/>
          <p:nvPr/>
        </p:nvPicPr>
        <p:blipFill rotWithShape="1">
          <a:blip r:embed="rId3">
            <a:alphaModFix/>
          </a:blip>
          <a:srcRect b="40256" l="0" r="0" t="33288"/>
          <a:stretch/>
        </p:blipFill>
        <p:spPr>
          <a:xfrm>
            <a:off x="2158500" y="3684450"/>
            <a:ext cx="4827000" cy="103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Quicksand"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Log in with usual credentials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buSzPct val="100000"/>
              <a:buFont typeface="Quicksand"/>
            </a:pPr>
            <a:r>
              <a:rPr lang="en-GB" sz="1400">
                <a:latin typeface="Quicksand"/>
                <a:ea typeface="Quicksand"/>
                <a:cs typeface="Quicksand"/>
                <a:sym typeface="Quicksand"/>
              </a:rPr>
              <a:t>Username: ‘pi’		Password:	 ‘raspberry’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The SD card has been newly imaged, so we need to do a few setup steps: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Quicksand"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Type ‘sudo raspi-config’ and press enter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Quicksand"/>
            </a:pPr>
            <a:r>
              <a:rPr lang="en-GB" sz="1400">
                <a:latin typeface="Quicksand"/>
                <a:ea typeface="Quicksand"/>
                <a:cs typeface="Quicksand"/>
                <a:sym typeface="Quicksand"/>
              </a:rPr>
              <a:t>select ‘expand filesystem’, and confirm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Quicksand"/>
            </a:pPr>
            <a:r>
              <a:rPr lang="en-GB" sz="1400">
                <a:latin typeface="Quicksand"/>
                <a:ea typeface="Quicksand"/>
                <a:cs typeface="Quicksand"/>
                <a:sym typeface="Quicksand"/>
              </a:rPr>
              <a:t>camera should be enabled, but this is where you’ll find that option yourself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Quicksand"/>
            </a:pPr>
            <a:r>
              <a:rPr lang="en-GB" sz="1400">
                <a:latin typeface="Quicksand"/>
                <a:ea typeface="Quicksand"/>
                <a:cs typeface="Quicksand"/>
                <a:sym typeface="Quicksand"/>
              </a:rPr>
              <a:t>enable boot to desktop (2nd option)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Quicksand"/>
            </a:pPr>
            <a:r>
              <a:rPr lang="en-GB" sz="1400">
                <a:latin typeface="Quicksand"/>
                <a:ea typeface="Quicksand"/>
                <a:cs typeface="Quicksand"/>
                <a:sym typeface="Quicksand"/>
              </a:rPr>
              <a:t>Select finish, and accept the restart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Quicksand"/>
            </a:pPr>
            <a:r>
              <a:rPr lang="en-GB" sz="1800">
                <a:latin typeface="Quicksand"/>
                <a:ea typeface="Quicksand"/>
                <a:cs typeface="Quicksand"/>
                <a:sym typeface="Quicksand"/>
              </a:rPr>
              <a:t>Log in again, (‘exec startx’ if you did not enable boot to desktop)</a:t>
            </a:r>
          </a:p>
        </p:txBody>
      </p:sp>
      <p:sp>
        <p:nvSpPr>
          <p:cNvPr id="46" name="Shape 46"/>
          <p:cNvSpPr txBox="1"/>
          <p:nvPr>
            <p:ph idx="4294967295" type="ctrTitle"/>
          </p:nvPr>
        </p:nvSpPr>
        <p:spPr>
          <a:xfrm>
            <a:off x="-395525" y="76200"/>
            <a:ext cx="7772400" cy="1244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-GB" sz="4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On Startup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b="0" sz="18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4294967295" type="ctrTitle"/>
          </p:nvPr>
        </p:nvSpPr>
        <p:spPr>
          <a:xfrm>
            <a:off x="137875" y="0"/>
            <a:ext cx="7772400" cy="1244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-GB" sz="48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Basic image editing</a:t>
            </a:r>
          </a:p>
          <a:p>
            <a:pPr lvl="0" rtl="0">
              <a:spcBef>
                <a:spcPts val="0"/>
              </a:spcBef>
              <a:buNone/>
            </a:pPr>
            <a:r>
              <a:rPr b="0" lang="en-GB" sz="18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changing brightness/contrast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457200" y="1244400"/>
            <a:ext cx="8229600" cy="376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Ubuntu Mono"/>
                <a:ea typeface="Ubuntu Mono"/>
                <a:cs typeface="Ubuntu Mono"/>
                <a:sym typeface="Ubuntu Mono"/>
              </a:rPr>
              <a:t>	r = r + 50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Ubuntu Mono"/>
                <a:ea typeface="Ubuntu Mono"/>
                <a:cs typeface="Ubuntu Mono"/>
                <a:sym typeface="Ubuntu Mono"/>
              </a:rPr>
              <a:t>	g = g + 50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Ubuntu Mono"/>
                <a:ea typeface="Ubuntu Mono"/>
                <a:cs typeface="Ubuntu Mono"/>
                <a:sym typeface="Ubuntu Mono"/>
              </a:rPr>
              <a:t>	b = b + 50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Ubuntu Mono"/>
              <a:ea typeface="Ubuntu Mono"/>
              <a:cs typeface="Ubuntu Mono"/>
              <a:sym typeface="Ubuntu Mono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Ubuntu Mono"/>
              <a:ea typeface="Ubuntu Mono"/>
              <a:cs typeface="Ubuntu Mono"/>
              <a:sym typeface="Ubuntu Mono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Ubuntu Mono"/>
                <a:ea typeface="Ubuntu Mono"/>
                <a:cs typeface="Ubuntu Mono"/>
                <a:sym typeface="Ubuntu Mono"/>
              </a:rPr>
              <a:t>	pixel = (r,g,b)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Ubuntu Mono"/>
                <a:ea typeface="Ubuntu Mono"/>
                <a:cs typeface="Ubuntu Mono"/>
                <a:sym typeface="Ubuntu Mono"/>
              </a:rPr>
              <a:t>	pixels[i,j] = pixel</a:t>
            </a:r>
          </a:p>
        </p:txBody>
      </p:sp>
      <p:pic>
        <p:nvPicPr>
          <p:cNvPr descr="im3-2.png" id="222" name="Shape 222"/>
          <p:cNvPicPr preferRelativeResize="0"/>
          <p:nvPr/>
        </p:nvPicPr>
        <p:blipFill rotWithShape="1">
          <a:blip r:embed="rId3">
            <a:alphaModFix/>
          </a:blip>
          <a:srcRect b="29294" l="0" r="0" t="59742"/>
          <a:stretch/>
        </p:blipFill>
        <p:spPr>
          <a:xfrm>
            <a:off x="2158500" y="2563950"/>
            <a:ext cx="4827000" cy="427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3-2.png" id="223" name="Shape 223"/>
          <p:cNvPicPr preferRelativeResize="0"/>
          <p:nvPr/>
        </p:nvPicPr>
        <p:blipFill rotWithShape="1">
          <a:blip r:embed="rId3">
            <a:alphaModFix/>
          </a:blip>
          <a:srcRect b="17825" l="0" r="0" t="71210"/>
          <a:stretch/>
        </p:blipFill>
        <p:spPr>
          <a:xfrm>
            <a:off x="2158500" y="4153500"/>
            <a:ext cx="4827000" cy="42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_brightness.jpg" id="228" name="Shape 228"/>
          <p:cNvPicPr preferRelativeResize="0"/>
          <p:nvPr/>
        </p:nvPicPr>
        <p:blipFill rotWithShape="1">
          <a:blip r:embed="rId3">
            <a:alphaModFix/>
          </a:blip>
          <a:srcRect b="0" l="17227" r="15450" t="0"/>
          <a:stretch/>
        </p:blipFill>
        <p:spPr>
          <a:xfrm>
            <a:off x="4005000" y="469988"/>
            <a:ext cx="5031001" cy="42035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_basiccapture.jpg" id="229" name="Shape 229"/>
          <p:cNvPicPr preferRelativeResize="0"/>
          <p:nvPr/>
        </p:nvPicPr>
        <p:blipFill rotWithShape="1">
          <a:blip r:embed="rId4">
            <a:alphaModFix/>
          </a:blip>
          <a:srcRect b="0" l="15748" r="12700" t="0"/>
          <a:stretch/>
        </p:blipFill>
        <p:spPr>
          <a:xfrm>
            <a:off x="75671" y="469988"/>
            <a:ext cx="4010332" cy="42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4294967295" type="ctrTitle"/>
          </p:nvPr>
        </p:nvSpPr>
        <p:spPr>
          <a:xfrm>
            <a:off x="137875" y="0"/>
            <a:ext cx="7772400" cy="1244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-GB" sz="48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Basic image editing</a:t>
            </a:r>
          </a:p>
          <a:p>
            <a:pPr lvl="0" rtl="0">
              <a:spcBef>
                <a:spcPts val="0"/>
              </a:spcBef>
              <a:buNone/>
            </a:pPr>
            <a:r>
              <a:rPr b="0" lang="en-GB" sz="18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changing brightness/contrast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457200" y="1244400"/>
            <a:ext cx="8229600" cy="376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For contrast change: </a:t>
            </a:r>
          </a:p>
          <a:p>
            <a:pPr indent="45720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Ubuntu Mono"/>
                <a:ea typeface="Ubuntu Mono"/>
                <a:cs typeface="Ubuntu Mono"/>
                <a:sym typeface="Ubuntu Mono"/>
              </a:rPr>
              <a:t>r = r + 50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Ubuntu Mono"/>
                <a:ea typeface="Ubuntu Mono"/>
                <a:cs typeface="Ubuntu Mono"/>
                <a:sym typeface="Ubuntu Mono"/>
              </a:rPr>
              <a:t>	g = r + 50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Ubuntu Mono"/>
                <a:ea typeface="Ubuntu Mono"/>
                <a:cs typeface="Ubuntu Mono"/>
                <a:sym typeface="Ubuntu Mono"/>
              </a:rPr>
              <a:t>	b = r + 50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to: 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latin typeface="Ubuntu Mono"/>
                <a:ea typeface="Ubuntu Mono"/>
                <a:cs typeface="Ubuntu Mono"/>
                <a:sym typeface="Ubuntu Mono"/>
              </a:rPr>
              <a:t>	r = int(r*1.5)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latin typeface="Ubuntu Mono"/>
                <a:ea typeface="Ubuntu Mono"/>
                <a:cs typeface="Ubuntu Mono"/>
                <a:sym typeface="Ubuntu Mono"/>
              </a:rPr>
              <a:t>	g = int(g*1.5)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latin typeface="Ubuntu Mono"/>
                <a:ea typeface="Ubuntu Mono"/>
                <a:cs typeface="Ubuntu Mono"/>
                <a:sym typeface="Ubuntu Mono"/>
              </a:rPr>
              <a:t>	b = int(b*1.5)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800">
                <a:latin typeface="Quicksand"/>
                <a:ea typeface="Quicksand"/>
                <a:cs typeface="Quicksand"/>
                <a:sym typeface="Quicksand"/>
              </a:rPr>
              <a:t>to avoid confusion, we use * instead of x for multiplication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_basiccapture.jpg" id="240" name="Shape 240"/>
          <p:cNvPicPr preferRelativeResize="0"/>
          <p:nvPr/>
        </p:nvPicPr>
        <p:blipFill rotWithShape="1">
          <a:blip r:embed="rId3">
            <a:alphaModFix/>
          </a:blip>
          <a:srcRect b="0" l="15748" r="12700" t="0"/>
          <a:stretch/>
        </p:blipFill>
        <p:spPr>
          <a:xfrm>
            <a:off x="282671" y="136988"/>
            <a:ext cx="4010332" cy="4203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_contrast.jpg" id="241" name="Shape 241"/>
          <p:cNvPicPr preferRelativeResize="0"/>
          <p:nvPr/>
        </p:nvPicPr>
        <p:blipFill rotWithShape="1">
          <a:blip r:embed="rId4">
            <a:alphaModFix/>
          </a:blip>
          <a:srcRect b="0" l="13736" r="10119" t="0"/>
          <a:stretch/>
        </p:blipFill>
        <p:spPr>
          <a:xfrm>
            <a:off x="4410000" y="137000"/>
            <a:ext cx="4446000" cy="4203526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Shape 242"/>
          <p:cNvSpPr txBox="1"/>
          <p:nvPr/>
        </p:nvSpPr>
        <p:spPr>
          <a:xfrm>
            <a:off x="360000" y="4464000"/>
            <a:ext cx="8379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8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Make a copy of your script as it currently is! we’ll come back to it later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idx="4294967295" type="ctrTitle"/>
          </p:nvPr>
        </p:nvSpPr>
        <p:spPr>
          <a:xfrm>
            <a:off x="137875" y="0"/>
            <a:ext cx="7772400" cy="1244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-GB" sz="4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Less basic image editing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0" lang="en-GB" sz="1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Blurring an image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idx="4294967295" type="ctrTitle"/>
          </p:nvPr>
        </p:nvSpPr>
        <p:spPr>
          <a:xfrm>
            <a:off x="137875" y="0"/>
            <a:ext cx="7772400" cy="1244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-GB" sz="4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Less basic image editing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0" lang="en-GB" sz="1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Blurring an image</a:t>
            </a:r>
          </a:p>
        </p:txBody>
      </p:sp>
      <p:pic>
        <p:nvPicPr>
          <p:cNvPr descr="example_1.jpg" id="253" name="Shape 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000" y="1496250"/>
            <a:ext cx="5754000" cy="3236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xample_2.jpg" id="254" name="Shape 2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9375" y="1810125"/>
            <a:ext cx="857250" cy="857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Shape 255"/>
          <p:cNvCxnSpPr/>
          <p:nvPr/>
        </p:nvCxnSpPr>
        <p:spPr>
          <a:xfrm flipH="1" rot="10800000">
            <a:off x="3249075" y="2249850"/>
            <a:ext cx="3465000" cy="3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lg" w="lg" type="none"/>
            <a:tailEnd len="lg" w="lg" type="stealth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4294967295" type="ctrTitle"/>
          </p:nvPr>
        </p:nvSpPr>
        <p:spPr>
          <a:xfrm>
            <a:off x="137875" y="0"/>
            <a:ext cx="7772400" cy="1244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-GB" sz="4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Less basic image editing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0" lang="en-GB" sz="1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Blurring an image</a:t>
            </a:r>
          </a:p>
        </p:txBody>
      </p:sp>
      <p:pic>
        <p:nvPicPr>
          <p:cNvPr descr="example_3.jpg" id="261" name="Shape 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9700" y="1244400"/>
            <a:ext cx="3768750" cy="376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idx="4294967295" type="ctrTitle"/>
          </p:nvPr>
        </p:nvSpPr>
        <p:spPr>
          <a:xfrm>
            <a:off x="137875" y="0"/>
            <a:ext cx="7772400" cy="1244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-GB" sz="4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Less basic image editing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0" lang="en-GB" sz="1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Blurring an image</a:t>
            </a:r>
          </a:p>
        </p:txBody>
      </p:sp>
      <p:pic>
        <p:nvPicPr>
          <p:cNvPr descr="example_4.jpg" id="267" name="Shape 2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9700" y="1244400"/>
            <a:ext cx="3768750" cy="376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4294967295" type="ctrTitle"/>
          </p:nvPr>
        </p:nvSpPr>
        <p:spPr>
          <a:xfrm>
            <a:off x="137875" y="0"/>
            <a:ext cx="7772400" cy="1244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-GB" sz="4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Less basic image editing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0" lang="en-GB" sz="1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Blurring an image</a:t>
            </a:r>
          </a:p>
        </p:txBody>
      </p:sp>
      <p:pic>
        <p:nvPicPr>
          <p:cNvPr descr="example_5.jpg" id="273" name="Shape 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9700" y="1244400"/>
            <a:ext cx="3768750" cy="376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idx="4294967295" type="ctrTitle"/>
          </p:nvPr>
        </p:nvSpPr>
        <p:spPr>
          <a:xfrm>
            <a:off x="137875" y="0"/>
            <a:ext cx="7772400" cy="1244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-GB" sz="4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Less basic image editing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0" lang="en-GB" sz="1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Blurring an image</a:t>
            </a:r>
          </a:p>
        </p:txBody>
      </p:sp>
      <p:pic>
        <p:nvPicPr>
          <p:cNvPr descr="example_6.jpg" id="279" name="Shape 2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9700" y="1244400"/>
            <a:ext cx="3768750" cy="376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4294967295" type="ctrTitle"/>
          </p:nvPr>
        </p:nvSpPr>
        <p:spPr>
          <a:xfrm>
            <a:off x="137875" y="0"/>
            <a:ext cx="7772400" cy="1244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-GB" sz="4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Hello, World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0" lang="en-GB" sz="1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A brief Python catch-up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idx="4294967295" type="ctrTitle"/>
          </p:nvPr>
        </p:nvSpPr>
        <p:spPr>
          <a:xfrm>
            <a:off x="137875" y="0"/>
            <a:ext cx="7772400" cy="1244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-GB" sz="4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Less basic image editing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0" lang="en-GB" sz="1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Blurring an image</a:t>
            </a:r>
          </a:p>
        </p:txBody>
      </p:sp>
      <p:pic>
        <p:nvPicPr>
          <p:cNvPr descr="example_7.jpg" id="285" name="Shape 2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6700" y="1244400"/>
            <a:ext cx="3768750" cy="3768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xample_3.jpg" id="286" name="Shape 2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875" y="1244400"/>
            <a:ext cx="3768750" cy="376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idx="4294967295" type="ctrTitle"/>
          </p:nvPr>
        </p:nvSpPr>
        <p:spPr>
          <a:xfrm>
            <a:off x="137875" y="0"/>
            <a:ext cx="7772400" cy="1244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-GB" sz="48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Less basic image editing</a:t>
            </a:r>
          </a:p>
          <a:p>
            <a:pPr lvl="0" rtl="0">
              <a:spcBef>
                <a:spcPts val="0"/>
              </a:spcBef>
              <a:buNone/>
            </a:pPr>
            <a:r>
              <a:rPr b="0" lang="en-GB" sz="18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Blurring an image</a:t>
            </a:r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457200" y="1244400"/>
            <a:ext cx="8229600" cy="376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Think about the amount of computing we need to do for this!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Quicksand"/>
              <a:ea typeface="Quicksand"/>
              <a:cs typeface="Quicksand"/>
              <a:sym typeface="Quicksand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as well as editing each pixel, we need to compare 9 pixels to get each pixel! (more if we want to increase the blur, the next level requires 25!)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Quicksand"/>
              <a:ea typeface="Quicksand"/>
              <a:cs typeface="Quicksand"/>
              <a:sym typeface="Quicksand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Quicksand"/>
                <a:ea typeface="Quicksand"/>
                <a:cs typeface="Quicksand"/>
                <a:sym typeface="Quicksand"/>
              </a:rPr>
              <a:t>for a 1080p image (2MP)we need to compute with:</a:t>
            </a:r>
            <a:br>
              <a:rPr lang="en-GB" sz="2200">
                <a:latin typeface="Quicksand"/>
                <a:ea typeface="Quicksand"/>
                <a:cs typeface="Quicksand"/>
                <a:sym typeface="Quicksand"/>
              </a:rPr>
            </a:br>
            <a:r>
              <a:rPr lang="en-GB" sz="2200">
                <a:latin typeface="Quicksand"/>
                <a:ea typeface="Quicksand"/>
                <a:cs typeface="Quicksand"/>
                <a:sym typeface="Quicksand"/>
              </a:rPr>
              <a:t>18,662,400 pixels for a 1 pixel blur </a:t>
            </a:r>
            <a:r>
              <a:rPr i="1" lang="en-GB" sz="1200">
                <a:latin typeface="Quicksand"/>
                <a:ea typeface="Quicksand"/>
                <a:cs typeface="Quicksand"/>
                <a:sym typeface="Quicksand"/>
              </a:rPr>
              <a:t>(317m lines of python!)</a:t>
            </a:r>
            <a:br>
              <a:rPr lang="en-GB" sz="2200">
                <a:latin typeface="Quicksand"/>
                <a:ea typeface="Quicksand"/>
                <a:cs typeface="Quicksand"/>
                <a:sym typeface="Quicksand"/>
              </a:rPr>
            </a:br>
            <a:r>
              <a:rPr lang="en-GB" sz="2200">
                <a:latin typeface="Quicksand"/>
                <a:ea typeface="Quicksand"/>
                <a:cs typeface="Quicksand"/>
                <a:sym typeface="Quicksand"/>
              </a:rPr>
              <a:t>51,840,000 pixels for a 2 pixel blur </a:t>
            </a:r>
            <a:r>
              <a:rPr i="1" lang="en-GB" sz="1200">
                <a:latin typeface="Quicksand"/>
                <a:ea typeface="Quicksand"/>
                <a:cs typeface="Quicksand"/>
                <a:sym typeface="Quicksand"/>
              </a:rPr>
              <a:t>(881m lines of python!)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idx="4294967295" type="ctrTitle"/>
          </p:nvPr>
        </p:nvSpPr>
        <p:spPr>
          <a:xfrm>
            <a:off x="137875" y="0"/>
            <a:ext cx="7772400" cy="1244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-GB" sz="4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Less basic image editing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0" lang="en-GB" sz="1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Blurring an image</a:t>
            </a:r>
          </a:p>
        </p:txBody>
      </p:sp>
      <p:pic>
        <p:nvPicPr>
          <p:cNvPr id="298" name="Shape 298"/>
          <p:cNvPicPr preferRelativeResize="0"/>
          <p:nvPr/>
        </p:nvPicPr>
        <p:blipFill rotWithShape="1">
          <a:blip r:embed="rId3">
            <a:alphaModFix/>
          </a:blip>
          <a:srcRect b="71358" l="0" r="0" t="0"/>
          <a:stretch/>
        </p:blipFill>
        <p:spPr>
          <a:xfrm>
            <a:off x="1376350" y="1244400"/>
            <a:ext cx="6391275" cy="195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Shape 299"/>
          <p:cNvPicPr preferRelativeResize="0"/>
          <p:nvPr/>
        </p:nvPicPr>
        <p:blipFill rotWithShape="1">
          <a:blip r:embed="rId3">
            <a:alphaModFix/>
          </a:blip>
          <a:srcRect b="0" l="0" r="0" t="77539"/>
          <a:stretch/>
        </p:blipFill>
        <p:spPr>
          <a:xfrm>
            <a:off x="1376350" y="3195000"/>
            <a:ext cx="6391275" cy="152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idx="4294967295" type="ctrTitle"/>
          </p:nvPr>
        </p:nvSpPr>
        <p:spPr>
          <a:xfrm>
            <a:off x="137875" y="0"/>
            <a:ext cx="7772400" cy="1244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-GB" sz="48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Less basic image editing</a:t>
            </a:r>
          </a:p>
          <a:p>
            <a:pPr lvl="0" rtl="0">
              <a:spcBef>
                <a:spcPts val="0"/>
              </a:spcBef>
              <a:buNone/>
            </a:pPr>
            <a:r>
              <a:rPr b="0" lang="en-GB" sz="18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Blurring an image</a:t>
            </a:r>
          </a:p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457200" y="1244400"/>
            <a:ext cx="8229600" cy="376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We’ll be adding all the pixel values together to average them, so we’ll start counting from 0: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	</a:t>
            </a:r>
          </a:p>
          <a:p>
            <a:pPr indent="45720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Ubuntu Mono"/>
                <a:ea typeface="Ubuntu Mono"/>
                <a:cs typeface="Ubuntu Mono"/>
                <a:sym typeface="Ubuntu Mono"/>
              </a:rPr>
              <a:t>r = 0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Ubuntu Mono"/>
                <a:ea typeface="Ubuntu Mono"/>
                <a:cs typeface="Ubuntu Mono"/>
                <a:sym typeface="Ubuntu Mono"/>
              </a:rPr>
              <a:t>	g = 0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Ubuntu Mono"/>
                <a:ea typeface="Ubuntu Mono"/>
                <a:cs typeface="Ubuntu Mono"/>
                <a:sym typeface="Ubuntu Mono"/>
              </a:rPr>
              <a:t>	b = 0</a:t>
            </a:r>
          </a:p>
        </p:txBody>
      </p:sp>
      <p:pic>
        <p:nvPicPr>
          <p:cNvPr descr="im3-3.png" id="306" name="Shape 306"/>
          <p:cNvPicPr preferRelativeResize="0"/>
          <p:nvPr/>
        </p:nvPicPr>
        <p:blipFill rotWithShape="1">
          <a:blip r:embed="rId3">
            <a:alphaModFix/>
          </a:blip>
          <a:srcRect b="63951" l="0" r="0" t="19251"/>
          <a:stretch/>
        </p:blipFill>
        <p:spPr>
          <a:xfrm>
            <a:off x="2158500" y="3888000"/>
            <a:ext cx="4827000" cy="86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idx="4294967295" type="ctrTitle"/>
          </p:nvPr>
        </p:nvSpPr>
        <p:spPr>
          <a:xfrm>
            <a:off x="137875" y="0"/>
            <a:ext cx="7772400" cy="1244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-GB" sz="48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Less basic image editing</a:t>
            </a:r>
          </a:p>
          <a:p>
            <a:pPr lvl="0" rtl="0">
              <a:spcBef>
                <a:spcPts val="0"/>
              </a:spcBef>
              <a:buNone/>
            </a:pPr>
            <a:r>
              <a:rPr b="0" lang="en-GB" sz="18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Blurring an image</a:t>
            </a:r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457200" y="1244400"/>
            <a:ext cx="8229600" cy="376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Add  all the pixel values for the average: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Ubuntu Mono"/>
                <a:ea typeface="Ubuntu Mono"/>
                <a:cs typeface="Ubuntu Mono"/>
                <a:sym typeface="Ubuntu Mono"/>
              </a:rPr>
              <a:t>for u in range(-2, 3):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Ubuntu Mono"/>
                <a:ea typeface="Ubuntu Mono"/>
                <a:cs typeface="Ubuntu Mono"/>
                <a:sym typeface="Ubuntu Mono"/>
              </a:rPr>
              <a:t>	for v in range(-2, 3):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Ubuntu Mono"/>
                <a:ea typeface="Ubuntu Mono"/>
                <a:cs typeface="Ubuntu Mono"/>
                <a:sym typeface="Ubuntu Mono"/>
              </a:rPr>
              <a:t>		try: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Ubuntu Mono"/>
                <a:ea typeface="Ubuntu Mono"/>
                <a:cs typeface="Ubuntu Mono"/>
                <a:sym typeface="Ubuntu Mono"/>
              </a:rPr>
              <a:t>			pixel = pixels(i+u, j+v)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Ubuntu Mono"/>
                <a:ea typeface="Ubuntu Mono"/>
                <a:cs typeface="Ubuntu Mono"/>
                <a:sym typeface="Ubuntu Mono"/>
              </a:rPr>
              <a:t>		except IndexError: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Ubuntu Mono"/>
                <a:ea typeface="Ubuntu Mono"/>
                <a:cs typeface="Ubuntu Mono"/>
                <a:sym typeface="Ubuntu Mono"/>
              </a:rPr>
              <a:t>			pixel = (0,0,0)</a:t>
            </a:r>
            <a:br>
              <a:rPr lang="en-GB" sz="2000">
                <a:latin typeface="Ubuntu Mono"/>
                <a:ea typeface="Ubuntu Mono"/>
                <a:cs typeface="Ubuntu Mono"/>
                <a:sym typeface="Ubuntu Mono"/>
              </a:rPr>
            </a:b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pic>
        <p:nvPicPr>
          <p:cNvPr descr="im3-3.png" id="313" name="Shape 313"/>
          <p:cNvPicPr preferRelativeResize="0"/>
          <p:nvPr/>
        </p:nvPicPr>
        <p:blipFill rotWithShape="1">
          <a:blip r:embed="rId3">
            <a:alphaModFix/>
          </a:blip>
          <a:srcRect b="36654" l="25942" r="0" t="28700"/>
          <a:stretch/>
        </p:blipFill>
        <p:spPr>
          <a:xfrm>
            <a:off x="5112000" y="2052000"/>
            <a:ext cx="3574799" cy="178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idx="4294967295" type="ctrTitle"/>
          </p:nvPr>
        </p:nvSpPr>
        <p:spPr>
          <a:xfrm>
            <a:off x="137875" y="0"/>
            <a:ext cx="7772400" cy="1244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-GB" sz="48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Less basic image editing</a:t>
            </a:r>
          </a:p>
          <a:p>
            <a:pPr lvl="0" rtl="0">
              <a:spcBef>
                <a:spcPts val="0"/>
              </a:spcBef>
              <a:buNone/>
            </a:pPr>
            <a:r>
              <a:rPr b="0" lang="en-GB" sz="18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Blurring an image</a:t>
            </a:r>
          </a:p>
        </p:txBody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457200" y="1244400"/>
            <a:ext cx="8229600" cy="376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Add  all the pixel values for the average: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Ubuntu Mono"/>
                <a:ea typeface="Ubuntu Mono"/>
                <a:cs typeface="Ubuntu Mono"/>
                <a:sym typeface="Ubuntu Mono"/>
              </a:rPr>
              <a:t>for u in range(-1, 2):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Ubuntu Mono"/>
                <a:ea typeface="Ubuntu Mono"/>
                <a:cs typeface="Ubuntu Mono"/>
                <a:sym typeface="Ubuntu Mono"/>
              </a:rPr>
              <a:t>	for v in range(-1, 2):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Ubuntu Mono"/>
                <a:ea typeface="Ubuntu Mono"/>
                <a:cs typeface="Ubuntu Mono"/>
                <a:sym typeface="Ubuntu Mono"/>
              </a:rPr>
              <a:t>		try: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Ubuntu Mono"/>
                <a:ea typeface="Ubuntu Mono"/>
                <a:cs typeface="Ubuntu Mono"/>
                <a:sym typeface="Ubuntu Mono"/>
              </a:rPr>
              <a:t>			pixel = pixels[i+u, j+v]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Ubuntu Mono"/>
                <a:ea typeface="Ubuntu Mono"/>
                <a:cs typeface="Ubuntu Mono"/>
                <a:sym typeface="Ubuntu Mono"/>
              </a:rPr>
              <a:t>		except IndexError: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Ubuntu Mono"/>
                <a:ea typeface="Ubuntu Mono"/>
                <a:cs typeface="Ubuntu Mono"/>
                <a:sym typeface="Ubuntu Mono"/>
              </a:rPr>
              <a:t>			pixel = (0,0,0)</a:t>
            </a:r>
            <a:br>
              <a:rPr lang="en-GB" sz="2000">
                <a:latin typeface="Ubuntu Mono"/>
                <a:ea typeface="Ubuntu Mono"/>
                <a:cs typeface="Ubuntu Mono"/>
                <a:sym typeface="Ubuntu Mono"/>
              </a:rPr>
            </a:b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Ubuntu Mono"/>
                <a:ea typeface="Ubuntu Mono"/>
                <a:cs typeface="Ubuntu Mono"/>
                <a:sym typeface="Ubuntu Mono"/>
              </a:rPr>
              <a:t>		r = r + pixel[0]</a:t>
            </a:r>
            <a:br>
              <a:rPr lang="en-GB" sz="2000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-GB" sz="2000">
                <a:latin typeface="Ubuntu Mono"/>
                <a:ea typeface="Ubuntu Mono"/>
                <a:cs typeface="Ubuntu Mono"/>
                <a:sym typeface="Ubuntu Mono"/>
              </a:rPr>
              <a:t>		g = g + pixel[1]</a:t>
            </a:r>
            <a:br>
              <a:rPr lang="en-GB" sz="2000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-GB" sz="2000">
                <a:latin typeface="Ubuntu Mono"/>
                <a:ea typeface="Ubuntu Mono"/>
                <a:cs typeface="Ubuntu Mono"/>
                <a:sym typeface="Ubuntu Mono"/>
              </a:rPr>
              <a:t>		b = b + pixel[2]</a:t>
            </a:r>
          </a:p>
        </p:txBody>
      </p:sp>
      <p:pic>
        <p:nvPicPr>
          <p:cNvPr descr="im3-3.png" id="320" name="Shape 320"/>
          <p:cNvPicPr preferRelativeResize="0"/>
          <p:nvPr/>
        </p:nvPicPr>
        <p:blipFill rotWithShape="1">
          <a:blip r:embed="rId3">
            <a:alphaModFix/>
          </a:blip>
          <a:srcRect b="36654" l="25942" r="0" t="28700"/>
          <a:stretch/>
        </p:blipFill>
        <p:spPr>
          <a:xfrm>
            <a:off x="5112000" y="2052000"/>
            <a:ext cx="3574799" cy="178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idx="4294967295" type="ctrTitle"/>
          </p:nvPr>
        </p:nvSpPr>
        <p:spPr>
          <a:xfrm>
            <a:off x="137875" y="0"/>
            <a:ext cx="7772400" cy="1244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-GB" sz="48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Less basic image editing</a:t>
            </a:r>
          </a:p>
          <a:p>
            <a:pPr lvl="0" rtl="0">
              <a:spcBef>
                <a:spcPts val="0"/>
              </a:spcBef>
              <a:buNone/>
            </a:pPr>
            <a:r>
              <a:rPr b="0" lang="en-GB" sz="18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Blurring an image</a:t>
            </a:r>
          </a:p>
        </p:txBody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457200" y="1244400"/>
            <a:ext cx="8229600" cy="376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now get the average,</a:t>
            </a:r>
            <a:br>
              <a:rPr lang="en-GB" sz="2400">
                <a:latin typeface="Quicksand"/>
                <a:ea typeface="Quicksand"/>
                <a:cs typeface="Quicksand"/>
                <a:sym typeface="Quicksand"/>
              </a:rPr>
            </a:b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and we’re done: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Ubuntu Mono"/>
              <a:ea typeface="Ubuntu Mono"/>
              <a:cs typeface="Ubuntu Mono"/>
              <a:sym typeface="Ubuntu Mono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Ubuntu Mono"/>
                <a:ea typeface="Ubuntu Mono"/>
                <a:cs typeface="Ubuntu Mono"/>
                <a:sym typeface="Ubuntu Mono"/>
              </a:rPr>
              <a:t>r = int(r/9.0)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Ubuntu Mono"/>
                <a:ea typeface="Ubuntu Mono"/>
                <a:cs typeface="Ubuntu Mono"/>
                <a:sym typeface="Ubuntu Mono"/>
              </a:rPr>
              <a:t>g = int(g/9.0)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Ubuntu Mono"/>
                <a:ea typeface="Ubuntu Mono"/>
                <a:cs typeface="Ubuntu Mono"/>
                <a:sym typeface="Ubuntu Mono"/>
              </a:rPr>
              <a:t>b = int(b/9.0)</a:t>
            </a:r>
          </a:p>
        </p:txBody>
      </p:sp>
      <p:pic>
        <p:nvPicPr>
          <p:cNvPr descr="im3-3.png" id="327" name="Shape 327"/>
          <p:cNvPicPr preferRelativeResize="0"/>
          <p:nvPr/>
        </p:nvPicPr>
        <p:blipFill rotWithShape="1">
          <a:blip r:embed="rId3">
            <a:alphaModFix/>
          </a:blip>
          <a:srcRect b="12853" l="20166" r="0" t="28877"/>
          <a:stretch/>
        </p:blipFill>
        <p:spPr>
          <a:xfrm>
            <a:off x="4779000" y="1630200"/>
            <a:ext cx="3853499" cy="299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_basiccapture.jpg" id="332" name="Shape 332"/>
          <p:cNvPicPr preferRelativeResize="0"/>
          <p:nvPr/>
        </p:nvPicPr>
        <p:blipFill rotWithShape="1">
          <a:blip r:embed="rId3">
            <a:alphaModFix/>
          </a:blip>
          <a:srcRect b="0" l="16166" r="12015" t="0"/>
          <a:stretch/>
        </p:blipFill>
        <p:spPr>
          <a:xfrm>
            <a:off x="0" y="212625"/>
            <a:ext cx="4518001" cy="4718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4_blur.jpg" id="333" name="Shape 333"/>
          <p:cNvPicPr preferRelativeResize="0"/>
          <p:nvPr/>
        </p:nvPicPr>
        <p:blipFill rotWithShape="1">
          <a:blip r:embed="rId4">
            <a:alphaModFix/>
          </a:blip>
          <a:srcRect b="0" l="15239" r="13943" t="0"/>
          <a:stretch/>
        </p:blipFill>
        <p:spPr>
          <a:xfrm>
            <a:off x="4689000" y="212625"/>
            <a:ext cx="4455000" cy="47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idx="4294967295" type="ctrTitle"/>
          </p:nvPr>
        </p:nvSpPr>
        <p:spPr>
          <a:xfrm>
            <a:off x="137875" y="0"/>
            <a:ext cx="7772400" cy="1244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-GB" sz="4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Gradient filters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0" lang="en-GB" sz="1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Don’t make photos good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idx="4294967295" type="ctrTitle"/>
          </p:nvPr>
        </p:nvSpPr>
        <p:spPr>
          <a:xfrm>
            <a:off x="137875" y="0"/>
            <a:ext cx="7772400" cy="1244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-GB" sz="48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Gradient filters</a:t>
            </a:r>
          </a:p>
          <a:p>
            <a:pPr lvl="0" rtl="0">
              <a:spcBef>
                <a:spcPts val="0"/>
              </a:spcBef>
              <a:buNone/>
            </a:pPr>
            <a:r>
              <a:rPr b="0" lang="en-GB" sz="18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Don’t make photos good</a:t>
            </a:r>
          </a:p>
        </p:txBody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457200" y="1244400"/>
            <a:ext cx="8229600" cy="376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Open a copy of the contrast script you made before.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Quicksand"/>
              <a:ea typeface="Quicksand"/>
              <a:cs typeface="Quicksand"/>
              <a:sym typeface="Quicksand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descr="im3-2.png" id="345" name="Shape 345"/>
          <p:cNvPicPr preferRelativeResize="0"/>
          <p:nvPr/>
        </p:nvPicPr>
        <p:blipFill rotWithShape="1">
          <a:blip r:embed="rId3">
            <a:alphaModFix/>
          </a:blip>
          <a:srcRect b="13717" l="0" r="0" t="23504"/>
          <a:stretch/>
        </p:blipFill>
        <p:spPr>
          <a:xfrm>
            <a:off x="2158500" y="2160000"/>
            <a:ext cx="4827000" cy="244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Quicksand"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Open IDLE 2 (The blue/yellow icon in quick launch bar)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Quicksand"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This will open up the Python interpreter</a:t>
            </a:r>
          </a:p>
        </p:txBody>
      </p:sp>
      <p:sp>
        <p:nvSpPr>
          <p:cNvPr id="57" name="Shape 57"/>
          <p:cNvSpPr txBox="1"/>
          <p:nvPr>
            <p:ph idx="4294967295" type="ctrTitle"/>
          </p:nvPr>
        </p:nvSpPr>
        <p:spPr>
          <a:xfrm>
            <a:off x="137875" y="0"/>
            <a:ext cx="7772400" cy="1244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-GB" sz="4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Hello, World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0" lang="en-GB" sz="1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A brief Python catch-up</a:t>
            </a:r>
          </a:p>
        </p:txBody>
      </p:sp>
      <p:pic>
        <p:nvPicPr>
          <p:cNvPr descr="im1.png" id="58" name="Shape 58"/>
          <p:cNvPicPr preferRelativeResize="0"/>
          <p:nvPr/>
        </p:nvPicPr>
        <p:blipFill rotWithShape="1">
          <a:blip r:embed="rId3">
            <a:alphaModFix/>
          </a:blip>
          <a:srcRect b="69440" l="0" r="0" t="0"/>
          <a:stretch/>
        </p:blipFill>
        <p:spPr>
          <a:xfrm>
            <a:off x="900113" y="3246716"/>
            <a:ext cx="7343775" cy="11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idx="4294967295" type="ctrTitle"/>
          </p:nvPr>
        </p:nvSpPr>
        <p:spPr>
          <a:xfrm>
            <a:off x="137875" y="0"/>
            <a:ext cx="7772400" cy="1244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-GB" sz="48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Gradient filters</a:t>
            </a:r>
          </a:p>
          <a:p>
            <a:pPr lvl="0" rtl="0">
              <a:spcBef>
                <a:spcPts val="0"/>
              </a:spcBef>
              <a:buNone/>
            </a:pPr>
            <a:r>
              <a:rPr b="0" lang="en-GB" sz="18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Don’t make photos good</a:t>
            </a:r>
          </a:p>
        </p:txBody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457200" y="1244400"/>
            <a:ext cx="8229600" cy="376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In the lines increasing the RGB values, change them to: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	</a:t>
            </a:r>
            <a:r>
              <a:rPr lang="en-GB" sz="2400">
                <a:latin typeface="Ubuntu Mono"/>
                <a:ea typeface="Ubuntu Mono"/>
                <a:cs typeface="Ubuntu Mono"/>
                <a:sym typeface="Ubuntu Mono"/>
              </a:rPr>
              <a:t>r = j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Ubuntu Mono"/>
                <a:ea typeface="Ubuntu Mono"/>
                <a:cs typeface="Ubuntu Mono"/>
                <a:sym typeface="Ubuntu Mono"/>
              </a:rPr>
              <a:t>	g = j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Ubuntu Mono"/>
                <a:ea typeface="Ubuntu Mono"/>
                <a:cs typeface="Ubuntu Mono"/>
                <a:sym typeface="Ubuntu Mono"/>
              </a:rPr>
              <a:t>	b = j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descr="im4-1.png" id="352" name="Shape 352"/>
          <p:cNvPicPr preferRelativeResize="0"/>
          <p:nvPr/>
        </p:nvPicPr>
        <p:blipFill rotWithShape="1">
          <a:blip r:embed="rId3">
            <a:alphaModFix/>
          </a:blip>
          <a:srcRect b="18635" l="0" r="0" t="49343"/>
          <a:stretch/>
        </p:blipFill>
        <p:spPr>
          <a:xfrm>
            <a:off x="2158500" y="3024000"/>
            <a:ext cx="4827000" cy="164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_vertical.jpg" id="357" name="Shape 3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500" y="458163"/>
            <a:ext cx="7515001" cy="4227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3_vertical.jpg" id="362" name="Shape 3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501" y="458163"/>
            <a:ext cx="7514986" cy="4227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idx="4294967295" type="ctrTitle"/>
          </p:nvPr>
        </p:nvSpPr>
        <p:spPr>
          <a:xfrm>
            <a:off x="137875" y="0"/>
            <a:ext cx="7772400" cy="1244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-GB" sz="48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Gradient filters</a:t>
            </a:r>
          </a:p>
          <a:p>
            <a:pPr lvl="0" rtl="0">
              <a:spcBef>
                <a:spcPts val="0"/>
              </a:spcBef>
              <a:buNone/>
            </a:pPr>
            <a:r>
              <a:rPr b="0" lang="en-GB" sz="18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Don’t make photos good</a:t>
            </a:r>
          </a:p>
        </p:txBody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457200" y="1244400"/>
            <a:ext cx="8229600" cy="376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To make the gradient cover more of the image: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	</a:t>
            </a:r>
            <a:r>
              <a:rPr lang="en-GB" sz="2400">
                <a:latin typeface="Ubuntu Mono"/>
                <a:ea typeface="Ubuntu Mono"/>
                <a:cs typeface="Ubuntu Mono"/>
                <a:sym typeface="Ubuntu Mono"/>
              </a:rPr>
              <a:t>r = int(j/2.0)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Ubuntu Mono"/>
                <a:ea typeface="Ubuntu Mono"/>
                <a:cs typeface="Ubuntu Mono"/>
                <a:sym typeface="Ubuntu Mono"/>
              </a:rPr>
              <a:t>	g = int(j/2.0)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Ubuntu Mono"/>
                <a:ea typeface="Ubuntu Mono"/>
                <a:cs typeface="Ubuntu Mono"/>
                <a:sym typeface="Ubuntu Mono"/>
              </a:rPr>
              <a:t>	b = int(j/2.0)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idx="4294967295" type="ctrTitle"/>
          </p:nvPr>
        </p:nvSpPr>
        <p:spPr>
          <a:xfrm>
            <a:off x="137875" y="0"/>
            <a:ext cx="7772400" cy="1244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-GB" sz="48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Gradient filters</a:t>
            </a:r>
          </a:p>
          <a:p>
            <a:pPr lvl="0" rtl="0">
              <a:spcBef>
                <a:spcPts val="0"/>
              </a:spcBef>
              <a:buNone/>
            </a:pPr>
            <a:r>
              <a:rPr b="0" lang="en-GB" sz="18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Don’t make photos good</a:t>
            </a:r>
          </a:p>
        </p:txBody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457200" y="1244400"/>
            <a:ext cx="8229600" cy="376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To make the gradient blue: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	</a:t>
            </a:r>
            <a:r>
              <a:rPr lang="en-GB" sz="2400">
                <a:latin typeface="Ubuntu Mono"/>
                <a:ea typeface="Ubuntu Mono"/>
                <a:cs typeface="Ubuntu Mono"/>
                <a:sym typeface="Ubuntu Mono"/>
              </a:rPr>
              <a:t>r = int(j/4.0)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Ubuntu Mono"/>
                <a:ea typeface="Ubuntu Mono"/>
                <a:cs typeface="Ubuntu Mono"/>
                <a:sym typeface="Ubuntu Mono"/>
              </a:rPr>
              <a:t>	g = int(j/4.0)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Ubuntu Mono"/>
                <a:ea typeface="Ubuntu Mono"/>
                <a:cs typeface="Ubuntu Mono"/>
                <a:sym typeface="Ubuntu Mono"/>
              </a:rPr>
              <a:t>	b = int(j/2.0)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descr="im4-2.png" id="375" name="Shape 375"/>
          <p:cNvPicPr preferRelativeResize="0"/>
          <p:nvPr/>
        </p:nvPicPr>
        <p:blipFill rotWithShape="1">
          <a:blip r:embed="rId3">
            <a:alphaModFix/>
          </a:blip>
          <a:srcRect b="27352" l="0" r="0" t="61471"/>
          <a:stretch/>
        </p:blipFill>
        <p:spPr>
          <a:xfrm>
            <a:off x="2158500" y="3413275"/>
            <a:ext cx="4827000" cy="57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>
            <p:ph idx="4294967295" type="ctrTitle"/>
          </p:nvPr>
        </p:nvSpPr>
        <p:spPr>
          <a:xfrm>
            <a:off x="137875" y="0"/>
            <a:ext cx="7772400" cy="1244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-GB" sz="48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Gradient filters</a:t>
            </a:r>
          </a:p>
          <a:p>
            <a:pPr lvl="0" rtl="0">
              <a:spcBef>
                <a:spcPts val="0"/>
              </a:spcBef>
              <a:buNone/>
            </a:pPr>
            <a:r>
              <a:rPr b="0" lang="en-GB" sz="18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Don’t make photos good</a:t>
            </a:r>
          </a:p>
        </p:txBody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457200" y="1244400"/>
            <a:ext cx="8229600" cy="376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now blend the gradient: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	</a:t>
            </a:r>
            <a:r>
              <a:rPr lang="en-GB" sz="2400">
                <a:latin typeface="Ubuntu Mono"/>
                <a:ea typeface="Ubuntu Mono"/>
                <a:cs typeface="Ubuntu Mono"/>
                <a:sym typeface="Ubuntu Mono"/>
              </a:rPr>
              <a:t>r = (r+r_temp) / 2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	</a:t>
            </a:r>
            <a:r>
              <a:rPr lang="en-GB" sz="2400">
                <a:latin typeface="Ubuntu Mono"/>
                <a:ea typeface="Ubuntu Mono"/>
                <a:cs typeface="Ubuntu Mono"/>
                <a:sym typeface="Ubuntu Mono"/>
              </a:rPr>
              <a:t>g = (g+g_temp) / 2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	</a:t>
            </a:r>
            <a:r>
              <a:rPr lang="en-GB" sz="2400">
                <a:latin typeface="Ubuntu Mono"/>
                <a:ea typeface="Ubuntu Mono"/>
                <a:cs typeface="Ubuntu Mono"/>
                <a:sym typeface="Ubuntu Mono"/>
              </a:rPr>
              <a:t>b = (b+b_temp) / 2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Quicksand"/>
              <a:ea typeface="Quicksand"/>
              <a:cs typeface="Quicksand"/>
              <a:sym typeface="Quicksand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Quicksand"/>
              <a:ea typeface="Quicksand"/>
              <a:cs typeface="Quicksand"/>
              <a:sym typeface="Quicksand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descr="im4-2.png" id="382" name="Shape 382"/>
          <p:cNvPicPr preferRelativeResize="0"/>
          <p:nvPr/>
        </p:nvPicPr>
        <p:blipFill rotWithShape="1">
          <a:blip r:embed="rId3">
            <a:alphaModFix/>
          </a:blip>
          <a:srcRect b="8671" l="0" r="0" t="50465"/>
          <a:stretch/>
        </p:blipFill>
        <p:spPr>
          <a:xfrm>
            <a:off x="2158500" y="2911150"/>
            <a:ext cx="4827000" cy="210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idx="4294967295" type="ctrTitle"/>
          </p:nvPr>
        </p:nvSpPr>
        <p:spPr>
          <a:xfrm>
            <a:off x="137875" y="0"/>
            <a:ext cx="7772400" cy="1244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-GB" sz="48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Gradient filters</a:t>
            </a:r>
          </a:p>
          <a:p>
            <a:pPr lvl="0" rtl="0">
              <a:spcBef>
                <a:spcPts val="0"/>
              </a:spcBef>
              <a:buNone/>
            </a:pPr>
            <a:r>
              <a:rPr b="0" lang="en-GB" sz="18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Don’t make photos good</a:t>
            </a:r>
          </a:p>
        </p:txBody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457200" y="1244400"/>
            <a:ext cx="8229600" cy="376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now blend the gradient: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	</a:t>
            </a:r>
            <a:r>
              <a:rPr lang="en-GB" sz="2400">
                <a:latin typeface="Ubuntu Mono"/>
                <a:ea typeface="Ubuntu Mono"/>
                <a:cs typeface="Ubuntu Mono"/>
                <a:sym typeface="Ubuntu Mono"/>
              </a:rPr>
              <a:t>r = (r+r_temp) / 2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	</a:t>
            </a:r>
            <a:r>
              <a:rPr lang="en-GB" sz="2400">
                <a:latin typeface="Ubuntu Mono"/>
                <a:ea typeface="Ubuntu Mono"/>
                <a:cs typeface="Ubuntu Mono"/>
                <a:sym typeface="Ubuntu Mono"/>
              </a:rPr>
              <a:t>g = (g+g_temp) / 2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	</a:t>
            </a:r>
            <a:r>
              <a:rPr lang="en-GB" sz="2400">
                <a:latin typeface="Ubuntu Mono"/>
                <a:ea typeface="Ubuntu Mono"/>
                <a:cs typeface="Ubuntu Mono"/>
                <a:sym typeface="Ubuntu Mono"/>
              </a:rPr>
              <a:t>b = (b+b_temp) / 2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Quicksand"/>
              <a:ea typeface="Quicksand"/>
              <a:cs typeface="Quicksand"/>
              <a:sym typeface="Quicksand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Quicksand"/>
              <a:ea typeface="Quicksand"/>
              <a:cs typeface="Quicksand"/>
              <a:sym typeface="Quicksand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descr="im4-2.png" id="389" name="Shape 389"/>
          <p:cNvPicPr preferRelativeResize="0"/>
          <p:nvPr/>
        </p:nvPicPr>
        <p:blipFill rotWithShape="1">
          <a:blip r:embed="rId3">
            <a:alphaModFix/>
          </a:blip>
          <a:srcRect b="8671" l="0" r="0" t="50465"/>
          <a:stretch/>
        </p:blipFill>
        <p:spPr>
          <a:xfrm>
            <a:off x="2158500" y="2911150"/>
            <a:ext cx="4827000" cy="210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4_vertical.jpg" id="394" name="Shape 3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512" y="458163"/>
            <a:ext cx="7514976" cy="4227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idx="4294967295" type="ctrTitle"/>
          </p:nvPr>
        </p:nvSpPr>
        <p:spPr>
          <a:xfrm>
            <a:off x="137875" y="0"/>
            <a:ext cx="7772400" cy="1244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-GB" sz="48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Gradient filters</a:t>
            </a:r>
          </a:p>
          <a:p>
            <a:pPr lvl="0" rtl="0">
              <a:spcBef>
                <a:spcPts val="0"/>
              </a:spcBef>
              <a:buNone/>
            </a:pPr>
            <a:r>
              <a:rPr b="0" lang="en-GB" sz="18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Don’t make photos good</a:t>
            </a:r>
          </a:p>
        </p:txBody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457200" y="1244400"/>
            <a:ext cx="8229600" cy="376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to fix the low contrast: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-GB" sz="1600">
                <a:latin typeface="Quicksand"/>
                <a:ea typeface="Quicksand"/>
                <a:cs typeface="Quicksand"/>
                <a:sym typeface="Quicksand"/>
              </a:rPr>
              <a:t>		</a:t>
            </a:r>
            <a:br>
              <a:rPr lang="en-GB" sz="1600">
                <a:latin typeface="Quicksand"/>
                <a:ea typeface="Quicksand"/>
                <a:cs typeface="Quicksand"/>
                <a:sym typeface="Quicksand"/>
              </a:rPr>
            </a:br>
            <a:r>
              <a:rPr lang="en-GB" sz="1600">
                <a:latin typeface="Quicksand"/>
                <a:ea typeface="Quicksand"/>
                <a:cs typeface="Quicksand"/>
                <a:sym typeface="Quicksand"/>
              </a:rPr>
              <a:t>		</a:t>
            </a:r>
            <a:r>
              <a:rPr lang="en-GB" sz="16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#Perform our edits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-GB" sz="1600">
                <a:latin typeface="Ubuntu Mono"/>
                <a:ea typeface="Ubuntu Mono"/>
                <a:cs typeface="Ubuntu Mono"/>
                <a:sym typeface="Ubuntu Mono"/>
              </a:rPr>
              <a:t>		r_temp = (j/4) / 200.0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-GB" sz="1600">
                <a:latin typeface="Ubuntu Mono"/>
                <a:ea typeface="Ubuntu Mono"/>
                <a:cs typeface="Ubuntu Mono"/>
                <a:sym typeface="Ubuntu Mono"/>
              </a:rPr>
              <a:t>		g_temp = (j/4) / 200.0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-GB" sz="1600">
                <a:latin typeface="Ubuntu Mono"/>
                <a:ea typeface="Ubuntu Mono"/>
                <a:cs typeface="Ubuntu Mono"/>
                <a:sym typeface="Ubuntu Mono"/>
              </a:rPr>
              <a:t>		b_temp = (j/2) / 200.0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-GB" sz="1600">
                <a:latin typeface="Ubuntu Mono"/>
                <a:ea typeface="Ubuntu Mono"/>
                <a:cs typeface="Ubuntu Mono"/>
                <a:sym typeface="Ubuntu Mono"/>
              </a:rPr>
              <a:t>		r_temp = int(r_temp * r)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-GB" sz="1600">
                <a:latin typeface="Ubuntu Mono"/>
                <a:ea typeface="Ubuntu Mono"/>
                <a:cs typeface="Ubuntu Mono"/>
                <a:sym typeface="Ubuntu Mono"/>
              </a:rPr>
              <a:t>		g_temp = int(g_temp * g)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-GB" sz="1600">
                <a:latin typeface="Ubuntu Mono"/>
                <a:ea typeface="Ubuntu Mono"/>
                <a:cs typeface="Ubuntu Mono"/>
                <a:sym typeface="Ubuntu Mono"/>
              </a:rPr>
              <a:t>		b_temp = int(b_temp * b)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-GB" sz="1600">
                <a:latin typeface="Ubuntu Mono"/>
                <a:ea typeface="Ubuntu Mono"/>
                <a:cs typeface="Ubuntu Mono"/>
                <a:sym typeface="Ubuntu Mono"/>
              </a:rPr>
              <a:t>		r = r_temp + (r*2) / 3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-GB" sz="1600">
                <a:latin typeface="Ubuntu Mono"/>
                <a:ea typeface="Ubuntu Mono"/>
                <a:cs typeface="Ubuntu Mono"/>
                <a:sym typeface="Ubuntu Mono"/>
              </a:rPr>
              <a:t>		g = g_temp + (g*2) / 3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-GB" sz="1600">
                <a:latin typeface="Ubuntu Mono"/>
                <a:ea typeface="Ubuntu Mono"/>
                <a:cs typeface="Ubuntu Mono"/>
                <a:sym typeface="Ubuntu Mono"/>
              </a:rPr>
              <a:t>		b = b_temp + (b*2) / 3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Ubuntu Mono"/>
              <a:ea typeface="Ubuntu Mono"/>
              <a:cs typeface="Ubuntu Mono"/>
              <a:sym typeface="Ubuntu Mono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Quicksand"/>
              <a:ea typeface="Quicksand"/>
              <a:cs typeface="Quicksand"/>
              <a:sym typeface="Quicksand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Quicksand"/>
              <a:ea typeface="Quicksand"/>
              <a:cs typeface="Quicksand"/>
              <a:sym typeface="Quicksand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6_vertical.jpg" id="405" name="Shape 4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538" y="458175"/>
            <a:ext cx="7514925" cy="422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Quicksand"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enter the following, then press Enter:</a:t>
            </a:r>
            <a:br>
              <a:rPr lang="en-GB" sz="2400">
                <a:latin typeface="Quicksand"/>
                <a:ea typeface="Quicksand"/>
                <a:cs typeface="Quicksand"/>
                <a:sym typeface="Quicksand"/>
              </a:rPr>
            </a:b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		print ‘Hello, World!’</a:t>
            </a:r>
          </a:p>
        </p:txBody>
      </p:sp>
      <p:sp>
        <p:nvSpPr>
          <p:cNvPr id="64" name="Shape 64"/>
          <p:cNvSpPr txBox="1"/>
          <p:nvPr>
            <p:ph idx="4294967295" type="ctrTitle"/>
          </p:nvPr>
        </p:nvSpPr>
        <p:spPr>
          <a:xfrm>
            <a:off x="137875" y="0"/>
            <a:ext cx="7772400" cy="1244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-GB" sz="4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Hello, World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0" lang="en-GB" sz="1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A brief Python catch-up</a:t>
            </a:r>
          </a:p>
        </p:txBody>
      </p:sp>
      <p:pic>
        <p:nvPicPr>
          <p:cNvPr descr="im2.png" id="65" name="Shape 65"/>
          <p:cNvPicPr preferRelativeResize="0"/>
          <p:nvPr/>
        </p:nvPicPr>
        <p:blipFill rotWithShape="1">
          <a:blip r:embed="rId3">
            <a:alphaModFix/>
          </a:blip>
          <a:srcRect b="39697" l="0" r="0" t="0"/>
          <a:stretch/>
        </p:blipFill>
        <p:spPr>
          <a:xfrm>
            <a:off x="900113" y="2576551"/>
            <a:ext cx="7343775" cy="234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>
            <p:ph idx="4294967295" type="ctrTitle"/>
          </p:nvPr>
        </p:nvSpPr>
        <p:spPr>
          <a:xfrm>
            <a:off x="137875" y="0"/>
            <a:ext cx="7772400" cy="1244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-GB" sz="48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Gradient filters</a:t>
            </a:r>
          </a:p>
          <a:p>
            <a:pPr lvl="0" rtl="0">
              <a:spcBef>
                <a:spcPts val="0"/>
              </a:spcBef>
              <a:buNone/>
            </a:pPr>
            <a:r>
              <a:rPr b="0" lang="en-GB" sz="18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Don’t make photos good</a:t>
            </a:r>
          </a:p>
        </p:txBody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457200" y="1244400"/>
            <a:ext cx="8229600" cy="376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For multicoloured filters, we can use multiple directions for the rgb values 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	</a:t>
            </a:r>
            <a:r>
              <a:rPr lang="en-GB" sz="2400">
                <a:latin typeface="Ubuntu Mono"/>
                <a:ea typeface="Ubuntu Mono"/>
                <a:cs typeface="Ubuntu Mono"/>
                <a:sym typeface="Ubuntu Mono"/>
              </a:rPr>
              <a:t>r = int(j/2.0)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latin typeface="Ubuntu Mono"/>
                <a:ea typeface="Ubuntu Mono"/>
                <a:cs typeface="Ubuntu Mono"/>
                <a:sym typeface="Ubuntu Mono"/>
              </a:rPr>
              <a:t>	g = int(j/2.0)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latin typeface="Ubuntu Mono"/>
                <a:ea typeface="Ubuntu Mono"/>
                <a:cs typeface="Ubuntu Mono"/>
                <a:sym typeface="Ubuntu Mono"/>
              </a:rPr>
              <a:t>	b = int(j/2.0)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Ubuntu Mono"/>
              <a:ea typeface="Ubuntu Mono"/>
              <a:cs typeface="Ubuntu Mono"/>
              <a:sym typeface="Ubuntu Mono"/>
            </a:endParaRPr>
          </a:p>
          <a:p>
            <a:pPr indent="45720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Ubuntu Mono"/>
                <a:ea typeface="Ubuntu Mono"/>
                <a:cs typeface="Ubuntu Mono"/>
                <a:sym typeface="Ubuntu Mono"/>
              </a:rPr>
              <a:t>r = int(i/2.0)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Ubuntu Mono"/>
                <a:ea typeface="Ubuntu Mono"/>
                <a:cs typeface="Ubuntu Mono"/>
                <a:sym typeface="Ubuntu Mono"/>
              </a:rPr>
              <a:t>	g = 100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Ubuntu Mono"/>
                <a:ea typeface="Ubuntu Mono"/>
                <a:cs typeface="Ubuntu Mono"/>
                <a:sym typeface="Ubuntu Mono"/>
              </a:rPr>
              <a:t>	b = int(j/2.0)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7_multi.jpg" id="416" name="Shape 4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550" y="458188"/>
            <a:ext cx="7514899" cy="4227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>
            <p:ph idx="4294967295" type="ctrTitle"/>
          </p:nvPr>
        </p:nvSpPr>
        <p:spPr>
          <a:xfrm>
            <a:off x="137875" y="0"/>
            <a:ext cx="7772400" cy="1244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-GB" sz="48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Experiment!</a:t>
            </a:r>
          </a:p>
          <a:p>
            <a:pPr lvl="0" rtl="0">
              <a:spcBef>
                <a:spcPts val="0"/>
              </a:spcBef>
              <a:buNone/>
            </a:pPr>
            <a:r>
              <a:rPr b="0" lang="en-GB" sz="18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Try make something new and interesting</a:t>
            </a:r>
          </a:p>
        </p:txBody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x="457200" y="1244400"/>
            <a:ext cx="8229600" cy="376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Have go at changing some of the gradient-creating values.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Quicksand"/>
              <a:ea typeface="Quicksand"/>
              <a:cs typeface="Quicksand"/>
              <a:sym typeface="Quicksand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Make sure the resulting values stay within the 0-255 range. you can use: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Ubuntu Mono"/>
                <a:ea typeface="Ubuntu Mono"/>
                <a:cs typeface="Ubuntu Mono"/>
                <a:sym typeface="Ubuntu Mono"/>
              </a:rPr>
              <a:t>	if r &gt; 255:				if g &lt; 0: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Ubuntu Mono"/>
                <a:ea typeface="Ubuntu Mono"/>
                <a:cs typeface="Ubuntu Mono"/>
                <a:sym typeface="Ubuntu Mono"/>
              </a:rPr>
              <a:t>		r = 255					g = 0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Quicksand"/>
              <a:ea typeface="Quicksand"/>
              <a:cs typeface="Quicksand"/>
              <a:sym typeface="Quicksand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Prizes for interesting results?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idx="1" type="body"/>
          </p:nvPr>
        </p:nvSpPr>
        <p:spPr>
          <a:xfrm>
            <a:off x="457200" y="116420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SzPct val="100000"/>
              <a:buFont typeface="Quicksand"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now try:</a:t>
            </a:r>
            <a:br>
              <a:rPr lang="en-GB" sz="2400">
                <a:latin typeface="Quicksand"/>
                <a:ea typeface="Quicksand"/>
                <a:cs typeface="Quicksand"/>
                <a:sym typeface="Quicksand"/>
              </a:rPr>
            </a:b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		a = ‘Hello, World’</a:t>
            </a:r>
            <a:br>
              <a:rPr lang="en-GB" sz="2400">
                <a:latin typeface="Quicksand"/>
                <a:ea typeface="Quicksand"/>
                <a:cs typeface="Quicksand"/>
                <a:sym typeface="Quicksand"/>
              </a:rPr>
            </a:b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		print a</a:t>
            </a:r>
          </a:p>
        </p:txBody>
      </p:sp>
      <p:sp>
        <p:nvSpPr>
          <p:cNvPr id="71" name="Shape 71"/>
          <p:cNvSpPr txBox="1"/>
          <p:nvPr>
            <p:ph idx="4294967295" type="ctrTitle"/>
          </p:nvPr>
        </p:nvSpPr>
        <p:spPr>
          <a:xfrm>
            <a:off x="137875" y="0"/>
            <a:ext cx="7772400" cy="1244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-GB" sz="4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Hello, World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0" lang="en-GB" sz="1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A brief Python catch-up</a:t>
            </a:r>
          </a:p>
        </p:txBody>
      </p:sp>
      <p:pic>
        <p:nvPicPr>
          <p:cNvPr descr="im3.png" id="72" name="Shape 72"/>
          <p:cNvPicPr preferRelativeResize="0"/>
          <p:nvPr/>
        </p:nvPicPr>
        <p:blipFill rotWithShape="1">
          <a:blip r:embed="rId3">
            <a:alphaModFix/>
          </a:blip>
          <a:srcRect b="39838" l="0" r="0" t="0"/>
          <a:stretch/>
        </p:blipFill>
        <p:spPr>
          <a:xfrm>
            <a:off x="900100" y="2546126"/>
            <a:ext cx="7343775" cy="234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" type="body"/>
          </p:nvPr>
        </p:nvSpPr>
        <p:spPr>
          <a:xfrm>
            <a:off x="457200" y="116420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		a = 47</a:t>
            </a:r>
            <a:br>
              <a:rPr lang="en-GB" sz="2400">
                <a:latin typeface="Quicksand"/>
                <a:ea typeface="Quicksand"/>
                <a:cs typeface="Quicksand"/>
                <a:sym typeface="Quicksand"/>
              </a:rPr>
            </a:b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		b = 924</a:t>
            </a:r>
            <a:br>
              <a:rPr lang="en-GB" sz="2400">
                <a:latin typeface="Quicksand"/>
                <a:ea typeface="Quicksand"/>
                <a:cs typeface="Quicksand"/>
                <a:sym typeface="Quicksand"/>
              </a:rPr>
            </a:b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		b = b + 100</a:t>
            </a:r>
            <a:br>
              <a:rPr lang="en-GB" sz="2400">
                <a:latin typeface="Quicksand"/>
                <a:ea typeface="Quicksand"/>
                <a:cs typeface="Quicksand"/>
                <a:sym typeface="Quicksand"/>
              </a:rPr>
            </a:b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		result = a * b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		print result</a:t>
            </a:r>
          </a:p>
        </p:txBody>
      </p:sp>
      <p:sp>
        <p:nvSpPr>
          <p:cNvPr id="78" name="Shape 78"/>
          <p:cNvSpPr txBox="1"/>
          <p:nvPr>
            <p:ph idx="4294967295" type="ctrTitle"/>
          </p:nvPr>
        </p:nvSpPr>
        <p:spPr>
          <a:xfrm>
            <a:off x="137875" y="0"/>
            <a:ext cx="7772400" cy="1244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-GB" sz="4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Hello, World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0" lang="en-GB" sz="1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A brief Python catch-up</a:t>
            </a:r>
          </a:p>
        </p:txBody>
      </p:sp>
      <p:pic>
        <p:nvPicPr>
          <p:cNvPr descr="im4.png" id="79" name="Shape 79"/>
          <p:cNvPicPr preferRelativeResize="0"/>
          <p:nvPr/>
        </p:nvPicPr>
        <p:blipFill rotWithShape="1">
          <a:blip r:embed="rId3">
            <a:alphaModFix/>
          </a:blip>
          <a:srcRect b="55836" l="0" r="0" t="0"/>
          <a:stretch/>
        </p:blipFill>
        <p:spPr>
          <a:xfrm>
            <a:off x="900100" y="3300599"/>
            <a:ext cx="7343775" cy="172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4294967295" type="ctrTitle"/>
          </p:nvPr>
        </p:nvSpPr>
        <p:spPr>
          <a:xfrm>
            <a:off x="137875" y="0"/>
            <a:ext cx="7772400" cy="1244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-GB" sz="4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Take a photo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0" lang="en-GB" sz="1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Using the picamera library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