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155850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Picraft API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An alternate Minecraft 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CC0000"/>
                </a:solidFill>
                <a:latin typeface="Quicksand"/>
                <a:ea typeface="Quicksand"/>
                <a:cs typeface="Quicksand"/>
                <a:sym typeface="Quicksand"/>
              </a:rPr>
              <a:t>#user inputs a number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number = int(</a:t>
            </a:r>
            <a:r>
              <a:rPr lang="en-GB" sz="2400">
                <a:solidFill>
                  <a:srgbClr val="674EA7"/>
                </a:solidFill>
                <a:latin typeface="Quicksand"/>
                <a:ea typeface="Quicksand"/>
                <a:cs typeface="Quicksand"/>
                <a:sym typeface="Quicksand"/>
              </a:rPr>
              <a:t>input</a:t>
            </a: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(</a:t>
            </a:r>
            <a:r>
              <a:rPr lang="en-GB" sz="2400">
                <a:solidFill>
                  <a:srgbClr val="6AA84F"/>
                </a:solidFill>
                <a:latin typeface="Quicksand"/>
                <a:ea typeface="Quicksand"/>
                <a:cs typeface="Quicksand"/>
                <a:sym typeface="Quicksand"/>
              </a:rPr>
              <a:t>"Enter a number:"</a:t>
            </a: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))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CC0000"/>
                </a:solidFill>
                <a:latin typeface="Quicksand"/>
                <a:ea typeface="Quicksand"/>
                <a:cs typeface="Quicksand"/>
                <a:sym typeface="Quicksand"/>
              </a:rPr>
              <a:t>#triple the number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number = </a:t>
            </a:r>
            <a:r>
              <a:rPr lang="en-GB" sz="2400">
                <a:solidFill>
                  <a:srgbClr val="674EA7"/>
                </a:solidFill>
                <a:latin typeface="Quicksand"/>
                <a:ea typeface="Quicksand"/>
                <a:cs typeface="Quicksand"/>
                <a:sym typeface="Quicksand"/>
              </a:rPr>
              <a:t>triple</a:t>
            </a: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(number)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CC0000"/>
                </a:solidFill>
                <a:latin typeface="Quicksand"/>
                <a:ea typeface="Quicksand"/>
                <a:cs typeface="Quicksand"/>
                <a:sym typeface="Quicksand"/>
              </a:rPr>
              <a:t>#print the result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74EA7"/>
                </a:solidFill>
                <a:latin typeface="Quicksand"/>
                <a:ea typeface="Quicksand"/>
                <a:cs typeface="Quicksand"/>
                <a:sym typeface="Quicksand"/>
              </a:rPr>
              <a:t>print</a:t>
            </a: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(number)</a:t>
            </a:r>
          </a:p>
        </p:txBody>
      </p:sp>
      <p:sp>
        <p:nvSpPr>
          <p:cNvPr id="89" name="Shape 89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Python Functions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Separating your 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number = triple(number) is setting number to a value.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We have to “return” a value from the function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indent="457200"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tripled = number_in * 3</a:t>
            </a:r>
          </a:p>
          <a:p>
            <a:pPr indent="457200"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E69138"/>
                </a:solidFill>
                <a:latin typeface="Quicksand"/>
                <a:ea typeface="Quicksand"/>
                <a:cs typeface="Quicksand"/>
                <a:sym typeface="Quicksand"/>
              </a:rPr>
              <a:t>return</a:t>
            </a: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 tripled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GB" sz="2400">
                <a:latin typeface="Quicksand"/>
                <a:ea typeface="Quicksand"/>
                <a:cs typeface="Quicksand"/>
                <a:sym typeface="Quicksand"/>
              </a:rPr>
              <a:t>or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GB" sz="2400">
                <a:solidFill>
                  <a:srgbClr val="E69138"/>
                </a:solidFill>
                <a:latin typeface="Quicksand"/>
                <a:ea typeface="Quicksand"/>
                <a:cs typeface="Quicksand"/>
                <a:sym typeface="Quicksand"/>
              </a:rPr>
              <a:t>return</a:t>
            </a: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 number_in*3</a:t>
            </a:r>
          </a:p>
        </p:txBody>
      </p:sp>
      <p:sp>
        <p:nvSpPr>
          <p:cNvPr id="95" name="Shape 95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Python Functions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Separating your code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Picraft Basics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Change a block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.png"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26" y="2648321"/>
            <a:ext cx="6766551" cy="54612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316725"/>
            <a:ext cx="8229600" cy="360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Open 2_changeblock.py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SzPct val="100000"/>
              <a:buFont typeface="Quicksand"/>
            </a:pPr>
            <a:r>
              <a:rPr lang="en-GB" sz="1200">
                <a:latin typeface="Quicksand"/>
                <a:ea typeface="Quicksand"/>
                <a:cs typeface="Quicksand"/>
                <a:sym typeface="Quicksand"/>
              </a:rPr>
              <a:t>File &gt; Open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SzPct val="100000"/>
              <a:buFont typeface="Quicksand"/>
            </a:pPr>
            <a:r>
              <a:rPr lang="en-GB" sz="1200">
                <a:latin typeface="Quicksand"/>
                <a:ea typeface="Quicksand"/>
                <a:cs typeface="Quicksand"/>
                <a:sym typeface="Quicksand"/>
              </a:rPr>
              <a:t>~/Minecraft-Scripts/Workshop-006/2_changeblock.py</a:t>
            </a:r>
          </a:p>
          <a:p>
            <a:pPr lv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7" name="Shape 107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Picraft Basics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Change a block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CC0000"/>
                </a:solidFill>
                <a:latin typeface="Quicksand"/>
                <a:ea typeface="Quicksand"/>
                <a:cs typeface="Quicksand"/>
                <a:sym typeface="Quicksand"/>
              </a:rPr>
              <a:t>#get the player’s position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position = world.player.tile_pos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CC0000"/>
                </a:solidFill>
                <a:latin typeface="Quicksand"/>
                <a:ea typeface="Quicksand"/>
                <a:cs typeface="Quicksand"/>
                <a:sym typeface="Quicksand"/>
              </a:rPr>
              <a:t>#move the position below the player's feet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position -= Vector(y=1)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CC0000"/>
                </a:solidFill>
                <a:latin typeface="Quicksand"/>
                <a:ea typeface="Quicksand"/>
                <a:cs typeface="Quicksand"/>
                <a:sym typeface="Quicksand"/>
              </a:rPr>
              <a:t>#set the block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world.blocks[position] = Block(1, 0)</a:t>
            </a:r>
          </a:p>
        </p:txBody>
      </p:sp>
      <p:sp>
        <p:nvSpPr>
          <p:cNvPr id="113" name="Shape 113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Picraft Basics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Change a block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position -= Vector(y=1)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(</a:t>
            </a:r>
          </a:p>
        </p:txBody>
      </p:sp>
      <p:sp>
        <p:nvSpPr>
          <p:cNvPr id="119" name="Shape 119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Picraft Basics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Change a block</a:t>
            </a:r>
          </a:p>
        </p:txBody>
      </p:sp>
      <p:pic>
        <p:nvPicPr>
          <p:cNvPr descr="coord_6.png" id="120" name="Shape 120"/>
          <p:cNvPicPr preferRelativeResize="0"/>
          <p:nvPr/>
        </p:nvPicPr>
        <p:blipFill rotWithShape="1">
          <a:blip r:embed="rId3">
            <a:alphaModFix/>
          </a:blip>
          <a:srcRect b="1157" l="23501" r="23400" t="1604"/>
          <a:stretch/>
        </p:blipFill>
        <p:spPr>
          <a:xfrm>
            <a:off x="1250713" y="1783075"/>
            <a:ext cx="3204426" cy="330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ord_5.png" id="121" name="Shape 121"/>
          <p:cNvPicPr preferRelativeResize="0"/>
          <p:nvPr/>
        </p:nvPicPr>
        <p:blipFill rotWithShape="1">
          <a:blip r:embed="rId4">
            <a:alphaModFix/>
          </a:blip>
          <a:srcRect b="1150" l="23498" r="23301" t="2137"/>
          <a:stretch/>
        </p:blipFill>
        <p:spPr>
          <a:xfrm>
            <a:off x="4623575" y="1795225"/>
            <a:ext cx="3204426" cy="3276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4294967295" type="ctrTitle"/>
          </p:nvPr>
        </p:nvSpPr>
        <p:spPr>
          <a:xfrm>
            <a:off x="137875" y="0"/>
            <a:ext cx="8951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The Sword of Exploding TNT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=O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.png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26" y="2648325"/>
            <a:ext cx="6766551" cy="570006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idx="1" type="body"/>
          </p:nvPr>
        </p:nvSpPr>
        <p:spPr>
          <a:xfrm>
            <a:off x="457200" y="1316725"/>
            <a:ext cx="8229600" cy="360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SzPct val="100000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Open 3_tntsword.py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SzPct val="100000"/>
              <a:buFont typeface="Quicksand"/>
            </a:pPr>
            <a:r>
              <a:rPr lang="en-GB" sz="1200">
                <a:latin typeface="Quicksand"/>
                <a:ea typeface="Quicksand"/>
                <a:cs typeface="Quicksand"/>
                <a:sym typeface="Quicksand"/>
              </a:rPr>
              <a:t>File &gt; Open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SzPct val="100000"/>
              <a:buFont typeface="Quicksand"/>
            </a:pPr>
            <a:r>
              <a:rPr lang="en-GB" sz="1200">
                <a:latin typeface="Quicksand"/>
                <a:ea typeface="Quicksand"/>
                <a:cs typeface="Quicksand"/>
                <a:sym typeface="Quicksand"/>
              </a:rPr>
              <a:t>~/Minecraft-Scripts/Workshop-006/3_tntsword.py</a:t>
            </a:r>
          </a:p>
          <a:p>
            <a:pPr lv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3" name="Shape 133"/>
          <p:cNvSpPr txBox="1"/>
          <p:nvPr>
            <p:ph idx="4294967295" type="ctrTitle"/>
          </p:nvPr>
        </p:nvSpPr>
        <p:spPr>
          <a:xfrm>
            <a:off x="137875" y="0"/>
            <a:ext cx="89421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The Sword of Exploding TNT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=O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E69138"/>
                </a:solidFill>
                <a:latin typeface="Quicksand"/>
                <a:ea typeface="Quicksand"/>
                <a:cs typeface="Quicksand"/>
                <a:sym typeface="Quicksand"/>
              </a:rPr>
              <a:t>while True</a:t>
            </a:r>
            <a:r>
              <a:rPr lang="en-GB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</a:p>
          <a:p>
            <a:pPr indent="3873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CC0000"/>
                </a:solidFill>
                <a:latin typeface="Quicksand"/>
                <a:ea typeface="Quicksand"/>
                <a:cs typeface="Quicksand"/>
                <a:sym typeface="Quicksand"/>
              </a:rPr>
              <a:t>#get recent sword hits</a:t>
            </a:r>
          </a:p>
          <a:p>
            <a:pPr indent="3873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hits = world.events.poll()</a:t>
            </a:r>
          </a:p>
          <a:p>
            <a:pPr indent="3873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E69138"/>
                </a:solidFill>
                <a:latin typeface="Quicksand"/>
                <a:ea typeface="Quicksand"/>
                <a:cs typeface="Quicksand"/>
                <a:sym typeface="Quicksand"/>
              </a:rPr>
              <a:t>for</a:t>
            </a:r>
            <a:r>
              <a:rPr lang="en-GB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hit </a:t>
            </a:r>
            <a:r>
              <a:rPr lang="en-GB" sz="2400">
                <a:solidFill>
                  <a:srgbClr val="E69138"/>
                </a:solidFill>
                <a:latin typeface="Quicksand"/>
                <a:ea typeface="Quicksand"/>
                <a:cs typeface="Quicksand"/>
                <a:sym typeface="Quicksand"/>
              </a:rPr>
              <a:t>in</a:t>
            </a:r>
            <a:r>
              <a:rPr lang="en-GB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hits:</a:t>
            </a:r>
          </a:p>
          <a:p>
            <a:pPr indent="387350" lvl="0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currenthit = hit.pos</a:t>
            </a:r>
          </a:p>
          <a:p>
            <a:pPr indent="457200" lvl="0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operation(world, currenthit)</a:t>
            </a:r>
          </a:p>
        </p:txBody>
      </p:sp>
      <p:sp>
        <p:nvSpPr>
          <p:cNvPr id="139" name="Shape 139"/>
          <p:cNvSpPr txBox="1"/>
          <p:nvPr>
            <p:ph idx="4294967295" type="ctrTitle"/>
          </p:nvPr>
        </p:nvSpPr>
        <p:spPr>
          <a:xfrm>
            <a:off x="137875" y="0"/>
            <a:ext cx="90060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The Sword of Exploding TNT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=O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E69138"/>
                </a:solidFill>
                <a:latin typeface="Quicksand"/>
                <a:ea typeface="Quicksand"/>
                <a:cs typeface="Quicksand"/>
                <a:sym typeface="Quicksand"/>
              </a:rPr>
              <a:t>def </a:t>
            </a:r>
            <a:r>
              <a:rPr lang="en-GB" sz="2400">
                <a:solidFill>
                  <a:srgbClr val="3C78D8"/>
                </a:solidFill>
                <a:latin typeface="Quicksand"/>
                <a:ea typeface="Quicksand"/>
                <a:cs typeface="Quicksand"/>
                <a:sym typeface="Quicksand"/>
              </a:rPr>
              <a:t>operation</a:t>
            </a:r>
            <a:r>
              <a:rPr lang="en-GB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(world, position):</a:t>
            </a:r>
          </a:p>
          <a:p>
            <a:pPr indent="457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for depth in range(0, 32):</a:t>
            </a:r>
          </a:p>
          <a:p>
            <a:pPr indent="45720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Quicksand"/>
                <a:ea typeface="Quicksand"/>
                <a:cs typeface="Quicksand"/>
                <a:sym typeface="Quicksand"/>
              </a:rPr>
              <a:t>world.blocks[position - Vector(y=depth)] = Block(46, 1)</a:t>
            </a:r>
          </a:p>
        </p:txBody>
      </p:sp>
      <p:sp>
        <p:nvSpPr>
          <p:cNvPr id="145" name="Shape 145"/>
          <p:cNvSpPr txBox="1"/>
          <p:nvPr>
            <p:ph idx="4294967295" type="ctrTitle"/>
          </p:nvPr>
        </p:nvSpPr>
        <p:spPr>
          <a:xfrm>
            <a:off x="101300" y="0"/>
            <a:ext cx="90426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The Sword of Exploding TNT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=O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115575"/>
            <a:ext cx="8229600" cy="381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A Minecraft: Pi Edition API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For Python 2 &amp; Python 3 (mcpi is Python 2 only)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Rewritten API with more “pythonic” style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1800">
                <a:latin typeface="Quicksand"/>
                <a:ea typeface="Quicksand"/>
                <a:cs typeface="Quicksand"/>
                <a:sym typeface="Quicksand"/>
              </a:rPr>
              <a:t>Installation Instructions: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Ubuntu Mono"/>
                <a:ea typeface="Ubuntu Mono"/>
                <a:cs typeface="Ubuntu Mono"/>
                <a:sym typeface="Ubuntu Mono"/>
              </a:rPr>
              <a:t>sudo apt-get update &amp;&amp; sudo apt-get install python3-pip</a:t>
            </a:r>
          </a:p>
          <a:p>
            <a:pPr indent="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Ubuntu Mono"/>
                <a:ea typeface="Ubuntu Mono"/>
                <a:cs typeface="Ubuntu Mono"/>
                <a:sym typeface="Ubuntu Mono"/>
              </a:rPr>
              <a:t>sudo pip-3.2 install picraft</a:t>
            </a:r>
          </a:p>
        </p:txBody>
      </p:sp>
      <p:sp>
        <p:nvSpPr>
          <p:cNvPr id="40" name="Shape 40"/>
          <p:cNvSpPr txBox="1"/>
          <p:nvPr>
            <p:ph idx="4294967295" type="ctrTitle"/>
          </p:nvPr>
        </p:nvSpPr>
        <p:spPr>
          <a:xfrm>
            <a:off x="153125" y="8535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Picraft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0" sz="18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4294967295" type="ctrTitle"/>
          </p:nvPr>
        </p:nvSpPr>
        <p:spPr>
          <a:xfrm>
            <a:off x="137875" y="0"/>
            <a:ext cx="8951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Placeable Furniture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Slides incomplete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world.blocks[position] = Block(53, 0)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for hit in hits: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      currenthit = hit.pos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      </a:t>
            </a:r>
            <a:r>
              <a:rPr lang="en-GB">
                <a:solidFill>
                  <a:srgbClr val="CC0000"/>
                </a:solidFill>
                <a:latin typeface="Quicksand"/>
                <a:ea typeface="Quicksand"/>
                <a:cs typeface="Quicksand"/>
                <a:sym typeface="Quicksand"/>
              </a:rPr>
              <a:t>#operation(world, currenthit)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		world.say(hit.face)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330800"/>
            <a:ext cx="8229600" cy="459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def face_to_dataval(face):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if face == 'x-':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	return 0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elif face == 'x+':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	return 1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elif face == 'z-':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	return 2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elif face == 'z+':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	return 3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else: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	print('Error: you hit the top face')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	return -1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330800"/>
            <a:ext cx="8229600" cy="459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def operation(world, position, data):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#center block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world.blocks[position] = Block(53, data)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#left block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new_position = translate_left(position, data)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new_data = rotate_anticlockwise(data)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world.blocks[new_position] = Block(53, new_data)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Quicksand"/>
                <a:ea typeface="Quicksand"/>
                <a:cs typeface="Quicksand"/>
                <a:sym typeface="Quicksand"/>
              </a:rPr>
              <a:t>	#right block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-GB" sz="1800">
                <a:latin typeface="Quicksand"/>
                <a:ea typeface="Quicksand"/>
                <a:cs typeface="Quicksand"/>
                <a:sym typeface="Quicksand"/>
              </a:rPr>
              <a:t>new_position = translate_right(position, data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latin typeface="Quicksand"/>
                <a:ea typeface="Quicksand"/>
                <a:cs typeface="Quicksand"/>
                <a:sym typeface="Quicksand"/>
              </a:rPr>
              <a:t>	new_data = rotate_clockwise(data)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latin typeface="Quicksand"/>
                <a:ea typeface="Quicksand"/>
                <a:cs typeface="Quicksand"/>
                <a:sym typeface="Quicksand"/>
              </a:rPr>
              <a:t>	world.blocks[new_position] = Block(53, new_data)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535025" y="311350"/>
            <a:ext cx="8229600" cy="4595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def translate_left(position, data):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if data == 0:</a:t>
            </a:r>
          </a:p>
          <a:p>
            <a:pPr indent="-6985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	return position - Vector(z=1)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115575"/>
            <a:ext cx="8229600" cy="381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Log in with usual credentials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Quicksand"/>
            </a:pPr>
            <a:r>
              <a:rPr lang="en-GB" sz="1400">
                <a:latin typeface="Quicksand"/>
                <a:ea typeface="Quicksand"/>
                <a:cs typeface="Quicksand"/>
                <a:sym typeface="Quicksand"/>
              </a:rPr>
              <a:t>Username: ‘pi’		Password:	 ‘raspberry’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en-GB" sz="1200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1200">
                <a:latin typeface="Quicksand"/>
                <a:ea typeface="Quicksand"/>
                <a:cs typeface="Quicksand"/>
                <a:sym typeface="Quicksand"/>
              </a:rPr>
              <a:t>The SD card has been newly imaged, so you may wish to do some setup steps (not necessary):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1200">
                <a:latin typeface="Quicksand"/>
                <a:ea typeface="Quicksand"/>
                <a:cs typeface="Quicksand"/>
                <a:sym typeface="Quicksand"/>
              </a:rPr>
              <a:t>Type ‘sudo raspi-config’ and press enter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1200">
                <a:latin typeface="Quicksand"/>
                <a:ea typeface="Quicksand"/>
                <a:cs typeface="Quicksand"/>
                <a:sym typeface="Quicksand"/>
              </a:rPr>
              <a:t>select ‘expand filesystem’, and confirm</a:t>
            </a: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1200">
                <a:latin typeface="Quicksand"/>
                <a:ea typeface="Quicksand"/>
                <a:cs typeface="Quicksand"/>
                <a:sym typeface="Quicksand"/>
              </a:rPr>
              <a:t>enable boot to desktop (2nd option)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666"/>
              <a:buFont typeface="Quicksand"/>
            </a:pPr>
            <a:r>
              <a:rPr lang="en-GB" sz="1200">
                <a:latin typeface="Quicksand"/>
                <a:ea typeface="Quicksand"/>
                <a:cs typeface="Quicksand"/>
                <a:sym typeface="Quicksand"/>
              </a:rPr>
              <a:t>Select finish, and accept the restart</a:t>
            </a:r>
            <a:br>
              <a:rPr lang="en-GB" sz="1400">
                <a:latin typeface="Quicksand"/>
                <a:ea typeface="Quicksand"/>
                <a:cs typeface="Quicksand"/>
                <a:sym typeface="Quicksand"/>
              </a:rPr>
            </a:b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8333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Type the command ‘startx’ and press Enter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58333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Open IDLE 3 (The blue/yellow icon in quick launch bar)</a:t>
            </a:r>
          </a:p>
        </p:txBody>
      </p:sp>
      <p:sp>
        <p:nvSpPr>
          <p:cNvPr id="46" name="Shape 46"/>
          <p:cNvSpPr txBox="1"/>
          <p:nvPr>
            <p:ph idx="4294967295" type="ctrTitle"/>
          </p:nvPr>
        </p:nvSpPr>
        <p:spPr>
          <a:xfrm>
            <a:off x="153125" y="8535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On Startup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b="0" sz="1800">
              <a:solidFill>
                <a:srgbClr val="666666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Hello, World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With the new API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Open 1_helloworld.py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1200">
                <a:latin typeface="Quicksand"/>
                <a:ea typeface="Quicksand"/>
                <a:cs typeface="Quicksand"/>
                <a:sym typeface="Quicksand"/>
              </a:rPr>
              <a:t>File &gt; Open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SzPct val="100000"/>
              <a:buFont typeface="Quicksand"/>
            </a:pPr>
            <a:r>
              <a:rPr lang="en-GB" sz="1200">
                <a:latin typeface="Quicksand"/>
                <a:ea typeface="Quicksand"/>
                <a:cs typeface="Quicksand"/>
                <a:sym typeface="Quicksand"/>
              </a:rPr>
              <a:t>~/Minecraft-Scripts/Workshop-006/1_helloworld.py</a:t>
            </a:r>
          </a:p>
        </p:txBody>
      </p:sp>
      <p:sp>
        <p:nvSpPr>
          <p:cNvPr id="57" name="Shape 57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Hello, World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With the new API</a:t>
            </a:r>
          </a:p>
        </p:txBody>
      </p:sp>
      <p:pic>
        <p:nvPicPr>
          <p:cNvPr descr="1.png"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25" y="2648325"/>
            <a:ext cx="6766551" cy="38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316725"/>
            <a:ext cx="8229600" cy="360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>
                <a:latin typeface="Quicksand"/>
                <a:ea typeface="Quicksand"/>
                <a:cs typeface="Quicksand"/>
                <a:sym typeface="Quicksand"/>
              </a:rPr>
              <a:t>Add the following line:</a:t>
            </a:r>
          </a:p>
          <a:p>
            <a:pPr lv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world.say(</a:t>
            </a:r>
            <a:r>
              <a:rPr lang="en-GB">
                <a:solidFill>
                  <a:srgbClr val="6AA84F"/>
                </a:solidFill>
                <a:latin typeface="Quicksand"/>
                <a:ea typeface="Quicksand"/>
                <a:cs typeface="Quicksand"/>
                <a:sym typeface="Quicksand"/>
              </a:rPr>
              <a:t>“Hello, World!”</a:t>
            </a:r>
            <a:r>
              <a:rPr lang="en-GB"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</p:txBody>
      </p:sp>
      <p:sp>
        <p:nvSpPr>
          <p:cNvPr id="64" name="Shape 64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Hello, World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With the new API</a:t>
            </a:r>
          </a:p>
        </p:txBody>
      </p:sp>
      <p:pic>
        <p:nvPicPr>
          <p:cNvPr descr="1.pn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25" y="2648325"/>
            <a:ext cx="6766551" cy="38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Python Functions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Separating your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4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Python Functions</a:t>
            </a:r>
          </a:p>
          <a:p>
            <a:pPr lvl="0" rtl="0" algn="l">
              <a:spcBef>
                <a:spcPts val="0"/>
              </a:spcBef>
              <a:buNone/>
            </a:pPr>
            <a:r>
              <a:rPr b="0" lang="en-GB" sz="18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Separating your code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417325"/>
            <a:ext cx="8229600" cy="3508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Functions are a way of separating pieces of code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1800">
                <a:latin typeface="Quicksand"/>
                <a:ea typeface="Quicksand"/>
                <a:cs typeface="Quicksand"/>
                <a:sym typeface="Quicksand"/>
              </a:rPr>
              <a:t>sometimes just to improve readability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1800">
                <a:latin typeface="Quicksand"/>
                <a:ea typeface="Quicksand"/>
                <a:cs typeface="Quicksand"/>
                <a:sym typeface="Quicksand"/>
              </a:rPr>
              <a:t>usually because the code can be reused. </a:t>
            </a:r>
            <a:br>
              <a:rPr lang="en-GB" sz="1800">
                <a:latin typeface="Quicksand"/>
                <a:ea typeface="Quicksand"/>
                <a:cs typeface="Quicksand"/>
                <a:sym typeface="Quicksand"/>
              </a:rPr>
            </a:b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You’ve probably used functions written by other people, as part of libraries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function_name(parameter, parameter, ..)</a:t>
            </a:r>
          </a:p>
          <a:p>
            <a:pPr indent="-342900" lvl="1" marL="914400" rtl="0">
              <a:lnSpc>
                <a:spcPct val="115000"/>
              </a:lnSpc>
              <a:spcBef>
                <a:spcPts val="0"/>
              </a:spcBef>
              <a:buSzPct val="100000"/>
              <a:buFont typeface="Quicksand"/>
            </a:pPr>
            <a:r>
              <a:rPr lang="en-GB" sz="1800">
                <a:latin typeface="Quicksand"/>
                <a:ea typeface="Quicksand"/>
                <a:cs typeface="Quicksand"/>
                <a:sym typeface="Quicksand"/>
              </a:rPr>
              <a:t>e.g. print(“String parameter”)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25" y="2648325"/>
            <a:ext cx="6766551" cy="390358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Open 0_functions.py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</a:pPr>
            <a:r>
              <a:rPr lang="en-GB" sz="1200">
                <a:latin typeface="Quicksand"/>
                <a:ea typeface="Quicksand"/>
                <a:cs typeface="Quicksand"/>
                <a:sym typeface="Quicksand"/>
              </a:rPr>
              <a:t>File &gt; Open</a:t>
            </a:r>
          </a:p>
          <a:p>
            <a:pPr indent="-304800" lvl="1" marL="914400" rtl="0">
              <a:lnSpc>
                <a:spcPct val="150000"/>
              </a:lnSpc>
              <a:spcBef>
                <a:spcPts val="0"/>
              </a:spcBef>
              <a:buSzPct val="100000"/>
              <a:buFont typeface="Quicksand"/>
            </a:pPr>
            <a:r>
              <a:rPr lang="en-GB" sz="1200">
                <a:latin typeface="Quicksand"/>
                <a:ea typeface="Quicksand"/>
                <a:cs typeface="Quicksand"/>
                <a:sym typeface="Quicksand"/>
              </a:rPr>
              <a:t>~/Minecraft-Scripts/Workshop-006/0_functions.py</a:t>
            </a:r>
          </a:p>
        </p:txBody>
      </p:sp>
      <p:sp>
        <p:nvSpPr>
          <p:cNvPr id="83" name="Shape 83"/>
          <p:cNvSpPr txBox="1"/>
          <p:nvPr>
            <p:ph idx="4294967295" type="ctrTitle"/>
          </p:nvPr>
        </p:nvSpPr>
        <p:spPr>
          <a:xfrm>
            <a:off x="137875" y="0"/>
            <a:ext cx="7772400" cy="12444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lang="en-GB" sz="4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Python Functions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0" lang="en-GB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Separating your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