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4" name="Shape 7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Shape 7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9" name="Shape 7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4" name="Shape 7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94" name="Shape 7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Shape 8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6" name="Shape 8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6" name="Shape 8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51" name="Shape 8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1" name="Shape 8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Shape 8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1" name="Shape 8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Shape 8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7" name="Shape 8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02" name="Shape 9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Shape 9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08" name="Shape 9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Shape 9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15" name="Shape 9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0" name="Shape 9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Shape 9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1" name="Shape 9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6" name="Shape 936"/>
        <p:cNvGrpSpPr/>
        <p:nvPr/>
      </p:nvGrpSpPr>
      <p:grpSpPr>
        <a:xfrm>
          <a:off x="0" y="0"/>
          <a:ext cx="0" cy="0"/>
          <a:chOff x="0" y="0"/>
          <a:chExt cx="0" cy="0"/>
        </a:xfrm>
      </p:grpSpPr>
      <p:sp>
        <p:nvSpPr>
          <p:cNvPr id="937" name="Shape 9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8" name="Shape 9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Shape 9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44" name="Shape 9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49" name="Shape 9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Shape 9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6" name="Shape 9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1" name="Shape 9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Shape 9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7" name="Shape 9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Shape 9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74" name="Shape 9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Shape 9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1" name="Shape 9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Shape 9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98" name="Shape 9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Shape 10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21" name="Shape 10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4" name="Shape 7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4"/>
            <a:ext cx="7772400" cy="784738"/>
          </a:xfrm>
          <a:prstGeom prst="rect">
            <a:avLst/>
          </a:prstGeom>
        </p:spPr>
        <p:txBody>
          <a:bodyPr anchorCtr="0" anchor="t" bIns="91425" lIns="91425" rIns="91425" wrap="square"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1"/>
            <a:ext cx="548700" cy="393525"/>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457200" y="4406309"/>
            <a:ext cx="8229600" cy="519600"/>
          </a:xfrm>
          <a:prstGeom prst="rect">
            <a:avLst/>
          </a:prstGeom>
        </p:spPr>
        <p:txBody>
          <a:bodyPr anchorCtr="0" anchor="t" bIns="91425" lIns="91425" rIns="91425" wrap="square" tIns="91425"/>
          <a:lstStyle>
            <a:lvl1pPr lvl="0" rtl="0" algn="ctr">
              <a:spcBef>
                <a:spcPts val="360"/>
              </a:spcBef>
              <a:buSzPct val="100000"/>
              <a:buNone/>
              <a:defRPr sz="1800"/>
            </a:lvl1pPr>
          </a:lstStyle>
          <a:p/>
        </p:txBody>
      </p:sp>
      <p:sp>
        <p:nvSpPr>
          <p:cNvPr id="52" name="Shape 52"/>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1"/>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1"/>
            <a:ext cx="548700" cy="393525"/>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6" cy="3725681"/>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4" y="1200150"/>
            <a:ext cx="3994526" cy="3725681"/>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1"/>
            <a:ext cx="548700" cy="393525"/>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1"/>
            <a:ext cx="548700" cy="393525"/>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wrap="square" tIns="91425"/>
          <a:lstStyle>
            <a:lvl1pPr lvl="0" algn="ctr">
              <a:spcBef>
                <a:spcPts val="360"/>
              </a:spcBef>
              <a:buSzPct val="100000"/>
              <a:buNone/>
              <a:defRPr sz="1800"/>
            </a:lvl1pPr>
          </a:lstStyle>
          <a:p/>
        </p:txBody>
      </p:sp>
      <p:sp>
        <p:nvSpPr>
          <p:cNvPr id="27" name="Shape 27"/>
          <p:cNvSpPr txBox="1"/>
          <p:nvPr>
            <p:ph idx="12" type="sldNum"/>
          </p:nvPr>
        </p:nvSpPr>
        <p:spPr>
          <a:xfrm>
            <a:off x="8556791" y="4749851"/>
            <a:ext cx="548700" cy="393525"/>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1"/>
            <a:ext cx="548700" cy="393525"/>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34" name="Shape 34"/>
        <p:cNvGrpSpPr/>
        <p:nvPr/>
      </p:nvGrpSpPr>
      <p:grpSpPr>
        <a:xfrm>
          <a:off x="0" y="0"/>
          <a:ext cx="0" cy="0"/>
          <a:chOff x="0" y="0"/>
          <a:chExt cx="0" cy="0"/>
        </a:xfrm>
      </p:grpSpPr>
      <p:sp>
        <p:nvSpPr>
          <p:cNvPr id="35" name="Shape 35"/>
          <p:cNvSpPr txBox="1"/>
          <p:nvPr>
            <p:ph type="ctrTitle"/>
          </p:nvPr>
        </p:nvSpPr>
        <p:spPr>
          <a:xfrm>
            <a:off x="685800" y="1583342"/>
            <a:ext cx="7772400" cy="1159800"/>
          </a:xfrm>
          <a:prstGeom prst="rect">
            <a:avLst/>
          </a:prstGeom>
        </p:spPr>
        <p:txBody>
          <a:bodyPr anchorCtr="0" anchor="b" bIns="91425" lIns="91425" rIns="91425" wrap="square"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36" name="Shape 36"/>
          <p:cNvSpPr txBox="1"/>
          <p:nvPr>
            <p:ph idx="1" type="subTitle"/>
          </p:nvPr>
        </p:nvSpPr>
        <p:spPr>
          <a:xfrm>
            <a:off x="685800" y="2840054"/>
            <a:ext cx="7772400" cy="784800"/>
          </a:xfrm>
          <a:prstGeom prst="rect">
            <a:avLst/>
          </a:prstGeom>
        </p:spPr>
        <p:txBody>
          <a:bodyPr anchorCtr="0" anchor="t" bIns="91425" lIns="91425" rIns="91425" wrap="square"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37" name="Shape 37"/>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457200" y="1200150"/>
            <a:ext cx="8229600" cy="3725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1" type="body"/>
          </p:nvPr>
        </p:nvSpPr>
        <p:spPr>
          <a:xfrm>
            <a:off x="457200" y="1200150"/>
            <a:ext cx="3994500" cy="3725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2" type="body"/>
          </p:nvPr>
        </p:nvSpPr>
        <p:spPr>
          <a:xfrm>
            <a:off x="4692274" y="1200150"/>
            <a:ext cx="3994500" cy="3725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2" type="sldNum"/>
          </p:nvPr>
        </p:nvSpPr>
        <p:spPr>
          <a:xfrm>
            <a:off x="8556791"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wrap="square"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1"/>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4749851"/>
            <a:ext cx="548700" cy="393525"/>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32" name="Shape 32"/>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lvl="0" rtl="0">
              <a:spcBef>
                <a:spcPts val="600"/>
              </a:spcBef>
              <a:buClr>
                <a:schemeClr val="dk1"/>
              </a:buClr>
              <a:buSzPct val="100000"/>
              <a:buChar char="●"/>
              <a:defRPr sz="3000">
                <a:solidFill>
                  <a:schemeClr val="dk1"/>
                </a:solidFill>
              </a:defRPr>
            </a:lvl1pPr>
            <a:lvl2pPr lvl="1" rtl="0">
              <a:spcBef>
                <a:spcPts val="480"/>
              </a:spcBef>
              <a:buClr>
                <a:schemeClr val="dk1"/>
              </a:buClr>
              <a:buSzPct val="100000"/>
              <a:buChar char="○"/>
              <a:defRPr sz="2400">
                <a:solidFill>
                  <a:schemeClr val="dk1"/>
                </a:solidFill>
              </a:defRPr>
            </a:lvl2pPr>
            <a:lvl3pPr lvl="2" rtl="0">
              <a:spcBef>
                <a:spcPts val="480"/>
              </a:spcBef>
              <a:buClr>
                <a:schemeClr val="dk1"/>
              </a:buClr>
              <a:buSzPct val="100000"/>
              <a:buChar char="■"/>
              <a:defRPr sz="2400">
                <a:solidFill>
                  <a:schemeClr val="dk1"/>
                </a:solidFill>
              </a:defRPr>
            </a:lvl3pPr>
            <a:lvl4pPr lvl="3" rtl="0">
              <a:spcBef>
                <a:spcPts val="360"/>
              </a:spcBef>
              <a:buClr>
                <a:schemeClr val="dk1"/>
              </a:buClr>
              <a:buSzPct val="100000"/>
              <a:buChar char="●"/>
              <a:defRPr sz="1800">
                <a:solidFill>
                  <a:schemeClr val="dk1"/>
                </a:solidFill>
              </a:defRPr>
            </a:lvl4pPr>
            <a:lvl5pPr lvl="4" rtl="0">
              <a:spcBef>
                <a:spcPts val="360"/>
              </a:spcBef>
              <a:buClr>
                <a:schemeClr val="dk1"/>
              </a:buClr>
              <a:buSzPct val="100000"/>
              <a:buChar char="○"/>
              <a:defRPr sz="1800">
                <a:solidFill>
                  <a:schemeClr val="dk1"/>
                </a:solidFill>
              </a:defRPr>
            </a:lvl5pPr>
            <a:lvl6pPr lvl="5" rtl="0">
              <a:spcBef>
                <a:spcPts val="360"/>
              </a:spcBef>
              <a:buClr>
                <a:schemeClr val="dk1"/>
              </a:buClr>
              <a:buSzPct val="100000"/>
              <a:buChar char="■"/>
              <a:defRPr sz="1800">
                <a:solidFill>
                  <a:schemeClr val="dk1"/>
                </a:solidFill>
              </a:defRPr>
            </a:lvl6pPr>
            <a:lvl7pPr lvl="6" rtl="0">
              <a:spcBef>
                <a:spcPts val="360"/>
              </a:spcBef>
              <a:buClr>
                <a:schemeClr val="dk1"/>
              </a:buClr>
              <a:buSzPct val="100000"/>
              <a:buChar char="●"/>
              <a:defRPr sz="1800">
                <a:solidFill>
                  <a:schemeClr val="dk1"/>
                </a:solidFill>
              </a:defRPr>
            </a:lvl7pPr>
            <a:lvl8pPr lvl="7" rtl="0">
              <a:spcBef>
                <a:spcPts val="360"/>
              </a:spcBef>
              <a:buClr>
                <a:schemeClr val="dk1"/>
              </a:buClr>
              <a:buSzPct val="100000"/>
              <a:buChar char="○"/>
              <a:defRPr sz="1800">
                <a:solidFill>
                  <a:schemeClr val="dk1"/>
                </a:solidFill>
              </a:defRPr>
            </a:lvl8pPr>
            <a:lvl9pPr lvl="8" rtl="0">
              <a:spcBef>
                <a:spcPts val="360"/>
              </a:spcBef>
              <a:buClr>
                <a:schemeClr val="dk1"/>
              </a:buClr>
              <a:buSzPct val="100000"/>
              <a:buChar char="■"/>
              <a:defRPr sz="1800">
                <a:solidFill>
                  <a:schemeClr val="dk1"/>
                </a:solidFill>
              </a:defRPr>
            </a:lvl9pPr>
          </a:lstStyle>
          <a:p/>
        </p:txBody>
      </p:sp>
      <p:sp>
        <p:nvSpPr>
          <p:cNvPr id="33" name="Shape 33"/>
          <p:cNvSpPr txBox="1"/>
          <p:nvPr>
            <p:ph idx="12" type="sldNum"/>
          </p:nvPr>
        </p:nvSpPr>
        <p:spPr>
          <a:xfrm>
            <a:off x="8556791" y="4749851"/>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GB"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Snake</a:t>
            </a:r>
          </a:p>
          <a:p>
            <a:pPr lvl="0" rtl="0" algn="l">
              <a:spcBef>
                <a:spcPts val="0"/>
              </a:spcBef>
              <a:buNone/>
            </a:pPr>
            <a:r>
              <a:rPr b="0" lang="en-GB" sz="1800">
                <a:solidFill>
                  <a:srgbClr val="666666"/>
                </a:solidFill>
                <a:latin typeface="Quicksand"/>
                <a:ea typeface="Quicksand"/>
                <a:cs typeface="Quicksand"/>
                <a:sym typeface="Quicksand"/>
              </a:rPr>
              <a:t>Coding a retro videogame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50" name="Shape 750"/>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latin typeface="Source Sans Pro"/>
                <a:ea typeface="Source Sans Pro"/>
                <a:cs typeface="Source Sans Pro"/>
                <a:sym typeface="Source Sans Pro"/>
              </a:rPr>
              <a:t>A Function, called draw_game, has been provided to seperate the drawing code from the game code:</a:t>
            </a:r>
          </a:p>
          <a:p>
            <a:pPr lvl="0" rtl="0">
              <a:spcBef>
                <a:spcPts val="0"/>
              </a:spcBef>
              <a:buNone/>
            </a:pPr>
            <a:r>
              <a:t/>
            </a:r>
            <a:endParaRPr sz="2400">
              <a:latin typeface="Source Sans Pro"/>
              <a:ea typeface="Source Sans Pro"/>
              <a:cs typeface="Source Sans Pro"/>
              <a:sym typeface="Source Sans Pro"/>
            </a:endParaRPr>
          </a:p>
          <a:p>
            <a:pPr lvl="0" rtl="0">
              <a:spcBef>
                <a:spcPts val="0"/>
              </a:spcBef>
              <a:buNone/>
            </a:pPr>
            <a:r>
              <a:t/>
            </a:r>
            <a:endParaRPr sz="2400">
              <a:latin typeface="Source Sans Pro"/>
              <a:ea typeface="Source Sans Pro"/>
              <a:cs typeface="Source Sans Pro"/>
              <a:sym typeface="Source Sans Pro"/>
            </a:endParaRPr>
          </a:p>
          <a:p>
            <a:pPr lvl="0" rtl="0">
              <a:spcBef>
                <a:spcPts val="0"/>
              </a:spcBef>
              <a:buNone/>
            </a:pPr>
            <a:r>
              <a:t/>
            </a:r>
            <a:endParaRPr sz="2400">
              <a:latin typeface="Source Sans Pro"/>
              <a:ea typeface="Source Sans Pro"/>
              <a:cs typeface="Source Sans Pro"/>
              <a:sym typeface="Source Sans Pro"/>
            </a:endParaRPr>
          </a:p>
        </p:txBody>
      </p:sp>
      <p:sp>
        <p:nvSpPr>
          <p:cNvPr id="751" name="Shape 751"/>
          <p:cNvSpPr/>
          <p:nvPr/>
        </p:nvSpPr>
        <p:spPr>
          <a:xfrm>
            <a:off x="281850" y="2979425"/>
            <a:ext cx="8580300" cy="993000"/>
          </a:xfrm>
          <a:prstGeom prst="roundRect">
            <a:avLst>
              <a:gd fmla="val 11426" name="adj"/>
            </a:avLst>
          </a:prstGeom>
          <a:solidFill>
            <a:srgbClr val="777777">
              <a:alpha val="25099"/>
            </a:srgbClr>
          </a:solidFill>
          <a:ln cap="flat" cmpd="sng" w="19050">
            <a:solidFill>
              <a:srgbClr val="777777"/>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FF9900"/>
                </a:solidFill>
                <a:latin typeface="Source Code Pro"/>
                <a:ea typeface="Source Code Pro"/>
                <a:cs typeface="Source Code Pro"/>
                <a:sym typeface="Source Code Pro"/>
              </a:rPr>
              <a:t>def</a:t>
            </a:r>
            <a:r>
              <a:rPr lang="en-GB" sz="2000">
                <a:solidFill>
                  <a:schemeClr val="dk1"/>
                </a:solidFill>
                <a:latin typeface="Source Code Pro"/>
                <a:ea typeface="Source Code Pro"/>
                <a:cs typeface="Source Code Pro"/>
                <a:sym typeface="Source Code Pro"/>
              </a:rPr>
              <a:t> </a:t>
            </a:r>
            <a:r>
              <a:rPr lang="en-GB" sz="2000">
                <a:solidFill>
                  <a:srgbClr val="0000FF"/>
                </a:solidFill>
                <a:latin typeface="Source Code Pro"/>
                <a:ea typeface="Source Code Pro"/>
                <a:cs typeface="Source Code Pro"/>
                <a:sym typeface="Source Code Pro"/>
              </a:rPr>
              <a:t>draw_game</a:t>
            </a:r>
            <a:r>
              <a:rPr lang="en-GB" sz="2000">
                <a:solidFill>
                  <a:schemeClr val="dk1"/>
                </a:solidFill>
                <a:latin typeface="Source Code Pro"/>
                <a:ea typeface="Source Code Pro"/>
                <a:cs typeface="Source Code Pro"/>
                <a:sym typeface="Source Code Pro"/>
              </a:rPr>
              <a:t>(snake, food, gameover):</a:t>
            </a:r>
          </a:p>
          <a:p>
            <a:pPr lvl="0" rtl="0">
              <a:spcBef>
                <a:spcPts val="0"/>
              </a:spcBef>
              <a:buNone/>
            </a:pPr>
            <a:r>
              <a:rPr lang="en-GB" sz="2000">
                <a:solidFill>
                  <a:schemeClr val="dk1"/>
                </a:solidFill>
                <a:latin typeface="Source Code Pro"/>
                <a:ea typeface="Source Code Pro"/>
                <a:cs typeface="Source Code Pro"/>
                <a:sym typeface="Source Code Pro"/>
              </a:rPr>
              <a:t>		</a:t>
            </a:r>
            <a:r>
              <a:rPr lang="en-GB" sz="2000">
                <a:solidFill>
                  <a:srgbClr val="9900FF"/>
                </a:solidFill>
                <a:latin typeface="Source Code Pro"/>
                <a:ea typeface="Source Code Pro"/>
                <a:cs typeface="Source Code Pro"/>
                <a:sym typeface="Source Code Pro"/>
              </a:rPr>
              <a:t>print</a:t>
            </a:r>
            <a:r>
              <a:rPr lang="en-GB" sz="2000">
                <a:solidFill>
                  <a:schemeClr val="dk1"/>
                </a:solidFill>
                <a:latin typeface="Source Code Pro"/>
                <a:ea typeface="Source Code Pro"/>
                <a:cs typeface="Source Code Pro"/>
                <a:sym typeface="Source Code Pro"/>
              </a:rPr>
              <a:t>(</a:t>
            </a:r>
            <a:r>
              <a:rPr lang="en-GB" sz="2000">
                <a:solidFill>
                  <a:srgbClr val="38761D"/>
                </a:solidFill>
                <a:latin typeface="Source Code Pro"/>
                <a:ea typeface="Source Code Pro"/>
                <a:cs typeface="Source Code Pro"/>
                <a:sym typeface="Source Code Pro"/>
              </a:rPr>
              <a:t>"draw_game not implemented"</a:t>
            </a:r>
            <a:r>
              <a:rPr lang="en-GB" sz="2000">
                <a:solidFill>
                  <a:schemeClr val="dk1"/>
                </a:solidFill>
                <a:latin typeface="Source Code Pro"/>
                <a:ea typeface="Source Code Pro"/>
                <a:cs typeface="Source Code Pro"/>
                <a:sym typeface="Source Code Pro"/>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Shape 75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rPr b="0" lang="en-GB" sz="1800">
                <a:solidFill>
                  <a:srgbClr val="666666"/>
                </a:solidFill>
                <a:latin typeface="Quicksand"/>
                <a:ea typeface="Quicksand"/>
                <a:cs typeface="Quicksand"/>
                <a:sym typeface="Quicksand"/>
              </a:rPr>
              <a:t>Drawing the Food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Shape 76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62" name="Shape 762"/>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Remember that food is a list with 2 coordinates, so we just have to retrieve these two values from the list.</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b="1" lang="en-GB" sz="2400">
                <a:solidFill>
                  <a:schemeClr val="dk1"/>
                </a:solidFill>
                <a:latin typeface="Source Sans Pro"/>
                <a:ea typeface="Source Sans Pro"/>
                <a:cs typeface="Source Sans Pro"/>
                <a:sym typeface="Source Sans Pro"/>
              </a:rPr>
              <a:t>Try typing this</a:t>
            </a:r>
            <a:r>
              <a:rPr lang="en-GB" sz="2400">
                <a:solidFill>
                  <a:schemeClr val="dk1"/>
                </a:solidFill>
                <a:latin typeface="Source Sans Pro"/>
                <a:ea typeface="Source Sans Pro"/>
                <a:cs typeface="Source Sans Pro"/>
                <a:sym typeface="Source Sans Pro"/>
              </a:rPr>
              <a:t> into the </a:t>
            </a:r>
            <a:r>
              <a:rPr i="1" lang="en-GB" sz="2400">
                <a:solidFill>
                  <a:schemeClr val="dk1"/>
                </a:solidFill>
                <a:latin typeface="Source Sans Pro"/>
                <a:ea typeface="Source Sans Pro"/>
                <a:cs typeface="Source Sans Pro"/>
                <a:sym typeface="Source Sans Pro"/>
              </a:rPr>
              <a:t>Python Shell</a:t>
            </a:r>
            <a:r>
              <a:rPr lang="en-GB" sz="2400">
                <a:solidFill>
                  <a:schemeClr val="dk1"/>
                </a:solidFill>
                <a:latin typeface="Source Sans Pro"/>
                <a:ea typeface="Source Sans Pro"/>
                <a:cs typeface="Source Sans Pro"/>
                <a:sym typeface="Source Sans Pro"/>
              </a:rPr>
              <a:t> window:</a:t>
            </a:r>
          </a:p>
          <a:p>
            <a:pPr lvl="0" rtl="0">
              <a:spcBef>
                <a:spcPts val="0"/>
              </a:spcBef>
              <a:buClr>
                <a:schemeClr val="dk1"/>
              </a:buClr>
              <a:buSzPct val="45833"/>
              <a:buFont typeface="Arial"/>
              <a:buNone/>
            </a:pPr>
            <a:r>
              <a:t/>
            </a:r>
            <a:endParaRPr sz="2400">
              <a:solidFill>
                <a:schemeClr val="dk1"/>
              </a:solidFill>
              <a:latin typeface="Source Sans Pro"/>
              <a:ea typeface="Source Sans Pro"/>
              <a:cs typeface="Source Sans Pro"/>
              <a:sym typeface="Source Sans Pro"/>
            </a:endParaRPr>
          </a:p>
        </p:txBody>
      </p:sp>
      <p:sp>
        <p:nvSpPr>
          <p:cNvPr id="763" name="Shape 763"/>
          <p:cNvSpPr/>
          <p:nvPr/>
        </p:nvSpPr>
        <p:spPr>
          <a:xfrm>
            <a:off x="281850" y="2818325"/>
            <a:ext cx="8580300" cy="17985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674EA7"/>
                </a:solidFill>
                <a:latin typeface="Source Code Pro"/>
                <a:ea typeface="Source Code Pro"/>
                <a:cs typeface="Source Code Pro"/>
                <a:sym typeface="Source Code Pro"/>
              </a:rPr>
              <a:t>&gt;&gt;&gt;</a:t>
            </a:r>
            <a:r>
              <a:rPr lang="en-GB" sz="2000">
                <a:latin typeface="Source Code Pro"/>
                <a:ea typeface="Source Code Pro"/>
                <a:cs typeface="Source Code Pro"/>
                <a:sym typeface="Source Code Pro"/>
              </a:rPr>
              <a:t> pixel = [5,7]		</a:t>
            </a:r>
            <a:r>
              <a:rPr lang="en-GB" sz="2000">
                <a:solidFill>
                  <a:srgbClr val="FF0000"/>
                </a:solidFill>
                <a:latin typeface="Source Code Pro"/>
                <a:ea typeface="Source Code Pro"/>
                <a:cs typeface="Source Code Pro"/>
                <a:sym typeface="Source Code Pro"/>
              </a:rPr>
              <a:t>#Storing some coordinates</a:t>
            </a:r>
          </a:p>
          <a:p>
            <a:pPr lvl="0" rtl="0">
              <a:spcBef>
                <a:spcPts val="0"/>
              </a:spcBef>
              <a:buNone/>
            </a:pPr>
            <a:r>
              <a:rPr lang="en-GB" sz="2000">
                <a:solidFill>
                  <a:srgbClr val="674EA7"/>
                </a:solidFill>
                <a:latin typeface="Source Code Pro"/>
                <a:ea typeface="Source Code Pro"/>
                <a:cs typeface="Source Code Pro"/>
                <a:sym typeface="Source Code Pro"/>
              </a:rPr>
              <a:t>&gt;&gt;&gt;</a:t>
            </a:r>
            <a:r>
              <a:rPr lang="en-GB" sz="2000">
                <a:latin typeface="Source Code Pro"/>
                <a:ea typeface="Source Code Pro"/>
                <a:cs typeface="Source Code Pro"/>
                <a:sym typeface="Source Code Pro"/>
              </a:rPr>
              <a:t> pixel[0]				</a:t>
            </a:r>
            <a:r>
              <a:rPr lang="en-GB" sz="2000">
                <a:solidFill>
                  <a:srgbClr val="FF0000"/>
                </a:solidFill>
                <a:latin typeface="Source Code Pro"/>
                <a:ea typeface="Source Code Pro"/>
                <a:cs typeface="Source Code Pro"/>
                <a:sym typeface="Source Code Pro"/>
              </a:rPr>
              <a:t>#Retrieving X coordinate</a:t>
            </a:r>
          </a:p>
          <a:p>
            <a:pPr lvl="0" rtl="0">
              <a:spcBef>
                <a:spcPts val="0"/>
              </a:spcBef>
              <a:buNone/>
            </a:pPr>
            <a:r>
              <a:rPr lang="en-GB" sz="2000">
                <a:solidFill>
                  <a:srgbClr val="0000FF"/>
                </a:solidFill>
                <a:latin typeface="Source Code Pro"/>
                <a:ea typeface="Source Code Pro"/>
                <a:cs typeface="Source Code Pro"/>
                <a:sym typeface="Source Code Pro"/>
              </a:rPr>
              <a:t>5</a:t>
            </a:r>
          </a:p>
          <a:p>
            <a:pPr lvl="0" rtl="0">
              <a:spcBef>
                <a:spcPts val="0"/>
              </a:spcBef>
              <a:buNone/>
            </a:pPr>
            <a:r>
              <a:rPr lang="en-GB" sz="2000">
                <a:solidFill>
                  <a:srgbClr val="674EA7"/>
                </a:solidFill>
                <a:latin typeface="Source Code Pro"/>
                <a:ea typeface="Source Code Pro"/>
                <a:cs typeface="Source Code Pro"/>
                <a:sym typeface="Source Code Pro"/>
              </a:rPr>
              <a:t>&gt;&gt;&gt;</a:t>
            </a:r>
            <a:r>
              <a:rPr lang="en-GB" sz="2000">
                <a:latin typeface="Source Code Pro"/>
                <a:ea typeface="Source Code Pro"/>
                <a:cs typeface="Source Code Pro"/>
                <a:sym typeface="Source Code Pro"/>
              </a:rPr>
              <a:t> pixel[1]				</a:t>
            </a:r>
            <a:r>
              <a:rPr lang="en-GB" sz="2000">
                <a:solidFill>
                  <a:srgbClr val="FF0000"/>
                </a:solidFill>
                <a:latin typeface="Source Code Pro"/>
                <a:ea typeface="Source Code Pro"/>
                <a:cs typeface="Source Code Pro"/>
                <a:sym typeface="Source Code Pro"/>
              </a:rPr>
              <a:t>#Retrieving Y coordinate</a:t>
            </a:r>
          </a:p>
          <a:p>
            <a:pPr lvl="0" rtl="0">
              <a:spcBef>
                <a:spcPts val="0"/>
              </a:spcBef>
              <a:buNone/>
            </a:pPr>
            <a:r>
              <a:rPr lang="en-GB" sz="2000">
                <a:solidFill>
                  <a:srgbClr val="0000FF"/>
                </a:solidFill>
                <a:latin typeface="Source Code Pro"/>
                <a:ea typeface="Source Code Pro"/>
                <a:cs typeface="Source Code Pro"/>
                <a:sym typeface="Source Code Pro"/>
              </a:rPr>
              <a:t>7</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69" name="Shape 769"/>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functions for Unicorn HAT are: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To draw food, </a:t>
            </a:r>
            <a:r>
              <a:rPr b="1" lang="en-GB" sz="2400">
                <a:solidFill>
                  <a:schemeClr val="dk1"/>
                </a:solidFill>
                <a:latin typeface="Source Sans Pro"/>
                <a:ea typeface="Source Sans Pro"/>
                <a:cs typeface="Source Sans Pro"/>
                <a:sym typeface="Source Sans Pro"/>
              </a:rPr>
              <a:t>copy</a:t>
            </a:r>
            <a:r>
              <a:rPr lang="en-GB" sz="2400">
                <a:solidFill>
                  <a:schemeClr val="dk1"/>
                </a:solidFill>
                <a:latin typeface="Source Sans Pro"/>
                <a:ea typeface="Source Sans Pro"/>
                <a:cs typeface="Source Sans Pro"/>
                <a:sym typeface="Source Sans Pro"/>
              </a:rPr>
              <a:t>:</a:t>
            </a: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770" name="Shape 770"/>
          <p:cNvSpPr/>
          <p:nvPr/>
        </p:nvSpPr>
        <p:spPr>
          <a:xfrm>
            <a:off x="281850" y="3569900"/>
            <a:ext cx="8580300" cy="12078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FF0000"/>
                </a:solidFill>
                <a:latin typeface="Source Code Pro"/>
                <a:ea typeface="Source Code Pro"/>
                <a:cs typeface="Source Code Pro"/>
                <a:sym typeface="Source Code Pro"/>
              </a:rPr>
              <a:t>#draw food</a:t>
            </a:r>
          </a:p>
          <a:p>
            <a:pPr lvl="0" rtl="0">
              <a:spcBef>
                <a:spcPts val="0"/>
              </a:spcBef>
              <a:buNone/>
            </a:pPr>
            <a:r>
              <a:rPr lang="en-GB" sz="2000">
                <a:latin typeface="Source Code Pro"/>
                <a:ea typeface="Source Code Pro"/>
                <a:cs typeface="Source Code Pro"/>
                <a:sym typeface="Source Code Pro"/>
              </a:rPr>
              <a:t>UH.set_pixel(											)</a:t>
            </a:r>
          </a:p>
          <a:p>
            <a:pPr lvl="0" rtl="0">
              <a:spcBef>
                <a:spcPts val="0"/>
              </a:spcBef>
              <a:buNone/>
            </a:pPr>
            <a:r>
              <a:rPr lang="en-GB" sz="2000">
                <a:latin typeface="Source Code Pro"/>
                <a:ea typeface="Source Code Pro"/>
                <a:cs typeface="Source Code Pro"/>
                <a:sym typeface="Source Code Pro"/>
              </a:rPr>
              <a:t>UH.show()</a:t>
            </a:r>
          </a:p>
        </p:txBody>
      </p:sp>
      <p:sp>
        <p:nvSpPr>
          <p:cNvPr id="771" name="Shape 771"/>
          <p:cNvSpPr/>
          <p:nvPr/>
        </p:nvSpPr>
        <p:spPr>
          <a:xfrm>
            <a:off x="281850" y="1825250"/>
            <a:ext cx="8580300" cy="697800"/>
          </a:xfrm>
          <a:prstGeom prst="roundRect">
            <a:avLst>
              <a:gd fmla="val 11426" name="adj"/>
            </a:avLst>
          </a:prstGeom>
          <a:solidFill>
            <a:srgbClr val="777777">
              <a:alpha val="25099"/>
            </a:srgbClr>
          </a:solidFill>
          <a:ln cap="flat" cmpd="sng" w="19050">
            <a:solidFill>
              <a:srgbClr val="777777"/>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Code Pro"/>
                <a:ea typeface="Source Code Pro"/>
                <a:cs typeface="Source Code Pro"/>
                <a:sym typeface="Source Code Pro"/>
              </a:rPr>
              <a:t>UH.set_pixel(x, y, R, G, B)</a:t>
            </a:r>
          </a:p>
          <a:p>
            <a:pPr lvl="0" rtl="0">
              <a:spcBef>
                <a:spcPts val="0"/>
              </a:spcBef>
              <a:buNone/>
            </a:pPr>
            <a:r>
              <a:rPr lang="en-GB" sz="2000">
                <a:solidFill>
                  <a:schemeClr val="dk1"/>
                </a:solidFill>
                <a:latin typeface="Source Code Pro"/>
                <a:ea typeface="Source Code Pro"/>
                <a:cs typeface="Source Code Pro"/>
                <a:sym typeface="Source Code Pro"/>
              </a:rPr>
              <a:t>UH.show()</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Shape 77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77" name="Shape 777"/>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functions for Unicorn HAT are: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To draw food, </a:t>
            </a:r>
            <a:r>
              <a:rPr b="1" lang="en-GB" sz="2400">
                <a:solidFill>
                  <a:schemeClr val="dk1"/>
                </a:solidFill>
                <a:latin typeface="Source Sans Pro"/>
                <a:ea typeface="Source Sans Pro"/>
                <a:cs typeface="Source Sans Pro"/>
                <a:sym typeface="Source Sans Pro"/>
              </a:rPr>
              <a:t>copy</a:t>
            </a:r>
            <a:r>
              <a:rPr lang="en-GB" sz="2400">
                <a:solidFill>
                  <a:schemeClr val="dk1"/>
                </a:solidFill>
                <a:latin typeface="Source Sans Pro"/>
                <a:ea typeface="Source Sans Pro"/>
                <a:cs typeface="Source Sans Pro"/>
                <a:sym typeface="Source Sans Pro"/>
              </a:rPr>
              <a:t>:</a:t>
            </a: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778" name="Shape 778"/>
          <p:cNvSpPr/>
          <p:nvPr/>
        </p:nvSpPr>
        <p:spPr>
          <a:xfrm>
            <a:off x="281850" y="3569900"/>
            <a:ext cx="8580300" cy="12078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FF0000"/>
                </a:solidFill>
                <a:latin typeface="Source Code Pro"/>
                <a:ea typeface="Source Code Pro"/>
                <a:cs typeface="Source Code Pro"/>
                <a:sym typeface="Source Code Pro"/>
              </a:rPr>
              <a:t>#draw food</a:t>
            </a:r>
          </a:p>
          <a:p>
            <a:pPr lvl="0" rtl="0">
              <a:spcBef>
                <a:spcPts val="0"/>
              </a:spcBef>
              <a:buNone/>
            </a:pPr>
            <a:r>
              <a:rPr lang="en-GB" sz="2000">
                <a:latin typeface="Source Code Pro"/>
                <a:ea typeface="Source Code Pro"/>
                <a:cs typeface="Source Code Pro"/>
                <a:sym typeface="Source Code Pro"/>
              </a:rPr>
              <a:t>UH.set_pixel(</a:t>
            </a:r>
            <a:r>
              <a:rPr lang="en-GB" sz="2000">
                <a:solidFill>
                  <a:schemeClr val="dk1"/>
                </a:solidFill>
                <a:latin typeface="Source Code Pro"/>
                <a:ea typeface="Source Code Pro"/>
                <a:cs typeface="Source Code Pro"/>
                <a:sym typeface="Source Code Pro"/>
              </a:rPr>
              <a:t>food[0], food[1], 100, 100, 100</a:t>
            </a:r>
            <a:r>
              <a:rPr lang="en-GB" sz="2000">
                <a:latin typeface="Source Code Pro"/>
                <a:ea typeface="Source Code Pro"/>
                <a:cs typeface="Source Code Pro"/>
                <a:sym typeface="Source Code Pro"/>
              </a:rPr>
              <a:t>)</a:t>
            </a:r>
          </a:p>
          <a:p>
            <a:pPr lvl="0" rtl="0">
              <a:spcBef>
                <a:spcPts val="0"/>
              </a:spcBef>
              <a:buNone/>
            </a:pPr>
            <a:r>
              <a:rPr lang="en-GB" sz="2000">
                <a:latin typeface="Source Code Pro"/>
                <a:ea typeface="Source Code Pro"/>
                <a:cs typeface="Source Code Pro"/>
                <a:sym typeface="Source Code Pro"/>
              </a:rPr>
              <a:t>UH.show()</a:t>
            </a:r>
          </a:p>
        </p:txBody>
      </p:sp>
      <p:sp>
        <p:nvSpPr>
          <p:cNvPr id="779" name="Shape 779"/>
          <p:cNvSpPr/>
          <p:nvPr/>
        </p:nvSpPr>
        <p:spPr>
          <a:xfrm>
            <a:off x="281850" y="1825250"/>
            <a:ext cx="8580300" cy="697800"/>
          </a:xfrm>
          <a:prstGeom prst="roundRect">
            <a:avLst>
              <a:gd fmla="val 11426" name="adj"/>
            </a:avLst>
          </a:prstGeom>
          <a:solidFill>
            <a:srgbClr val="777777">
              <a:alpha val="25099"/>
            </a:srgbClr>
          </a:solidFill>
          <a:ln cap="flat" cmpd="sng" w="19050">
            <a:solidFill>
              <a:srgbClr val="777777"/>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Code Pro"/>
                <a:ea typeface="Source Code Pro"/>
                <a:cs typeface="Source Code Pro"/>
                <a:sym typeface="Source Code Pro"/>
              </a:rPr>
              <a:t>UH.set_pixel(x, y, R, G, B)</a:t>
            </a:r>
          </a:p>
          <a:p>
            <a:pPr lvl="0" rtl="0">
              <a:spcBef>
                <a:spcPts val="0"/>
              </a:spcBef>
              <a:buNone/>
            </a:pPr>
            <a:r>
              <a:rPr lang="en-GB" sz="2000">
                <a:solidFill>
                  <a:schemeClr val="dk1"/>
                </a:solidFill>
                <a:latin typeface="Source Code Pro"/>
                <a:ea typeface="Source Code Pro"/>
                <a:cs typeface="Source Code Pro"/>
                <a:sym typeface="Source Code Pro"/>
              </a:rPr>
              <a:t>UH.show()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rPr b="0" lang="en-GB" sz="1800">
                <a:solidFill>
                  <a:srgbClr val="666666"/>
                </a:solidFill>
                <a:latin typeface="Quicksand"/>
                <a:ea typeface="Quicksand"/>
                <a:cs typeface="Quicksand"/>
                <a:sym typeface="Quicksand"/>
              </a:rPr>
              <a:t>Drawing the Snake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Shape 789"/>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90" name="Shape 790"/>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a loop for each piece of the snake: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791" name="Shape 791"/>
          <p:cNvSpPr/>
          <p:nvPr/>
        </p:nvSpPr>
        <p:spPr>
          <a:xfrm>
            <a:off x="155850" y="1824600"/>
            <a:ext cx="8580300" cy="12891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FF0000"/>
                </a:solidFill>
                <a:latin typeface="Source Code Pro"/>
                <a:ea typeface="Source Code Pro"/>
                <a:cs typeface="Source Code Pro"/>
                <a:sym typeface="Source Code Pro"/>
              </a:rPr>
              <a:t>#draw snake</a:t>
            </a:r>
          </a:p>
          <a:p>
            <a:pPr lvl="0" rtl="0">
              <a:spcBef>
                <a:spcPts val="0"/>
              </a:spcBef>
              <a:buNone/>
            </a:pPr>
            <a:r>
              <a:rPr lang="en-GB" sz="2000">
                <a:solidFill>
                  <a:srgbClr val="FF9900"/>
                </a:solidFill>
                <a:latin typeface="Source Code Pro"/>
                <a:ea typeface="Source Code Pro"/>
                <a:cs typeface="Source Code Pro"/>
                <a:sym typeface="Source Code Pro"/>
              </a:rPr>
              <a:t>for</a:t>
            </a:r>
            <a:r>
              <a:rPr lang="en-GB" sz="2000">
                <a:latin typeface="Source Code Pro"/>
                <a:ea typeface="Source Code Pro"/>
                <a:cs typeface="Source Code Pro"/>
                <a:sym typeface="Source Code Pro"/>
              </a:rPr>
              <a:t> i </a:t>
            </a:r>
            <a:r>
              <a:rPr lang="en-GB" sz="2000">
                <a:solidFill>
                  <a:srgbClr val="FF9900"/>
                </a:solidFill>
                <a:latin typeface="Source Code Pro"/>
                <a:ea typeface="Source Code Pro"/>
                <a:cs typeface="Source Code Pro"/>
                <a:sym typeface="Source Code Pro"/>
              </a:rPr>
              <a:t>in</a:t>
            </a:r>
            <a:r>
              <a:rPr lang="en-GB" sz="2000">
                <a:latin typeface="Source Code Pro"/>
                <a:ea typeface="Source Code Pro"/>
                <a:cs typeface="Source Code Pro"/>
                <a:sym typeface="Source Code Pro"/>
              </a:rPr>
              <a:t> range(0, </a:t>
            </a:r>
            <a:r>
              <a:rPr lang="en-GB" sz="2000">
                <a:solidFill>
                  <a:srgbClr val="9900FF"/>
                </a:solidFill>
                <a:latin typeface="Source Code Pro"/>
                <a:ea typeface="Source Code Pro"/>
                <a:cs typeface="Source Code Pro"/>
                <a:sym typeface="Source Code Pro"/>
              </a:rPr>
              <a:t>len</a:t>
            </a:r>
            <a:r>
              <a:rPr lang="en-GB" sz="2000">
                <a:latin typeface="Source Code Pro"/>
                <a:ea typeface="Source Code Pro"/>
                <a:cs typeface="Source Code Pro"/>
                <a:sym typeface="Source Code Pro"/>
              </a:rPr>
              <a:t>(snake)):</a:t>
            </a:r>
          </a:p>
          <a:p>
            <a:pPr indent="457200" lvl="0" marL="457200" rtl="0">
              <a:spcBef>
                <a:spcPts val="0"/>
              </a:spcBef>
              <a:buNone/>
            </a:pPr>
            <a:r>
              <a:rPr lang="en-GB" sz="2000">
                <a:latin typeface="Source Code Pro"/>
                <a:ea typeface="Source Code Pro"/>
                <a:cs typeface="Source Code Pro"/>
                <a:sym typeface="Source Code Pro"/>
              </a:rPr>
              <a:t>UH.set_pixel(				,				,</a:t>
            </a:r>
          </a:p>
          <a:p>
            <a:pPr indent="457200" lvl="0" marL="5486400" rtl="0">
              <a:spcBef>
                <a:spcPts val="0"/>
              </a:spcBef>
              <a:buNone/>
            </a:pPr>
            <a:r>
              <a:rPr lang="en-GB" sz="2000">
                <a:latin typeface="Source Code Pro"/>
                <a:ea typeface="Source Code Pro"/>
                <a:cs typeface="Source Code Pro"/>
                <a:sym typeface="Source Code Pro"/>
              </a:rPr>
              <a:t>100, 100, 100)</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Shape 79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97" name="Shape 797"/>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A segment is a list, so a snake is a list of lists:</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798" name="Shape 798"/>
          <p:cNvSpPr/>
          <p:nvPr/>
        </p:nvSpPr>
        <p:spPr>
          <a:xfrm>
            <a:off x="281850" y="2165550"/>
            <a:ext cx="8580300" cy="1878900"/>
          </a:xfrm>
          <a:prstGeom prst="roundRect">
            <a:avLst>
              <a:gd fmla="val 11426" name="adj"/>
            </a:avLst>
          </a:prstGeom>
          <a:solidFill>
            <a:srgbClr val="777777">
              <a:alpha val="25099"/>
            </a:srgbClr>
          </a:solidFill>
          <a:ln cap="flat" cmpd="sng" w="19050">
            <a:solidFill>
              <a:srgbClr val="777777"/>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Code Pro"/>
                <a:ea typeface="Source Code Pro"/>
                <a:cs typeface="Source Code Pro"/>
                <a:sym typeface="Source Code Pro"/>
              </a:rPr>
              <a:t>&gt;&gt;&gt; snake[0]</a:t>
            </a:r>
          </a:p>
          <a:p>
            <a:pPr lvl="0" rtl="0">
              <a:spcBef>
                <a:spcPts val="0"/>
              </a:spcBef>
              <a:buNone/>
            </a:pPr>
            <a:r>
              <a:rPr lang="en-GB" sz="2000">
                <a:solidFill>
                  <a:srgbClr val="0000FF"/>
                </a:solidFill>
                <a:latin typeface="Source Code Pro"/>
                <a:ea typeface="Source Code Pro"/>
                <a:cs typeface="Source Code Pro"/>
                <a:sym typeface="Source Code Pro"/>
              </a:rPr>
              <a:t>[5, 7]</a:t>
            </a:r>
          </a:p>
          <a:p>
            <a:pPr lvl="0" rtl="0">
              <a:spcBef>
                <a:spcPts val="0"/>
              </a:spcBef>
              <a:buNone/>
            </a:pPr>
            <a:r>
              <a:rPr lang="en-GB" sz="2000">
                <a:solidFill>
                  <a:schemeClr val="dk1"/>
                </a:solidFill>
                <a:latin typeface="Source Code Pro"/>
                <a:ea typeface="Source Code Pro"/>
                <a:cs typeface="Source Code Pro"/>
                <a:sym typeface="Source Code Pro"/>
              </a:rPr>
              <a:t>&gt;&gt;&gt; snake[0][0]</a:t>
            </a:r>
          </a:p>
          <a:p>
            <a:pPr lvl="0" rtl="0">
              <a:spcBef>
                <a:spcPts val="0"/>
              </a:spcBef>
              <a:buNone/>
            </a:pPr>
            <a:r>
              <a:rPr lang="en-GB" sz="2000">
                <a:solidFill>
                  <a:srgbClr val="0000FF"/>
                </a:solidFill>
                <a:latin typeface="Source Code Pro"/>
                <a:ea typeface="Source Code Pro"/>
                <a:cs typeface="Source Code Pro"/>
                <a:sym typeface="Source Code Pro"/>
              </a:rPr>
              <a:t>5</a:t>
            </a:r>
          </a:p>
          <a:p>
            <a:pPr lvl="0" rtl="0">
              <a:spcBef>
                <a:spcPts val="0"/>
              </a:spcBef>
              <a:buNone/>
            </a:pPr>
            <a:r>
              <a:rPr lang="en-GB" sz="2000">
                <a:solidFill>
                  <a:schemeClr val="dk1"/>
                </a:solidFill>
                <a:latin typeface="Source Code Pro"/>
                <a:ea typeface="Source Code Pro"/>
                <a:cs typeface="Source Code Pro"/>
                <a:sym typeface="Source Code Pro"/>
              </a:rPr>
              <a:t>&gt;&gt;&gt; snake[0][1]</a:t>
            </a:r>
          </a:p>
          <a:p>
            <a:pPr lvl="0" rtl="0">
              <a:spcBef>
                <a:spcPts val="0"/>
              </a:spcBef>
              <a:buNone/>
            </a:pPr>
            <a:r>
              <a:rPr lang="en-GB" sz="2000">
                <a:solidFill>
                  <a:srgbClr val="0000FF"/>
                </a:solidFill>
                <a:latin typeface="Source Code Pro"/>
                <a:ea typeface="Source Code Pro"/>
                <a:cs typeface="Source Code Pro"/>
                <a:sym typeface="Source Code Pro"/>
              </a:rPr>
              <a:t>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Shape 80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04" name="Shape 804"/>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to draw each piece of the snake, </a:t>
            </a:r>
            <a:r>
              <a:rPr b="1" lang="en-GB" sz="2400">
                <a:solidFill>
                  <a:schemeClr val="dk1"/>
                </a:solidFill>
                <a:latin typeface="Source Sans Pro"/>
                <a:ea typeface="Source Sans Pro"/>
                <a:cs typeface="Source Sans Pro"/>
                <a:sym typeface="Source Sans Pro"/>
              </a:rPr>
              <a:t>copy</a:t>
            </a:r>
            <a:r>
              <a:rPr lang="en-GB" sz="2400">
                <a:solidFill>
                  <a:schemeClr val="dk1"/>
                </a:solidFill>
                <a:latin typeface="Source Sans Pro"/>
                <a:ea typeface="Source Sans Pro"/>
                <a:cs typeface="Source Sans Pro"/>
                <a:sym typeface="Source Sans Pro"/>
              </a:rPr>
              <a:t>:</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805" name="Shape 805"/>
          <p:cNvSpPr/>
          <p:nvPr/>
        </p:nvSpPr>
        <p:spPr>
          <a:xfrm>
            <a:off x="155850" y="1824600"/>
            <a:ext cx="8580300" cy="12891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FF0000"/>
                </a:solidFill>
                <a:latin typeface="Source Code Pro"/>
                <a:ea typeface="Source Code Pro"/>
                <a:cs typeface="Source Code Pro"/>
                <a:sym typeface="Source Code Pro"/>
              </a:rPr>
              <a:t>#draw snake</a:t>
            </a:r>
          </a:p>
          <a:p>
            <a:pPr lvl="0" rtl="0">
              <a:spcBef>
                <a:spcPts val="0"/>
              </a:spcBef>
              <a:buNone/>
            </a:pPr>
            <a:r>
              <a:rPr lang="en-GB" sz="2000">
                <a:solidFill>
                  <a:srgbClr val="FF9900"/>
                </a:solidFill>
                <a:latin typeface="Source Code Pro"/>
                <a:ea typeface="Source Code Pro"/>
                <a:cs typeface="Source Code Pro"/>
                <a:sym typeface="Source Code Pro"/>
              </a:rPr>
              <a:t>for</a:t>
            </a:r>
            <a:r>
              <a:rPr lang="en-GB" sz="2000">
                <a:latin typeface="Source Code Pro"/>
                <a:ea typeface="Source Code Pro"/>
                <a:cs typeface="Source Code Pro"/>
                <a:sym typeface="Source Code Pro"/>
              </a:rPr>
              <a:t> i </a:t>
            </a:r>
            <a:r>
              <a:rPr lang="en-GB" sz="2000">
                <a:solidFill>
                  <a:srgbClr val="FF9900"/>
                </a:solidFill>
                <a:latin typeface="Source Code Pro"/>
                <a:ea typeface="Source Code Pro"/>
                <a:cs typeface="Source Code Pro"/>
                <a:sym typeface="Source Code Pro"/>
              </a:rPr>
              <a:t>in</a:t>
            </a:r>
            <a:r>
              <a:rPr lang="en-GB" sz="2000">
                <a:latin typeface="Source Code Pro"/>
                <a:ea typeface="Source Code Pro"/>
                <a:cs typeface="Source Code Pro"/>
                <a:sym typeface="Source Code Pro"/>
              </a:rPr>
              <a:t> range(0, </a:t>
            </a:r>
            <a:r>
              <a:rPr lang="en-GB" sz="2000">
                <a:solidFill>
                  <a:srgbClr val="9900FF"/>
                </a:solidFill>
                <a:latin typeface="Source Code Pro"/>
                <a:ea typeface="Source Code Pro"/>
                <a:cs typeface="Source Code Pro"/>
                <a:sym typeface="Source Code Pro"/>
              </a:rPr>
              <a:t>len</a:t>
            </a:r>
            <a:r>
              <a:rPr lang="en-GB" sz="2000">
                <a:latin typeface="Source Code Pro"/>
                <a:ea typeface="Source Code Pro"/>
                <a:cs typeface="Source Code Pro"/>
                <a:sym typeface="Source Code Pro"/>
              </a:rPr>
              <a:t>(snake)):</a:t>
            </a:r>
          </a:p>
          <a:p>
            <a:pPr indent="457200" lvl="0" marL="457200" rtl="0">
              <a:spcBef>
                <a:spcPts val="0"/>
              </a:spcBef>
              <a:buNone/>
            </a:pPr>
            <a:r>
              <a:rPr lang="en-GB" sz="2000">
                <a:latin typeface="Source Code Pro"/>
                <a:ea typeface="Source Code Pro"/>
                <a:cs typeface="Source Code Pro"/>
                <a:sym typeface="Source Code Pro"/>
              </a:rPr>
              <a:t>UH.set_pixel(</a:t>
            </a:r>
            <a:r>
              <a:rPr lang="en-GB" sz="2000">
                <a:solidFill>
                  <a:schemeClr val="dk1"/>
                </a:solidFill>
                <a:latin typeface="Source Code Pro"/>
                <a:ea typeface="Source Code Pro"/>
                <a:cs typeface="Source Code Pro"/>
                <a:sym typeface="Source Code Pro"/>
              </a:rPr>
              <a:t>snake[i][0], snake[i][1]</a:t>
            </a:r>
            <a:r>
              <a:rPr lang="en-GB" sz="2000">
                <a:latin typeface="Source Code Pro"/>
                <a:ea typeface="Source Code Pro"/>
                <a:cs typeface="Source Code Pro"/>
                <a:sym typeface="Source Code Pro"/>
              </a:rPr>
              <a:t>,</a:t>
            </a:r>
          </a:p>
          <a:p>
            <a:pPr indent="457200" lvl="0" marL="5486400" rtl="0">
              <a:spcBef>
                <a:spcPts val="0"/>
              </a:spcBef>
              <a:buNone/>
            </a:pPr>
            <a:r>
              <a:rPr lang="en-GB" sz="2000">
                <a:latin typeface="Source Code Pro"/>
                <a:ea typeface="Source Code Pro"/>
                <a:cs typeface="Source Code Pro"/>
                <a:sym typeface="Source Code Pro"/>
              </a:rPr>
              <a:t>100, 100, 100)</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Shape 810"/>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pic>
        <p:nvPicPr>
          <p:cNvPr id="811" name="Shape 811"/>
          <p:cNvPicPr preferRelativeResize="0"/>
          <p:nvPr/>
        </p:nvPicPr>
        <p:blipFill rotWithShape="1">
          <a:blip r:embed="rId3">
            <a:alphaModFix/>
          </a:blip>
          <a:srcRect b="34770" l="0" r="0" t="32353"/>
          <a:stretch/>
        </p:blipFill>
        <p:spPr>
          <a:xfrm>
            <a:off x="782250" y="1538363"/>
            <a:ext cx="7579500" cy="271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Snake</a:t>
            </a:r>
          </a:p>
          <a:p>
            <a:pPr lvl="0" rtl="0" algn="l">
              <a:spcBef>
                <a:spcPts val="0"/>
              </a:spcBef>
              <a:buNone/>
            </a:pPr>
            <a:r>
              <a:t/>
            </a:r>
            <a:endParaRPr b="0" sz="1800">
              <a:solidFill>
                <a:srgbClr val="666666"/>
              </a:solidFill>
              <a:latin typeface="Quicksand"/>
              <a:ea typeface="Quicksand"/>
              <a:cs typeface="Quicksand"/>
              <a:sym typeface="Quicksand"/>
            </a:endParaRPr>
          </a:p>
        </p:txBody>
      </p:sp>
      <p:pic>
        <p:nvPicPr>
          <p:cNvPr descr="blockade.png" id="65" name="Shape 65"/>
          <p:cNvPicPr preferRelativeResize="0"/>
          <p:nvPr/>
        </p:nvPicPr>
        <p:blipFill>
          <a:blip r:embed="rId3">
            <a:alphaModFix/>
          </a:blip>
          <a:stretch>
            <a:fillRect/>
          </a:stretch>
        </p:blipFill>
        <p:spPr>
          <a:xfrm>
            <a:off x="406775" y="1002825"/>
            <a:ext cx="4008300" cy="3507300"/>
          </a:xfrm>
          <a:prstGeom prst="rect">
            <a:avLst/>
          </a:prstGeom>
          <a:noFill/>
          <a:ln>
            <a:noFill/>
          </a:ln>
        </p:spPr>
      </p:pic>
      <p:sp>
        <p:nvSpPr>
          <p:cNvPr id="66" name="Shape 66"/>
          <p:cNvSpPr txBox="1"/>
          <p:nvPr/>
        </p:nvSpPr>
        <p:spPr>
          <a:xfrm>
            <a:off x="2732975" y="4563050"/>
            <a:ext cx="1682100" cy="402600"/>
          </a:xfrm>
          <a:prstGeom prst="rect">
            <a:avLst/>
          </a:prstGeom>
          <a:noFill/>
          <a:ln>
            <a:noFill/>
          </a:ln>
        </p:spPr>
        <p:txBody>
          <a:bodyPr anchorCtr="0" anchor="t" bIns="91425" lIns="91425" rIns="91425" wrap="square" tIns="91425">
            <a:noAutofit/>
          </a:bodyPr>
          <a:lstStyle/>
          <a:p>
            <a:pPr lvl="0" algn="r">
              <a:spcBef>
                <a:spcPts val="0"/>
              </a:spcBef>
              <a:buNone/>
            </a:pPr>
            <a:r>
              <a:rPr i="1" lang="en-GB">
                <a:latin typeface="Source Sans Pro"/>
                <a:ea typeface="Source Sans Pro"/>
                <a:cs typeface="Source Sans Pro"/>
                <a:sym typeface="Source Sans Pro"/>
              </a:rPr>
              <a:t>Blockade (1976)</a:t>
            </a:r>
          </a:p>
        </p:txBody>
      </p:sp>
      <p:sp>
        <p:nvSpPr>
          <p:cNvPr id="67" name="Shape 67"/>
          <p:cNvSpPr txBox="1"/>
          <p:nvPr/>
        </p:nvSpPr>
        <p:spPr>
          <a:xfrm>
            <a:off x="4607800" y="1664175"/>
            <a:ext cx="4339500" cy="3292800"/>
          </a:xfrm>
          <a:prstGeom prst="rect">
            <a:avLst/>
          </a:prstGeom>
          <a:noFill/>
          <a:ln>
            <a:noFill/>
          </a:ln>
        </p:spPr>
        <p:txBody>
          <a:bodyPr anchorCtr="0" anchor="t" bIns="91425" lIns="91425" rIns="91425" wrap="square" tIns="91425">
            <a:noAutofit/>
          </a:bodyPr>
          <a:lstStyle/>
          <a:p>
            <a:pPr indent="-317500" lvl="0" marL="457200" rtl="0">
              <a:lnSpc>
                <a:spcPct val="100000"/>
              </a:lnSpc>
              <a:spcBef>
                <a:spcPts val="0"/>
              </a:spcBef>
              <a:spcAft>
                <a:spcPts val="0"/>
              </a:spcAft>
              <a:buSzPct val="100000"/>
              <a:buFont typeface="Source Sans Pro"/>
              <a:buChar char="●"/>
            </a:pPr>
            <a:r>
              <a:rPr lang="en-GB">
                <a:latin typeface="Source Sans Pro"/>
                <a:ea typeface="Source Sans Pro"/>
                <a:cs typeface="Source Sans Pro"/>
                <a:sym typeface="Source Sans Pro"/>
              </a:rPr>
              <a:t>Snake is a genre of video games, where the player controls a “snake”, that grows as the player continues playing.</a:t>
            </a:r>
            <a:br>
              <a:rPr lang="en-GB">
                <a:latin typeface="Source Sans Pro"/>
                <a:ea typeface="Source Sans Pro"/>
                <a:cs typeface="Source Sans Pro"/>
                <a:sym typeface="Source Sans Pro"/>
              </a:rPr>
            </a:br>
          </a:p>
          <a:p>
            <a:pPr indent="-317500" lvl="0" marL="457200" rtl="0">
              <a:lnSpc>
                <a:spcPct val="100000"/>
              </a:lnSpc>
              <a:spcBef>
                <a:spcPts val="0"/>
              </a:spcBef>
              <a:spcAft>
                <a:spcPts val="0"/>
              </a:spcAft>
              <a:buSzPct val="100000"/>
              <a:buFont typeface="Source Sans Pro"/>
              <a:buChar char="●"/>
            </a:pPr>
            <a:r>
              <a:rPr lang="en-GB">
                <a:latin typeface="Source Sans Pro"/>
                <a:ea typeface="Source Sans Pro"/>
                <a:cs typeface="Source Sans Pro"/>
                <a:sym typeface="Source Sans Pro"/>
              </a:rPr>
              <a:t>The  snake itself is the main obstacle of the game, becoming harder to avoid as it grows.</a:t>
            </a:r>
            <a:br>
              <a:rPr lang="en-GB">
                <a:latin typeface="Source Sans Pro"/>
                <a:ea typeface="Source Sans Pro"/>
                <a:cs typeface="Source Sans Pro"/>
                <a:sym typeface="Source Sans Pro"/>
              </a:rPr>
            </a:br>
          </a:p>
          <a:p>
            <a:pPr indent="-317500" lvl="0" marL="457200">
              <a:lnSpc>
                <a:spcPct val="100000"/>
              </a:lnSpc>
              <a:spcBef>
                <a:spcPts val="0"/>
              </a:spcBef>
              <a:buSzPct val="100000"/>
              <a:buFont typeface="Source Sans Pro"/>
              <a:buChar char="●"/>
            </a:pPr>
            <a:r>
              <a:rPr lang="en-GB">
                <a:latin typeface="Source Sans Pro"/>
                <a:ea typeface="Source Sans Pro"/>
                <a:cs typeface="Source Sans Pro"/>
                <a:sym typeface="Source Sans Pro"/>
              </a:rPr>
              <a:t>Most notably known for being included on Nokia mobile phones from 1998 onwards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Shape 81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rPr b="0" lang="en-GB" sz="1800">
                <a:solidFill>
                  <a:srgbClr val="666666"/>
                </a:solidFill>
                <a:latin typeface="Quicksand"/>
                <a:ea typeface="Quicksand"/>
                <a:cs typeface="Quicksand"/>
                <a:sym typeface="Quicksand"/>
              </a:rPr>
              <a:t>Fixing a bug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Shape 82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22" name="Shape 822"/>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snake seems to keep growing, this is because our new snake gets drawn on top of our old snake, we need to clear the screen before drawing the new snake and food</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b="1" lang="en-GB" sz="2400">
                <a:solidFill>
                  <a:schemeClr val="dk1"/>
                </a:solidFill>
                <a:latin typeface="Source Sans Pro"/>
                <a:ea typeface="Source Sans Pro"/>
                <a:cs typeface="Source Sans Pro"/>
                <a:sym typeface="Source Sans Pro"/>
              </a:rPr>
              <a:t>Add</a:t>
            </a:r>
            <a:r>
              <a:rPr lang="en-GB" sz="2400">
                <a:solidFill>
                  <a:schemeClr val="dk1"/>
                </a:solidFill>
                <a:latin typeface="Source Sans Pro"/>
                <a:ea typeface="Source Sans Pro"/>
                <a:cs typeface="Source Sans Pro"/>
                <a:sym typeface="Source Sans Pro"/>
              </a:rPr>
              <a:t> this before the snake and food draws (the start of the function):</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823" name="Shape 823"/>
          <p:cNvSpPr/>
          <p:nvPr/>
        </p:nvSpPr>
        <p:spPr>
          <a:xfrm>
            <a:off x="155850" y="3193500"/>
            <a:ext cx="8580300" cy="12891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rgbClr val="FF0000"/>
                </a:solidFill>
                <a:latin typeface="Source Code Pro"/>
                <a:ea typeface="Source Code Pro"/>
                <a:cs typeface="Source Code Pro"/>
                <a:sym typeface="Source Code Pro"/>
              </a:rPr>
              <a:t>#clear screen</a:t>
            </a:r>
          </a:p>
          <a:p>
            <a:pPr lvl="0" rtl="0">
              <a:spcBef>
                <a:spcPts val="0"/>
              </a:spcBef>
              <a:buNone/>
            </a:pPr>
            <a:r>
              <a:rPr lang="en-GB" sz="2000">
                <a:solidFill>
                  <a:srgbClr val="FF9900"/>
                </a:solidFill>
                <a:latin typeface="Source Code Pro"/>
                <a:ea typeface="Source Code Pro"/>
                <a:cs typeface="Source Code Pro"/>
                <a:sym typeface="Source Code Pro"/>
              </a:rPr>
              <a:t>for</a:t>
            </a:r>
            <a:r>
              <a:rPr lang="en-GB" sz="2000">
                <a:latin typeface="Source Code Pro"/>
                <a:ea typeface="Source Code Pro"/>
                <a:cs typeface="Source Code Pro"/>
                <a:sym typeface="Source Code Pro"/>
              </a:rPr>
              <a:t> y </a:t>
            </a:r>
            <a:r>
              <a:rPr lang="en-GB" sz="2000">
                <a:solidFill>
                  <a:srgbClr val="FF9900"/>
                </a:solidFill>
                <a:latin typeface="Source Code Pro"/>
                <a:ea typeface="Source Code Pro"/>
                <a:cs typeface="Source Code Pro"/>
                <a:sym typeface="Source Code Pro"/>
              </a:rPr>
              <a:t>in</a:t>
            </a:r>
            <a:r>
              <a:rPr lang="en-GB" sz="2000">
                <a:latin typeface="Source Code Pro"/>
                <a:ea typeface="Source Code Pro"/>
                <a:cs typeface="Source Code Pro"/>
                <a:sym typeface="Source Code Pro"/>
              </a:rPr>
              <a:t> range(0, 8):</a:t>
            </a:r>
          </a:p>
          <a:p>
            <a:pPr indent="457200" lvl="0" rtl="0">
              <a:spcBef>
                <a:spcPts val="0"/>
              </a:spcBef>
              <a:buNone/>
            </a:pPr>
            <a:r>
              <a:rPr lang="en-GB" sz="2000">
                <a:solidFill>
                  <a:srgbClr val="FF9900"/>
                </a:solidFill>
                <a:latin typeface="Source Code Pro"/>
                <a:ea typeface="Source Code Pro"/>
                <a:cs typeface="Source Code Pro"/>
                <a:sym typeface="Source Code Pro"/>
              </a:rPr>
              <a:t>for</a:t>
            </a:r>
            <a:r>
              <a:rPr lang="en-GB" sz="2000">
                <a:solidFill>
                  <a:schemeClr val="dk1"/>
                </a:solidFill>
                <a:latin typeface="Source Code Pro"/>
                <a:ea typeface="Source Code Pro"/>
                <a:cs typeface="Source Code Pro"/>
                <a:sym typeface="Source Code Pro"/>
              </a:rPr>
              <a:t> x </a:t>
            </a:r>
            <a:r>
              <a:rPr lang="en-GB" sz="2000">
                <a:solidFill>
                  <a:srgbClr val="FF9900"/>
                </a:solidFill>
                <a:latin typeface="Source Code Pro"/>
                <a:ea typeface="Source Code Pro"/>
                <a:cs typeface="Source Code Pro"/>
                <a:sym typeface="Source Code Pro"/>
              </a:rPr>
              <a:t>in</a:t>
            </a:r>
            <a:r>
              <a:rPr lang="en-GB" sz="2000">
                <a:solidFill>
                  <a:schemeClr val="dk1"/>
                </a:solidFill>
                <a:latin typeface="Source Code Pro"/>
                <a:ea typeface="Source Code Pro"/>
                <a:cs typeface="Source Code Pro"/>
                <a:sym typeface="Source Code Pro"/>
              </a:rPr>
              <a:t> range(0, 8):</a:t>
            </a:r>
          </a:p>
          <a:p>
            <a:pPr indent="457200" lvl="0" marL="457200" rtl="0">
              <a:spcBef>
                <a:spcPts val="0"/>
              </a:spcBef>
              <a:buNone/>
            </a:pPr>
            <a:r>
              <a:rPr lang="en-GB" sz="2000">
                <a:latin typeface="Source Code Pro"/>
                <a:ea typeface="Source Code Pro"/>
                <a:cs typeface="Source Code Pro"/>
                <a:sym typeface="Source Code Pro"/>
              </a:rPr>
              <a:t>UH.set_pixel(x, y, 0, 0 , 0)</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Shape 82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29" name="Shape 829"/>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Something to try:</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830" name="Shape 830"/>
          <p:cNvSpPr/>
          <p:nvPr/>
        </p:nvSpPr>
        <p:spPr>
          <a:xfrm>
            <a:off x="155850" y="1788150"/>
            <a:ext cx="8580300" cy="1191300"/>
          </a:xfrm>
          <a:prstGeom prst="roundRect">
            <a:avLst>
              <a:gd fmla="val 11426" name="adj"/>
            </a:avLst>
          </a:prstGeom>
          <a:solidFill>
            <a:srgbClr val="777777">
              <a:alpha val="25099"/>
            </a:srgbClr>
          </a:solidFill>
          <a:ln cap="flat" cmpd="sng" w="19050">
            <a:solidFill>
              <a:srgbClr val="777777"/>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a third parameter, “</a:t>
            </a:r>
            <a:r>
              <a:rPr i="1" lang="en-GB" sz="2000">
                <a:solidFill>
                  <a:schemeClr val="dk1"/>
                </a:solidFill>
                <a:latin typeface="Source Sans Pro"/>
                <a:ea typeface="Source Sans Pro"/>
                <a:cs typeface="Source Sans Pro"/>
                <a:sym typeface="Source Sans Pro"/>
              </a:rPr>
              <a:t>game_over</a:t>
            </a:r>
            <a:r>
              <a:rPr lang="en-GB" sz="2000">
                <a:solidFill>
                  <a:schemeClr val="dk1"/>
                </a:solidFill>
                <a:latin typeface="Source Sans Pro"/>
                <a:ea typeface="Source Sans Pro"/>
                <a:cs typeface="Source Sans Pro"/>
                <a:sym typeface="Source Sans Pro"/>
              </a:rPr>
              <a:t>”, is a Boolean (True/False) value. The game shouldn’t be drawn when gameover is true, so </a:t>
            </a:r>
            <a:r>
              <a:rPr b="1" lang="en-GB" sz="2000">
                <a:solidFill>
                  <a:schemeClr val="dk1"/>
                </a:solidFill>
                <a:latin typeface="Source Sans Pro"/>
                <a:ea typeface="Source Sans Pro"/>
                <a:cs typeface="Source Sans Pro"/>
                <a:sym typeface="Source Sans Pro"/>
              </a:rPr>
              <a:t>use an if/else</a:t>
            </a:r>
            <a:r>
              <a:rPr lang="en-GB" sz="2000">
                <a:solidFill>
                  <a:schemeClr val="dk1"/>
                </a:solidFill>
                <a:latin typeface="Source Sans Pro"/>
                <a:ea typeface="Source Sans Pro"/>
                <a:cs typeface="Source Sans Pro"/>
                <a:sym typeface="Source Sans Pro"/>
              </a:rPr>
              <a:t> to stop the game being drawn.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Shape 835"/>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36" name="Shape 836"/>
          <p:cNvSpPr txBox="1"/>
          <p:nvPr/>
        </p:nvSpPr>
        <p:spPr>
          <a:xfrm>
            <a:off x="155850" y="1163125"/>
            <a:ext cx="8791200" cy="38025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Everything completed:</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837" name="Shape 837"/>
          <p:cNvSpPr/>
          <p:nvPr/>
        </p:nvSpPr>
        <p:spPr>
          <a:xfrm>
            <a:off x="155850" y="1668500"/>
            <a:ext cx="8580300" cy="3398700"/>
          </a:xfrm>
          <a:prstGeom prst="roundRect">
            <a:avLst>
              <a:gd fmla="val 11426" name="adj"/>
            </a:avLst>
          </a:prstGeom>
          <a:solidFill>
            <a:srgbClr val="777777">
              <a:alpha val="25099"/>
            </a:srgbClr>
          </a:solidFill>
          <a:ln cap="flat" cmpd="sng" w="19050">
            <a:solidFill>
              <a:srgbClr val="777777"/>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GB" sz="1200">
                <a:solidFill>
                  <a:srgbClr val="FF0000"/>
                </a:solidFill>
                <a:latin typeface="Source Code Pro"/>
                <a:ea typeface="Source Code Pro"/>
                <a:cs typeface="Source Code Pro"/>
                <a:sym typeface="Source Code Pro"/>
              </a:rPr>
              <a:t>#if the player has lost, don't draw the game</a:t>
            </a:r>
          </a:p>
          <a:p>
            <a:pPr indent="0" lvl="0" marL="0" rtl="0">
              <a:spcBef>
                <a:spcPts val="0"/>
              </a:spcBef>
              <a:buNone/>
            </a:pPr>
            <a:r>
              <a:rPr lang="en-GB" sz="1200">
                <a:solidFill>
                  <a:srgbClr val="FF9900"/>
                </a:solidFill>
                <a:latin typeface="Source Code Pro"/>
                <a:ea typeface="Source Code Pro"/>
                <a:cs typeface="Source Code Pro"/>
                <a:sym typeface="Source Code Pro"/>
              </a:rPr>
              <a:t>if</a:t>
            </a:r>
            <a:r>
              <a:rPr lang="en-GB" sz="1200">
                <a:latin typeface="Source Code Pro"/>
                <a:ea typeface="Source Code Pro"/>
                <a:cs typeface="Source Code Pro"/>
                <a:sym typeface="Source Code Pro"/>
              </a:rPr>
              <a:t> gameover:</a:t>
            </a:r>
          </a:p>
          <a:p>
            <a:pPr indent="457200" lvl="0" marL="0" rtl="0">
              <a:spcBef>
                <a:spcPts val="0"/>
              </a:spcBef>
              <a:buNone/>
            </a:pPr>
            <a:r>
              <a:rPr lang="en-GB" sz="1200">
                <a:latin typeface="Source Code Pro"/>
                <a:ea typeface="Source Code Pro"/>
                <a:cs typeface="Source Code Pro"/>
                <a:sym typeface="Source Code Pro"/>
              </a:rPr>
              <a:t>for y in range(0,8):</a:t>
            </a:r>
          </a:p>
          <a:p>
            <a:pPr indent="457200" lvl="0" marL="457200" rtl="0">
              <a:spcBef>
                <a:spcPts val="0"/>
              </a:spcBef>
              <a:buNone/>
            </a:pPr>
            <a:r>
              <a:rPr lang="en-GB" sz="1200">
                <a:latin typeface="Source Code Pro"/>
                <a:ea typeface="Source Code Pro"/>
                <a:cs typeface="Source Code Pro"/>
                <a:sym typeface="Source Code Pro"/>
              </a:rPr>
              <a:t>for x in range(0,8):</a:t>
            </a:r>
          </a:p>
          <a:p>
            <a:pPr indent="457200" lvl="0" marL="914400" rtl="0">
              <a:spcBef>
                <a:spcPts val="0"/>
              </a:spcBef>
              <a:buNone/>
            </a:pPr>
            <a:r>
              <a:rPr lang="en-GB" sz="1200">
                <a:latin typeface="Source Code Pro"/>
                <a:ea typeface="Source Code Pro"/>
                <a:cs typeface="Source Code Pro"/>
                <a:sym typeface="Source Code Pro"/>
              </a:rPr>
              <a:t>UH.set_pixel(x, y, 50, 0, 0)</a:t>
            </a:r>
          </a:p>
          <a:p>
            <a:pPr indent="0" lvl="0" marL="0" rtl="0">
              <a:spcBef>
                <a:spcPts val="0"/>
              </a:spcBef>
              <a:buNone/>
            </a:pPr>
            <a:r>
              <a:t/>
            </a:r>
            <a:endParaRPr sz="1200">
              <a:solidFill>
                <a:srgbClr val="FF0000"/>
              </a:solidFill>
              <a:latin typeface="Source Code Pro"/>
              <a:ea typeface="Source Code Pro"/>
              <a:cs typeface="Source Code Pro"/>
              <a:sym typeface="Source Code Pro"/>
            </a:endParaRPr>
          </a:p>
          <a:p>
            <a:pPr indent="0" lvl="0" marL="0" rtl="0">
              <a:spcBef>
                <a:spcPts val="0"/>
              </a:spcBef>
              <a:buNone/>
            </a:pPr>
            <a:r>
              <a:rPr lang="en-GB" sz="1200">
                <a:solidFill>
                  <a:srgbClr val="FF9900"/>
                </a:solidFill>
                <a:latin typeface="Source Code Pro"/>
                <a:ea typeface="Source Code Pro"/>
                <a:cs typeface="Source Code Pro"/>
                <a:sym typeface="Source Code Pro"/>
              </a:rPr>
              <a:t>else</a:t>
            </a:r>
            <a:r>
              <a:rPr lang="en-GB" sz="1200">
                <a:latin typeface="Source Code Pro"/>
                <a:ea typeface="Source Code Pro"/>
                <a:cs typeface="Source Code Pro"/>
                <a:sym typeface="Source Code Pro"/>
              </a:rPr>
              <a:t>:</a:t>
            </a:r>
          </a:p>
          <a:p>
            <a:pPr indent="457200" lvl="0" marL="0" rtl="0">
              <a:spcBef>
                <a:spcPts val="0"/>
              </a:spcBef>
              <a:buNone/>
            </a:pPr>
            <a:r>
              <a:rPr lang="en-GB" sz="1200">
                <a:solidFill>
                  <a:srgbClr val="FF0000"/>
                </a:solidFill>
                <a:latin typeface="Source Code Pro"/>
                <a:ea typeface="Source Code Pro"/>
                <a:cs typeface="Source Code Pro"/>
                <a:sym typeface="Source Code Pro"/>
              </a:rPr>
              <a:t>#clear canvas</a:t>
            </a:r>
          </a:p>
          <a:p>
            <a:pPr indent="0" lvl="0" marL="457200" rtl="0">
              <a:spcBef>
                <a:spcPts val="0"/>
              </a:spcBef>
              <a:buNone/>
            </a:pPr>
            <a:r>
              <a:rPr lang="en-GB" sz="1200">
                <a:latin typeface="Source Code Pro"/>
                <a:ea typeface="Source Code Pro"/>
                <a:cs typeface="Source Code Pro"/>
                <a:sym typeface="Source Code Pro"/>
              </a:rPr>
              <a:t>for y in range(0,8):</a:t>
            </a:r>
          </a:p>
          <a:p>
            <a:pPr indent="457200" lvl="0" marL="457200" rtl="0">
              <a:spcBef>
                <a:spcPts val="0"/>
              </a:spcBef>
              <a:buNone/>
            </a:pPr>
            <a:r>
              <a:rPr lang="en-GB" sz="1200">
                <a:latin typeface="Source Code Pro"/>
                <a:ea typeface="Source Code Pro"/>
                <a:cs typeface="Source Code Pro"/>
                <a:sym typeface="Source Code Pro"/>
              </a:rPr>
              <a:t>for x in range(0,8):</a:t>
            </a:r>
          </a:p>
          <a:p>
            <a:pPr indent="457200" lvl="0" marL="914400" rtl="0">
              <a:spcBef>
                <a:spcPts val="0"/>
              </a:spcBef>
              <a:buNone/>
            </a:pPr>
            <a:r>
              <a:rPr lang="en-GB" sz="1200">
                <a:latin typeface="Source Code Pro"/>
                <a:ea typeface="Source Code Pro"/>
                <a:cs typeface="Source Code Pro"/>
                <a:sym typeface="Source Code Pro"/>
              </a:rPr>
              <a:t>UH.set_pixel(x, y, 0, 0, 0)</a:t>
            </a:r>
          </a:p>
          <a:p>
            <a:pPr indent="457200" lvl="0" marL="0" rtl="0">
              <a:spcBef>
                <a:spcPts val="0"/>
              </a:spcBef>
              <a:buNone/>
            </a:pPr>
            <a:r>
              <a:t/>
            </a:r>
            <a:endParaRPr sz="1200">
              <a:solidFill>
                <a:srgbClr val="FF0000"/>
              </a:solidFill>
              <a:latin typeface="Source Code Pro"/>
              <a:ea typeface="Source Code Pro"/>
              <a:cs typeface="Source Code Pro"/>
              <a:sym typeface="Source Code Pro"/>
            </a:endParaRPr>
          </a:p>
          <a:p>
            <a:pPr indent="457200" lvl="0" marL="0" rtl="0">
              <a:spcBef>
                <a:spcPts val="0"/>
              </a:spcBef>
              <a:buNone/>
            </a:pPr>
            <a:r>
              <a:rPr lang="en-GB" sz="1200">
                <a:solidFill>
                  <a:srgbClr val="FF0000"/>
                </a:solidFill>
                <a:latin typeface="Source Code Pro"/>
                <a:ea typeface="Source Code Pro"/>
                <a:cs typeface="Source Code Pro"/>
                <a:sym typeface="Source Code Pro"/>
              </a:rPr>
              <a:t>#draw food (below snake)</a:t>
            </a:r>
          </a:p>
          <a:p>
            <a:pPr indent="457200" lvl="0" marL="0" rtl="0">
              <a:spcBef>
                <a:spcPts val="0"/>
              </a:spcBef>
              <a:buNone/>
            </a:pPr>
            <a:r>
              <a:rPr lang="en-GB" sz="1200">
                <a:latin typeface="Source Code Pro"/>
                <a:ea typeface="Source Code Pro"/>
                <a:cs typeface="Source Code Pro"/>
                <a:sym typeface="Source Code Pro"/>
              </a:rPr>
              <a:t>UH.set_pixel(food[0], food[1], 255, 0, 0)</a:t>
            </a:r>
          </a:p>
          <a:p>
            <a:pPr indent="457200" lvl="0" marL="0" rtl="0">
              <a:spcBef>
                <a:spcPts val="0"/>
              </a:spcBef>
              <a:buNone/>
            </a:pPr>
            <a:r>
              <a:t/>
            </a:r>
            <a:endParaRPr sz="1200">
              <a:solidFill>
                <a:srgbClr val="FF0000"/>
              </a:solidFill>
              <a:latin typeface="Source Code Pro"/>
              <a:ea typeface="Source Code Pro"/>
              <a:cs typeface="Source Code Pro"/>
              <a:sym typeface="Source Code Pro"/>
            </a:endParaRPr>
          </a:p>
          <a:p>
            <a:pPr indent="457200" lvl="0" marL="0" rtl="0">
              <a:spcBef>
                <a:spcPts val="0"/>
              </a:spcBef>
              <a:buNone/>
            </a:pPr>
            <a:r>
              <a:rPr lang="en-GB" sz="1200">
                <a:solidFill>
                  <a:srgbClr val="FF0000"/>
                </a:solidFill>
                <a:latin typeface="Source Code Pro"/>
                <a:ea typeface="Source Code Pro"/>
                <a:cs typeface="Source Code Pro"/>
                <a:sym typeface="Source Code Pro"/>
              </a:rPr>
              <a:t>#draw snake</a:t>
            </a:r>
          </a:p>
          <a:p>
            <a:pPr indent="457200" lvl="0" marL="0" rtl="0">
              <a:spcBef>
                <a:spcPts val="0"/>
              </a:spcBef>
              <a:buNone/>
            </a:pPr>
            <a:r>
              <a:rPr lang="en-GB" sz="1200">
                <a:latin typeface="Source Code Pro"/>
                <a:ea typeface="Source Code Pro"/>
                <a:cs typeface="Source Code Pro"/>
                <a:sym typeface="Source Code Pro"/>
              </a:rPr>
              <a:t>for i in range(0, len(snake)):</a:t>
            </a:r>
          </a:p>
          <a:p>
            <a:pPr indent="457200" lvl="0" marL="457200" rtl="0">
              <a:spcBef>
                <a:spcPts val="0"/>
              </a:spcBef>
              <a:buNone/>
            </a:pPr>
            <a:r>
              <a:rPr lang="en-GB" sz="1200">
                <a:latin typeface="Source Code Pro"/>
                <a:ea typeface="Source Code Pro"/>
                <a:cs typeface="Source Code Pro"/>
                <a:sym typeface="Source Code Pro"/>
              </a:rPr>
              <a:t>UH.set_pixel(snake[i][0], snake[i][1], 100, 100, 100)</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Shape 842"/>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43" name="Shape 843"/>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We’re ready to play the complete game: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Unicorn HAT required ‘superuser’ access, so we have to launch our program through the terminal</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rPr b="0" lang="en-GB" sz="1800">
                <a:solidFill>
                  <a:srgbClr val="666666"/>
                </a:solidFill>
                <a:latin typeface="Quicksand"/>
                <a:ea typeface="Quicksand"/>
                <a:cs typeface="Quicksand"/>
                <a:sym typeface="Quicksand"/>
              </a:rPr>
              <a:t>Running the game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Shape 85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54" name="Shape 854"/>
          <p:cNvSpPr/>
          <p:nvPr/>
        </p:nvSpPr>
        <p:spPr>
          <a:xfrm>
            <a:off x="281850" y="1762900"/>
            <a:ext cx="8580300" cy="7425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	pwd</a:t>
            </a:r>
          </a:p>
          <a:p>
            <a:pPr lvl="0" rtl="0">
              <a:spcBef>
                <a:spcPts val="0"/>
              </a:spcBef>
              <a:buNone/>
            </a:pPr>
            <a:r>
              <a:rPr lang="en-GB" sz="2000">
                <a:solidFill>
                  <a:schemeClr val="dk1"/>
                </a:solidFill>
                <a:latin typeface="Source Sans Pro"/>
                <a:ea typeface="Source Sans Pro"/>
                <a:cs typeface="Source Sans Pro"/>
                <a:sym typeface="Source Sans Pro"/>
              </a:rPr>
              <a:t>$	ls</a:t>
            </a:r>
          </a:p>
        </p:txBody>
      </p:sp>
      <p:sp>
        <p:nvSpPr>
          <p:cNvPr id="855" name="Shape 855"/>
          <p:cNvSpPr txBox="1"/>
          <p:nvPr/>
        </p:nvSpPr>
        <p:spPr>
          <a:xfrm>
            <a:off x="176400" y="1244400"/>
            <a:ext cx="8806500" cy="571800"/>
          </a:xfrm>
          <a:prstGeom prst="rect">
            <a:avLst/>
          </a:prstGeom>
          <a:noFill/>
          <a:ln>
            <a:noFill/>
          </a:ln>
        </p:spPr>
        <p:txBody>
          <a:bodyPr anchorCtr="0" anchor="t"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Open a terminal (the black monitor icon at the top of the desktop), and type:</a:t>
            </a: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rPr i="1" lang="en-GB" sz="2000">
                <a:solidFill>
                  <a:schemeClr val="dk1"/>
                </a:solidFill>
                <a:latin typeface="Source Sans Pro"/>
                <a:ea typeface="Source Sans Pro"/>
                <a:cs typeface="Source Sans Pro"/>
                <a:sym typeface="Source Sans Pro"/>
              </a:rPr>
              <a:t>pwd</a:t>
            </a:r>
            <a:r>
              <a:rPr lang="en-GB" sz="2000">
                <a:solidFill>
                  <a:schemeClr val="dk1"/>
                </a:solidFill>
                <a:latin typeface="Source Sans Pro"/>
                <a:ea typeface="Source Sans Pro"/>
                <a:cs typeface="Source Sans Pro"/>
                <a:sym typeface="Source Sans Pro"/>
              </a:rPr>
              <a:t> will show your current ‘</a:t>
            </a:r>
            <a:r>
              <a:rPr i="1" lang="en-GB" sz="2000">
                <a:solidFill>
                  <a:schemeClr val="dk1"/>
                </a:solidFill>
                <a:latin typeface="Source Sans Pro"/>
                <a:ea typeface="Source Sans Pro"/>
                <a:cs typeface="Source Sans Pro"/>
                <a:sym typeface="Source Sans Pro"/>
              </a:rPr>
              <a:t>directory</a:t>
            </a:r>
            <a:r>
              <a:rPr lang="en-GB" sz="2000">
                <a:solidFill>
                  <a:schemeClr val="dk1"/>
                </a:solidFill>
                <a:latin typeface="Source Sans Pro"/>
                <a:ea typeface="Source Sans Pro"/>
                <a:cs typeface="Source Sans Pro"/>
                <a:sym typeface="Source Sans Pro"/>
              </a:rPr>
              <a:t>’ (folder), </a:t>
            </a:r>
            <a:r>
              <a:rPr i="1" lang="en-GB" sz="2000">
                <a:solidFill>
                  <a:schemeClr val="dk1"/>
                </a:solidFill>
                <a:latin typeface="Source Sans Pro"/>
                <a:ea typeface="Source Sans Pro"/>
                <a:cs typeface="Source Sans Pro"/>
                <a:sym typeface="Source Sans Pro"/>
              </a:rPr>
              <a:t>ls</a:t>
            </a:r>
            <a:r>
              <a:rPr lang="en-GB" sz="2000">
                <a:solidFill>
                  <a:schemeClr val="dk1"/>
                </a:solidFill>
                <a:latin typeface="Source Sans Pro"/>
                <a:ea typeface="Source Sans Pro"/>
                <a:cs typeface="Source Sans Pro"/>
                <a:sym typeface="Source Sans Pro"/>
              </a:rPr>
              <a:t> will list all files and directories in the current directory.</a:t>
            </a: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Clr>
                <a:schemeClr val="dk1"/>
              </a:buClr>
              <a:buSzPct val="55000"/>
              <a:buFont typeface="Arial"/>
              <a:buNone/>
            </a:pPr>
            <a:r>
              <a:rPr lang="en-GB" sz="2000">
                <a:solidFill>
                  <a:schemeClr val="dk1"/>
                </a:solidFill>
                <a:latin typeface="Source Sans Pro"/>
                <a:ea typeface="Source Sans Pro"/>
                <a:cs typeface="Source Sans Pro"/>
                <a:sym typeface="Source Sans Pro"/>
              </a:rPr>
              <a:t>will move to the folder with our python script, you can run </a:t>
            </a:r>
            <a:r>
              <a:rPr i="1" lang="en-GB" sz="2000">
                <a:solidFill>
                  <a:schemeClr val="dk1"/>
                </a:solidFill>
                <a:latin typeface="Source Sans Pro"/>
                <a:ea typeface="Source Sans Pro"/>
                <a:cs typeface="Source Sans Pro"/>
                <a:sym typeface="Source Sans Pro"/>
              </a:rPr>
              <a:t>ls</a:t>
            </a:r>
            <a:r>
              <a:rPr lang="en-GB" sz="2000">
                <a:solidFill>
                  <a:schemeClr val="dk1"/>
                </a:solidFill>
                <a:latin typeface="Source Sans Pro"/>
                <a:ea typeface="Source Sans Pro"/>
                <a:cs typeface="Source Sans Pro"/>
                <a:sym typeface="Source Sans Pro"/>
              </a:rPr>
              <a:t> again to see your scripts</a:t>
            </a: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856" name="Shape 856"/>
          <p:cNvSpPr/>
          <p:nvPr/>
        </p:nvSpPr>
        <p:spPr>
          <a:xfrm>
            <a:off x="281850" y="3262000"/>
            <a:ext cx="8580300" cy="7425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	cd workshops/007_snake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62" name="Shape 862"/>
          <p:cNvSpPr/>
          <p:nvPr/>
        </p:nvSpPr>
        <p:spPr>
          <a:xfrm>
            <a:off x="281850" y="1762900"/>
            <a:ext cx="8580300" cy="7425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	sudo python3 1_drawsnake.py</a:t>
            </a:r>
          </a:p>
        </p:txBody>
      </p:sp>
      <p:sp>
        <p:nvSpPr>
          <p:cNvPr id="863" name="Shape 863"/>
          <p:cNvSpPr txBox="1"/>
          <p:nvPr/>
        </p:nvSpPr>
        <p:spPr>
          <a:xfrm>
            <a:off x="176400" y="1244400"/>
            <a:ext cx="8806500" cy="571800"/>
          </a:xfrm>
          <a:prstGeom prst="rect">
            <a:avLst/>
          </a:prstGeom>
          <a:noFill/>
          <a:ln>
            <a:noFill/>
          </a:ln>
        </p:spPr>
        <p:txBody>
          <a:bodyPr anchorCtr="0" anchor="t"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Finally, run the script with:</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Shape 86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Everything else</a:t>
            </a:r>
          </a:p>
          <a:p>
            <a:pPr lvl="0" rtl="0" algn="l">
              <a:spcBef>
                <a:spcPts val="0"/>
              </a:spcBef>
              <a:buNone/>
            </a:pPr>
            <a:r>
              <a:rPr b="0" lang="en-GB" sz="1800">
                <a:solidFill>
                  <a:srgbClr val="666666"/>
                </a:solidFill>
                <a:latin typeface="Quicksand"/>
                <a:ea typeface="Quicksand"/>
                <a:cs typeface="Quicksand"/>
                <a:sym typeface="Quicksand"/>
              </a:rPr>
              <a:t>Diving into the main game code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Everything else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74" name="Shape 874"/>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b="1" lang="en-GB" sz="2400">
                <a:solidFill>
                  <a:schemeClr val="dk1"/>
                </a:solidFill>
                <a:latin typeface="Source Sans Pro"/>
                <a:ea typeface="Source Sans Pro"/>
                <a:cs typeface="Source Sans Pro"/>
                <a:sym typeface="Source Sans Pro"/>
              </a:rPr>
              <a:t>File → Open</a:t>
            </a:r>
            <a:r>
              <a:rPr lang="en-GB" sz="2400">
                <a:solidFill>
                  <a:schemeClr val="dk1"/>
                </a:solidFill>
                <a:latin typeface="Source Sans Pro"/>
                <a:ea typeface="Source Sans Pro"/>
                <a:cs typeface="Source Sans Pro"/>
                <a:sym typeface="Source Sans Pro"/>
              </a:rPr>
              <a:t>:</a:t>
            </a:r>
          </a:p>
          <a:p>
            <a:pPr lvl="0" rtl="0">
              <a:spcBef>
                <a:spcPts val="0"/>
              </a:spcBef>
              <a:buNone/>
            </a:pPr>
            <a:r>
              <a:t/>
            </a:r>
            <a:endParaRPr sz="2400">
              <a:latin typeface="Source Sans Pro"/>
              <a:ea typeface="Source Sans Pro"/>
              <a:cs typeface="Source Sans Pro"/>
              <a:sym typeface="Source Sans Pro"/>
            </a:endParaRPr>
          </a:p>
          <a:p>
            <a:pPr lvl="0" rtl="0">
              <a:spcBef>
                <a:spcPts val="0"/>
              </a:spcBef>
              <a:buNone/>
            </a:pPr>
            <a:r>
              <a:t/>
            </a:r>
            <a:endParaRPr sz="2400">
              <a:latin typeface="Source Sans Pro"/>
              <a:ea typeface="Source Sans Pro"/>
              <a:cs typeface="Source Sans Pro"/>
              <a:sym typeface="Source Sans Pro"/>
            </a:endParaRPr>
          </a:p>
          <a:p>
            <a:pPr lvl="0" rtl="0">
              <a:spcBef>
                <a:spcPts val="0"/>
              </a:spcBef>
              <a:buNone/>
            </a:pPr>
            <a:r>
              <a:t/>
            </a:r>
            <a:endParaRPr sz="2400">
              <a:latin typeface="Source Sans Pro"/>
              <a:ea typeface="Source Sans Pro"/>
              <a:cs typeface="Source Sans Pro"/>
              <a:sym typeface="Source Sans Pro"/>
            </a:endParaRPr>
          </a:p>
        </p:txBody>
      </p:sp>
      <p:sp>
        <p:nvSpPr>
          <p:cNvPr id="875" name="Shape 875"/>
          <p:cNvSpPr/>
          <p:nvPr/>
        </p:nvSpPr>
        <p:spPr>
          <a:xfrm>
            <a:off x="281850" y="1771525"/>
            <a:ext cx="8580300" cy="6888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workshops → 007_snake → 2_snake.py</a:t>
            </a:r>
          </a:p>
        </p:txBody>
      </p:sp>
      <p:pic>
        <p:nvPicPr>
          <p:cNvPr id="876" name="Shape 876"/>
          <p:cNvPicPr preferRelativeResize="0"/>
          <p:nvPr/>
        </p:nvPicPr>
        <p:blipFill rotWithShape="1">
          <a:blip r:embed="rId3">
            <a:alphaModFix/>
          </a:blip>
          <a:srcRect b="0" l="0" r="0" t="33927"/>
          <a:stretch/>
        </p:blipFill>
        <p:spPr>
          <a:xfrm>
            <a:off x="404563" y="2558875"/>
            <a:ext cx="8293776" cy="599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Game components</a:t>
            </a:r>
          </a:p>
          <a:p>
            <a:pPr lvl="0" rtl="0" algn="l">
              <a:spcBef>
                <a:spcPts val="0"/>
              </a:spcBef>
              <a:buNone/>
            </a:pPr>
            <a:r>
              <a:rPr b="0" lang="en-GB" sz="1800">
                <a:solidFill>
                  <a:srgbClr val="666666"/>
                </a:solidFill>
                <a:latin typeface="Quicksand"/>
                <a:ea typeface="Quicksand"/>
                <a:cs typeface="Quicksand"/>
                <a:sym typeface="Quicksand"/>
              </a:rPr>
              <a:t>Representing the game in code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Shape 88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Everything else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882" name="Shape 882"/>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Looks scary, but don’t panic!</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The code is split into two main parts</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Shape 887"/>
          <p:cNvPicPr preferRelativeResize="0"/>
          <p:nvPr/>
        </p:nvPicPr>
        <p:blipFill rotWithShape="1">
          <a:blip r:embed="rId3">
            <a:alphaModFix/>
          </a:blip>
          <a:srcRect b="40097" l="0" r="0" t="33928"/>
          <a:stretch/>
        </p:blipFill>
        <p:spPr>
          <a:xfrm>
            <a:off x="83900" y="1503125"/>
            <a:ext cx="8976201" cy="2549949"/>
          </a:xfrm>
          <a:prstGeom prst="rect">
            <a:avLst/>
          </a:prstGeom>
          <a:noFill/>
          <a:ln>
            <a:noFill/>
          </a:ln>
        </p:spPr>
      </p:pic>
      <p:sp>
        <p:nvSpPr>
          <p:cNvPr id="888" name="Shape 88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Everything else</a:t>
            </a:r>
          </a:p>
          <a:p>
            <a:pPr lvl="0" rtl="0" algn="l">
              <a:spcBef>
                <a:spcPts val="0"/>
              </a:spcBef>
              <a:buNone/>
            </a:pPr>
            <a:r>
              <a:t/>
            </a:r>
            <a:endParaRPr b="0" sz="1800">
              <a:solidFill>
                <a:srgbClr val="666666"/>
              </a:solidFill>
              <a:latin typeface="Quicksand"/>
              <a:ea typeface="Quicksand"/>
              <a:cs typeface="Quicksand"/>
              <a:sym typeface="Quicksa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pic>
        <p:nvPicPr>
          <p:cNvPr id="893" name="Shape 893"/>
          <p:cNvPicPr preferRelativeResize="0"/>
          <p:nvPr/>
        </p:nvPicPr>
        <p:blipFill rotWithShape="1">
          <a:blip r:embed="rId3">
            <a:alphaModFix/>
          </a:blip>
          <a:srcRect b="5743" l="0" r="0" t="60172"/>
          <a:stretch/>
        </p:blipFill>
        <p:spPr>
          <a:xfrm>
            <a:off x="83900" y="1100500"/>
            <a:ext cx="8976201" cy="3346249"/>
          </a:xfrm>
          <a:prstGeom prst="rect">
            <a:avLst/>
          </a:prstGeom>
          <a:noFill/>
          <a:ln>
            <a:noFill/>
          </a:ln>
        </p:spPr>
      </p:pic>
      <p:sp>
        <p:nvSpPr>
          <p:cNvPr id="894" name="Shape 894"/>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Everything else</a:t>
            </a:r>
          </a:p>
          <a:p>
            <a:pPr lvl="0" rtl="0" algn="l">
              <a:spcBef>
                <a:spcPts val="0"/>
              </a:spcBef>
              <a:buNone/>
            </a:pPr>
            <a:r>
              <a:t/>
            </a:r>
            <a:endParaRPr b="0" sz="1800">
              <a:solidFill>
                <a:srgbClr val="666666"/>
              </a:solidFill>
              <a:latin typeface="Quicksand"/>
              <a:ea typeface="Quicksand"/>
              <a:cs typeface="Quicksand"/>
              <a:sym typeface="Quicksa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8" name="Shape 898"/>
        <p:cNvGrpSpPr/>
        <p:nvPr/>
      </p:nvGrpSpPr>
      <p:grpSpPr>
        <a:xfrm>
          <a:off x="0" y="0"/>
          <a:ext cx="0" cy="0"/>
          <a:chOff x="0" y="0"/>
          <a:chExt cx="0" cy="0"/>
        </a:xfrm>
      </p:grpSpPr>
      <p:sp>
        <p:nvSpPr>
          <p:cNvPr id="899" name="Shape 899"/>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startup code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Shape 904"/>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05" name="Shape 905"/>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Lets look at the game variables:</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snake			-	the snake list</a:t>
            </a:r>
          </a:p>
          <a:p>
            <a:pPr lvl="0" rtl="0">
              <a:spcBef>
                <a:spcPts val="0"/>
              </a:spcBef>
              <a:buNone/>
            </a:pPr>
            <a:r>
              <a:rPr lang="en-GB" sz="2400">
                <a:solidFill>
                  <a:schemeClr val="dk1"/>
                </a:solidFill>
                <a:latin typeface="Source Sans Pro"/>
                <a:ea typeface="Source Sans Pro"/>
                <a:cs typeface="Source Sans Pro"/>
                <a:sym typeface="Source Sans Pro"/>
              </a:rPr>
              <a:t>food			-	the food position</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direction		-	the player's current direction (arbitrary number)</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place_food	-	food will be placed if true</a:t>
            </a:r>
          </a:p>
          <a:p>
            <a:pPr lvl="0" rtl="0">
              <a:spcBef>
                <a:spcPts val="0"/>
              </a:spcBef>
              <a:buNone/>
            </a:pPr>
            <a:r>
              <a:rPr lang="en-GB" sz="2400">
                <a:solidFill>
                  <a:schemeClr val="dk1"/>
                </a:solidFill>
                <a:latin typeface="Source Sans Pro"/>
                <a:ea typeface="Source Sans Pro"/>
                <a:cs typeface="Source Sans Pro"/>
                <a:sym typeface="Source Sans Pro"/>
              </a:rPr>
              <a:t>game_over	-	game will stop when true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Shape 910"/>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11" name="Shape 911"/>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only bit of code that needs to be added outside of the main game loop is to place the snake. This is done randomly</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b="1" lang="en-GB" sz="2400">
                <a:solidFill>
                  <a:schemeClr val="dk1"/>
                </a:solidFill>
                <a:latin typeface="Source Sans Pro"/>
                <a:ea typeface="Source Sans Pro"/>
                <a:cs typeface="Source Sans Pro"/>
                <a:sym typeface="Source Sans Pro"/>
              </a:rPr>
              <a:t>Insert</a:t>
            </a:r>
            <a:r>
              <a:rPr lang="en-GB" sz="2400">
                <a:solidFill>
                  <a:schemeClr val="dk1"/>
                </a:solidFill>
                <a:latin typeface="Source Sans Pro"/>
                <a:ea typeface="Source Sans Pro"/>
                <a:cs typeface="Source Sans Pro"/>
                <a:sym typeface="Source Sans Pro"/>
              </a:rPr>
              <a:t> this code, which picks a random x and y coordinate, and adds a snake segment to the (empty) list:</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912" name="Shape 912"/>
          <p:cNvSpPr/>
          <p:nvPr/>
        </p:nvSpPr>
        <p:spPr>
          <a:xfrm>
            <a:off x="155850" y="3157725"/>
            <a:ext cx="8580300" cy="17184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indent="-69850" lvl="0" marL="0" rtl="0">
              <a:spcBef>
                <a:spcPts val="0"/>
              </a:spcBef>
              <a:buClr>
                <a:schemeClr val="dk1"/>
              </a:buClr>
              <a:buSzPct val="55000"/>
              <a:buFont typeface="Arial"/>
              <a:buNone/>
            </a:pPr>
            <a:r>
              <a:rPr lang="en-GB" sz="2000">
                <a:solidFill>
                  <a:srgbClr val="FF0000"/>
                </a:solidFill>
                <a:latin typeface="Source Code Pro"/>
                <a:ea typeface="Source Code Pro"/>
                <a:cs typeface="Source Code Pro"/>
                <a:sym typeface="Source Code Pro"/>
              </a:rPr>
              <a:t>#before entering game loop, set up the start position</a:t>
            </a:r>
          </a:p>
          <a:p>
            <a:pPr indent="-69850" lvl="0" marL="0" rtl="0">
              <a:spcBef>
                <a:spcPts val="0"/>
              </a:spcBef>
              <a:buClr>
                <a:schemeClr val="dk1"/>
              </a:buClr>
              <a:buSzPct val="55000"/>
              <a:buFont typeface="Arial"/>
              <a:buNone/>
            </a:pPr>
            <a:r>
              <a:rPr lang="en-GB" sz="2000">
                <a:latin typeface="Source Code Pro"/>
                <a:ea typeface="Source Code Pro"/>
                <a:cs typeface="Source Code Pro"/>
                <a:sym typeface="Source Code Pro"/>
              </a:rPr>
              <a:t>startpos_x = random.randint(0,7)</a:t>
            </a:r>
          </a:p>
          <a:p>
            <a:pPr indent="-69850" lvl="0" marL="0" rtl="0">
              <a:spcBef>
                <a:spcPts val="0"/>
              </a:spcBef>
              <a:buClr>
                <a:schemeClr val="dk1"/>
              </a:buClr>
              <a:buSzPct val="55000"/>
              <a:buFont typeface="Arial"/>
              <a:buNone/>
            </a:pPr>
            <a:r>
              <a:rPr lang="en-GB" sz="2000">
                <a:latin typeface="Source Code Pro"/>
                <a:ea typeface="Source Code Pro"/>
                <a:cs typeface="Source Code Pro"/>
                <a:sym typeface="Source Code Pro"/>
              </a:rPr>
              <a:t>startpos_y = random.randint(0,7)</a:t>
            </a:r>
          </a:p>
          <a:p>
            <a:pPr indent="0" lvl="0" marL="0" rtl="0">
              <a:spcBef>
                <a:spcPts val="0"/>
              </a:spcBef>
              <a:buNone/>
            </a:pPr>
            <a:r>
              <a:rPr lang="en-GB" sz="2000">
                <a:latin typeface="Source Code Pro"/>
                <a:ea typeface="Source Code Pro"/>
                <a:cs typeface="Source Code Pro"/>
                <a:sym typeface="Source Code Pro"/>
              </a:rPr>
              <a:t>snake.append([startpos_x, startpos_y])</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Shape 917"/>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Main loop</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Shape 922"/>
          <p:cNvSpPr txBox="1"/>
          <p:nvPr>
            <p:ph type="ctrTitle"/>
          </p:nvPr>
        </p:nvSpPr>
        <p:spPr>
          <a:xfrm>
            <a:off x="155850" y="-3145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23" name="Shape 923"/>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main game loop contains everything that updates throughout the game, it continues until the game is exited</a:t>
            </a:r>
            <a:br>
              <a:rPr lang="en-GB" sz="2400">
                <a:solidFill>
                  <a:schemeClr val="dk1"/>
                </a:solidFill>
                <a:latin typeface="Source Sans Pro"/>
                <a:ea typeface="Source Sans Pro"/>
                <a:cs typeface="Source Sans Pro"/>
                <a:sym typeface="Source Sans Pro"/>
              </a:rPr>
            </a:b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If an arrow key (WASD) was pressed, the direction is changed</a:t>
            </a: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if place_food is true, place food</a:t>
            </a: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the snake is moved according to the player direction</a:t>
            </a: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if the snake moved into food, set place_food to true </a:t>
            </a:r>
            <a:r>
              <a:rPr lang="en-GB" sz="1800">
                <a:solidFill>
                  <a:schemeClr val="dk1"/>
                </a:solidFill>
                <a:latin typeface="Source Sans Pro"/>
                <a:ea typeface="Source Sans Pro"/>
                <a:cs typeface="Source Sans Pro"/>
                <a:sym typeface="Source Sans Pro"/>
              </a:rPr>
              <a:t>for next turn</a:t>
            </a:r>
          </a:p>
          <a:p>
            <a:pPr indent="-381000" lvl="0" marL="457200" rtl="0">
              <a:lnSpc>
                <a:spcPct val="150000"/>
              </a:lnSpc>
              <a:spcBef>
                <a:spcPts val="0"/>
              </a:spcBef>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check the game over conditions</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Shape 92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⅕ - Controls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Shape 93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34" name="Shape 934"/>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key press code only accepts one key at present, which exits the game. To give the player control of the character, we must add  the rest.</a:t>
            </a:r>
          </a:p>
          <a:p>
            <a:pPr lvl="0" rtl="0">
              <a:spcBef>
                <a:spcPts val="0"/>
              </a:spcBef>
              <a:buNone/>
            </a:pPr>
            <a:r>
              <a:rPr b="1" lang="en-GB" sz="2400">
                <a:solidFill>
                  <a:schemeClr val="dk1"/>
                </a:solidFill>
                <a:latin typeface="Source Sans Pro"/>
                <a:ea typeface="Source Sans Pro"/>
                <a:cs typeface="Source Sans Pro"/>
                <a:sym typeface="Source Sans Pro"/>
              </a:rPr>
              <a:t>Add</a:t>
            </a:r>
            <a:r>
              <a:rPr lang="en-GB" sz="2400">
                <a:solidFill>
                  <a:schemeClr val="dk1"/>
                </a:solidFill>
                <a:latin typeface="Source Sans Pro"/>
                <a:ea typeface="Source Sans Pro"/>
                <a:cs typeface="Source Sans Pro"/>
                <a:sym typeface="Source Sans Pro"/>
              </a:rPr>
              <a:t> this code: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935" name="Shape 935"/>
          <p:cNvSpPr/>
          <p:nvPr/>
        </p:nvSpPr>
        <p:spPr>
          <a:xfrm>
            <a:off x="155850" y="2800450"/>
            <a:ext cx="8580300" cy="20757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indent="457200" lvl="0" marL="457200" rtl="0">
              <a:spcBef>
                <a:spcPts val="0"/>
              </a:spcBef>
              <a:buNone/>
            </a:pPr>
            <a:r>
              <a:rPr lang="en-GB" sz="1800">
                <a:latin typeface="Source Code Pro"/>
                <a:ea typeface="Source Code Pro"/>
                <a:cs typeface="Source Code Pro"/>
                <a:sym typeface="Source Code Pro"/>
              </a:rPr>
              <a:t>if (event.key == K_ESCAPE):</a:t>
            </a:r>
          </a:p>
          <a:p>
            <a:pPr indent="0" lvl="0" marL="0" rtl="0">
              <a:spcBef>
                <a:spcPts val="0"/>
              </a:spcBef>
              <a:buNone/>
            </a:pPr>
            <a:r>
              <a:rPr lang="en-GB" sz="1800">
                <a:latin typeface="Source Code Pro"/>
                <a:ea typeface="Source Code Pro"/>
                <a:cs typeface="Source Code Pro"/>
                <a:sym typeface="Source Code Pro"/>
              </a:rPr>
              <a:t>      			quit_game = True</a:t>
            </a:r>
          </a:p>
          <a:p>
            <a:pPr indent="0" lvl="0" marL="0" rtl="0">
              <a:spcBef>
                <a:spcPts val="0"/>
              </a:spcBef>
              <a:buNone/>
            </a:pPr>
            <a:r>
              <a:rPr lang="en-GB" sz="1800">
                <a:latin typeface="Source Code Pro"/>
                <a:ea typeface="Source Code Pro"/>
                <a:cs typeface="Source Code Pro"/>
                <a:sym typeface="Source Code Pro"/>
              </a:rPr>
              <a:t>		if (event.key == K_w):</a:t>
            </a:r>
          </a:p>
          <a:p>
            <a:pPr indent="0" lvl="0" marL="0" rtl="0">
              <a:spcBef>
                <a:spcPts val="0"/>
              </a:spcBef>
              <a:buNone/>
            </a:pPr>
            <a:r>
              <a:rPr lang="en-GB" sz="1800">
                <a:latin typeface="Source Code Pro"/>
                <a:ea typeface="Source Code Pro"/>
                <a:cs typeface="Source Code Pro"/>
                <a:sym typeface="Source Code Pro"/>
              </a:rPr>
              <a:t>				direction = 0</a:t>
            </a:r>
          </a:p>
          <a:p>
            <a:pPr lvl="0" rtl="0">
              <a:spcBef>
                <a:spcPts val="0"/>
              </a:spcBef>
              <a:buNone/>
            </a:pPr>
            <a:r>
              <a:rPr lang="en-GB" sz="1800">
                <a:solidFill>
                  <a:schemeClr val="dk1"/>
                </a:solidFill>
                <a:latin typeface="Source Code Pro"/>
                <a:ea typeface="Source Code Pro"/>
                <a:cs typeface="Source Code Pro"/>
                <a:sym typeface="Source Code Pro"/>
              </a:rPr>
              <a:t>		if (event.key ==		):</a:t>
            </a:r>
          </a:p>
          <a:p>
            <a:pPr lvl="0" rtl="0">
              <a:spcBef>
                <a:spcPts val="0"/>
              </a:spcBef>
              <a:buNone/>
            </a:pPr>
            <a:r>
              <a:rPr lang="en-GB" sz="1800">
                <a:solidFill>
                  <a:schemeClr val="dk1"/>
                </a:solidFill>
                <a:latin typeface="Source Code Pro"/>
                <a:ea typeface="Source Code Pro"/>
                <a:cs typeface="Source Code Pro"/>
                <a:sym typeface="Source Code Pro"/>
              </a:rPr>
              <a:t>				direction = </a:t>
            </a:r>
          </a:p>
          <a:p>
            <a:pPr lvl="0" rtl="0">
              <a:spcBef>
                <a:spcPts val="0"/>
              </a:spcBef>
              <a:buNone/>
            </a:pPr>
            <a:r>
              <a:rPr lang="en-GB" sz="1800">
                <a:solidFill>
                  <a:schemeClr val="dk1"/>
                </a:solidFill>
                <a:latin typeface="Source Code Pro"/>
                <a:ea typeface="Source Code Pro"/>
                <a:cs typeface="Source Code Pro"/>
                <a:sym typeface="Source Code Pro"/>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grpSp>
        <p:nvGrpSpPr>
          <p:cNvPr id="77" name="Shape 77"/>
          <p:cNvGrpSpPr/>
          <p:nvPr/>
        </p:nvGrpSpPr>
        <p:grpSpPr>
          <a:xfrm>
            <a:off x="3588900" y="1244400"/>
            <a:ext cx="1966200" cy="1966200"/>
            <a:chOff x="2357575" y="1619425"/>
            <a:chExt cx="1966200" cy="1966200"/>
          </a:xfrm>
        </p:grpSpPr>
        <p:sp>
          <p:nvSpPr>
            <p:cNvPr id="78" name="Shape 78"/>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89" name="Shape 89"/>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3" name="Shape 93"/>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5" name="Shape 95"/>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29" name="Shape 129"/>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1" name="Shape 131"/>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2" name="Shape 132"/>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3" name="Shape 133"/>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4" name="Shape 134"/>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5" name="Shape 135"/>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6" name="Shape 136"/>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7" name="Shape 137"/>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0" name="Shape 140"/>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grpSp>
        <p:nvGrpSpPr>
          <p:cNvPr id="142" name="Shape 142"/>
          <p:cNvGrpSpPr/>
          <p:nvPr/>
        </p:nvGrpSpPr>
        <p:grpSpPr>
          <a:xfrm>
            <a:off x="344475" y="1244400"/>
            <a:ext cx="1966200" cy="1966200"/>
            <a:chOff x="2357575" y="1619425"/>
            <a:chExt cx="1966200" cy="1966200"/>
          </a:xfrm>
        </p:grpSpPr>
        <p:sp>
          <p:nvSpPr>
            <p:cNvPr id="143" name="Shape 143"/>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4" name="Shape 144"/>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8" name="Shape 148"/>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3" name="Shape 163"/>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69" name="Shape 169"/>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4" name="Shape 174"/>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5" name="Shape 175"/>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79" name="Shape 179"/>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4" name="Shape 184"/>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5" name="Shape 185"/>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4" name="Shape 194"/>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199" name="Shape 199"/>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3" name="Shape 203"/>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4" name="Shape 204"/>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sp>
        <p:nvSpPr>
          <p:cNvPr id="207" name="Shape 207"/>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Game components</a:t>
            </a:r>
          </a:p>
          <a:p>
            <a:pPr lvl="0" rtl="0" algn="l">
              <a:spcBef>
                <a:spcPts val="0"/>
              </a:spcBef>
              <a:buNone/>
            </a:pPr>
            <a:r>
              <a:t/>
            </a:r>
            <a:endParaRPr b="0" sz="1800">
              <a:solidFill>
                <a:srgbClr val="666666"/>
              </a:solidFill>
              <a:latin typeface="Quicksand"/>
              <a:ea typeface="Quicksand"/>
              <a:cs typeface="Quicksand"/>
              <a:sym typeface="Quicksand"/>
            </a:endParaRPr>
          </a:p>
        </p:txBody>
      </p:sp>
      <p:grpSp>
        <p:nvGrpSpPr>
          <p:cNvPr id="208" name="Shape 208"/>
          <p:cNvGrpSpPr/>
          <p:nvPr/>
        </p:nvGrpSpPr>
        <p:grpSpPr>
          <a:xfrm>
            <a:off x="3588900" y="1244400"/>
            <a:ext cx="1455600" cy="1710900"/>
            <a:chOff x="621525" y="1619425"/>
            <a:chExt cx="1455600" cy="1710900"/>
          </a:xfrm>
        </p:grpSpPr>
        <p:sp>
          <p:nvSpPr>
            <p:cNvPr id="209" name="Shape 209"/>
            <p:cNvSpPr/>
            <p:nvPr/>
          </p:nvSpPr>
          <p:spPr>
            <a:xfrm>
              <a:off x="876825" y="16194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a:off x="876825" y="18747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a:off x="876825" y="21300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a:off x="8768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a:off x="11321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4" name="Shape 214"/>
            <p:cNvSpPr/>
            <p:nvPr/>
          </p:nvSpPr>
          <p:spPr>
            <a:xfrm>
              <a:off x="621525" y="16194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nvSpPr>
          <p:spPr>
            <a:xfrm>
              <a:off x="13874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a:off x="16427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a:off x="18980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1898025" y="26406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1898025" y="28959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1642725" y="28959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1642725" y="31512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grpSp>
      <p:grpSp>
        <p:nvGrpSpPr>
          <p:cNvPr id="222" name="Shape 222"/>
          <p:cNvGrpSpPr/>
          <p:nvPr/>
        </p:nvGrpSpPr>
        <p:grpSpPr>
          <a:xfrm>
            <a:off x="6661775" y="1244400"/>
            <a:ext cx="1966200" cy="1966200"/>
            <a:chOff x="2357575" y="1619425"/>
            <a:chExt cx="1966200" cy="1966200"/>
          </a:xfrm>
        </p:grpSpPr>
        <p:sp>
          <p:nvSpPr>
            <p:cNvPr id="223" name="Shape 223"/>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24" name="Shape 224"/>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28" name="Shape 228"/>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29" name="Shape 229"/>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5" name="Shape 235"/>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39" name="Shape 239"/>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0" name="Shape 240"/>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3" name="Shape 243"/>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4" name="Shape 244"/>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0" name="Shape 250"/>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4" name="Shape 254"/>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59" name="Shape 259"/>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0" name="Shape 260"/>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3" name="Shape 263"/>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4" name="Shape 264"/>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8" name="Shape 268"/>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0" name="Shape 270"/>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1" name="Shape 271"/>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2" name="Shape 272"/>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3" name="Shape 273"/>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4" name="Shape 274"/>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5" name="Shape 275"/>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6" name="Shape 276"/>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7" name="Shape 277"/>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8" name="Shape 278"/>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0" name="Shape 280"/>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1" name="Shape 281"/>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2" name="Shape 282"/>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3" name="Shape 283"/>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4" name="Shape 284"/>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86" name="Shape 286"/>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sp>
        <p:nvSpPr>
          <p:cNvPr id="287" name="Shape 287"/>
          <p:cNvSpPr/>
          <p:nvPr/>
        </p:nvSpPr>
        <p:spPr>
          <a:xfrm>
            <a:off x="7928250" y="1499700"/>
            <a:ext cx="179100" cy="179100"/>
          </a:xfrm>
          <a:prstGeom prst="rect">
            <a:avLst/>
          </a:prstGeom>
          <a:solidFill>
            <a:srgbClr val="FF0000"/>
          </a:solidFill>
          <a:ln>
            <a:noFill/>
          </a:ln>
        </p:spPr>
        <p:txBody>
          <a:bodyPr anchorCtr="0" anchor="ctr" bIns="91425" lIns="91425" rIns="91425" wrap="square" tIns="91425">
            <a:noAutofit/>
          </a:bodyPr>
          <a:lstStyle/>
          <a:p>
            <a:pPr lvl="0">
              <a:spcBef>
                <a:spcPts val="0"/>
              </a:spcBef>
              <a:buNone/>
            </a:pPr>
            <a:r>
              <a:t/>
            </a:r>
            <a:endParaRPr/>
          </a:p>
        </p:txBody>
      </p:sp>
      <p:sp>
        <p:nvSpPr>
          <p:cNvPr id="288" name="Shape 288"/>
          <p:cNvSpPr txBox="1"/>
          <p:nvPr/>
        </p:nvSpPr>
        <p:spPr>
          <a:xfrm>
            <a:off x="344625" y="33551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8x8 grid</a:t>
            </a:r>
          </a:p>
          <a:p>
            <a:pPr lvl="0" rtl="0">
              <a:spcBef>
                <a:spcPts val="0"/>
              </a:spcBef>
              <a:buNone/>
            </a:pPr>
            <a:r>
              <a:t/>
            </a:r>
            <a:endParaRPr i="1">
              <a:latin typeface="Source Sans Pro"/>
              <a:ea typeface="Source Sans Pro"/>
              <a:cs typeface="Source Sans Pro"/>
              <a:sym typeface="Source Sans Pro"/>
            </a:endParaRPr>
          </a:p>
          <a:p>
            <a:pPr lvl="0" rtl="0">
              <a:spcBef>
                <a:spcPts val="0"/>
              </a:spcBef>
              <a:buNone/>
            </a:pPr>
            <a:r>
              <a:rPr i="1" lang="en-GB">
                <a:latin typeface="Source Sans Pro"/>
                <a:ea typeface="Source Sans Pro"/>
                <a:cs typeface="Source Sans Pro"/>
                <a:sym typeface="Source Sans Pro"/>
              </a:rPr>
              <a:t>snake must remain within the grid</a:t>
            </a:r>
          </a:p>
          <a:p>
            <a:pPr lvl="0" rtl="0">
              <a:spcBef>
                <a:spcPts val="0"/>
              </a:spcBef>
              <a:buNone/>
            </a:pPr>
            <a:r>
              <a:t/>
            </a:r>
            <a:endParaRPr i="1">
              <a:latin typeface="Source Sans Pro"/>
              <a:ea typeface="Source Sans Pro"/>
              <a:cs typeface="Source Sans Pro"/>
              <a:sym typeface="Source Sans Pro"/>
            </a:endParaRPr>
          </a:p>
          <a:p>
            <a:pPr lvl="0">
              <a:spcBef>
                <a:spcPts val="0"/>
              </a:spcBef>
              <a:buNone/>
            </a:pPr>
            <a:r>
              <a:rPr i="1" lang="en-GB">
                <a:latin typeface="Source Sans Pro"/>
                <a:ea typeface="Source Sans Pro"/>
                <a:cs typeface="Source Sans Pro"/>
                <a:sym typeface="Source Sans Pro"/>
              </a:rPr>
              <a:t>food is placed within the grid</a:t>
            </a:r>
          </a:p>
        </p:txBody>
      </p:sp>
      <p:sp>
        <p:nvSpPr>
          <p:cNvPr id="289" name="Shape 289"/>
          <p:cNvSpPr txBox="1"/>
          <p:nvPr/>
        </p:nvSpPr>
        <p:spPr>
          <a:xfrm>
            <a:off x="3588900" y="33912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“Snake”</a:t>
            </a:r>
          </a:p>
          <a:p>
            <a:pPr lvl="0" rtl="0">
              <a:spcBef>
                <a:spcPts val="0"/>
              </a:spcBef>
              <a:buNone/>
            </a:pPr>
            <a:r>
              <a:t/>
            </a:r>
            <a:endParaRPr i="1">
              <a:latin typeface="Source Sans Pro"/>
              <a:ea typeface="Source Sans Pro"/>
              <a:cs typeface="Source Sans Pro"/>
              <a:sym typeface="Source Sans Pro"/>
            </a:endParaRPr>
          </a:p>
          <a:p>
            <a:pPr lvl="0" rtl="0">
              <a:spcBef>
                <a:spcPts val="0"/>
              </a:spcBef>
              <a:buNone/>
            </a:pPr>
            <a:r>
              <a:rPr i="1" lang="en-GB">
                <a:latin typeface="Source Sans Pro"/>
                <a:ea typeface="Source Sans Pro"/>
                <a:cs typeface="Source Sans Pro"/>
                <a:sym typeface="Source Sans Pro"/>
              </a:rPr>
              <a:t>body made of segments,</a:t>
            </a:r>
          </a:p>
          <a:p>
            <a:pPr lvl="0" rtl="0">
              <a:spcBef>
                <a:spcPts val="0"/>
              </a:spcBef>
              <a:buNone/>
            </a:pPr>
            <a:r>
              <a:rPr i="1" lang="en-GB">
                <a:latin typeface="Source Sans Pro"/>
                <a:ea typeface="Source Sans Pro"/>
                <a:cs typeface="Source Sans Pro"/>
                <a:sym typeface="Source Sans Pro"/>
              </a:rPr>
              <a:t>each segment occupies a grid square</a:t>
            </a:r>
          </a:p>
        </p:txBody>
      </p:sp>
      <p:sp>
        <p:nvSpPr>
          <p:cNvPr id="290" name="Shape 290"/>
          <p:cNvSpPr txBox="1"/>
          <p:nvPr/>
        </p:nvSpPr>
        <p:spPr>
          <a:xfrm>
            <a:off x="6661775" y="33912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“Food”</a:t>
            </a:r>
          </a:p>
          <a:p>
            <a:pPr lvl="0" rtl="0">
              <a:spcBef>
                <a:spcPts val="0"/>
              </a:spcBef>
              <a:buNone/>
            </a:pPr>
            <a:r>
              <a:t/>
            </a:r>
            <a:endParaRPr i="1">
              <a:latin typeface="Source Sans Pro"/>
              <a:ea typeface="Source Sans Pro"/>
              <a:cs typeface="Source Sans Pro"/>
              <a:sym typeface="Source Sans Pro"/>
            </a:endParaRPr>
          </a:p>
          <a:p>
            <a:pPr lvl="0" rtl="0">
              <a:spcBef>
                <a:spcPts val="0"/>
              </a:spcBef>
              <a:buNone/>
            </a:pPr>
            <a:r>
              <a:rPr i="1" lang="en-GB">
                <a:latin typeface="Source Sans Pro"/>
                <a:ea typeface="Source Sans Pro"/>
                <a:cs typeface="Source Sans Pro"/>
                <a:sym typeface="Source Sans Pro"/>
              </a:rPr>
              <a:t>a single piece, occupies a random grid square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9" name="Shape 939"/>
        <p:cNvGrpSpPr/>
        <p:nvPr/>
      </p:nvGrpSpPr>
      <p:grpSpPr>
        <a:xfrm>
          <a:off x="0" y="0"/>
          <a:ext cx="0" cy="0"/>
          <a:chOff x="0" y="0"/>
          <a:chExt cx="0" cy="0"/>
        </a:xfrm>
      </p:grpSpPr>
      <p:sp>
        <p:nvSpPr>
          <p:cNvPr id="940" name="Shape 940"/>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41" name="Shape 941"/>
          <p:cNvSpPr/>
          <p:nvPr/>
        </p:nvSpPr>
        <p:spPr>
          <a:xfrm>
            <a:off x="155850" y="1082600"/>
            <a:ext cx="8580300" cy="40173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800">
                <a:solidFill>
                  <a:srgbClr val="FF0000"/>
                </a:solidFill>
                <a:latin typeface="Source Code Pro"/>
                <a:ea typeface="Source Code Pro"/>
                <a:cs typeface="Source Code Pro"/>
                <a:sym typeface="Source Code Pro"/>
              </a:rPr>
              <a:t>#get key presses for player control</a:t>
            </a:r>
          </a:p>
          <a:p>
            <a:pPr lvl="0" rtl="0">
              <a:spcBef>
                <a:spcPts val="0"/>
              </a:spcBef>
              <a:buNone/>
            </a:pPr>
            <a:r>
              <a:rPr lang="en-GB" sz="1800">
                <a:latin typeface="Source Code Pro"/>
                <a:ea typeface="Source Code Pro"/>
                <a:cs typeface="Source Code Pro"/>
                <a:sym typeface="Source Code Pro"/>
              </a:rPr>
              <a:t>for event in pygame.event.get():</a:t>
            </a:r>
          </a:p>
          <a:p>
            <a:pPr lvl="0" rtl="0">
              <a:spcBef>
                <a:spcPts val="0"/>
              </a:spcBef>
              <a:buNone/>
            </a:pPr>
            <a:r>
              <a:rPr lang="en-GB" sz="1800">
                <a:latin typeface="Source Code Pro"/>
                <a:ea typeface="Source Code Pro"/>
                <a:cs typeface="Source Code Pro"/>
                <a:sym typeface="Source Code Pro"/>
              </a:rPr>
              <a:t>        </a:t>
            </a:r>
            <a:r>
              <a:rPr lang="en-GB">
                <a:latin typeface="Source Code Pro"/>
                <a:ea typeface="Source Code Pro"/>
                <a:cs typeface="Source Code Pro"/>
                <a:sym typeface="Source Code Pro"/>
              </a:rPr>
              <a:t>if (event.type == KEYUP) or (event.type == KEYDOWN):</a:t>
            </a:r>
          </a:p>
          <a:p>
            <a:pPr lvl="0" rtl="0">
              <a:spcBef>
                <a:spcPts val="0"/>
              </a:spcBef>
              <a:buNone/>
            </a:pPr>
            <a:r>
              <a:rPr lang="en-GB" sz="1800">
                <a:latin typeface="Source Code Pro"/>
                <a:ea typeface="Source Code Pro"/>
                <a:cs typeface="Source Code Pro"/>
                <a:sym typeface="Source Code Pro"/>
              </a:rPr>
              <a:t>                if (event.key == K_ESCAPE):</a:t>
            </a:r>
          </a:p>
          <a:p>
            <a:pPr lvl="0" rtl="0">
              <a:spcBef>
                <a:spcPts val="0"/>
              </a:spcBef>
              <a:buNone/>
            </a:pPr>
            <a:r>
              <a:rPr lang="en-GB" sz="1800">
                <a:latin typeface="Source Code Pro"/>
                <a:ea typeface="Source Code Pro"/>
                <a:cs typeface="Source Code Pro"/>
                <a:sym typeface="Source Code Pro"/>
              </a:rPr>
              <a:t>                        quit_game = True</a:t>
            </a:r>
          </a:p>
          <a:p>
            <a:pPr lvl="0" rtl="0">
              <a:spcBef>
                <a:spcPts val="0"/>
              </a:spcBef>
              <a:buNone/>
            </a:pPr>
            <a:r>
              <a:rPr lang="en-GB" sz="1800">
                <a:latin typeface="Source Code Pro"/>
                <a:ea typeface="Source Code Pro"/>
                <a:cs typeface="Source Code Pro"/>
                <a:sym typeface="Source Code Pro"/>
              </a:rPr>
              <a:t>                if (event.key == K_w):</a:t>
            </a:r>
          </a:p>
          <a:p>
            <a:pPr lvl="0" rtl="0">
              <a:spcBef>
                <a:spcPts val="0"/>
              </a:spcBef>
              <a:buNone/>
            </a:pPr>
            <a:r>
              <a:rPr lang="en-GB" sz="1800">
                <a:latin typeface="Source Code Pro"/>
                <a:ea typeface="Source Code Pro"/>
                <a:cs typeface="Source Code Pro"/>
                <a:sym typeface="Source Code Pro"/>
              </a:rPr>
              <a:t>                        direction = 0</a:t>
            </a:r>
          </a:p>
          <a:p>
            <a:pPr lvl="0" rtl="0">
              <a:spcBef>
                <a:spcPts val="0"/>
              </a:spcBef>
              <a:buNone/>
            </a:pPr>
            <a:r>
              <a:rPr lang="en-GB" sz="1800">
                <a:latin typeface="Source Code Pro"/>
                <a:ea typeface="Source Code Pro"/>
                <a:cs typeface="Source Code Pro"/>
                <a:sym typeface="Source Code Pro"/>
              </a:rPr>
              <a:t>                elif (event.key == K_d):</a:t>
            </a:r>
          </a:p>
          <a:p>
            <a:pPr lvl="0" rtl="0">
              <a:spcBef>
                <a:spcPts val="0"/>
              </a:spcBef>
              <a:buNone/>
            </a:pPr>
            <a:r>
              <a:rPr lang="en-GB" sz="1800">
                <a:latin typeface="Source Code Pro"/>
                <a:ea typeface="Source Code Pro"/>
                <a:cs typeface="Source Code Pro"/>
                <a:sym typeface="Source Code Pro"/>
              </a:rPr>
              <a:t>                        direction = 1</a:t>
            </a:r>
          </a:p>
          <a:p>
            <a:pPr lvl="0" rtl="0">
              <a:spcBef>
                <a:spcPts val="0"/>
              </a:spcBef>
              <a:buNone/>
            </a:pPr>
            <a:r>
              <a:rPr lang="en-GB" sz="1800">
                <a:latin typeface="Source Code Pro"/>
                <a:ea typeface="Source Code Pro"/>
                <a:cs typeface="Source Code Pro"/>
                <a:sym typeface="Source Code Pro"/>
              </a:rPr>
              <a:t>                elif (event.key == K_s):</a:t>
            </a:r>
          </a:p>
          <a:p>
            <a:pPr lvl="0" rtl="0">
              <a:spcBef>
                <a:spcPts val="0"/>
              </a:spcBef>
              <a:buNone/>
            </a:pPr>
            <a:r>
              <a:rPr lang="en-GB" sz="1800">
                <a:latin typeface="Source Code Pro"/>
                <a:ea typeface="Source Code Pro"/>
                <a:cs typeface="Source Code Pro"/>
                <a:sym typeface="Source Code Pro"/>
              </a:rPr>
              <a:t>                        direction = 2</a:t>
            </a:r>
          </a:p>
          <a:p>
            <a:pPr lvl="0" rtl="0">
              <a:spcBef>
                <a:spcPts val="0"/>
              </a:spcBef>
              <a:buNone/>
            </a:pPr>
            <a:r>
              <a:rPr lang="en-GB" sz="1800">
                <a:latin typeface="Source Code Pro"/>
                <a:ea typeface="Source Code Pro"/>
                <a:cs typeface="Source Code Pro"/>
                <a:sym typeface="Source Code Pro"/>
              </a:rPr>
              <a:t>                elif (event.key == K_a):</a:t>
            </a:r>
          </a:p>
          <a:p>
            <a:pPr lvl="0" rtl="0">
              <a:spcBef>
                <a:spcPts val="0"/>
              </a:spcBef>
              <a:buNone/>
            </a:pPr>
            <a:r>
              <a:rPr lang="en-GB" sz="1800">
                <a:latin typeface="Source Code Pro"/>
                <a:ea typeface="Source Code Pro"/>
                <a:cs typeface="Source Code Pro"/>
                <a:sym typeface="Source Code Pro"/>
              </a:rPr>
              <a:t>                        direction = 3</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Shape 94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⅖ - Place food</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sp>
        <p:nvSpPr>
          <p:cNvPr id="951" name="Shape 95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52" name="Shape 952"/>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The code for the food is a little complicated, as it can’t be placed on top of the snake. A function has been written  for you in </a:t>
            </a:r>
            <a:r>
              <a:rPr i="1" lang="en-GB" sz="2400">
                <a:solidFill>
                  <a:schemeClr val="dk1"/>
                </a:solidFill>
                <a:latin typeface="Source Sans Pro"/>
                <a:ea typeface="Source Sans Pro"/>
                <a:cs typeface="Source Sans Pro"/>
                <a:sym typeface="Source Sans Pro"/>
              </a:rPr>
              <a:t>snakeutils.py</a:t>
            </a:r>
            <a:r>
              <a:rPr lang="en-GB" sz="2400">
                <a:solidFill>
                  <a:schemeClr val="dk1"/>
                </a:solidFill>
                <a:latin typeface="Source Sans Pro"/>
                <a:ea typeface="Source Sans Pro"/>
                <a:cs typeface="Source Sans Pro"/>
                <a:sym typeface="Source Sans Pro"/>
              </a:rPr>
              <a:t>, you can take a look at how it works there.</a:t>
            </a:r>
          </a:p>
          <a:p>
            <a:pPr lvl="0" rtl="0">
              <a:spcBef>
                <a:spcPts val="0"/>
              </a:spcBef>
              <a:buNone/>
            </a:pPr>
            <a:r>
              <a:t/>
            </a:r>
            <a:endParaRPr b="1" sz="2400">
              <a:solidFill>
                <a:schemeClr val="dk1"/>
              </a:solidFill>
              <a:latin typeface="Source Sans Pro"/>
              <a:ea typeface="Source Sans Pro"/>
              <a:cs typeface="Source Sans Pro"/>
              <a:sym typeface="Source Sans Pro"/>
            </a:endParaRPr>
          </a:p>
          <a:p>
            <a:pPr lvl="0" rtl="0">
              <a:spcBef>
                <a:spcPts val="0"/>
              </a:spcBef>
              <a:buNone/>
            </a:pPr>
            <a:r>
              <a:rPr lang="en-GB" sz="2400">
                <a:solidFill>
                  <a:schemeClr val="dk1"/>
                </a:solidFill>
                <a:latin typeface="Source Sans Pro"/>
                <a:ea typeface="Source Sans Pro"/>
                <a:cs typeface="Source Sans Pro"/>
                <a:sym typeface="Source Sans Pro"/>
              </a:rPr>
              <a:t>You simply need to </a:t>
            </a:r>
            <a:r>
              <a:rPr b="1" lang="en-GB" sz="2400">
                <a:solidFill>
                  <a:schemeClr val="dk1"/>
                </a:solidFill>
                <a:latin typeface="Source Sans Pro"/>
                <a:ea typeface="Source Sans Pro"/>
                <a:cs typeface="Source Sans Pro"/>
                <a:sym typeface="Source Sans Pro"/>
              </a:rPr>
              <a:t>Add</a:t>
            </a:r>
            <a:r>
              <a:rPr lang="en-GB" sz="2400">
                <a:solidFill>
                  <a:schemeClr val="dk1"/>
                </a:solidFill>
                <a:latin typeface="Source Sans Pro"/>
                <a:ea typeface="Source Sans Pro"/>
                <a:cs typeface="Source Sans Pro"/>
                <a:sym typeface="Source Sans Pro"/>
              </a:rPr>
              <a:t> this code: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953" name="Shape 953"/>
          <p:cNvSpPr/>
          <p:nvPr/>
        </p:nvSpPr>
        <p:spPr>
          <a:xfrm>
            <a:off x="261300" y="3292550"/>
            <a:ext cx="8580300" cy="14049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800">
                <a:solidFill>
                  <a:srgbClr val="FF0000"/>
                </a:solidFill>
                <a:latin typeface="Source Code Pro"/>
                <a:ea typeface="Source Code Pro"/>
                <a:cs typeface="Source Code Pro"/>
                <a:sym typeface="Source Code Pro"/>
              </a:rPr>
              <a:t>#place food if it is not currently placed</a:t>
            </a:r>
          </a:p>
          <a:p>
            <a:pPr lvl="0" rtl="0">
              <a:spcBef>
                <a:spcPts val="0"/>
              </a:spcBef>
              <a:buNone/>
            </a:pPr>
            <a:r>
              <a:rPr lang="en-GB" sz="1800">
                <a:latin typeface="Source Code Pro"/>
                <a:ea typeface="Source Code Pro"/>
                <a:cs typeface="Source Code Pro"/>
                <a:sym typeface="Source Code Pro"/>
              </a:rPr>
              <a:t>if place_food == True:</a:t>
            </a:r>
          </a:p>
          <a:p>
            <a:pPr lvl="0" rtl="0">
              <a:spcBef>
                <a:spcPts val="0"/>
              </a:spcBef>
              <a:buNone/>
            </a:pPr>
            <a:r>
              <a:rPr lang="en-GB" sz="1800">
                <a:latin typeface="Source Code Pro"/>
                <a:ea typeface="Source Code Pro"/>
                <a:cs typeface="Source Code Pro"/>
                <a:sym typeface="Source Code Pro"/>
              </a:rPr>
              <a:t>        food = snakeutils.place_food(snake)</a:t>
            </a:r>
          </a:p>
          <a:p>
            <a:pPr lvl="0" rtl="0">
              <a:spcBef>
                <a:spcPts val="0"/>
              </a:spcBef>
              <a:buNone/>
            </a:pPr>
            <a:r>
              <a:rPr lang="en-GB" sz="1800">
                <a:latin typeface="Source Code Pro"/>
                <a:ea typeface="Source Code Pro"/>
                <a:cs typeface="Source Code Pro"/>
                <a:sym typeface="Source Code Pro"/>
              </a:rPr>
              <a:t>        place_food = False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⅗ - Snake movement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Shape 96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64" name="Shape 964"/>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GB" sz="2400">
                <a:solidFill>
                  <a:schemeClr val="dk1"/>
                </a:solidFill>
                <a:latin typeface="Source Sans Pro"/>
                <a:ea typeface="Source Sans Pro"/>
                <a:cs typeface="Source Sans Pro"/>
                <a:sym typeface="Source Sans Pro"/>
              </a:rPr>
              <a:t>Snake movement is a little harder, so let’s break it down:</a:t>
            </a: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Add the new head, based on the player direction</a:t>
            </a: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remove the old tail, so it looks like the snake has moved</a:t>
            </a:r>
          </a:p>
          <a:p>
            <a:pPr indent="-381000" lvl="0" marL="457200" rtl="0">
              <a:lnSpc>
                <a:spcPct val="150000"/>
              </a:lnSpc>
              <a:spcBef>
                <a:spcPts val="0"/>
              </a:spcBef>
              <a:buClr>
                <a:schemeClr val="dk1"/>
              </a:buClr>
              <a:buSzPct val="100000"/>
              <a:buFont typeface="Source Sans Pro"/>
              <a:buChar char="●"/>
            </a:pPr>
            <a:r>
              <a:rPr b="1" lang="en-GB" sz="2400">
                <a:solidFill>
                  <a:schemeClr val="dk1"/>
                </a:solidFill>
                <a:latin typeface="Source Sans Pro"/>
                <a:ea typeface="Source Sans Pro"/>
                <a:cs typeface="Source Sans Pro"/>
                <a:sym typeface="Source Sans Pro"/>
              </a:rPr>
              <a:t>unless</a:t>
            </a:r>
            <a:r>
              <a:rPr lang="en-GB" sz="2400">
                <a:solidFill>
                  <a:schemeClr val="dk1"/>
                </a:solidFill>
                <a:latin typeface="Source Sans Pro"/>
                <a:ea typeface="Source Sans Pro"/>
                <a:cs typeface="Source Sans Pro"/>
                <a:sym typeface="Source Sans Pro"/>
              </a:rPr>
              <a:t> food has been ate, so the snake “grows”</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Shape 969"/>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70" name="Shape 970"/>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Because the direction values are arbitrary, this is handled by another function in </a:t>
            </a:r>
            <a:r>
              <a:rPr i="1" lang="en-GB" sz="2400">
                <a:solidFill>
                  <a:schemeClr val="dk1"/>
                </a:solidFill>
                <a:latin typeface="Source Sans Pro"/>
                <a:ea typeface="Source Sans Pro"/>
                <a:cs typeface="Source Sans Pro"/>
                <a:sym typeface="Source Sans Pro"/>
              </a:rPr>
              <a:t>snakeutils.py</a:t>
            </a:r>
            <a:r>
              <a:rPr lang="en-GB" sz="2400">
                <a:solidFill>
                  <a:schemeClr val="dk1"/>
                </a:solidFill>
                <a:latin typeface="Source Sans Pro"/>
                <a:ea typeface="Source Sans Pro"/>
                <a:cs typeface="Source Sans Pro"/>
                <a:sym typeface="Source Sans Pro"/>
              </a:rPr>
              <a:t>. </a:t>
            </a:r>
            <a:r>
              <a:rPr i="1" lang="en-GB">
                <a:solidFill>
                  <a:schemeClr val="dk1"/>
                </a:solidFill>
                <a:latin typeface="Source Sans Pro"/>
                <a:ea typeface="Source Sans Pro"/>
                <a:cs typeface="Source Sans Pro"/>
                <a:sym typeface="Source Sans Pro"/>
              </a:rPr>
              <a:t>(Whiteboard)</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b="1" lang="en-GB" sz="2400">
                <a:solidFill>
                  <a:schemeClr val="dk1"/>
                </a:solidFill>
                <a:latin typeface="Source Sans Pro"/>
                <a:ea typeface="Source Sans Pro"/>
                <a:cs typeface="Source Sans Pro"/>
                <a:sym typeface="Source Sans Pro"/>
              </a:rPr>
              <a:t>Copy</a:t>
            </a:r>
            <a:r>
              <a:rPr lang="en-GB" sz="2400">
                <a:solidFill>
                  <a:schemeClr val="dk1"/>
                </a:solidFill>
                <a:latin typeface="Source Sans Pro"/>
                <a:ea typeface="Source Sans Pro"/>
                <a:cs typeface="Source Sans Pro"/>
                <a:sym typeface="Source Sans Pro"/>
              </a:rPr>
              <a:t> this code: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lgn="r">
              <a:spcBef>
                <a:spcPts val="0"/>
              </a:spcBef>
              <a:buNone/>
            </a:pPr>
            <a:r>
              <a:rPr lang="en-GB">
                <a:solidFill>
                  <a:schemeClr val="dk1"/>
                </a:solidFill>
                <a:latin typeface="Source Sans Pro"/>
                <a:ea typeface="Source Sans Pro"/>
                <a:cs typeface="Source Sans Pro"/>
                <a:sym typeface="Source Sans Pro"/>
              </a:rPr>
              <a:t>deepcopy() is an oddity of python, copies a list to a separate variable.</a:t>
            </a:r>
          </a:p>
          <a:p>
            <a:pPr lvl="0" rtl="0" algn="r">
              <a:spcBef>
                <a:spcPts val="0"/>
              </a:spcBef>
              <a:buClr>
                <a:schemeClr val="dk1"/>
              </a:buClr>
              <a:buSzPct val="78571"/>
              <a:buFont typeface="Arial"/>
              <a:buNone/>
            </a:pPr>
            <a:r>
              <a:rPr i="1" lang="en-GB">
                <a:solidFill>
                  <a:schemeClr val="dk1"/>
                </a:solidFill>
                <a:latin typeface="Source Sans Pro"/>
                <a:ea typeface="Source Sans Pro"/>
                <a:cs typeface="Source Sans Pro"/>
                <a:sym typeface="Source Sans Pro"/>
              </a:rPr>
              <a:t>headpos = snake[0] does not work!</a:t>
            </a:r>
          </a:p>
          <a:p>
            <a:pPr lvl="0" rtl="0">
              <a:spcBef>
                <a:spcPts val="0"/>
              </a:spcBef>
              <a:buClr>
                <a:schemeClr val="dk1"/>
              </a:buClr>
              <a:buSzPct val="45833"/>
              <a:buFont typeface="Arial"/>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971" name="Shape 971"/>
          <p:cNvSpPr/>
          <p:nvPr/>
        </p:nvSpPr>
        <p:spPr>
          <a:xfrm>
            <a:off x="261300" y="2907825"/>
            <a:ext cx="8580300" cy="11364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800">
                <a:solidFill>
                  <a:srgbClr val="FF0000"/>
                </a:solidFill>
                <a:latin typeface="Source Code Pro"/>
                <a:ea typeface="Source Code Pro"/>
                <a:cs typeface="Source Code Pro"/>
                <a:sym typeface="Source Code Pro"/>
              </a:rPr>
              <a:t>#find the new position of the snake</a:t>
            </a:r>
          </a:p>
          <a:p>
            <a:pPr lvl="0" rtl="0">
              <a:spcBef>
                <a:spcPts val="0"/>
              </a:spcBef>
              <a:buNone/>
            </a:pPr>
            <a:r>
              <a:rPr lang="en-GB" sz="1800">
                <a:latin typeface="Source Code Pro"/>
                <a:ea typeface="Source Code Pro"/>
                <a:cs typeface="Source Code Pro"/>
                <a:sym typeface="Source Code Pro"/>
              </a:rPr>
              <a:t>head_pos = deepcopy(snake[0])</a:t>
            </a:r>
          </a:p>
          <a:p>
            <a:pPr lvl="0" rtl="0">
              <a:spcBef>
                <a:spcPts val="0"/>
              </a:spcBef>
              <a:buNone/>
            </a:pPr>
            <a:r>
              <a:rPr lang="en-GB" sz="1800">
                <a:latin typeface="Source Code Pro"/>
                <a:ea typeface="Source Code Pro"/>
                <a:cs typeface="Source Code Pro"/>
                <a:sym typeface="Source Code Pro"/>
              </a:rPr>
              <a:t>head_pos = snakeutils.movement(head_pos, direction)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Shape 97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77" name="Shape 977"/>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We need to add the new head to the </a:t>
            </a:r>
            <a:r>
              <a:rPr b="1" lang="en-GB" sz="2400">
                <a:solidFill>
                  <a:schemeClr val="dk1"/>
                </a:solidFill>
                <a:latin typeface="Source Sans Pro"/>
                <a:ea typeface="Source Sans Pro"/>
                <a:cs typeface="Source Sans Pro"/>
                <a:sym typeface="Source Sans Pro"/>
              </a:rPr>
              <a:t>start</a:t>
            </a:r>
            <a:r>
              <a:rPr lang="en-GB" sz="2400">
                <a:solidFill>
                  <a:schemeClr val="dk1"/>
                </a:solidFill>
                <a:latin typeface="Source Sans Pro"/>
                <a:ea typeface="Source Sans Pro"/>
                <a:cs typeface="Source Sans Pro"/>
                <a:sym typeface="Source Sans Pro"/>
              </a:rPr>
              <a:t> of the list, but python only has a function for adding to the end. We can cheat by reversing the list twice</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b="1" lang="en-GB" sz="2400">
                <a:solidFill>
                  <a:schemeClr val="dk1"/>
                </a:solidFill>
                <a:latin typeface="Source Sans Pro"/>
                <a:ea typeface="Source Sans Pro"/>
                <a:cs typeface="Source Sans Pro"/>
                <a:sym typeface="Source Sans Pro"/>
              </a:rPr>
              <a:t>Use</a:t>
            </a:r>
            <a:r>
              <a:rPr lang="en-GB" sz="2400">
                <a:solidFill>
                  <a:schemeClr val="dk1"/>
                </a:solidFill>
                <a:latin typeface="Source Sans Pro"/>
                <a:ea typeface="Source Sans Pro"/>
                <a:cs typeface="Source Sans Pro"/>
                <a:sym typeface="Source Sans Pro"/>
              </a:rPr>
              <a:t> this code:</a:t>
            </a:r>
          </a:p>
          <a:p>
            <a:pPr lvl="0" rtl="0" algn="r">
              <a:spcBef>
                <a:spcPts val="0"/>
              </a:spcBef>
              <a:buNone/>
            </a:pPr>
            <a:r>
              <a:t/>
            </a:r>
            <a:endParaRPr i="1">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978" name="Shape 978"/>
          <p:cNvSpPr/>
          <p:nvPr/>
        </p:nvSpPr>
        <p:spPr>
          <a:xfrm>
            <a:off x="261300" y="3292575"/>
            <a:ext cx="8580300" cy="14316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1800">
                <a:solidFill>
                  <a:srgbClr val="FF0000"/>
                </a:solidFill>
                <a:latin typeface="Source Code Pro"/>
                <a:ea typeface="Source Code Pro"/>
                <a:cs typeface="Source Code Pro"/>
                <a:sym typeface="Source Code Pro"/>
              </a:rPr>
              <a:t>#shift the list and insert new head</a:t>
            </a:r>
          </a:p>
          <a:p>
            <a:pPr lvl="0" rtl="0">
              <a:spcBef>
                <a:spcPts val="0"/>
              </a:spcBef>
              <a:buNone/>
            </a:pPr>
            <a:r>
              <a:rPr lang="en-GB" sz="1800">
                <a:latin typeface="Source Code Pro"/>
                <a:ea typeface="Source Code Pro"/>
                <a:cs typeface="Source Code Pro"/>
                <a:sym typeface="Source Code Pro"/>
              </a:rPr>
              <a:t>snake.reverse()</a:t>
            </a:r>
          </a:p>
          <a:p>
            <a:pPr lvl="0" rtl="0">
              <a:spcBef>
                <a:spcPts val="0"/>
              </a:spcBef>
              <a:buNone/>
            </a:pPr>
            <a:r>
              <a:rPr lang="en-GB" sz="1800">
                <a:latin typeface="Source Code Pro"/>
                <a:ea typeface="Source Code Pro"/>
                <a:cs typeface="Source Code Pro"/>
                <a:sym typeface="Source Code Pro"/>
              </a:rPr>
              <a:t>snake.append(head_pos)</a:t>
            </a:r>
          </a:p>
          <a:p>
            <a:pPr lvl="0" rtl="0">
              <a:spcBef>
                <a:spcPts val="0"/>
              </a:spcBef>
              <a:buNone/>
            </a:pPr>
            <a:r>
              <a:rPr lang="en-GB" sz="1800">
                <a:latin typeface="Source Code Pro"/>
                <a:ea typeface="Source Code Pro"/>
                <a:cs typeface="Source Code Pro"/>
                <a:sym typeface="Source Code Pro"/>
              </a:rPr>
              <a:t>snake.reverse()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Shape 98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⅘ - Snake movement (Part 2)</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Shape 98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989" name="Shape 989"/>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solidFill>
                  <a:schemeClr val="dk1"/>
                </a:solidFill>
                <a:latin typeface="Source Sans Pro"/>
                <a:ea typeface="Source Sans Pro"/>
                <a:cs typeface="Source Sans Pro"/>
                <a:sym typeface="Source Sans Pro"/>
              </a:rPr>
              <a:t>This code was accidentally left in on purpose, and also has an accidental error, to make sure you’re paying attention.</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rPr b="1" lang="en-GB" sz="2400">
                <a:solidFill>
                  <a:schemeClr val="dk1"/>
                </a:solidFill>
                <a:latin typeface="Source Sans Pro"/>
                <a:ea typeface="Source Sans Pro"/>
                <a:cs typeface="Source Sans Pro"/>
                <a:sym typeface="Source Sans Pro"/>
              </a:rPr>
              <a:t>Observe</a:t>
            </a:r>
            <a:r>
              <a:rPr lang="en-GB" sz="2400">
                <a:solidFill>
                  <a:schemeClr val="dk1"/>
                </a:solidFill>
                <a:latin typeface="Source Sans Pro"/>
                <a:ea typeface="Source Sans Pro"/>
                <a:cs typeface="Source Sans Pro"/>
                <a:sym typeface="Source Sans Pro"/>
              </a:rPr>
              <a:t> and </a:t>
            </a:r>
            <a:r>
              <a:rPr b="1" lang="en-GB" sz="2400">
                <a:solidFill>
                  <a:schemeClr val="dk1"/>
                </a:solidFill>
                <a:latin typeface="Source Sans Pro"/>
                <a:ea typeface="Source Sans Pro"/>
                <a:cs typeface="Source Sans Pro"/>
                <a:sym typeface="Source Sans Pro"/>
              </a:rPr>
              <a:t>modify </a:t>
            </a:r>
            <a:r>
              <a:rPr lang="en-GB" sz="2400">
                <a:solidFill>
                  <a:schemeClr val="dk1"/>
                </a:solidFill>
                <a:latin typeface="Source Sans Pro"/>
                <a:ea typeface="Source Sans Pro"/>
                <a:cs typeface="Source Sans Pro"/>
                <a:sym typeface="Source Sans Pro"/>
              </a:rPr>
              <a:t>this code:</a:t>
            </a:r>
          </a:p>
          <a:p>
            <a:pPr lvl="0" rtl="0" algn="r">
              <a:spcBef>
                <a:spcPts val="0"/>
              </a:spcBef>
              <a:buNone/>
            </a:pPr>
            <a:r>
              <a:t/>
            </a:r>
            <a:endParaRPr i="1">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
        <p:nvSpPr>
          <p:cNvPr id="990" name="Shape 990"/>
          <p:cNvSpPr/>
          <p:nvPr/>
        </p:nvSpPr>
        <p:spPr>
          <a:xfrm>
            <a:off x="261300" y="3292575"/>
            <a:ext cx="8580300" cy="14316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SzPct val="61111"/>
              <a:buFont typeface="Arial"/>
              <a:buNone/>
            </a:pPr>
            <a:r>
              <a:rPr lang="en-GB" sz="1800">
                <a:solidFill>
                  <a:srgbClr val="FF0000"/>
                </a:solidFill>
                <a:latin typeface="Source Code Pro"/>
                <a:ea typeface="Source Code Pro"/>
                <a:cs typeface="Source Code Pro"/>
                <a:sym typeface="Source Code Pro"/>
              </a:rPr>
              <a:t>#the old tail needs to be removed (unless food was just ate)</a:t>
            </a:r>
          </a:p>
          <a:p>
            <a:pPr lvl="0" rtl="0">
              <a:spcBef>
                <a:spcPts val="0"/>
              </a:spcBef>
              <a:buClr>
                <a:schemeClr val="dk1"/>
              </a:buClr>
              <a:buSzPct val="61111"/>
              <a:buFont typeface="Arial"/>
              <a:buNone/>
            </a:pPr>
            <a:r>
              <a:rPr lang="en-GB" sz="1800">
                <a:latin typeface="Source Code Pro"/>
                <a:ea typeface="Source Code Pro"/>
                <a:cs typeface="Source Code Pro"/>
                <a:sym typeface="Source Code Pro"/>
              </a:rPr>
              <a:t>if snake[</a:t>
            </a:r>
            <a:r>
              <a:rPr b="1" lang="en-GB" sz="1800">
                <a:latin typeface="Source Code Pro"/>
                <a:ea typeface="Source Code Pro"/>
                <a:cs typeface="Source Code Pro"/>
                <a:sym typeface="Source Code Pro"/>
              </a:rPr>
              <a:t>0</a:t>
            </a:r>
            <a:r>
              <a:rPr lang="en-GB" sz="1800">
                <a:latin typeface="Source Code Pro"/>
                <a:ea typeface="Source Code Pro"/>
                <a:cs typeface="Source Code Pro"/>
                <a:sym typeface="Source Code Pro"/>
              </a:rPr>
              <a:t>] == food:</a:t>
            </a:r>
          </a:p>
          <a:p>
            <a:pPr indent="457200" lvl="0" marL="457200" rtl="0">
              <a:spcBef>
                <a:spcPts val="0"/>
              </a:spcBef>
              <a:buNone/>
            </a:pPr>
            <a:r>
              <a:rPr lang="en-GB" sz="1800">
                <a:latin typeface="Source Code Pro"/>
                <a:ea typeface="Source Code Pro"/>
                <a:cs typeface="Source Code Pro"/>
                <a:sym typeface="Source Code Pro"/>
              </a:rPr>
              <a:t>place_food = True</a:t>
            </a:r>
          </a:p>
          <a:p>
            <a:pPr indent="-69850" lvl="0" marL="0" rtl="0">
              <a:spcBef>
                <a:spcPts val="0"/>
              </a:spcBef>
              <a:buClr>
                <a:schemeClr val="dk1"/>
              </a:buClr>
              <a:buSzPct val="61111"/>
              <a:buFont typeface="Arial"/>
              <a:buNone/>
            </a:pPr>
            <a:r>
              <a:rPr lang="en-GB" sz="1800">
                <a:latin typeface="Source Code Pro"/>
                <a:ea typeface="Source Code Pro"/>
                <a:cs typeface="Source Code Pro"/>
                <a:sym typeface="Source Code Pro"/>
              </a:rPr>
              <a:t>else:</a:t>
            </a:r>
          </a:p>
          <a:p>
            <a:pPr indent="457200" lvl="0" marL="457200" rtl="0">
              <a:spcBef>
                <a:spcPts val="0"/>
              </a:spcBef>
              <a:buNone/>
            </a:pPr>
            <a:r>
              <a:rPr lang="en-GB" sz="1800">
                <a:latin typeface="Source Code Pro"/>
                <a:ea typeface="Source Code Pro"/>
                <a:cs typeface="Source Code Pro"/>
                <a:sym typeface="Source Code Pro"/>
              </a:rPr>
              <a:t>del snake[len(snake)-1]</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Shape 995"/>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5/5 - Detecting a game over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grpSp>
        <p:nvGrpSpPr>
          <p:cNvPr id="295" name="Shape 295"/>
          <p:cNvGrpSpPr/>
          <p:nvPr/>
        </p:nvGrpSpPr>
        <p:grpSpPr>
          <a:xfrm>
            <a:off x="3588900" y="1244400"/>
            <a:ext cx="1966200" cy="1966200"/>
            <a:chOff x="2357575" y="1619425"/>
            <a:chExt cx="1966200" cy="1966200"/>
          </a:xfrm>
        </p:grpSpPr>
        <p:sp>
          <p:nvSpPr>
            <p:cNvPr id="296" name="Shape 296"/>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97" name="Shape 297"/>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98" name="Shape 298"/>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299" name="Shape 299"/>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0" name="Shape 300"/>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1" name="Shape 301"/>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2" name="Shape 302"/>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3" name="Shape 303"/>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4" name="Shape 304"/>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6" name="Shape 306"/>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7" name="Shape 307"/>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8" name="Shape 308"/>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09" name="Shape 309"/>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0" name="Shape 310"/>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3" name="Shape 313"/>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4" name="Shape 314"/>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5" name="Shape 315"/>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6" name="Shape 316"/>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7" name="Shape 317"/>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8" name="Shape 318"/>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19" name="Shape 319"/>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0" name="Shape 320"/>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1" name="Shape 321"/>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2" name="Shape 322"/>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4" name="Shape 324"/>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5" name="Shape 325"/>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6" name="Shape 326"/>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7" name="Shape 327"/>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8" name="Shape 328"/>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0" name="Shape 330"/>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1" name="Shape 331"/>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2" name="Shape 332"/>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3" name="Shape 333"/>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4" name="Shape 334"/>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5" name="Shape 335"/>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6" name="Shape 336"/>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7" name="Shape 337"/>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8" name="Shape 338"/>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39" name="Shape 339"/>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0" name="Shape 340"/>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2" name="Shape 342"/>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3" name="Shape 343"/>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4" name="Shape 344"/>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5" name="Shape 345"/>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6" name="Shape 346"/>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7" name="Shape 347"/>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8" name="Shape 348"/>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49" name="Shape 349"/>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0" name="Shape 350"/>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2" name="Shape 352"/>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3" name="Shape 353"/>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4" name="Shape 354"/>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5" name="Shape 355"/>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6" name="Shape 356"/>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7" name="Shape 357"/>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8" name="Shape 358"/>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grpSp>
        <p:nvGrpSpPr>
          <p:cNvPr id="360" name="Shape 360"/>
          <p:cNvGrpSpPr/>
          <p:nvPr/>
        </p:nvGrpSpPr>
        <p:grpSpPr>
          <a:xfrm>
            <a:off x="344475" y="1244400"/>
            <a:ext cx="1966200" cy="1966200"/>
            <a:chOff x="2357575" y="1619425"/>
            <a:chExt cx="1966200" cy="1966200"/>
          </a:xfrm>
        </p:grpSpPr>
        <p:sp>
          <p:nvSpPr>
            <p:cNvPr id="361" name="Shape 361"/>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2" name="Shape 362"/>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3" name="Shape 363"/>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4" name="Shape 364"/>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5" name="Shape 365"/>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6" name="Shape 366"/>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7" name="Shape 367"/>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8" name="Shape 368"/>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69" name="Shape 369"/>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0" name="Shape 370"/>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1" name="Shape 371"/>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2" name="Shape 372"/>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3" name="Shape 373"/>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4" name="Shape 374"/>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5" name="Shape 375"/>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6" name="Shape 376"/>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8" name="Shape 378"/>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79" name="Shape 379"/>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0" name="Shape 380"/>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1" name="Shape 381"/>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2" name="Shape 382"/>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3" name="Shape 383"/>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4" name="Shape 384"/>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5" name="Shape 385"/>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6" name="Shape 386"/>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7" name="Shape 387"/>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8" name="Shape 388"/>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89" name="Shape 389"/>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0" name="Shape 390"/>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1" name="Shape 391"/>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2" name="Shape 392"/>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3" name="Shape 393"/>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4" name="Shape 394"/>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6" name="Shape 396"/>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7" name="Shape 397"/>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8" name="Shape 398"/>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399" name="Shape 399"/>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0" name="Shape 400"/>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1" name="Shape 401"/>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2" name="Shape 402"/>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3" name="Shape 403"/>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4" name="Shape 404"/>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5" name="Shape 405"/>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6" name="Shape 406"/>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7" name="Shape 407"/>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8" name="Shape 408"/>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09" name="Shape 409"/>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0" name="Shape 410"/>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1" name="Shape 411"/>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2" name="Shape 412"/>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3" name="Shape 413"/>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4" name="Shape 414"/>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5" name="Shape 415"/>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6" name="Shape 416"/>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7" name="Shape 417"/>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8" name="Shape 418"/>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19" name="Shape 419"/>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20" name="Shape 420"/>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21" name="Shape 421"/>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22" name="Shape 422"/>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23" name="Shape 423"/>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24" name="Shape 424"/>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sp>
        <p:nvSpPr>
          <p:cNvPr id="425" name="Shape 425"/>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Game components</a:t>
            </a:r>
          </a:p>
          <a:p>
            <a:pPr lvl="0" rtl="0" algn="l">
              <a:spcBef>
                <a:spcPts val="0"/>
              </a:spcBef>
              <a:buNone/>
            </a:pPr>
            <a:r>
              <a:t/>
            </a:r>
            <a:endParaRPr b="0" sz="1800">
              <a:solidFill>
                <a:srgbClr val="666666"/>
              </a:solidFill>
              <a:latin typeface="Quicksand"/>
              <a:ea typeface="Quicksand"/>
              <a:cs typeface="Quicksand"/>
              <a:sym typeface="Quicksand"/>
            </a:endParaRPr>
          </a:p>
        </p:txBody>
      </p:sp>
      <p:grpSp>
        <p:nvGrpSpPr>
          <p:cNvPr id="426" name="Shape 426"/>
          <p:cNvGrpSpPr/>
          <p:nvPr/>
        </p:nvGrpSpPr>
        <p:grpSpPr>
          <a:xfrm>
            <a:off x="3588900" y="1244400"/>
            <a:ext cx="1455600" cy="1710900"/>
            <a:chOff x="621525" y="1619425"/>
            <a:chExt cx="1455600" cy="1710900"/>
          </a:xfrm>
        </p:grpSpPr>
        <p:sp>
          <p:nvSpPr>
            <p:cNvPr id="427" name="Shape 427"/>
            <p:cNvSpPr/>
            <p:nvPr/>
          </p:nvSpPr>
          <p:spPr>
            <a:xfrm>
              <a:off x="876825" y="16194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28" name="Shape 428"/>
            <p:cNvSpPr/>
            <p:nvPr/>
          </p:nvSpPr>
          <p:spPr>
            <a:xfrm>
              <a:off x="876825" y="18747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29" name="Shape 429"/>
            <p:cNvSpPr/>
            <p:nvPr/>
          </p:nvSpPr>
          <p:spPr>
            <a:xfrm>
              <a:off x="876825" y="21300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0" name="Shape 430"/>
            <p:cNvSpPr/>
            <p:nvPr/>
          </p:nvSpPr>
          <p:spPr>
            <a:xfrm>
              <a:off x="8768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1" name="Shape 431"/>
            <p:cNvSpPr/>
            <p:nvPr/>
          </p:nvSpPr>
          <p:spPr>
            <a:xfrm>
              <a:off x="11321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2" name="Shape 432"/>
            <p:cNvSpPr/>
            <p:nvPr/>
          </p:nvSpPr>
          <p:spPr>
            <a:xfrm>
              <a:off x="621525" y="16194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3" name="Shape 433"/>
            <p:cNvSpPr/>
            <p:nvPr/>
          </p:nvSpPr>
          <p:spPr>
            <a:xfrm>
              <a:off x="13874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4" name="Shape 434"/>
            <p:cNvSpPr/>
            <p:nvPr/>
          </p:nvSpPr>
          <p:spPr>
            <a:xfrm>
              <a:off x="16427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5" name="Shape 435"/>
            <p:cNvSpPr/>
            <p:nvPr/>
          </p:nvSpPr>
          <p:spPr>
            <a:xfrm>
              <a:off x="18980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6" name="Shape 436"/>
            <p:cNvSpPr/>
            <p:nvPr/>
          </p:nvSpPr>
          <p:spPr>
            <a:xfrm>
              <a:off x="1898025" y="26406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7" name="Shape 437"/>
            <p:cNvSpPr/>
            <p:nvPr/>
          </p:nvSpPr>
          <p:spPr>
            <a:xfrm>
              <a:off x="1898025" y="28959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8" name="Shape 438"/>
            <p:cNvSpPr/>
            <p:nvPr/>
          </p:nvSpPr>
          <p:spPr>
            <a:xfrm>
              <a:off x="1642725" y="28959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439" name="Shape 439"/>
            <p:cNvSpPr/>
            <p:nvPr/>
          </p:nvSpPr>
          <p:spPr>
            <a:xfrm>
              <a:off x="1642725" y="31512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grpSp>
      <p:grpSp>
        <p:nvGrpSpPr>
          <p:cNvPr id="440" name="Shape 440"/>
          <p:cNvGrpSpPr/>
          <p:nvPr/>
        </p:nvGrpSpPr>
        <p:grpSpPr>
          <a:xfrm>
            <a:off x="6661775" y="1244400"/>
            <a:ext cx="1966200" cy="1966200"/>
            <a:chOff x="2357575" y="1619425"/>
            <a:chExt cx="1966200" cy="1966200"/>
          </a:xfrm>
        </p:grpSpPr>
        <p:sp>
          <p:nvSpPr>
            <p:cNvPr id="441" name="Shape 441"/>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2" name="Shape 442"/>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3" name="Shape 443"/>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4" name="Shape 444"/>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5" name="Shape 445"/>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6" name="Shape 446"/>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7" name="Shape 447"/>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8" name="Shape 448"/>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49" name="Shape 449"/>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0" name="Shape 450"/>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1" name="Shape 451"/>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2" name="Shape 452"/>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3" name="Shape 453"/>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4" name="Shape 454"/>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5" name="Shape 455"/>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6" name="Shape 456"/>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7" name="Shape 457"/>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8" name="Shape 458"/>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59" name="Shape 459"/>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0" name="Shape 460"/>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1" name="Shape 461"/>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2" name="Shape 462"/>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3" name="Shape 463"/>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4" name="Shape 464"/>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5" name="Shape 465"/>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6" name="Shape 466"/>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7" name="Shape 467"/>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8" name="Shape 468"/>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69" name="Shape 469"/>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0" name="Shape 470"/>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1" name="Shape 471"/>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2" name="Shape 472"/>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3" name="Shape 473"/>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4" name="Shape 474"/>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5" name="Shape 475"/>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6" name="Shape 476"/>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7" name="Shape 477"/>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8" name="Shape 478"/>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79" name="Shape 479"/>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0" name="Shape 480"/>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1" name="Shape 481"/>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2" name="Shape 482"/>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3" name="Shape 483"/>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4" name="Shape 484"/>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5" name="Shape 485"/>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6" name="Shape 486"/>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7" name="Shape 487"/>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8" name="Shape 488"/>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89" name="Shape 489"/>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0" name="Shape 490"/>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1" name="Shape 491"/>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2" name="Shape 492"/>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3" name="Shape 493"/>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4" name="Shape 494"/>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5" name="Shape 495"/>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6" name="Shape 496"/>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7" name="Shape 497"/>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8" name="Shape 498"/>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499" name="Shape 499"/>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00" name="Shape 500"/>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01" name="Shape 501"/>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02" name="Shape 502"/>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03" name="Shape 503"/>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04" name="Shape 504"/>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sp>
        <p:nvSpPr>
          <p:cNvPr id="505" name="Shape 505"/>
          <p:cNvSpPr/>
          <p:nvPr/>
        </p:nvSpPr>
        <p:spPr>
          <a:xfrm>
            <a:off x="7928250" y="1499700"/>
            <a:ext cx="179100" cy="179100"/>
          </a:xfrm>
          <a:prstGeom prst="rect">
            <a:avLst/>
          </a:prstGeom>
          <a:solidFill>
            <a:srgbClr val="FF0000"/>
          </a:solidFill>
          <a:ln>
            <a:noFill/>
          </a:ln>
        </p:spPr>
        <p:txBody>
          <a:bodyPr anchorCtr="0" anchor="ctr" bIns="91425" lIns="91425" rIns="91425" wrap="square" tIns="91425">
            <a:noAutofit/>
          </a:bodyPr>
          <a:lstStyle/>
          <a:p>
            <a:pPr lvl="0">
              <a:spcBef>
                <a:spcPts val="0"/>
              </a:spcBef>
              <a:buNone/>
            </a:pPr>
            <a:r>
              <a:t/>
            </a:r>
            <a:endParaRPr/>
          </a:p>
        </p:txBody>
      </p:sp>
      <p:sp>
        <p:nvSpPr>
          <p:cNvPr id="506" name="Shape 506"/>
          <p:cNvSpPr txBox="1"/>
          <p:nvPr/>
        </p:nvSpPr>
        <p:spPr>
          <a:xfrm>
            <a:off x="3588900" y="3391275"/>
            <a:ext cx="1966200" cy="1610400"/>
          </a:xfrm>
          <a:prstGeom prst="rect">
            <a:avLst/>
          </a:prstGeom>
          <a:noFill/>
          <a:ln>
            <a:noFill/>
          </a:ln>
        </p:spPr>
        <p:txBody>
          <a:bodyPr anchorCtr="0" anchor="t" bIns="91425" lIns="91425" rIns="91425" wrap="square" tIns="91425">
            <a:noAutofit/>
          </a:bodyPr>
          <a:lstStyle/>
          <a:p>
            <a:pPr lvl="0" rtl="0">
              <a:lnSpc>
                <a:spcPct val="100000"/>
              </a:lnSpc>
              <a:spcBef>
                <a:spcPts val="0"/>
              </a:spcBef>
              <a:buNone/>
            </a:pPr>
            <a:r>
              <a:rPr lang="en-GB">
                <a:latin typeface="Source Sans Pro"/>
                <a:ea typeface="Source Sans Pro"/>
                <a:cs typeface="Source Sans Pro"/>
                <a:sym typeface="Source Sans Pro"/>
              </a:rPr>
              <a:t>“Snake”</a:t>
            </a:r>
          </a:p>
          <a:p>
            <a:pPr lvl="0" rtl="0">
              <a:lnSpc>
                <a:spcPct val="100000"/>
              </a:lnSpc>
              <a:spcBef>
                <a:spcPts val="0"/>
              </a:spcBef>
              <a:buNone/>
            </a:pPr>
            <a:r>
              <a:t/>
            </a:r>
            <a:endParaRPr i="1" sz="1200">
              <a:latin typeface="Source Sans Pro"/>
              <a:ea typeface="Source Sans Pro"/>
              <a:cs typeface="Source Sans Pro"/>
              <a:sym typeface="Source Sans Pro"/>
            </a:endParaRPr>
          </a:p>
          <a:p>
            <a:pPr lvl="0" rtl="0">
              <a:lnSpc>
                <a:spcPct val="100000"/>
              </a:lnSpc>
              <a:spcBef>
                <a:spcPts val="0"/>
              </a:spcBef>
              <a:buNone/>
            </a:pPr>
            <a:r>
              <a:rPr lang="en-GB" sz="1200">
                <a:latin typeface="Source Sans Pro"/>
                <a:ea typeface="Source Sans Pro"/>
                <a:cs typeface="Source Sans Pro"/>
                <a:sym typeface="Source Sans Pro"/>
              </a:rPr>
              <a:t>A snake is a list of segments</a:t>
            </a:r>
            <a:br>
              <a:rPr lang="en-GB" sz="1200">
                <a:latin typeface="Source Sans Pro"/>
                <a:ea typeface="Source Sans Pro"/>
                <a:cs typeface="Source Sans Pro"/>
                <a:sym typeface="Source Sans Pro"/>
              </a:rPr>
            </a:br>
          </a:p>
          <a:p>
            <a:pPr lvl="0" rtl="0">
              <a:lnSpc>
                <a:spcPct val="100000"/>
              </a:lnSpc>
              <a:spcBef>
                <a:spcPts val="0"/>
              </a:spcBef>
              <a:buNone/>
            </a:pPr>
            <a:r>
              <a:rPr lang="en-GB" sz="1200">
                <a:latin typeface="Source Sans Pro"/>
                <a:ea typeface="Source Sans Pro"/>
                <a:cs typeface="Source Sans Pro"/>
                <a:sym typeface="Source Sans Pro"/>
              </a:rPr>
              <a:t>A segment is a list containing (x, y) coordinates</a:t>
            </a:r>
          </a:p>
        </p:txBody>
      </p:sp>
      <p:sp>
        <p:nvSpPr>
          <p:cNvPr id="507" name="Shape 507"/>
          <p:cNvSpPr txBox="1"/>
          <p:nvPr/>
        </p:nvSpPr>
        <p:spPr>
          <a:xfrm>
            <a:off x="6661775" y="33912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“Food”</a:t>
            </a:r>
          </a:p>
          <a:p>
            <a:pPr lvl="0" rtl="0">
              <a:spcBef>
                <a:spcPts val="0"/>
              </a:spcBef>
              <a:buNone/>
            </a:pPr>
            <a:r>
              <a:t/>
            </a:r>
            <a:endParaRPr sz="1200">
              <a:latin typeface="Source Sans Pro"/>
              <a:ea typeface="Source Sans Pro"/>
              <a:cs typeface="Source Sans Pro"/>
              <a:sym typeface="Source Sans Pro"/>
            </a:endParaRPr>
          </a:p>
          <a:p>
            <a:pPr lvl="0" rtl="0">
              <a:spcBef>
                <a:spcPts val="0"/>
              </a:spcBef>
              <a:buNone/>
            </a:pPr>
            <a:r>
              <a:rPr lang="en-GB" sz="1200">
                <a:latin typeface="Source Sans Pro"/>
                <a:ea typeface="Source Sans Pro"/>
                <a:cs typeface="Source Sans Pro"/>
                <a:sym typeface="Source Sans Pro"/>
              </a:rPr>
              <a:t>Food is a list containing</a:t>
            </a:r>
            <a:br>
              <a:rPr lang="en-GB" sz="1200">
                <a:latin typeface="Source Sans Pro"/>
                <a:ea typeface="Source Sans Pro"/>
                <a:cs typeface="Source Sans Pro"/>
                <a:sym typeface="Source Sans Pro"/>
              </a:rPr>
            </a:br>
            <a:r>
              <a:rPr lang="en-GB" sz="1200">
                <a:latin typeface="Source Sans Pro"/>
                <a:ea typeface="Source Sans Pro"/>
                <a:cs typeface="Source Sans Pro"/>
                <a:sym typeface="Source Sans Pro"/>
              </a:rPr>
              <a:t>(x, y) coordinates, like a single worm segment</a:t>
            </a:r>
          </a:p>
        </p:txBody>
      </p:sp>
      <p:sp>
        <p:nvSpPr>
          <p:cNvPr id="508" name="Shape 508"/>
          <p:cNvSpPr txBox="1"/>
          <p:nvPr/>
        </p:nvSpPr>
        <p:spPr>
          <a:xfrm>
            <a:off x="344625" y="33551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8x8 grid</a:t>
            </a:r>
          </a:p>
          <a:p>
            <a:pPr lvl="0" rtl="0">
              <a:spcBef>
                <a:spcPts val="0"/>
              </a:spcBef>
              <a:buNone/>
            </a:pPr>
            <a:r>
              <a:t/>
            </a:r>
            <a:endParaRPr i="1">
              <a:latin typeface="Source Sans Pro"/>
              <a:ea typeface="Source Sans Pro"/>
              <a:cs typeface="Source Sans Pro"/>
              <a:sym typeface="Source Sans Pro"/>
            </a:endParaRPr>
          </a:p>
          <a:p>
            <a:pPr lvl="0" rtl="0">
              <a:spcBef>
                <a:spcPts val="0"/>
              </a:spcBef>
              <a:buNone/>
            </a:pPr>
            <a:r>
              <a:t/>
            </a:r>
            <a:endParaRPr i="1">
              <a:latin typeface="Source Sans Pro"/>
              <a:ea typeface="Source Sans Pro"/>
              <a:cs typeface="Source Sans Pro"/>
              <a:sym typeface="Source Sans Pr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Shape 1000"/>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1001" name="Shape 1001"/>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lnSpc>
                <a:spcPct val="150000"/>
              </a:lnSpc>
              <a:spcBef>
                <a:spcPts val="0"/>
              </a:spcBef>
              <a:buNone/>
            </a:pPr>
            <a:r>
              <a:rPr lang="en-GB" sz="2400">
                <a:solidFill>
                  <a:schemeClr val="dk1"/>
                </a:solidFill>
                <a:latin typeface="Source Sans Pro"/>
                <a:ea typeface="Source Sans Pro"/>
                <a:cs typeface="Source Sans Pro"/>
                <a:sym typeface="Source Sans Pro"/>
              </a:rPr>
              <a:t>There are two ways to lose snake:</a:t>
            </a:r>
          </a:p>
          <a:p>
            <a:pPr indent="-381000" lvl="0" marL="457200" rtl="0">
              <a:lnSpc>
                <a:spcPct val="150000"/>
              </a:lnSpc>
              <a:spcBef>
                <a:spcPts val="0"/>
              </a:spcBef>
              <a:spcAft>
                <a:spcPts val="0"/>
              </a:spcAft>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run off the edge of the grid</a:t>
            </a:r>
          </a:p>
          <a:p>
            <a:pPr indent="-381000" lvl="0" marL="457200" rtl="0">
              <a:lnSpc>
                <a:spcPct val="150000"/>
              </a:lnSpc>
              <a:spcBef>
                <a:spcPts val="0"/>
              </a:spcBef>
              <a:buClr>
                <a:schemeClr val="dk1"/>
              </a:buClr>
              <a:buSzPct val="100000"/>
              <a:buFont typeface="Source Sans Pro"/>
              <a:buChar char="●"/>
            </a:pPr>
            <a:r>
              <a:rPr lang="en-GB" sz="2400">
                <a:solidFill>
                  <a:schemeClr val="dk1"/>
                </a:solidFill>
                <a:latin typeface="Source Sans Pro"/>
                <a:ea typeface="Source Sans Pro"/>
                <a:cs typeface="Source Sans Pro"/>
                <a:sym typeface="Source Sans Pro"/>
              </a:rPr>
              <a:t>the snake eats part of its own body</a:t>
            </a: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a:p>
            <a:pPr lvl="0" rtl="0">
              <a:spcBef>
                <a:spcPts val="0"/>
              </a:spcBef>
              <a:buNone/>
            </a:pPr>
            <a:r>
              <a:t/>
            </a:r>
            <a:endParaRPr sz="2400">
              <a:solidFill>
                <a:schemeClr val="dk1"/>
              </a:solidFill>
              <a:latin typeface="Source Sans Pro"/>
              <a:ea typeface="Source Sans Pro"/>
              <a:cs typeface="Source Sans Pro"/>
              <a:sym typeface="Source Sans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Shape 100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Running the final game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Shape 101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Clr>
                <a:schemeClr val="dk1"/>
              </a:buClr>
              <a:buSzPct val="25000"/>
              <a:buFont typeface="Arial"/>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1012" name="Shape 1012"/>
          <p:cNvSpPr/>
          <p:nvPr/>
        </p:nvSpPr>
        <p:spPr>
          <a:xfrm>
            <a:off x="281850" y="1762900"/>
            <a:ext cx="8580300" cy="7425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	sudo python3 2_snake.py</a:t>
            </a:r>
          </a:p>
        </p:txBody>
      </p:sp>
      <p:sp>
        <p:nvSpPr>
          <p:cNvPr id="1013" name="Shape 1013"/>
          <p:cNvSpPr txBox="1"/>
          <p:nvPr/>
        </p:nvSpPr>
        <p:spPr>
          <a:xfrm>
            <a:off x="176400" y="1244400"/>
            <a:ext cx="8806500" cy="571800"/>
          </a:xfrm>
          <a:prstGeom prst="rect">
            <a:avLst/>
          </a:prstGeom>
          <a:noFill/>
          <a:ln>
            <a:noFill/>
          </a:ln>
        </p:spPr>
        <p:txBody>
          <a:bodyPr anchorCtr="0" anchor="t"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as before:</a:t>
            </a: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rPr lang="en-GB" sz="2000">
                <a:solidFill>
                  <a:schemeClr val="dk1"/>
                </a:solidFill>
                <a:latin typeface="Source Sans Pro"/>
                <a:ea typeface="Source Sans Pro"/>
                <a:cs typeface="Source Sans Pro"/>
                <a:sym typeface="Source Sans Pro"/>
              </a:rPr>
              <a:t>Errors are likely! just ask for help</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Shape 1018"/>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The Full Game</a:t>
            </a:r>
          </a:p>
          <a:p>
            <a:pPr lvl="0" rtl="0" algn="l">
              <a:spcBef>
                <a:spcPts val="0"/>
              </a:spcBef>
              <a:buNone/>
            </a:pPr>
            <a:r>
              <a:rPr b="0" lang="en-GB" sz="1800">
                <a:solidFill>
                  <a:srgbClr val="666666"/>
                </a:solidFill>
                <a:latin typeface="Quicksand"/>
                <a:ea typeface="Quicksand"/>
                <a:cs typeface="Quicksand"/>
                <a:sym typeface="Quicksand"/>
              </a:rPr>
              <a:t>Ideas for expansion</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Shape 102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chemeClr val="dk2"/>
                </a:solidFill>
                <a:latin typeface="Quicksand"/>
                <a:ea typeface="Quicksand"/>
                <a:cs typeface="Quicksand"/>
                <a:sym typeface="Quicksand"/>
              </a:rPr>
              <a:t>The Full 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1024" name="Shape 1024"/>
          <p:cNvSpPr txBox="1"/>
          <p:nvPr/>
        </p:nvSpPr>
        <p:spPr>
          <a:xfrm>
            <a:off x="176400" y="1244400"/>
            <a:ext cx="8806500" cy="3547200"/>
          </a:xfrm>
          <a:prstGeom prst="rect">
            <a:avLst/>
          </a:prstGeom>
          <a:noFill/>
          <a:ln>
            <a:noFill/>
          </a:ln>
        </p:spPr>
        <p:txBody>
          <a:bodyPr anchorCtr="0" anchor="t" bIns="91425" lIns="91425" rIns="91425" wrap="square" tIns="91425">
            <a:noAutofit/>
          </a:bodyPr>
          <a:lstStyle/>
          <a:p>
            <a:pPr lvl="0" rtl="0">
              <a:spcBef>
                <a:spcPts val="0"/>
              </a:spcBef>
              <a:buNone/>
            </a:pPr>
            <a:r>
              <a:rPr lang="en-GB" sz="2000">
                <a:solidFill>
                  <a:schemeClr val="dk1"/>
                </a:solidFill>
                <a:latin typeface="Source Sans Pro"/>
                <a:ea typeface="Source Sans Pro"/>
                <a:cs typeface="Source Sans Pro"/>
                <a:sym typeface="Source Sans Pro"/>
              </a:rPr>
              <a:t>Now the main game has been completed, adding additional features should be more straightforward. Here are a few ideas:</a:t>
            </a: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rPr lang="en-GB" sz="2000">
                <a:solidFill>
                  <a:schemeClr val="dk1"/>
                </a:solidFill>
                <a:latin typeface="Source Sans Pro"/>
                <a:ea typeface="Source Sans Pro"/>
                <a:cs typeface="Source Sans Pro"/>
                <a:sym typeface="Source Sans Pro"/>
              </a:rPr>
              <a:t>Scoring		-	Add your own scoring system back into the game</a:t>
            </a:r>
          </a:p>
          <a:p>
            <a:pPr lvl="0" rtl="0">
              <a:spcBef>
                <a:spcPts val="0"/>
              </a:spcBef>
              <a:buNone/>
            </a:pPr>
            <a:r>
              <a:rPr lang="en-GB" sz="2000">
                <a:solidFill>
                  <a:schemeClr val="dk1"/>
                </a:solidFill>
                <a:latin typeface="Source Sans Pro"/>
                <a:ea typeface="Source Sans Pro"/>
                <a:cs typeface="Source Sans Pro"/>
                <a:sym typeface="Source Sans Pro"/>
              </a:rPr>
              <a:t>					</a:t>
            </a:r>
            <a:r>
              <a:rPr i="1" lang="en-GB">
                <a:solidFill>
                  <a:schemeClr val="dk1"/>
                </a:solidFill>
                <a:latin typeface="Source Sans Pro"/>
                <a:ea typeface="Source Sans Pro"/>
                <a:cs typeface="Source Sans Pro"/>
                <a:sym typeface="Source Sans Pro"/>
              </a:rPr>
              <a:t>(an idea: speedrunning rules, quickest to 20 dots?)</a:t>
            </a:r>
          </a:p>
          <a:p>
            <a:pPr lvl="0" rtl="0">
              <a:spcBef>
                <a:spcPts val="0"/>
              </a:spcBef>
              <a:buNone/>
            </a:pPr>
            <a:r>
              <a:t/>
            </a:r>
            <a:endParaRPr sz="2000">
              <a:solidFill>
                <a:schemeClr val="dk1"/>
              </a:solidFill>
              <a:latin typeface="Source Sans Pro"/>
              <a:ea typeface="Source Sans Pro"/>
              <a:cs typeface="Source Sans Pro"/>
              <a:sym typeface="Source Sans Pro"/>
            </a:endParaRPr>
          </a:p>
          <a:p>
            <a:pPr lvl="0" rtl="0">
              <a:spcBef>
                <a:spcPts val="0"/>
              </a:spcBef>
              <a:buNone/>
            </a:pPr>
            <a:r>
              <a:rPr lang="en-GB" sz="2000">
                <a:solidFill>
                  <a:schemeClr val="dk1"/>
                </a:solidFill>
                <a:latin typeface="Source Sans Pro"/>
                <a:ea typeface="Source Sans Pro"/>
                <a:cs typeface="Source Sans Pro"/>
                <a:sym typeface="Source Sans Pro"/>
              </a:rPr>
              <a:t>Chemistry	-	Make the food change colour every loop.</a:t>
            </a:r>
            <a:br>
              <a:rPr lang="en-GB" sz="2000">
                <a:solidFill>
                  <a:schemeClr val="dk1"/>
                </a:solidFill>
                <a:latin typeface="Source Sans Pro"/>
                <a:ea typeface="Source Sans Pro"/>
                <a:cs typeface="Source Sans Pro"/>
                <a:sym typeface="Source Sans Pro"/>
              </a:rPr>
            </a:br>
            <a:r>
              <a:rPr lang="en-GB" sz="2000">
                <a:solidFill>
                  <a:schemeClr val="dk1"/>
                </a:solidFill>
                <a:latin typeface="Source Sans Pro"/>
                <a:ea typeface="Source Sans Pro"/>
                <a:cs typeface="Source Sans Pro"/>
                <a:sym typeface="Source Sans Pro"/>
              </a:rPr>
              <a:t>					</a:t>
            </a:r>
            <a:r>
              <a:rPr i="1" lang="en-GB">
                <a:solidFill>
                  <a:schemeClr val="dk1"/>
                </a:solidFill>
                <a:latin typeface="Source Sans Pro"/>
                <a:ea typeface="Source Sans Pro"/>
                <a:cs typeface="Source Sans Pro"/>
                <a:sym typeface="Source Sans Pro"/>
              </a:rPr>
              <a:t>(food[2] = a number, each number is a colour?)</a:t>
            </a:r>
          </a:p>
          <a:p>
            <a:pPr lvl="0" rtl="0">
              <a:spcBef>
                <a:spcPts val="0"/>
              </a:spcBef>
              <a:buNone/>
            </a:pPr>
            <a:r>
              <a:t/>
            </a:r>
            <a:endParaRPr i="1">
              <a:solidFill>
                <a:schemeClr val="dk1"/>
              </a:solidFill>
              <a:latin typeface="Source Sans Pro"/>
              <a:ea typeface="Source Sans Pro"/>
              <a:cs typeface="Source Sans Pro"/>
              <a:sym typeface="Source Sans Pro"/>
            </a:endParaRPr>
          </a:p>
          <a:p>
            <a:pPr lvl="0" rtl="0">
              <a:spcBef>
                <a:spcPts val="0"/>
              </a:spcBef>
              <a:buNone/>
            </a:pPr>
            <a:r>
              <a:t/>
            </a:r>
            <a:endParaRPr i="1">
              <a:solidFill>
                <a:schemeClr val="dk1"/>
              </a:solidFill>
              <a:latin typeface="Source Sans Pro"/>
              <a:ea typeface="Source Sans Pro"/>
              <a:cs typeface="Source Sans Pro"/>
              <a:sym typeface="Source Sans Pro"/>
            </a:endParaRPr>
          </a:p>
          <a:p>
            <a:pPr lvl="0" rtl="0">
              <a:spcBef>
                <a:spcPts val="0"/>
              </a:spcBef>
              <a:buNone/>
            </a:pPr>
            <a:r>
              <a:rPr lang="en-GB" sz="2000">
                <a:solidFill>
                  <a:schemeClr val="dk1"/>
                </a:solidFill>
                <a:latin typeface="Source Sans Pro"/>
                <a:ea typeface="Source Sans Pro"/>
                <a:cs typeface="Source Sans Pro"/>
                <a:sym typeface="Source Sans Pro"/>
              </a:rPr>
              <a:t> Rainicorn	-	Give each segment of the snake a different colour</a:t>
            </a:r>
          </a:p>
          <a:p>
            <a:pPr lvl="0" rtl="0">
              <a:spcBef>
                <a:spcPts val="0"/>
              </a:spcBef>
              <a:buNone/>
            </a:pPr>
            <a:r>
              <a:rPr lang="en-GB" sz="2000">
                <a:solidFill>
                  <a:schemeClr val="dk1"/>
                </a:solidFill>
                <a:latin typeface="Source Sans Pro"/>
                <a:ea typeface="Source Sans Pro"/>
                <a:cs typeface="Source Sans Pro"/>
                <a:sym typeface="Source Sans Pro"/>
              </a:rPr>
              <a:t>					</a:t>
            </a:r>
            <a:r>
              <a:rPr i="1" lang="en-GB">
                <a:solidFill>
                  <a:schemeClr val="dk1"/>
                </a:solidFill>
                <a:latin typeface="Source Sans Pro"/>
                <a:ea typeface="Source Sans Pro"/>
                <a:cs typeface="Source Sans Pro"/>
                <a:sym typeface="Source Sans Pro"/>
              </a:rPr>
              <a:t>(more difficult, you’ll need to shift the colour along the list)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grpSp>
        <p:nvGrpSpPr>
          <p:cNvPr id="513" name="Shape 513"/>
          <p:cNvGrpSpPr/>
          <p:nvPr/>
        </p:nvGrpSpPr>
        <p:grpSpPr>
          <a:xfrm>
            <a:off x="3588900" y="1244400"/>
            <a:ext cx="1966200" cy="1966200"/>
            <a:chOff x="2357575" y="1619425"/>
            <a:chExt cx="1966200" cy="1966200"/>
          </a:xfrm>
        </p:grpSpPr>
        <p:sp>
          <p:nvSpPr>
            <p:cNvPr id="514" name="Shape 514"/>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15" name="Shape 515"/>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16" name="Shape 516"/>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17" name="Shape 517"/>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18" name="Shape 518"/>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19" name="Shape 519"/>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0" name="Shape 520"/>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1" name="Shape 521"/>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2" name="Shape 522"/>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3" name="Shape 523"/>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4" name="Shape 524"/>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5" name="Shape 525"/>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6" name="Shape 526"/>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7" name="Shape 527"/>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8" name="Shape 528"/>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29" name="Shape 529"/>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0" name="Shape 530"/>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1" name="Shape 531"/>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2" name="Shape 532"/>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3" name="Shape 533"/>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4" name="Shape 534"/>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5" name="Shape 535"/>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6" name="Shape 536"/>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7" name="Shape 537"/>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8" name="Shape 538"/>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39" name="Shape 539"/>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0" name="Shape 540"/>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1" name="Shape 541"/>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2" name="Shape 542"/>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3" name="Shape 543"/>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4" name="Shape 544"/>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5" name="Shape 545"/>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6" name="Shape 546"/>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7" name="Shape 547"/>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8" name="Shape 548"/>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49" name="Shape 549"/>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0" name="Shape 550"/>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1" name="Shape 551"/>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2" name="Shape 552"/>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3" name="Shape 553"/>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4" name="Shape 554"/>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5" name="Shape 555"/>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6" name="Shape 556"/>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7" name="Shape 557"/>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8" name="Shape 558"/>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59" name="Shape 559"/>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0" name="Shape 560"/>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1" name="Shape 561"/>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2" name="Shape 562"/>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3" name="Shape 563"/>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4" name="Shape 564"/>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5" name="Shape 565"/>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6" name="Shape 566"/>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7" name="Shape 567"/>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8" name="Shape 568"/>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69" name="Shape 569"/>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0" name="Shape 570"/>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1" name="Shape 571"/>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2" name="Shape 572"/>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3" name="Shape 573"/>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4" name="Shape 574"/>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5" name="Shape 575"/>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6" name="Shape 576"/>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77" name="Shape 577"/>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grpSp>
        <p:nvGrpSpPr>
          <p:cNvPr id="578" name="Shape 578"/>
          <p:cNvGrpSpPr/>
          <p:nvPr/>
        </p:nvGrpSpPr>
        <p:grpSpPr>
          <a:xfrm>
            <a:off x="344475" y="1244400"/>
            <a:ext cx="1966200" cy="1966200"/>
            <a:chOff x="2357575" y="1619425"/>
            <a:chExt cx="1966200" cy="1966200"/>
          </a:xfrm>
        </p:grpSpPr>
        <p:sp>
          <p:nvSpPr>
            <p:cNvPr id="579" name="Shape 579"/>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0" name="Shape 580"/>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1" name="Shape 581"/>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2" name="Shape 582"/>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3" name="Shape 583"/>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4" name="Shape 584"/>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5" name="Shape 585"/>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6" name="Shape 586"/>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7" name="Shape 587"/>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8" name="Shape 588"/>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89" name="Shape 589"/>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0" name="Shape 590"/>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1" name="Shape 591"/>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2" name="Shape 592"/>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3" name="Shape 593"/>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4" name="Shape 594"/>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5" name="Shape 595"/>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6" name="Shape 596"/>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7" name="Shape 597"/>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8" name="Shape 598"/>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599" name="Shape 599"/>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0" name="Shape 600"/>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1" name="Shape 601"/>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2" name="Shape 602"/>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3" name="Shape 603"/>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4" name="Shape 604"/>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5" name="Shape 605"/>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6" name="Shape 606"/>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7" name="Shape 607"/>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8" name="Shape 608"/>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09" name="Shape 609"/>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0" name="Shape 610"/>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1" name="Shape 611"/>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2" name="Shape 612"/>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3" name="Shape 613"/>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4" name="Shape 614"/>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5" name="Shape 615"/>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6" name="Shape 616"/>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7" name="Shape 617"/>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8" name="Shape 618"/>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19" name="Shape 619"/>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0" name="Shape 620"/>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1" name="Shape 621"/>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2" name="Shape 622"/>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3" name="Shape 623"/>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4" name="Shape 624"/>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5" name="Shape 625"/>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6" name="Shape 626"/>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7" name="Shape 627"/>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8" name="Shape 628"/>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29" name="Shape 629"/>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0" name="Shape 630"/>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1" name="Shape 631"/>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2" name="Shape 632"/>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3" name="Shape 633"/>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4" name="Shape 634"/>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5" name="Shape 635"/>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6" name="Shape 636"/>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7" name="Shape 637"/>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8" name="Shape 638"/>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39" name="Shape 639"/>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40" name="Shape 640"/>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41" name="Shape 641"/>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42" name="Shape 642"/>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sp>
        <p:nvSpPr>
          <p:cNvPr id="643" name="Shape 64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Game components</a:t>
            </a:r>
          </a:p>
          <a:p>
            <a:pPr lvl="0" rtl="0" algn="l">
              <a:spcBef>
                <a:spcPts val="0"/>
              </a:spcBef>
              <a:buNone/>
            </a:pPr>
            <a:r>
              <a:t/>
            </a:r>
            <a:endParaRPr b="0" sz="1800">
              <a:solidFill>
                <a:srgbClr val="666666"/>
              </a:solidFill>
              <a:latin typeface="Quicksand"/>
              <a:ea typeface="Quicksand"/>
              <a:cs typeface="Quicksand"/>
              <a:sym typeface="Quicksand"/>
            </a:endParaRPr>
          </a:p>
        </p:txBody>
      </p:sp>
      <p:grpSp>
        <p:nvGrpSpPr>
          <p:cNvPr id="644" name="Shape 644"/>
          <p:cNvGrpSpPr/>
          <p:nvPr/>
        </p:nvGrpSpPr>
        <p:grpSpPr>
          <a:xfrm>
            <a:off x="3588900" y="1244400"/>
            <a:ext cx="1455600" cy="1710900"/>
            <a:chOff x="621525" y="1619425"/>
            <a:chExt cx="1455600" cy="1710900"/>
          </a:xfrm>
        </p:grpSpPr>
        <p:sp>
          <p:nvSpPr>
            <p:cNvPr id="645" name="Shape 645"/>
            <p:cNvSpPr/>
            <p:nvPr/>
          </p:nvSpPr>
          <p:spPr>
            <a:xfrm>
              <a:off x="876825" y="16194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46" name="Shape 646"/>
            <p:cNvSpPr/>
            <p:nvPr/>
          </p:nvSpPr>
          <p:spPr>
            <a:xfrm>
              <a:off x="876825" y="18747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47" name="Shape 647"/>
            <p:cNvSpPr/>
            <p:nvPr/>
          </p:nvSpPr>
          <p:spPr>
            <a:xfrm>
              <a:off x="876825" y="21300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48" name="Shape 648"/>
            <p:cNvSpPr/>
            <p:nvPr/>
          </p:nvSpPr>
          <p:spPr>
            <a:xfrm>
              <a:off x="8768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49" name="Shape 649"/>
            <p:cNvSpPr/>
            <p:nvPr/>
          </p:nvSpPr>
          <p:spPr>
            <a:xfrm>
              <a:off x="11321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0" name="Shape 650"/>
            <p:cNvSpPr/>
            <p:nvPr/>
          </p:nvSpPr>
          <p:spPr>
            <a:xfrm>
              <a:off x="621525" y="16194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1" name="Shape 651"/>
            <p:cNvSpPr/>
            <p:nvPr/>
          </p:nvSpPr>
          <p:spPr>
            <a:xfrm>
              <a:off x="13874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2" name="Shape 652"/>
            <p:cNvSpPr/>
            <p:nvPr/>
          </p:nvSpPr>
          <p:spPr>
            <a:xfrm>
              <a:off x="16427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3" name="Shape 653"/>
            <p:cNvSpPr/>
            <p:nvPr/>
          </p:nvSpPr>
          <p:spPr>
            <a:xfrm>
              <a:off x="1898025" y="23853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4" name="Shape 654"/>
            <p:cNvSpPr/>
            <p:nvPr/>
          </p:nvSpPr>
          <p:spPr>
            <a:xfrm>
              <a:off x="1898025" y="26406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5" name="Shape 655"/>
            <p:cNvSpPr/>
            <p:nvPr/>
          </p:nvSpPr>
          <p:spPr>
            <a:xfrm>
              <a:off x="1898025" y="28959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6" name="Shape 656"/>
            <p:cNvSpPr/>
            <p:nvPr/>
          </p:nvSpPr>
          <p:spPr>
            <a:xfrm>
              <a:off x="1642725" y="28959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7" name="Shape 657"/>
            <p:cNvSpPr/>
            <p:nvPr/>
          </p:nvSpPr>
          <p:spPr>
            <a:xfrm>
              <a:off x="1642725" y="3151225"/>
              <a:ext cx="179100" cy="1791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grpSp>
      <p:grpSp>
        <p:nvGrpSpPr>
          <p:cNvPr id="658" name="Shape 658"/>
          <p:cNvGrpSpPr/>
          <p:nvPr/>
        </p:nvGrpSpPr>
        <p:grpSpPr>
          <a:xfrm>
            <a:off x="6661775" y="1244400"/>
            <a:ext cx="1966200" cy="1966200"/>
            <a:chOff x="2357575" y="1619425"/>
            <a:chExt cx="1966200" cy="1966200"/>
          </a:xfrm>
        </p:grpSpPr>
        <p:sp>
          <p:nvSpPr>
            <p:cNvPr id="659" name="Shape 659"/>
            <p:cNvSpPr/>
            <p:nvPr/>
          </p:nvSpPr>
          <p:spPr>
            <a:xfrm>
              <a:off x="23575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0" name="Shape 660"/>
            <p:cNvSpPr/>
            <p:nvPr/>
          </p:nvSpPr>
          <p:spPr>
            <a:xfrm>
              <a:off x="23575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1" name="Shape 661"/>
            <p:cNvSpPr/>
            <p:nvPr/>
          </p:nvSpPr>
          <p:spPr>
            <a:xfrm>
              <a:off x="23575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2" name="Shape 662"/>
            <p:cNvSpPr/>
            <p:nvPr/>
          </p:nvSpPr>
          <p:spPr>
            <a:xfrm>
              <a:off x="23575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3" name="Shape 663"/>
            <p:cNvSpPr/>
            <p:nvPr/>
          </p:nvSpPr>
          <p:spPr>
            <a:xfrm>
              <a:off x="23575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4" name="Shape 664"/>
            <p:cNvSpPr/>
            <p:nvPr/>
          </p:nvSpPr>
          <p:spPr>
            <a:xfrm>
              <a:off x="23575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5" name="Shape 665"/>
            <p:cNvSpPr/>
            <p:nvPr/>
          </p:nvSpPr>
          <p:spPr>
            <a:xfrm>
              <a:off x="23575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6" name="Shape 666"/>
            <p:cNvSpPr/>
            <p:nvPr/>
          </p:nvSpPr>
          <p:spPr>
            <a:xfrm>
              <a:off x="23575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7" name="Shape 667"/>
            <p:cNvSpPr/>
            <p:nvPr/>
          </p:nvSpPr>
          <p:spPr>
            <a:xfrm>
              <a:off x="26128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8" name="Shape 668"/>
            <p:cNvSpPr/>
            <p:nvPr/>
          </p:nvSpPr>
          <p:spPr>
            <a:xfrm>
              <a:off x="26128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69" name="Shape 669"/>
            <p:cNvSpPr/>
            <p:nvPr/>
          </p:nvSpPr>
          <p:spPr>
            <a:xfrm>
              <a:off x="26128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0" name="Shape 670"/>
            <p:cNvSpPr/>
            <p:nvPr/>
          </p:nvSpPr>
          <p:spPr>
            <a:xfrm>
              <a:off x="26128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1" name="Shape 671"/>
            <p:cNvSpPr/>
            <p:nvPr/>
          </p:nvSpPr>
          <p:spPr>
            <a:xfrm>
              <a:off x="26128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2" name="Shape 672"/>
            <p:cNvSpPr/>
            <p:nvPr/>
          </p:nvSpPr>
          <p:spPr>
            <a:xfrm>
              <a:off x="26128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3" name="Shape 673"/>
            <p:cNvSpPr/>
            <p:nvPr/>
          </p:nvSpPr>
          <p:spPr>
            <a:xfrm>
              <a:off x="26128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4" name="Shape 674"/>
            <p:cNvSpPr/>
            <p:nvPr/>
          </p:nvSpPr>
          <p:spPr>
            <a:xfrm>
              <a:off x="26128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5" name="Shape 675"/>
            <p:cNvSpPr/>
            <p:nvPr/>
          </p:nvSpPr>
          <p:spPr>
            <a:xfrm>
              <a:off x="28681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6" name="Shape 676"/>
            <p:cNvSpPr/>
            <p:nvPr/>
          </p:nvSpPr>
          <p:spPr>
            <a:xfrm>
              <a:off x="28681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7" name="Shape 677"/>
            <p:cNvSpPr/>
            <p:nvPr/>
          </p:nvSpPr>
          <p:spPr>
            <a:xfrm>
              <a:off x="28681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8" name="Shape 678"/>
            <p:cNvSpPr/>
            <p:nvPr/>
          </p:nvSpPr>
          <p:spPr>
            <a:xfrm>
              <a:off x="28681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79" name="Shape 679"/>
            <p:cNvSpPr/>
            <p:nvPr/>
          </p:nvSpPr>
          <p:spPr>
            <a:xfrm>
              <a:off x="28681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0" name="Shape 680"/>
            <p:cNvSpPr/>
            <p:nvPr/>
          </p:nvSpPr>
          <p:spPr>
            <a:xfrm>
              <a:off x="28681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1" name="Shape 681"/>
            <p:cNvSpPr/>
            <p:nvPr/>
          </p:nvSpPr>
          <p:spPr>
            <a:xfrm>
              <a:off x="28681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2" name="Shape 682"/>
            <p:cNvSpPr/>
            <p:nvPr/>
          </p:nvSpPr>
          <p:spPr>
            <a:xfrm>
              <a:off x="28681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3" name="Shape 683"/>
            <p:cNvSpPr/>
            <p:nvPr/>
          </p:nvSpPr>
          <p:spPr>
            <a:xfrm>
              <a:off x="31234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4" name="Shape 684"/>
            <p:cNvSpPr/>
            <p:nvPr/>
          </p:nvSpPr>
          <p:spPr>
            <a:xfrm>
              <a:off x="31234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5" name="Shape 685"/>
            <p:cNvSpPr/>
            <p:nvPr/>
          </p:nvSpPr>
          <p:spPr>
            <a:xfrm>
              <a:off x="31234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6" name="Shape 686"/>
            <p:cNvSpPr/>
            <p:nvPr/>
          </p:nvSpPr>
          <p:spPr>
            <a:xfrm>
              <a:off x="31234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7" name="Shape 687"/>
            <p:cNvSpPr/>
            <p:nvPr/>
          </p:nvSpPr>
          <p:spPr>
            <a:xfrm>
              <a:off x="31234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8" name="Shape 688"/>
            <p:cNvSpPr/>
            <p:nvPr/>
          </p:nvSpPr>
          <p:spPr>
            <a:xfrm>
              <a:off x="31234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89" name="Shape 689"/>
            <p:cNvSpPr/>
            <p:nvPr/>
          </p:nvSpPr>
          <p:spPr>
            <a:xfrm>
              <a:off x="31234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0" name="Shape 690"/>
            <p:cNvSpPr/>
            <p:nvPr/>
          </p:nvSpPr>
          <p:spPr>
            <a:xfrm>
              <a:off x="31234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1" name="Shape 691"/>
            <p:cNvSpPr/>
            <p:nvPr/>
          </p:nvSpPr>
          <p:spPr>
            <a:xfrm>
              <a:off x="33787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2" name="Shape 692"/>
            <p:cNvSpPr/>
            <p:nvPr/>
          </p:nvSpPr>
          <p:spPr>
            <a:xfrm>
              <a:off x="33787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3" name="Shape 693"/>
            <p:cNvSpPr/>
            <p:nvPr/>
          </p:nvSpPr>
          <p:spPr>
            <a:xfrm>
              <a:off x="33787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4" name="Shape 694"/>
            <p:cNvSpPr/>
            <p:nvPr/>
          </p:nvSpPr>
          <p:spPr>
            <a:xfrm>
              <a:off x="33787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5" name="Shape 695"/>
            <p:cNvSpPr/>
            <p:nvPr/>
          </p:nvSpPr>
          <p:spPr>
            <a:xfrm>
              <a:off x="33787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6" name="Shape 696"/>
            <p:cNvSpPr/>
            <p:nvPr/>
          </p:nvSpPr>
          <p:spPr>
            <a:xfrm>
              <a:off x="33787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7" name="Shape 697"/>
            <p:cNvSpPr/>
            <p:nvPr/>
          </p:nvSpPr>
          <p:spPr>
            <a:xfrm>
              <a:off x="33787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8" name="Shape 698"/>
            <p:cNvSpPr/>
            <p:nvPr/>
          </p:nvSpPr>
          <p:spPr>
            <a:xfrm>
              <a:off x="33787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699" name="Shape 699"/>
            <p:cNvSpPr/>
            <p:nvPr/>
          </p:nvSpPr>
          <p:spPr>
            <a:xfrm>
              <a:off x="36340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0" name="Shape 700"/>
            <p:cNvSpPr/>
            <p:nvPr/>
          </p:nvSpPr>
          <p:spPr>
            <a:xfrm>
              <a:off x="36340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1" name="Shape 701"/>
            <p:cNvSpPr/>
            <p:nvPr/>
          </p:nvSpPr>
          <p:spPr>
            <a:xfrm>
              <a:off x="36340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2" name="Shape 702"/>
            <p:cNvSpPr/>
            <p:nvPr/>
          </p:nvSpPr>
          <p:spPr>
            <a:xfrm>
              <a:off x="36340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3" name="Shape 703"/>
            <p:cNvSpPr/>
            <p:nvPr/>
          </p:nvSpPr>
          <p:spPr>
            <a:xfrm>
              <a:off x="36340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4" name="Shape 704"/>
            <p:cNvSpPr/>
            <p:nvPr/>
          </p:nvSpPr>
          <p:spPr>
            <a:xfrm>
              <a:off x="36340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5" name="Shape 705"/>
            <p:cNvSpPr/>
            <p:nvPr/>
          </p:nvSpPr>
          <p:spPr>
            <a:xfrm>
              <a:off x="36340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6" name="Shape 706"/>
            <p:cNvSpPr/>
            <p:nvPr/>
          </p:nvSpPr>
          <p:spPr>
            <a:xfrm>
              <a:off x="36340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7" name="Shape 707"/>
            <p:cNvSpPr/>
            <p:nvPr/>
          </p:nvSpPr>
          <p:spPr>
            <a:xfrm>
              <a:off x="38893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8" name="Shape 708"/>
            <p:cNvSpPr/>
            <p:nvPr/>
          </p:nvSpPr>
          <p:spPr>
            <a:xfrm>
              <a:off x="38893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09" name="Shape 709"/>
            <p:cNvSpPr/>
            <p:nvPr/>
          </p:nvSpPr>
          <p:spPr>
            <a:xfrm>
              <a:off x="38893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0" name="Shape 710"/>
            <p:cNvSpPr/>
            <p:nvPr/>
          </p:nvSpPr>
          <p:spPr>
            <a:xfrm>
              <a:off x="38893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1" name="Shape 711"/>
            <p:cNvSpPr/>
            <p:nvPr/>
          </p:nvSpPr>
          <p:spPr>
            <a:xfrm>
              <a:off x="38893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2" name="Shape 712"/>
            <p:cNvSpPr/>
            <p:nvPr/>
          </p:nvSpPr>
          <p:spPr>
            <a:xfrm>
              <a:off x="38893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3" name="Shape 713"/>
            <p:cNvSpPr/>
            <p:nvPr/>
          </p:nvSpPr>
          <p:spPr>
            <a:xfrm>
              <a:off x="38893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4" name="Shape 714"/>
            <p:cNvSpPr/>
            <p:nvPr/>
          </p:nvSpPr>
          <p:spPr>
            <a:xfrm>
              <a:off x="38893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5" name="Shape 715"/>
            <p:cNvSpPr/>
            <p:nvPr/>
          </p:nvSpPr>
          <p:spPr>
            <a:xfrm>
              <a:off x="4144675" y="16194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6" name="Shape 716"/>
            <p:cNvSpPr/>
            <p:nvPr/>
          </p:nvSpPr>
          <p:spPr>
            <a:xfrm>
              <a:off x="4144675" y="18747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7" name="Shape 717"/>
            <p:cNvSpPr/>
            <p:nvPr/>
          </p:nvSpPr>
          <p:spPr>
            <a:xfrm>
              <a:off x="4144675" y="21300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8" name="Shape 718"/>
            <p:cNvSpPr/>
            <p:nvPr/>
          </p:nvSpPr>
          <p:spPr>
            <a:xfrm>
              <a:off x="4144675" y="23853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19" name="Shape 719"/>
            <p:cNvSpPr/>
            <p:nvPr/>
          </p:nvSpPr>
          <p:spPr>
            <a:xfrm>
              <a:off x="4144675" y="26406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20" name="Shape 720"/>
            <p:cNvSpPr/>
            <p:nvPr/>
          </p:nvSpPr>
          <p:spPr>
            <a:xfrm>
              <a:off x="4144675" y="28959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21" name="Shape 721"/>
            <p:cNvSpPr/>
            <p:nvPr/>
          </p:nvSpPr>
          <p:spPr>
            <a:xfrm>
              <a:off x="4144675" y="31512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sp>
          <p:nvSpPr>
            <p:cNvPr id="722" name="Shape 722"/>
            <p:cNvSpPr/>
            <p:nvPr/>
          </p:nvSpPr>
          <p:spPr>
            <a:xfrm>
              <a:off x="4144675" y="3406525"/>
              <a:ext cx="179100" cy="179100"/>
            </a:xfrm>
            <a:prstGeom prst="rect">
              <a:avLst/>
            </a:prstGeom>
            <a:solidFill>
              <a:srgbClr val="EFEFEF"/>
            </a:solidFill>
            <a:ln>
              <a:noFill/>
            </a:ln>
          </p:spPr>
          <p:txBody>
            <a:bodyPr anchorCtr="0" anchor="ctr" bIns="91425" lIns="91425" rIns="91425" wrap="square" tIns="91425">
              <a:noAutofit/>
            </a:bodyPr>
            <a:lstStyle/>
            <a:p>
              <a:pPr lvl="0">
                <a:spcBef>
                  <a:spcPts val="0"/>
                </a:spcBef>
                <a:buNone/>
              </a:pPr>
              <a:r>
                <a:t/>
              </a:r>
              <a:endParaRPr/>
            </a:p>
          </p:txBody>
        </p:sp>
      </p:grpSp>
      <p:sp>
        <p:nvSpPr>
          <p:cNvPr id="723" name="Shape 723"/>
          <p:cNvSpPr/>
          <p:nvPr/>
        </p:nvSpPr>
        <p:spPr>
          <a:xfrm>
            <a:off x="7928250" y="1499700"/>
            <a:ext cx="179100" cy="179100"/>
          </a:xfrm>
          <a:prstGeom prst="rect">
            <a:avLst/>
          </a:prstGeom>
          <a:solidFill>
            <a:srgbClr val="FF0000"/>
          </a:solidFill>
          <a:ln>
            <a:noFill/>
          </a:ln>
        </p:spPr>
        <p:txBody>
          <a:bodyPr anchorCtr="0" anchor="ctr" bIns="91425" lIns="91425" rIns="91425" wrap="square" tIns="91425">
            <a:noAutofit/>
          </a:bodyPr>
          <a:lstStyle/>
          <a:p>
            <a:pPr lvl="0">
              <a:spcBef>
                <a:spcPts val="0"/>
              </a:spcBef>
              <a:buNone/>
            </a:pPr>
            <a:r>
              <a:t/>
            </a:r>
            <a:endParaRPr/>
          </a:p>
        </p:txBody>
      </p:sp>
      <p:sp>
        <p:nvSpPr>
          <p:cNvPr id="724" name="Shape 724"/>
          <p:cNvSpPr txBox="1"/>
          <p:nvPr/>
        </p:nvSpPr>
        <p:spPr>
          <a:xfrm>
            <a:off x="3588900" y="3391275"/>
            <a:ext cx="1966200" cy="1610400"/>
          </a:xfrm>
          <a:prstGeom prst="rect">
            <a:avLst/>
          </a:prstGeom>
          <a:noFill/>
          <a:ln>
            <a:noFill/>
          </a:ln>
        </p:spPr>
        <p:txBody>
          <a:bodyPr anchorCtr="0" anchor="t" bIns="91425" lIns="91425" rIns="91425" wrap="square" tIns="91425">
            <a:noAutofit/>
          </a:bodyPr>
          <a:lstStyle/>
          <a:p>
            <a:pPr lvl="0" rtl="0">
              <a:lnSpc>
                <a:spcPct val="100000"/>
              </a:lnSpc>
              <a:spcBef>
                <a:spcPts val="0"/>
              </a:spcBef>
              <a:buNone/>
            </a:pPr>
            <a:r>
              <a:rPr lang="en-GB">
                <a:latin typeface="Source Sans Pro"/>
                <a:ea typeface="Source Sans Pro"/>
                <a:cs typeface="Source Sans Pro"/>
                <a:sym typeface="Source Sans Pro"/>
              </a:rPr>
              <a:t>“Snake”</a:t>
            </a:r>
          </a:p>
          <a:p>
            <a:pPr lvl="0" rtl="0">
              <a:lnSpc>
                <a:spcPct val="100000"/>
              </a:lnSpc>
              <a:spcBef>
                <a:spcPts val="0"/>
              </a:spcBef>
              <a:buNone/>
            </a:pPr>
            <a:r>
              <a:t/>
            </a:r>
            <a:endParaRPr i="1" sz="1200">
              <a:latin typeface="Source Sans Pro"/>
              <a:ea typeface="Source Sans Pro"/>
              <a:cs typeface="Source Sans Pro"/>
              <a:sym typeface="Source Sans Pro"/>
            </a:endParaRPr>
          </a:p>
          <a:p>
            <a:pPr lvl="0" rtl="0">
              <a:lnSpc>
                <a:spcPct val="100000"/>
              </a:lnSpc>
              <a:spcBef>
                <a:spcPts val="0"/>
              </a:spcBef>
              <a:buNone/>
            </a:pPr>
            <a:r>
              <a:rPr lang="en-GB" sz="1200">
                <a:latin typeface="Source Code Pro"/>
                <a:ea typeface="Source Code Pro"/>
                <a:cs typeface="Source Code Pro"/>
                <a:sym typeface="Source Code Pro"/>
              </a:rPr>
              <a:t>Segment = [4, 6]</a:t>
            </a:r>
          </a:p>
          <a:p>
            <a:pPr lvl="0" rtl="0">
              <a:lnSpc>
                <a:spcPct val="100000"/>
              </a:lnSpc>
              <a:spcBef>
                <a:spcPts val="0"/>
              </a:spcBef>
              <a:buNone/>
            </a:pPr>
            <a:r>
              <a:rPr lang="en-GB" sz="1200">
                <a:latin typeface="Source Code Pro"/>
                <a:ea typeface="Source Code Pro"/>
                <a:cs typeface="Source Code Pro"/>
                <a:sym typeface="Source Code Pro"/>
              </a:rPr>
              <a:t>Snake[0] = Segment</a:t>
            </a:r>
          </a:p>
        </p:txBody>
      </p:sp>
      <p:sp>
        <p:nvSpPr>
          <p:cNvPr id="725" name="Shape 725"/>
          <p:cNvSpPr txBox="1"/>
          <p:nvPr/>
        </p:nvSpPr>
        <p:spPr>
          <a:xfrm>
            <a:off x="6661775" y="33912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“Food”</a:t>
            </a:r>
          </a:p>
          <a:p>
            <a:pPr lvl="0" rtl="0">
              <a:spcBef>
                <a:spcPts val="0"/>
              </a:spcBef>
              <a:buNone/>
            </a:pPr>
            <a:r>
              <a:t/>
            </a:r>
            <a:endParaRPr sz="1200">
              <a:latin typeface="Source Sans Pro"/>
              <a:ea typeface="Source Sans Pro"/>
              <a:cs typeface="Source Sans Pro"/>
              <a:sym typeface="Source Sans Pro"/>
            </a:endParaRPr>
          </a:p>
          <a:p>
            <a:pPr lvl="0" rtl="0">
              <a:spcBef>
                <a:spcPts val="0"/>
              </a:spcBef>
              <a:buNone/>
            </a:pPr>
            <a:r>
              <a:rPr lang="en-GB" sz="1200">
                <a:latin typeface="Source Code Pro"/>
                <a:ea typeface="Source Code Pro"/>
                <a:cs typeface="Source Code Pro"/>
                <a:sym typeface="Source Code Pro"/>
              </a:rPr>
              <a:t>Food = [5, 1]</a:t>
            </a:r>
          </a:p>
        </p:txBody>
      </p:sp>
      <p:sp>
        <p:nvSpPr>
          <p:cNvPr id="726" name="Shape 726"/>
          <p:cNvSpPr txBox="1"/>
          <p:nvPr/>
        </p:nvSpPr>
        <p:spPr>
          <a:xfrm>
            <a:off x="344625" y="3355175"/>
            <a:ext cx="1966200" cy="1610400"/>
          </a:xfrm>
          <a:prstGeom prst="rect">
            <a:avLst/>
          </a:prstGeom>
          <a:noFill/>
          <a:ln>
            <a:noFill/>
          </a:ln>
        </p:spPr>
        <p:txBody>
          <a:bodyPr anchorCtr="0" anchor="t" bIns="91425" lIns="91425" rIns="91425" wrap="square" tIns="91425">
            <a:noAutofit/>
          </a:bodyPr>
          <a:lstStyle/>
          <a:p>
            <a:pPr lvl="0" rtl="0">
              <a:spcBef>
                <a:spcPts val="0"/>
              </a:spcBef>
              <a:buNone/>
            </a:pPr>
            <a:r>
              <a:rPr lang="en-GB">
                <a:latin typeface="Source Sans Pro"/>
                <a:ea typeface="Source Sans Pro"/>
                <a:cs typeface="Source Sans Pro"/>
                <a:sym typeface="Source Sans Pro"/>
              </a:rPr>
              <a:t>8x8 grid</a:t>
            </a:r>
          </a:p>
          <a:p>
            <a:pPr lvl="0" rtl="0">
              <a:spcBef>
                <a:spcPts val="0"/>
              </a:spcBef>
              <a:buNone/>
            </a:pPr>
            <a:r>
              <a:t/>
            </a:r>
            <a:endParaRPr i="1">
              <a:latin typeface="Source Sans Pro"/>
              <a:ea typeface="Source Sans Pro"/>
              <a:cs typeface="Source Sans Pro"/>
              <a:sym typeface="Source Sans Pro"/>
            </a:endParaRPr>
          </a:p>
          <a:p>
            <a:pPr lvl="0" rtl="0">
              <a:spcBef>
                <a:spcPts val="0"/>
              </a:spcBef>
              <a:buNone/>
            </a:pPr>
            <a:r>
              <a:t/>
            </a:r>
            <a:endParaRPr i="1">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Shape 731"/>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rPr b="0" lang="en-GB" sz="1800">
                <a:solidFill>
                  <a:srgbClr val="666666"/>
                </a:solidFill>
                <a:latin typeface="Quicksand"/>
                <a:ea typeface="Quicksand"/>
                <a:cs typeface="Quicksand"/>
                <a:sym typeface="Quicksand"/>
              </a:rPr>
              <a:t>Outputting the game to the Unicorn HAT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Shape 736"/>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sp>
        <p:nvSpPr>
          <p:cNvPr id="737" name="Shape 737"/>
          <p:cNvSpPr txBox="1"/>
          <p:nvPr/>
        </p:nvSpPr>
        <p:spPr>
          <a:xfrm>
            <a:off x="155850" y="1244400"/>
            <a:ext cx="8791200" cy="3721200"/>
          </a:xfrm>
          <a:prstGeom prst="rect">
            <a:avLst/>
          </a:prstGeom>
          <a:noFill/>
          <a:ln>
            <a:noFill/>
          </a:ln>
        </p:spPr>
        <p:txBody>
          <a:bodyPr anchorCtr="0" anchor="t" bIns="91425" lIns="91425" rIns="91425" wrap="square" tIns="91425">
            <a:noAutofit/>
          </a:bodyPr>
          <a:lstStyle/>
          <a:p>
            <a:pPr lvl="0" rtl="0">
              <a:spcBef>
                <a:spcPts val="0"/>
              </a:spcBef>
              <a:buNone/>
            </a:pPr>
            <a:r>
              <a:rPr lang="en-GB" sz="2400">
                <a:latin typeface="Source Sans Pro"/>
                <a:ea typeface="Source Sans Pro"/>
                <a:cs typeface="Source Sans Pro"/>
                <a:sym typeface="Source Sans Pro"/>
              </a:rPr>
              <a:t>We’ll start with a nearly finished version of the game, and concentrate on outputting the game to Unicorn HAT</a:t>
            </a:r>
          </a:p>
          <a:p>
            <a:pPr lvl="0" rtl="0">
              <a:spcBef>
                <a:spcPts val="0"/>
              </a:spcBef>
              <a:buNone/>
            </a:pPr>
            <a:r>
              <a:t/>
            </a:r>
            <a:endParaRPr sz="2400">
              <a:latin typeface="Source Sans Pro"/>
              <a:ea typeface="Source Sans Pro"/>
              <a:cs typeface="Source Sans Pro"/>
              <a:sym typeface="Source Sans Pro"/>
            </a:endParaRPr>
          </a:p>
          <a:p>
            <a:pPr lvl="0" rtl="0">
              <a:spcBef>
                <a:spcPts val="0"/>
              </a:spcBef>
              <a:buClr>
                <a:schemeClr val="dk1"/>
              </a:buClr>
              <a:buSzPct val="45833"/>
              <a:buFont typeface="Arial"/>
              <a:buNone/>
            </a:pPr>
            <a:r>
              <a:rPr lang="en-GB" sz="2400">
                <a:solidFill>
                  <a:schemeClr val="dk1"/>
                </a:solidFill>
                <a:latin typeface="Source Sans Pro"/>
                <a:ea typeface="Source Sans Pro"/>
                <a:cs typeface="Source Sans Pro"/>
                <a:sym typeface="Source Sans Pro"/>
              </a:rPr>
              <a:t>Open </a:t>
            </a:r>
            <a:r>
              <a:rPr i="1" lang="en-GB" sz="2400">
                <a:solidFill>
                  <a:schemeClr val="dk1"/>
                </a:solidFill>
                <a:latin typeface="Source Sans Pro"/>
                <a:ea typeface="Source Sans Pro"/>
                <a:cs typeface="Source Sans Pro"/>
                <a:sym typeface="Source Sans Pro"/>
              </a:rPr>
              <a:t>IDLE 3</a:t>
            </a:r>
            <a:r>
              <a:rPr lang="en-GB" sz="2400">
                <a:solidFill>
                  <a:schemeClr val="dk1"/>
                </a:solidFill>
                <a:latin typeface="Source Sans Pro"/>
                <a:ea typeface="Source Sans Pro"/>
                <a:cs typeface="Source Sans Pro"/>
                <a:sym typeface="Source Sans Pro"/>
              </a:rPr>
              <a:t> (The Blue/Yellow icon on the top bar of the desktop) or </a:t>
            </a:r>
            <a:r>
              <a:rPr i="1" lang="en-GB" sz="2400">
                <a:solidFill>
                  <a:schemeClr val="dk1"/>
                </a:solidFill>
                <a:latin typeface="Source Sans Pro"/>
                <a:ea typeface="Source Sans Pro"/>
                <a:cs typeface="Source Sans Pro"/>
                <a:sym typeface="Source Sans Pro"/>
              </a:rPr>
              <a:t>a text editor</a:t>
            </a:r>
            <a:r>
              <a:rPr lang="en-GB" sz="2400">
                <a:solidFill>
                  <a:schemeClr val="dk1"/>
                </a:solidFill>
                <a:latin typeface="Source Sans Pro"/>
                <a:ea typeface="Source Sans Pro"/>
                <a:cs typeface="Source Sans Pro"/>
                <a:sym typeface="Source Sans Pro"/>
              </a:rPr>
              <a:t> and </a:t>
            </a:r>
            <a:r>
              <a:rPr b="1" lang="en-GB" sz="2400">
                <a:solidFill>
                  <a:schemeClr val="dk1"/>
                </a:solidFill>
                <a:latin typeface="Source Sans Pro"/>
                <a:ea typeface="Source Sans Pro"/>
                <a:cs typeface="Source Sans Pro"/>
                <a:sym typeface="Source Sans Pro"/>
              </a:rPr>
              <a:t>File → Open</a:t>
            </a:r>
            <a:r>
              <a:rPr lang="en-GB" sz="2400">
                <a:solidFill>
                  <a:schemeClr val="dk1"/>
                </a:solidFill>
                <a:latin typeface="Source Sans Pro"/>
                <a:ea typeface="Source Sans Pro"/>
                <a:cs typeface="Source Sans Pro"/>
                <a:sym typeface="Source Sans Pro"/>
              </a:rPr>
              <a:t>:</a:t>
            </a:r>
          </a:p>
          <a:p>
            <a:pPr lvl="0" rtl="0">
              <a:spcBef>
                <a:spcPts val="0"/>
              </a:spcBef>
              <a:buNone/>
            </a:pPr>
            <a:r>
              <a:t/>
            </a:r>
            <a:endParaRPr sz="2400">
              <a:latin typeface="Source Sans Pro"/>
              <a:ea typeface="Source Sans Pro"/>
              <a:cs typeface="Source Sans Pro"/>
              <a:sym typeface="Source Sans Pro"/>
            </a:endParaRPr>
          </a:p>
          <a:p>
            <a:pPr lvl="0" rtl="0">
              <a:spcBef>
                <a:spcPts val="0"/>
              </a:spcBef>
              <a:buNone/>
            </a:pPr>
            <a:r>
              <a:t/>
            </a:r>
            <a:endParaRPr sz="2400">
              <a:latin typeface="Source Sans Pro"/>
              <a:ea typeface="Source Sans Pro"/>
              <a:cs typeface="Source Sans Pro"/>
              <a:sym typeface="Source Sans Pro"/>
            </a:endParaRPr>
          </a:p>
          <a:p>
            <a:pPr lvl="0">
              <a:spcBef>
                <a:spcPts val="0"/>
              </a:spcBef>
              <a:buNone/>
            </a:pPr>
            <a:r>
              <a:t/>
            </a:r>
            <a:endParaRPr sz="2400">
              <a:latin typeface="Source Sans Pro"/>
              <a:ea typeface="Source Sans Pro"/>
              <a:cs typeface="Source Sans Pro"/>
              <a:sym typeface="Source Sans Pro"/>
            </a:endParaRPr>
          </a:p>
        </p:txBody>
      </p:sp>
      <p:sp>
        <p:nvSpPr>
          <p:cNvPr id="738" name="Shape 738"/>
          <p:cNvSpPr/>
          <p:nvPr/>
        </p:nvSpPr>
        <p:spPr>
          <a:xfrm>
            <a:off x="281850" y="3623600"/>
            <a:ext cx="8580300" cy="688800"/>
          </a:xfrm>
          <a:prstGeom prst="roundRect">
            <a:avLst>
              <a:gd fmla="val 11426" name="adj"/>
            </a:avLst>
          </a:prstGeom>
          <a:solidFill>
            <a:srgbClr val="7A87FF">
              <a:alpha val="25099"/>
            </a:srgbClr>
          </a:solidFill>
          <a:ln cap="flat" cmpd="sng" w="19050">
            <a:solidFill>
              <a:srgbClr val="7A87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GB" sz="2000">
                <a:solidFill>
                  <a:schemeClr val="dk1"/>
                </a:solidFill>
                <a:latin typeface="Source Sans Pro"/>
                <a:ea typeface="Source Sans Pro"/>
                <a:cs typeface="Source Sans Pro"/>
                <a:sym typeface="Source Sans Pro"/>
              </a:rPr>
              <a:t>workshops → 007_snake → 1_drawsnake.py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ctrTitle"/>
          </p:nvPr>
        </p:nvSpPr>
        <p:spPr>
          <a:xfrm>
            <a:off x="155850" y="0"/>
            <a:ext cx="7772400" cy="1244400"/>
          </a:xfrm>
          <a:prstGeom prst="rect">
            <a:avLst/>
          </a:prstGeom>
        </p:spPr>
        <p:txBody>
          <a:bodyPr anchorCtr="0" anchor="b" bIns="91425" lIns="91425" rIns="91425" wrap="square" tIns="91425">
            <a:noAutofit/>
          </a:bodyPr>
          <a:lstStyle/>
          <a:p>
            <a:pPr lvl="0" rtl="0" algn="l">
              <a:spcBef>
                <a:spcPts val="0"/>
              </a:spcBef>
              <a:buNone/>
            </a:pPr>
            <a:r>
              <a:rPr b="0" lang="en-GB">
                <a:solidFill>
                  <a:srgbClr val="666666"/>
                </a:solidFill>
                <a:latin typeface="Quicksand"/>
                <a:ea typeface="Quicksand"/>
                <a:cs typeface="Quicksand"/>
                <a:sym typeface="Quicksand"/>
              </a:rPr>
              <a:t>draw_game()</a:t>
            </a:r>
          </a:p>
          <a:p>
            <a:pPr lvl="0" rtl="0" algn="l">
              <a:spcBef>
                <a:spcPts val="0"/>
              </a:spcBef>
              <a:buNone/>
            </a:pPr>
            <a:r>
              <a:t/>
            </a:r>
            <a:endParaRPr b="0" sz="1800">
              <a:solidFill>
                <a:srgbClr val="666666"/>
              </a:solidFill>
              <a:latin typeface="Quicksand"/>
              <a:ea typeface="Quicksand"/>
              <a:cs typeface="Quicksand"/>
              <a:sym typeface="Quicksand"/>
            </a:endParaRPr>
          </a:p>
        </p:txBody>
      </p:sp>
      <p:pic>
        <p:nvPicPr>
          <p:cNvPr id="744" name="Shape 744"/>
          <p:cNvPicPr preferRelativeResize="0"/>
          <p:nvPr/>
        </p:nvPicPr>
        <p:blipFill>
          <a:blip r:embed="rId3">
            <a:alphaModFix/>
          </a:blip>
          <a:stretch>
            <a:fillRect/>
          </a:stretch>
        </p:blipFill>
        <p:spPr>
          <a:xfrm>
            <a:off x="2158512" y="1244400"/>
            <a:ext cx="4826978"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