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6623F1-9599-4D49-B0F9-FD4AC80E593F}">
  <a:tblStyle styleId="{B06623F1-9599-4D49-B0F9-FD4AC80E59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174398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74398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d72b69e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d72b69e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d72b69ef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d72b69ef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d72b69ef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72b69ef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d72b69ef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d72b69ef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d72b69ef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d72b69ef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d72b69ef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72b69ef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angles of the same image can give different results and confidences. These examples make sense -- a clock and sundial look similar, and a keyboard and crossword look similar.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d72b69ef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72b69ef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example is more mysterious -- a cup does not look like a pair of sunglasses. A slight change in angle makes the machine change its classification in the way a human mind would not. You may find other strange examples like this when you test your own app. From this you can see that machine learning and image recognition is not yet fully accurate, even with a lot of examples.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d72b69ef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d72b69ef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leave this slide open during the tutorial so that students can refer to it for the testing after.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0" y="4703625"/>
            <a:ext cx="51981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Avenir"/>
                <a:ea typeface="Avenir"/>
                <a:cs typeface="Avenir"/>
                <a:sym typeface="Avenir"/>
              </a:rPr>
              <a:t>Copyright MIT 2019</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iOeHqRdRSHA" TargetMode="Externa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it?</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7632950" y="82275"/>
            <a:ext cx="1428750" cy="552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how it works</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is video gives an introduction to the App Inventor Look extension and shows it in action with a mobile app. You can locate and download the Look extension here: http://appinventor.mit.edu/extensions" id="128" name="Google Shape;128;p22" title="Look Extension">
            <a:hlinkClick r:id="rId3"/>
          </p:cNvPr>
          <p:cNvPicPr preferRelativeResize="0"/>
          <p:nvPr/>
        </p:nvPicPr>
        <p:blipFill>
          <a:blip r:embed="rId4">
            <a:alphaModFix/>
          </a:blip>
          <a:stretch>
            <a:fillRect/>
          </a:stretch>
        </p:blipFill>
        <p:spPr>
          <a:xfrm>
            <a:off x="2286000" y="1146175"/>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Last lesson, you taught Teachable Machine to recognize certain images.</a:t>
            </a:r>
            <a:endParaRPr/>
          </a:p>
          <a:p>
            <a:pPr indent="-342900" lvl="0" marL="457200" rtl="0" algn="l">
              <a:spcBef>
                <a:spcPts val="0"/>
              </a:spcBef>
              <a:spcAft>
                <a:spcPts val="0"/>
              </a:spcAft>
              <a:buSzPts val="1800"/>
              <a:buChar char="●"/>
            </a:pPr>
            <a:r>
              <a:rPr lang="en"/>
              <a:t>Now, you are going to make your own image recognition machine using MIT App Inventor!</a:t>
            </a:r>
            <a:endParaRPr/>
          </a:p>
          <a:p>
            <a:pPr indent="0" lvl="0" marL="0" rtl="0" algn="l">
              <a:spcBef>
                <a:spcPts val="160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7632950" y="82275"/>
            <a:ext cx="1428750" cy="552450"/>
          </a:xfrm>
          <a:prstGeom prst="rect">
            <a:avLst/>
          </a:prstGeom>
          <a:noFill/>
          <a:ln>
            <a:noFill/>
          </a:ln>
        </p:spPr>
      </p:pic>
      <p:pic>
        <p:nvPicPr>
          <p:cNvPr id="65" name="Google Shape;65;p14"/>
          <p:cNvPicPr preferRelativeResize="0"/>
          <p:nvPr/>
        </p:nvPicPr>
        <p:blipFill>
          <a:blip r:embed="rId4">
            <a:alphaModFix/>
          </a:blip>
          <a:stretch>
            <a:fillRect/>
          </a:stretch>
        </p:blipFill>
        <p:spPr>
          <a:xfrm>
            <a:off x="2985075" y="1920075"/>
            <a:ext cx="3584450" cy="305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MIT App Inventor?</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MIT App Inventor is a set of tools that let you make apps on Android devices.</a:t>
            </a:r>
            <a:endParaRPr/>
          </a:p>
          <a:p>
            <a:pPr indent="-342900" lvl="0" marL="457200" rtl="0" algn="l">
              <a:spcBef>
                <a:spcPts val="0"/>
              </a:spcBef>
              <a:spcAft>
                <a:spcPts val="0"/>
              </a:spcAft>
              <a:buSzPts val="1800"/>
              <a:buChar char="●"/>
            </a:pPr>
            <a:r>
              <a:rPr lang="en"/>
              <a:t>You are going to make your own machine learning app to test out!</a:t>
            </a:r>
            <a:endParaRPr/>
          </a:p>
          <a:p>
            <a:pPr indent="-342900" lvl="0" marL="457200" rtl="0" algn="l">
              <a:spcBef>
                <a:spcPts val="0"/>
              </a:spcBef>
              <a:spcAft>
                <a:spcPts val="0"/>
              </a:spcAft>
              <a:buSzPts val="1800"/>
              <a:buChar char="●"/>
            </a:pPr>
            <a:r>
              <a:rPr lang="en"/>
              <a:t>But App Inventor does not normally have support for machine learning… So we have to use an </a:t>
            </a:r>
            <a:r>
              <a:rPr b="1" lang="en"/>
              <a:t>extension</a:t>
            </a:r>
            <a:r>
              <a:rPr lang="en"/>
              <a:t>.</a:t>
            </a:r>
            <a:endParaRPr/>
          </a:p>
        </p:txBody>
      </p:sp>
      <p:pic>
        <p:nvPicPr>
          <p:cNvPr id="72" name="Google Shape;72;p15"/>
          <p:cNvPicPr preferRelativeResize="0"/>
          <p:nvPr/>
        </p:nvPicPr>
        <p:blipFill>
          <a:blip r:embed="rId3">
            <a:alphaModFix/>
          </a:blip>
          <a:stretch>
            <a:fillRect/>
          </a:stretch>
        </p:blipFill>
        <p:spPr>
          <a:xfrm>
            <a:off x="7632950" y="82275"/>
            <a:ext cx="1428750" cy="552450"/>
          </a:xfrm>
          <a:prstGeom prst="rect">
            <a:avLst/>
          </a:prstGeom>
          <a:noFill/>
          <a:ln>
            <a:noFill/>
          </a:ln>
        </p:spPr>
      </p:pic>
      <p:pic>
        <p:nvPicPr>
          <p:cNvPr id="73" name="Google Shape;73;p15"/>
          <p:cNvPicPr preferRelativeResize="0"/>
          <p:nvPr/>
        </p:nvPicPr>
        <p:blipFill>
          <a:blip r:embed="rId4">
            <a:alphaModFix/>
          </a:blip>
          <a:stretch>
            <a:fillRect/>
          </a:stretch>
        </p:blipFill>
        <p:spPr>
          <a:xfrm>
            <a:off x="0" y="2950614"/>
            <a:ext cx="9143999" cy="7998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Look Extension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a:solidFill>
                  <a:srgbClr val="000000"/>
                </a:solidFill>
              </a:rPr>
              <a:t>The Look Extension</a:t>
            </a:r>
            <a:r>
              <a:rPr lang="en">
                <a:solidFill>
                  <a:schemeClr val="dk1"/>
                </a:solidFill>
              </a:rPr>
              <a:t> is an </a:t>
            </a:r>
            <a:r>
              <a:rPr b="1" lang="en">
                <a:solidFill>
                  <a:schemeClr val="dk1"/>
                </a:solidFill>
              </a:rPr>
              <a:t>extension </a:t>
            </a:r>
            <a:r>
              <a:rPr lang="en">
                <a:solidFill>
                  <a:schemeClr val="dk1"/>
                </a:solidFill>
              </a:rPr>
              <a:t>to MIT App Inventor that helps run image classification on the app. </a:t>
            </a:r>
            <a:endParaRPr>
              <a:solidFill>
                <a:schemeClr val="dk1"/>
              </a:solidFill>
            </a:endParaRPr>
          </a:p>
          <a:p>
            <a:pPr indent="-342900" lvl="0" marL="457200" rtl="0" algn="just">
              <a:lnSpc>
                <a:spcPct val="150000"/>
              </a:lnSpc>
              <a:spcBef>
                <a:spcPts val="0"/>
              </a:spcBef>
              <a:spcAft>
                <a:spcPts val="0"/>
              </a:spcAft>
              <a:buSzPts val="1800"/>
              <a:buChar char="●"/>
            </a:pPr>
            <a:r>
              <a:rPr lang="en">
                <a:solidFill>
                  <a:schemeClr val="dk1"/>
                </a:solidFill>
              </a:rPr>
              <a:t>An </a:t>
            </a:r>
            <a:r>
              <a:rPr b="1" lang="en">
                <a:solidFill>
                  <a:schemeClr val="dk1"/>
                </a:solidFill>
              </a:rPr>
              <a:t>extension </a:t>
            </a:r>
            <a:r>
              <a:rPr lang="en">
                <a:solidFill>
                  <a:schemeClr val="dk1"/>
                </a:solidFill>
              </a:rPr>
              <a:t>is a set of rules </a:t>
            </a:r>
            <a:endParaRPr>
              <a:solidFill>
                <a:schemeClr val="dk1"/>
              </a:solidFill>
            </a:endParaRPr>
          </a:p>
          <a:p>
            <a:pPr indent="0" lvl="0" marL="457200" rtl="0" algn="just">
              <a:lnSpc>
                <a:spcPct val="150000"/>
              </a:lnSpc>
              <a:spcBef>
                <a:spcPts val="0"/>
              </a:spcBef>
              <a:spcAft>
                <a:spcPts val="0"/>
              </a:spcAft>
              <a:buNone/>
            </a:pPr>
            <a:r>
              <a:rPr lang="en">
                <a:solidFill>
                  <a:schemeClr val="dk1"/>
                </a:solidFill>
              </a:rPr>
              <a:t>and blocks that are not originally </a:t>
            </a:r>
            <a:endParaRPr>
              <a:solidFill>
                <a:schemeClr val="dk1"/>
              </a:solidFill>
            </a:endParaRPr>
          </a:p>
          <a:p>
            <a:pPr indent="0" lvl="0" marL="457200" rtl="0" algn="just">
              <a:lnSpc>
                <a:spcPct val="150000"/>
              </a:lnSpc>
              <a:spcBef>
                <a:spcPts val="0"/>
              </a:spcBef>
              <a:spcAft>
                <a:spcPts val="0"/>
              </a:spcAft>
              <a:buNone/>
            </a:pPr>
            <a:r>
              <a:rPr lang="en">
                <a:solidFill>
                  <a:schemeClr val="dk1"/>
                </a:solidFill>
              </a:rPr>
              <a:t>part of App Inventor, but can be </a:t>
            </a:r>
            <a:endParaRPr>
              <a:solidFill>
                <a:schemeClr val="dk1"/>
              </a:solidFill>
            </a:endParaRPr>
          </a:p>
          <a:p>
            <a:pPr indent="0" lvl="0" marL="457200" rtl="0" algn="just">
              <a:lnSpc>
                <a:spcPct val="150000"/>
              </a:lnSpc>
              <a:spcBef>
                <a:spcPts val="0"/>
              </a:spcBef>
              <a:spcAft>
                <a:spcPts val="0"/>
              </a:spcAft>
              <a:buNone/>
            </a:pPr>
            <a:r>
              <a:rPr lang="en">
                <a:solidFill>
                  <a:schemeClr val="dk1"/>
                </a:solidFill>
              </a:rPr>
              <a:t>imported from an outside source.</a:t>
            </a:r>
            <a:endParaRPr>
              <a:solidFill>
                <a:schemeClr val="dk1"/>
              </a:solidFill>
            </a:endParaRPr>
          </a:p>
          <a:p>
            <a:pPr indent="0" lvl="0" marL="457200" rtl="0" algn="just">
              <a:lnSpc>
                <a:spcPct val="150000"/>
              </a:lnSpc>
              <a:spcBef>
                <a:spcPts val="0"/>
              </a:spcBef>
              <a:spcAft>
                <a:spcPts val="0"/>
              </a:spcAft>
              <a:buNone/>
            </a:pPr>
            <a:r>
              <a:t/>
            </a:r>
            <a:endParaRPr/>
          </a:p>
        </p:txBody>
      </p:sp>
      <p:pic>
        <p:nvPicPr>
          <p:cNvPr id="80" name="Google Shape;80;p16"/>
          <p:cNvPicPr preferRelativeResize="0"/>
          <p:nvPr/>
        </p:nvPicPr>
        <p:blipFill>
          <a:blip r:embed="rId3">
            <a:alphaModFix/>
          </a:blip>
          <a:stretch>
            <a:fillRect/>
          </a:stretch>
        </p:blipFill>
        <p:spPr>
          <a:xfrm>
            <a:off x="7632950" y="82275"/>
            <a:ext cx="1428750" cy="552450"/>
          </a:xfrm>
          <a:prstGeom prst="rect">
            <a:avLst/>
          </a:prstGeom>
          <a:noFill/>
          <a:ln>
            <a:noFill/>
          </a:ln>
        </p:spPr>
      </p:pic>
      <p:pic>
        <p:nvPicPr>
          <p:cNvPr id="81" name="Google Shape;81;p16"/>
          <p:cNvPicPr preferRelativeResize="0"/>
          <p:nvPr/>
        </p:nvPicPr>
        <p:blipFill>
          <a:blip r:embed="rId4">
            <a:alphaModFix/>
          </a:blip>
          <a:stretch>
            <a:fillRect/>
          </a:stretch>
        </p:blipFill>
        <p:spPr>
          <a:xfrm>
            <a:off x="4476750" y="1596450"/>
            <a:ext cx="4667250" cy="3133725"/>
          </a:xfrm>
          <a:prstGeom prst="rect">
            <a:avLst/>
          </a:prstGeom>
          <a:noFill/>
          <a:ln cap="flat" cmpd="sng" w="12700">
            <a:solidFill>
              <a:srgbClr val="B7B7B7"/>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Look Extension</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extension will already be imported in the template you’ll be given, so what you have to do is finish writing the code for the app. A tutorial will explain the steps to you.</a:t>
            </a:r>
            <a:endParaRPr/>
          </a:p>
          <a:p>
            <a:pPr indent="-342900" lvl="0" marL="457200" rtl="0" algn="l">
              <a:spcBef>
                <a:spcPts val="0"/>
              </a:spcBef>
              <a:spcAft>
                <a:spcPts val="0"/>
              </a:spcAft>
              <a:buSzPts val="1800"/>
              <a:buChar char="●"/>
            </a:pPr>
            <a:r>
              <a:rPr lang="en"/>
              <a:t>Once you’re done, you’ll be able to run it on your mobile devices. Just point the device’s camera at an object and press the “Classify” button!</a:t>
            </a:r>
            <a:endParaRPr/>
          </a:p>
          <a:p>
            <a:pPr indent="-342900" lvl="0" marL="457200" rtl="0" algn="l">
              <a:spcBef>
                <a:spcPts val="0"/>
              </a:spcBef>
              <a:spcAft>
                <a:spcPts val="0"/>
              </a:spcAft>
              <a:buSzPts val="1800"/>
              <a:buChar char="●"/>
            </a:pPr>
            <a:r>
              <a:rPr lang="en"/>
              <a:t>The program will tell you what it thinks the object is, along with a numerical </a:t>
            </a:r>
            <a:r>
              <a:rPr b="1" lang="en"/>
              <a:t>confidence </a:t>
            </a:r>
            <a:r>
              <a:rPr lang="en"/>
              <a:t>between 0 and 1. The closer the confidence is to 1, the more sure it is of its answer. The closer it is to 0, the less sure. You want confidences to be high!</a:t>
            </a:r>
            <a:endParaRPr/>
          </a:p>
        </p:txBody>
      </p:sp>
      <p:pic>
        <p:nvPicPr>
          <p:cNvPr id="88" name="Google Shape;88;p17"/>
          <p:cNvPicPr preferRelativeResize="0"/>
          <p:nvPr/>
        </p:nvPicPr>
        <p:blipFill>
          <a:blip r:embed="rId3">
            <a:alphaModFix/>
          </a:blip>
          <a:stretch>
            <a:fillRect/>
          </a:stretch>
        </p:blipFill>
        <p:spPr>
          <a:xfrm>
            <a:off x="7632950" y="82275"/>
            <a:ext cx="1428750" cy="55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94" name="Google Shape;94;p1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Just like Teachable Machine, the Look Extension uses </a:t>
            </a:r>
            <a:r>
              <a:rPr b="1" lang="en"/>
              <a:t>machine learning</a:t>
            </a:r>
            <a:r>
              <a:rPr lang="en"/>
              <a:t> to classify images. </a:t>
            </a:r>
            <a:r>
              <a:rPr lang="en"/>
              <a:t>It has been trained using many many images.</a:t>
            </a:r>
            <a:endParaRPr/>
          </a:p>
          <a:p>
            <a:pPr indent="-342900" lvl="0" marL="457200" rtl="0" algn="l">
              <a:spcBef>
                <a:spcPts val="0"/>
              </a:spcBef>
              <a:spcAft>
                <a:spcPts val="0"/>
              </a:spcAft>
              <a:buSzPts val="1800"/>
              <a:buChar char="●"/>
            </a:pPr>
            <a:r>
              <a:rPr lang="en"/>
              <a:t>Unlike Teachable Machine, the Look Extension has already gone through its training phase</a:t>
            </a:r>
            <a:r>
              <a:rPr lang="en"/>
              <a:t>.</a:t>
            </a:r>
            <a:r>
              <a:rPr lang="en"/>
              <a:t> Look Extension already has 999 different categories it is trained in, and so can recognize a lot of different images instead of just three!</a:t>
            </a:r>
            <a:endParaRPr/>
          </a:p>
        </p:txBody>
      </p:sp>
      <p:pic>
        <p:nvPicPr>
          <p:cNvPr id="95" name="Google Shape;95;p18"/>
          <p:cNvPicPr preferRelativeResize="0"/>
          <p:nvPr/>
        </p:nvPicPr>
        <p:blipFill>
          <a:blip r:embed="rId3">
            <a:alphaModFix/>
          </a:blip>
          <a:stretch>
            <a:fillRect/>
          </a:stretch>
        </p:blipFill>
        <p:spPr>
          <a:xfrm>
            <a:off x="7632950" y="82275"/>
            <a:ext cx="1428750" cy="552450"/>
          </a:xfrm>
          <a:prstGeom prst="rect">
            <a:avLst/>
          </a:prstGeom>
          <a:noFill/>
          <a:ln>
            <a:noFill/>
          </a:ln>
        </p:spPr>
      </p:pic>
      <p:pic>
        <p:nvPicPr>
          <p:cNvPr id="96" name="Google Shape;96;p18"/>
          <p:cNvPicPr preferRelativeResize="0"/>
          <p:nvPr/>
        </p:nvPicPr>
        <p:blipFill>
          <a:blip r:embed="rId4">
            <a:alphaModFix/>
          </a:blip>
          <a:stretch>
            <a:fillRect/>
          </a:stretch>
        </p:blipFill>
        <p:spPr>
          <a:xfrm>
            <a:off x="6512800" y="2760371"/>
            <a:ext cx="1925500" cy="2383129"/>
          </a:xfrm>
          <a:prstGeom prst="rect">
            <a:avLst/>
          </a:prstGeom>
          <a:noFill/>
          <a:ln>
            <a:noFill/>
          </a:ln>
        </p:spPr>
      </p:pic>
      <p:pic>
        <p:nvPicPr>
          <p:cNvPr id="97" name="Google Shape;97;p18"/>
          <p:cNvPicPr preferRelativeResize="0"/>
          <p:nvPr/>
        </p:nvPicPr>
        <p:blipFill>
          <a:blip r:embed="rId5">
            <a:alphaModFix/>
          </a:blip>
          <a:stretch>
            <a:fillRect/>
          </a:stretch>
        </p:blipFill>
        <p:spPr>
          <a:xfrm>
            <a:off x="4189301" y="2760375"/>
            <a:ext cx="2395330" cy="2383124"/>
          </a:xfrm>
          <a:prstGeom prst="rect">
            <a:avLst/>
          </a:prstGeom>
          <a:noFill/>
          <a:ln>
            <a:noFill/>
          </a:ln>
        </p:spPr>
      </p:pic>
      <p:pic>
        <p:nvPicPr>
          <p:cNvPr id="98" name="Google Shape;98;p18"/>
          <p:cNvPicPr preferRelativeResize="0"/>
          <p:nvPr/>
        </p:nvPicPr>
        <p:blipFill>
          <a:blip r:embed="rId6">
            <a:alphaModFix/>
          </a:blip>
          <a:stretch>
            <a:fillRect/>
          </a:stretch>
        </p:blipFill>
        <p:spPr>
          <a:xfrm>
            <a:off x="2263800" y="2726216"/>
            <a:ext cx="1925500" cy="24514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Look Extension -- Examples</a:t>
            </a:r>
            <a:endParaRPr/>
          </a:p>
        </p:txBody>
      </p:sp>
      <p:pic>
        <p:nvPicPr>
          <p:cNvPr descr="https://lh3.googleusercontent.com/Y_kKvUod8sZt5GwxoLQiY_G_Ewmq4no-4QPAxecWBMZHHzyHDujpS5RriS0ivwHVWwZgQDXDMM-JvO1SW1BPLcs9-cN3x7gifj3cRC9dfPqrilo4oWY0S9YagCXQfGuUTgvMyIN_" id="104" name="Google Shape;104;p19"/>
          <p:cNvPicPr preferRelativeResize="0"/>
          <p:nvPr/>
        </p:nvPicPr>
        <p:blipFill>
          <a:blip r:embed="rId3">
            <a:alphaModFix/>
          </a:blip>
          <a:stretch>
            <a:fillRect/>
          </a:stretch>
        </p:blipFill>
        <p:spPr>
          <a:xfrm>
            <a:off x="856313" y="964001"/>
            <a:ext cx="7431375" cy="3215500"/>
          </a:xfrm>
          <a:prstGeom prst="rect">
            <a:avLst/>
          </a:prstGeom>
          <a:noFill/>
          <a:ln>
            <a:noFill/>
          </a:ln>
        </p:spPr>
      </p:pic>
      <p:graphicFrame>
        <p:nvGraphicFramePr>
          <p:cNvPr id="105" name="Google Shape;105;p19"/>
          <p:cNvGraphicFramePr/>
          <p:nvPr/>
        </p:nvGraphicFramePr>
        <p:xfrm>
          <a:off x="856325" y="4180425"/>
          <a:ext cx="3000000" cy="3000000"/>
        </p:xfrm>
        <a:graphic>
          <a:graphicData uri="http://schemas.openxmlformats.org/drawingml/2006/table">
            <a:tbl>
              <a:tblPr>
                <a:noFill/>
                <a:tableStyleId>{B06623F1-9599-4D49-B0F9-FD4AC80E593F}</a:tableStyleId>
              </a:tblPr>
              <a:tblGrid>
                <a:gridCol w="1840600"/>
                <a:gridCol w="1875075"/>
                <a:gridCol w="1866925"/>
                <a:gridCol w="1870950"/>
              </a:tblGrid>
              <a:tr h="541075">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clock 0.14282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sundial 0.13745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keyboard 0.83545</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crossword  puzzle 0.522446</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tc>
              </a:tr>
            </a:tbl>
          </a:graphicData>
        </a:graphic>
      </p:graphicFrame>
      <p:pic>
        <p:nvPicPr>
          <p:cNvPr id="106" name="Google Shape;106;p19"/>
          <p:cNvPicPr preferRelativeResize="0"/>
          <p:nvPr/>
        </p:nvPicPr>
        <p:blipFill>
          <a:blip r:embed="rId4">
            <a:alphaModFix/>
          </a:blip>
          <a:stretch>
            <a:fillRect/>
          </a:stretch>
        </p:blipFill>
        <p:spPr>
          <a:xfrm>
            <a:off x="7632950" y="82275"/>
            <a:ext cx="1428750" cy="55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Look Extension -- Examples</a:t>
            </a:r>
            <a:endParaRPr/>
          </a:p>
        </p:txBody>
      </p:sp>
      <p:pic>
        <p:nvPicPr>
          <p:cNvPr descr="https://lh4.googleusercontent.com/4cpPZT4QRNErvCWFrxh8VN5jFDxtEMTbeSQd5BuiKIer-8tdQJGlwb3zVqL7dLuuQkR2UAtfhpqdIf_nHnzNzYzFlfjbOCXaIpYeRwjdLfoVS18xqRWO_9PJu2n1TNwD7jKzKGdh" id="112" name="Google Shape;112;p20"/>
          <p:cNvPicPr preferRelativeResize="0"/>
          <p:nvPr/>
        </p:nvPicPr>
        <p:blipFill>
          <a:blip r:embed="rId3">
            <a:alphaModFix/>
          </a:blip>
          <a:stretch>
            <a:fillRect/>
          </a:stretch>
        </p:blipFill>
        <p:spPr>
          <a:xfrm>
            <a:off x="2326150" y="941175"/>
            <a:ext cx="4267200" cy="3619500"/>
          </a:xfrm>
          <a:prstGeom prst="rect">
            <a:avLst/>
          </a:prstGeom>
          <a:noFill/>
          <a:ln>
            <a:noFill/>
          </a:ln>
        </p:spPr>
      </p:pic>
      <p:pic>
        <p:nvPicPr>
          <p:cNvPr id="113" name="Google Shape;113;p20"/>
          <p:cNvPicPr preferRelativeResize="0"/>
          <p:nvPr/>
        </p:nvPicPr>
        <p:blipFill>
          <a:blip r:embed="rId4">
            <a:alphaModFix/>
          </a:blip>
          <a:stretch>
            <a:fillRect/>
          </a:stretch>
        </p:blipFill>
        <p:spPr>
          <a:xfrm>
            <a:off x="7632950" y="82275"/>
            <a:ext cx="1428750" cy="552450"/>
          </a:xfrm>
          <a:prstGeom prst="rect">
            <a:avLst/>
          </a:prstGeom>
          <a:noFill/>
          <a:ln>
            <a:noFill/>
          </a:ln>
        </p:spPr>
      </p:pic>
      <p:graphicFrame>
        <p:nvGraphicFramePr>
          <p:cNvPr id="114" name="Google Shape;114;p20"/>
          <p:cNvGraphicFramePr/>
          <p:nvPr/>
        </p:nvGraphicFramePr>
        <p:xfrm>
          <a:off x="2326150" y="4560675"/>
          <a:ext cx="3000000" cy="3000000"/>
        </p:xfrm>
        <a:graphic>
          <a:graphicData uri="http://schemas.openxmlformats.org/drawingml/2006/table">
            <a:tbl>
              <a:tblPr>
                <a:noFill/>
                <a:tableStyleId>{B06623F1-9599-4D49-B0F9-FD4AC80E593F}</a:tableStyleId>
              </a:tblPr>
              <a:tblGrid>
                <a:gridCol w="2245850"/>
                <a:gridCol w="2021350"/>
              </a:tblGrid>
              <a:tr h="381000">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cup 0.73145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sunglasses 0.56494</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you’ve made the app… Do your own tests</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Hold up an object, in front of the camera and have the app classify it.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Take the same object and change the angle. Reclassify. Does it classify it as the same thing?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Rotate it or move the camera farther away and reclassify. Does it classify it as the same thing?</a:t>
            </a:r>
            <a:endParaRPr/>
          </a:p>
          <a:p>
            <a:pPr indent="0" lvl="0" marL="457200" rtl="0" algn="l">
              <a:spcBef>
                <a:spcPts val="0"/>
              </a:spcBef>
              <a:spcAft>
                <a:spcPts val="1600"/>
              </a:spcAft>
              <a:buNone/>
            </a:pPr>
            <a:r>
              <a:t/>
            </a:r>
            <a:endParaRPr/>
          </a:p>
        </p:txBody>
      </p:sp>
      <p:pic>
        <p:nvPicPr>
          <p:cNvPr id="121" name="Google Shape;121;p21"/>
          <p:cNvPicPr preferRelativeResize="0"/>
          <p:nvPr/>
        </p:nvPicPr>
        <p:blipFill>
          <a:blip r:embed="rId3">
            <a:alphaModFix/>
          </a:blip>
          <a:stretch>
            <a:fillRect/>
          </a:stretch>
        </p:blipFill>
        <p:spPr>
          <a:xfrm>
            <a:off x="7632950" y="82275"/>
            <a:ext cx="1428750" cy="55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