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312" r:id="rId3"/>
    <p:sldId id="313" r:id="rId4"/>
    <p:sldId id="257" r:id="rId5"/>
    <p:sldId id="258" r:id="rId6"/>
    <p:sldId id="259" r:id="rId7"/>
    <p:sldId id="260" r:id="rId8"/>
    <p:sldId id="261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36" r:id="rId19"/>
    <p:sldId id="337" r:id="rId20"/>
    <p:sldId id="323" r:id="rId21"/>
    <p:sldId id="262" r:id="rId22"/>
    <p:sldId id="263" r:id="rId23"/>
    <p:sldId id="264" r:id="rId24"/>
    <p:sldId id="265" r:id="rId25"/>
    <p:sldId id="325" r:id="rId26"/>
    <p:sldId id="266" r:id="rId27"/>
    <p:sldId id="268" r:id="rId28"/>
    <p:sldId id="269" r:id="rId29"/>
    <p:sldId id="270" r:id="rId30"/>
    <p:sldId id="276" r:id="rId31"/>
    <p:sldId id="277" r:id="rId32"/>
    <p:sldId id="278" r:id="rId33"/>
    <p:sldId id="289" r:id="rId34"/>
    <p:sldId id="309" r:id="rId35"/>
    <p:sldId id="310" r:id="rId36"/>
    <p:sldId id="290" r:id="rId37"/>
    <p:sldId id="295" r:id="rId38"/>
    <p:sldId id="311" r:id="rId39"/>
    <p:sldId id="296" r:id="rId40"/>
    <p:sldId id="299" r:id="rId41"/>
    <p:sldId id="300" r:id="rId42"/>
    <p:sldId id="301" r:id="rId43"/>
    <p:sldId id="302" r:id="rId44"/>
    <p:sldId id="304" r:id="rId45"/>
    <p:sldId id="305" r:id="rId46"/>
    <p:sldId id="306" r:id="rId47"/>
    <p:sldId id="307" r:id="rId48"/>
    <p:sldId id="286" r:id="rId49"/>
    <p:sldId id="333" r:id="rId50"/>
    <p:sldId id="334" r:id="rId51"/>
    <p:sldId id="274" r:id="rId52"/>
    <p:sldId id="284" r:id="rId53"/>
    <p:sldId id="338" r:id="rId54"/>
    <p:sldId id="335" r:id="rId55"/>
    <p:sldId id="326" r:id="rId56"/>
    <p:sldId id="327" r:id="rId57"/>
    <p:sldId id="328" r:id="rId58"/>
    <p:sldId id="281" r:id="rId59"/>
    <p:sldId id="280" r:id="rId60"/>
    <p:sldId id="282" r:id="rId61"/>
    <p:sldId id="288" r:id="rId62"/>
    <p:sldId id="330" r:id="rId63"/>
    <p:sldId id="332" r:id="rId6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85029" autoAdjust="0"/>
  </p:normalViewPr>
  <p:slideViewPr>
    <p:cSldViewPr snapToGrid="0">
      <p:cViewPr varScale="1">
        <p:scale>
          <a:sx n="78" d="100"/>
          <a:sy n="78" d="100"/>
        </p:scale>
        <p:origin x="60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08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3820D-53B2-4F4E-9714-C1F129FCEF65}" type="datetimeFigureOut">
              <a:rPr lang="zh-TW" altLang="en-US" smtClean="0"/>
              <a:pPr/>
              <a:t>2016/9/28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34599-405D-4552-9AE9-1A55DC07C5A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286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Vim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http://zh.wikipedia.org/wiki/Vim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34599-405D-4552-9AE9-1A55DC07C5AB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346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 sz="2200" dirty="0" smtClean="0"/>
              <a:t>-A </a:t>
            </a:r>
            <a:r>
              <a:rPr lang="zh-TW" altLang="en-US" sz="2200" dirty="0" smtClean="0"/>
              <a:t>：封包的內容以 </a:t>
            </a:r>
            <a:r>
              <a:rPr lang="en-US" altLang="zh-TW" sz="2200" dirty="0" smtClean="0"/>
              <a:t>ASCII </a:t>
            </a:r>
            <a:r>
              <a:rPr lang="zh-TW" altLang="en-US" sz="2200" dirty="0" smtClean="0"/>
              <a:t>顯示，通常用來捉取 </a:t>
            </a:r>
            <a:r>
              <a:rPr lang="en-US" altLang="zh-TW" sz="2200" dirty="0" smtClean="0"/>
              <a:t>WWW </a:t>
            </a:r>
            <a:r>
              <a:rPr lang="zh-TW" altLang="en-US" sz="2200" dirty="0" smtClean="0"/>
              <a:t>的網頁封包資料</a:t>
            </a:r>
            <a:endParaRPr lang="en-US" altLang="zh-TW" sz="2200" dirty="0" smtClean="0"/>
          </a:p>
          <a:p>
            <a:pPr lvl="1"/>
            <a:r>
              <a:rPr lang="en-US" altLang="zh-TW" sz="2200" dirty="0" smtClean="0"/>
              <a:t>-e </a:t>
            </a:r>
            <a:r>
              <a:rPr lang="zh-TW" altLang="en-US" sz="2200" dirty="0" smtClean="0"/>
              <a:t>：使用資料連接層 </a:t>
            </a:r>
            <a:r>
              <a:rPr lang="en-US" altLang="zh-TW" sz="2200" dirty="0" smtClean="0"/>
              <a:t>(OSI </a:t>
            </a:r>
            <a:r>
              <a:rPr lang="zh-TW" altLang="en-US" sz="2200" dirty="0" smtClean="0"/>
              <a:t>第二層</a:t>
            </a:r>
            <a:r>
              <a:rPr lang="en-US" altLang="zh-TW" sz="2200" dirty="0" smtClean="0"/>
              <a:t>) </a:t>
            </a:r>
            <a:r>
              <a:rPr lang="zh-TW" altLang="en-US" sz="2200" dirty="0" smtClean="0"/>
              <a:t>的 </a:t>
            </a:r>
            <a:r>
              <a:rPr lang="en-US" altLang="zh-TW" sz="2200" dirty="0" smtClean="0"/>
              <a:t>MAC </a:t>
            </a:r>
            <a:r>
              <a:rPr lang="zh-TW" altLang="en-US" sz="2200" dirty="0" smtClean="0"/>
              <a:t>封包資料來顯示</a:t>
            </a:r>
            <a:endParaRPr lang="en-US" altLang="zh-TW" sz="2200" dirty="0" smtClean="0"/>
          </a:p>
          <a:p>
            <a:pPr lvl="1"/>
            <a:r>
              <a:rPr lang="en-US" altLang="zh-TW" sz="2200" dirty="0" smtClean="0"/>
              <a:t>-</a:t>
            </a:r>
            <a:r>
              <a:rPr lang="en-US" altLang="zh-TW" sz="2200" dirty="0" err="1" smtClean="0"/>
              <a:t>nn</a:t>
            </a:r>
            <a:r>
              <a:rPr lang="zh-TW" altLang="en-US" sz="2200" dirty="0" smtClean="0"/>
              <a:t>：直接以 </a:t>
            </a:r>
            <a:r>
              <a:rPr lang="en-US" altLang="zh-TW" sz="2200" dirty="0" smtClean="0"/>
              <a:t>IP </a:t>
            </a:r>
            <a:r>
              <a:rPr lang="zh-TW" altLang="en-US" sz="2200" dirty="0" smtClean="0"/>
              <a:t>及 </a:t>
            </a:r>
            <a:r>
              <a:rPr lang="en-US" altLang="zh-TW" sz="2200" dirty="0" smtClean="0"/>
              <a:t>port number </a:t>
            </a:r>
            <a:r>
              <a:rPr lang="zh-TW" altLang="en-US" sz="2200" dirty="0" smtClean="0"/>
              <a:t>顯示，而非主機名與服務名稱 </a:t>
            </a:r>
            <a:endParaRPr lang="en-US" altLang="zh-TW" sz="2200" dirty="0" smtClean="0"/>
          </a:p>
          <a:p>
            <a:pPr lvl="1"/>
            <a:r>
              <a:rPr lang="en-US" altLang="zh-TW" sz="2200" dirty="0" smtClean="0"/>
              <a:t>-X </a:t>
            </a:r>
            <a:r>
              <a:rPr lang="zh-TW" altLang="en-US" sz="2200" dirty="0" smtClean="0"/>
              <a:t>：可以列出十六進位 </a:t>
            </a:r>
            <a:r>
              <a:rPr lang="en-US" altLang="zh-TW" sz="2200" dirty="0" smtClean="0"/>
              <a:t>(hex) </a:t>
            </a:r>
            <a:r>
              <a:rPr lang="zh-TW" altLang="en-US" sz="2200" dirty="0" smtClean="0"/>
              <a:t>以及 </a:t>
            </a:r>
            <a:r>
              <a:rPr lang="en-US" altLang="zh-TW" sz="2200" dirty="0" smtClean="0"/>
              <a:t>ASCII </a:t>
            </a:r>
            <a:r>
              <a:rPr lang="zh-TW" altLang="en-US" sz="2200" dirty="0" smtClean="0"/>
              <a:t>的封包內容</a:t>
            </a:r>
            <a:endParaRPr lang="en-US" altLang="zh-TW" sz="2200" dirty="0" smtClean="0"/>
          </a:p>
          <a:p>
            <a:pPr lvl="1"/>
            <a:r>
              <a:rPr lang="en-US" altLang="zh-TW" sz="2200" dirty="0" smtClean="0"/>
              <a:t>-</a:t>
            </a:r>
            <a:r>
              <a:rPr lang="en-US" altLang="zh-TW" sz="2200" dirty="0" err="1" smtClean="0"/>
              <a:t>i</a:t>
            </a:r>
            <a:r>
              <a:rPr lang="en-US" altLang="zh-TW" sz="2200" dirty="0" smtClean="0"/>
              <a:t> </a:t>
            </a:r>
            <a:r>
              <a:rPr lang="zh-TW" altLang="en-US" sz="2200" dirty="0" smtClean="0"/>
              <a:t>：後面接要</a:t>
            </a:r>
            <a:r>
              <a:rPr lang="en-US" altLang="zh-TW" sz="2200" dirty="0" smtClean="0"/>
              <a:t>『</a:t>
            </a:r>
            <a:r>
              <a:rPr lang="zh-TW" altLang="en-US" sz="2200" dirty="0" smtClean="0"/>
              <a:t>監聽</a:t>
            </a:r>
            <a:r>
              <a:rPr lang="en-US" altLang="zh-TW" sz="2200" dirty="0" smtClean="0"/>
              <a:t>』</a:t>
            </a:r>
            <a:r>
              <a:rPr lang="zh-TW" altLang="en-US" sz="2200" dirty="0" smtClean="0"/>
              <a:t>的網路介面，例如 </a:t>
            </a:r>
            <a:r>
              <a:rPr lang="en-US" altLang="zh-TW" sz="2200" dirty="0" smtClean="0"/>
              <a:t>eth0, lo, ppp0 </a:t>
            </a:r>
            <a:r>
              <a:rPr lang="zh-TW" altLang="en-US" sz="2200" dirty="0" smtClean="0"/>
              <a:t>等等的介面</a:t>
            </a:r>
            <a:endParaRPr lang="en-US" altLang="zh-TW" sz="2200" dirty="0" smtClean="0"/>
          </a:p>
          <a:p>
            <a:pPr lvl="1"/>
            <a:r>
              <a:rPr lang="en-US" altLang="zh-TW" sz="2200" dirty="0" smtClean="0"/>
              <a:t>-c </a:t>
            </a:r>
            <a:r>
              <a:rPr lang="zh-TW" altLang="en-US" sz="2200" dirty="0" smtClean="0"/>
              <a:t>：監聽的封包數，如果沒有這個參數， </a:t>
            </a:r>
            <a:r>
              <a:rPr lang="en-US" altLang="zh-TW" sz="2200" dirty="0" err="1" smtClean="0"/>
              <a:t>tcpdump</a:t>
            </a:r>
            <a:r>
              <a:rPr lang="en-US" altLang="zh-TW" sz="2200" dirty="0" smtClean="0"/>
              <a:t> </a:t>
            </a:r>
            <a:r>
              <a:rPr lang="zh-TW" altLang="en-US" sz="2200" dirty="0" smtClean="0"/>
              <a:t>會持續不斷的監聽， 直到使用者輸入 </a:t>
            </a:r>
            <a:r>
              <a:rPr lang="en-US" altLang="zh-TW" sz="2200" dirty="0" smtClean="0"/>
              <a:t>[ctrl]-c </a:t>
            </a:r>
            <a:r>
              <a:rPr lang="zh-TW" altLang="en-US" sz="2200" dirty="0" smtClean="0"/>
              <a:t>為止。</a:t>
            </a:r>
            <a:endParaRPr lang="en-US" altLang="zh-TW" sz="2200" dirty="0" smtClean="0"/>
          </a:p>
          <a:p>
            <a:pPr lvl="1"/>
            <a:r>
              <a:rPr lang="en-US" altLang="zh-TW" sz="2200" dirty="0" smtClean="0"/>
              <a:t>-w </a:t>
            </a:r>
            <a:r>
              <a:rPr lang="zh-TW" altLang="en-US" sz="2200" dirty="0" smtClean="0"/>
              <a:t>：如果你要將監聽所得的封包資料儲存下來，後面接檔名 </a:t>
            </a:r>
            <a:endParaRPr lang="en-US" altLang="zh-TW" sz="2200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從指定的檔中讀取包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這些包一般通過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-w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選項產生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pPr lvl="1"/>
            <a:endParaRPr lang="en-US" altLang="zh-TW" sz="2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34599-405D-4552-9AE9-1A55DC07C5AB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286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11FFE-BB0A-9944-828E-8AD24A3E0775}" type="slidenum">
              <a:rPr kumimoji="1" lang="zh-TW" altLang="en-US" smtClean="0"/>
              <a:pPr/>
              <a:t>38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9662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11FFE-BB0A-9944-828E-8AD24A3E0775}" type="slidenum">
              <a:rPr kumimoji="1" lang="zh-TW" altLang="en-US" smtClean="0"/>
              <a:pPr/>
              <a:t>42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7947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11FFE-BB0A-9944-828E-8AD24A3E0775}" type="slidenum">
              <a:rPr kumimoji="1" lang="zh-TW" altLang="en-US" smtClean="0"/>
              <a:pPr/>
              <a:t>44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1770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只看這條 </a:t>
            </a:r>
            <a:r>
              <a:rPr kumimoji="1" lang="en-US" altLang="zh-TW" dirty="0" err="1" smtClean="0"/>
              <a:t>tcp</a:t>
            </a:r>
            <a:r>
              <a:rPr kumimoji="1" lang="en-US" altLang="zh-TW" dirty="0" smtClean="0"/>
              <a:t> </a:t>
            </a:r>
            <a:r>
              <a:rPr kumimoji="1" lang="en-US" altLang="zh-TW" smtClean="0"/>
              <a:t>stream</a:t>
            </a:r>
            <a:r>
              <a:rPr kumimoji="1" lang="zh-TW" altLang="en-US" smtClean="0"/>
              <a:t>的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11FFE-BB0A-9944-828E-8AD24A3E0775}" type="slidenum">
              <a:rPr kumimoji="1" lang="zh-TW" altLang="en-US" smtClean="0"/>
              <a:pPr/>
              <a:t>45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1770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11FFE-BB0A-9944-828E-8AD24A3E0775}" type="slidenum">
              <a:rPr kumimoji="1" lang="zh-TW" altLang="en-US" smtClean="0"/>
              <a:pPr/>
              <a:t>46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1770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https://</a:t>
            </a:r>
            <a:r>
              <a:rPr kumimoji="1" lang="en-US" altLang="zh-TW" dirty="0" err="1" smtClean="0"/>
              <a:t>wiki.wireshark.org</a:t>
            </a:r>
            <a:r>
              <a:rPr kumimoji="1" lang="en-US" altLang="zh-TW" dirty="0" smtClean="0"/>
              <a:t>/</a:t>
            </a:r>
            <a:r>
              <a:rPr kumimoji="1" lang="en-US" altLang="zh-TW" dirty="0" err="1" smtClean="0"/>
              <a:t>OpenFlow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11FFE-BB0A-9944-828E-8AD24A3E0775}" type="slidenum">
              <a:rPr kumimoji="1" lang="zh-TW" altLang="en-US" smtClean="0"/>
              <a:pPr/>
              <a:t>47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177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1736-91A9-41D7-9690-BD0864C7DFF8}" type="datetimeFigureOut">
              <a:rPr lang="zh-TW" altLang="en-US" smtClean="0"/>
              <a:pPr/>
              <a:t>2016/9/28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4875-1CB3-4418-9E35-2858C5E157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95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1736-91A9-41D7-9690-BD0864C7DFF8}" type="datetimeFigureOut">
              <a:rPr lang="zh-TW" altLang="en-US" smtClean="0"/>
              <a:pPr/>
              <a:t>2016/9/28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4875-1CB3-4418-9E35-2858C5E157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97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1736-91A9-41D7-9690-BD0864C7DFF8}" type="datetimeFigureOut">
              <a:rPr lang="zh-TW" altLang="en-US" smtClean="0"/>
              <a:pPr/>
              <a:t>2016/9/28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4875-1CB3-4418-9E35-2858C5E157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01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1736-91A9-41D7-9690-BD0864C7DFF8}" type="datetimeFigureOut">
              <a:rPr lang="zh-TW" altLang="en-US" smtClean="0"/>
              <a:pPr/>
              <a:t>2016/9/28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4875-1CB3-4418-9E35-2858C5E157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1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1736-91A9-41D7-9690-BD0864C7DFF8}" type="datetimeFigureOut">
              <a:rPr lang="zh-TW" altLang="en-US" smtClean="0"/>
              <a:pPr/>
              <a:t>2016/9/28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4875-1CB3-4418-9E35-2858C5E157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28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1736-91A9-41D7-9690-BD0864C7DFF8}" type="datetimeFigureOut">
              <a:rPr lang="zh-TW" altLang="en-US" smtClean="0"/>
              <a:pPr/>
              <a:t>2016/9/28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4875-1CB3-4418-9E35-2858C5E157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39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1736-91A9-41D7-9690-BD0864C7DFF8}" type="datetimeFigureOut">
              <a:rPr lang="zh-TW" altLang="en-US" smtClean="0"/>
              <a:pPr/>
              <a:t>2016/9/28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4875-1CB3-4418-9E35-2858C5E157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32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1736-91A9-41D7-9690-BD0864C7DFF8}" type="datetimeFigureOut">
              <a:rPr lang="zh-TW" altLang="en-US" smtClean="0"/>
              <a:pPr/>
              <a:t>2016/9/28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4875-1CB3-4418-9E35-2858C5E157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8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1736-91A9-41D7-9690-BD0864C7DFF8}" type="datetimeFigureOut">
              <a:rPr lang="zh-TW" altLang="en-US" smtClean="0"/>
              <a:pPr/>
              <a:t>2016/9/28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4875-1CB3-4418-9E35-2858C5E157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3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1736-91A9-41D7-9690-BD0864C7DFF8}" type="datetimeFigureOut">
              <a:rPr lang="zh-TW" altLang="en-US" smtClean="0"/>
              <a:pPr/>
              <a:t>2016/9/28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4875-1CB3-4418-9E35-2858C5E157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779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1736-91A9-41D7-9690-BD0864C7DFF8}" type="datetimeFigureOut">
              <a:rPr lang="zh-TW" altLang="en-US" smtClean="0"/>
              <a:pPr/>
              <a:t>2016/9/28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4875-1CB3-4418-9E35-2858C5E157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21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61736-91A9-41D7-9690-BD0864C7DFF8}" type="datetimeFigureOut">
              <a:rPr lang="zh-TW" altLang="en-US" smtClean="0"/>
              <a:pPr/>
              <a:t>2016/9/28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44875-1CB3-4418-9E35-2858C5E1579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63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www.ubuntu-tw.org/modules/tinyd0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hiark.greenend.org.uk/~sgtatham/putty/download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wireshark.org/2010/02/running-wireshark-as-you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dcpc.nctu.edu.tw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Simple Linux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Network programming</a:t>
            </a:r>
          </a:p>
          <a:p>
            <a:r>
              <a:rPr lang="en-US" altLang="zh-TW" smtClean="0"/>
              <a:t>2016/09/26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176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Get Linux(2)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Add a new machine</a:t>
            </a:r>
          </a:p>
          <a:p>
            <a:pPr lvl="1"/>
            <a:r>
              <a:rPr lang="zh-TW" altLang="en-US" dirty="0" smtClean="0"/>
              <a:t>新增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填入機器名稱，下一步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配置記憶體大小，下一步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立即建立虛擬硬碟，建立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VDI</a:t>
            </a:r>
            <a:r>
              <a:rPr lang="zh-TW" altLang="en-US" dirty="0" smtClean="0"/>
              <a:t>，下一步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動態配置，下一步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硬碟檔案位置及大小，建立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6" name="圖片 5" descr="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46058" y="258245"/>
            <a:ext cx="5200023" cy="3226607"/>
          </a:xfrm>
          <a:prstGeom prst="rect">
            <a:avLst/>
          </a:prstGeom>
        </p:spPr>
      </p:pic>
      <p:pic>
        <p:nvPicPr>
          <p:cNvPr id="7" name="圖片 6" descr="0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2068" y="1878905"/>
            <a:ext cx="5823778" cy="47372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Get Linux(2)</a:t>
            </a:r>
            <a:endParaRPr lang="zh-TW" altLang="en-US" dirty="0"/>
          </a:p>
        </p:txBody>
      </p:sp>
      <p:pic>
        <p:nvPicPr>
          <p:cNvPr id="4" name="內容版面配置區 3" descr="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79309" y="758043"/>
            <a:ext cx="7006642" cy="571250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Get Linux(2)</a:t>
            </a:r>
            <a:endParaRPr lang="zh-TW" altLang="en-US" dirty="0"/>
          </a:p>
        </p:txBody>
      </p:sp>
      <p:pic>
        <p:nvPicPr>
          <p:cNvPr id="4" name="內容版面配置區 3" descr="0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20855" y="417270"/>
            <a:ext cx="7654551" cy="617811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Get Linux(2)</a:t>
            </a:r>
            <a:endParaRPr lang="zh-TW" altLang="en-US" dirty="0"/>
          </a:p>
        </p:txBody>
      </p:sp>
      <p:pic>
        <p:nvPicPr>
          <p:cNvPr id="4" name="內容版面配置區 3" descr="05.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88636"/>
            <a:ext cx="6197095" cy="5369364"/>
          </a:xfrm>
        </p:spPr>
      </p:pic>
      <p:pic>
        <p:nvPicPr>
          <p:cNvPr id="5" name="圖片 4" descr="05.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0261" y="187890"/>
            <a:ext cx="6550561" cy="5695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Get Linux(2)</a:t>
            </a:r>
            <a:endParaRPr lang="zh-TW" altLang="en-US" dirty="0"/>
          </a:p>
        </p:txBody>
      </p:sp>
      <p:pic>
        <p:nvPicPr>
          <p:cNvPr id="7" name="內容版面配置區 6" descr="0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6062" y="1636647"/>
            <a:ext cx="6021399" cy="5221353"/>
          </a:xfrm>
        </p:spPr>
      </p:pic>
      <p:pic>
        <p:nvPicPr>
          <p:cNvPr id="8" name="圖片 7" descr="0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32619" y="765648"/>
            <a:ext cx="9557197" cy="6837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Get Linux(2)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Get Linux system </a:t>
            </a:r>
            <a:r>
              <a:rPr lang="en-US" altLang="zh-TW" dirty="0" err="1" smtClean="0"/>
              <a:t>iso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Ubuntu</a:t>
            </a:r>
            <a:r>
              <a:rPr lang="en-US" altLang="zh-TW" dirty="0" smtClean="0"/>
              <a:t>  @  </a:t>
            </a:r>
            <a:r>
              <a:rPr lang="en-US" altLang="zh-TW" dirty="0" smtClean="0">
                <a:hlinkClick r:id="rId2"/>
              </a:rPr>
              <a:t>https://www.ubuntu-tw.org/modules/tinyd0/</a:t>
            </a:r>
            <a:endParaRPr lang="en-US" altLang="zh-TW" dirty="0" smtClean="0"/>
          </a:p>
          <a:p>
            <a:r>
              <a:rPr lang="en-US" altLang="zh-TW" dirty="0" smtClean="0"/>
              <a:t>Install Linux system on virtual machine</a:t>
            </a:r>
          </a:p>
          <a:p>
            <a:pPr lvl="1"/>
            <a:r>
              <a:rPr lang="en-US" altLang="zh-TW" dirty="0" smtClean="0"/>
              <a:t>Run the virtual machine</a:t>
            </a:r>
          </a:p>
          <a:p>
            <a:pPr lvl="1"/>
            <a:r>
              <a:rPr lang="en-US" altLang="zh-TW" dirty="0" smtClean="0"/>
              <a:t>Select </a:t>
            </a:r>
            <a:r>
              <a:rPr lang="en-US" altLang="zh-TW" dirty="0" err="1" smtClean="0"/>
              <a:t>iso</a:t>
            </a:r>
            <a:r>
              <a:rPr lang="en-US" altLang="zh-TW" dirty="0" smtClean="0"/>
              <a:t> file to boot machine</a:t>
            </a:r>
          </a:p>
          <a:p>
            <a:pPr lvl="1"/>
            <a:r>
              <a:rPr lang="en-US" altLang="zh-TW" dirty="0" smtClean="0"/>
              <a:t>Enter system installation </a:t>
            </a:r>
          </a:p>
          <a:p>
            <a:endParaRPr lang="en-US" altLang="zh-TW" dirty="0" smtClean="0"/>
          </a:p>
        </p:txBody>
      </p:sp>
      <p:pic>
        <p:nvPicPr>
          <p:cNvPr id="5" name="圖片 4" descr="0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07274" y="3260470"/>
            <a:ext cx="5679300" cy="35975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Get Linux(2)</a:t>
            </a:r>
            <a:endParaRPr lang="zh-TW" altLang="en-US" dirty="0"/>
          </a:p>
        </p:txBody>
      </p:sp>
      <p:pic>
        <p:nvPicPr>
          <p:cNvPr id="4" name="內容版面配置區 3" descr="0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78527" y="-100400"/>
            <a:ext cx="7933307" cy="69584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Get Linux(2)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Ubuntu</a:t>
            </a:r>
            <a:r>
              <a:rPr lang="en-US" altLang="zh-TW" dirty="0" smtClean="0"/>
              <a:t> installation</a:t>
            </a:r>
            <a:endParaRPr lang="zh-TW" altLang="en-US" dirty="0"/>
          </a:p>
        </p:txBody>
      </p:sp>
      <p:pic>
        <p:nvPicPr>
          <p:cNvPr id="4" name="圖片 3" descr="0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07544" y="362211"/>
            <a:ext cx="8017441" cy="624017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Linux(2)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desktop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088" y="1438656"/>
            <a:ext cx="100584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87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Linux(2)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62329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Open terminal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3184"/>
            <a:ext cx="100584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8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Get Linux</a:t>
            </a:r>
          </a:p>
          <a:p>
            <a:r>
              <a:rPr lang="en-US" altLang="zh-TW" dirty="0" smtClean="0"/>
              <a:t>Quick start</a:t>
            </a:r>
          </a:p>
          <a:p>
            <a:r>
              <a:rPr lang="en-US" altLang="zh-TW" dirty="0" smtClean="0"/>
              <a:t>Programming in </a:t>
            </a:r>
            <a:r>
              <a:rPr lang="en-US" altLang="zh-TW" dirty="0" err="1" smtClean="0"/>
              <a:t>linux</a:t>
            </a:r>
            <a:endParaRPr lang="en-US" altLang="zh-TW" dirty="0" smtClean="0"/>
          </a:p>
          <a:p>
            <a:r>
              <a:rPr lang="en-US" altLang="zh-TW" dirty="0" smtClean="0"/>
              <a:t>Useful tools</a:t>
            </a:r>
          </a:p>
          <a:p>
            <a:r>
              <a:rPr lang="en-US" altLang="zh-TW" dirty="0" smtClean="0"/>
              <a:t>Homework</a:t>
            </a:r>
          </a:p>
          <a:p>
            <a:r>
              <a:rPr lang="en-US" altLang="zh-TW" dirty="0"/>
              <a:t>S</a:t>
            </a:r>
            <a:r>
              <a:rPr lang="en-US" altLang="zh-TW" dirty="0" smtClean="0"/>
              <a:t>kills</a:t>
            </a:r>
            <a:endParaRPr lang="zh-TW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Quick start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Quick start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/>
          <a:srcRect t="1" r="16836" b="1106"/>
          <a:stretch/>
        </p:blipFill>
        <p:spPr>
          <a:xfrm>
            <a:off x="838200" y="1825625"/>
            <a:ext cx="5777173" cy="41456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422091" y="2330716"/>
            <a:ext cx="5193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/>
              <a:t>account@server</a:t>
            </a:r>
            <a:r>
              <a:rPr lang="en-US" altLang="zh-TW" sz="2000" dirty="0" smtClean="0"/>
              <a:t> hostname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[current directory]</a:t>
            </a:r>
            <a:endParaRPr lang="zh-TW" altLang="en-US" sz="2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199" y="3030437"/>
            <a:ext cx="5777173" cy="422308"/>
          </a:xfrm>
          <a:prstGeom prst="rect">
            <a:avLst/>
          </a:prstGeom>
        </p:spPr>
      </p:pic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838199" y="3770965"/>
            <a:ext cx="10515600" cy="1511657"/>
          </a:xfrm>
        </p:spPr>
        <p:txBody>
          <a:bodyPr/>
          <a:lstStyle/>
          <a:p>
            <a:r>
              <a:rPr lang="en-US" altLang="zh-TW" dirty="0" smtClean="0"/>
              <a:t>You can type “</a:t>
            </a:r>
            <a:r>
              <a:rPr lang="en-US" altLang="zh-TW" dirty="0" err="1" smtClean="0"/>
              <a:t>ls</a:t>
            </a:r>
            <a:r>
              <a:rPr lang="en-US" altLang="zh-TW" dirty="0" smtClean="0"/>
              <a:t>”, which means “list “, to show all the files in the home directory.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243766"/>
              </p:ext>
            </p:extLst>
          </p:nvPr>
        </p:nvGraphicFramePr>
        <p:xfrm>
          <a:off x="838199" y="4657184"/>
          <a:ext cx="9798698" cy="2004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9349"/>
                <a:gridCol w="4899349"/>
              </a:tblGrid>
              <a:tr h="501218">
                <a:tc>
                  <a:txBody>
                    <a:bodyPr/>
                    <a:lstStyle/>
                    <a:p>
                      <a:r>
                        <a:rPr lang="en-US" altLang="zh-TW" sz="2000" b="1" dirty="0" smtClean="0"/>
                        <a:t>command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/>
                        <a:t>explanation</a:t>
                      </a:r>
                      <a:endParaRPr lang="zh-TW" altLang="en-US" sz="2000" b="1" dirty="0"/>
                    </a:p>
                  </a:txBody>
                  <a:tcPr/>
                </a:tc>
              </a:tr>
              <a:tr h="501218">
                <a:tc>
                  <a:txBody>
                    <a:bodyPr/>
                    <a:lstStyle/>
                    <a:p>
                      <a:r>
                        <a:rPr lang="en-US" altLang="zh-TW" sz="2000" b="1" dirty="0" err="1" smtClean="0"/>
                        <a:t>ls</a:t>
                      </a:r>
                      <a:r>
                        <a:rPr lang="en-US" altLang="zh-TW" sz="2000" b="1" dirty="0" smtClean="0"/>
                        <a:t>  ~ 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/>
                        <a:t>List contents in user</a:t>
                      </a:r>
                      <a:r>
                        <a:rPr lang="en-US" altLang="zh-TW" sz="2000" b="1" baseline="0" dirty="0" smtClean="0"/>
                        <a:t> </a:t>
                      </a:r>
                      <a:r>
                        <a:rPr lang="en-US" altLang="zh-TW" sz="2000" b="1" dirty="0" smtClean="0"/>
                        <a:t>home directory.</a:t>
                      </a:r>
                      <a:endParaRPr lang="zh-TW" altLang="en-US" sz="2000" b="1" dirty="0"/>
                    </a:p>
                  </a:txBody>
                  <a:tcPr/>
                </a:tc>
              </a:tr>
              <a:tr h="501218">
                <a:tc>
                  <a:txBody>
                    <a:bodyPr/>
                    <a:lstStyle/>
                    <a:p>
                      <a:r>
                        <a:rPr lang="en-US" altLang="zh-TW" sz="2000" b="1" dirty="0" err="1" smtClean="0"/>
                        <a:t>ls</a:t>
                      </a:r>
                      <a:r>
                        <a:rPr lang="en-US" altLang="zh-TW" sz="2000" b="1" dirty="0" smtClean="0"/>
                        <a:t> .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/>
                        <a:t>List contents in current directory.</a:t>
                      </a:r>
                      <a:endParaRPr lang="zh-TW" altLang="en-US" sz="2000" b="1" dirty="0"/>
                    </a:p>
                  </a:txBody>
                  <a:tcPr/>
                </a:tc>
              </a:tr>
              <a:tr h="501218">
                <a:tc>
                  <a:txBody>
                    <a:bodyPr/>
                    <a:lstStyle/>
                    <a:p>
                      <a:r>
                        <a:rPr lang="en-US" altLang="zh-TW" sz="2000" b="1" dirty="0" err="1" smtClean="0"/>
                        <a:t>ls</a:t>
                      </a:r>
                      <a:r>
                        <a:rPr lang="en-US" altLang="zh-TW" sz="2000" b="1" dirty="0" smtClean="0"/>
                        <a:t> ..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/>
                        <a:t>List contents</a:t>
                      </a:r>
                      <a:r>
                        <a:rPr lang="en-US" altLang="zh-TW" sz="2000" b="1" baseline="0" dirty="0" smtClean="0"/>
                        <a:t> in parent directory.</a:t>
                      </a:r>
                      <a:endParaRPr lang="zh-TW" altLang="en-US" sz="2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4975" y="178513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Quick start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529522"/>
              </p:ext>
            </p:extLst>
          </p:nvPr>
        </p:nvGraphicFramePr>
        <p:xfrm>
          <a:off x="595604" y="1200830"/>
          <a:ext cx="10758196" cy="5614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449"/>
                <a:gridCol w="4520682"/>
                <a:gridCol w="3586065"/>
              </a:tblGrid>
              <a:tr h="366715">
                <a:tc>
                  <a:txBody>
                    <a:bodyPr/>
                    <a:lstStyle/>
                    <a:p>
                      <a:r>
                        <a:rPr lang="en-US" altLang="zh-TW" sz="2000" b="1" dirty="0" smtClean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explanation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中文解釋</a:t>
                      </a:r>
                      <a:endParaRPr lang="zh-TW" altLang="en-US" dirty="0"/>
                    </a:p>
                  </a:txBody>
                  <a:tcPr/>
                </a:tc>
              </a:tr>
              <a:tr h="652329">
                <a:tc>
                  <a:txBody>
                    <a:bodyPr/>
                    <a:lstStyle/>
                    <a:p>
                      <a:r>
                        <a:rPr lang="en-US" altLang="zh-TW" sz="2000" b="1" dirty="0" err="1" smtClean="0"/>
                        <a:t>ls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List directory contents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把現在資料夾下的檔案顯示出來</a:t>
                      </a:r>
                      <a:endParaRPr lang="zh-TW" altLang="en-US" dirty="0"/>
                    </a:p>
                  </a:txBody>
                  <a:tcPr/>
                </a:tc>
              </a:tr>
              <a:tr h="652329">
                <a:tc>
                  <a:txBody>
                    <a:bodyPr/>
                    <a:lstStyle/>
                    <a:p>
                      <a:r>
                        <a:rPr lang="en-US" altLang="zh-TW" sz="2000" b="1" dirty="0" err="1" smtClean="0"/>
                        <a:t>pwd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Print name from working directory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看現在在哪個資料夾底下</a:t>
                      </a:r>
                      <a:endParaRPr lang="zh-TW" altLang="en-US" dirty="0"/>
                    </a:p>
                  </a:txBody>
                  <a:tcPr/>
                </a:tc>
              </a:tr>
              <a:tr h="652329">
                <a:tc>
                  <a:txBody>
                    <a:bodyPr/>
                    <a:lstStyle/>
                    <a:p>
                      <a:r>
                        <a:rPr lang="en-US" altLang="zh-TW" sz="2000" b="1" dirty="0" err="1" smtClean="0"/>
                        <a:t>mkdir</a:t>
                      </a:r>
                      <a:r>
                        <a:rPr lang="en-US" altLang="zh-TW" sz="2000" b="1" dirty="0" smtClean="0"/>
                        <a:t> &lt;</a:t>
                      </a:r>
                      <a:r>
                        <a:rPr lang="en-US" altLang="zh-TW" sz="2000" b="1" dirty="0" err="1" smtClean="0"/>
                        <a:t>dir</a:t>
                      </a:r>
                      <a:r>
                        <a:rPr lang="en-US" altLang="zh-TW" sz="2000" b="1" dirty="0" smtClean="0"/>
                        <a:t>&gt;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Make directories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建立資料夾</a:t>
                      </a:r>
                      <a:endParaRPr lang="zh-TW" altLang="en-US" dirty="0"/>
                    </a:p>
                  </a:txBody>
                  <a:tcPr/>
                </a:tc>
              </a:tr>
              <a:tr h="652329">
                <a:tc>
                  <a:txBody>
                    <a:bodyPr/>
                    <a:lstStyle/>
                    <a:p>
                      <a:r>
                        <a:rPr lang="en-US" altLang="zh-TW" sz="2000" b="1" dirty="0" smtClean="0"/>
                        <a:t>cd &lt;</a:t>
                      </a:r>
                      <a:r>
                        <a:rPr lang="en-US" altLang="zh-TW" sz="2000" b="1" dirty="0" err="1" smtClean="0"/>
                        <a:t>dir</a:t>
                      </a:r>
                      <a:r>
                        <a:rPr lang="en-US" altLang="zh-TW" sz="2000" b="1" dirty="0" smtClean="0"/>
                        <a:t>&gt;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Change directory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換資料夾</a:t>
                      </a:r>
                      <a:endParaRPr lang="zh-TW" altLang="en-US" dirty="0"/>
                    </a:p>
                  </a:txBody>
                  <a:tcPr/>
                </a:tc>
              </a:tr>
              <a:tr h="652329">
                <a:tc>
                  <a:txBody>
                    <a:bodyPr/>
                    <a:lstStyle/>
                    <a:p>
                      <a:r>
                        <a:rPr lang="en-US" altLang="zh-TW" sz="2000" b="1" dirty="0" smtClean="0"/>
                        <a:t>mv &lt;</a:t>
                      </a:r>
                      <a:r>
                        <a:rPr lang="en-US" altLang="zh-TW" sz="2000" b="1" dirty="0" err="1" smtClean="0"/>
                        <a:t>src</a:t>
                      </a:r>
                      <a:r>
                        <a:rPr lang="en-US" altLang="zh-TW" sz="2000" b="1" dirty="0" smtClean="0"/>
                        <a:t> file&gt; &lt;</a:t>
                      </a:r>
                      <a:r>
                        <a:rPr lang="en-US" altLang="zh-TW" sz="2000" b="1" dirty="0" err="1" smtClean="0"/>
                        <a:t>dst</a:t>
                      </a:r>
                      <a:r>
                        <a:rPr lang="en-US" altLang="zh-TW" sz="2000" b="1" dirty="0" smtClean="0"/>
                        <a:t> file&gt;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Move (rename) file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移動檔案 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重新命名</a:t>
                      </a:r>
                      <a:r>
                        <a:rPr lang="en-US" altLang="zh-TW" dirty="0" smtClean="0"/>
                        <a:t>) </a:t>
                      </a:r>
                      <a:r>
                        <a:rPr lang="zh-TW" altLang="en-US" dirty="0" smtClean="0"/>
                        <a:t>檔案</a:t>
                      </a:r>
                      <a:endParaRPr lang="zh-TW" altLang="en-US" dirty="0"/>
                    </a:p>
                  </a:txBody>
                  <a:tcPr/>
                </a:tc>
              </a:tr>
              <a:tr h="652329">
                <a:tc>
                  <a:txBody>
                    <a:bodyPr/>
                    <a:lstStyle/>
                    <a:p>
                      <a:r>
                        <a:rPr lang="en-US" altLang="zh-TW" sz="2000" b="1" dirty="0" err="1" smtClean="0"/>
                        <a:t>cp</a:t>
                      </a:r>
                      <a:r>
                        <a:rPr lang="en-US" altLang="zh-TW" sz="2000" b="1" dirty="0" smtClean="0"/>
                        <a:t> &lt;</a:t>
                      </a:r>
                      <a:r>
                        <a:rPr lang="en-US" altLang="zh-TW" sz="2000" b="1" dirty="0" err="1" smtClean="0"/>
                        <a:t>src</a:t>
                      </a:r>
                      <a:r>
                        <a:rPr lang="en-US" altLang="zh-TW" sz="2000" b="1" dirty="0" smtClean="0"/>
                        <a:t> file&gt; &lt;</a:t>
                      </a:r>
                      <a:r>
                        <a:rPr lang="en-US" altLang="zh-TW" sz="2000" b="1" dirty="0" err="1" smtClean="0"/>
                        <a:t>dst</a:t>
                      </a:r>
                      <a:r>
                        <a:rPr lang="en-US" altLang="zh-TW" sz="2000" b="1" baseline="0" dirty="0" smtClean="0"/>
                        <a:t> file&gt;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Copy file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複製檔案</a:t>
                      </a:r>
                      <a:endParaRPr lang="zh-TW" altLang="en-US" dirty="0"/>
                    </a:p>
                  </a:txBody>
                  <a:tcPr/>
                </a:tc>
              </a:tr>
              <a:tr h="652329">
                <a:tc>
                  <a:txBody>
                    <a:bodyPr/>
                    <a:lstStyle/>
                    <a:p>
                      <a:r>
                        <a:rPr lang="en-US" altLang="zh-TW" sz="2000" b="1" dirty="0" err="1" smtClean="0"/>
                        <a:t>rm</a:t>
                      </a:r>
                      <a:r>
                        <a:rPr lang="en-US" altLang="zh-TW" sz="2000" b="1" dirty="0" smtClean="0"/>
                        <a:t> &lt;file&gt;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Remove file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刪除檔案</a:t>
                      </a:r>
                      <a:endParaRPr lang="zh-TW" altLang="en-US" dirty="0"/>
                    </a:p>
                  </a:txBody>
                  <a:tcPr/>
                </a:tc>
              </a:tr>
              <a:tr h="652329">
                <a:tc>
                  <a:txBody>
                    <a:bodyPr/>
                    <a:lstStyle/>
                    <a:p>
                      <a:r>
                        <a:rPr lang="en-US" altLang="zh-TW" sz="2000" b="1" dirty="0" smtClean="0"/>
                        <a:t>clear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Clean</a:t>
                      </a:r>
                      <a:r>
                        <a:rPr lang="en-US" altLang="zh-TW" baseline="0" dirty="0" smtClean="0"/>
                        <a:t> up the screen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把畫面清乾淨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99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Quick start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53143" y="1825625"/>
            <a:ext cx="10700657" cy="468714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Use command ‘man’ to discover more usages.</a:t>
            </a:r>
          </a:p>
          <a:p>
            <a:endParaRPr lang="en-US" altLang="zh-TW" dirty="0" smtClean="0"/>
          </a:p>
          <a:p>
            <a:r>
              <a:rPr lang="en-US" altLang="zh-TW" dirty="0"/>
              <a:t>m</a:t>
            </a:r>
            <a:r>
              <a:rPr lang="en-US" altLang="zh-TW" dirty="0" smtClean="0"/>
              <a:t>an </a:t>
            </a:r>
            <a:r>
              <a:rPr lang="en-US" altLang="zh-TW" dirty="0" err="1" smtClean="0"/>
              <a:t>ls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ls</a:t>
            </a:r>
            <a:r>
              <a:rPr lang="en-US" altLang="zh-TW" dirty="0" smtClean="0"/>
              <a:t> –a           : show all files, including files starting with . , which are hidden files.</a:t>
            </a:r>
          </a:p>
          <a:p>
            <a:pPr lvl="1"/>
            <a:r>
              <a:rPr lang="en-US" altLang="zh-TW" dirty="0" err="1" smtClean="0"/>
              <a:t>ls</a:t>
            </a:r>
            <a:r>
              <a:rPr lang="en-US" altLang="zh-TW" dirty="0" smtClean="0"/>
              <a:t> -l             : show long information of contents.</a:t>
            </a:r>
          </a:p>
          <a:p>
            <a:pPr lvl="1"/>
            <a:r>
              <a:rPr lang="en-US" altLang="zh-TW" dirty="0" err="1" smtClean="0"/>
              <a:t>ls</a:t>
            </a:r>
            <a:r>
              <a:rPr lang="en-US" altLang="zh-TW" dirty="0" smtClean="0"/>
              <a:t> –al	   : show all the files and their long information.</a:t>
            </a:r>
          </a:p>
          <a:p>
            <a:pPr lvl="1"/>
            <a:r>
              <a:rPr lang="en-US" altLang="zh-TW" dirty="0" err="1" smtClean="0"/>
              <a:t>ls</a:t>
            </a:r>
            <a:r>
              <a:rPr lang="en-US" altLang="zh-TW" dirty="0" smtClean="0"/>
              <a:t> &lt;path&gt;   : show the content of given path</a:t>
            </a:r>
          </a:p>
          <a:p>
            <a:r>
              <a:rPr lang="en-US" altLang="zh-TW" dirty="0" smtClean="0"/>
              <a:t>You can also man the function you may use in the program.</a:t>
            </a:r>
          </a:p>
          <a:p>
            <a:pPr lvl="1"/>
            <a:r>
              <a:rPr lang="en-US" altLang="zh-TW" dirty="0"/>
              <a:t>m</a:t>
            </a:r>
            <a:r>
              <a:rPr lang="en-US" altLang="zh-TW" dirty="0" smtClean="0"/>
              <a:t>an </a:t>
            </a:r>
            <a:r>
              <a:rPr lang="en-US" altLang="zh-TW" dirty="0" err="1" smtClean="0"/>
              <a:t>printf</a:t>
            </a:r>
            <a:endParaRPr lang="en-US" altLang="zh-TW" dirty="0" smtClean="0"/>
          </a:p>
          <a:p>
            <a:pPr lvl="1"/>
            <a:r>
              <a:rPr lang="en-US" altLang="zh-TW" dirty="0"/>
              <a:t>m</a:t>
            </a:r>
            <a:r>
              <a:rPr lang="en-US" altLang="zh-TW" dirty="0" smtClean="0"/>
              <a:t>an </a:t>
            </a:r>
            <a:r>
              <a:rPr lang="en-US" altLang="zh-TW" dirty="0" err="1" smtClean="0"/>
              <a:t>strtok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2853" y="2349079"/>
            <a:ext cx="6211388" cy="39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Quick start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825625"/>
            <a:ext cx="9823744" cy="41428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74237" y="5188779"/>
            <a:ext cx="5413855" cy="630347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54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Programming in </a:t>
            </a:r>
            <a:r>
              <a:rPr lang="en-US" altLang="zh-TW" dirty="0" err="1" smtClean="0"/>
              <a:t>linux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Programming in 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 - VIM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89722"/>
            <a:ext cx="10515600" cy="512634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vim is a text editor</a:t>
            </a:r>
          </a:p>
          <a:p>
            <a:r>
              <a:rPr lang="en-US" altLang="zh-TW" dirty="0" smtClean="0"/>
              <a:t>vim </a:t>
            </a:r>
            <a:r>
              <a:rPr lang="en-US" altLang="zh-TW" dirty="0" err="1" smtClean="0"/>
              <a:t>hello.c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Press ”insert” or “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” to enter insert mode, or you can type nothing.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2862" y="1974377"/>
            <a:ext cx="4486275" cy="20955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1437" y="4557711"/>
            <a:ext cx="44577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4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Programming in 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 - VIM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Press “Esc” to enter back to normal mode, where you can type some commands, including “:</a:t>
            </a:r>
            <a:r>
              <a:rPr lang="en-US" altLang="zh-TW" dirty="0" err="1" smtClean="0"/>
              <a:t>wq</a:t>
            </a:r>
            <a:r>
              <a:rPr lang="en-US" altLang="zh-TW" dirty="0" smtClean="0"/>
              <a:t>” for saving and leaving, “:q!” for leaving without saving, “/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” for searching the string “</a:t>
            </a:r>
            <a:r>
              <a:rPr lang="en-US" altLang="zh-TW" smtClean="0"/>
              <a:t>printf”.</a:t>
            </a:r>
            <a:endParaRPr lang="en-US" altLang="zh-TW" dirty="0" smtClean="0"/>
          </a:p>
          <a:p>
            <a:r>
              <a:rPr lang="en-US" altLang="zh-TW" dirty="0" smtClean="0"/>
              <a:t>You can pick up other usage by your self.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29425" y="3935888"/>
            <a:ext cx="4524375" cy="21621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8695" y="3935889"/>
            <a:ext cx="44577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6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Programming in 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 – GCC/G++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gcc</a:t>
            </a:r>
            <a:r>
              <a:rPr lang="en-US" altLang="zh-TW" dirty="0" smtClean="0"/>
              <a:t>/g++ –o &lt;output&gt; &lt;filename&gt;</a:t>
            </a:r>
          </a:p>
          <a:p>
            <a:pPr lvl="1"/>
            <a:r>
              <a:rPr lang="en-US" altLang="zh-TW" dirty="0" smtClean="0"/>
              <a:t>-o</a:t>
            </a:r>
          </a:p>
          <a:p>
            <a:pPr lvl="2"/>
            <a:r>
              <a:rPr lang="en-US" altLang="zh-TW" dirty="0" smtClean="0"/>
              <a:t>Binary produced wil</a:t>
            </a:r>
            <a:r>
              <a:rPr lang="en-US" altLang="zh-TW" dirty="0"/>
              <a:t>l</a:t>
            </a:r>
            <a:r>
              <a:rPr lang="en-US" altLang="zh-TW" dirty="0" smtClean="0"/>
              <a:t> be the same name as assigned.</a:t>
            </a:r>
          </a:p>
          <a:p>
            <a:pPr lvl="2"/>
            <a:r>
              <a:rPr lang="en-US" altLang="zh-TW" dirty="0" smtClean="0"/>
              <a:t>If –o is not provide, </a:t>
            </a:r>
            <a:r>
              <a:rPr lang="en-US" altLang="zh-TW" dirty="0" err="1" smtClean="0"/>
              <a:t>a.out</a:t>
            </a:r>
            <a:r>
              <a:rPr lang="en-US" altLang="zh-TW" dirty="0" smtClean="0"/>
              <a:t> will be default output.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1534" y="3429000"/>
            <a:ext cx="7733665" cy="31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3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Programming in 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 – Execute and  Forced Terminate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Execute</a:t>
            </a:r>
          </a:p>
          <a:p>
            <a:pPr lvl="1"/>
            <a:r>
              <a:rPr lang="en-US" altLang="zh-TW" dirty="0" smtClean="0"/>
              <a:t>./</a:t>
            </a:r>
            <a:r>
              <a:rPr lang="en-US" altLang="zh-TW" dirty="0" err="1" smtClean="0"/>
              <a:t>a.out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./hello</a:t>
            </a:r>
          </a:p>
          <a:p>
            <a:pPr lvl="1"/>
            <a:r>
              <a:rPr lang="en-US" altLang="zh-TW" dirty="0" smtClean="0"/>
              <a:t>~/demo/</a:t>
            </a:r>
            <a:r>
              <a:rPr lang="en-US" altLang="zh-TW" dirty="0" err="1" smtClean="0"/>
              <a:t>a.out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~/demo/hello</a:t>
            </a:r>
          </a:p>
          <a:p>
            <a:r>
              <a:rPr lang="en-US" altLang="zh-TW" dirty="0" smtClean="0"/>
              <a:t>Forced Terminate</a:t>
            </a:r>
          </a:p>
          <a:p>
            <a:pPr lvl="1"/>
            <a:r>
              <a:rPr lang="en-US" altLang="zh-TW" dirty="0" err="1" smtClean="0"/>
              <a:t>Ctrl+c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98352" y="4001294"/>
            <a:ext cx="61245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Get Linux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Useful tools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87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Useful tools</a:t>
            </a:r>
            <a:r>
              <a:rPr lang="zh-TW" altLang="en-US" dirty="0" smtClean="0"/>
              <a:t> </a:t>
            </a:r>
            <a:r>
              <a:rPr lang="en-US" altLang="zh-TW" dirty="0" smtClean="0"/>
              <a:t>- Process </a:t>
            </a:r>
            <a:r>
              <a:rPr lang="en-US" altLang="zh-TW" dirty="0"/>
              <a:t>commands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4040" y="1690688"/>
            <a:ext cx="10662920" cy="4758055"/>
          </a:xfrm>
        </p:spPr>
        <p:txBody>
          <a:bodyPr>
            <a:normAutofit/>
          </a:bodyPr>
          <a:lstStyle/>
          <a:p>
            <a:r>
              <a:rPr lang="en-US" altLang="zh-TW" dirty="0" err="1" smtClean="0">
                <a:latin typeface="+mj-lt"/>
              </a:rPr>
              <a:t>ps</a:t>
            </a:r>
            <a:r>
              <a:rPr lang="en-US" altLang="zh-TW" dirty="0" smtClean="0">
                <a:latin typeface="+mj-lt"/>
              </a:rPr>
              <a:t> </a:t>
            </a:r>
          </a:p>
          <a:p>
            <a:pPr lvl="1"/>
            <a:r>
              <a:rPr lang="en-US" altLang="zh-TW" dirty="0" smtClean="0">
                <a:latin typeface="+mj-lt"/>
              </a:rPr>
              <a:t>report </a:t>
            </a:r>
            <a:r>
              <a:rPr lang="en-US" altLang="zh-TW" dirty="0">
                <a:latin typeface="+mj-lt"/>
              </a:rPr>
              <a:t>a snapshot of the current processes. </a:t>
            </a:r>
            <a:endParaRPr lang="en-US" altLang="zh-TW" dirty="0" smtClean="0">
              <a:latin typeface="+mj-lt"/>
            </a:endParaRPr>
          </a:p>
          <a:p>
            <a:pPr lvl="1"/>
            <a:r>
              <a:rPr lang="en-US" altLang="zh-TW" dirty="0" err="1" smtClean="0">
                <a:latin typeface="+mj-lt"/>
              </a:rPr>
              <a:t>ps</a:t>
            </a:r>
            <a:r>
              <a:rPr lang="en-US" altLang="zh-TW" dirty="0" smtClean="0">
                <a:latin typeface="+mj-lt"/>
              </a:rPr>
              <a:t> </a:t>
            </a:r>
            <a:r>
              <a:rPr lang="en-US" altLang="zh-TW" dirty="0">
                <a:latin typeface="+mj-lt"/>
              </a:rPr>
              <a:t>u </a:t>
            </a:r>
            <a:endParaRPr lang="en-US" altLang="zh-TW" dirty="0" smtClean="0">
              <a:latin typeface="+mj-lt"/>
            </a:endParaRPr>
          </a:p>
          <a:p>
            <a:pPr lvl="2"/>
            <a:r>
              <a:rPr lang="en-US" altLang="zh-TW" dirty="0" smtClean="0">
                <a:latin typeface="+mj-lt"/>
              </a:rPr>
              <a:t>All </a:t>
            </a:r>
            <a:r>
              <a:rPr lang="en-US" altLang="zh-TW" dirty="0">
                <a:latin typeface="+mj-lt"/>
              </a:rPr>
              <a:t>of your process in difference login session. </a:t>
            </a:r>
            <a:endParaRPr lang="en-US" altLang="zh-TW" dirty="0" smtClean="0">
              <a:latin typeface="+mj-lt"/>
            </a:endParaRPr>
          </a:p>
          <a:p>
            <a:pPr lvl="2"/>
            <a:r>
              <a:rPr lang="en-US" altLang="zh-TW" dirty="0" smtClean="0">
                <a:latin typeface="+mj-lt"/>
              </a:rPr>
              <a:t>Get </a:t>
            </a:r>
            <a:r>
              <a:rPr lang="en-US" altLang="zh-TW" dirty="0">
                <a:latin typeface="+mj-lt"/>
              </a:rPr>
              <a:t>process ID </a:t>
            </a:r>
          </a:p>
          <a:p>
            <a:r>
              <a:rPr lang="en-US" altLang="zh-TW" dirty="0" smtClean="0">
                <a:latin typeface="+mj-lt"/>
              </a:rPr>
              <a:t>kill </a:t>
            </a:r>
          </a:p>
          <a:p>
            <a:pPr lvl="1"/>
            <a:r>
              <a:rPr lang="en-US" altLang="zh-TW" dirty="0" smtClean="0">
                <a:latin typeface="+mj-lt"/>
              </a:rPr>
              <a:t>terminate </a:t>
            </a:r>
            <a:r>
              <a:rPr lang="en-US" altLang="zh-TW" dirty="0">
                <a:latin typeface="+mj-lt"/>
              </a:rPr>
              <a:t>or signal a process </a:t>
            </a:r>
            <a:endParaRPr lang="en-US" altLang="zh-TW" dirty="0" smtClean="0">
              <a:latin typeface="+mj-lt"/>
            </a:endParaRPr>
          </a:p>
          <a:p>
            <a:pPr lvl="1"/>
            <a:r>
              <a:rPr lang="en-US" altLang="zh-TW" dirty="0" smtClean="0">
                <a:latin typeface="+mj-lt"/>
              </a:rPr>
              <a:t>When </a:t>
            </a:r>
            <a:r>
              <a:rPr lang="en-US" altLang="zh-TW" dirty="0">
                <a:latin typeface="+mj-lt"/>
              </a:rPr>
              <a:t>a process doesn’t went your way or out of control, use this command to terminate it </a:t>
            </a:r>
            <a:endParaRPr lang="en-US" altLang="zh-TW" dirty="0" smtClean="0">
              <a:latin typeface="+mj-lt"/>
            </a:endParaRPr>
          </a:p>
          <a:p>
            <a:pPr lvl="1"/>
            <a:r>
              <a:rPr lang="en-US" altLang="zh-TW" dirty="0" smtClean="0">
                <a:latin typeface="+mj-lt"/>
              </a:rPr>
              <a:t>kill </a:t>
            </a:r>
            <a:r>
              <a:rPr lang="en-US" altLang="zh-TW" dirty="0">
                <a:latin typeface="+mj-lt"/>
              </a:rPr>
              <a:t>&lt;</a:t>
            </a:r>
            <a:r>
              <a:rPr lang="en-US" altLang="zh-TW" dirty="0" err="1">
                <a:latin typeface="+mj-lt"/>
              </a:rPr>
              <a:t>pid</a:t>
            </a:r>
            <a:r>
              <a:rPr lang="en-US" altLang="zh-TW" dirty="0">
                <a:latin typeface="+mj-lt"/>
              </a:rPr>
              <a:t>&gt;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794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Useful tools</a:t>
            </a:r>
            <a:r>
              <a:rPr lang="zh-TW" altLang="en-US" dirty="0" smtClean="0"/>
              <a:t> </a:t>
            </a:r>
            <a:r>
              <a:rPr lang="en-US" altLang="zh-TW" dirty="0" smtClean="0"/>
              <a:t>- Network commands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13536"/>
            <a:ext cx="10988040" cy="4879975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 smtClean="0">
                <a:latin typeface="+mj-lt"/>
              </a:rPr>
              <a:t>ifconfig</a:t>
            </a:r>
            <a:r>
              <a:rPr lang="en-US" altLang="zh-TW" dirty="0" smtClean="0">
                <a:latin typeface="+mj-lt"/>
              </a:rPr>
              <a:t> </a:t>
            </a:r>
            <a:endParaRPr lang="en-US" altLang="zh-TW" dirty="0">
              <a:latin typeface="+mj-lt"/>
            </a:endParaRPr>
          </a:p>
          <a:p>
            <a:pPr lvl="1"/>
            <a:r>
              <a:rPr lang="en-US" altLang="zh-TW" dirty="0" smtClean="0">
                <a:latin typeface="+mj-lt"/>
              </a:rPr>
              <a:t>Show </a:t>
            </a:r>
            <a:r>
              <a:rPr lang="en-US" altLang="zh-TW" dirty="0">
                <a:latin typeface="+mj-lt"/>
              </a:rPr>
              <a:t>current system NIC </a:t>
            </a:r>
            <a:endParaRPr lang="en-US" altLang="zh-TW" dirty="0" smtClean="0">
              <a:latin typeface="+mj-lt"/>
            </a:endParaRPr>
          </a:p>
          <a:p>
            <a:pPr lvl="2"/>
            <a:r>
              <a:rPr lang="en-US" altLang="zh-TW" dirty="0" smtClean="0">
                <a:latin typeface="+mj-lt"/>
              </a:rPr>
              <a:t>eth</a:t>
            </a:r>
            <a:r>
              <a:rPr lang="en-US" altLang="zh-TW" dirty="0">
                <a:latin typeface="+mj-lt"/>
              </a:rPr>
              <a:t>* as </a:t>
            </a:r>
            <a:r>
              <a:rPr lang="en-US" altLang="zh-TW" dirty="0" err="1">
                <a:latin typeface="+mj-lt"/>
              </a:rPr>
              <a:t>intel</a:t>
            </a:r>
            <a:r>
              <a:rPr lang="en-US" altLang="zh-TW" dirty="0">
                <a:latin typeface="+mj-lt"/>
              </a:rPr>
              <a:t> Ethernet card </a:t>
            </a:r>
          </a:p>
          <a:p>
            <a:pPr lvl="1"/>
            <a:r>
              <a:rPr lang="en-US" altLang="zh-TW" dirty="0" smtClean="0">
                <a:latin typeface="+mj-lt"/>
              </a:rPr>
              <a:t>Placed </a:t>
            </a:r>
            <a:r>
              <a:rPr lang="en-US" altLang="zh-TW" dirty="0">
                <a:latin typeface="+mj-lt"/>
              </a:rPr>
              <a:t>in /</a:t>
            </a:r>
            <a:r>
              <a:rPr lang="en-US" altLang="zh-TW" dirty="0" err="1">
                <a:latin typeface="+mj-lt"/>
              </a:rPr>
              <a:t>sbin</a:t>
            </a:r>
            <a:r>
              <a:rPr lang="en-US" altLang="zh-TW" dirty="0">
                <a:latin typeface="+mj-lt"/>
              </a:rPr>
              <a:t>/</a:t>
            </a:r>
            <a:r>
              <a:rPr lang="en-US" altLang="zh-TW" dirty="0" err="1">
                <a:latin typeface="+mj-lt"/>
              </a:rPr>
              <a:t>ifconfig</a:t>
            </a:r>
            <a:r>
              <a:rPr lang="en-US" altLang="zh-TW" dirty="0">
                <a:latin typeface="+mj-lt"/>
              </a:rPr>
              <a:t> </a:t>
            </a:r>
          </a:p>
          <a:p>
            <a:r>
              <a:rPr lang="en-US" altLang="zh-TW" dirty="0" smtClean="0">
                <a:latin typeface="+mj-lt"/>
              </a:rPr>
              <a:t>ping </a:t>
            </a:r>
            <a:r>
              <a:rPr lang="en-US" altLang="zh-TW" dirty="0">
                <a:latin typeface="+mj-lt"/>
              </a:rPr>
              <a:t>&lt;host IP&gt; </a:t>
            </a:r>
          </a:p>
          <a:p>
            <a:pPr lvl="1"/>
            <a:r>
              <a:rPr lang="en-US" altLang="zh-TW" dirty="0" smtClean="0">
                <a:latin typeface="+mj-lt"/>
              </a:rPr>
              <a:t>Send </a:t>
            </a:r>
            <a:r>
              <a:rPr lang="en-US" altLang="zh-TW" dirty="0">
                <a:latin typeface="+mj-lt"/>
              </a:rPr>
              <a:t>ICMP packet to host </a:t>
            </a:r>
          </a:p>
          <a:p>
            <a:pPr lvl="1"/>
            <a:r>
              <a:rPr lang="en-US" altLang="zh-TW" dirty="0" smtClean="0">
                <a:latin typeface="+mj-lt"/>
              </a:rPr>
              <a:t>Simple </a:t>
            </a:r>
            <a:r>
              <a:rPr lang="en-US" altLang="zh-TW" dirty="0">
                <a:latin typeface="+mj-lt"/>
              </a:rPr>
              <a:t>test if an server is alive </a:t>
            </a:r>
          </a:p>
          <a:p>
            <a:pPr lvl="2"/>
            <a:r>
              <a:rPr lang="en-US" altLang="zh-TW" dirty="0" smtClean="0">
                <a:latin typeface="+mj-lt"/>
              </a:rPr>
              <a:t>Not </a:t>
            </a:r>
            <a:r>
              <a:rPr lang="en-US" altLang="zh-TW" dirty="0">
                <a:latin typeface="+mj-lt"/>
              </a:rPr>
              <a:t>working if firewall is set. </a:t>
            </a:r>
          </a:p>
          <a:p>
            <a:pPr lvl="3"/>
            <a:r>
              <a:rPr lang="en-US" altLang="zh-TW" dirty="0" smtClean="0">
                <a:latin typeface="+mj-lt"/>
              </a:rPr>
              <a:t>Windows </a:t>
            </a:r>
            <a:r>
              <a:rPr lang="en-US" altLang="zh-TW" dirty="0">
                <a:latin typeface="+mj-lt"/>
              </a:rPr>
              <a:t>7 default </a:t>
            </a:r>
          </a:p>
          <a:p>
            <a:r>
              <a:rPr lang="en-US" altLang="zh-TW" dirty="0" smtClean="0">
                <a:latin typeface="+mj-lt"/>
              </a:rPr>
              <a:t>telnet </a:t>
            </a:r>
            <a:r>
              <a:rPr lang="en-US" altLang="zh-TW" dirty="0">
                <a:latin typeface="+mj-lt"/>
              </a:rPr>
              <a:t>&lt;host IP&gt; &lt;host Port&gt; </a:t>
            </a:r>
          </a:p>
          <a:p>
            <a:pPr lvl="1"/>
            <a:r>
              <a:rPr lang="en-US" altLang="zh-TW" dirty="0" smtClean="0">
                <a:latin typeface="+mj-lt"/>
              </a:rPr>
              <a:t>User </a:t>
            </a:r>
            <a:r>
              <a:rPr lang="en-US" altLang="zh-TW" dirty="0">
                <a:latin typeface="+mj-lt"/>
              </a:rPr>
              <a:t>interface to the TELNET protocol </a:t>
            </a:r>
          </a:p>
          <a:p>
            <a:pPr lvl="2"/>
            <a:r>
              <a:rPr lang="en-US" altLang="zh-TW" dirty="0" smtClean="0">
                <a:latin typeface="+mj-lt"/>
              </a:rPr>
              <a:t>Not </a:t>
            </a:r>
            <a:r>
              <a:rPr lang="en-US" altLang="zh-TW" dirty="0">
                <a:latin typeface="+mj-lt"/>
              </a:rPr>
              <a:t>only TELNET protocol </a:t>
            </a:r>
          </a:p>
          <a:p>
            <a:pPr lvl="2"/>
            <a:r>
              <a:rPr lang="en-US" altLang="zh-TW" dirty="0" smtClean="0">
                <a:latin typeface="+mj-lt"/>
              </a:rPr>
              <a:t>A </a:t>
            </a:r>
            <a:r>
              <a:rPr lang="en-US" altLang="zh-TW" dirty="0">
                <a:latin typeface="+mj-lt"/>
              </a:rPr>
              <a:t>simple but solid text based network client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157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Useful tools</a:t>
            </a:r>
            <a:r>
              <a:rPr lang="zh-TW" altLang="en-US" dirty="0" smtClean="0"/>
              <a:t> </a:t>
            </a:r>
            <a:r>
              <a:rPr lang="en-US" altLang="zh-TW" dirty="0" smtClean="0"/>
              <a:t>- Capture and </a:t>
            </a:r>
            <a:r>
              <a:rPr lang="en-US" altLang="zh-TW" dirty="0"/>
              <a:t>analyze packets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 smtClean="0"/>
              <a:t>Command line interface:</a:t>
            </a:r>
          </a:p>
          <a:p>
            <a:pPr lvl="1"/>
            <a:r>
              <a:rPr lang="en-US" altLang="zh-TW" sz="2800" dirty="0" err="1" smtClean="0"/>
              <a:t>Tcpdump</a:t>
            </a:r>
            <a:endParaRPr lang="en-US" altLang="zh-TW" sz="2800" dirty="0" smtClean="0"/>
          </a:p>
          <a:p>
            <a:pPr marL="457200" lvl="1" indent="0">
              <a:buNone/>
            </a:pPr>
            <a:endParaRPr lang="en-US" altLang="zh-TW" sz="2800" dirty="0"/>
          </a:p>
          <a:p>
            <a:r>
              <a:rPr lang="en-US" altLang="zh-TW" sz="3200" dirty="0"/>
              <a:t>Graphical User </a:t>
            </a:r>
            <a:r>
              <a:rPr lang="en-US" altLang="zh-TW" sz="3200" dirty="0" smtClean="0"/>
              <a:t>Interface:</a:t>
            </a:r>
          </a:p>
          <a:p>
            <a:pPr lvl="1"/>
            <a:r>
              <a:rPr lang="en-US" altLang="zh-TW" sz="2800" dirty="0" smtClean="0"/>
              <a:t>Wireshark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810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What is </a:t>
            </a:r>
            <a:r>
              <a:rPr kumimoji="1" lang="en-US" altLang="zh-TW" dirty="0" err="1"/>
              <a:t>t</a:t>
            </a:r>
            <a:r>
              <a:rPr kumimoji="1" lang="en-US" altLang="zh-TW" dirty="0" err="1" smtClean="0"/>
              <a:t>cpdump</a:t>
            </a:r>
            <a:r>
              <a:rPr kumimoji="1" lang="en-US" altLang="zh-TW" dirty="0" smtClean="0"/>
              <a:t>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P</a:t>
            </a:r>
            <a:r>
              <a:rPr kumimoji="1" lang="en-US" altLang="zh-TW" dirty="0" smtClean="0"/>
              <a:t>acket analyzer runs under the command line.</a:t>
            </a:r>
          </a:p>
          <a:p>
            <a:r>
              <a:rPr kumimoji="1" lang="en-US" altLang="zh-TW" dirty="0" smtClean="0"/>
              <a:t>Works on most Unix-like OS.</a:t>
            </a:r>
          </a:p>
          <a:p>
            <a:r>
              <a:rPr kumimoji="1" lang="en-US" altLang="zh-TW" dirty="0" smtClean="0"/>
              <a:t>Support common protocols not just TCP.</a:t>
            </a:r>
          </a:p>
        </p:txBody>
      </p:sp>
    </p:spTree>
    <p:extLst>
      <p:ext uri="{BB962C8B-B14F-4D97-AF65-F5344CB8AC3E}">
        <p14:creationId xmlns:p14="http://schemas.microsoft.com/office/powerpoint/2010/main" val="1181259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to Install </a:t>
            </a:r>
            <a:r>
              <a:rPr kumimoji="1" lang="en-US" altLang="zh-TW" dirty="0" err="1" smtClean="0"/>
              <a:t>tcpdump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Ubuntu</a:t>
            </a:r>
          </a:p>
          <a:p>
            <a:pPr marL="457200" lvl="1" indent="0">
              <a:buNone/>
            </a:pPr>
            <a:r>
              <a:rPr kumimoji="1" lang="en-US" altLang="zh-TW" dirty="0" smtClean="0"/>
              <a:t>$ </a:t>
            </a:r>
            <a:r>
              <a:rPr kumimoji="1" lang="en-US" altLang="zh-TW" dirty="0" err="1" smtClean="0"/>
              <a:t>sudo</a:t>
            </a:r>
            <a:r>
              <a:rPr kumimoji="1" lang="en-US" altLang="zh-TW" dirty="0" smtClean="0"/>
              <a:t> apt-get update</a:t>
            </a:r>
          </a:p>
          <a:p>
            <a:pPr marL="457200" lvl="1" indent="0">
              <a:buNone/>
            </a:pPr>
            <a:r>
              <a:rPr kumimoji="1" lang="en-US" altLang="zh-TW" dirty="0" smtClean="0"/>
              <a:t>$ </a:t>
            </a:r>
            <a:r>
              <a:rPr kumimoji="1" lang="en-US" altLang="zh-TW" dirty="0" err="1" smtClean="0"/>
              <a:t>sudo</a:t>
            </a:r>
            <a:r>
              <a:rPr kumimoji="1" lang="en-US" altLang="zh-TW" dirty="0" smtClean="0"/>
              <a:t> apt-get install </a:t>
            </a:r>
            <a:r>
              <a:rPr kumimoji="1" lang="en-US" altLang="zh-TW" dirty="0" err="1" smtClean="0"/>
              <a:t>tcpdump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482723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</a:t>
            </a:r>
            <a:r>
              <a:rPr lang="en-US" altLang="zh-TW" dirty="0" err="1" smtClean="0"/>
              <a:t>cpdump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/>
              <a:t>tcpdump</a:t>
            </a:r>
            <a:r>
              <a:rPr lang="en-US" altLang="zh-TW" sz="2400" dirty="0"/>
              <a:t> [ </a:t>
            </a:r>
            <a:r>
              <a:rPr lang="en-US" altLang="zh-TW" sz="2400" dirty="0" smtClean="0"/>
              <a:t>-</a:t>
            </a:r>
            <a:r>
              <a:rPr lang="en-US" altLang="zh-TW" sz="2400" dirty="0" err="1" smtClean="0"/>
              <a:t>AennqX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] [ -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</a:t>
            </a:r>
            <a:r>
              <a:rPr lang="zh-TW" altLang="en-US" sz="2400" dirty="0"/>
              <a:t>網路介面 </a:t>
            </a:r>
            <a:r>
              <a:rPr lang="en-US" altLang="zh-TW" sz="2400" dirty="0"/>
              <a:t>] </a:t>
            </a:r>
            <a:r>
              <a:rPr lang="en-US" altLang="zh-TW" sz="2400" dirty="0" smtClean="0"/>
              <a:t>[ </a:t>
            </a:r>
            <a:r>
              <a:rPr lang="en-US" altLang="zh-TW" sz="2400" dirty="0"/>
              <a:t>-c </a:t>
            </a:r>
            <a:r>
              <a:rPr lang="zh-TW" altLang="en-US" sz="2400" dirty="0"/>
              <a:t>數量 </a:t>
            </a:r>
            <a:r>
              <a:rPr lang="en-US" altLang="zh-TW" sz="2400" dirty="0"/>
              <a:t>] </a:t>
            </a:r>
            <a:r>
              <a:rPr lang="en-US" altLang="zh-TW" sz="2400" dirty="0" smtClean="0"/>
              <a:t>[ </a:t>
            </a:r>
            <a:r>
              <a:rPr lang="en-US" altLang="zh-TW" sz="2400" dirty="0"/>
              <a:t>-w </a:t>
            </a:r>
            <a:r>
              <a:rPr lang="zh-TW" altLang="en-US" sz="2400" dirty="0" smtClean="0"/>
              <a:t>儲存檔案</a:t>
            </a:r>
            <a:r>
              <a:rPr lang="zh-TW" altLang="en-US" sz="2400" dirty="0"/>
              <a:t>名 </a:t>
            </a:r>
            <a:r>
              <a:rPr lang="en-US" altLang="zh-TW" sz="2400" dirty="0" smtClean="0"/>
              <a:t>]</a:t>
            </a:r>
          </a:p>
          <a:p>
            <a:pPr lvl="1"/>
            <a:r>
              <a:rPr lang="en-US" altLang="zh-TW" sz="2200" dirty="0"/>
              <a:t>-A </a:t>
            </a:r>
            <a:r>
              <a:rPr lang="zh-TW" altLang="en-US" sz="2200" dirty="0" smtClean="0"/>
              <a:t>：</a:t>
            </a:r>
            <a:r>
              <a:rPr lang="en-US" altLang="zh-TW" sz="2000" dirty="0"/>
              <a:t>Print each packet </a:t>
            </a:r>
            <a:r>
              <a:rPr lang="en-US" altLang="zh-TW" sz="2000" dirty="0" smtClean="0"/>
              <a:t>in </a:t>
            </a:r>
            <a:r>
              <a:rPr lang="en-US" altLang="zh-TW" sz="2000" dirty="0"/>
              <a:t>ASCII. Handy for capturing web </a:t>
            </a:r>
            <a:r>
              <a:rPr lang="en-US" altLang="zh-TW" sz="2000" dirty="0" smtClean="0"/>
              <a:t>pages</a:t>
            </a:r>
            <a:endParaRPr lang="en-US" altLang="zh-TW" sz="2200" dirty="0" smtClean="0"/>
          </a:p>
          <a:p>
            <a:pPr lvl="1"/>
            <a:r>
              <a:rPr lang="en-US" altLang="zh-TW" sz="2200" dirty="0" smtClean="0"/>
              <a:t>-e </a:t>
            </a:r>
            <a:r>
              <a:rPr lang="zh-TW" altLang="en-US" sz="2200" dirty="0" smtClean="0"/>
              <a:t>：</a:t>
            </a:r>
            <a:r>
              <a:rPr lang="en-US" altLang="zh-TW" sz="2000" dirty="0"/>
              <a:t>Print the link-level header </a:t>
            </a:r>
            <a:r>
              <a:rPr lang="en-US" altLang="zh-TW" sz="2000" dirty="0" smtClean="0"/>
              <a:t>(MAC) on </a:t>
            </a:r>
            <a:r>
              <a:rPr lang="en-US" altLang="zh-TW" sz="2000" dirty="0"/>
              <a:t>each dump line.</a:t>
            </a:r>
            <a:endParaRPr lang="en-US" altLang="zh-TW" sz="2200" dirty="0" smtClean="0"/>
          </a:p>
          <a:p>
            <a:pPr lvl="1"/>
            <a:r>
              <a:rPr lang="en-US" altLang="zh-TW" sz="2200" dirty="0" smtClean="0"/>
              <a:t>-</a:t>
            </a:r>
            <a:r>
              <a:rPr lang="en-US" altLang="zh-TW" sz="2200" dirty="0" err="1" smtClean="0"/>
              <a:t>nn</a:t>
            </a:r>
            <a:r>
              <a:rPr lang="zh-TW" altLang="en-US" sz="2200" dirty="0" smtClean="0"/>
              <a:t>：</a:t>
            </a:r>
            <a:r>
              <a:rPr lang="en-US" altLang="zh-TW" sz="2000" dirty="0" smtClean="0"/>
              <a:t>Print data with IP and port  number instead of host name</a:t>
            </a:r>
            <a:r>
              <a:rPr lang="zh-TW" altLang="en-US" sz="2200" dirty="0" smtClean="0"/>
              <a:t> </a:t>
            </a:r>
            <a:endParaRPr lang="en-US" altLang="zh-TW" sz="2200" dirty="0" smtClean="0"/>
          </a:p>
          <a:p>
            <a:pPr lvl="1"/>
            <a:r>
              <a:rPr lang="en-US" altLang="zh-TW" sz="2200" dirty="0" smtClean="0"/>
              <a:t>-X </a:t>
            </a:r>
            <a:r>
              <a:rPr lang="zh-TW" altLang="en-US" sz="2200" dirty="0" smtClean="0"/>
              <a:t>：</a:t>
            </a:r>
            <a:r>
              <a:rPr lang="en-US" altLang="zh-TW" sz="2000" dirty="0"/>
              <a:t>print the data of each packet </a:t>
            </a:r>
            <a:r>
              <a:rPr lang="en-US" altLang="zh-TW" sz="2000" dirty="0" smtClean="0"/>
              <a:t>in </a:t>
            </a:r>
            <a:r>
              <a:rPr lang="en-US" altLang="zh-TW" sz="2000" dirty="0"/>
              <a:t>hex and ASCII</a:t>
            </a:r>
            <a:endParaRPr lang="en-US" altLang="zh-TW" sz="2200" dirty="0" smtClean="0"/>
          </a:p>
          <a:p>
            <a:pPr lvl="1"/>
            <a:r>
              <a:rPr lang="en-US" altLang="zh-TW" sz="2200" dirty="0" smtClean="0"/>
              <a:t>-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</a:t>
            </a:r>
            <a:r>
              <a:rPr lang="zh-TW" altLang="en-US" sz="2200" dirty="0" smtClean="0"/>
              <a:t>：</a:t>
            </a:r>
            <a:r>
              <a:rPr lang="en-US" altLang="zh-TW" sz="2200" dirty="0"/>
              <a:t>Listen on </a:t>
            </a:r>
            <a:r>
              <a:rPr lang="en-US" altLang="zh-TW" sz="2200" dirty="0" smtClean="0"/>
              <a:t>interface, e.g.: eth0, lo, ppp0</a:t>
            </a:r>
            <a:endParaRPr lang="en-US" altLang="zh-TW" sz="2200" dirty="0"/>
          </a:p>
          <a:p>
            <a:pPr lvl="1"/>
            <a:r>
              <a:rPr lang="en-US" altLang="zh-TW" sz="2200" dirty="0"/>
              <a:t>-c </a:t>
            </a:r>
            <a:r>
              <a:rPr lang="zh-TW" altLang="en-US" sz="2200" dirty="0" smtClean="0"/>
              <a:t>：</a:t>
            </a:r>
            <a:r>
              <a:rPr lang="en-US" altLang="zh-TW" sz="2200" dirty="0"/>
              <a:t>Exit after receiving count </a:t>
            </a:r>
            <a:r>
              <a:rPr lang="en-US" altLang="zh-TW" sz="2200" dirty="0" smtClean="0"/>
              <a:t>packets, if </a:t>
            </a:r>
            <a:r>
              <a:rPr lang="en-US" altLang="zh-TW" sz="2200" dirty="0"/>
              <a:t>without the </a:t>
            </a:r>
            <a:r>
              <a:rPr lang="en-US" altLang="zh-TW" sz="2200" dirty="0" smtClean="0"/>
              <a:t>parameter,</a:t>
            </a:r>
            <a:r>
              <a:rPr lang="zh-TW" altLang="en-US" sz="2200" dirty="0" smtClean="0"/>
              <a:t> </a:t>
            </a:r>
            <a:r>
              <a:rPr lang="en-US" altLang="zh-TW" sz="2200" dirty="0" err="1"/>
              <a:t>tcpdump</a:t>
            </a:r>
            <a:r>
              <a:rPr lang="en-US" altLang="zh-TW" sz="2200" dirty="0"/>
              <a:t> </a:t>
            </a:r>
            <a:r>
              <a:rPr lang="en-US" altLang="zh-TW" sz="2200" dirty="0" smtClean="0"/>
              <a:t>will continue capture packets until press</a:t>
            </a:r>
            <a:r>
              <a:rPr lang="zh-TW" altLang="en-US" sz="2200" dirty="0" smtClean="0"/>
              <a:t> </a:t>
            </a:r>
            <a:r>
              <a:rPr lang="en-US" altLang="zh-TW" sz="2200" dirty="0"/>
              <a:t>[ctrl]-</a:t>
            </a:r>
            <a:r>
              <a:rPr lang="en-US" altLang="zh-TW" sz="2200" dirty="0" smtClean="0"/>
              <a:t>c</a:t>
            </a:r>
          </a:p>
          <a:p>
            <a:pPr lvl="1"/>
            <a:r>
              <a:rPr lang="en-US" altLang="zh-TW" sz="2200" dirty="0" smtClean="0"/>
              <a:t>-</a:t>
            </a:r>
            <a:r>
              <a:rPr lang="en-US" altLang="zh-TW" sz="2200" dirty="0"/>
              <a:t>w </a:t>
            </a:r>
            <a:r>
              <a:rPr lang="zh-TW" altLang="en-US" sz="2200" dirty="0" smtClean="0"/>
              <a:t>：</a:t>
            </a:r>
            <a:r>
              <a:rPr lang="en-US" altLang="zh-TW" sz="2200" dirty="0"/>
              <a:t>Write the raw packets to file rather than parsing and printing them out</a:t>
            </a:r>
            <a:r>
              <a:rPr lang="en-US" altLang="zh-TW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594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tcpdump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 smtClean="0"/>
              <a:t>$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sudo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tcpdump</a:t>
            </a:r>
            <a:r>
              <a:rPr kumimoji="1" lang="en-US" altLang="zh-TW" dirty="0" smtClean="0"/>
              <a:t> –</a:t>
            </a:r>
            <a:r>
              <a:rPr kumimoji="1" lang="en-US" altLang="zh-TW" dirty="0" err="1" smtClean="0"/>
              <a:t>i</a:t>
            </a:r>
            <a:r>
              <a:rPr kumimoji="1" lang="en-US" altLang="zh-TW" dirty="0" smtClean="0"/>
              <a:t> eth0</a:t>
            </a:r>
            <a:endParaRPr kumimoji="1" lang="zh-TW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66" y="2521114"/>
            <a:ext cx="11526268" cy="344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119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What is </a:t>
            </a:r>
            <a:r>
              <a:rPr kumimoji="1" lang="en-US" altLang="zh-TW" dirty="0" err="1" smtClean="0"/>
              <a:t>Wireshark</a:t>
            </a:r>
            <a:r>
              <a:rPr kumimoji="1" lang="en-US" altLang="zh-TW" dirty="0" smtClean="0"/>
              <a:t>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b="1" dirty="0" err="1" smtClean="0"/>
              <a:t>Wireshark</a:t>
            </a:r>
            <a:r>
              <a:rPr kumimoji="1" lang="en-US" altLang="zh-TW" dirty="0" smtClean="0"/>
              <a:t> is the world's foremost network protocol analyzer. It lets you see what's happening on your network at a microscopic level. It is the de facto (and often de jure) standard across many industries and educational institutions.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5704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to Install Wireshark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(I)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Ubuntu</a:t>
            </a:r>
            <a:r>
              <a:rPr kumimoji="1" lang="zh-TW" altLang="en-US" dirty="0" smtClean="0"/>
              <a:t> </a:t>
            </a:r>
            <a:endParaRPr kumimoji="1" lang="en-US" altLang="zh-TW" dirty="0" smtClean="0"/>
          </a:p>
          <a:p>
            <a:pPr marL="457200" lvl="1" indent="0">
              <a:buNone/>
            </a:pPr>
            <a:r>
              <a:rPr kumimoji="1" lang="en-US" altLang="zh-TW" dirty="0" smtClean="0"/>
              <a:t>$ </a:t>
            </a:r>
            <a:r>
              <a:rPr kumimoji="1" lang="en-US" altLang="zh-TW" dirty="0" err="1" smtClean="0"/>
              <a:t>sudo</a:t>
            </a:r>
            <a:r>
              <a:rPr kumimoji="1" lang="en-US" altLang="zh-TW" dirty="0" smtClean="0"/>
              <a:t> apt-get update</a:t>
            </a:r>
          </a:p>
          <a:p>
            <a:pPr marL="457200" lvl="1" indent="0">
              <a:buNone/>
            </a:pPr>
            <a:r>
              <a:rPr kumimoji="1" lang="en-US" altLang="zh-TW" dirty="0" smtClean="0"/>
              <a:t>$ </a:t>
            </a:r>
            <a:r>
              <a:rPr kumimoji="1" lang="en-US" altLang="zh-TW" dirty="0" err="1" smtClean="0"/>
              <a:t>sudo</a:t>
            </a:r>
            <a:r>
              <a:rPr kumimoji="1" lang="en-US" altLang="zh-TW" dirty="0" smtClean="0"/>
              <a:t> apt-get install </a:t>
            </a:r>
            <a:r>
              <a:rPr kumimoji="1" lang="en-US" altLang="zh-TW" dirty="0" err="1" smtClean="0"/>
              <a:t>wireshark</a:t>
            </a: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marL="514350" indent="-457200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669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Get Linux(1)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Download putty.exe </a:t>
            </a:r>
          </a:p>
          <a:p>
            <a:pPr lvl="1"/>
            <a:r>
              <a:rPr lang="en-US" altLang="zh-TW" dirty="0" smtClean="0">
                <a:hlinkClick r:id="rId2"/>
              </a:rPr>
              <a:t>http://www.chiark.greenend.org.uk/~sgtatham/putty/download.html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Or google putty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8937" y="3200303"/>
            <a:ext cx="10299862" cy="29766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52735" y="4460032"/>
            <a:ext cx="1007706" cy="24259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83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Start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Wireshark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(I)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 smtClean="0"/>
              <a:t>$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wireshark</a:t>
            </a:r>
            <a:r>
              <a:rPr kumimoji="1" lang="en-US" altLang="zh-TW" dirty="0"/>
              <a:t>	</a:t>
            </a:r>
            <a:r>
              <a:rPr kumimoji="1" lang="en-US" altLang="zh-TW" dirty="0" smtClean="0"/>
              <a:t>	#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can’t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find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interface</a:t>
            </a:r>
            <a:endParaRPr kumimoji="1"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6533" y="2242502"/>
            <a:ext cx="10013940" cy="451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384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Start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Wireshark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(II)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 smtClean="0"/>
              <a:t>$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sudo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wireshark</a:t>
            </a:r>
            <a:r>
              <a:rPr kumimoji="1" lang="en-US" altLang="zh-TW" dirty="0"/>
              <a:t>	</a:t>
            </a:r>
            <a:r>
              <a:rPr kumimoji="1" lang="en-US" altLang="zh-TW" dirty="0" smtClean="0"/>
              <a:t>	#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but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have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some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warning</a:t>
            </a:r>
            <a:endParaRPr kumimoji="1" lang="zh-TW" altLang="en-US" dirty="0"/>
          </a:p>
        </p:txBody>
      </p:sp>
      <p:pic>
        <p:nvPicPr>
          <p:cNvPr id="8" name="內容版面配置區 5"/>
          <p:cNvPicPr>
            <a:picLocks noChangeAspect="1"/>
          </p:cNvPicPr>
          <p:nvPr/>
        </p:nvPicPr>
        <p:blipFill>
          <a:blip r:embed="rId2" cstate="print"/>
          <a:srcRect t="-10532" b="-10532"/>
          <a:stretch>
            <a:fillRect/>
          </a:stretch>
        </p:blipFill>
        <p:spPr>
          <a:xfrm>
            <a:off x="984102" y="2201214"/>
            <a:ext cx="10222405" cy="421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910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Start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Wireshark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(III)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Solution</a:t>
            </a:r>
          </a:p>
          <a:p>
            <a:pPr marL="457200" lvl="1" indent="0">
              <a:buNone/>
            </a:pPr>
            <a:r>
              <a:rPr kumimoji="1" lang="en-US" altLang="zh-TW" dirty="0" smtClean="0"/>
              <a:t>$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sudo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chgrp</a:t>
            </a:r>
            <a:r>
              <a:rPr kumimoji="1" lang="en-US" altLang="zh-TW" dirty="0" smtClean="0"/>
              <a:t> YOUR_USERNAME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/</a:t>
            </a:r>
            <a:r>
              <a:rPr kumimoji="1" lang="en-US" altLang="zh-TW" dirty="0" err="1" smtClean="0"/>
              <a:t>usr</a:t>
            </a:r>
            <a:r>
              <a:rPr kumimoji="1" lang="en-US" altLang="zh-TW" dirty="0" smtClean="0"/>
              <a:t>/bin/</a:t>
            </a:r>
            <a:r>
              <a:rPr kumimoji="1" lang="en-US" altLang="zh-TW" dirty="0" err="1" smtClean="0"/>
              <a:t>dumpcap</a:t>
            </a:r>
            <a:r>
              <a:rPr kumimoji="1" lang="en-US" altLang="zh-TW" dirty="0" smtClean="0"/>
              <a:t> </a:t>
            </a:r>
          </a:p>
          <a:p>
            <a:pPr marL="457200" lvl="1" indent="0">
              <a:buNone/>
            </a:pPr>
            <a:r>
              <a:rPr kumimoji="1" lang="en-US" altLang="zh-TW" dirty="0" smtClean="0"/>
              <a:t>$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sudo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chmod</a:t>
            </a:r>
            <a:r>
              <a:rPr kumimoji="1" lang="en-US" altLang="zh-TW" dirty="0" smtClean="0"/>
              <a:t> 750 /</a:t>
            </a:r>
            <a:r>
              <a:rPr kumimoji="1" lang="en-US" altLang="zh-TW" dirty="0" err="1" smtClean="0"/>
              <a:t>usr</a:t>
            </a:r>
            <a:r>
              <a:rPr kumimoji="1" lang="en-US" altLang="zh-TW" dirty="0" smtClean="0"/>
              <a:t>/bin/</a:t>
            </a:r>
            <a:r>
              <a:rPr kumimoji="1" lang="en-US" altLang="zh-TW" dirty="0" err="1" smtClean="0"/>
              <a:t>dumpcap</a:t>
            </a:r>
            <a:r>
              <a:rPr kumimoji="1" lang="en-US" altLang="zh-TW" dirty="0" smtClean="0"/>
              <a:t> </a:t>
            </a:r>
          </a:p>
          <a:p>
            <a:pPr marL="457200" lvl="1" indent="0">
              <a:buNone/>
            </a:pPr>
            <a:r>
              <a:rPr kumimoji="1" lang="en-US" altLang="zh-TW" dirty="0" smtClean="0"/>
              <a:t>$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sudo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setcap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cap_net_raw,cap_net_admin+eip</a:t>
            </a:r>
            <a:r>
              <a:rPr kumimoji="1" lang="en-US" altLang="zh-TW" dirty="0" smtClean="0"/>
              <a:t> /</a:t>
            </a:r>
            <a:r>
              <a:rPr kumimoji="1" lang="en-US" altLang="zh-TW" dirty="0" err="1" smtClean="0"/>
              <a:t>usr</a:t>
            </a:r>
            <a:r>
              <a:rPr kumimoji="1" lang="en-US" altLang="zh-TW" dirty="0" smtClean="0"/>
              <a:t>/bin/</a:t>
            </a:r>
            <a:r>
              <a:rPr kumimoji="1" lang="en-US" altLang="zh-TW" dirty="0" err="1" smtClean="0"/>
              <a:t>dumpcap</a:t>
            </a:r>
            <a:endParaRPr kumimoji="1" lang="en-US" altLang="zh-TW" dirty="0"/>
          </a:p>
          <a:p>
            <a:r>
              <a:rPr kumimoji="1" lang="en-US" altLang="zh-TW" dirty="0" smtClean="0"/>
              <a:t>Why</a:t>
            </a:r>
          </a:p>
          <a:p>
            <a:pPr lvl="1"/>
            <a:r>
              <a:rPr kumimoji="1" lang="en-US" altLang="zh-TW" dirty="0" smtClean="0">
                <a:hlinkClick r:id="rId3"/>
              </a:rPr>
              <a:t>https://blog.wireshark.org/2010/02/running-wireshark-as-you/</a:t>
            </a:r>
            <a:endParaRPr kumimoji="1" lang="en-US" altLang="zh-TW" dirty="0" smtClean="0"/>
          </a:p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129591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Start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Wireshark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(IV)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 smtClean="0"/>
              <a:t>$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wireshark</a:t>
            </a:r>
            <a:endParaRPr kumimoji="1" lang="zh-TW" altLang="en-US" dirty="0"/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2" cstate="print"/>
          <a:srcRect t="5404" b="5404"/>
          <a:stretch>
            <a:fillRect/>
          </a:stretch>
        </p:blipFill>
        <p:spPr>
          <a:xfrm>
            <a:off x="812800" y="2259164"/>
            <a:ext cx="109728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7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Basic Functions (I)</a:t>
            </a:r>
            <a:endParaRPr kumimoji="1"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-9621" r="-96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7424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Basic Functions (II)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-9451" r="-94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6934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Filter (I)</a:t>
            </a:r>
            <a:endParaRPr kumimoji="1"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-9477" r="-94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8055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Filter (II)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Common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expression</a:t>
            </a:r>
          </a:p>
          <a:p>
            <a:pPr lvl="1"/>
            <a:r>
              <a:rPr kumimoji="1" lang="en-US" altLang="zh-TW" dirty="0" err="1" smtClean="0"/>
              <a:t>ip.src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ip.dst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ip.addr</a:t>
            </a:r>
            <a:endParaRPr kumimoji="1" lang="en-US" altLang="zh-TW" dirty="0" smtClean="0"/>
          </a:p>
          <a:p>
            <a:pPr lvl="1"/>
            <a:r>
              <a:rPr kumimoji="1" lang="en-US" altLang="zh-TW" dirty="0" err="1" smtClean="0"/>
              <a:t>tcp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udp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arp</a:t>
            </a:r>
            <a:endParaRPr kumimoji="1" lang="en-US" altLang="zh-TW" dirty="0" smtClean="0"/>
          </a:p>
          <a:p>
            <a:pPr lvl="1"/>
            <a:r>
              <a:rPr kumimoji="1" lang="en-US" altLang="zh-TW" dirty="0" err="1" smtClean="0"/>
              <a:t>tcp.port</a:t>
            </a:r>
            <a:r>
              <a:rPr kumimoji="1" lang="en-US" altLang="zh-TW" dirty="0" smtClean="0"/>
              <a:t> / </a:t>
            </a:r>
            <a:r>
              <a:rPr kumimoji="1" lang="en-US" altLang="zh-TW" dirty="0" err="1" smtClean="0"/>
              <a:t>udp.port</a:t>
            </a:r>
            <a:endParaRPr kumimoji="1" lang="en-US" altLang="zh-TW" dirty="0" smtClean="0"/>
          </a:p>
          <a:p>
            <a:pPr lvl="1"/>
            <a:r>
              <a:rPr lang="en-US" altLang="zh-TW" dirty="0" smtClean="0"/>
              <a:t>openflow_v1 / openflow_v4 / openflow_v5 (*)</a:t>
            </a:r>
          </a:p>
          <a:p>
            <a:pPr lvl="1"/>
            <a:r>
              <a:rPr lang="en-US" altLang="zh-TW" dirty="0" smtClean="0"/>
              <a:t>openflow_v4.type (*)</a:t>
            </a:r>
            <a:endParaRPr lang="en-US" altLang="zh-TW" dirty="0"/>
          </a:p>
          <a:p>
            <a:pPr marL="57150" indent="0">
              <a:buNone/>
            </a:pPr>
            <a:endParaRPr kumimoji="1" lang="en-US" altLang="zh-TW" sz="2800" dirty="0" smtClean="0"/>
          </a:p>
          <a:p>
            <a:pPr marL="57150" indent="0">
              <a:buNone/>
            </a:pPr>
            <a:r>
              <a:rPr kumimoji="1" lang="en-US" altLang="zh-TW" sz="2400" dirty="0" smtClean="0"/>
              <a:t>(*) </a:t>
            </a:r>
            <a:r>
              <a:rPr lang="en-US" altLang="zh-TW" sz="2400" dirty="0" smtClean="0"/>
              <a:t>The </a:t>
            </a:r>
            <a:r>
              <a:rPr lang="en-US" altLang="zh-TW" sz="2400" dirty="0" err="1"/>
              <a:t>OpenFlow</a:t>
            </a:r>
            <a:r>
              <a:rPr lang="en-US" altLang="zh-TW" sz="2400" dirty="0"/>
              <a:t> dissector is available in the current </a:t>
            </a:r>
            <a:r>
              <a:rPr lang="en-US" altLang="zh-TW" sz="2400" dirty="0" err="1"/>
              <a:t>Wireshark</a:t>
            </a:r>
            <a:r>
              <a:rPr lang="en-US" altLang="zh-TW" sz="2400" dirty="0"/>
              <a:t> stable release (v1.12.x)</a:t>
            </a:r>
            <a:endParaRPr kumimoji="1"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6081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String processing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495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-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Warm-up mini program (10%)</a:t>
            </a:r>
          </a:p>
          <a:p>
            <a:r>
              <a:rPr lang="en-US" altLang="zh-TW" dirty="0"/>
              <a:t>Due date </a:t>
            </a:r>
            <a:r>
              <a:rPr lang="en-US" altLang="zh-TW" b="1" dirty="0" smtClean="0"/>
              <a:t>10/17 </a:t>
            </a:r>
            <a:r>
              <a:rPr lang="en-US" altLang="zh-TW" b="1" dirty="0"/>
              <a:t>23:59</a:t>
            </a:r>
          </a:p>
          <a:p>
            <a:pPr lvl="1"/>
            <a:r>
              <a:rPr lang="en-US" altLang="zh-TW" dirty="0"/>
              <a:t>if you can’t submit it on time, your score will *0.75 for one day.</a:t>
            </a:r>
          </a:p>
          <a:p>
            <a:r>
              <a:rPr lang="en-US" altLang="zh-TW" dirty="0"/>
              <a:t>In this mini program, you will write a program (C or C++) with three </a:t>
            </a:r>
            <a:r>
              <a:rPr lang="en-US" altLang="zh-TW" dirty="0" smtClean="0"/>
              <a:t>functions</a:t>
            </a:r>
            <a:r>
              <a:rPr lang="en-US" altLang="zh-TW" dirty="0"/>
              <a:t>. First, your program can reverse the string that you type. Second, it can split the string with specific character. Third, the program can terminate itself by the command .</a:t>
            </a:r>
          </a:p>
          <a:p>
            <a:r>
              <a:rPr lang="en-US" altLang="zh-TW" dirty="0"/>
              <a:t>You have to submit your code to </a:t>
            </a:r>
            <a:r>
              <a:rPr lang="en-US" altLang="zh-TW" b="1" dirty="0"/>
              <a:t>e3</a:t>
            </a:r>
            <a:r>
              <a:rPr lang="en-US" altLang="zh-TW" dirty="0"/>
              <a:t> system, compress your code with </a:t>
            </a:r>
            <a:r>
              <a:rPr lang="en-US" altLang="zh-TW" b="1" dirty="0"/>
              <a:t>zip</a:t>
            </a:r>
            <a:r>
              <a:rPr lang="en-US" altLang="zh-TW" dirty="0"/>
              <a:t> file, and renamed as your </a:t>
            </a:r>
            <a:r>
              <a:rPr lang="en-US" altLang="zh-TW" b="1" dirty="0"/>
              <a:t>student ID</a:t>
            </a:r>
            <a:r>
              <a:rPr lang="en-US" altLang="zh-TW" dirty="0"/>
              <a:t> (e.g. 0256521.zip). </a:t>
            </a:r>
            <a:r>
              <a:rPr lang="en-US" altLang="zh-TW" dirty="0">
                <a:hlinkClick r:id="rId2"/>
              </a:rPr>
              <a:t>https://dcpc.nctu.edu.tw/</a:t>
            </a:r>
            <a:endParaRPr lang="en-US" altLang="zh-TW" dirty="0"/>
          </a:p>
          <a:p>
            <a:r>
              <a:rPr lang="en-US" altLang="zh-TW" dirty="0"/>
              <a:t>If you have any questions, </a:t>
            </a:r>
            <a:r>
              <a:rPr lang="en-US" altLang="zh-TW" dirty="0" smtClean="0"/>
              <a:t>please email to TAs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286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Get Linux(1)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linux1.cs.nctu.edu.tw</a:t>
            </a:r>
          </a:p>
          <a:p>
            <a:r>
              <a:rPr lang="en-US" altLang="zh-TW" dirty="0" smtClean="0"/>
              <a:t>linux2.cs.nctu.edu.tw</a:t>
            </a:r>
          </a:p>
          <a:p>
            <a:r>
              <a:rPr lang="en-US" altLang="zh-TW" dirty="0" smtClean="0"/>
              <a:t>linux3.cs.nctu.edu.tw</a:t>
            </a:r>
          </a:p>
          <a:p>
            <a:r>
              <a:rPr lang="en-US" altLang="zh-TW" dirty="0" smtClean="0"/>
              <a:t>linux4.cs.nctu.edu.tw</a:t>
            </a:r>
          </a:p>
          <a:p>
            <a:r>
              <a:rPr lang="en-US" altLang="zh-TW" dirty="0" smtClean="0"/>
              <a:t>linux5.cs.nctu.edu.tw</a:t>
            </a:r>
          </a:p>
          <a:p>
            <a:r>
              <a:rPr lang="en-US" altLang="zh-TW" dirty="0"/>
              <a:t>l</a:t>
            </a:r>
            <a:r>
              <a:rPr lang="en-US" altLang="zh-TW" dirty="0" smtClean="0"/>
              <a:t>inux6.cs.nctu.edu.tw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47657" y="1825625"/>
            <a:ext cx="5113565" cy="49212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76457" y="2985796"/>
            <a:ext cx="1978090" cy="29858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677469" y="6311900"/>
            <a:ext cx="1119673" cy="43496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- </a:t>
            </a:r>
            <a:r>
              <a:rPr lang="en-US" altLang="zh-TW" dirty="0" smtClean="0"/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The program has two CLI arguments: input file and split token. A usage should be prompted if the arguments aren’t </a:t>
            </a:r>
            <a:r>
              <a:rPr lang="en-US" altLang="zh-TW" dirty="0" smtClean="0"/>
              <a:t>given. Notice that the split token is exactly one char.</a:t>
            </a:r>
            <a:endParaRPr lang="en-US" altLang="zh-TW" dirty="0" smtClean="0"/>
          </a:p>
          <a:p>
            <a:r>
              <a:rPr lang="en-US" altLang="zh-TW" dirty="0" smtClean="0"/>
              <a:t>The program reads commands from the input file and executes the corresponding function; the command formats are as follows</a:t>
            </a:r>
          </a:p>
          <a:p>
            <a:pPr lvl="1"/>
            <a:r>
              <a:rPr lang="en-US" altLang="zh-TW" dirty="0"/>
              <a:t>r</a:t>
            </a:r>
            <a:r>
              <a:rPr lang="en-US" altLang="zh-TW" dirty="0" smtClean="0"/>
              <a:t>everse  [string with space]</a:t>
            </a:r>
          </a:p>
          <a:p>
            <a:pPr lvl="1"/>
            <a:r>
              <a:rPr lang="en-US" altLang="zh-TW" dirty="0"/>
              <a:t>s</a:t>
            </a:r>
            <a:r>
              <a:rPr lang="en-US" altLang="zh-TW" dirty="0" smtClean="0"/>
              <a:t>plit  [string without space]</a:t>
            </a:r>
          </a:p>
          <a:p>
            <a:pPr lvl="1"/>
            <a:r>
              <a:rPr lang="en-US" altLang="zh-TW" dirty="0" smtClean="0"/>
              <a:t>exit</a:t>
            </a:r>
          </a:p>
          <a:p>
            <a:r>
              <a:rPr lang="en-US" altLang="zh-TW" dirty="0" smtClean="0"/>
              <a:t>If the input file commands do not include exit, then the program have to wait for user to key in other commands until an exit command is received.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254868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</a:t>
            </a:r>
            <a:r>
              <a:rPr lang="en-US" altLang="zh-TW" dirty="0" smtClean="0"/>
              <a:t>-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5286" y="1321027"/>
            <a:ext cx="8876714" cy="259806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 cstate="print"/>
          <a:srcRect r="68339"/>
          <a:stretch/>
        </p:blipFill>
        <p:spPr>
          <a:xfrm>
            <a:off x="1" y="1321027"/>
            <a:ext cx="3132963" cy="3562984"/>
          </a:xfrm>
          <a:prstGeom prst="rect">
            <a:avLst/>
          </a:prstGeom>
        </p:spPr>
      </p:pic>
      <p:sp>
        <p:nvSpPr>
          <p:cNvPr id="5" name="框架 4"/>
          <p:cNvSpPr/>
          <p:nvPr/>
        </p:nvSpPr>
        <p:spPr>
          <a:xfrm>
            <a:off x="4234376" y="1534356"/>
            <a:ext cx="4726745" cy="44760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框架 7"/>
          <p:cNvSpPr/>
          <p:nvPr/>
        </p:nvSpPr>
        <p:spPr>
          <a:xfrm>
            <a:off x="9663917" y="1893883"/>
            <a:ext cx="2528081" cy="34882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88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</a:t>
            </a:r>
            <a:r>
              <a:rPr lang="en-US" altLang="zh-TW" dirty="0" smtClean="0"/>
              <a:t>-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409626"/>
            <a:ext cx="9389012" cy="527133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 cstate="print"/>
          <a:srcRect r="68339"/>
          <a:stretch/>
        </p:blipFill>
        <p:spPr>
          <a:xfrm>
            <a:off x="8660730" y="2263802"/>
            <a:ext cx="3132963" cy="3562984"/>
          </a:xfrm>
          <a:prstGeom prst="rect">
            <a:avLst/>
          </a:prstGeom>
        </p:spPr>
      </p:pic>
      <p:sp>
        <p:nvSpPr>
          <p:cNvPr id="7" name="減號 6"/>
          <p:cNvSpPr/>
          <p:nvPr/>
        </p:nvSpPr>
        <p:spPr>
          <a:xfrm>
            <a:off x="8775169" y="3474720"/>
            <a:ext cx="1195754" cy="401762"/>
          </a:xfrm>
          <a:prstGeom prst="mathMin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3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- DEMO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93" y="1411096"/>
            <a:ext cx="8077272" cy="5172583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037" y="2354960"/>
            <a:ext cx="6773886" cy="316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971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Skills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69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Argument variable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/>
          <a:srcRect r="19980" b="20504"/>
          <a:stretch/>
        </p:blipFill>
        <p:spPr>
          <a:xfrm>
            <a:off x="264160" y="1646873"/>
            <a:ext cx="8498576" cy="45072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40808" y="2808733"/>
            <a:ext cx="1874513" cy="35801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452487" y="2808733"/>
            <a:ext cx="2039482" cy="35801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8933984" y="2285513"/>
            <a:ext cx="2556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Argument count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8933984" y="3708018"/>
            <a:ext cx="2642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Argument vector</a:t>
            </a:r>
            <a:endParaRPr lang="zh-TW" altLang="en-US" sz="2800" dirty="0"/>
          </a:p>
        </p:txBody>
      </p:sp>
      <p:cxnSp>
        <p:nvCxnSpPr>
          <p:cNvPr id="10" name="直線單箭頭接點 9"/>
          <p:cNvCxnSpPr>
            <a:stCxn id="6" idx="0"/>
            <a:endCxn id="4" idx="1"/>
          </p:cNvCxnSpPr>
          <p:nvPr/>
        </p:nvCxnSpPr>
        <p:spPr>
          <a:xfrm flipV="1">
            <a:off x="3378065" y="2547123"/>
            <a:ext cx="5555919" cy="2616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2"/>
            <a:endCxn id="8" idx="1"/>
          </p:cNvCxnSpPr>
          <p:nvPr/>
        </p:nvCxnSpPr>
        <p:spPr>
          <a:xfrm>
            <a:off x="5472228" y="3166745"/>
            <a:ext cx="3461756" cy="8028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72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Argument variable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 (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argc</a:t>
            </a:r>
            <a:r>
              <a:rPr lang="en-US" altLang="zh-TW" dirty="0" smtClean="0"/>
              <a:t>,  char** </a:t>
            </a:r>
            <a:r>
              <a:rPr lang="en-US" altLang="zh-TW" dirty="0" err="1" smtClean="0"/>
              <a:t>argv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argc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Integer</a:t>
            </a:r>
          </a:p>
          <a:p>
            <a:pPr lvl="1"/>
            <a:r>
              <a:rPr lang="en-US" altLang="zh-TW" dirty="0" smtClean="0"/>
              <a:t>The sum of given arguments count, including  the binary name. </a:t>
            </a:r>
          </a:p>
          <a:p>
            <a:r>
              <a:rPr lang="en-US" altLang="zh-TW" dirty="0" err="1" smtClean="0"/>
              <a:t>argv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Char** (string array)</a:t>
            </a:r>
          </a:p>
          <a:p>
            <a:pPr lvl="1"/>
            <a:r>
              <a:rPr lang="en-US" altLang="zh-TW" dirty="0"/>
              <a:t>a</a:t>
            </a:r>
            <a:r>
              <a:rPr lang="en-US" altLang="zh-TW" dirty="0" smtClean="0"/>
              <a:t> string array that holds arguments.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82161" y="2516823"/>
            <a:ext cx="5562600" cy="4635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82161" y="3671570"/>
            <a:ext cx="5450509" cy="78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3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Argument variable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5567" y="1872456"/>
            <a:ext cx="7172674" cy="479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0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String - </a:t>
            </a:r>
            <a:r>
              <a:rPr lang="en-US" altLang="zh-TW" dirty="0" err="1" smtClean="0"/>
              <a:t>strcmp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2576012"/>
            <a:ext cx="4772025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486" y="2576012"/>
            <a:ext cx="5062803" cy="103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871914" y="1415087"/>
            <a:ext cx="618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strcmp</a:t>
            </a:r>
            <a:r>
              <a:rPr lang="en-US" altLang="zh-TW" sz="2400" dirty="0"/>
              <a:t> ( </a:t>
            </a:r>
            <a:r>
              <a:rPr lang="en-US" altLang="zh-TW" sz="2400" dirty="0" err="1"/>
              <a:t>const</a:t>
            </a:r>
            <a:r>
              <a:rPr lang="en-US" altLang="zh-TW" sz="2400" dirty="0"/>
              <a:t> char * str1, </a:t>
            </a:r>
            <a:r>
              <a:rPr lang="en-US" altLang="zh-TW" sz="2400" dirty="0" err="1"/>
              <a:t>const</a:t>
            </a:r>
            <a:r>
              <a:rPr lang="en-US" altLang="zh-TW" sz="2400" dirty="0"/>
              <a:t> char * str2 );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408600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String - </a:t>
            </a:r>
            <a:r>
              <a:rPr lang="en-US" altLang="zh-TW" dirty="0" err="1" smtClean="0"/>
              <a:t>strtok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14" y="2540419"/>
            <a:ext cx="5071686" cy="31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778" y="2557967"/>
            <a:ext cx="4875713" cy="125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871914" y="1415087"/>
            <a:ext cx="633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char * </a:t>
            </a:r>
            <a:r>
              <a:rPr lang="en-US" altLang="zh-TW" sz="2400" dirty="0" err="1"/>
              <a:t>strtok</a:t>
            </a:r>
            <a:r>
              <a:rPr lang="en-US" altLang="zh-TW" sz="2400" dirty="0"/>
              <a:t> ( char * </a:t>
            </a:r>
            <a:r>
              <a:rPr lang="en-US" altLang="zh-TW" sz="2400" dirty="0" err="1"/>
              <a:t>str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const</a:t>
            </a:r>
            <a:r>
              <a:rPr lang="en-US" altLang="zh-TW" sz="2400" dirty="0"/>
              <a:t> char * delimiters );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717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Get Linux(1)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40767" y="1825625"/>
            <a:ext cx="7887672" cy="49034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84603" y="5528128"/>
            <a:ext cx="1119673" cy="43496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13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String - </a:t>
            </a:r>
            <a:r>
              <a:rPr lang="en-US" altLang="zh-TW" dirty="0" err="1" smtClean="0"/>
              <a:t>strcpy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55" y="2552699"/>
            <a:ext cx="5097302" cy="204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997" y="2517605"/>
            <a:ext cx="5223141" cy="105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871914" y="1415087"/>
            <a:ext cx="7051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zh-TW" sz="2400" dirty="0"/>
              <a:t>char * strcpy ( char * destination, const char * source );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97457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126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Appendix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126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 Program in Linux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360" y="1825624"/>
            <a:ext cx="10886440" cy="47783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>
                <a:latin typeface="+mj-lt"/>
              </a:rPr>
              <a:t>Every </a:t>
            </a:r>
            <a:r>
              <a:rPr lang="en-US" altLang="zh-TW" dirty="0">
                <a:latin typeface="+mj-lt"/>
              </a:rPr>
              <a:t>command is a executable binary </a:t>
            </a:r>
          </a:p>
          <a:p>
            <a:pPr lvl="1"/>
            <a:r>
              <a:rPr lang="en-US" altLang="zh-TW" dirty="0" err="1" smtClean="0">
                <a:latin typeface="+mj-lt"/>
              </a:rPr>
              <a:t>ls</a:t>
            </a:r>
            <a:r>
              <a:rPr lang="en-US" altLang="zh-TW" dirty="0" smtClean="0">
                <a:latin typeface="+mj-lt"/>
              </a:rPr>
              <a:t> </a:t>
            </a:r>
            <a:r>
              <a:rPr lang="en-US" altLang="zh-TW" dirty="0">
                <a:latin typeface="+mj-lt"/>
              </a:rPr>
              <a:t>-&gt; /bin/</a:t>
            </a:r>
            <a:r>
              <a:rPr lang="en-US" altLang="zh-TW" dirty="0" err="1">
                <a:latin typeface="+mj-lt"/>
              </a:rPr>
              <a:t>ls</a:t>
            </a:r>
            <a:r>
              <a:rPr lang="en-US" altLang="zh-TW" dirty="0">
                <a:latin typeface="+mj-lt"/>
              </a:rPr>
              <a:t> </a:t>
            </a:r>
          </a:p>
          <a:p>
            <a:pPr lvl="1"/>
            <a:r>
              <a:rPr lang="en-US" altLang="zh-TW" dirty="0" smtClean="0">
                <a:latin typeface="+mj-lt"/>
              </a:rPr>
              <a:t>vim </a:t>
            </a:r>
            <a:r>
              <a:rPr lang="en-US" altLang="zh-TW" dirty="0">
                <a:latin typeface="+mj-lt"/>
              </a:rPr>
              <a:t>-&gt; /</a:t>
            </a:r>
            <a:r>
              <a:rPr lang="en-US" altLang="zh-TW" dirty="0" err="1" smtClean="0">
                <a:latin typeface="+mj-lt"/>
              </a:rPr>
              <a:t>usr</a:t>
            </a:r>
            <a:r>
              <a:rPr lang="en-US" altLang="zh-TW" dirty="0" smtClean="0">
                <a:latin typeface="+mj-lt"/>
              </a:rPr>
              <a:t>/bin/vim</a:t>
            </a:r>
            <a:endParaRPr lang="en-US" altLang="zh-TW" dirty="0">
              <a:latin typeface="+mj-lt"/>
            </a:endParaRPr>
          </a:p>
          <a:p>
            <a:r>
              <a:rPr lang="en-US" altLang="zh-TW" dirty="0" smtClean="0">
                <a:latin typeface="+mj-lt"/>
              </a:rPr>
              <a:t>Environment </a:t>
            </a:r>
            <a:r>
              <a:rPr lang="en-US" altLang="zh-TW" dirty="0">
                <a:latin typeface="+mj-lt"/>
              </a:rPr>
              <a:t>variables </a:t>
            </a:r>
          </a:p>
          <a:p>
            <a:pPr lvl="1"/>
            <a:r>
              <a:rPr lang="en-US" altLang="zh-TW" dirty="0" err="1" smtClean="0">
                <a:latin typeface="+mj-lt"/>
              </a:rPr>
              <a:t>env</a:t>
            </a:r>
            <a:r>
              <a:rPr lang="en-US" altLang="zh-TW" dirty="0" smtClean="0">
                <a:latin typeface="+mj-lt"/>
              </a:rPr>
              <a:t> </a:t>
            </a:r>
            <a:endParaRPr lang="en-US" altLang="zh-TW" dirty="0">
              <a:latin typeface="+mj-lt"/>
            </a:endParaRPr>
          </a:p>
          <a:p>
            <a:pPr lvl="2"/>
            <a:r>
              <a:rPr lang="de-DE" altLang="zh-TW" dirty="0" smtClean="0">
                <a:latin typeface="+mj-lt"/>
              </a:rPr>
              <a:t>PATH</a:t>
            </a:r>
            <a:r>
              <a:rPr lang="de-DE" altLang="zh-TW" dirty="0">
                <a:latin typeface="+mj-lt"/>
              </a:rPr>
              <a:t>=/usr/local/bin:/usr/bin:/bin:/opt/bin </a:t>
            </a:r>
          </a:p>
          <a:p>
            <a:pPr lvl="2"/>
            <a:r>
              <a:rPr lang="en-US" altLang="zh-TW" dirty="0" smtClean="0">
                <a:latin typeface="+mj-lt"/>
              </a:rPr>
              <a:t>When </a:t>
            </a:r>
            <a:r>
              <a:rPr lang="en-US" altLang="zh-TW" dirty="0">
                <a:latin typeface="+mj-lt"/>
              </a:rPr>
              <a:t>user commit an command, if it wasn‘t a shell‘s </a:t>
            </a:r>
            <a:r>
              <a:rPr lang="en-US" altLang="zh-TW" dirty="0" err="1">
                <a:latin typeface="+mj-lt"/>
              </a:rPr>
              <a:t>builtin</a:t>
            </a:r>
            <a:r>
              <a:rPr lang="en-US" altLang="zh-TW" dirty="0">
                <a:latin typeface="+mj-lt"/>
              </a:rPr>
              <a:t> command, OS will try to put each environment variable in front of the command and find that binary for execute. </a:t>
            </a:r>
          </a:p>
          <a:p>
            <a:r>
              <a:rPr lang="en-US" altLang="zh-TW" dirty="0" smtClean="0">
                <a:latin typeface="+mj-lt"/>
              </a:rPr>
              <a:t>That </a:t>
            </a:r>
            <a:r>
              <a:rPr lang="en-US" altLang="zh-TW" dirty="0">
                <a:latin typeface="+mj-lt"/>
              </a:rPr>
              <a:t>means we can‘t just simply type </a:t>
            </a:r>
            <a:r>
              <a:rPr lang="en-US" altLang="zh-TW" dirty="0" err="1">
                <a:latin typeface="+mj-lt"/>
              </a:rPr>
              <a:t>a.out</a:t>
            </a:r>
            <a:r>
              <a:rPr lang="en-US" altLang="zh-TW" dirty="0">
                <a:latin typeface="+mj-lt"/>
              </a:rPr>
              <a:t> and hope to execute the program we compiled </a:t>
            </a:r>
          </a:p>
          <a:p>
            <a:pPr lvl="1"/>
            <a:r>
              <a:rPr lang="en-US" altLang="zh-TW" dirty="0" smtClean="0">
                <a:latin typeface="+mj-lt"/>
              </a:rPr>
              <a:t>You </a:t>
            </a:r>
            <a:r>
              <a:rPr lang="en-US" altLang="zh-TW" dirty="0">
                <a:latin typeface="+mj-lt"/>
              </a:rPr>
              <a:t>have to </a:t>
            </a:r>
            <a:r>
              <a:rPr lang="en-US" altLang="zh-TW" dirty="0" err="1">
                <a:latin typeface="+mj-lt"/>
              </a:rPr>
              <a:t>detetmine</a:t>
            </a:r>
            <a:r>
              <a:rPr lang="en-US" altLang="zh-TW" dirty="0">
                <a:latin typeface="+mj-lt"/>
              </a:rPr>
              <a:t> the file path of the output binary. </a:t>
            </a:r>
          </a:p>
          <a:p>
            <a:pPr lvl="2"/>
            <a:r>
              <a:rPr lang="en-US" altLang="zh-TW" dirty="0" smtClean="0">
                <a:latin typeface="+mj-lt"/>
              </a:rPr>
              <a:t>./</a:t>
            </a:r>
            <a:r>
              <a:rPr lang="en-US" altLang="zh-TW" dirty="0" err="1">
                <a:latin typeface="+mj-lt"/>
              </a:rPr>
              <a:t>a.out</a:t>
            </a:r>
            <a:r>
              <a:rPr lang="en-US" altLang="zh-TW" dirty="0">
                <a:latin typeface="+mj-lt"/>
              </a:rPr>
              <a:t> </a:t>
            </a:r>
          </a:p>
          <a:p>
            <a:pPr lvl="2"/>
            <a:r>
              <a:rPr lang="en-US" altLang="zh-TW" dirty="0" smtClean="0">
                <a:latin typeface="+mj-lt"/>
              </a:rPr>
              <a:t>~/</a:t>
            </a:r>
            <a:r>
              <a:rPr lang="en-US" altLang="zh-TW" dirty="0">
                <a:latin typeface="+mj-lt"/>
              </a:rPr>
              <a:t>demo/</a:t>
            </a:r>
            <a:r>
              <a:rPr lang="en-US" altLang="zh-TW" dirty="0" err="1">
                <a:latin typeface="+mj-lt"/>
              </a:rPr>
              <a:t>a.out</a:t>
            </a:r>
            <a:r>
              <a:rPr lang="en-US" altLang="zh-TW" dirty="0">
                <a:latin typeface="+mj-lt"/>
              </a:rPr>
              <a:t> </a:t>
            </a:r>
          </a:p>
          <a:p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959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Get Linux(1)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35494" y="1852302"/>
            <a:ext cx="8046681" cy="493820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817845" y="2034072"/>
            <a:ext cx="1088668" cy="32740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438122" y="2319904"/>
            <a:ext cx="1088668" cy="32740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70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Get Linux(1)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8145" y="1589667"/>
            <a:ext cx="9375710" cy="512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1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Get Linux(2)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Download </a:t>
            </a:r>
            <a:r>
              <a:rPr lang="en-US" altLang="zh-TW" dirty="0" err="1" smtClean="0"/>
              <a:t>Virtualbox</a:t>
            </a:r>
            <a:r>
              <a:rPr lang="en-US" altLang="zh-TW" dirty="0" smtClean="0"/>
              <a:t> @ </a:t>
            </a:r>
            <a:r>
              <a:rPr lang="en-US" altLang="zh-TW" dirty="0" smtClean="0">
                <a:hlinkClick r:id="rId2"/>
              </a:rPr>
              <a:t>https://www.virtualbox.org/</a:t>
            </a:r>
            <a:endParaRPr lang="en-US" altLang="zh-TW" dirty="0" smtClean="0"/>
          </a:p>
          <a:p>
            <a:r>
              <a:rPr lang="en-US" altLang="zh-TW" dirty="0" smtClean="0"/>
              <a:t>Install </a:t>
            </a:r>
            <a:r>
              <a:rPr lang="en-US" altLang="zh-TW" dirty="0" err="1" smtClean="0"/>
              <a:t>Virtualbox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6" name="圖片 5" descr="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55648" y="2882125"/>
            <a:ext cx="9839716" cy="70539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</TotalTime>
  <Words>1646</Words>
  <Application>Microsoft Office PowerPoint</Application>
  <PresentationFormat>寬螢幕</PresentationFormat>
  <Paragraphs>290</Paragraphs>
  <Slides>63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63</vt:i4>
      </vt:variant>
    </vt:vector>
  </HeadingPairs>
  <TitlesOfParts>
    <vt:vector size="68" baseType="lpstr">
      <vt:lpstr>新細明體</vt:lpstr>
      <vt:lpstr>Arial</vt:lpstr>
      <vt:lpstr>Calibri</vt:lpstr>
      <vt:lpstr>Calibri Light</vt:lpstr>
      <vt:lpstr>Office 佈景主題</vt:lpstr>
      <vt:lpstr>Simple Linux</vt:lpstr>
      <vt:lpstr>Outline</vt:lpstr>
      <vt:lpstr>Get Linux</vt:lpstr>
      <vt:lpstr>Get Linux(1) </vt:lpstr>
      <vt:lpstr>Get Linux(1)</vt:lpstr>
      <vt:lpstr>Get Linux(1)</vt:lpstr>
      <vt:lpstr>Get Linux(1)</vt:lpstr>
      <vt:lpstr>Get Linux(1)</vt:lpstr>
      <vt:lpstr>Get Linux(2)</vt:lpstr>
      <vt:lpstr>Get Linux(2)</vt:lpstr>
      <vt:lpstr>Get Linux(2)</vt:lpstr>
      <vt:lpstr>Get Linux(2)</vt:lpstr>
      <vt:lpstr>Get Linux(2)</vt:lpstr>
      <vt:lpstr>Get Linux(2)</vt:lpstr>
      <vt:lpstr>Get Linux(2)</vt:lpstr>
      <vt:lpstr>Get Linux(2)</vt:lpstr>
      <vt:lpstr>Get Linux(2)</vt:lpstr>
      <vt:lpstr>Get Linux(2)</vt:lpstr>
      <vt:lpstr>Get Linux(2)</vt:lpstr>
      <vt:lpstr>Quick start</vt:lpstr>
      <vt:lpstr>Quick start</vt:lpstr>
      <vt:lpstr>Quick start</vt:lpstr>
      <vt:lpstr>Quick start</vt:lpstr>
      <vt:lpstr>Quick start</vt:lpstr>
      <vt:lpstr>Programming in linux</vt:lpstr>
      <vt:lpstr>Programming in linux - VIM</vt:lpstr>
      <vt:lpstr>Programming in linux - VIM</vt:lpstr>
      <vt:lpstr>Programming in linux – GCC/G++</vt:lpstr>
      <vt:lpstr>Programming in linux – Execute and  Forced Terminate</vt:lpstr>
      <vt:lpstr>Useful tools</vt:lpstr>
      <vt:lpstr>Useful tools - Process commands </vt:lpstr>
      <vt:lpstr>Useful tools - Network commands</vt:lpstr>
      <vt:lpstr>Useful tools - Capture and analyze packets</vt:lpstr>
      <vt:lpstr>What is tcpdump?</vt:lpstr>
      <vt:lpstr>How to Install tcpdump</vt:lpstr>
      <vt:lpstr>tcpdump</vt:lpstr>
      <vt:lpstr>tcpdump</vt:lpstr>
      <vt:lpstr>What is Wireshark?</vt:lpstr>
      <vt:lpstr>How to Install Wireshark (I)</vt:lpstr>
      <vt:lpstr>Start Wireshark (I)</vt:lpstr>
      <vt:lpstr>Start Wireshark (II)</vt:lpstr>
      <vt:lpstr>Start Wireshark (III)</vt:lpstr>
      <vt:lpstr>Start Wireshark (IV)</vt:lpstr>
      <vt:lpstr>Basic Functions (I)</vt:lpstr>
      <vt:lpstr>Basic Functions (II)</vt:lpstr>
      <vt:lpstr>Filter (I)</vt:lpstr>
      <vt:lpstr>Filter (II)</vt:lpstr>
      <vt:lpstr>Homework</vt:lpstr>
      <vt:lpstr>Homework - Overview</vt:lpstr>
      <vt:lpstr>Homework - Requirement</vt:lpstr>
      <vt:lpstr>Homework - DEMO</vt:lpstr>
      <vt:lpstr>Homework - DEMO</vt:lpstr>
      <vt:lpstr>Homework - DEMO</vt:lpstr>
      <vt:lpstr>Skills</vt:lpstr>
      <vt:lpstr>Argument variable</vt:lpstr>
      <vt:lpstr>Argument variable</vt:lpstr>
      <vt:lpstr>Argument variable</vt:lpstr>
      <vt:lpstr>String - strcmp</vt:lpstr>
      <vt:lpstr>String - strtok</vt:lpstr>
      <vt:lpstr>String - strcpy</vt:lpstr>
      <vt:lpstr>Q &amp; A</vt:lpstr>
      <vt:lpstr>Appendix</vt:lpstr>
      <vt:lpstr>Run Program in Linux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Liunx</dc:title>
  <dc:creator>amy780911</dc:creator>
  <cp:lastModifiedBy>cmwu</cp:lastModifiedBy>
  <cp:revision>106</cp:revision>
  <dcterms:created xsi:type="dcterms:W3CDTF">2013-09-14T06:56:01Z</dcterms:created>
  <dcterms:modified xsi:type="dcterms:W3CDTF">2016-09-28T03:31:21Z</dcterms:modified>
</cp:coreProperties>
</file>