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81053201-9A9D-42B7-A42A-6AC1E8503CD2}" type="datetimeFigureOut">
              <a:rPr lang="zh-TW" altLang="en-US" smtClean="0"/>
              <a:t>2016/11/24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325643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1053201-9A9D-42B7-A42A-6AC1E8503CD2}" type="datetimeFigureOut">
              <a:rPr lang="zh-TW" altLang="en-US" smtClean="0"/>
              <a:t>2016/11/24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138779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1053201-9A9D-42B7-A42A-6AC1E8503CD2}" type="datetimeFigureOut">
              <a:rPr lang="zh-TW" altLang="en-US" smtClean="0"/>
              <a:t>2016/11/24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261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1053201-9A9D-42B7-A42A-6AC1E8503CD2}" type="datetimeFigureOut">
              <a:rPr lang="zh-TW" altLang="en-US" smtClean="0"/>
              <a:t>2016/11/24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362172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81053201-9A9D-42B7-A42A-6AC1E8503CD2}" type="datetimeFigureOut">
              <a:rPr lang="zh-TW" altLang="en-US" smtClean="0"/>
              <a:t>2016/11/24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593145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81053201-9A9D-42B7-A42A-6AC1E8503CD2}" type="datetimeFigureOut">
              <a:rPr lang="zh-TW" altLang="en-US" smtClean="0"/>
              <a:t>2016/11/24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6916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81053201-9A9D-42B7-A42A-6AC1E8503CD2}" type="datetimeFigureOut">
              <a:rPr lang="zh-TW" altLang="en-US" smtClean="0"/>
              <a:t>2016/11/24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379780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81053201-9A9D-42B7-A42A-6AC1E8503CD2}" type="datetimeFigureOut">
              <a:rPr lang="zh-TW" altLang="en-US" smtClean="0"/>
              <a:t>2016/11/24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263556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1053201-9A9D-42B7-A42A-6AC1E8503CD2}" type="datetimeFigureOut">
              <a:rPr lang="zh-TW" altLang="en-US" smtClean="0"/>
              <a:t>2016/11/24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205184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1053201-9A9D-42B7-A42A-6AC1E8503CD2}" type="datetimeFigureOut">
              <a:rPr lang="zh-TW" altLang="en-US" smtClean="0"/>
              <a:t>2016/11/24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3890805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1053201-9A9D-42B7-A42A-6AC1E8503CD2}" type="datetimeFigureOut">
              <a:rPr lang="zh-TW" altLang="en-US" smtClean="0"/>
              <a:t>2016/11/24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51756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53201-9A9D-42B7-A42A-6AC1E8503CD2}" type="datetimeFigureOut">
              <a:rPr lang="zh-TW" altLang="en-US" smtClean="0"/>
              <a:t>2016/11/24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1080286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ropengate.blogspot.tw/2015/06/makefile-makefile.html" TargetMode="External"/><Relationship Id="rId2" Type="http://schemas.openxmlformats.org/officeDocument/2006/relationships/hyperlink" Target="https://www.youtube.com/watch?v=aw9wHbFTnAQ"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zh-TW" altLang="en-US" dirty="0"/>
              <a:t/>
            </a:r>
            <a:br>
              <a:rPr lang="zh-TW" altLang="en-US" dirty="0"/>
            </a:br>
            <a:r>
              <a:rPr lang="zh-TW" altLang="en-US" dirty="0"/>
              <a:t/>
            </a:r>
            <a:br>
              <a:rPr lang="zh-TW" altLang="en-US" dirty="0"/>
            </a:br>
            <a:r>
              <a:rPr lang="en-US" altLang="zh-TW" dirty="0"/>
              <a:t> HW2: UDP Reliable File Transfer </a:t>
            </a:r>
            <a:endParaRPr lang="zh-TW" altLang="en-US" dirty="0"/>
          </a:p>
        </p:txBody>
      </p:sp>
      <p:sp>
        <p:nvSpPr>
          <p:cNvPr id="3" name="副標題 2"/>
          <p:cNvSpPr>
            <a:spLocks noGrp="1"/>
          </p:cNvSpPr>
          <p:nvPr>
            <p:ph type="subTitle" idx="1"/>
          </p:nvPr>
        </p:nvSpPr>
        <p:spPr/>
        <p:txBody>
          <a:bodyPr/>
          <a:lstStyle/>
          <a:p>
            <a:r>
              <a:rPr lang="en-US" altLang="zh-TW" dirty="0" smtClean="0"/>
              <a:t>11/21</a:t>
            </a:r>
            <a:endParaRPr lang="zh-TW" altLang="en-US" dirty="0"/>
          </a:p>
        </p:txBody>
      </p:sp>
    </p:spTree>
    <p:extLst>
      <p:ext uri="{BB962C8B-B14F-4D97-AF65-F5344CB8AC3E}">
        <p14:creationId xmlns:p14="http://schemas.microsoft.com/office/powerpoint/2010/main" val="3685423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Network </a:t>
            </a:r>
            <a:r>
              <a:rPr lang="en-US" altLang="zh-TW" dirty="0"/>
              <a:t>Environment </a:t>
            </a:r>
            <a:endParaRPr lang="zh-TW" altLang="en-US" dirty="0"/>
          </a:p>
        </p:txBody>
      </p:sp>
      <p:sp>
        <p:nvSpPr>
          <p:cNvPr id="3" name="內容版面配置區 2"/>
          <p:cNvSpPr>
            <a:spLocks noGrp="1"/>
          </p:cNvSpPr>
          <p:nvPr>
            <p:ph idx="1"/>
          </p:nvPr>
        </p:nvSpPr>
        <p:spPr/>
        <p:txBody>
          <a:bodyPr/>
          <a:lstStyle/>
          <a:p>
            <a:r>
              <a:rPr lang="en-US" altLang="zh-TW" dirty="0" smtClean="0"/>
              <a:t>If </a:t>
            </a:r>
            <a:r>
              <a:rPr lang="en-US" altLang="zh-TW" dirty="0"/>
              <a:t>the following error occurs when adding a rule, try to delete rules first. </a:t>
            </a:r>
          </a:p>
        </p:txBody>
      </p:sp>
      <p:pic>
        <p:nvPicPr>
          <p:cNvPr id="4" name="圖片 3"/>
          <p:cNvPicPr>
            <a:picLocks noChangeAspect="1"/>
          </p:cNvPicPr>
          <p:nvPr/>
        </p:nvPicPr>
        <p:blipFill>
          <a:blip r:embed="rId2"/>
          <a:stretch>
            <a:fillRect/>
          </a:stretch>
        </p:blipFill>
        <p:spPr>
          <a:xfrm>
            <a:off x="2536182" y="3238086"/>
            <a:ext cx="7119636" cy="1526415"/>
          </a:xfrm>
          <a:prstGeom prst="rect">
            <a:avLst/>
          </a:prstGeom>
        </p:spPr>
      </p:pic>
    </p:spTree>
    <p:extLst>
      <p:ext uri="{BB962C8B-B14F-4D97-AF65-F5344CB8AC3E}">
        <p14:creationId xmlns:p14="http://schemas.microsoft.com/office/powerpoint/2010/main" val="1994211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Network </a:t>
            </a:r>
            <a:r>
              <a:rPr lang="en-US" altLang="zh-TW" dirty="0"/>
              <a:t>Environment </a:t>
            </a:r>
            <a:endParaRPr lang="zh-TW" altLang="en-US" dirty="0"/>
          </a:p>
        </p:txBody>
      </p:sp>
      <p:sp>
        <p:nvSpPr>
          <p:cNvPr id="3" name="內容版面配置區 2"/>
          <p:cNvSpPr>
            <a:spLocks noGrp="1"/>
          </p:cNvSpPr>
          <p:nvPr>
            <p:ph idx="1"/>
          </p:nvPr>
        </p:nvSpPr>
        <p:spPr/>
        <p:txBody>
          <a:bodyPr/>
          <a:lstStyle/>
          <a:p>
            <a:r>
              <a:rPr lang="en-US" altLang="zh-TW" dirty="0" smtClean="0"/>
              <a:t>You </a:t>
            </a:r>
            <a:r>
              <a:rPr lang="en-US" altLang="zh-TW" dirty="0"/>
              <a:t>should not run your programs on the </a:t>
            </a:r>
            <a:r>
              <a:rPr lang="en-US" altLang="zh-TW" dirty="0" smtClean="0"/>
              <a:t>workstation</a:t>
            </a:r>
            <a:r>
              <a:rPr lang="en-US" altLang="zh-TW" dirty="0"/>
              <a:t> </a:t>
            </a:r>
            <a:r>
              <a:rPr lang="en-US" altLang="zh-TW" dirty="0" smtClean="0"/>
              <a:t>(i.e</a:t>
            </a:r>
            <a:r>
              <a:rPr lang="en-US" altLang="zh-TW" dirty="0"/>
              <a:t>. </a:t>
            </a:r>
            <a:r>
              <a:rPr lang="en-US" altLang="zh-TW" dirty="0" err="1"/>
              <a:t>npbsd</a:t>
            </a:r>
            <a:r>
              <a:rPr lang="en-US" altLang="zh-TW" dirty="0"/>
              <a:t>, </a:t>
            </a:r>
            <a:r>
              <a:rPr lang="en-US" altLang="zh-TW" dirty="0" err="1"/>
              <a:t>nplinux</a:t>
            </a:r>
            <a:r>
              <a:rPr lang="en-US" altLang="zh-TW" dirty="0"/>
              <a:t>, </a:t>
            </a:r>
            <a:r>
              <a:rPr lang="en-US" altLang="zh-TW" dirty="0" err="1"/>
              <a:t>bsd</a:t>
            </a:r>
            <a:r>
              <a:rPr lang="en-US" altLang="zh-TW" dirty="0"/>
              <a:t>, and </a:t>
            </a:r>
            <a:r>
              <a:rPr lang="en-US" altLang="zh-TW" dirty="0" err="1" smtClean="0"/>
              <a:t>linux</a:t>
            </a:r>
            <a:r>
              <a:rPr lang="en-US" altLang="zh-TW" dirty="0" smtClean="0"/>
              <a:t>). Instead</a:t>
            </a:r>
            <a:r>
              <a:rPr lang="en-US" altLang="zh-TW" dirty="0"/>
              <a:t>, you do that </a:t>
            </a:r>
            <a:r>
              <a:rPr lang="en-US" altLang="zh-TW" dirty="0" smtClean="0"/>
              <a:t>on </a:t>
            </a:r>
            <a:r>
              <a:rPr lang="en-US" altLang="zh-TW" dirty="0"/>
              <a:t>your own PC</a:t>
            </a:r>
            <a:r>
              <a:rPr lang="en-US" altLang="zh-TW" dirty="0" smtClean="0"/>
              <a:t>. </a:t>
            </a:r>
            <a:endParaRPr lang="en-US" altLang="zh-TW" dirty="0"/>
          </a:p>
        </p:txBody>
      </p:sp>
    </p:spTree>
    <p:extLst>
      <p:ext uri="{BB962C8B-B14F-4D97-AF65-F5344CB8AC3E}">
        <p14:creationId xmlns:p14="http://schemas.microsoft.com/office/powerpoint/2010/main" val="3595560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Check </a:t>
            </a:r>
            <a:r>
              <a:rPr lang="en-US" altLang="zh-TW" dirty="0"/>
              <a:t>Correctness </a:t>
            </a:r>
            <a:endParaRPr lang="zh-TW" altLang="en-US" dirty="0"/>
          </a:p>
        </p:txBody>
      </p:sp>
      <p:sp>
        <p:nvSpPr>
          <p:cNvPr id="3" name="內容版面配置區 2"/>
          <p:cNvSpPr>
            <a:spLocks noGrp="1"/>
          </p:cNvSpPr>
          <p:nvPr>
            <p:ph idx="1"/>
          </p:nvPr>
        </p:nvSpPr>
        <p:spPr/>
        <p:txBody>
          <a:bodyPr/>
          <a:lstStyle/>
          <a:p>
            <a:r>
              <a:rPr lang="en-US" altLang="zh-TW" dirty="0" smtClean="0"/>
              <a:t>Use </a:t>
            </a:r>
            <a:r>
              <a:rPr lang="en-US" altLang="zh-TW" dirty="0"/>
              <a:t>tool ‘diff’ to check if the file transfer is correct. </a:t>
            </a:r>
          </a:p>
          <a:p>
            <a:r>
              <a:rPr lang="fr-FR" altLang="zh-TW" dirty="0" smtClean="0"/>
              <a:t>Usage</a:t>
            </a:r>
            <a:r>
              <a:rPr lang="fr-FR" altLang="zh-TW" dirty="0"/>
              <a:t>: diff &lt;File 1&gt; &lt;File 2&gt; </a:t>
            </a:r>
          </a:p>
          <a:p>
            <a:r>
              <a:rPr lang="en-US" altLang="zh-TW" dirty="0" smtClean="0"/>
              <a:t>If </a:t>
            </a:r>
            <a:r>
              <a:rPr lang="en-US" altLang="zh-TW" dirty="0"/>
              <a:t>two files are the same, it shows nothing, or it shows the difference. </a:t>
            </a:r>
          </a:p>
        </p:txBody>
      </p:sp>
      <p:pic>
        <p:nvPicPr>
          <p:cNvPr id="4" name="圖片 3"/>
          <p:cNvPicPr>
            <a:picLocks noChangeAspect="1"/>
          </p:cNvPicPr>
          <p:nvPr/>
        </p:nvPicPr>
        <p:blipFill>
          <a:blip r:embed="rId2"/>
          <a:stretch>
            <a:fillRect/>
          </a:stretch>
        </p:blipFill>
        <p:spPr>
          <a:xfrm>
            <a:off x="2400792" y="4148674"/>
            <a:ext cx="7390416" cy="590751"/>
          </a:xfrm>
          <a:prstGeom prst="rect">
            <a:avLst/>
          </a:prstGeom>
        </p:spPr>
      </p:pic>
    </p:spTree>
    <p:extLst>
      <p:ext uri="{BB962C8B-B14F-4D97-AF65-F5344CB8AC3E}">
        <p14:creationId xmlns:p14="http://schemas.microsoft.com/office/powerpoint/2010/main" val="467943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Parameter </a:t>
            </a:r>
            <a:r>
              <a:rPr lang="en-US" altLang="zh-TW" dirty="0"/>
              <a:t>in Demo </a:t>
            </a:r>
            <a:endParaRPr lang="zh-TW" altLang="en-US" dirty="0"/>
          </a:p>
        </p:txBody>
      </p:sp>
      <p:sp>
        <p:nvSpPr>
          <p:cNvPr id="3" name="內容版面配置區 2"/>
          <p:cNvSpPr>
            <a:spLocks noGrp="1"/>
          </p:cNvSpPr>
          <p:nvPr>
            <p:ph idx="1"/>
          </p:nvPr>
        </p:nvSpPr>
        <p:spPr/>
        <p:txBody>
          <a:bodyPr/>
          <a:lstStyle/>
          <a:p>
            <a:r>
              <a:rPr lang="en-US" altLang="zh-TW" dirty="0" smtClean="0"/>
              <a:t>Packet </a:t>
            </a:r>
            <a:r>
              <a:rPr lang="en-US" altLang="zh-TW" dirty="0"/>
              <a:t>loss rate: around 5% </a:t>
            </a:r>
          </a:p>
          <a:p>
            <a:r>
              <a:rPr lang="en-US" altLang="zh-TW" dirty="0" smtClean="0"/>
              <a:t>Delay </a:t>
            </a:r>
            <a:r>
              <a:rPr lang="en-US" altLang="zh-TW" dirty="0"/>
              <a:t>time: around 15~25 </a:t>
            </a:r>
            <a:r>
              <a:rPr lang="en-US" altLang="zh-TW" dirty="0" err="1"/>
              <a:t>ms</a:t>
            </a:r>
            <a:r>
              <a:rPr lang="en-US" altLang="zh-TW" dirty="0"/>
              <a:t> </a:t>
            </a:r>
          </a:p>
          <a:p>
            <a:r>
              <a:rPr lang="en-US" altLang="zh-TW" dirty="0" smtClean="0"/>
              <a:t>File </a:t>
            </a:r>
            <a:r>
              <a:rPr lang="en-US" altLang="zh-TW" dirty="0"/>
              <a:t>size: smaller than 5</a:t>
            </a:r>
            <a:r>
              <a:rPr lang="en-US" altLang="zh-TW" dirty="0" smtClean="0"/>
              <a:t>MB </a:t>
            </a:r>
            <a:endParaRPr lang="en-US" altLang="zh-TW" dirty="0"/>
          </a:p>
        </p:txBody>
      </p:sp>
    </p:spTree>
    <p:extLst>
      <p:ext uri="{BB962C8B-B14F-4D97-AF65-F5344CB8AC3E}">
        <p14:creationId xmlns:p14="http://schemas.microsoft.com/office/powerpoint/2010/main" val="402166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Due </a:t>
            </a:r>
            <a:r>
              <a:rPr lang="en-US" altLang="zh-TW" dirty="0"/>
              <a:t>Date </a:t>
            </a:r>
            <a:endParaRPr lang="zh-TW" altLang="en-US" dirty="0"/>
          </a:p>
        </p:txBody>
      </p:sp>
      <p:sp>
        <p:nvSpPr>
          <p:cNvPr id="3" name="內容版面配置區 2"/>
          <p:cNvSpPr>
            <a:spLocks noGrp="1"/>
          </p:cNvSpPr>
          <p:nvPr>
            <p:ph idx="1"/>
          </p:nvPr>
        </p:nvSpPr>
        <p:spPr>
          <a:xfrm>
            <a:off x="687124" y="1722258"/>
            <a:ext cx="10715045" cy="4432052"/>
          </a:xfrm>
        </p:spPr>
        <p:txBody>
          <a:bodyPr>
            <a:normAutofit lnSpcReduction="10000"/>
          </a:bodyPr>
          <a:lstStyle/>
          <a:p>
            <a:r>
              <a:rPr lang="en-US" altLang="zh-TW" smtClean="0"/>
              <a:t>2016/12/8 </a:t>
            </a:r>
            <a:r>
              <a:rPr lang="en-US" altLang="zh-TW" dirty="0" smtClean="0"/>
              <a:t>23:59</a:t>
            </a:r>
          </a:p>
          <a:p>
            <a:r>
              <a:rPr lang="en-US" altLang="zh-TW" dirty="0" smtClean="0"/>
              <a:t>Please </a:t>
            </a:r>
            <a:r>
              <a:rPr lang="en-US" altLang="zh-TW" b="1" dirty="0" smtClean="0">
                <a:solidFill>
                  <a:srgbClr val="FF0000"/>
                </a:solidFill>
              </a:rPr>
              <a:t>zip</a:t>
            </a:r>
            <a:r>
              <a:rPr lang="en-US" altLang="zh-TW" dirty="0" smtClean="0"/>
              <a:t> your source code and upload it to </a:t>
            </a:r>
            <a:r>
              <a:rPr lang="en-US" altLang="zh-TW" b="1" dirty="0" smtClean="0"/>
              <a:t>e3. </a:t>
            </a:r>
            <a:r>
              <a:rPr lang="en-US" altLang="zh-TW" dirty="0" smtClean="0"/>
              <a:t>You must zip your code, or we won’t accept your homework file. Do not use </a:t>
            </a:r>
            <a:r>
              <a:rPr lang="en-US" altLang="zh-TW" dirty="0" err="1" smtClean="0"/>
              <a:t>rar</a:t>
            </a:r>
            <a:r>
              <a:rPr lang="en-US" altLang="zh-TW" dirty="0" smtClean="0"/>
              <a:t>, 7z or others to compress your code.</a:t>
            </a:r>
            <a:endParaRPr lang="en-US" altLang="zh-TW" dirty="0"/>
          </a:p>
          <a:p>
            <a:r>
              <a:rPr lang="sv-SE" altLang="zh-TW" dirty="0" smtClean="0"/>
              <a:t>Hand-in format: </a:t>
            </a:r>
            <a:r>
              <a:rPr lang="sv-SE" altLang="zh-TW" b="1" dirty="0" smtClean="0"/>
              <a:t>&lt;Student ID&gt;_&lt;Version&gt;.</a:t>
            </a:r>
            <a:r>
              <a:rPr lang="sv-SE" altLang="zh-TW" b="1" dirty="0" smtClean="0">
                <a:solidFill>
                  <a:srgbClr val="FF0000"/>
                </a:solidFill>
              </a:rPr>
              <a:t>zip</a:t>
            </a:r>
          </a:p>
          <a:p>
            <a:r>
              <a:rPr lang="en-US" altLang="zh-TW" dirty="0"/>
              <a:t>If you have any questions, please discuss with TAs and classmates in our forum</a:t>
            </a:r>
            <a:r>
              <a:rPr lang="en-US" altLang="zh-TW" dirty="0" smtClean="0"/>
              <a:t>.</a:t>
            </a:r>
            <a:endParaRPr lang="sv-SE" altLang="zh-TW" b="1" dirty="0" smtClean="0">
              <a:solidFill>
                <a:srgbClr val="FF0000"/>
              </a:solidFill>
            </a:endParaRPr>
          </a:p>
          <a:p>
            <a:r>
              <a:rPr lang="en-US" altLang="zh-TW" dirty="0" smtClean="0"/>
              <a:t>Demo will be announced later. Please remember to select your demo time after we announce! If your name doesn't exist on our demo form, you won’t be allowed to demo your homework.</a:t>
            </a:r>
          </a:p>
          <a:p>
            <a:endParaRPr lang="en-US" altLang="zh-TW" dirty="0" smtClean="0"/>
          </a:p>
        </p:txBody>
      </p:sp>
    </p:spTree>
    <p:extLst>
      <p:ext uri="{BB962C8B-B14F-4D97-AF65-F5344CB8AC3E}">
        <p14:creationId xmlns:p14="http://schemas.microsoft.com/office/powerpoint/2010/main" val="206015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Reliable File Transfer</a:t>
            </a:r>
            <a:endParaRPr lang="zh-TW" altLang="en-US" dirty="0"/>
          </a:p>
        </p:txBody>
      </p:sp>
      <p:sp>
        <p:nvSpPr>
          <p:cNvPr id="3" name="內容版面配置區 2"/>
          <p:cNvSpPr>
            <a:spLocks noGrp="1"/>
          </p:cNvSpPr>
          <p:nvPr>
            <p:ph idx="1"/>
          </p:nvPr>
        </p:nvSpPr>
        <p:spPr/>
        <p:txBody>
          <a:bodyPr/>
          <a:lstStyle/>
          <a:p>
            <a:r>
              <a:rPr lang="en-US" altLang="zh-TW" dirty="0" smtClean="0"/>
              <a:t>You </a:t>
            </a:r>
            <a:r>
              <a:rPr lang="en-US" altLang="zh-TW" dirty="0"/>
              <a:t>need to use UDP to transfer a file from a sender to a receiver. </a:t>
            </a:r>
          </a:p>
          <a:p>
            <a:endParaRPr lang="en-US" altLang="zh-TW" dirty="0" smtClean="0"/>
          </a:p>
          <a:p>
            <a:r>
              <a:rPr lang="en-US" altLang="zh-TW" dirty="0" smtClean="0"/>
              <a:t>Since </a:t>
            </a:r>
            <a:r>
              <a:rPr lang="en-US" altLang="zh-TW" dirty="0"/>
              <a:t>the packet may be lost or reordered on the network, sender and receiver should use the timeout method to detect the event and deal with it. </a:t>
            </a:r>
          </a:p>
          <a:p>
            <a:endParaRPr lang="en-US" altLang="zh-TW" dirty="0" smtClean="0"/>
          </a:p>
          <a:p>
            <a:r>
              <a:rPr lang="en-US" altLang="zh-TW" dirty="0" smtClean="0"/>
              <a:t>You </a:t>
            </a:r>
            <a:r>
              <a:rPr lang="en-US" altLang="zh-TW" dirty="0"/>
              <a:t>need to implement the reliable file transfer with 3 different timeout methods. </a:t>
            </a:r>
          </a:p>
        </p:txBody>
      </p:sp>
    </p:spTree>
    <p:extLst>
      <p:ext uri="{BB962C8B-B14F-4D97-AF65-F5344CB8AC3E}">
        <p14:creationId xmlns:p14="http://schemas.microsoft.com/office/powerpoint/2010/main" val="2902111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Makefile</a:t>
            </a:r>
            <a:endParaRPr lang="zh-TW" altLang="en-US" dirty="0"/>
          </a:p>
        </p:txBody>
      </p:sp>
      <p:sp>
        <p:nvSpPr>
          <p:cNvPr id="3" name="內容版面配置區 2"/>
          <p:cNvSpPr>
            <a:spLocks noGrp="1"/>
          </p:cNvSpPr>
          <p:nvPr>
            <p:ph idx="1"/>
          </p:nvPr>
        </p:nvSpPr>
        <p:spPr/>
        <p:txBody>
          <a:bodyPr/>
          <a:lstStyle/>
          <a:p>
            <a:r>
              <a:rPr lang="en-US" altLang="zh-TW" dirty="0"/>
              <a:t>From this homework, you must use </a:t>
            </a:r>
            <a:r>
              <a:rPr lang="en-US" altLang="zh-TW" dirty="0" err="1"/>
              <a:t>Makefile</a:t>
            </a:r>
            <a:r>
              <a:rPr lang="en-US" altLang="zh-TW" dirty="0"/>
              <a:t> to compile your </a:t>
            </a:r>
            <a:r>
              <a:rPr lang="en-US" altLang="zh-TW" dirty="0" smtClean="0"/>
              <a:t>codes. And </a:t>
            </a:r>
            <a:r>
              <a:rPr lang="en-US" altLang="zh-TW" dirty="0"/>
              <a:t>you need to upload your </a:t>
            </a:r>
            <a:r>
              <a:rPr lang="en-US" altLang="zh-TW" dirty="0" err="1"/>
              <a:t>Makefile</a:t>
            </a:r>
            <a:r>
              <a:rPr lang="en-US" altLang="zh-TW" dirty="0"/>
              <a:t> with your </a:t>
            </a:r>
            <a:r>
              <a:rPr lang="en-US" altLang="zh-TW" dirty="0" smtClean="0"/>
              <a:t>codes. </a:t>
            </a:r>
            <a:endParaRPr lang="en-US" altLang="zh-TW" dirty="0"/>
          </a:p>
          <a:p>
            <a:r>
              <a:rPr lang="en-US" altLang="zh-TW" dirty="0"/>
              <a:t>You need to learn how to use </a:t>
            </a:r>
            <a:r>
              <a:rPr lang="en-US" altLang="zh-TW" dirty="0" err="1"/>
              <a:t>Makefile</a:t>
            </a:r>
            <a:r>
              <a:rPr lang="en-US" altLang="zh-TW" dirty="0"/>
              <a:t> by yourself</a:t>
            </a:r>
            <a:r>
              <a:rPr lang="en-US" altLang="zh-TW" dirty="0" smtClean="0"/>
              <a:t>.</a:t>
            </a:r>
            <a:endParaRPr lang="zh-TW" altLang="en-US" dirty="0"/>
          </a:p>
        </p:txBody>
      </p:sp>
    </p:spTree>
    <p:extLst>
      <p:ext uri="{BB962C8B-B14F-4D97-AF65-F5344CB8AC3E}">
        <p14:creationId xmlns:p14="http://schemas.microsoft.com/office/powerpoint/2010/main" val="3102640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Makefile</a:t>
            </a:r>
            <a:endParaRPr lang="zh-TW" altLang="en-US" dirty="0"/>
          </a:p>
        </p:txBody>
      </p:sp>
      <p:sp>
        <p:nvSpPr>
          <p:cNvPr id="3" name="內容版面配置區 2"/>
          <p:cNvSpPr>
            <a:spLocks noGrp="1"/>
          </p:cNvSpPr>
          <p:nvPr>
            <p:ph idx="1"/>
          </p:nvPr>
        </p:nvSpPr>
        <p:spPr/>
        <p:txBody>
          <a:bodyPr/>
          <a:lstStyle/>
          <a:p>
            <a:r>
              <a:rPr lang="en-US" altLang="zh-TW" dirty="0" smtClean="0"/>
              <a:t>Reference</a:t>
            </a:r>
          </a:p>
          <a:p>
            <a:pPr lvl="1">
              <a:buFont typeface="Wingdings" panose="05000000000000000000" pitchFamily="2" charset="2"/>
              <a:buChar char="Ø"/>
            </a:pPr>
            <a:r>
              <a:rPr lang="en-US" altLang="zh-TW" dirty="0" smtClean="0">
                <a:hlinkClick r:id="rId2"/>
              </a:rPr>
              <a:t>https</a:t>
            </a:r>
            <a:r>
              <a:rPr lang="en-US" altLang="zh-TW" dirty="0">
                <a:hlinkClick r:id="rId2"/>
              </a:rPr>
              <a:t>://</a:t>
            </a:r>
            <a:r>
              <a:rPr lang="en-US" altLang="zh-TW" dirty="0" smtClean="0">
                <a:hlinkClick r:id="rId2"/>
              </a:rPr>
              <a:t>www.youtube.com/watch?v=aw9wHbFTnAQ</a:t>
            </a:r>
            <a:endParaRPr lang="en-US" altLang="zh-TW" dirty="0" smtClean="0"/>
          </a:p>
          <a:p>
            <a:pPr lvl="1">
              <a:buFont typeface="Wingdings" panose="05000000000000000000" pitchFamily="2" charset="2"/>
              <a:buChar char="Ø"/>
            </a:pPr>
            <a:r>
              <a:rPr lang="en-US" altLang="zh-TW" u="sng" dirty="0">
                <a:hlinkClick r:id="rId3"/>
              </a:rPr>
              <a:t>http://mropengate.blogspot.tw/2015/06/makefile-makefile.html</a:t>
            </a:r>
            <a:endParaRPr lang="en-US" altLang="zh-TW" dirty="0" smtClean="0"/>
          </a:p>
        </p:txBody>
      </p:sp>
    </p:spTree>
    <p:extLst>
      <p:ext uri="{BB962C8B-B14F-4D97-AF65-F5344CB8AC3E}">
        <p14:creationId xmlns:p14="http://schemas.microsoft.com/office/powerpoint/2010/main" val="327825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SIGALRM </a:t>
            </a:r>
            <a:endParaRPr lang="zh-TW" altLang="en-US" dirty="0"/>
          </a:p>
        </p:txBody>
      </p:sp>
      <p:sp>
        <p:nvSpPr>
          <p:cNvPr id="3" name="內容版面配置區 2"/>
          <p:cNvSpPr>
            <a:spLocks noGrp="1"/>
          </p:cNvSpPr>
          <p:nvPr>
            <p:ph idx="1"/>
          </p:nvPr>
        </p:nvSpPr>
        <p:spPr/>
        <p:txBody>
          <a:bodyPr/>
          <a:lstStyle/>
          <a:p>
            <a:r>
              <a:rPr lang="en-US" altLang="zh-TW" dirty="0" smtClean="0"/>
              <a:t>For </a:t>
            </a:r>
            <a:r>
              <a:rPr lang="en-US" altLang="zh-TW" dirty="0"/>
              <a:t>some </a:t>
            </a:r>
            <a:r>
              <a:rPr lang="en-US" altLang="zh-TW" dirty="0" err="1"/>
              <a:t>linux</a:t>
            </a:r>
            <a:r>
              <a:rPr lang="en-US" altLang="zh-TW" dirty="0"/>
              <a:t> distribution, you may need to use </a:t>
            </a:r>
            <a:r>
              <a:rPr lang="en-US" altLang="zh-TW" dirty="0" err="1"/>
              <a:t>siginterrupt</a:t>
            </a:r>
            <a:r>
              <a:rPr lang="en-US" altLang="zh-TW" dirty="0"/>
              <a:t> to allow SIGALRM signal to interrupt </a:t>
            </a:r>
            <a:r>
              <a:rPr lang="en-US" altLang="zh-TW" dirty="0" err="1"/>
              <a:t>syscalls</a:t>
            </a:r>
            <a:r>
              <a:rPr lang="en-US" altLang="zh-TW" dirty="0"/>
              <a:t> when using SIGALRM timeout method. </a:t>
            </a:r>
          </a:p>
        </p:txBody>
      </p:sp>
      <p:pic>
        <p:nvPicPr>
          <p:cNvPr id="4" name="圖片 3"/>
          <p:cNvPicPr>
            <a:picLocks noChangeAspect="1"/>
          </p:cNvPicPr>
          <p:nvPr/>
        </p:nvPicPr>
        <p:blipFill>
          <a:blip r:embed="rId2"/>
          <a:stretch>
            <a:fillRect/>
          </a:stretch>
        </p:blipFill>
        <p:spPr>
          <a:xfrm>
            <a:off x="3986212" y="3706019"/>
            <a:ext cx="4219575" cy="590550"/>
          </a:xfrm>
          <a:prstGeom prst="rect">
            <a:avLst/>
          </a:prstGeom>
        </p:spPr>
      </p:pic>
    </p:spTree>
    <p:extLst>
      <p:ext uri="{BB962C8B-B14F-4D97-AF65-F5344CB8AC3E}">
        <p14:creationId xmlns:p14="http://schemas.microsoft.com/office/powerpoint/2010/main" val="1047872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Grading </a:t>
            </a:r>
            <a:r>
              <a:rPr lang="en-US" altLang="zh-TW" dirty="0"/>
              <a:t>Policy </a:t>
            </a:r>
            <a:endParaRPr lang="zh-TW" altLang="en-US" dirty="0"/>
          </a:p>
        </p:txBody>
      </p:sp>
      <p:sp>
        <p:nvSpPr>
          <p:cNvPr id="3" name="內容版面配置區 2"/>
          <p:cNvSpPr>
            <a:spLocks noGrp="1"/>
          </p:cNvSpPr>
          <p:nvPr>
            <p:ph idx="1"/>
          </p:nvPr>
        </p:nvSpPr>
        <p:spPr/>
        <p:txBody>
          <a:bodyPr/>
          <a:lstStyle/>
          <a:p>
            <a:r>
              <a:rPr lang="en-US" altLang="zh-TW" dirty="0" smtClean="0"/>
              <a:t>Timeout </a:t>
            </a:r>
            <a:r>
              <a:rPr lang="en-US" altLang="zh-TW" dirty="0"/>
              <a:t>using SIGALRM </a:t>
            </a:r>
            <a:r>
              <a:rPr lang="en-US" altLang="zh-TW" dirty="0" smtClean="0"/>
              <a:t>(30%) </a:t>
            </a:r>
            <a:endParaRPr lang="en-US" altLang="zh-TW" dirty="0"/>
          </a:p>
          <a:p>
            <a:r>
              <a:rPr lang="en-US" altLang="zh-TW" dirty="0" smtClean="0"/>
              <a:t>Timeout </a:t>
            </a:r>
            <a:r>
              <a:rPr lang="en-US" altLang="zh-TW" dirty="0"/>
              <a:t>using select </a:t>
            </a:r>
            <a:r>
              <a:rPr lang="en-US" altLang="zh-TW" dirty="0" smtClean="0"/>
              <a:t>(30%) </a:t>
            </a:r>
            <a:endParaRPr lang="en-US" altLang="zh-TW" dirty="0"/>
          </a:p>
          <a:p>
            <a:r>
              <a:rPr lang="en-US" altLang="zh-TW" dirty="0" smtClean="0"/>
              <a:t>Timeout </a:t>
            </a:r>
            <a:r>
              <a:rPr lang="en-US" altLang="zh-TW" dirty="0"/>
              <a:t>using </a:t>
            </a:r>
            <a:r>
              <a:rPr lang="en-US" altLang="zh-TW" dirty="0" err="1"/>
              <a:t>setsockopt</a:t>
            </a:r>
            <a:r>
              <a:rPr lang="en-US" altLang="zh-TW" dirty="0"/>
              <a:t> </a:t>
            </a:r>
            <a:r>
              <a:rPr lang="en-US" altLang="zh-TW" dirty="0" smtClean="0"/>
              <a:t>(30%) </a:t>
            </a:r>
            <a:endParaRPr lang="en-US" altLang="zh-TW" dirty="0"/>
          </a:p>
          <a:p>
            <a:r>
              <a:rPr lang="en-US" altLang="zh-TW" dirty="0" err="1" smtClean="0"/>
              <a:t>Makefile</a:t>
            </a:r>
            <a:r>
              <a:rPr lang="en-US" altLang="zh-TW" dirty="0" smtClean="0"/>
              <a:t>(10%) </a:t>
            </a:r>
          </a:p>
          <a:p>
            <a:r>
              <a:rPr lang="en-US" altLang="zh-TW" dirty="0" smtClean="0"/>
              <a:t>Performance (+20</a:t>
            </a:r>
            <a:r>
              <a:rPr lang="en-US" altLang="zh-TW" dirty="0" smtClean="0"/>
              <a:t>%)</a:t>
            </a:r>
          </a:p>
          <a:p>
            <a:pPr lvl="1"/>
            <a:r>
              <a:rPr lang="en-US" altLang="zh-TW" dirty="0" smtClean="0"/>
              <a:t>Execution time</a:t>
            </a:r>
          </a:p>
          <a:p>
            <a:pPr lvl="1"/>
            <a:r>
              <a:rPr lang="en-US" altLang="zh-TW" dirty="0" smtClean="0"/>
              <a:t>Transmit byte counts</a:t>
            </a:r>
            <a:endParaRPr lang="en-US" altLang="zh-TW" dirty="0"/>
          </a:p>
        </p:txBody>
      </p:sp>
    </p:spTree>
    <p:extLst>
      <p:ext uri="{BB962C8B-B14F-4D97-AF65-F5344CB8AC3E}">
        <p14:creationId xmlns:p14="http://schemas.microsoft.com/office/powerpoint/2010/main" val="401860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Network </a:t>
            </a:r>
            <a:r>
              <a:rPr lang="en-US" altLang="zh-TW" dirty="0"/>
              <a:t>Environment </a:t>
            </a:r>
            <a:endParaRPr lang="zh-TW" altLang="en-US" dirty="0"/>
          </a:p>
        </p:txBody>
      </p:sp>
      <p:sp>
        <p:nvSpPr>
          <p:cNvPr id="3" name="內容版面配置區 2"/>
          <p:cNvSpPr>
            <a:spLocks noGrp="1"/>
          </p:cNvSpPr>
          <p:nvPr>
            <p:ph idx="1"/>
          </p:nvPr>
        </p:nvSpPr>
        <p:spPr/>
        <p:txBody>
          <a:bodyPr/>
          <a:lstStyle/>
          <a:p>
            <a:r>
              <a:rPr lang="en-US" altLang="zh-TW" dirty="0" smtClean="0"/>
              <a:t>To test your programs, you need to simulate packet loss events and packet re-ordering events by using tool ‘</a:t>
            </a:r>
            <a:r>
              <a:rPr lang="en-US" altLang="zh-TW" dirty="0" err="1" smtClean="0"/>
              <a:t>tc</a:t>
            </a:r>
            <a:r>
              <a:rPr lang="en-US" altLang="zh-TW" dirty="0" smtClean="0"/>
              <a:t>’.</a:t>
            </a:r>
            <a:endParaRPr lang="zh-TW" altLang="en-US" dirty="0"/>
          </a:p>
        </p:txBody>
      </p:sp>
    </p:spTree>
    <p:extLst>
      <p:ext uri="{BB962C8B-B14F-4D97-AF65-F5344CB8AC3E}">
        <p14:creationId xmlns:p14="http://schemas.microsoft.com/office/powerpoint/2010/main" val="814589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Network Environment</a:t>
            </a:r>
            <a:endParaRPr lang="zh-TW" altLang="en-US" dirty="0"/>
          </a:p>
        </p:txBody>
      </p:sp>
      <p:sp>
        <p:nvSpPr>
          <p:cNvPr id="3" name="內容版面配置區 2"/>
          <p:cNvSpPr>
            <a:spLocks noGrp="1"/>
          </p:cNvSpPr>
          <p:nvPr>
            <p:ph idx="1"/>
          </p:nvPr>
        </p:nvSpPr>
        <p:spPr/>
        <p:txBody>
          <a:bodyPr/>
          <a:lstStyle/>
          <a:p>
            <a:r>
              <a:rPr lang="en-US" altLang="zh-TW" dirty="0" smtClean="0"/>
              <a:t>You </a:t>
            </a:r>
            <a:r>
              <a:rPr lang="en-US" altLang="zh-TW" dirty="0"/>
              <a:t>can use the following command to set the packet loss rate and packet re-ordering. </a:t>
            </a:r>
          </a:p>
          <a:p>
            <a:r>
              <a:rPr lang="en-US" altLang="zh-TW" dirty="0" err="1" smtClean="0"/>
              <a:t>sudo</a:t>
            </a:r>
            <a:r>
              <a:rPr lang="en-US" altLang="zh-TW" dirty="0" smtClean="0"/>
              <a:t> </a:t>
            </a:r>
            <a:r>
              <a:rPr lang="en-US" altLang="zh-TW" dirty="0" err="1"/>
              <a:t>tc</a:t>
            </a:r>
            <a:r>
              <a:rPr lang="en-US" altLang="zh-TW" dirty="0"/>
              <a:t> </a:t>
            </a:r>
            <a:r>
              <a:rPr lang="en-US" altLang="zh-TW" dirty="0" err="1"/>
              <a:t>qdisc</a:t>
            </a:r>
            <a:r>
              <a:rPr lang="en-US" altLang="zh-TW" dirty="0"/>
              <a:t> add </a:t>
            </a:r>
            <a:r>
              <a:rPr lang="en-US" altLang="zh-TW" dirty="0" err="1"/>
              <a:t>dev</a:t>
            </a:r>
            <a:r>
              <a:rPr lang="en-US" altLang="zh-TW" dirty="0"/>
              <a:t> &lt;Device&gt; root </a:t>
            </a:r>
            <a:r>
              <a:rPr lang="en-US" altLang="zh-TW" dirty="0" err="1"/>
              <a:t>netem</a:t>
            </a:r>
            <a:r>
              <a:rPr lang="en-US" altLang="zh-TW" dirty="0"/>
              <a:t> loss &lt;Packet Loss Rate&gt; delay &lt;Delay Time&gt; &lt;Variation&gt; distribution normal </a:t>
            </a:r>
          </a:p>
          <a:p>
            <a:r>
              <a:rPr lang="en-US" altLang="zh-TW" dirty="0" smtClean="0"/>
              <a:t>For </a:t>
            </a:r>
            <a:r>
              <a:rPr lang="en-US" altLang="zh-TW" dirty="0"/>
              <a:t>example, the command below set the packet loss rate to 5%, delay time to 7ms~13ms on device lo. </a:t>
            </a:r>
          </a:p>
        </p:txBody>
      </p:sp>
      <p:pic>
        <p:nvPicPr>
          <p:cNvPr id="4" name="圖片 3"/>
          <p:cNvPicPr>
            <a:picLocks noChangeAspect="1"/>
          </p:cNvPicPr>
          <p:nvPr/>
        </p:nvPicPr>
        <p:blipFill>
          <a:blip r:embed="rId2"/>
          <a:stretch>
            <a:fillRect/>
          </a:stretch>
        </p:blipFill>
        <p:spPr>
          <a:xfrm>
            <a:off x="1147408" y="4928651"/>
            <a:ext cx="9897183" cy="738054"/>
          </a:xfrm>
          <a:prstGeom prst="rect">
            <a:avLst/>
          </a:prstGeom>
        </p:spPr>
      </p:pic>
    </p:spTree>
    <p:extLst>
      <p:ext uri="{BB962C8B-B14F-4D97-AF65-F5344CB8AC3E}">
        <p14:creationId xmlns:p14="http://schemas.microsoft.com/office/powerpoint/2010/main" val="352005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Network Environment</a:t>
            </a:r>
            <a:endParaRPr lang="zh-TW" altLang="en-US" dirty="0"/>
          </a:p>
        </p:txBody>
      </p:sp>
      <p:sp>
        <p:nvSpPr>
          <p:cNvPr id="3" name="內容版面配置區 2"/>
          <p:cNvSpPr>
            <a:spLocks noGrp="1"/>
          </p:cNvSpPr>
          <p:nvPr>
            <p:ph idx="1"/>
          </p:nvPr>
        </p:nvSpPr>
        <p:spPr/>
        <p:txBody>
          <a:bodyPr/>
          <a:lstStyle/>
          <a:p>
            <a:r>
              <a:rPr lang="en-US" altLang="zh-TW" dirty="0" smtClean="0"/>
              <a:t>To </a:t>
            </a:r>
            <a:r>
              <a:rPr lang="en-US" altLang="zh-TW" dirty="0"/>
              <a:t>delete the network setting, you should use the following command. </a:t>
            </a:r>
          </a:p>
          <a:p>
            <a:r>
              <a:rPr lang="it-IT" altLang="zh-TW" dirty="0" smtClean="0"/>
              <a:t>sudo </a:t>
            </a:r>
            <a:r>
              <a:rPr lang="it-IT" altLang="zh-TW" dirty="0"/>
              <a:t>tc qdisc del dev &lt;Device&gt; root </a:t>
            </a:r>
          </a:p>
          <a:p>
            <a:r>
              <a:rPr lang="en-US" altLang="zh-TW" dirty="0" smtClean="0"/>
              <a:t>For </a:t>
            </a:r>
            <a:r>
              <a:rPr lang="en-US" altLang="zh-TW" dirty="0"/>
              <a:t>example, you can use the command below to delete the rule. </a:t>
            </a:r>
          </a:p>
        </p:txBody>
      </p:sp>
      <p:pic>
        <p:nvPicPr>
          <p:cNvPr id="4" name="圖片 3"/>
          <p:cNvPicPr>
            <a:picLocks noChangeAspect="1"/>
          </p:cNvPicPr>
          <p:nvPr/>
        </p:nvPicPr>
        <p:blipFill>
          <a:blip r:embed="rId2"/>
          <a:stretch>
            <a:fillRect/>
          </a:stretch>
        </p:blipFill>
        <p:spPr>
          <a:xfrm>
            <a:off x="1303055" y="4001294"/>
            <a:ext cx="9585890" cy="1192503"/>
          </a:xfrm>
          <a:prstGeom prst="rect">
            <a:avLst/>
          </a:prstGeom>
        </p:spPr>
      </p:pic>
    </p:spTree>
    <p:extLst>
      <p:ext uri="{BB962C8B-B14F-4D97-AF65-F5344CB8AC3E}">
        <p14:creationId xmlns:p14="http://schemas.microsoft.com/office/powerpoint/2010/main" val="100230316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512</Words>
  <Application>Microsoft Office PowerPoint</Application>
  <PresentationFormat>寬螢幕</PresentationFormat>
  <Paragraphs>53</Paragraphs>
  <Slides>14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新細明體</vt:lpstr>
      <vt:lpstr>Arial</vt:lpstr>
      <vt:lpstr>Calibri</vt:lpstr>
      <vt:lpstr>Calibri Light</vt:lpstr>
      <vt:lpstr>Wingdings</vt:lpstr>
      <vt:lpstr>Office 佈景主題</vt:lpstr>
      <vt:lpstr>   HW2: UDP Reliable File Transfer </vt:lpstr>
      <vt:lpstr>Reliable File Transfer</vt:lpstr>
      <vt:lpstr>Makefile</vt:lpstr>
      <vt:lpstr>Makefile</vt:lpstr>
      <vt:lpstr>SIGALRM </vt:lpstr>
      <vt:lpstr>Grading Policy </vt:lpstr>
      <vt:lpstr>Network Environment </vt:lpstr>
      <vt:lpstr>Network Environment</vt:lpstr>
      <vt:lpstr>Network Environment</vt:lpstr>
      <vt:lpstr>Network Environment </vt:lpstr>
      <vt:lpstr>Network Environment </vt:lpstr>
      <vt:lpstr>Check Correctness </vt:lpstr>
      <vt:lpstr>Parameter in Demo </vt:lpstr>
      <vt:lpstr>Due Date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HW2: UDP Reliable File Transfer</dc:title>
  <dc:creator>NSLNB</dc:creator>
  <cp:lastModifiedBy>sam</cp:lastModifiedBy>
  <cp:revision>26</cp:revision>
  <dcterms:created xsi:type="dcterms:W3CDTF">2014-11-26T02:39:03Z</dcterms:created>
  <dcterms:modified xsi:type="dcterms:W3CDTF">2016-11-24T09:59:34Z</dcterms:modified>
</cp:coreProperties>
</file>