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1" r:id="rId6"/>
    <p:sldId id="263" r:id="rId7"/>
    <p:sldId id="264" r:id="rId8"/>
    <p:sldId id="265" r:id="rId9"/>
    <p:sldId id="271" r:id="rId10"/>
    <p:sldId id="272" r:id="rId11"/>
    <p:sldId id="266" r:id="rId12"/>
    <p:sldId id="273" r:id="rId13"/>
    <p:sldId id="274" r:id="rId14"/>
    <p:sldId id="275" r:id="rId15"/>
    <p:sldId id="276" r:id="rId16"/>
    <p:sldId id="277" r:id="rId17"/>
    <p:sldId id="278" r:id="rId18"/>
    <p:sldId id="279" r:id="rId19"/>
    <p:sldId id="280"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8" d="100"/>
          <a:sy n="78" d="100"/>
        </p:scale>
        <p:origin x="67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AECD7893-D1B8-4FCF-A2B9-7070FC0DB985}" type="datetimeFigureOut">
              <a:rPr lang="en-SG" smtClean="0"/>
              <a:t>13/7/2020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95624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ECD7893-D1B8-4FCF-A2B9-7070FC0DB985}" type="datetimeFigureOut">
              <a:rPr lang="en-SG" smtClean="0"/>
              <a:t>13/7/2020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1039522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ECD7893-D1B8-4FCF-A2B9-7070FC0DB985}" type="datetimeFigureOut">
              <a:rPr lang="en-SG" smtClean="0"/>
              <a:t>13/7/2020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178772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AECD7893-D1B8-4FCF-A2B9-7070FC0DB985}" type="datetimeFigureOut">
              <a:rPr lang="en-SG" smtClean="0"/>
              <a:t>13/7/2020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300600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CD7893-D1B8-4FCF-A2B9-7070FC0DB985}" type="datetimeFigureOut">
              <a:rPr lang="en-SG" smtClean="0"/>
              <a:t>13/7/2020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217286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AECD7893-D1B8-4FCF-A2B9-7070FC0DB985}" type="datetimeFigureOut">
              <a:rPr lang="en-SG" smtClean="0"/>
              <a:t>13/7/2020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40534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AECD7893-D1B8-4FCF-A2B9-7070FC0DB985}" type="datetimeFigureOut">
              <a:rPr lang="en-SG" smtClean="0"/>
              <a:t>13/7/2020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1209971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AECD7893-D1B8-4FCF-A2B9-7070FC0DB985}" type="datetimeFigureOut">
              <a:rPr lang="en-SG" smtClean="0"/>
              <a:t>13/7/2020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399090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D7893-D1B8-4FCF-A2B9-7070FC0DB985}" type="datetimeFigureOut">
              <a:rPr lang="en-SG" smtClean="0"/>
              <a:t>13/7/2020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259135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CD7893-D1B8-4FCF-A2B9-7070FC0DB985}" type="datetimeFigureOut">
              <a:rPr lang="en-SG" smtClean="0"/>
              <a:t>13/7/2020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382309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CD7893-D1B8-4FCF-A2B9-7070FC0DB985}" type="datetimeFigureOut">
              <a:rPr lang="en-SG" smtClean="0"/>
              <a:t>13/7/2020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11EE90-F1AB-4858-954A-FEC88300342A}" type="slidenum">
              <a:rPr lang="en-SG" smtClean="0"/>
              <a:t>‹#›</a:t>
            </a:fld>
            <a:endParaRPr lang="en-SG"/>
          </a:p>
        </p:txBody>
      </p:sp>
    </p:spTree>
    <p:extLst>
      <p:ext uri="{BB962C8B-B14F-4D97-AF65-F5344CB8AC3E}">
        <p14:creationId xmlns:p14="http://schemas.microsoft.com/office/powerpoint/2010/main" val="239445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D7893-D1B8-4FCF-A2B9-7070FC0DB985}" type="datetimeFigureOut">
              <a:rPr lang="en-SG" smtClean="0"/>
              <a:t>13/7/2020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1EE90-F1AB-4858-954A-FEC88300342A}" type="slidenum">
              <a:rPr lang="en-SG" smtClean="0"/>
              <a:t>‹#›</a:t>
            </a:fld>
            <a:endParaRPr lang="en-SG"/>
          </a:p>
        </p:txBody>
      </p:sp>
    </p:spTree>
    <p:extLst>
      <p:ext uri="{BB962C8B-B14F-4D97-AF65-F5344CB8AC3E}">
        <p14:creationId xmlns:p14="http://schemas.microsoft.com/office/powerpoint/2010/main" val="899443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ment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pep8.or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51481"/>
            <a:ext cx="9144000" cy="1321399"/>
          </a:xfrm>
        </p:spPr>
        <p:txBody>
          <a:bodyPr/>
          <a:lstStyle/>
          <a:p>
            <a:r>
              <a:rPr lang="en-SG" dirty="0" smtClean="0">
                <a:solidFill>
                  <a:schemeClr val="bg1"/>
                </a:solidFill>
                <a:latin typeface="Helvetica-Normal" pitchFamily="2" charset="0"/>
              </a:rPr>
              <a:t>AIAP Tooling</a:t>
            </a:r>
            <a:endParaRPr lang="en-SG" dirty="0">
              <a:solidFill>
                <a:schemeClr val="bg1"/>
              </a:solidFill>
              <a:latin typeface="Helvetica-Normal" pitchFamily="2" charset="0"/>
            </a:endParaRPr>
          </a:p>
        </p:txBody>
      </p:sp>
      <p:sp>
        <p:nvSpPr>
          <p:cNvPr id="3" name="Subtitle 2"/>
          <p:cNvSpPr>
            <a:spLocks noGrp="1"/>
          </p:cNvSpPr>
          <p:nvPr>
            <p:ph type="subTitle" idx="1"/>
          </p:nvPr>
        </p:nvSpPr>
        <p:spPr>
          <a:xfrm>
            <a:off x="677055" y="3879357"/>
            <a:ext cx="9144000" cy="1655762"/>
          </a:xfrm>
          <a:noFill/>
        </p:spPr>
        <p:txBody>
          <a:bodyPr>
            <a:normAutofit/>
          </a:bodyPr>
          <a:lstStyle/>
          <a:p>
            <a:r>
              <a:rPr lang="en-SG" sz="3600" dirty="0" smtClean="0">
                <a:solidFill>
                  <a:schemeClr val="bg1"/>
                </a:solidFill>
                <a:latin typeface="Helvetica-Normal" pitchFamily="2" charset="0"/>
              </a:rPr>
              <a:t>Go to </a:t>
            </a:r>
            <a:r>
              <a:rPr lang="en-SG" sz="3600" dirty="0" smtClean="0">
                <a:solidFill>
                  <a:schemeClr val="bg1"/>
                </a:solidFill>
                <a:latin typeface="Helvetica-Normal" pitchFamily="2" charset="0"/>
                <a:hlinkClick r:id="rId2"/>
              </a:rPr>
              <a:t>www.menti.com</a:t>
            </a:r>
            <a:r>
              <a:rPr lang="en-SG" sz="3600" dirty="0" smtClean="0">
                <a:solidFill>
                  <a:schemeClr val="bg1"/>
                </a:solidFill>
                <a:latin typeface="Helvetica-Normal" pitchFamily="2" charset="0"/>
              </a:rPr>
              <a:t> </a:t>
            </a:r>
          </a:p>
          <a:p>
            <a:r>
              <a:rPr lang="en-SG" sz="3600" dirty="0" smtClean="0">
                <a:solidFill>
                  <a:schemeClr val="bg1"/>
                </a:solidFill>
                <a:latin typeface="Helvetica-Normal" pitchFamily="2" charset="0"/>
              </a:rPr>
              <a:t>and use the code 47 16 90</a:t>
            </a:r>
            <a:endParaRPr lang="en-SG" sz="3600" dirty="0">
              <a:solidFill>
                <a:schemeClr val="bg1"/>
              </a:solidFill>
              <a:latin typeface="Helvetica-Normal" pitchFamily="2" charset="0"/>
            </a:endParaRPr>
          </a:p>
        </p:txBody>
      </p:sp>
      <p:pic>
        <p:nvPicPr>
          <p:cNvPr id="4" name="Picture 3"/>
          <p:cNvPicPr>
            <a:picLocks noChangeAspect="1"/>
          </p:cNvPicPr>
          <p:nvPr/>
        </p:nvPicPr>
        <p:blipFill>
          <a:blip r:embed="rId3"/>
          <a:stretch>
            <a:fillRect/>
          </a:stretch>
        </p:blipFill>
        <p:spPr>
          <a:xfrm>
            <a:off x="8334677" y="3093443"/>
            <a:ext cx="2972756" cy="2972756"/>
          </a:xfrm>
          <a:prstGeom prst="rect">
            <a:avLst/>
          </a:prstGeom>
        </p:spPr>
      </p:pic>
    </p:spTree>
    <p:extLst>
      <p:ext uri="{BB962C8B-B14F-4D97-AF65-F5344CB8AC3E}">
        <p14:creationId xmlns:p14="http://schemas.microsoft.com/office/powerpoint/2010/main" val="73307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Function Writing</a:t>
            </a:r>
            <a:endParaRPr lang="en-SG" dirty="0">
              <a:solidFill>
                <a:schemeClr val="bg1"/>
              </a:solidFill>
              <a:latin typeface="Helvetica-Normal" pitchFamily="2" charset="0"/>
            </a:endParaRPr>
          </a:p>
        </p:txBody>
      </p:sp>
      <p:pic>
        <p:nvPicPr>
          <p:cNvPr id="5" name="Picture 4"/>
          <p:cNvPicPr>
            <a:picLocks noChangeAspect="1"/>
          </p:cNvPicPr>
          <p:nvPr/>
        </p:nvPicPr>
        <p:blipFill>
          <a:blip r:embed="rId2"/>
          <a:stretch>
            <a:fillRect/>
          </a:stretch>
        </p:blipFill>
        <p:spPr>
          <a:xfrm>
            <a:off x="1501516" y="1328894"/>
            <a:ext cx="9458325" cy="4972050"/>
          </a:xfrm>
          <a:prstGeom prst="rect">
            <a:avLst/>
          </a:prstGeom>
        </p:spPr>
      </p:pic>
    </p:spTree>
    <p:extLst>
      <p:ext uri="{BB962C8B-B14F-4D97-AF65-F5344CB8AC3E}">
        <p14:creationId xmlns:p14="http://schemas.microsoft.com/office/powerpoint/2010/main" val="26762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951" y="2001493"/>
            <a:ext cx="5737724" cy="3349996"/>
          </a:xfrm>
          <a:prstGeom prst="rect">
            <a:avLst/>
          </a:prstGeom>
        </p:spPr>
      </p:pic>
      <p:sp>
        <p:nvSpPr>
          <p:cNvPr id="4"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Function Writing</a:t>
            </a:r>
            <a:endParaRPr lang="en-SG" dirty="0">
              <a:solidFill>
                <a:schemeClr val="bg1"/>
              </a:solidFill>
              <a:latin typeface="Helvetica-Normal" pitchFamily="2" charset="0"/>
            </a:endParaRPr>
          </a:p>
        </p:txBody>
      </p:sp>
      <p:pic>
        <p:nvPicPr>
          <p:cNvPr id="5" name="Picture 4"/>
          <p:cNvPicPr>
            <a:picLocks noChangeAspect="1"/>
          </p:cNvPicPr>
          <p:nvPr/>
        </p:nvPicPr>
        <p:blipFill>
          <a:blip r:embed="rId3"/>
          <a:stretch>
            <a:fillRect/>
          </a:stretch>
        </p:blipFill>
        <p:spPr>
          <a:xfrm>
            <a:off x="5995446" y="2001493"/>
            <a:ext cx="6105197" cy="3349996"/>
          </a:xfrm>
          <a:prstGeom prst="rect">
            <a:avLst/>
          </a:prstGeom>
        </p:spPr>
      </p:pic>
    </p:spTree>
    <p:extLst>
      <p:ext uri="{BB962C8B-B14F-4D97-AF65-F5344CB8AC3E}">
        <p14:creationId xmlns:p14="http://schemas.microsoft.com/office/powerpoint/2010/main" val="275921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Dictionaries are good, use them</a:t>
            </a:r>
            <a:endParaRPr lang="en-SG" sz="4800" dirty="0">
              <a:solidFill>
                <a:schemeClr val="bg1"/>
              </a:solidFill>
              <a:latin typeface="Helvetica-Normal" pitchFamily="2" charset="0"/>
            </a:endParaRPr>
          </a:p>
        </p:txBody>
      </p:sp>
      <p:pic>
        <p:nvPicPr>
          <p:cNvPr id="2" name="Picture 1"/>
          <p:cNvPicPr>
            <a:picLocks noChangeAspect="1"/>
          </p:cNvPicPr>
          <p:nvPr/>
        </p:nvPicPr>
        <p:blipFill>
          <a:blip r:embed="rId2"/>
          <a:stretch>
            <a:fillRect/>
          </a:stretch>
        </p:blipFill>
        <p:spPr>
          <a:xfrm>
            <a:off x="2060601" y="1681006"/>
            <a:ext cx="7800975" cy="542925"/>
          </a:xfrm>
          <a:prstGeom prst="rect">
            <a:avLst/>
          </a:prstGeom>
        </p:spPr>
      </p:pic>
    </p:spTree>
    <p:extLst>
      <p:ext uri="{BB962C8B-B14F-4D97-AF65-F5344CB8AC3E}">
        <p14:creationId xmlns:p14="http://schemas.microsoft.com/office/powerpoint/2010/main" val="139990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Dictionaries are good, use them</a:t>
            </a:r>
            <a:endParaRPr lang="en-SG" sz="4800" dirty="0">
              <a:solidFill>
                <a:schemeClr val="bg1"/>
              </a:solidFill>
              <a:latin typeface="Helvetica-Normal" pitchFamily="2" charset="0"/>
            </a:endParaRPr>
          </a:p>
        </p:txBody>
      </p:sp>
      <p:pic>
        <p:nvPicPr>
          <p:cNvPr id="2" name="Picture 1"/>
          <p:cNvPicPr>
            <a:picLocks noChangeAspect="1"/>
          </p:cNvPicPr>
          <p:nvPr/>
        </p:nvPicPr>
        <p:blipFill>
          <a:blip r:embed="rId2"/>
          <a:stretch>
            <a:fillRect/>
          </a:stretch>
        </p:blipFill>
        <p:spPr>
          <a:xfrm>
            <a:off x="2060601" y="1681006"/>
            <a:ext cx="7800975" cy="542925"/>
          </a:xfrm>
          <a:prstGeom prst="rect">
            <a:avLst/>
          </a:prstGeom>
        </p:spPr>
      </p:pic>
      <p:pic>
        <p:nvPicPr>
          <p:cNvPr id="3" name="Picture 2"/>
          <p:cNvPicPr>
            <a:picLocks noChangeAspect="1"/>
          </p:cNvPicPr>
          <p:nvPr/>
        </p:nvPicPr>
        <p:blipFill>
          <a:blip r:embed="rId3"/>
          <a:stretch>
            <a:fillRect/>
          </a:stretch>
        </p:blipFill>
        <p:spPr>
          <a:xfrm>
            <a:off x="945317" y="3169015"/>
            <a:ext cx="4305300" cy="2228850"/>
          </a:xfrm>
          <a:prstGeom prst="rect">
            <a:avLst/>
          </a:prstGeom>
        </p:spPr>
      </p:pic>
    </p:spTree>
    <p:extLst>
      <p:ext uri="{BB962C8B-B14F-4D97-AF65-F5344CB8AC3E}">
        <p14:creationId xmlns:p14="http://schemas.microsoft.com/office/powerpoint/2010/main" val="229034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Dictionaries are good, use them</a:t>
            </a:r>
            <a:endParaRPr lang="en-SG" sz="4800" dirty="0">
              <a:solidFill>
                <a:schemeClr val="bg1"/>
              </a:solidFill>
              <a:latin typeface="Helvetica-Normal" pitchFamily="2" charset="0"/>
            </a:endParaRPr>
          </a:p>
        </p:txBody>
      </p:sp>
      <p:pic>
        <p:nvPicPr>
          <p:cNvPr id="2" name="Picture 1"/>
          <p:cNvPicPr>
            <a:picLocks noChangeAspect="1"/>
          </p:cNvPicPr>
          <p:nvPr/>
        </p:nvPicPr>
        <p:blipFill>
          <a:blip r:embed="rId2"/>
          <a:stretch>
            <a:fillRect/>
          </a:stretch>
        </p:blipFill>
        <p:spPr>
          <a:xfrm>
            <a:off x="2060601" y="1681006"/>
            <a:ext cx="7800975" cy="542925"/>
          </a:xfrm>
          <a:prstGeom prst="rect">
            <a:avLst/>
          </a:prstGeom>
        </p:spPr>
      </p:pic>
      <p:pic>
        <p:nvPicPr>
          <p:cNvPr id="3" name="Picture 2"/>
          <p:cNvPicPr>
            <a:picLocks noChangeAspect="1"/>
          </p:cNvPicPr>
          <p:nvPr/>
        </p:nvPicPr>
        <p:blipFill>
          <a:blip r:embed="rId3"/>
          <a:stretch>
            <a:fillRect/>
          </a:stretch>
        </p:blipFill>
        <p:spPr>
          <a:xfrm>
            <a:off x="892853" y="3176509"/>
            <a:ext cx="4305300" cy="2228850"/>
          </a:xfrm>
          <a:prstGeom prst="rect">
            <a:avLst/>
          </a:prstGeom>
        </p:spPr>
      </p:pic>
      <p:pic>
        <p:nvPicPr>
          <p:cNvPr id="5" name="Picture 4"/>
          <p:cNvPicPr>
            <a:picLocks noChangeAspect="1"/>
          </p:cNvPicPr>
          <p:nvPr/>
        </p:nvPicPr>
        <p:blipFill>
          <a:blip r:embed="rId4"/>
          <a:stretch>
            <a:fillRect/>
          </a:stretch>
        </p:blipFill>
        <p:spPr>
          <a:xfrm>
            <a:off x="6130899" y="3395584"/>
            <a:ext cx="4772025" cy="1790700"/>
          </a:xfrm>
          <a:prstGeom prst="rect">
            <a:avLst/>
          </a:prstGeom>
        </p:spPr>
      </p:pic>
    </p:spTree>
    <p:extLst>
      <p:ext uri="{BB962C8B-B14F-4D97-AF65-F5344CB8AC3E}">
        <p14:creationId xmlns:p14="http://schemas.microsoft.com/office/powerpoint/2010/main" val="286827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04276" y="1476530"/>
            <a:ext cx="9501265" cy="4362139"/>
          </a:xfrm>
          <a:prstGeom prst="rect">
            <a:avLst/>
          </a:prstGeom>
          <a:noFill/>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Main Points</a:t>
            </a:r>
          </a:p>
          <a:p>
            <a:pPr marL="742950" indent="-742950" algn="l">
              <a:buAutoNum type="arabicPeriod"/>
            </a:pPr>
            <a:r>
              <a:rPr lang="en-SG" sz="3600" dirty="0" smtClean="0">
                <a:solidFill>
                  <a:schemeClr val="bg1"/>
                </a:solidFill>
                <a:latin typeface="Helvetica-Normal" pitchFamily="2" charset="0"/>
              </a:rPr>
              <a:t>Consistency</a:t>
            </a:r>
          </a:p>
          <a:p>
            <a:pPr marL="742950" indent="-742950" algn="l">
              <a:buAutoNum type="arabicPeriod"/>
            </a:pPr>
            <a:r>
              <a:rPr lang="en-SG" sz="3600" dirty="0" smtClean="0">
                <a:solidFill>
                  <a:schemeClr val="bg1"/>
                </a:solidFill>
                <a:latin typeface="Helvetica-Normal" pitchFamily="2" charset="0"/>
              </a:rPr>
              <a:t>Be like English</a:t>
            </a:r>
          </a:p>
          <a:p>
            <a:pPr marL="742950" indent="-742950" algn="l">
              <a:buAutoNum type="arabicPeriod"/>
            </a:pPr>
            <a:endParaRPr lang="en-SG" sz="3600" dirty="0">
              <a:solidFill>
                <a:schemeClr val="bg1"/>
              </a:solidFill>
              <a:latin typeface="Helvetica-Normal" pitchFamily="2" charset="0"/>
            </a:endParaRPr>
          </a:p>
          <a:p>
            <a:pPr algn="l"/>
            <a:r>
              <a:rPr lang="en-SG" sz="3600" dirty="0" smtClean="0">
                <a:solidFill>
                  <a:schemeClr val="bg1"/>
                </a:solidFill>
                <a:latin typeface="Helvetica-Normal" pitchFamily="2" charset="0"/>
              </a:rPr>
              <a:t>Consider:</a:t>
            </a:r>
          </a:p>
          <a:p>
            <a:pPr marL="571500" indent="-571500" algn="l">
              <a:buFont typeface="Arial" panose="020B0604020202020204" pitchFamily="34" charset="0"/>
              <a:buChar char="•"/>
            </a:pPr>
            <a:r>
              <a:rPr lang="en-SG" sz="3600" dirty="0" smtClean="0">
                <a:solidFill>
                  <a:schemeClr val="bg1"/>
                </a:solidFill>
                <a:latin typeface="Helvetica-Normal" pitchFamily="2" charset="0"/>
              </a:rPr>
              <a:t>Wikipedia</a:t>
            </a:r>
          </a:p>
          <a:p>
            <a:pPr marL="571500" indent="-571500" algn="l">
              <a:buFont typeface="Arial" panose="020B0604020202020204" pitchFamily="34" charset="0"/>
              <a:buChar char="•"/>
            </a:pPr>
            <a:r>
              <a:rPr lang="en-SG" sz="3600" dirty="0" smtClean="0">
                <a:solidFill>
                  <a:schemeClr val="bg1"/>
                </a:solidFill>
                <a:latin typeface="Helvetica-Normal" pitchFamily="2" charset="0"/>
              </a:rPr>
              <a:t>Your own essay/journal</a:t>
            </a:r>
          </a:p>
          <a:p>
            <a:pPr marL="571500" indent="-571500" algn="l">
              <a:buFont typeface="Arial" panose="020B0604020202020204" pitchFamily="34" charset="0"/>
              <a:buChar char="•"/>
            </a:pPr>
            <a:r>
              <a:rPr lang="en-SG" sz="3600" dirty="0" smtClean="0">
                <a:solidFill>
                  <a:schemeClr val="bg1"/>
                </a:solidFill>
                <a:latin typeface="Helvetica-Normal" pitchFamily="2" charset="0"/>
              </a:rPr>
              <a:t>Revisits</a:t>
            </a:r>
          </a:p>
          <a:p>
            <a:pPr marL="571500" indent="-571500" algn="l">
              <a:buFont typeface="Arial" panose="020B0604020202020204" pitchFamily="34" charset="0"/>
              <a:buChar char="•"/>
            </a:pPr>
            <a:r>
              <a:rPr lang="en-SG" sz="3600" dirty="0">
                <a:solidFill>
                  <a:schemeClr val="bg1"/>
                </a:solidFill>
                <a:latin typeface="Helvetica-Normal" pitchFamily="2" charset="0"/>
              </a:rPr>
              <a:t>i</a:t>
            </a:r>
            <a:r>
              <a:rPr lang="en-SG" sz="3600" dirty="0" smtClean="0">
                <a:solidFill>
                  <a:schemeClr val="bg1"/>
                </a:solidFill>
                <a:latin typeface="Helvetica-Normal" pitchFamily="2" charset="0"/>
              </a:rPr>
              <a:t>mport this</a:t>
            </a:r>
          </a:p>
          <a:p>
            <a:pPr marL="571500" indent="-571500" algn="l">
              <a:buFont typeface="Arial" panose="020B0604020202020204" pitchFamily="34" charset="0"/>
              <a:buChar char="•"/>
            </a:pPr>
            <a:endParaRPr lang="en-SG" sz="3600" dirty="0" smtClean="0">
              <a:solidFill>
                <a:schemeClr val="bg1"/>
              </a:solidFill>
              <a:latin typeface="Helvetica-Normal" pitchFamily="2" charset="0"/>
            </a:endParaRPr>
          </a:p>
          <a:p>
            <a:pPr marL="571500" indent="-571500" algn="l">
              <a:buFont typeface="Arial" panose="020B0604020202020204" pitchFamily="34" charset="0"/>
              <a:buChar char="•"/>
            </a:pPr>
            <a:endParaRPr lang="en-SG" sz="3600" dirty="0" smtClean="0">
              <a:solidFill>
                <a:schemeClr val="bg1"/>
              </a:solidFill>
              <a:latin typeface="Helvetica-Normal" pitchFamily="2" charset="0"/>
            </a:endParaRPr>
          </a:p>
          <a:p>
            <a:pPr algn="l"/>
            <a:endParaRPr lang="en-SG" sz="36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What is good code?</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247519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04276" y="1476530"/>
            <a:ext cx="9501265" cy="4362139"/>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err="1" smtClean="0">
                <a:solidFill>
                  <a:schemeClr val="bg1"/>
                </a:solidFill>
                <a:latin typeface="Helvetica-Normal" pitchFamily="2" charset="0"/>
              </a:rPr>
              <a:t>Conda</a:t>
            </a:r>
            <a:r>
              <a:rPr lang="en-SG" sz="3600" dirty="0" smtClean="0">
                <a:solidFill>
                  <a:schemeClr val="bg1"/>
                </a:solidFill>
                <a:latin typeface="Helvetica-Normal" pitchFamily="2" charset="0"/>
              </a:rPr>
              <a:t> vs pip </a:t>
            </a:r>
          </a:p>
          <a:p>
            <a:pPr algn="l"/>
            <a:r>
              <a:rPr lang="en-SG" sz="3600" dirty="0" smtClean="0">
                <a:solidFill>
                  <a:schemeClr val="bg1"/>
                </a:solidFill>
                <a:latin typeface="Helvetica-Normal" pitchFamily="2" charset="0"/>
              </a:rPr>
              <a:t>Smartphone vs Alarm Clock</a:t>
            </a:r>
          </a:p>
          <a:p>
            <a:pPr algn="l"/>
            <a:endParaRPr lang="en-SG" sz="3600" dirty="0">
              <a:solidFill>
                <a:schemeClr val="bg1"/>
              </a:solidFill>
              <a:latin typeface="Helvetica-Normal" pitchFamily="2" charset="0"/>
            </a:endParaRPr>
          </a:p>
          <a:p>
            <a:pPr algn="l"/>
            <a:r>
              <a:rPr lang="en-SG" sz="3600" dirty="0" smtClean="0">
                <a:solidFill>
                  <a:schemeClr val="bg1"/>
                </a:solidFill>
                <a:latin typeface="Helvetica-Normal" pitchFamily="2" charset="0"/>
              </a:rPr>
              <a:t>Things to consider:</a:t>
            </a:r>
          </a:p>
          <a:p>
            <a:pPr marL="571500" indent="-571500" algn="l">
              <a:buFont typeface="Arial" panose="020B0604020202020204" pitchFamily="34" charset="0"/>
              <a:buChar char="•"/>
            </a:pPr>
            <a:r>
              <a:rPr lang="en-SG" sz="3600" dirty="0" smtClean="0">
                <a:solidFill>
                  <a:schemeClr val="bg1"/>
                </a:solidFill>
                <a:latin typeface="Helvetica-Normal" pitchFamily="2" charset="0"/>
              </a:rPr>
              <a:t>Size</a:t>
            </a:r>
          </a:p>
          <a:p>
            <a:pPr marL="571500" indent="-571500" algn="l">
              <a:buFont typeface="Arial" panose="020B0604020202020204" pitchFamily="34" charset="0"/>
              <a:buChar char="•"/>
            </a:pPr>
            <a:r>
              <a:rPr lang="en-SG" sz="3600" dirty="0" smtClean="0">
                <a:solidFill>
                  <a:schemeClr val="bg1"/>
                </a:solidFill>
                <a:latin typeface="Helvetica-Normal" pitchFamily="2" charset="0"/>
              </a:rPr>
              <a:t>Control (Deployment/Maintenance)</a:t>
            </a:r>
          </a:p>
          <a:p>
            <a:pPr marL="571500" indent="-571500" algn="l">
              <a:buFont typeface="Arial" panose="020B0604020202020204" pitchFamily="34" charset="0"/>
              <a:buChar char="•"/>
            </a:pPr>
            <a:endParaRPr lang="en-SG" sz="3600" dirty="0" smtClean="0">
              <a:solidFill>
                <a:schemeClr val="bg1"/>
              </a:solidFill>
              <a:latin typeface="Helvetica-Normal" pitchFamily="2" charset="0"/>
            </a:endParaRPr>
          </a:p>
          <a:p>
            <a:pPr algn="l"/>
            <a:endParaRPr lang="en-SG" sz="36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Virtual Environments</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2279959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Virtual Environments</a:t>
            </a:r>
            <a:endParaRPr lang="en-SG" sz="4800" dirty="0">
              <a:solidFill>
                <a:schemeClr val="bg1"/>
              </a:solidFill>
              <a:latin typeface="Helvetica-Normal" pitchFamily="2" charset="0"/>
            </a:endParaRPr>
          </a:p>
        </p:txBody>
      </p:sp>
      <p:pic>
        <p:nvPicPr>
          <p:cNvPr id="2" name="Picture 1"/>
          <p:cNvPicPr>
            <a:picLocks noChangeAspect="1"/>
          </p:cNvPicPr>
          <p:nvPr/>
        </p:nvPicPr>
        <p:blipFill>
          <a:blip r:embed="rId2"/>
          <a:stretch>
            <a:fillRect/>
          </a:stretch>
        </p:blipFill>
        <p:spPr>
          <a:xfrm>
            <a:off x="469380" y="1254645"/>
            <a:ext cx="11163300" cy="5353050"/>
          </a:xfrm>
          <a:prstGeom prst="rect">
            <a:avLst/>
          </a:prstGeom>
        </p:spPr>
      </p:pic>
    </p:spTree>
    <p:extLst>
      <p:ext uri="{BB962C8B-B14F-4D97-AF65-F5344CB8AC3E}">
        <p14:creationId xmlns:p14="http://schemas.microsoft.com/office/powerpoint/2010/main" val="1530404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583962" y="1274165"/>
            <a:ext cx="9501265" cy="4954248"/>
          </a:xfrm>
          <a:prstGeom prst="rect">
            <a:avLst/>
          </a:prstGeom>
          <a:noFill/>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Simple tutorial on </a:t>
            </a:r>
            <a:r>
              <a:rPr lang="en-SG" sz="3600" dirty="0" err="1" smtClean="0">
                <a:solidFill>
                  <a:schemeClr val="bg1"/>
                </a:solidFill>
                <a:latin typeface="Helvetica-Normal" pitchFamily="2" charset="0"/>
              </a:rPr>
              <a:t>virtualenv</a:t>
            </a:r>
            <a:r>
              <a:rPr lang="en-SG" sz="3600" dirty="0" smtClean="0">
                <a:solidFill>
                  <a:schemeClr val="bg1"/>
                </a:solidFill>
                <a:latin typeface="Helvetica-Normal" pitchFamily="2" charset="0"/>
              </a:rPr>
              <a:t>:</a:t>
            </a:r>
          </a:p>
          <a:p>
            <a:pPr algn="l"/>
            <a:endParaRPr lang="en-SG" sz="3600" dirty="0">
              <a:solidFill>
                <a:schemeClr val="bg1"/>
              </a:solidFill>
              <a:latin typeface="Helvetica-Normal" pitchFamily="2" charset="0"/>
            </a:endParaRPr>
          </a:p>
          <a:p>
            <a:pPr lvl="1" algn="l"/>
            <a:r>
              <a:rPr lang="en-SG" sz="3200" dirty="0" smtClean="0">
                <a:solidFill>
                  <a:schemeClr val="bg1"/>
                </a:solidFill>
                <a:latin typeface="Consolas" panose="020B0609020204030204" pitchFamily="49" charset="0"/>
              </a:rPr>
              <a:t>pip install </a:t>
            </a:r>
            <a:r>
              <a:rPr lang="en-SG" sz="3200" dirty="0" err="1" smtClean="0">
                <a:solidFill>
                  <a:schemeClr val="bg1"/>
                </a:solidFill>
                <a:latin typeface="Consolas" panose="020B0609020204030204" pitchFamily="49" charset="0"/>
              </a:rPr>
              <a:t>virtualenv</a:t>
            </a:r>
            <a:r>
              <a:rPr lang="en-SG" sz="3200" dirty="0">
                <a:solidFill>
                  <a:schemeClr val="bg1"/>
                </a:solidFill>
                <a:latin typeface="Consolas" panose="020B0609020204030204" pitchFamily="49" charset="0"/>
              </a:rPr>
              <a:t> </a:t>
            </a:r>
            <a:r>
              <a:rPr lang="en-SG" sz="3200" dirty="0" smtClean="0">
                <a:solidFill>
                  <a:schemeClr val="bg1"/>
                </a:solidFill>
                <a:latin typeface="Consolas" panose="020B0609020204030204" pitchFamily="49" charset="0"/>
              </a:rPr>
              <a:t>-U</a:t>
            </a:r>
          </a:p>
          <a:p>
            <a:pPr lvl="1" algn="l"/>
            <a:r>
              <a:rPr lang="en-SG" sz="3200" dirty="0" smtClean="0">
                <a:solidFill>
                  <a:schemeClr val="bg1"/>
                </a:solidFill>
                <a:latin typeface="Consolas" panose="020B0609020204030204" pitchFamily="49" charset="0"/>
              </a:rPr>
              <a:t>cd /directory</a:t>
            </a:r>
          </a:p>
          <a:p>
            <a:pPr lvl="1" algn="l"/>
            <a:r>
              <a:rPr lang="en-SG" sz="3200" dirty="0" err="1" smtClean="0">
                <a:solidFill>
                  <a:schemeClr val="bg1"/>
                </a:solidFill>
                <a:latin typeface="Consolas" panose="020B0609020204030204" pitchFamily="49" charset="0"/>
              </a:rPr>
              <a:t>virtualenv</a:t>
            </a:r>
            <a:r>
              <a:rPr lang="en-SG" sz="3200" dirty="0" smtClean="0">
                <a:solidFill>
                  <a:schemeClr val="bg1"/>
                </a:solidFill>
                <a:latin typeface="Consolas" panose="020B0609020204030204" pitchFamily="49" charset="0"/>
              </a:rPr>
              <a:t> /</a:t>
            </a:r>
            <a:r>
              <a:rPr lang="en-SG" sz="3200" dirty="0" err="1" smtClean="0">
                <a:solidFill>
                  <a:schemeClr val="bg1"/>
                </a:solidFill>
                <a:latin typeface="Consolas" panose="020B0609020204030204" pitchFamily="49" charset="0"/>
              </a:rPr>
              <a:t>env_name</a:t>
            </a:r>
            <a:endParaRPr lang="en-SG" sz="3200" dirty="0" smtClean="0">
              <a:solidFill>
                <a:schemeClr val="bg1"/>
              </a:solidFill>
              <a:latin typeface="Consolas" panose="020B0609020204030204" pitchFamily="49" charset="0"/>
            </a:endParaRPr>
          </a:p>
          <a:p>
            <a:pPr lvl="1" algn="l"/>
            <a:endParaRPr lang="en-SG" sz="3200" dirty="0" smtClean="0">
              <a:solidFill>
                <a:schemeClr val="bg1"/>
              </a:solidFill>
              <a:latin typeface="Consolas" panose="020B0609020204030204" pitchFamily="49" charset="0"/>
            </a:endParaRPr>
          </a:p>
          <a:p>
            <a:pPr lvl="1" algn="l"/>
            <a:r>
              <a:rPr lang="en-SG" sz="3200" i="1" dirty="0" smtClean="0">
                <a:solidFill>
                  <a:srgbClr val="00B0F0"/>
                </a:solidFill>
                <a:latin typeface="Consolas" panose="020B0609020204030204" pitchFamily="49" charset="0"/>
              </a:rPr>
              <a:t>For Linux:</a:t>
            </a:r>
          </a:p>
          <a:p>
            <a:pPr lvl="1" algn="l"/>
            <a:r>
              <a:rPr lang="en-SG" sz="3200" dirty="0" smtClean="0">
                <a:solidFill>
                  <a:schemeClr val="bg1"/>
                </a:solidFill>
                <a:latin typeface="Consolas" panose="020B0609020204030204" pitchFamily="49" charset="0"/>
              </a:rPr>
              <a:t>source /</a:t>
            </a:r>
            <a:r>
              <a:rPr lang="en-SG" sz="3200" dirty="0" err="1" smtClean="0">
                <a:solidFill>
                  <a:schemeClr val="bg1"/>
                </a:solidFill>
                <a:latin typeface="Consolas" panose="020B0609020204030204" pitchFamily="49" charset="0"/>
              </a:rPr>
              <a:t>env_name</a:t>
            </a:r>
            <a:r>
              <a:rPr lang="en-SG" sz="3200" dirty="0" smtClean="0">
                <a:solidFill>
                  <a:schemeClr val="bg1"/>
                </a:solidFill>
                <a:latin typeface="Consolas" panose="020B0609020204030204" pitchFamily="49" charset="0"/>
              </a:rPr>
              <a:t>/bin/activate</a:t>
            </a:r>
          </a:p>
          <a:p>
            <a:pPr lvl="1" algn="l"/>
            <a:r>
              <a:rPr lang="en-SG" sz="3200" i="1" dirty="0" smtClean="0">
                <a:solidFill>
                  <a:srgbClr val="00B0F0"/>
                </a:solidFill>
                <a:latin typeface="Consolas" panose="020B0609020204030204" pitchFamily="49" charset="0"/>
              </a:rPr>
              <a:t>Or for Windows:</a:t>
            </a:r>
          </a:p>
          <a:p>
            <a:pPr lvl="1" algn="l"/>
            <a:r>
              <a:rPr lang="en-SG" sz="3200" dirty="0" smtClean="0">
                <a:solidFill>
                  <a:schemeClr val="bg1"/>
                </a:solidFill>
                <a:latin typeface="Consolas" panose="020B0609020204030204" pitchFamily="49" charset="0"/>
              </a:rPr>
              <a:t>source /</a:t>
            </a:r>
            <a:r>
              <a:rPr lang="en-SG" sz="3200" dirty="0" err="1" smtClean="0">
                <a:solidFill>
                  <a:schemeClr val="bg1"/>
                </a:solidFill>
                <a:latin typeface="Consolas" panose="020B0609020204030204" pitchFamily="49" charset="0"/>
              </a:rPr>
              <a:t>env_name</a:t>
            </a:r>
            <a:r>
              <a:rPr lang="en-SG" sz="3200" dirty="0" smtClean="0">
                <a:solidFill>
                  <a:schemeClr val="bg1"/>
                </a:solidFill>
                <a:latin typeface="Consolas" panose="020B0609020204030204" pitchFamily="49" charset="0"/>
              </a:rPr>
              <a:t>/Scripts/activate</a:t>
            </a:r>
          </a:p>
          <a:p>
            <a:pPr lvl="1" algn="l"/>
            <a:endParaRPr lang="en-SG" sz="3200" dirty="0" smtClean="0">
              <a:solidFill>
                <a:schemeClr val="bg1"/>
              </a:solidFill>
              <a:latin typeface="Consolas" panose="020B0609020204030204" pitchFamily="49" charset="0"/>
            </a:endParaRPr>
          </a:p>
          <a:p>
            <a:pPr lvl="1" algn="l"/>
            <a:r>
              <a:rPr lang="en-SG" sz="3200" dirty="0" smtClean="0">
                <a:solidFill>
                  <a:schemeClr val="bg1"/>
                </a:solidFill>
                <a:latin typeface="Consolas" panose="020B0609020204030204" pitchFamily="49" charset="0"/>
              </a:rPr>
              <a:t>pip install -r requirements.txt</a:t>
            </a:r>
          </a:p>
          <a:p>
            <a:pPr lvl="1" algn="l"/>
            <a:r>
              <a:rPr lang="en-SG" sz="3200" dirty="0" smtClean="0">
                <a:solidFill>
                  <a:schemeClr val="bg1"/>
                </a:solidFill>
                <a:latin typeface="Consolas" panose="020B0609020204030204" pitchFamily="49" charset="0"/>
              </a:rPr>
              <a:t>pip freeze -l &gt; requirements.txt</a:t>
            </a:r>
          </a:p>
          <a:p>
            <a:pPr lvl="1" algn="l"/>
            <a:r>
              <a:rPr lang="en-SG" sz="3200" dirty="0" smtClean="0">
                <a:solidFill>
                  <a:schemeClr val="bg1"/>
                </a:solidFill>
                <a:latin typeface="Consolas" panose="020B0609020204030204" pitchFamily="49" charset="0"/>
              </a:rPr>
              <a:t>deactivate</a:t>
            </a:r>
          </a:p>
          <a:p>
            <a:pPr algn="l"/>
            <a:endParaRPr lang="en-SG" sz="36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Virtual Environments</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96904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38794" y="1476531"/>
            <a:ext cx="9501265" cy="4954248"/>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Jupyterlab</a:t>
            </a:r>
          </a:p>
          <a:p>
            <a:pPr marL="571500" indent="-571500" algn="l">
              <a:buFont typeface="Arial" panose="020B0604020202020204" pitchFamily="34" charset="0"/>
              <a:buChar char="•"/>
            </a:pPr>
            <a:r>
              <a:rPr lang="en-SG" sz="3600" dirty="0" smtClean="0">
                <a:solidFill>
                  <a:schemeClr val="bg1"/>
                </a:solidFill>
                <a:latin typeface="Helvetica-Normal" pitchFamily="2" charset="0"/>
              </a:rPr>
              <a:t>Console</a:t>
            </a:r>
          </a:p>
          <a:p>
            <a:pPr marL="571500" indent="-571500" algn="l">
              <a:buFont typeface="Arial" panose="020B0604020202020204" pitchFamily="34" charset="0"/>
              <a:buChar char="•"/>
            </a:pPr>
            <a:r>
              <a:rPr lang="en-SG" sz="3600" dirty="0" smtClean="0">
                <a:solidFill>
                  <a:schemeClr val="bg1"/>
                </a:solidFill>
                <a:latin typeface="Helvetica-Normal" pitchFamily="2" charset="0"/>
              </a:rPr>
              <a:t>Directory</a:t>
            </a:r>
          </a:p>
          <a:p>
            <a:pPr marL="571500" indent="-571500" algn="l">
              <a:buFont typeface="Arial" panose="020B0604020202020204" pitchFamily="34" charset="0"/>
              <a:buChar char="•"/>
            </a:pPr>
            <a:r>
              <a:rPr lang="en-SG" sz="3600" dirty="0" smtClean="0">
                <a:solidFill>
                  <a:schemeClr val="bg1"/>
                </a:solidFill>
                <a:latin typeface="Helvetica-Normal" pitchFamily="2" charset="0"/>
              </a:rPr>
              <a:t>Tabs</a:t>
            </a:r>
          </a:p>
          <a:p>
            <a:pPr marL="571500" indent="-571500" algn="l">
              <a:buFont typeface="Arial" panose="020B0604020202020204" pitchFamily="34" charset="0"/>
              <a:buChar char="•"/>
            </a:pPr>
            <a:r>
              <a:rPr lang="en-SG" sz="3600" dirty="0" smtClean="0">
                <a:solidFill>
                  <a:schemeClr val="bg1"/>
                </a:solidFill>
                <a:latin typeface="Helvetica-Normal" pitchFamily="2" charset="0"/>
              </a:rPr>
              <a:t>Extensions</a:t>
            </a:r>
          </a:p>
          <a:p>
            <a:pPr algn="l"/>
            <a:endParaRPr lang="en-SG" sz="3600" dirty="0">
              <a:solidFill>
                <a:schemeClr val="bg1"/>
              </a:solidFill>
              <a:latin typeface="Helvetica-Normal" pitchFamily="2" charset="0"/>
            </a:endParaRPr>
          </a:p>
          <a:p>
            <a:pPr algn="l"/>
            <a:r>
              <a:rPr lang="en-SG" sz="3600" dirty="0" smtClean="0">
                <a:solidFill>
                  <a:schemeClr val="bg1"/>
                </a:solidFill>
                <a:latin typeface="Consolas" panose="020B0609020204030204" pitchFamily="49" charset="0"/>
              </a:rPr>
              <a:t>pip install </a:t>
            </a:r>
            <a:r>
              <a:rPr lang="en-SG" sz="3600" dirty="0" err="1" smtClean="0">
                <a:solidFill>
                  <a:schemeClr val="bg1"/>
                </a:solidFill>
                <a:latin typeface="Consolas" panose="020B0609020204030204" pitchFamily="49" charset="0"/>
              </a:rPr>
              <a:t>jupyterlab</a:t>
            </a:r>
            <a:endParaRPr lang="en-SG" sz="3600" dirty="0" smtClean="0">
              <a:solidFill>
                <a:schemeClr val="bg1"/>
              </a:solidFill>
              <a:latin typeface="Consolas" panose="020B0609020204030204" pitchFamily="49" charset="0"/>
            </a:endParaRPr>
          </a:p>
          <a:p>
            <a:pPr algn="l"/>
            <a:endParaRPr lang="en-SG" sz="36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Jupyter Tooling</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103321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902" y="592110"/>
            <a:ext cx="9144000" cy="1321399"/>
          </a:xfrm>
        </p:spPr>
        <p:txBody>
          <a:bodyPr/>
          <a:lstStyle/>
          <a:p>
            <a:r>
              <a:rPr lang="en-SG" dirty="0" smtClean="0">
                <a:solidFill>
                  <a:schemeClr val="bg1"/>
                </a:solidFill>
                <a:latin typeface="Helvetica-Normal" pitchFamily="2" charset="0"/>
              </a:rPr>
              <a:t>Contents</a:t>
            </a:r>
            <a:endParaRPr lang="en-SG" dirty="0">
              <a:solidFill>
                <a:schemeClr val="bg1"/>
              </a:solidFill>
              <a:latin typeface="Helvetica-Normal" pitchFamily="2" charset="0"/>
            </a:endParaRPr>
          </a:p>
        </p:txBody>
      </p:sp>
      <p:sp>
        <p:nvSpPr>
          <p:cNvPr id="3" name="Subtitle 2"/>
          <p:cNvSpPr>
            <a:spLocks noGrp="1"/>
          </p:cNvSpPr>
          <p:nvPr>
            <p:ph type="subTitle" idx="1"/>
          </p:nvPr>
        </p:nvSpPr>
        <p:spPr>
          <a:xfrm>
            <a:off x="4012368" y="2612687"/>
            <a:ext cx="5011711" cy="1655762"/>
          </a:xfrm>
          <a:noFill/>
        </p:spPr>
        <p:txBody>
          <a:bodyPr>
            <a:normAutofit fontScale="92500" lnSpcReduction="10000"/>
          </a:bodyPr>
          <a:lstStyle/>
          <a:p>
            <a:pPr marL="571500" indent="-571500" algn="l">
              <a:buFont typeface="Arial" panose="020B0604020202020204" pitchFamily="34" charset="0"/>
              <a:buChar char="•"/>
            </a:pPr>
            <a:r>
              <a:rPr lang="en-SG" sz="3600" dirty="0" smtClean="0">
                <a:solidFill>
                  <a:schemeClr val="bg1"/>
                </a:solidFill>
                <a:latin typeface="Helvetica-Normal" pitchFamily="2" charset="0"/>
              </a:rPr>
              <a:t>Python Conventions</a:t>
            </a:r>
          </a:p>
          <a:p>
            <a:pPr marL="571500" indent="-571500" algn="l">
              <a:buFont typeface="Arial" panose="020B0604020202020204" pitchFamily="34" charset="0"/>
              <a:buChar char="•"/>
            </a:pPr>
            <a:r>
              <a:rPr lang="en-SG" sz="3600" dirty="0" smtClean="0">
                <a:solidFill>
                  <a:schemeClr val="bg1"/>
                </a:solidFill>
                <a:latin typeface="Helvetica-Normal" pitchFamily="2" charset="0"/>
              </a:rPr>
              <a:t>Virtual Environments</a:t>
            </a:r>
          </a:p>
          <a:p>
            <a:pPr marL="571500" indent="-571500" algn="l">
              <a:buFont typeface="Arial" panose="020B0604020202020204" pitchFamily="34" charset="0"/>
              <a:buChar char="•"/>
            </a:pPr>
            <a:r>
              <a:rPr lang="en-SG" sz="3600" dirty="0" smtClean="0">
                <a:solidFill>
                  <a:schemeClr val="bg1"/>
                </a:solidFill>
                <a:latin typeface="Helvetica-Normal" pitchFamily="2" charset="0"/>
              </a:rPr>
              <a:t>Jupyter Tooling</a:t>
            </a:r>
            <a:endParaRPr lang="en-SG" sz="3600" dirty="0">
              <a:solidFill>
                <a:schemeClr val="bg1"/>
              </a:solidFill>
              <a:latin typeface="Helvetica-Normal" pitchFamily="2" charset="0"/>
            </a:endParaRPr>
          </a:p>
        </p:txBody>
      </p:sp>
    </p:spTree>
    <p:extLst>
      <p:ext uri="{BB962C8B-B14F-4D97-AF65-F5344CB8AC3E}">
        <p14:creationId xmlns:p14="http://schemas.microsoft.com/office/powerpoint/2010/main" val="126082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688892" y="1424066"/>
            <a:ext cx="9501265" cy="4954248"/>
          </a:xfrm>
          <a:prstGeom prst="rect">
            <a:avLst/>
          </a:prstGeom>
          <a:noFill/>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To install Extensions, first install Node.js.</a:t>
            </a:r>
          </a:p>
          <a:p>
            <a:pPr algn="l"/>
            <a:r>
              <a:rPr lang="en-SG" sz="3600" dirty="0" smtClean="0">
                <a:solidFill>
                  <a:schemeClr val="bg1"/>
                </a:solidFill>
                <a:latin typeface="Helvetica-Normal" pitchFamily="2" charset="0"/>
              </a:rPr>
              <a:t>	</a:t>
            </a:r>
            <a:r>
              <a:rPr lang="en-SG" sz="2000" dirty="0" err="1" smtClean="0">
                <a:solidFill>
                  <a:schemeClr val="bg1"/>
                </a:solidFill>
                <a:latin typeface="Consolas" panose="020B0609020204030204" pitchFamily="49" charset="0"/>
              </a:rPr>
              <a:t>jupyter</a:t>
            </a:r>
            <a:r>
              <a:rPr lang="en-SG" sz="2000" dirty="0" smtClean="0">
                <a:solidFill>
                  <a:schemeClr val="bg1"/>
                </a:solidFill>
                <a:latin typeface="Consolas" panose="020B0609020204030204" pitchFamily="49" charset="0"/>
              </a:rPr>
              <a:t> </a:t>
            </a:r>
            <a:r>
              <a:rPr lang="en-SG" sz="2000" dirty="0" err="1" smtClean="0">
                <a:solidFill>
                  <a:schemeClr val="bg1"/>
                </a:solidFill>
                <a:latin typeface="Consolas" panose="020B0609020204030204" pitchFamily="49" charset="0"/>
              </a:rPr>
              <a:t>labextension</a:t>
            </a:r>
            <a:r>
              <a:rPr lang="en-SG" sz="2000" dirty="0" smtClean="0">
                <a:solidFill>
                  <a:schemeClr val="bg1"/>
                </a:solidFill>
                <a:latin typeface="Consolas" panose="020B0609020204030204" pitchFamily="49" charset="0"/>
              </a:rPr>
              <a:t> install </a:t>
            </a:r>
            <a:r>
              <a:rPr lang="en-SG" sz="2000" dirty="0" err="1" smtClean="0">
                <a:solidFill>
                  <a:schemeClr val="bg1"/>
                </a:solidFill>
                <a:latin typeface="Consolas" panose="020B0609020204030204" pitchFamily="49" charset="0"/>
              </a:rPr>
              <a:t>jupyterlab-drawio</a:t>
            </a:r>
            <a:endParaRPr lang="en-SG" sz="2000" dirty="0" smtClean="0">
              <a:solidFill>
                <a:schemeClr val="bg1"/>
              </a:solidFill>
              <a:latin typeface="Consolas" panose="020B0609020204030204" pitchFamily="49" charset="0"/>
            </a:endParaRPr>
          </a:p>
          <a:p>
            <a:pPr algn="l"/>
            <a:r>
              <a:rPr lang="en-SG" sz="2000" dirty="0">
                <a:solidFill>
                  <a:schemeClr val="bg1"/>
                </a:solidFill>
                <a:latin typeface="Consolas" panose="020B0609020204030204" pitchFamily="49" charset="0"/>
              </a:rPr>
              <a:t>	</a:t>
            </a:r>
            <a:r>
              <a:rPr lang="en-SG" sz="2000" dirty="0" smtClean="0">
                <a:solidFill>
                  <a:schemeClr val="bg1"/>
                </a:solidFill>
                <a:latin typeface="Consolas" panose="020B0609020204030204" pitchFamily="49" charset="0"/>
              </a:rPr>
              <a:t>pip install </a:t>
            </a:r>
            <a:r>
              <a:rPr lang="en-SG" sz="2000" dirty="0" err="1" smtClean="0">
                <a:solidFill>
                  <a:schemeClr val="bg1"/>
                </a:solidFill>
                <a:latin typeface="Consolas" panose="020B0609020204030204" pitchFamily="49" charset="0"/>
              </a:rPr>
              <a:t>jupyterlab</a:t>
            </a:r>
            <a:r>
              <a:rPr lang="en-SG" sz="2000" dirty="0" smtClean="0">
                <a:solidFill>
                  <a:schemeClr val="bg1"/>
                </a:solidFill>
                <a:latin typeface="Consolas" panose="020B0609020204030204" pitchFamily="49" charset="0"/>
              </a:rPr>
              <a:t>-git</a:t>
            </a:r>
          </a:p>
          <a:p>
            <a:pPr algn="l"/>
            <a:endParaRPr lang="en-SG" sz="3200" dirty="0">
              <a:solidFill>
                <a:schemeClr val="bg1"/>
              </a:solidFill>
              <a:latin typeface="Helvetica-Normal" pitchFamily="2" charset="0"/>
            </a:endParaRPr>
          </a:p>
          <a:p>
            <a:pPr algn="l"/>
            <a:r>
              <a:rPr lang="en-SG" sz="3200" dirty="0" smtClean="0">
                <a:solidFill>
                  <a:schemeClr val="bg1"/>
                </a:solidFill>
                <a:latin typeface="Helvetica-Normal" pitchFamily="2" charset="0"/>
              </a:rPr>
              <a:t>Git Bash aliases</a:t>
            </a:r>
          </a:p>
          <a:p>
            <a:pPr lvl="1" algn="l"/>
            <a:r>
              <a:rPr lang="en-SG" dirty="0" smtClean="0">
                <a:solidFill>
                  <a:schemeClr val="bg1">
                    <a:lumMod val="95000"/>
                  </a:schemeClr>
                </a:solidFill>
                <a:latin typeface="Consolas" panose="020B0609020204030204" pitchFamily="49" charset="0"/>
              </a:rPr>
              <a:t>alias python='</a:t>
            </a:r>
            <a:r>
              <a:rPr lang="en-SG" dirty="0" err="1" smtClean="0">
                <a:solidFill>
                  <a:schemeClr val="bg1">
                    <a:lumMod val="95000"/>
                  </a:schemeClr>
                </a:solidFill>
                <a:latin typeface="Consolas" panose="020B0609020204030204" pitchFamily="49" charset="0"/>
              </a:rPr>
              <a:t>winpty</a:t>
            </a:r>
            <a:r>
              <a:rPr lang="en-SG" dirty="0" smtClean="0">
                <a:solidFill>
                  <a:schemeClr val="bg1">
                    <a:lumMod val="95000"/>
                  </a:schemeClr>
                </a:solidFill>
                <a:latin typeface="Consolas" panose="020B0609020204030204" pitchFamily="49" charset="0"/>
              </a:rPr>
              <a:t> python.exe'</a:t>
            </a:r>
          </a:p>
          <a:p>
            <a:pPr lvl="1" algn="l"/>
            <a:r>
              <a:rPr lang="sv-SE" dirty="0" smtClean="0">
                <a:solidFill>
                  <a:schemeClr val="bg1">
                    <a:lumMod val="95000"/>
                  </a:schemeClr>
                </a:solidFill>
                <a:latin typeface="Consolas" panose="020B0609020204030204" pitchFamily="49" charset="0"/>
              </a:rPr>
              <a:t>alias </a:t>
            </a:r>
            <a:r>
              <a:rPr lang="sv-SE" dirty="0">
                <a:solidFill>
                  <a:schemeClr val="bg1">
                    <a:lumMod val="95000"/>
                  </a:schemeClr>
                </a:solidFill>
                <a:latin typeface="Consolas" panose="020B0609020204030204" pitchFamily="49" charset="0"/>
              </a:rPr>
              <a:t>jupyterlab='python -m jupyterlab &amp; </a:t>
            </a:r>
            <a:r>
              <a:rPr lang="sv-SE" dirty="0" smtClean="0">
                <a:solidFill>
                  <a:schemeClr val="bg1">
                    <a:lumMod val="95000"/>
                  </a:schemeClr>
                </a:solidFill>
                <a:latin typeface="Consolas" panose="020B0609020204030204" pitchFamily="49" charset="0"/>
              </a:rPr>
              <a:t>disown’</a:t>
            </a:r>
          </a:p>
          <a:p>
            <a:pPr lvl="1" algn="l"/>
            <a:endParaRPr lang="sv-SE" dirty="0" smtClean="0">
              <a:solidFill>
                <a:schemeClr val="bg1">
                  <a:lumMod val="95000"/>
                </a:schemeClr>
              </a:solidFill>
              <a:latin typeface="Consolas" panose="020B0609020204030204" pitchFamily="49" charset="0"/>
            </a:endParaRPr>
          </a:p>
          <a:p>
            <a:pPr algn="l"/>
            <a:r>
              <a:rPr lang="en-SG" sz="3200" dirty="0" smtClean="0">
                <a:solidFill>
                  <a:schemeClr val="bg1"/>
                </a:solidFill>
                <a:latin typeface="Helvetica-Normal" pitchFamily="2" charset="0"/>
              </a:rPr>
              <a:t>Other useful stuff</a:t>
            </a:r>
          </a:p>
          <a:p>
            <a:pPr lvl="1" algn="l"/>
            <a:r>
              <a:rPr lang="en-SG" dirty="0" smtClean="0">
                <a:solidFill>
                  <a:schemeClr val="bg1">
                    <a:lumMod val="95000"/>
                  </a:schemeClr>
                </a:solidFill>
                <a:latin typeface="Consolas" panose="020B0609020204030204" pitchFamily="49" charset="0"/>
              </a:rPr>
              <a:t>pip install </a:t>
            </a:r>
            <a:r>
              <a:rPr lang="en-SG" dirty="0" err="1" smtClean="0">
                <a:solidFill>
                  <a:schemeClr val="bg1">
                    <a:lumMod val="95000"/>
                  </a:schemeClr>
                </a:solidFill>
                <a:latin typeface="Consolas" panose="020B0609020204030204" pitchFamily="49" charset="0"/>
              </a:rPr>
              <a:t>spyder</a:t>
            </a:r>
            <a:endParaRPr lang="en-SG" dirty="0" smtClean="0">
              <a:solidFill>
                <a:schemeClr val="bg1">
                  <a:lumMod val="95000"/>
                </a:schemeClr>
              </a:solidFill>
              <a:latin typeface="Consolas" panose="020B0609020204030204" pitchFamily="49" charset="0"/>
            </a:endParaRPr>
          </a:p>
          <a:p>
            <a:pPr lvl="1" algn="l"/>
            <a:r>
              <a:rPr lang="sv-SE" dirty="0" smtClean="0">
                <a:solidFill>
                  <a:schemeClr val="bg1">
                    <a:lumMod val="95000"/>
                  </a:schemeClr>
                </a:solidFill>
                <a:latin typeface="Consolas" panose="020B0609020204030204" pitchFamily="49" charset="0"/>
              </a:rPr>
              <a:t>pip install youtube-dl</a:t>
            </a:r>
          </a:p>
          <a:p>
            <a:pPr lvl="1" algn="l"/>
            <a:r>
              <a:rPr lang="sv-SE" dirty="0" smtClean="0">
                <a:solidFill>
                  <a:schemeClr val="bg1">
                    <a:lumMod val="95000"/>
                  </a:schemeClr>
                </a:solidFill>
                <a:latin typeface="Consolas" panose="020B0609020204030204" pitchFamily="49" charset="0"/>
              </a:rPr>
              <a:t>pip install tagui</a:t>
            </a:r>
          </a:p>
          <a:p>
            <a:pPr lvl="1" algn="l"/>
            <a:r>
              <a:rPr lang="sv-SE" dirty="0" smtClean="0">
                <a:solidFill>
                  <a:schemeClr val="bg1">
                    <a:lumMod val="95000"/>
                  </a:schemeClr>
                </a:solidFill>
                <a:latin typeface="Consolas" panose="020B0609020204030204" pitchFamily="49" charset="0"/>
              </a:rPr>
              <a:t>nbconvert</a:t>
            </a:r>
          </a:p>
          <a:p>
            <a:pPr algn="l"/>
            <a:endParaRPr lang="en-SG" sz="32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Jupyter Tooling</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3915814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30169" y="1312899"/>
            <a:ext cx="9501265" cy="4954248"/>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SG" sz="3200" dirty="0">
              <a:solidFill>
                <a:schemeClr val="bg1"/>
              </a:solidFill>
              <a:latin typeface="Helvetica-Normal" pitchFamily="2" charset="0"/>
            </a:endParaRPr>
          </a:p>
        </p:txBody>
      </p:sp>
      <p:sp>
        <p:nvSpPr>
          <p:cNvPr id="7" name="Title 1"/>
          <p:cNvSpPr>
            <a:spLocks noGrp="1"/>
          </p:cNvSpPr>
          <p:nvPr>
            <p:ph type="ctrTitle"/>
          </p:nvPr>
        </p:nvSpPr>
        <p:spPr>
          <a:xfrm>
            <a:off x="1479030" y="277319"/>
            <a:ext cx="9144000" cy="916664"/>
          </a:xfrm>
        </p:spPr>
        <p:txBody>
          <a:bodyPr>
            <a:normAutofit/>
          </a:bodyPr>
          <a:lstStyle/>
          <a:p>
            <a:r>
              <a:rPr lang="en-SG" sz="4800" dirty="0" smtClean="0">
                <a:solidFill>
                  <a:schemeClr val="bg1"/>
                </a:solidFill>
                <a:latin typeface="Helvetica-Normal" pitchFamily="2" charset="0"/>
              </a:rPr>
              <a:t>Slides</a:t>
            </a:r>
            <a:endParaRPr lang="en-SG" sz="4800" dirty="0">
              <a:solidFill>
                <a:schemeClr val="bg1"/>
              </a:solidFill>
              <a:latin typeface="Helvetica-Normal" pitchFamily="2" charset="0"/>
            </a:endParaRPr>
          </a:p>
        </p:txBody>
      </p:sp>
    </p:spTree>
    <p:extLst>
      <p:ext uri="{BB962C8B-B14F-4D97-AF65-F5344CB8AC3E}">
        <p14:creationId xmlns:p14="http://schemas.microsoft.com/office/powerpoint/2010/main" val="215872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378" y="112426"/>
            <a:ext cx="9144000" cy="1051575"/>
          </a:xfrm>
        </p:spPr>
        <p:txBody>
          <a:bodyPr/>
          <a:lstStyle/>
          <a:p>
            <a:r>
              <a:rPr lang="en-SG" dirty="0" smtClean="0">
                <a:solidFill>
                  <a:schemeClr val="bg1"/>
                </a:solidFill>
                <a:latin typeface="Helvetica-Normal" pitchFamily="2" charset="0"/>
              </a:rPr>
              <a:t>PEP8</a:t>
            </a:r>
            <a:endParaRPr lang="en-SG" dirty="0">
              <a:solidFill>
                <a:schemeClr val="bg1"/>
              </a:solidFill>
              <a:latin typeface="Helvetica-Normal" pitchFamily="2" charset="0"/>
            </a:endParaRPr>
          </a:p>
        </p:txBody>
      </p:sp>
      <p:sp>
        <p:nvSpPr>
          <p:cNvPr id="3" name="Subtitle 2"/>
          <p:cNvSpPr>
            <a:spLocks noGrp="1"/>
          </p:cNvSpPr>
          <p:nvPr>
            <p:ph type="subTitle" idx="1"/>
          </p:nvPr>
        </p:nvSpPr>
        <p:spPr>
          <a:xfrm>
            <a:off x="1643923" y="1111534"/>
            <a:ext cx="9144000" cy="1241921"/>
          </a:xfrm>
          <a:noFill/>
        </p:spPr>
        <p:txBody>
          <a:bodyPr>
            <a:normAutofit/>
          </a:bodyPr>
          <a:lstStyle/>
          <a:p>
            <a:r>
              <a:rPr lang="en-SG" sz="3600" dirty="0" smtClean="0">
                <a:solidFill>
                  <a:schemeClr val="bg1"/>
                </a:solidFill>
                <a:latin typeface="Helvetica-Normal" pitchFamily="2" charset="0"/>
              </a:rPr>
              <a:t>Documentation: </a:t>
            </a:r>
            <a:r>
              <a:rPr lang="en-SG" sz="3600" dirty="0" smtClean="0">
                <a:solidFill>
                  <a:schemeClr val="bg1"/>
                </a:solidFill>
                <a:latin typeface="Helvetica-Normal" pitchFamily="2" charset="0"/>
                <a:hlinkClick r:id="rId2"/>
              </a:rPr>
              <a:t>https://pep8.org/</a:t>
            </a:r>
            <a:endParaRPr lang="en-SG" sz="3600" dirty="0" smtClean="0">
              <a:solidFill>
                <a:schemeClr val="bg1"/>
              </a:solidFill>
              <a:latin typeface="Helvetica-Normal" pitchFamily="2" charset="0"/>
            </a:endParaRPr>
          </a:p>
        </p:txBody>
      </p:sp>
      <p:sp>
        <p:nvSpPr>
          <p:cNvPr id="4" name="Subtitle 2"/>
          <p:cNvSpPr txBox="1">
            <a:spLocks/>
          </p:cNvSpPr>
          <p:nvPr/>
        </p:nvSpPr>
        <p:spPr>
          <a:xfrm>
            <a:off x="4297182" y="2555353"/>
            <a:ext cx="4487055" cy="2243763"/>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SG" sz="3600" dirty="0" smtClean="0">
                <a:solidFill>
                  <a:schemeClr val="bg1"/>
                </a:solidFill>
                <a:latin typeface="Helvetica-Normal" pitchFamily="2" charset="0"/>
              </a:rPr>
              <a:t>Main Points</a:t>
            </a:r>
          </a:p>
          <a:p>
            <a:pPr marL="742950" indent="-742950" algn="l">
              <a:buAutoNum type="arabicPeriod"/>
            </a:pPr>
            <a:r>
              <a:rPr lang="en-SG" sz="3600" dirty="0" smtClean="0">
                <a:solidFill>
                  <a:schemeClr val="bg1"/>
                </a:solidFill>
                <a:latin typeface="Helvetica-Normal" pitchFamily="2" charset="0"/>
              </a:rPr>
              <a:t>Consistency</a:t>
            </a:r>
          </a:p>
          <a:p>
            <a:pPr marL="742950" indent="-742950" algn="l">
              <a:buAutoNum type="arabicPeriod"/>
            </a:pPr>
            <a:r>
              <a:rPr lang="en-SG" sz="3600" dirty="0" smtClean="0">
                <a:solidFill>
                  <a:schemeClr val="bg1"/>
                </a:solidFill>
                <a:latin typeface="Helvetica-Normal" pitchFamily="2" charset="0"/>
              </a:rPr>
              <a:t>Be like English</a:t>
            </a:r>
          </a:p>
          <a:p>
            <a:pPr algn="l"/>
            <a:endParaRPr lang="en-SG" sz="3600" dirty="0">
              <a:solidFill>
                <a:schemeClr val="bg1"/>
              </a:solidFill>
              <a:latin typeface="Helvetica-Normal" pitchFamily="2" charset="0"/>
            </a:endParaRPr>
          </a:p>
        </p:txBody>
      </p:sp>
      <p:sp>
        <p:nvSpPr>
          <p:cNvPr id="5" name="TextBox 4"/>
          <p:cNvSpPr txBox="1"/>
          <p:nvPr/>
        </p:nvSpPr>
        <p:spPr>
          <a:xfrm>
            <a:off x="5282784" y="5988570"/>
            <a:ext cx="2001187" cy="646331"/>
          </a:xfrm>
          <a:prstGeom prst="rect">
            <a:avLst/>
          </a:prstGeom>
          <a:noFill/>
        </p:spPr>
        <p:txBody>
          <a:bodyPr wrap="square" rtlCol="0">
            <a:spAutoFit/>
          </a:bodyPr>
          <a:lstStyle/>
          <a:p>
            <a:r>
              <a:rPr lang="en-SG" i="1" dirty="0">
                <a:solidFill>
                  <a:schemeClr val="bg1"/>
                </a:solidFill>
                <a:latin typeface="Helvetica-Normal" pitchFamily="2" charset="0"/>
              </a:rPr>
              <a:t>“It’s just a guide</a:t>
            </a:r>
            <a:r>
              <a:rPr lang="en-SG" i="1" dirty="0" smtClean="0">
                <a:solidFill>
                  <a:schemeClr val="bg1"/>
                </a:solidFill>
                <a:latin typeface="Helvetica-Normal" pitchFamily="2" charset="0"/>
              </a:rPr>
              <a:t>”</a:t>
            </a:r>
          </a:p>
          <a:p>
            <a:r>
              <a:rPr lang="en-SG" i="1" dirty="0">
                <a:solidFill>
                  <a:schemeClr val="bg1"/>
                </a:solidFill>
                <a:latin typeface="Helvetica-Normal" pitchFamily="2" charset="0"/>
              </a:rPr>
              <a:t>	</a:t>
            </a:r>
            <a:r>
              <a:rPr lang="en-SG" i="1" dirty="0" smtClean="0">
                <a:solidFill>
                  <a:schemeClr val="bg1"/>
                </a:solidFill>
                <a:latin typeface="Helvetica-Normal" pitchFamily="2" charset="0"/>
              </a:rPr>
              <a:t>-Me</a:t>
            </a:r>
            <a:endParaRPr lang="en-SG" i="1" dirty="0">
              <a:solidFill>
                <a:schemeClr val="bg1"/>
              </a:solidFill>
              <a:latin typeface="Helvetica-Normal" pitchFamily="2" charset="0"/>
            </a:endParaRPr>
          </a:p>
        </p:txBody>
      </p:sp>
    </p:spTree>
    <p:extLst>
      <p:ext uri="{BB962C8B-B14F-4D97-AF65-F5344CB8AC3E}">
        <p14:creationId xmlns:p14="http://schemas.microsoft.com/office/powerpoint/2010/main" val="192505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2204" y="579384"/>
            <a:ext cx="4786858" cy="4904882"/>
          </a:xfrm>
          <a:noFill/>
        </p:spPr>
        <p:txBody>
          <a:bodyPr>
            <a:noAutofit/>
          </a:bodyPr>
          <a:lstStyle/>
          <a:p>
            <a:pPr algn="l"/>
            <a:r>
              <a:rPr lang="en-US" sz="1600" dirty="0" smtClean="0">
                <a:solidFill>
                  <a:schemeClr val="bg1"/>
                </a:solidFill>
                <a:latin typeface="Consolas" panose="020B0609020204030204" pitchFamily="49" charset="0"/>
              </a:rPr>
              <a:t>Introduction</a:t>
            </a:r>
          </a:p>
          <a:p>
            <a:pPr algn="l"/>
            <a:r>
              <a:rPr lang="en-US" sz="1600" dirty="0" smtClean="0">
                <a:solidFill>
                  <a:schemeClr val="bg1"/>
                </a:solidFill>
                <a:latin typeface="Consolas" panose="020B0609020204030204" pitchFamily="49" charset="0"/>
              </a:rPr>
              <a:t>This document gives coding conventions for the Python code comprising the standard library in the main Python distribution. Please see the companion informational PEP describing style guidelines for the C code in the C implementation of Python. This document and PEP 257 (Docstring Conventions) were adapted from Guido’s original Python Style Guide essay, with some additions from Barry’s style guide. This style guide evolves over time as additional conventions are identified and past conventions are rendered obsolete by changes in the language itself. Many projects have their own coding style guidelines. In the event of any conflicts, such project-specific guides take precedence for that project.</a:t>
            </a:r>
            <a:endParaRPr lang="en-SG" sz="1600" dirty="0">
              <a:solidFill>
                <a:schemeClr val="bg1"/>
              </a:solidFill>
              <a:latin typeface="Consolas" panose="020B0609020204030204" pitchFamily="49" charset="0"/>
            </a:endParaRPr>
          </a:p>
        </p:txBody>
      </p:sp>
      <p:sp>
        <p:nvSpPr>
          <p:cNvPr id="4" name="Subtitle 2"/>
          <p:cNvSpPr txBox="1">
            <a:spLocks/>
          </p:cNvSpPr>
          <p:nvPr/>
        </p:nvSpPr>
        <p:spPr>
          <a:xfrm>
            <a:off x="6608166" y="579384"/>
            <a:ext cx="5001716" cy="5184334"/>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600"/>
              </a:spcBef>
            </a:pPr>
            <a:r>
              <a:rPr lang="en-US" sz="1600" dirty="0" smtClean="0">
                <a:solidFill>
                  <a:schemeClr val="bg1"/>
                </a:solidFill>
                <a:latin typeface="Consolas" panose="020B0609020204030204" pitchFamily="49" charset="0"/>
              </a:rPr>
              <a:t>Introduction</a:t>
            </a:r>
          </a:p>
          <a:p>
            <a:pPr algn="l">
              <a:spcBef>
                <a:spcPts val="600"/>
              </a:spcBef>
            </a:pPr>
            <a:r>
              <a:rPr lang="en-US" sz="1600" dirty="0" smtClean="0">
                <a:solidFill>
                  <a:schemeClr val="bg1"/>
                </a:solidFill>
                <a:latin typeface="Consolas" panose="020B0609020204030204" pitchFamily="49" charset="0"/>
              </a:rPr>
              <a:t>This document gives coding conventions for the Python code comprising the standard library in the main Python distribution. Please see the companion informational PEP describing style guidelines for the C code in the C implementation of Python. </a:t>
            </a:r>
          </a:p>
          <a:p>
            <a:pPr algn="l">
              <a:spcBef>
                <a:spcPts val="600"/>
              </a:spcBef>
            </a:pPr>
            <a:endParaRPr lang="en-US" sz="1600" dirty="0" smtClean="0">
              <a:solidFill>
                <a:schemeClr val="bg1"/>
              </a:solidFill>
              <a:latin typeface="Consolas" panose="020B0609020204030204" pitchFamily="49" charset="0"/>
            </a:endParaRPr>
          </a:p>
          <a:p>
            <a:pPr algn="l">
              <a:spcBef>
                <a:spcPts val="600"/>
              </a:spcBef>
            </a:pPr>
            <a:r>
              <a:rPr lang="en-US" sz="1600" dirty="0" smtClean="0">
                <a:solidFill>
                  <a:schemeClr val="bg1"/>
                </a:solidFill>
                <a:latin typeface="Consolas" panose="020B0609020204030204" pitchFamily="49" charset="0"/>
              </a:rPr>
              <a:t>This document and PEP 257 (Docstring Conventions) were adapted from Guido’s original Python Style Guide essay, with some additions from Barry’s style guide. </a:t>
            </a:r>
          </a:p>
          <a:p>
            <a:pPr algn="l">
              <a:spcBef>
                <a:spcPts val="600"/>
              </a:spcBef>
            </a:pPr>
            <a:endParaRPr lang="en-US" sz="1600" dirty="0" smtClean="0">
              <a:solidFill>
                <a:schemeClr val="bg1"/>
              </a:solidFill>
              <a:latin typeface="Consolas" panose="020B0609020204030204" pitchFamily="49" charset="0"/>
            </a:endParaRPr>
          </a:p>
          <a:p>
            <a:pPr algn="l">
              <a:spcBef>
                <a:spcPts val="600"/>
              </a:spcBef>
            </a:pPr>
            <a:r>
              <a:rPr lang="en-US" sz="1600" dirty="0" smtClean="0">
                <a:solidFill>
                  <a:schemeClr val="bg1"/>
                </a:solidFill>
                <a:latin typeface="Consolas" panose="020B0609020204030204" pitchFamily="49" charset="0"/>
              </a:rPr>
              <a:t>This style guide evolves over time as additional conventions are identified and past conventions are rendered obsolete by changes in the language itself. </a:t>
            </a:r>
          </a:p>
          <a:p>
            <a:pPr algn="l">
              <a:spcBef>
                <a:spcPts val="600"/>
              </a:spcBef>
            </a:pPr>
            <a:endParaRPr lang="en-US" sz="1600" dirty="0" smtClean="0">
              <a:solidFill>
                <a:schemeClr val="bg1"/>
              </a:solidFill>
              <a:latin typeface="Consolas" panose="020B0609020204030204" pitchFamily="49" charset="0"/>
            </a:endParaRPr>
          </a:p>
          <a:p>
            <a:pPr algn="l">
              <a:spcBef>
                <a:spcPts val="600"/>
              </a:spcBef>
            </a:pPr>
            <a:r>
              <a:rPr lang="en-US" sz="1600" dirty="0" smtClean="0">
                <a:solidFill>
                  <a:schemeClr val="bg1"/>
                </a:solidFill>
                <a:latin typeface="Consolas" panose="020B0609020204030204" pitchFamily="49" charset="0"/>
              </a:rPr>
              <a:t>Many projects have their own coding style guidelines. In the event of any conflicts, such project-specific guides take precedence for that project.</a:t>
            </a:r>
            <a:endParaRPr lang="en-SG"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98103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7884" y="2309577"/>
            <a:ext cx="11856673" cy="1924050"/>
          </a:xfrm>
          <a:prstGeom prst="rect">
            <a:avLst/>
          </a:prstGeom>
        </p:spPr>
      </p:pic>
      <p:sp>
        <p:nvSpPr>
          <p:cNvPr id="8"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Line Length</a:t>
            </a:r>
            <a:endParaRPr lang="en-SG" dirty="0">
              <a:solidFill>
                <a:schemeClr val="bg1"/>
              </a:solidFill>
              <a:latin typeface="Helvetica-Normal" pitchFamily="2" charset="0"/>
            </a:endParaRPr>
          </a:p>
        </p:txBody>
      </p:sp>
    </p:spTree>
    <p:extLst>
      <p:ext uri="{BB962C8B-B14F-4D97-AF65-F5344CB8AC3E}">
        <p14:creationId xmlns:p14="http://schemas.microsoft.com/office/powerpoint/2010/main" val="377784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85359" y="1200304"/>
            <a:ext cx="11586850" cy="1924050"/>
          </a:xfrm>
          <a:prstGeom prst="rect">
            <a:avLst/>
          </a:prstGeom>
        </p:spPr>
      </p:pic>
      <p:pic>
        <p:nvPicPr>
          <p:cNvPr id="7" name="Picture 6"/>
          <p:cNvPicPr>
            <a:picLocks noChangeAspect="1"/>
          </p:cNvPicPr>
          <p:nvPr/>
        </p:nvPicPr>
        <p:blipFill>
          <a:blip r:embed="rId3"/>
          <a:stretch>
            <a:fillRect/>
          </a:stretch>
        </p:blipFill>
        <p:spPr>
          <a:xfrm>
            <a:off x="1986781" y="3369351"/>
            <a:ext cx="7734300" cy="3162300"/>
          </a:xfrm>
          <a:prstGeom prst="rect">
            <a:avLst/>
          </a:prstGeom>
        </p:spPr>
      </p:pic>
      <p:sp>
        <p:nvSpPr>
          <p:cNvPr id="5" name="Title 1"/>
          <p:cNvSpPr>
            <a:spLocks noGrp="1"/>
          </p:cNvSpPr>
          <p:nvPr>
            <p:ph type="ctrTitle"/>
          </p:nvPr>
        </p:nvSpPr>
        <p:spPr>
          <a:xfrm>
            <a:off x="1506784" y="148729"/>
            <a:ext cx="9144000" cy="1051575"/>
          </a:xfrm>
        </p:spPr>
        <p:txBody>
          <a:bodyPr/>
          <a:lstStyle/>
          <a:p>
            <a:r>
              <a:rPr lang="en-SG" dirty="0" smtClean="0">
                <a:solidFill>
                  <a:schemeClr val="bg1"/>
                </a:solidFill>
                <a:latin typeface="Helvetica-Normal" pitchFamily="2" charset="0"/>
              </a:rPr>
              <a:t>Line Length</a:t>
            </a:r>
            <a:endParaRPr lang="en-SG" dirty="0">
              <a:solidFill>
                <a:schemeClr val="bg1"/>
              </a:solidFill>
              <a:latin typeface="Helvetica-Normal" pitchFamily="2" charset="0"/>
            </a:endParaRPr>
          </a:p>
        </p:txBody>
      </p:sp>
    </p:spTree>
    <p:extLst>
      <p:ext uri="{BB962C8B-B14F-4D97-AF65-F5344CB8AC3E}">
        <p14:creationId xmlns:p14="http://schemas.microsoft.com/office/powerpoint/2010/main" val="242299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843" y="2273820"/>
            <a:ext cx="11741045" cy="2400300"/>
          </a:xfrm>
          <a:prstGeom prst="rect">
            <a:avLst/>
          </a:prstGeom>
        </p:spPr>
      </p:pic>
      <p:sp>
        <p:nvSpPr>
          <p:cNvPr id="5"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Line Length</a:t>
            </a:r>
            <a:endParaRPr lang="en-SG" dirty="0">
              <a:solidFill>
                <a:schemeClr val="bg1"/>
              </a:solidFill>
              <a:latin typeface="Helvetica-Normal" pitchFamily="2" charset="0"/>
            </a:endParaRPr>
          </a:p>
        </p:txBody>
      </p:sp>
    </p:spTree>
    <p:extLst>
      <p:ext uri="{BB962C8B-B14F-4D97-AF65-F5344CB8AC3E}">
        <p14:creationId xmlns:p14="http://schemas.microsoft.com/office/powerpoint/2010/main" val="5258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Function Writing</a:t>
            </a:r>
            <a:endParaRPr lang="en-SG" dirty="0">
              <a:solidFill>
                <a:schemeClr val="bg1"/>
              </a:solidFill>
              <a:latin typeface="Helvetica-Normal" pitchFamily="2" charset="0"/>
            </a:endParaRPr>
          </a:p>
        </p:txBody>
      </p:sp>
      <p:pic>
        <p:nvPicPr>
          <p:cNvPr id="4" name="Picture 3"/>
          <p:cNvPicPr>
            <a:picLocks noChangeAspect="1"/>
          </p:cNvPicPr>
          <p:nvPr/>
        </p:nvPicPr>
        <p:blipFill>
          <a:blip r:embed="rId2"/>
          <a:stretch>
            <a:fillRect/>
          </a:stretch>
        </p:blipFill>
        <p:spPr>
          <a:xfrm>
            <a:off x="3249336" y="1261438"/>
            <a:ext cx="5534899" cy="1121450"/>
          </a:xfrm>
          <a:prstGeom prst="rect">
            <a:avLst/>
          </a:prstGeom>
        </p:spPr>
      </p:pic>
    </p:spTree>
    <p:extLst>
      <p:ext uri="{BB962C8B-B14F-4D97-AF65-F5344CB8AC3E}">
        <p14:creationId xmlns:p14="http://schemas.microsoft.com/office/powerpoint/2010/main" val="185117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1501516" y="277319"/>
            <a:ext cx="9144000" cy="1051575"/>
          </a:xfrm>
        </p:spPr>
        <p:txBody>
          <a:bodyPr/>
          <a:lstStyle/>
          <a:p>
            <a:r>
              <a:rPr lang="en-SG" dirty="0" smtClean="0">
                <a:solidFill>
                  <a:schemeClr val="bg1"/>
                </a:solidFill>
                <a:latin typeface="Helvetica-Normal" pitchFamily="2" charset="0"/>
              </a:rPr>
              <a:t>Function Writing</a:t>
            </a:r>
            <a:endParaRPr lang="en-SG" dirty="0">
              <a:solidFill>
                <a:schemeClr val="bg1"/>
              </a:solidFill>
              <a:latin typeface="Helvetica-Normal" pitchFamily="2" charset="0"/>
            </a:endParaRPr>
          </a:p>
        </p:txBody>
      </p:sp>
      <p:pic>
        <p:nvPicPr>
          <p:cNvPr id="4" name="Picture 3"/>
          <p:cNvPicPr>
            <a:picLocks noChangeAspect="1"/>
          </p:cNvPicPr>
          <p:nvPr/>
        </p:nvPicPr>
        <p:blipFill>
          <a:blip r:embed="rId2"/>
          <a:stretch>
            <a:fillRect/>
          </a:stretch>
        </p:blipFill>
        <p:spPr>
          <a:xfrm>
            <a:off x="3249336" y="1261438"/>
            <a:ext cx="5534899" cy="1121450"/>
          </a:xfrm>
          <a:prstGeom prst="rect">
            <a:avLst/>
          </a:prstGeom>
        </p:spPr>
      </p:pic>
      <p:pic>
        <p:nvPicPr>
          <p:cNvPr id="2" name="Picture 1"/>
          <p:cNvPicPr>
            <a:picLocks noChangeAspect="1"/>
          </p:cNvPicPr>
          <p:nvPr/>
        </p:nvPicPr>
        <p:blipFill>
          <a:blip r:embed="rId3"/>
          <a:stretch>
            <a:fillRect/>
          </a:stretch>
        </p:blipFill>
        <p:spPr>
          <a:xfrm>
            <a:off x="1644391" y="3631679"/>
            <a:ext cx="9001125" cy="1333500"/>
          </a:xfrm>
          <a:prstGeom prst="rect">
            <a:avLst/>
          </a:prstGeom>
        </p:spPr>
      </p:pic>
    </p:spTree>
    <p:extLst>
      <p:ext uri="{BB962C8B-B14F-4D97-AF65-F5344CB8AC3E}">
        <p14:creationId xmlns:p14="http://schemas.microsoft.com/office/powerpoint/2010/main" val="1266979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Helvetica-Norma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TotalTime>
  <Words>406</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Consolas</vt:lpstr>
      <vt:lpstr>Helvetica-Normal</vt:lpstr>
      <vt:lpstr>Office Theme</vt:lpstr>
      <vt:lpstr>AIAP Tooling</vt:lpstr>
      <vt:lpstr>Contents</vt:lpstr>
      <vt:lpstr>PEP8</vt:lpstr>
      <vt:lpstr>PowerPoint Presentation</vt:lpstr>
      <vt:lpstr>Line Length</vt:lpstr>
      <vt:lpstr>Line Length</vt:lpstr>
      <vt:lpstr>Line Length</vt:lpstr>
      <vt:lpstr>Function Writing</vt:lpstr>
      <vt:lpstr>Function Writing</vt:lpstr>
      <vt:lpstr>Function Writing</vt:lpstr>
      <vt:lpstr>Function Writing</vt:lpstr>
      <vt:lpstr>Dictionaries are good, use them</vt:lpstr>
      <vt:lpstr>Dictionaries are good, use them</vt:lpstr>
      <vt:lpstr>Dictionaries are good, use them</vt:lpstr>
      <vt:lpstr>What is good code?</vt:lpstr>
      <vt:lpstr>Virtual Environments</vt:lpstr>
      <vt:lpstr>Virtual Environments</vt:lpstr>
      <vt:lpstr>Virtual Environments</vt:lpstr>
      <vt:lpstr>Jupyter Tooling</vt:lpstr>
      <vt:lpstr>Jupyter Tooling</vt:lpstr>
      <vt:lpstr>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Phoenix</dc:creator>
  <cp:lastModifiedBy>Phoenix</cp:lastModifiedBy>
  <cp:revision>25</cp:revision>
  <dcterms:created xsi:type="dcterms:W3CDTF">2020-07-12T15:04:59Z</dcterms:created>
  <dcterms:modified xsi:type="dcterms:W3CDTF">2020-07-12T22:23:01Z</dcterms:modified>
</cp:coreProperties>
</file>