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1" r:id="rId6"/>
    <p:sldId id="260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9AF0F1-2578-41E6-9F0A-C371D56454E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DBC1E0-03E6-4D66-A550-A62DD5B8F163}">
      <dgm:prSet phldrT="[Text]"/>
      <dgm:spPr/>
      <dgm:t>
        <a:bodyPr/>
        <a:lstStyle/>
        <a:p>
          <a:r>
            <a:rPr lang="en-US" dirty="0" smtClean="0"/>
            <a:t>Data Analysis</a:t>
          </a:r>
          <a:endParaRPr lang="en-US" dirty="0"/>
        </a:p>
      </dgm:t>
    </dgm:pt>
    <dgm:pt modelId="{E6F6B278-E12D-465B-B0A8-0C3F6D116FC4}" type="parTrans" cxnId="{A190FF97-C701-4575-BC0C-EBEE8AFA8064}">
      <dgm:prSet/>
      <dgm:spPr/>
      <dgm:t>
        <a:bodyPr/>
        <a:lstStyle/>
        <a:p>
          <a:endParaRPr lang="en-US"/>
        </a:p>
      </dgm:t>
    </dgm:pt>
    <dgm:pt modelId="{90C841A2-9E33-4603-BA04-99F9243AE075}" type="sibTrans" cxnId="{A190FF97-C701-4575-BC0C-EBEE8AFA8064}">
      <dgm:prSet/>
      <dgm:spPr/>
      <dgm:t>
        <a:bodyPr/>
        <a:lstStyle/>
        <a:p>
          <a:endParaRPr lang="en-US"/>
        </a:p>
      </dgm:t>
    </dgm:pt>
    <dgm:pt modelId="{F3CBD7EE-AD3E-4DE0-A471-B14AEC21BF0F}">
      <dgm:prSet phldrT="[Text]"/>
      <dgm:spPr/>
      <dgm:t>
        <a:bodyPr/>
        <a:lstStyle/>
        <a:p>
          <a:r>
            <a:rPr lang="en-US" dirty="0" smtClean="0"/>
            <a:t>Getting rid of outliers</a:t>
          </a:r>
          <a:endParaRPr lang="en-US" dirty="0"/>
        </a:p>
      </dgm:t>
    </dgm:pt>
    <dgm:pt modelId="{CBAFE89A-1E77-4493-894C-54A6AC890354}" type="parTrans" cxnId="{0D58AE82-706D-438D-AFED-1D7E814C9F5F}">
      <dgm:prSet/>
      <dgm:spPr/>
      <dgm:t>
        <a:bodyPr/>
        <a:lstStyle/>
        <a:p>
          <a:endParaRPr lang="en-US"/>
        </a:p>
      </dgm:t>
    </dgm:pt>
    <dgm:pt modelId="{E65D8BA5-6C5E-4F41-B502-41DD658F5B2C}" type="sibTrans" cxnId="{0D58AE82-706D-438D-AFED-1D7E814C9F5F}">
      <dgm:prSet/>
      <dgm:spPr/>
      <dgm:t>
        <a:bodyPr/>
        <a:lstStyle/>
        <a:p>
          <a:endParaRPr lang="en-US"/>
        </a:p>
      </dgm:t>
    </dgm:pt>
    <dgm:pt modelId="{5814ABF5-82A6-4721-A4A4-B3C9E78071D6}">
      <dgm:prSet phldrT="[Text]"/>
      <dgm:spPr/>
      <dgm:t>
        <a:bodyPr/>
        <a:lstStyle/>
        <a:p>
          <a:r>
            <a:rPr lang="en-SG" b="0" i="0" dirty="0" smtClean="0"/>
            <a:t>Find correlations</a:t>
          </a:r>
          <a:endParaRPr lang="en-US" dirty="0"/>
        </a:p>
      </dgm:t>
    </dgm:pt>
    <dgm:pt modelId="{60814D32-7CEB-4F64-9AA5-C1A8514C77C3}" type="parTrans" cxnId="{35C12784-826E-4584-9AEC-C8D92032EBD2}">
      <dgm:prSet/>
      <dgm:spPr/>
      <dgm:t>
        <a:bodyPr/>
        <a:lstStyle/>
        <a:p>
          <a:endParaRPr lang="en-US"/>
        </a:p>
      </dgm:t>
    </dgm:pt>
    <dgm:pt modelId="{1B9BEDFA-B18A-4239-ABA7-CD1B8D67344C}" type="sibTrans" cxnId="{35C12784-826E-4584-9AEC-C8D92032EBD2}">
      <dgm:prSet/>
      <dgm:spPr/>
      <dgm:t>
        <a:bodyPr/>
        <a:lstStyle/>
        <a:p>
          <a:endParaRPr lang="en-US"/>
        </a:p>
      </dgm:t>
    </dgm:pt>
    <dgm:pt modelId="{AEABF50F-055B-4E8D-BAD8-0E30E16F17DC}">
      <dgm:prSet phldrT="[Text]"/>
      <dgm:spPr/>
      <dgm:t>
        <a:bodyPr/>
        <a:lstStyle/>
        <a:p>
          <a:r>
            <a:rPr lang="en-US" dirty="0" smtClean="0"/>
            <a:t>Model Training</a:t>
          </a:r>
          <a:endParaRPr lang="en-US" dirty="0"/>
        </a:p>
      </dgm:t>
    </dgm:pt>
    <dgm:pt modelId="{BC7B0464-2FB5-48DE-B052-5C0AF415F66D}" type="parTrans" cxnId="{38CD73B3-4660-4953-913F-096575FFB887}">
      <dgm:prSet/>
      <dgm:spPr/>
      <dgm:t>
        <a:bodyPr/>
        <a:lstStyle/>
        <a:p>
          <a:endParaRPr lang="en-US"/>
        </a:p>
      </dgm:t>
    </dgm:pt>
    <dgm:pt modelId="{CBA4F9F1-BB95-4E6F-B3F6-E58B8EE85DF2}" type="sibTrans" cxnId="{38CD73B3-4660-4953-913F-096575FFB887}">
      <dgm:prSet/>
      <dgm:spPr/>
      <dgm:t>
        <a:bodyPr/>
        <a:lstStyle/>
        <a:p>
          <a:endParaRPr lang="en-US"/>
        </a:p>
      </dgm:t>
    </dgm:pt>
    <dgm:pt modelId="{6658A1FD-7FA9-45E2-97E1-E8C6A727CD77}">
      <dgm:prSet phldrT="[Text]"/>
      <dgm:spPr/>
      <dgm:t>
        <a:bodyPr/>
        <a:lstStyle/>
        <a:p>
          <a:r>
            <a:rPr lang="en-SG" b="0" i="0" dirty="0" smtClean="0"/>
            <a:t>Support Vector Machine (SVM) </a:t>
          </a:r>
          <a:endParaRPr lang="en-US" dirty="0"/>
        </a:p>
      </dgm:t>
    </dgm:pt>
    <dgm:pt modelId="{437DEA2C-4C57-4E2E-A919-CE1C3E134037}" type="parTrans" cxnId="{51446A09-F9DE-492C-8DAA-781071D1E635}">
      <dgm:prSet/>
      <dgm:spPr/>
      <dgm:t>
        <a:bodyPr/>
        <a:lstStyle/>
        <a:p>
          <a:endParaRPr lang="en-US"/>
        </a:p>
      </dgm:t>
    </dgm:pt>
    <dgm:pt modelId="{EFEE908A-DAAC-4923-978C-C40AD9B4B77D}" type="sibTrans" cxnId="{51446A09-F9DE-492C-8DAA-781071D1E635}">
      <dgm:prSet/>
      <dgm:spPr/>
      <dgm:t>
        <a:bodyPr/>
        <a:lstStyle/>
        <a:p>
          <a:endParaRPr lang="en-US"/>
        </a:p>
      </dgm:t>
    </dgm:pt>
    <dgm:pt modelId="{2A4EC76C-1BD4-45E9-9E35-27DE0080250A}">
      <dgm:prSet phldrT="[Text]"/>
      <dgm:spPr/>
      <dgm:t>
        <a:bodyPr/>
        <a:lstStyle/>
        <a:p>
          <a:r>
            <a:rPr lang="en-SG" b="0" i="0" dirty="0" smtClean="0"/>
            <a:t>Logistic Regression</a:t>
          </a:r>
          <a:endParaRPr lang="en-US" dirty="0"/>
        </a:p>
      </dgm:t>
    </dgm:pt>
    <dgm:pt modelId="{244E1F3A-A40F-4F6B-B22C-63A3B9790DA3}" type="parTrans" cxnId="{9833FB79-539A-450D-A4EC-F9C983920836}">
      <dgm:prSet/>
      <dgm:spPr/>
      <dgm:t>
        <a:bodyPr/>
        <a:lstStyle/>
        <a:p>
          <a:endParaRPr lang="en-US"/>
        </a:p>
      </dgm:t>
    </dgm:pt>
    <dgm:pt modelId="{A91C5D14-9ED4-473B-8747-3734B2EC0E98}" type="sibTrans" cxnId="{9833FB79-539A-450D-A4EC-F9C983920836}">
      <dgm:prSet/>
      <dgm:spPr/>
      <dgm:t>
        <a:bodyPr/>
        <a:lstStyle/>
        <a:p>
          <a:endParaRPr lang="en-US"/>
        </a:p>
      </dgm:t>
    </dgm:pt>
    <dgm:pt modelId="{9975EB64-87F1-4217-BE5B-839190FBF7E7}">
      <dgm:prSet phldrT="[Text]"/>
      <dgm:spPr/>
      <dgm:t>
        <a:bodyPr/>
        <a:lstStyle/>
        <a:p>
          <a:r>
            <a:rPr lang="en-US" dirty="0" smtClean="0"/>
            <a:t>Evaluation</a:t>
          </a:r>
          <a:endParaRPr lang="en-US" dirty="0"/>
        </a:p>
      </dgm:t>
    </dgm:pt>
    <dgm:pt modelId="{9BB87A19-F74A-4389-9411-1BC53C52DE3E}" type="parTrans" cxnId="{FC12CC21-20D4-44AF-BAAC-932A37A9DB5D}">
      <dgm:prSet/>
      <dgm:spPr/>
      <dgm:t>
        <a:bodyPr/>
        <a:lstStyle/>
        <a:p>
          <a:endParaRPr lang="en-US"/>
        </a:p>
      </dgm:t>
    </dgm:pt>
    <dgm:pt modelId="{A473217C-4380-4E62-8B92-C4C274F8B1E1}" type="sibTrans" cxnId="{FC12CC21-20D4-44AF-BAAC-932A37A9DB5D}">
      <dgm:prSet/>
      <dgm:spPr/>
      <dgm:t>
        <a:bodyPr/>
        <a:lstStyle/>
        <a:p>
          <a:endParaRPr lang="en-US"/>
        </a:p>
      </dgm:t>
    </dgm:pt>
    <dgm:pt modelId="{6E2AA0CE-CFC6-4207-96EF-874B4A6EE1CA}">
      <dgm:prSet phldrT="[Text]"/>
      <dgm:spPr/>
      <dgm:t>
        <a:bodyPr/>
        <a:lstStyle/>
        <a:p>
          <a:r>
            <a:rPr lang="en-SG" b="0" i="0" dirty="0" smtClean="0"/>
            <a:t>Decision Tree </a:t>
          </a:r>
          <a:endParaRPr lang="en-US" dirty="0"/>
        </a:p>
      </dgm:t>
    </dgm:pt>
    <dgm:pt modelId="{097CE68E-8BCC-457D-9FC1-2FE96080F252}" type="parTrans" cxnId="{7B85DADD-4A36-47A5-B96A-B5EDDDCFEF32}">
      <dgm:prSet/>
      <dgm:spPr/>
      <dgm:t>
        <a:bodyPr/>
        <a:lstStyle/>
        <a:p>
          <a:endParaRPr lang="en-US"/>
        </a:p>
      </dgm:t>
    </dgm:pt>
    <dgm:pt modelId="{8B616AD0-66C7-4D5D-BB0F-BF96196BB096}" type="sibTrans" cxnId="{7B85DADD-4A36-47A5-B96A-B5EDDDCFEF32}">
      <dgm:prSet/>
      <dgm:spPr/>
      <dgm:t>
        <a:bodyPr/>
        <a:lstStyle/>
        <a:p>
          <a:endParaRPr lang="en-US"/>
        </a:p>
      </dgm:t>
    </dgm:pt>
    <dgm:pt modelId="{554A61EA-9940-4F4E-B83E-68CF0273E74A}">
      <dgm:prSet phldrT="[Text]"/>
      <dgm:spPr/>
      <dgm:t>
        <a:bodyPr/>
        <a:lstStyle/>
        <a:p>
          <a:r>
            <a:rPr lang="en-SG" b="0" i="0" dirty="0" smtClean="0"/>
            <a:t>K-Nearest Neighbours </a:t>
          </a:r>
          <a:endParaRPr lang="en-US" dirty="0"/>
        </a:p>
      </dgm:t>
    </dgm:pt>
    <dgm:pt modelId="{9C4FF92D-EEFD-4895-A0E9-DC4FCC09A88E}" type="parTrans" cxnId="{6AC93C54-7902-462E-8BC5-DAD096115842}">
      <dgm:prSet/>
      <dgm:spPr/>
      <dgm:t>
        <a:bodyPr/>
        <a:lstStyle/>
        <a:p>
          <a:endParaRPr lang="en-US"/>
        </a:p>
      </dgm:t>
    </dgm:pt>
    <dgm:pt modelId="{56CB98DE-9F06-4233-8490-969456C78C6E}" type="sibTrans" cxnId="{6AC93C54-7902-462E-8BC5-DAD096115842}">
      <dgm:prSet/>
      <dgm:spPr/>
      <dgm:t>
        <a:bodyPr/>
        <a:lstStyle/>
        <a:p>
          <a:endParaRPr lang="en-US"/>
        </a:p>
      </dgm:t>
    </dgm:pt>
    <dgm:pt modelId="{D0146A80-C1EC-4C78-AF34-766A9E102EC2}">
      <dgm:prSet phldrT="[Text]"/>
      <dgm:spPr/>
      <dgm:t>
        <a:bodyPr/>
        <a:lstStyle/>
        <a:p>
          <a:r>
            <a:rPr lang="en-US" dirty="0" smtClean="0"/>
            <a:t>Data analysis with graph plot</a:t>
          </a:r>
          <a:endParaRPr lang="en-US" dirty="0"/>
        </a:p>
      </dgm:t>
    </dgm:pt>
    <dgm:pt modelId="{D5C05ECC-69E1-4947-9833-F700A4D8559B}" type="parTrans" cxnId="{4B8317BA-8C72-4496-B425-82DD2CBFAF94}">
      <dgm:prSet/>
      <dgm:spPr/>
      <dgm:t>
        <a:bodyPr/>
        <a:lstStyle/>
        <a:p>
          <a:endParaRPr lang="en-US"/>
        </a:p>
      </dgm:t>
    </dgm:pt>
    <dgm:pt modelId="{9D8FF4F3-46F2-42B3-9243-12A3D6BDE73B}" type="sibTrans" cxnId="{4B8317BA-8C72-4496-B425-82DD2CBFAF94}">
      <dgm:prSet/>
      <dgm:spPr/>
      <dgm:t>
        <a:bodyPr/>
        <a:lstStyle/>
        <a:p>
          <a:endParaRPr lang="en-US"/>
        </a:p>
      </dgm:t>
    </dgm:pt>
    <dgm:pt modelId="{725BFEEA-3A22-46D9-8E38-DE5DF44DA18D}">
      <dgm:prSet phldrT="[Text]"/>
      <dgm:spPr/>
      <dgm:t>
        <a:bodyPr/>
        <a:lstStyle/>
        <a:p>
          <a:r>
            <a:rPr lang="en-US" dirty="0" smtClean="0"/>
            <a:t>DataFrame with label prediction and accuracy</a:t>
          </a:r>
          <a:endParaRPr lang="en-US" dirty="0"/>
        </a:p>
      </dgm:t>
    </dgm:pt>
    <dgm:pt modelId="{913429C1-13E4-4D7F-8A78-32D95FC2101B}" type="parTrans" cxnId="{D87E022B-ED7B-42A0-9D96-9AF86E68E6FE}">
      <dgm:prSet/>
      <dgm:spPr/>
      <dgm:t>
        <a:bodyPr/>
        <a:lstStyle/>
        <a:p>
          <a:endParaRPr lang="en-US"/>
        </a:p>
      </dgm:t>
    </dgm:pt>
    <dgm:pt modelId="{5FB89653-C5FF-4899-AF30-93D35FD0CC47}" type="sibTrans" cxnId="{D87E022B-ED7B-42A0-9D96-9AF86E68E6FE}">
      <dgm:prSet/>
      <dgm:spPr/>
      <dgm:t>
        <a:bodyPr/>
        <a:lstStyle/>
        <a:p>
          <a:endParaRPr lang="en-US"/>
        </a:p>
      </dgm:t>
    </dgm:pt>
    <dgm:pt modelId="{FC0A496C-467E-4F03-A826-3C5111159CFF}" type="pres">
      <dgm:prSet presAssocID="{1A9AF0F1-2578-41E6-9F0A-C371D56454E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4297C468-813A-4AA0-B632-84F64972CB02}" type="pres">
      <dgm:prSet presAssocID="{A7DBC1E0-03E6-4D66-A550-A62DD5B8F163}" presName="composite" presStyleCnt="0"/>
      <dgm:spPr/>
    </dgm:pt>
    <dgm:pt modelId="{B2CDD6FB-4368-4A17-BAD8-8F6B17903515}" type="pres">
      <dgm:prSet presAssocID="{A7DBC1E0-03E6-4D66-A550-A62DD5B8F163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50EC87-820D-4D4D-B0E0-F847C4310A26}" type="pres">
      <dgm:prSet presAssocID="{A7DBC1E0-03E6-4D66-A550-A62DD5B8F163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1E0447-5722-45CC-B66F-010F2E4FD934}" type="pres">
      <dgm:prSet presAssocID="{90C841A2-9E33-4603-BA04-99F9243AE075}" presName="sp" presStyleCnt="0"/>
      <dgm:spPr/>
    </dgm:pt>
    <dgm:pt modelId="{8FF6AD50-A442-49C2-A340-DE33CF85655E}" type="pres">
      <dgm:prSet presAssocID="{AEABF50F-055B-4E8D-BAD8-0E30E16F17DC}" presName="composite" presStyleCnt="0"/>
      <dgm:spPr/>
    </dgm:pt>
    <dgm:pt modelId="{F95C5D91-49CD-44A6-9062-C9DD3485A4A9}" type="pres">
      <dgm:prSet presAssocID="{AEABF50F-055B-4E8D-BAD8-0E30E16F17DC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05A7D3-FB88-4CEF-BCBC-F789A9B51108}" type="pres">
      <dgm:prSet presAssocID="{AEABF50F-055B-4E8D-BAD8-0E30E16F17DC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5EB1F4-A605-412B-AD04-58D854404BF6}" type="pres">
      <dgm:prSet presAssocID="{CBA4F9F1-BB95-4E6F-B3F6-E58B8EE85DF2}" presName="sp" presStyleCnt="0"/>
      <dgm:spPr/>
    </dgm:pt>
    <dgm:pt modelId="{EB609CF1-EF06-48A5-9257-D3DCDA5B1E2F}" type="pres">
      <dgm:prSet presAssocID="{9975EB64-87F1-4217-BE5B-839190FBF7E7}" presName="composite" presStyleCnt="0"/>
      <dgm:spPr/>
    </dgm:pt>
    <dgm:pt modelId="{35BF0333-E30F-4493-A7AB-AF10D2215E6D}" type="pres">
      <dgm:prSet presAssocID="{9975EB64-87F1-4217-BE5B-839190FBF7E7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88116E71-1692-4AB9-B33D-DEC0F8F34655}" type="pres">
      <dgm:prSet presAssocID="{9975EB64-87F1-4217-BE5B-839190FBF7E7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1BBC11-AF74-4544-A391-988FCFDA0AA9}" type="presOf" srcId="{D0146A80-C1EC-4C78-AF34-766A9E102EC2}" destId="{BC50EC87-820D-4D4D-B0E0-F847C4310A26}" srcOrd="0" destOrd="0" presId="urn:microsoft.com/office/officeart/2005/8/layout/chevron2"/>
    <dgm:cxn modelId="{28067189-36F8-4F7D-8B4A-C9B40B1C6D06}" type="presOf" srcId="{554A61EA-9940-4F4E-B83E-68CF0273E74A}" destId="{B505A7D3-FB88-4CEF-BCBC-F789A9B51108}" srcOrd="0" destOrd="3" presId="urn:microsoft.com/office/officeart/2005/8/layout/chevron2"/>
    <dgm:cxn modelId="{9F9BCC1E-7C6B-44A9-9459-E2FBDF4D58D6}" type="presOf" srcId="{F3CBD7EE-AD3E-4DE0-A471-B14AEC21BF0F}" destId="{BC50EC87-820D-4D4D-B0E0-F847C4310A26}" srcOrd="0" destOrd="1" presId="urn:microsoft.com/office/officeart/2005/8/layout/chevron2"/>
    <dgm:cxn modelId="{FC12CC21-20D4-44AF-BAAC-932A37A9DB5D}" srcId="{1A9AF0F1-2578-41E6-9F0A-C371D56454E4}" destId="{9975EB64-87F1-4217-BE5B-839190FBF7E7}" srcOrd="2" destOrd="0" parTransId="{9BB87A19-F74A-4389-9411-1BC53C52DE3E}" sibTransId="{A473217C-4380-4E62-8B92-C4C274F8B1E1}"/>
    <dgm:cxn modelId="{A190FF97-C701-4575-BC0C-EBEE8AFA8064}" srcId="{1A9AF0F1-2578-41E6-9F0A-C371D56454E4}" destId="{A7DBC1E0-03E6-4D66-A550-A62DD5B8F163}" srcOrd="0" destOrd="0" parTransId="{E6F6B278-E12D-465B-B0A8-0C3F6D116FC4}" sibTransId="{90C841A2-9E33-4603-BA04-99F9243AE075}"/>
    <dgm:cxn modelId="{6AC93C54-7902-462E-8BC5-DAD096115842}" srcId="{AEABF50F-055B-4E8D-BAD8-0E30E16F17DC}" destId="{554A61EA-9940-4F4E-B83E-68CF0273E74A}" srcOrd="3" destOrd="0" parTransId="{9C4FF92D-EEFD-4895-A0E9-DC4FCC09A88E}" sibTransId="{56CB98DE-9F06-4233-8490-969456C78C6E}"/>
    <dgm:cxn modelId="{E793D53E-3275-4A4F-9E21-1AA0E20FBD4D}" type="presOf" srcId="{AEABF50F-055B-4E8D-BAD8-0E30E16F17DC}" destId="{F95C5D91-49CD-44A6-9062-C9DD3485A4A9}" srcOrd="0" destOrd="0" presId="urn:microsoft.com/office/officeart/2005/8/layout/chevron2"/>
    <dgm:cxn modelId="{35C12784-826E-4584-9AEC-C8D92032EBD2}" srcId="{A7DBC1E0-03E6-4D66-A550-A62DD5B8F163}" destId="{5814ABF5-82A6-4721-A4A4-B3C9E78071D6}" srcOrd="2" destOrd="0" parTransId="{60814D32-7CEB-4F64-9AA5-C1A8514C77C3}" sibTransId="{1B9BEDFA-B18A-4239-ABA7-CD1B8D67344C}"/>
    <dgm:cxn modelId="{ADF7933D-14F8-4932-A67E-5D210D4DB676}" type="presOf" srcId="{6E2AA0CE-CFC6-4207-96EF-874B4A6EE1CA}" destId="{B505A7D3-FB88-4CEF-BCBC-F789A9B51108}" srcOrd="0" destOrd="2" presId="urn:microsoft.com/office/officeart/2005/8/layout/chevron2"/>
    <dgm:cxn modelId="{D87E022B-ED7B-42A0-9D96-9AF86E68E6FE}" srcId="{9975EB64-87F1-4217-BE5B-839190FBF7E7}" destId="{725BFEEA-3A22-46D9-8E38-DE5DF44DA18D}" srcOrd="0" destOrd="0" parTransId="{913429C1-13E4-4D7F-8A78-32D95FC2101B}" sibTransId="{5FB89653-C5FF-4899-AF30-93D35FD0CC47}"/>
    <dgm:cxn modelId="{38CD73B3-4660-4953-913F-096575FFB887}" srcId="{1A9AF0F1-2578-41E6-9F0A-C371D56454E4}" destId="{AEABF50F-055B-4E8D-BAD8-0E30E16F17DC}" srcOrd="1" destOrd="0" parTransId="{BC7B0464-2FB5-48DE-B052-5C0AF415F66D}" sibTransId="{CBA4F9F1-BB95-4E6F-B3F6-E58B8EE85DF2}"/>
    <dgm:cxn modelId="{4B8317BA-8C72-4496-B425-82DD2CBFAF94}" srcId="{A7DBC1E0-03E6-4D66-A550-A62DD5B8F163}" destId="{D0146A80-C1EC-4C78-AF34-766A9E102EC2}" srcOrd="0" destOrd="0" parTransId="{D5C05ECC-69E1-4947-9833-F700A4D8559B}" sibTransId="{9D8FF4F3-46F2-42B3-9243-12A3D6BDE73B}"/>
    <dgm:cxn modelId="{7B85DADD-4A36-47A5-B96A-B5EDDDCFEF32}" srcId="{AEABF50F-055B-4E8D-BAD8-0E30E16F17DC}" destId="{6E2AA0CE-CFC6-4207-96EF-874B4A6EE1CA}" srcOrd="2" destOrd="0" parTransId="{097CE68E-8BCC-457D-9FC1-2FE96080F252}" sibTransId="{8B616AD0-66C7-4D5D-BB0F-BF96196BB096}"/>
    <dgm:cxn modelId="{DB5C1F5D-C390-40FB-A39A-6D712AD39980}" type="presOf" srcId="{2A4EC76C-1BD4-45E9-9E35-27DE0080250A}" destId="{B505A7D3-FB88-4CEF-BCBC-F789A9B51108}" srcOrd="0" destOrd="1" presId="urn:microsoft.com/office/officeart/2005/8/layout/chevron2"/>
    <dgm:cxn modelId="{51446A09-F9DE-492C-8DAA-781071D1E635}" srcId="{AEABF50F-055B-4E8D-BAD8-0E30E16F17DC}" destId="{6658A1FD-7FA9-45E2-97E1-E8C6A727CD77}" srcOrd="0" destOrd="0" parTransId="{437DEA2C-4C57-4E2E-A919-CE1C3E134037}" sibTransId="{EFEE908A-DAAC-4923-978C-C40AD9B4B77D}"/>
    <dgm:cxn modelId="{9833FB79-539A-450D-A4EC-F9C983920836}" srcId="{AEABF50F-055B-4E8D-BAD8-0E30E16F17DC}" destId="{2A4EC76C-1BD4-45E9-9E35-27DE0080250A}" srcOrd="1" destOrd="0" parTransId="{244E1F3A-A40F-4F6B-B22C-63A3B9790DA3}" sibTransId="{A91C5D14-9ED4-473B-8747-3734B2EC0E98}"/>
    <dgm:cxn modelId="{3948581D-C829-4D9F-9338-3584A0033C2F}" type="presOf" srcId="{A7DBC1E0-03E6-4D66-A550-A62DD5B8F163}" destId="{B2CDD6FB-4368-4A17-BAD8-8F6B17903515}" srcOrd="0" destOrd="0" presId="urn:microsoft.com/office/officeart/2005/8/layout/chevron2"/>
    <dgm:cxn modelId="{0D58AE82-706D-438D-AFED-1D7E814C9F5F}" srcId="{A7DBC1E0-03E6-4D66-A550-A62DD5B8F163}" destId="{F3CBD7EE-AD3E-4DE0-A471-B14AEC21BF0F}" srcOrd="1" destOrd="0" parTransId="{CBAFE89A-1E77-4493-894C-54A6AC890354}" sibTransId="{E65D8BA5-6C5E-4F41-B502-41DD658F5B2C}"/>
    <dgm:cxn modelId="{B9094C7B-9858-4170-B217-7032AF37923D}" type="presOf" srcId="{6658A1FD-7FA9-45E2-97E1-E8C6A727CD77}" destId="{B505A7D3-FB88-4CEF-BCBC-F789A9B51108}" srcOrd="0" destOrd="0" presId="urn:microsoft.com/office/officeart/2005/8/layout/chevron2"/>
    <dgm:cxn modelId="{519C3A03-D965-4D57-996C-FA9C5BBA3D18}" type="presOf" srcId="{725BFEEA-3A22-46D9-8E38-DE5DF44DA18D}" destId="{88116E71-1692-4AB9-B33D-DEC0F8F34655}" srcOrd="0" destOrd="0" presId="urn:microsoft.com/office/officeart/2005/8/layout/chevron2"/>
    <dgm:cxn modelId="{B3A3C735-D7FD-40F2-9E1B-BF82F37F4AFC}" type="presOf" srcId="{5814ABF5-82A6-4721-A4A4-B3C9E78071D6}" destId="{BC50EC87-820D-4D4D-B0E0-F847C4310A26}" srcOrd="0" destOrd="2" presId="urn:microsoft.com/office/officeart/2005/8/layout/chevron2"/>
    <dgm:cxn modelId="{685E8673-A6FC-407D-9EF4-3A7C70B4D11C}" type="presOf" srcId="{1A9AF0F1-2578-41E6-9F0A-C371D56454E4}" destId="{FC0A496C-467E-4F03-A826-3C5111159CFF}" srcOrd="0" destOrd="0" presId="urn:microsoft.com/office/officeart/2005/8/layout/chevron2"/>
    <dgm:cxn modelId="{2B9B4B7F-977D-4A41-9581-F008FB010C4F}" type="presOf" srcId="{9975EB64-87F1-4217-BE5B-839190FBF7E7}" destId="{35BF0333-E30F-4493-A7AB-AF10D2215E6D}" srcOrd="0" destOrd="0" presId="urn:microsoft.com/office/officeart/2005/8/layout/chevron2"/>
    <dgm:cxn modelId="{C662594E-F611-490F-A0E3-D7F98A03E74F}" type="presParOf" srcId="{FC0A496C-467E-4F03-A826-3C5111159CFF}" destId="{4297C468-813A-4AA0-B632-84F64972CB02}" srcOrd="0" destOrd="0" presId="urn:microsoft.com/office/officeart/2005/8/layout/chevron2"/>
    <dgm:cxn modelId="{F9193F68-B4DA-4267-8D8F-7AC1D7A8FA62}" type="presParOf" srcId="{4297C468-813A-4AA0-B632-84F64972CB02}" destId="{B2CDD6FB-4368-4A17-BAD8-8F6B17903515}" srcOrd="0" destOrd="0" presId="urn:microsoft.com/office/officeart/2005/8/layout/chevron2"/>
    <dgm:cxn modelId="{7F646E07-2A99-4965-83DA-61EC65D9FADF}" type="presParOf" srcId="{4297C468-813A-4AA0-B632-84F64972CB02}" destId="{BC50EC87-820D-4D4D-B0E0-F847C4310A26}" srcOrd="1" destOrd="0" presId="urn:microsoft.com/office/officeart/2005/8/layout/chevron2"/>
    <dgm:cxn modelId="{6DFDA239-0B5F-4358-A9B9-FD2DAAE22B89}" type="presParOf" srcId="{FC0A496C-467E-4F03-A826-3C5111159CFF}" destId="{4C1E0447-5722-45CC-B66F-010F2E4FD934}" srcOrd="1" destOrd="0" presId="urn:microsoft.com/office/officeart/2005/8/layout/chevron2"/>
    <dgm:cxn modelId="{1E15E27A-65E2-4B00-A6B2-5499CB6DFCF0}" type="presParOf" srcId="{FC0A496C-467E-4F03-A826-3C5111159CFF}" destId="{8FF6AD50-A442-49C2-A340-DE33CF85655E}" srcOrd="2" destOrd="0" presId="urn:microsoft.com/office/officeart/2005/8/layout/chevron2"/>
    <dgm:cxn modelId="{7CD2F790-291A-4831-9B61-6AC9C4DF56EF}" type="presParOf" srcId="{8FF6AD50-A442-49C2-A340-DE33CF85655E}" destId="{F95C5D91-49CD-44A6-9062-C9DD3485A4A9}" srcOrd="0" destOrd="0" presId="urn:microsoft.com/office/officeart/2005/8/layout/chevron2"/>
    <dgm:cxn modelId="{CFEE1E5B-EC3B-4405-9244-B436685D2516}" type="presParOf" srcId="{8FF6AD50-A442-49C2-A340-DE33CF85655E}" destId="{B505A7D3-FB88-4CEF-BCBC-F789A9B51108}" srcOrd="1" destOrd="0" presId="urn:microsoft.com/office/officeart/2005/8/layout/chevron2"/>
    <dgm:cxn modelId="{9F9D247B-3E03-42C2-81B4-618F44FC6EA0}" type="presParOf" srcId="{FC0A496C-467E-4F03-A826-3C5111159CFF}" destId="{795EB1F4-A605-412B-AD04-58D854404BF6}" srcOrd="3" destOrd="0" presId="urn:microsoft.com/office/officeart/2005/8/layout/chevron2"/>
    <dgm:cxn modelId="{8DA9EECB-FD60-4CE2-A71D-BD2663A70CDD}" type="presParOf" srcId="{FC0A496C-467E-4F03-A826-3C5111159CFF}" destId="{EB609CF1-EF06-48A5-9257-D3DCDA5B1E2F}" srcOrd="4" destOrd="0" presId="urn:microsoft.com/office/officeart/2005/8/layout/chevron2"/>
    <dgm:cxn modelId="{DF11F498-EFD5-4B47-A895-D523952A85CC}" type="presParOf" srcId="{EB609CF1-EF06-48A5-9257-D3DCDA5B1E2F}" destId="{35BF0333-E30F-4493-A7AB-AF10D2215E6D}" srcOrd="0" destOrd="0" presId="urn:microsoft.com/office/officeart/2005/8/layout/chevron2"/>
    <dgm:cxn modelId="{9A008709-E78A-4D5A-81E1-43ED4A221594}" type="presParOf" srcId="{EB609CF1-EF06-48A5-9257-D3DCDA5B1E2F}" destId="{88116E71-1692-4AB9-B33D-DEC0F8F3465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CDD6FB-4368-4A17-BAD8-8F6B17903515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Analysis</a:t>
          </a:r>
          <a:endParaRPr lang="en-US" sz="1600" kern="1200" dirty="0"/>
        </a:p>
      </dsp:txBody>
      <dsp:txXfrm rot="-5400000">
        <a:off x="0" y="554579"/>
        <a:ext cx="1105044" cy="473590"/>
      </dsp:txXfrm>
    </dsp:sp>
    <dsp:sp modelId="{BC50EC87-820D-4D4D-B0E0-F847C4310A26}">
      <dsp:nvSpPr>
        <dsp:cNvPr id="0" name=""/>
        <dsp:cNvSpPr/>
      </dsp:nvSpPr>
      <dsp:spPr>
        <a:xfrm rot="5400000">
          <a:off x="5297265" y="-4190163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Data analysis with graph plot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Getting rid of outliers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400" b="0" i="0" kern="1200" dirty="0" smtClean="0"/>
            <a:t>Find correlations</a:t>
          </a:r>
          <a:endParaRPr lang="en-US" sz="1400" kern="1200" dirty="0"/>
        </a:p>
      </dsp:txBody>
      <dsp:txXfrm rot="-5400000">
        <a:off x="1105044" y="52149"/>
        <a:ext cx="9360464" cy="925930"/>
      </dsp:txXfrm>
    </dsp:sp>
    <dsp:sp modelId="{F95C5D91-49CD-44A6-9062-C9DD3485A4A9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Model Training</a:t>
          </a:r>
          <a:endParaRPr lang="en-US" sz="1600" kern="1200" dirty="0"/>
        </a:p>
      </dsp:txBody>
      <dsp:txXfrm rot="-5400000">
        <a:off x="0" y="1938873"/>
        <a:ext cx="1105044" cy="473590"/>
      </dsp:txXfrm>
    </dsp:sp>
    <dsp:sp modelId="{B505A7D3-FB88-4CEF-BCBC-F789A9B51108}">
      <dsp:nvSpPr>
        <dsp:cNvPr id="0" name=""/>
        <dsp:cNvSpPr/>
      </dsp:nvSpPr>
      <dsp:spPr>
        <a:xfrm rot="5400000">
          <a:off x="5297265" y="-2805869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400" b="0" i="0" kern="1200" dirty="0" smtClean="0"/>
            <a:t>Support Vector Machine (SVM) 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400" b="0" i="0" kern="1200" dirty="0" smtClean="0"/>
            <a:t>Logistic Regression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400" b="0" i="0" kern="1200" dirty="0" smtClean="0"/>
            <a:t>Decision Tree 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400" b="0" i="0" kern="1200" dirty="0" smtClean="0"/>
            <a:t>K-Nearest Neighbours </a:t>
          </a:r>
          <a:endParaRPr lang="en-US" sz="1400" kern="1200" dirty="0"/>
        </a:p>
      </dsp:txBody>
      <dsp:txXfrm rot="-5400000">
        <a:off x="1105044" y="1436443"/>
        <a:ext cx="9360464" cy="925930"/>
      </dsp:txXfrm>
    </dsp:sp>
    <dsp:sp modelId="{35BF0333-E30F-4493-A7AB-AF10D2215E6D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Evaluation</a:t>
          </a:r>
          <a:endParaRPr lang="en-US" sz="1600" kern="1200" dirty="0"/>
        </a:p>
      </dsp:txBody>
      <dsp:txXfrm rot="-5400000">
        <a:off x="0" y="3323167"/>
        <a:ext cx="1105044" cy="473590"/>
      </dsp:txXfrm>
    </dsp:sp>
    <dsp:sp modelId="{88116E71-1692-4AB9-B33D-DEC0F8F34655}">
      <dsp:nvSpPr>
        <dsp:cNvPr id="0" name=""/>
        <dsp:cNvSpPr/>
      </dsp:nvSpPr>
      <dsp:spPr>
        <a:xfrm rot="5400000">
          <a:off x="5297265" y="-1421576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DataFrame with label prediction and accuracy</a:t>
          </a:r>
          <a:endParaRPr lang="en-US" sz="1400" kern="1200" dirty="0"/>
        </a:p>
      </dsp:txBody>
      <dsp:txXfrm rot="-5400000">
        <a:off x="1105044" y="2820736"/>
        <a:ext cx="9360464" cy="925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6349-A17F-401C-B373-8CC2DD478F5E}" type="datetimeFigureOut">
              <a:rPr lang="en-SG" smtClean="0"/>
              <a:t>25/05/2019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B1C-BD8E-4C9F-95B3-348D058A50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430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6349-A17F-401C-B373-8CC2DD478F5E}" type="datetimeFigureOut">
              <a:rPr lang="en-SG" smtClean="0"/>
              <a:t>25/05/2019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B1C-BD8E-4C9F-95B3-348D058A50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755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6349-A17F-401C-B373-8CC2DD478F5E}" type="datetimeFigureOut">
              <a:rPr lang="en-SG" smtClean="0"/>
              <a:t>25/05/2019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B1C-BD8E-4C9F-95B3-348D058A50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321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6349-A17F-401C-B373-8CC2DD478F5E}" type="datetimeFigureOut">
              <a:rPr lang="en-SG" smtClean="0"/>
              <a:t>25/05/2019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B1C-BD8E-4C9F-95B3-348D058A50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3066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6349-A17F-401C-B373-8CC2DD478F5E}" type="datetimeFigureOut">
              <a:rPr lang="en-SG" smtClean="0"/>
              <a:t>25/05/2019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B1C-BD8E-4C9F-95B3-348D058A50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639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6349-A17F-401C-B373-8CC2DD478F5E}" type="datetimeFigureOut">
              <a:rPr lang="en-SG" smtClean="0"/>
              <a:t>25/05/2019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B1C-BD8E-4C9F-95B3-348D058A50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059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6349-A17F-401C-B373-8CC2DD478F5E}" type="datetimeFigureOut">
              <a:rPr lang="en-SG" smtClean="0"/>
              <a:t>25/05/2019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B1C-BD8E-4C9F-95B3-348D058A50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81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6349-A17F-401C-B373-8CC2DD478F5E}" type="datetimeFigureOut">
              <a:rPr lang="en-SG" smtClean="0"/>
              <a:t>25/05/2019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B1C-BD8E-4C9F-95B3-348D058A50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918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6349-A17F-401C-B373-8CC2DD478F5E}" type="datetimeFigureOut">
              <a:rPr lang="en-SG" smtClean="0"/>
              <a:t>25/05/2019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B1C-BD8E-4C9F-95B3-348D058A50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698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6349-A17F-401C-B373-8CC2DD478F5E}" type="datetimeFigureOut">
              <a:rPr lang="en-SG" smtClean="0"/>
              <a:t>25/05/2019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B1C-BD8E-4C9F-95B3-348D058A50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52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6349-A17F-401C-B373-8CC2DD478F5E}" type="datetimeFigureOut">
              <a:rPr lang="en-SG" smtClean="0"/>
              <a:t>25/05/2019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B1C-BD8E-4C9F-95B3-348D058A50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21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96349-A17F-401C-B373-8CC2DD478F5E}" type="datetimeFigureOut">
              <a:rPr lang="en-SG" smtClean="0"/>
              <a:t>25/05/2019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9BB1C-BD8E-4C9F-95B3-348D058A50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013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Iris Dataset</a:t>
            </a:r>
            <a:br>
              <a:rPr lang="en-GB" b="1" dirty="0" smtClean="0"/>
            </a:br>
            <a:r>
              <a:rPr lang="en-GB" b="1" dirty="0" smtClean="0"/>
              <a:t>Exploratory Data Analysis</a:t>
            </a:r>
            <a:r>
              <a:rPr lang="en-SG" dirty="0"/>
              <a:t/>
            </a:r>
            <a:br>
              <a:rPr lang="en-SG" dirty="0"/>
            </a:b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Stamford Yao Chang Xuan</a:t>
            </a:r>
            <a:endParaRPr lang="en-US" dirty="0" smtClean="0"/>
          </a:p>
          <a:p>
            <a:r>
              <a:rPr lang="en-US" dirty="0" smtClean="0"/>
              <a:t>HP: </a:t>
            </a:r>
            <a:r>
              <a:rPr lang="en-US" dirty="0" smtClean="0"/>
              <a:t>9298 2735</a:t>
            </a:r>
            <a:endParaRPr lang="en-US" dirty="0" smtClean="0"/>
          </a:p>
          <a:p>
            <a:r>
              <a:rPr lang="en-US" dirty="0" smtClean="0"/>
              <a:t>Email: </a:t>
            </a:r>
            <a:r>
              <a:rPr lang="en-US" dirty="0" smtClean="0"/>
              <a:t>yaochangxuan@gmail.com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3169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u="sng" dirty="0"/>
              <a:t>Instructions </a:t>
            </a:r>
            <a:r>
              <a:rPr lang="en-SG" b="1" u="sng" dirty="0" smtClean="0"/>
              <a:t>to </a:t>
            </a:r>
            <a:r>
              <a:rPr lang="en-SG" b="1" u="sng" dirty="0"/>
              <a:t>build and run </a:t>
            </a:r>
            <a:r>
              <a:rPr lang="en-SG" b="1" u="sng" dirty="0" smtClean="0"/>
              <a:t>the solution</a:t>
            </a:r>
            <a:endParaRPr lang="en-SG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5384"/>
            <a:ext cx="10679545" cy="4463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 smtClean="0"/>
              <a:t>1. 	Go </a:t>
            </a:r>
            <a:r>
              <a:rPr lang="en-SG" dirty="0"/>
              <a:t>to </a:t>
            </a:r>
            <a:r>
              <a:rPr lang="en-SG" dirty="0">
                <a:hlinkClick r:id="rId2"/>
              </a:rPr>
              <a:t>https://</a:t>
            </a:r>
            <a:r>
              <a:rPr lang="en-SG" dirty="0" smtClean="0">
                <a:hlinkClick r:id="rId2"/>
              </a:rPr>
              <a:t>www.python.org/downloads/</a:t>
            </a:r>
            <a:endParaRPr lang="en-SG" dirty="0" smtClean="0"/>
          </a:p>
          <a:p>
            <a:pPr marL="0" indent="0">
              <a:buNone/>
            </a:pPr>
            <a:r>
              <a:rPr lang="en-SG" dirty="0" smtClean="0"/>
              <a:t>	Install Python 3.7</a:t>
            </a:r>
          </a:p>
          <a:p>
            <a:pPr marL="0" indent="0">
              <a:buNone/>
            </a:pPr>
            <a:r>
              <a:rPr lang="en-SG" dirty="0" smtClean="0"/>
              <a:t>2. 	Open </a:t>
            </a:r>
            <a:r>
              <a:rPr lang="en-SG" dirty="0" smtClean="0"/>
              <a:t>Terminal </a:t>
            </a:r>
            <a:r>
              <a:rPr lang="en-SG" dirty="0" smtClean="0"/>
              <a:t>(</a:t>
            </a:r>
            <a:r>
              <a:rPr lang="en-SG" dirty="0" smtClean="0"/>
              <a:t>Linux</a:t>
            </a:r>
            <a:r>
              <a:rPr lang="en-SG" dirty="0" smtClean="0"/>
              <a:t>)/CMD </a:t>
            </a:r>
            <a:r>
              <a:rPr lang="en-SG" dirty="0"/>
              <a:t>(Windows</a:t>
            </a:r>
            <a:r>
              <a:rPr lang="en-SG" dirty="0" smtClean="0"/>
              <a:t>) </a:t>
            </a:r>
            <a:r>
              <a:rPr lang="en-SG" dirty="0" smtClean="0"/>
              <a:t>with admin/root </a:t>
            </a:r>
            <a:r>
              <a:rPr lang="en-SG" dirty="0" smtClean="0"/>
              <a:t>privileges 	and </a:t>
            </a:r>
            <a:r>
              <a:rPr lang="en-SG" dirty="0" smtClean="0"/>
              <a:t>run the following command:</a:t>
            </a:r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r>
              <a:rPr lang="en-SG" dirty="0" smtClean="0"/>
              <a:t>3. 	cd to the folder location where solution is saved in:</a:t>
            </a:r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r>
              <a:rPr lang="en-SG" dirty="0" smtClean="0"/>
              <a:t>4. 	Run </a:t>
            </a:r>
          </a:p>
          <a:p>
            <a:pPr marL="0" indent="0">
              <a:buNone/>
            </a:pPr>
            <a:r>
              <a:rPr lang="en-SG" dirty="0" smtClean="0"/>
              <a:t>5. 	Open </a:t>
            </a:r>
            <a:r>
              <a:rPr lang="en-SG" dirty="0" smtClean="0"/>
              <a:t>iris_EDA_ML_yaochangxuan.ipynb </a:t>
            </a:r>
            <a:r>
              <a:rPr lang="en-SG" dirty="0" smtClean="0"/>
              <a:t>in your browser</a:t>
            </a: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374607"/>
              </p:ext>
            </p:extLst>
          </p:nvPr>
        </p:nvGraphicFramePr>
        <p:xfrm>
          <a:off x="1846054" y="371675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xmlns="" val="3784881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 smtClean="0">
                          <a:solidFill>
                            <a:schemeClr val="tx1"/>
                          </a:solidFill>
                        </a:rPr>
                        <a:t>pip install jupyter pandas numpy seaborn scikit-learn -U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5852565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256511"/>
              </p:ext>
            </p:extLst>
          </p:nvPr>
        </p:nvGraphicFramePr>
        <p:xfrm>
          <a:off x="1837428" y="4764780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xmlns="" val="3784881436"/>
                    </a:ext>
                  </a:extLst>
                </a:gridCol>
              </a:tblGrid>
              <a:tr h="338375">
                <a:tc>
                  <a:txBody>
                    <a:bodyPr/>
                    <a:lstStyle/>
                    <a:p>
                      <a:r>
                        <a:rPr lang="en-SG" dirty="0" smtClean="0">
                          <a:solidFill>
                            <a:schemeClr val="tx1"/>
                          </a:solidFill>
                        </a:rPr>
                        <a:t>cd</a:t>
                      </a:r>
                      <a:r>
                        <a:rPr lang="en-SG" baseline="0" dirty="0" smtClean="0">
                          <a:solidFill>
                            <a:schemeClr val="tx1"/>
                          </a:solidFill>
                        </a:rPr>
                        <a:t> C:\Users\&lt;YOUR COMPUTER NAME</a:t>
                      </a:r>
                      <a:r>
                        <a:rPr lang="en-SG" baseline="0" dirty="0" smtClean="0">
                          <a:solidFill>
                            <a:schemeClr val="tx1"/>
                          </a:solidFill>
                        </a:rPr>
                        <a:t>&gt;\&lt;YOUR FOLDER NAME&gt;</a:t>
                      </a:r>
                      <a:endParaRPr lang="en-SG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5852565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801192"/>
              </p:ext>
            </p:extLst>
          </p:nvPr>
        </p:nvGraphicFramePr>
        <p:xfrm>
          <a:off x="2490420" y="5311773"/>
          <a:ext cx="208279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799">
                  <a:extLst>
                    <a:ext uri="{9D8B030D-6E8A-4147-A177-3AD203B41FA5}">
                      <a16:colId xmlns:a16="http://schemas.microsoft.com/office/drawing/2014/main" xmlns="" val="3784881436"/>
                    </a:ext>
                  </a:extLst>
                </a:gridCol>
              </a:tblGrid>
              <a:tr h="344678">
                <a:tc>
                  <a:txBody>
                    <a:bodyPr/>
                    <a:lstStyle/>
                    <a:p>
                      <a:r>
                        <a:rPr lang="en-SG" baseline="0" dirty="0" smtClean="0">
                          <a:solidFill>
                            <a:schemeClr val="tx1"/>
                          </a:solidFill>
                        </a:rPr>
                        <a:t>jupyter notebook</a:t>
                      </a:r>
                      <a:endParaRPr lang="en-SG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58525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75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815" y="62655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 smtClean="0"/>
              <a:t>6. 	When jupyter notebook is opened, </a:t>
            </a:r>
          </a:p>
          <a:p>
            <a:pPr marL="0" indent="0">
              <a:buNone/>
            </a:pPr>
            <a:r>
              <a:rPr lang="en-SG" dirty="0" smtClean="0"/>
              <a:t>	Press </a:t>
            </a:r>
            <a:r>
              <a:rPr lang="en-SG" b="1" dirty="0" smtClean="0"/>
              <a:t>Kernel</a:t>
            </a:r>
            <a:r>
              <a:rPr lang="en-SG" dirty="0" smtClean="0"/>
              <a:t>&gt; </a:t>
            </a:r>
            <a:r>
              <a:rPr lang="en-SG" b="1" dirty="0" smtClean="0"/>
              <a:t>Restart &amp; Run All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SG" b="1" dirty="0" smtClean="0"/>
          </a:p>
          <a:p>
            <a:pPr marL="0" indent="0">
              <a:buNone/>
            </a:pPr>
            <a:r>
              <a:rPr lang="en-US" dirty="0" smtClean="0"/>
              <a:t>7. </a:t>
            </a:r>
            <a:r>
              <a:rPr lang="en-US" b="1" dirty="0" smtClean="0"/>
              <a:t>	</a:t>
            </a:r>
            <a:r>
              <a:rPr lang="en-SG" dirty="0" smtClean="0"/>
              <a:t>A </a:t>
            </a:r>
            <a:r>
              <a:rPr lang="en-SG" dirty="0"/>
              <a:t>prompt will appear, press </a:t>
            </a:r>
            <a:r>
              <a:rPr lang="en-SG" b="1" dirty="0"/>
              <a:t>Restart and Run All Cells</a:t>
            </a:r>
          </a:p>
          <a:p>
            <a:pPr marL="0" indent="0">
              <a:buNone/>
            </a:pPr>
            <a:endParaRPr lang="en-SG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1883511" y="1623294"/>
            <a:ext cx="5411486" cy="2295879"/>
            <a:chOff x="1837764" y="1509121"/>
            <a:chExt cx="7329316" cy="331334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7764" y="1509121"/>
              <a:ext cx="7329316" cy="3313341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404163" y="2453069"/>
              <a:ext cx="1098260" cy="22408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83511" y="4807577"/>
            <a:ext cx="6259824" cy="1648788"/>
            <a:chOff x="4110182" y="2365545"/>
            <a:chExt cx="6800273" cy="167998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0182" y="2365545"/>
              <a:ext cx="6800273" cy="1679982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227127" y="3620655"/>
              <a:ext cx="1683328" cy="42487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469044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291" y="53253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SG" dirty="0" smtClean="0"/>
              <a:t>8. 	A output file </a:t>
            </a:r>
            <a:r>
              <a:rPr lang="en-SG" b="1" i="1" dirty="0" smtClean="0"/>
              <a:t>answers.csv</a:t>
            </a:r>
            <a:r>
              <a:rPr lang="en-SG" dirty="0" smtClean="0"/>
              <a:t> with the prediction labels and 	probabilities will be generated at the end of the program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963" y="1680269"/>
            <a:ext cx="8080615" cy="474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55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u="sng" dirty="0" smtClean="0"/>
              <a:t>Testing Methodology</a:t>
            </a:r>
            <a:endParaRPr lang="en-SG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 smtClean="0"/>
              <a:t>I created a sample input data set for testing (found in the folder)</a:t>
            </a:r>
          </a:p>
          <a:p>
            <a:endParaRPr lang="en-SG" dirty="0"/>
          </a:p>
          <a:p>
            <a:endParaRPr lang="en-SG" dirty="0" smtClean="0"/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r>
              <a:rPr lang="en-SG" dirty="0" smtClean="0"/>
              <a:t>Alternatively, if you wish to use the df_test provided, without input file, just press enter and the program will use the following set of test data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54044"/>
            <a:ext cx="11149623" cy="14578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90" y="2454442"/>
            <a:ext cx="10645210" cy="129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79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u="sng" dirty="0" smtClean="0"/>
              <a:t>Storyline of solution</a:t>
            </a:r>
            <a:endParaRPr lang="en-SG" b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8932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9351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Further Exploration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b="1" u="sng" dirty="0" smtClean="0">
                <a:solidFill>
                  <a:srgbClr val="FF0000"/>
                </a:solidFill>
              </a:rPr>
              <a:t>Current approach</a:t>
            </a:r>
            <a:r>
              <a:rPr lang="en-SG" dirty="0" smtClean="0">
                <a:solidFill>
                  <a:srgbClr val="FF0000"/>
                </a:solidFill>
              </a:rPr>
              <a:t> </a:t>
            </a:r>
            <a:r>
              <a:rPr lang="en-SG" dirty="0" smtClean="0"/>
              <a:t>is supervised machine learning</a:t>
            </a:r>
          </a:p>
          <a:p>
            <a:pPr marL="0" indent="0">
              <a:buNone/>
            </a:pPr>
            <a:r>
              <a:rPr lang="en-SG" dirty="0" smtClean="0"/>
              <a:t>So it is possible to explore</a:t>
            </a:r>
          </a:p>
          <a:p>
            <a:pPr marL="0" indent="0">
              <a:buNone/>
            </a:pPr>
            <a:r>
              <a:rPr lang="en-SG" u="sng" dirty="0" smtClean="0"/>
              <a:t>Dimensionality Reduction </a:t>
            </a:r>
          </a:p>
          <a:p>
            <a:r>
              <a:rPr lang="en-US" dirty="0" smtClean="0"/>
              <a:t>Principal Component Analysis</a:t>
            </a:r>
            <a:r>
              <a:rPr lang="en-SG" dirty="0"/>
              <a:t> </a:t>
            </a:r>
            <a:r>
              <a:rPr lang="en-SG" dirty="0" smtClean="0"/>
              <a:t>– By reducing the dimensionality of Iris data (currently four features -&gt; two features) it will be easier to visualize the data set</a:t>
            </a:r>
          </a:p>
          <a:p>
            <a:r>
              <a:rPr lang="en-SG" dirty="0" smtClean="0"/>
              <a:t>But need to find a suitable lower-dimensional representation that retains the essential features of the data</a:t>
            </a:r>
          </a:p>
          <a:p>
            <a:r>
              <a:rPr lang="en-US" dirty="0" smtClean="0"/>
              <a:t>This can be explored using Weight of Evidence (WOE) and Information Value (IV) to remove highly correlated variables</a:t>
            </a:r>
            <a:endParaRPr lang="en-SG" dirty="0" smtClean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6498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215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Iris Dataset Exploratory Data Analysis </vt:lpstr>
      <vt:lpstr>Instructions to build and run the solution</vt:lpstr>
      <vt:lpstr>PowerPoint Presentation</vt:lpstr>
      <vt:lpstr>PowerPoint Presentation</vt:lpstr>
      <vt:lpstr>Testing Methodology</vt:lpstr>
      <vt:lpstr>Storyline of solution</vt:lpstr>
      <vt:lpstr>Further Exploration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SWEEYING</dc:creator>
  <cp:lastModifiedBy>Phoenix</cp:lastModifiedBy>
  <cp:revision>23</cp:revision>
  <dcterms:created xsi:type="dcterms:W3CDTF">2019-05-23T15:44:11Z</dcterms:created>
  <dcterms:modified xsi:type="dcterms:W3CDTF">2019-05-25T10:43:07Z</dcterms:modified>
</cp:coreProperties>
</file>