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86" r:id="rId3"/>
    <p:sldId id="257" r:id="rId4"/>
    <p:sldId id="280" r:id="rId5"/>
    <p:sldId id="288" r:id="rId7"/>
    <p:sldId id="281" r:id="rId8"/>
    <p:sldId id="266" r:id="rId9"/>
    <p:sldId id="282" r:id="rId10"/>
    <p:sldId id="3587" r:id="rId11"/>
    <p:sldId id="269" r:id="rId12"/>
    <p:sldId id="3595" r:id="rId13"/>
    <p:sldId id="3590" r:id="rId14"/>
    <p:sldId id="3580" r:id="rId15"/>
    <p:sldId id="3586" r:id="rId16"/>
    <p:sldId id="3581" r:id="rId17"/>
    <p:sldId id="3593" r:id="rId18"/>
    <p:sldId id="3597" r:id="rId19"/>
    <p:sldId id="283" r:id="rId20"/>
    <p:sldId id="273" r:id="rId21"/>
    <p:sldId id="274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343434"/>
    <a:srgbClr val="5E5E5E"/>
    <a:srgbClr val="666666"/>
    <a:srgbClr val="747474"/>
    <a:srgbClr val="868686"/>
    <a:srgbClr val="939393"/>
    <a:srgbClr val="333333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1"/>
        <p:guide orient="horz" pos="1436"/>
        <p:guide pos="388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upload_post_object_v2_6487977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1355" y="0"/>
            <a:ext cx="3240598" cy="1296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5893" y="4119388"/>
            <a:ext cx="1673808" cy="18104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400" dirty="0">
              <a:solidFill>
                <a:schemeClr val="tx1"/>
              </a:solidFill>
              <a:latin typeface="明兰" charset="0"/>
              <a:ea typeface="明兰" charset="0"/>
              <a:cs typeface="明兰" charset="0"/>
            </a:endParaRPr>
          </a:p>
          <a:p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9649" y="4268946"/>
            <a:ext cx="16738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charset="0"/>
                <a:ea typeface="明兰" panose="02010600030101010101" pitchFamily="2" charset="-122"/>
                <a:cs typeface="Times New Roman" panose="02020603050405020304" charset="0"/>
                <a:sym typeface="+mn-ea"/>
              </a:rPr>
              <a:t>TEAM</a:t>
            </a:r>
            <a:r>
              <a:rPr lang="en-US" altLang="zh-CN" sz="1400" b="1" dirty="0">
                <a:latin typeface="明兰" panose="02010600030101010101" pitchFamily="2" charset="-122"/>
                <a:ea typeface="明兰" panose="02010600030101010101" pitchFamily="2" charset="-122"/>
                <a:sym typeface="+mn-ea"/>
              </a:rPr>
              <a:t> | </a:t>
            </a:r>
            <a:r>
              <a:rPr lang="zh-CN" altLang="en-US" sz="1400" b="1" dirty="0">
                <a:latin typeface="明兰" panose="02010600030101010101" pitchFamily="2" charset="-122"/>
                <a:ea typeface="明兰" panose="02010600030101010101" pitchFamily="2" charset="-122"/>
                <a:sym typeface="+mn-ea"/>
              </a:rPr>
              <a:t>斗地组</a:t>
            </a:r>
            <a:endParaRPr lang="zh-CN" altLang="en-US" sz="1400" b="1" dirty="0">
              <a:latin typeface="明兰" panose="02010600030101010101" pitchFamily="2" charset="-122"/>
              <a:ea typeface="明兰" panose="02010600030101010101" pitchFamily="2" charset="-122"/>
              <a:sym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779079" y="4459444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412222" y="4318533"/>
            <a:ext cx="197380" cy="209480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08861" y="4366165"/>
            <a:ext cx="104968" cy="149989"/>
            <a:chOff x="11101388" y="-2608263"/>
            <a:chExt cx="4789488" cy="6843714"/>
          </a:xfrm>
          <a:solidFill>
            <a:schemeClr val="tx1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11101388" y="641350"/>
              <a:ext cx="4789488" cy="3594101"/>
            </a:xfrm>
            <a:custGeom>
              <a:avLst/>
              <a:gdLst>
                <a:gd name="T0" fmla="*/ 3013 w 3017"/>
                <a:gd name="T1" fmla="*/ 80 h 2264"/>
                <a:gd name="T2" fmla="*/ 2986 w 3017"/>
                <a:gd name="T3" fmla="*/ 32 h 2264"/>
                <a:gd name="T4" fmla="*/ 2937 w 3017"/>
                <a:gd name="T5" fmla="*/ 4 h 2264"/>
                <a:gd name="T6" fmla="*/ 2881 w 3017"/>
                <a:gd name="T7" fmla="*/ 4 h 2264"/>
                <a:gd name="T8" fmla="*/ 2833 w 3017"/>
                <a:gd name="T9" fmla="*/ 32 h 2264"/>
                <a:gd name="T10" fmla="*/ 2805 w 3017"/>
                <a:gd name="T11" fmla="*/ 80 h 2264"/>
                <a:gd name="T12" fmla="*/ 2797 w 3017"/>
                <a:gd name="T13" fmla="*/ 210 h 2264"/>
                <a:gd name="T14" fmla="*/ 2767 w 3017"/>
                <a:gd name="T15" fmla="*/ 405 h 2264"/>
                <a:gd name="T16" fmla="*/ 2708 w 3017"/>
                <a:gd name="T17" fmla="*/ 589 h 2264"/>
                <a:gd name="T18" fmla="*/ 2624 w 3017"/>
                <a:gd name="T19" fmla="*/ 761 h 2264"/>
                <a:gd name="T20" fmla="*/ 2517 w 3017"/>
                <a:gd name="T21" fmla="*/ 917 h 2264"/>
                <a:gd name="T22" fmla="*/ 2389 w 3017"/>
                <a:gd name="T23" fmla="*/ 1055 h 2264"/>
                <a:gd name="T24" fmla="*/ 2241 w 3017"/>
                <a:gd name="T25" fmla="*/ 1173 h 2264"/>
                <a:gd name="T26" fmla="*/ 2076 w 3017"/>
                <a:gd name="T27" fmla="*/ 1270 h 2264"/>
                <a:gd name="T28" fmla="*/ 1898 w 3017"/>
                <a:gd name="T29" fmla="*/ 1342 h 2264"/>
                <a:gd name="T30" fmla="*/ 1708 w 3017"/>
                <a:gd name="T31" fmla="*/ 1387 h 2264"/>
                <a:gd name="T32" fmla="*/ 1508 w 3017"/>
                <a:gd name="T33" fmla="*/ 1401 h 2264"/>
                <a:gd name="T34" fmla="*/ 1309 w 3017"/>
                <a:gd name="T35" fmla="*/ 1387 h 2264"/>
                <a:gd name="T36" fmla="*/ 1119 w 3017"/>
                <a:gd name="T37" fmla="*/ 1342 h 2264"/>
                <a:gd name="T38" fmla="*/ 940 w 3017"/>
                <a:gd name="T39" fmla="*/ 1270 h 2264"/>
                <a:gd name="T40" fmla="*/ 776 w 3017"/>
                <a:gd name="T41" fmla="*/ 1173 h 2264"/>
                <a:gd name="T42" fmla="*/ 628 w 3017"/>
                <a:gd name="T43" fmla="*/ 1055 h 2264"/>
                <a:gd name="T44" fmla="*/ 500 w 3017"/>
                <a:gd name="T45" fmla="*/ 917 h 2264"/>
                <a:gd name="T46" fmla="*/ 393 w 3017"/>
                <a:gd name="T47" fmla="*/ 761 h 2264"/>
                <a:gd name="T48" fmla="*/ 308 w 3017"/>
                <a:gd name="T49" fmla="*/ 589 h 2264"/>
                <a:gd name="T50" fmla="*/ 250 w 3017"/>
                <a:gd name="T51" fmla="*/ 405 h 2264"/>
                <a:gd name="T52" fmla="*/ 220 w 3017"/>
                <a:gd name="T53" fmla="*/ 210 h 2264"/>
                <a:gd name="T54" fmla="*/ 212 w 3017"/>
                <a:gd name="T55" fmla="*/ 80 h 2264"/>
                <a:gd name="T56" fmla="*/ 183 w 3017"/>
                <a:gd name="T57" fmla="*/ 32 h 2264"/>
                <a:gd name="T58" fmla="*/ 136 w 3017"/>
                <a:gd name="T59" fmla="*/ 4 h 2264"/>
                <a:gd name="T60" fmla="*/ 79 w 3017"/>
                <a:gd name="T61" fmla="*/ 4 h 2264"/>
                <a:gd name="T62" fmla="*/ 32 w 3017"/>
                <a:gd name="T63" fmla="*/ 32 h 2264"/>
                <a:gd name="T64" fmla="*/ 4 w 3017"/>
                <a:gd name="T65" fmla="*/ 80 h 2264"/>
                <a:gd name="T66" fmla="*/ 4 w 3017"/>
                <a:gd name="T67" fmla="*/ 222 h 2264"/>
                <a:gd name="T68" fmla="*/ 37 w 3017"/>
                <a:gd name="T69" fmla="*/ 439 h 2264"/>
                <a:gd name="T70" fmla="*/ 100 w 3017"/>
                <a:gd name="T71" fmla="*/ 647 h 2264"/>
                <a:gd name="T72" fmla="*/ 190 w 3017"/>
                <a:gd name="T73" fmla="*/ 839 h 2264"/>
                <a:gd name="T74" fmla="*/ 305 w 3017"/>
                <a:gd name="T75" fmla="*/ 1018 h 2264"/>
                <a:gd name="T76" fmla="*/ 444 w 3017"/>
                <a:gd name="T77" fmla="*/ 1176 h 2264"/>
                <a:gd name="T78" fmla="*/ 604 w 3017"/>
                <a:gd name="T79" fmla="*/ 1315 h 2264"/>
                <a:gd name="T80" fmla="*/ 782 w 3017"/>
                <a:gd name="T81" fmla="*/ 1430 h 2264"/>
                <a:gd name="T82" fmla="*/ 975 w 3017"/>
                <a:gd name="T83" fmla="*/ 1520 h 2264"/>
                <a:gd name="T84" fmla="*/ 1182 w 3017"/>
                <a:gd name="T85" fmla="*/ 1582 h 2264"/>
                <a:gd name="T86" fmla="*/ 1401 w 3017"/>
                <a:gd name="T87" fmla="*/ 1613 h 2264"/>
                <a:gd name="T88" fmla="*/ 1401 w 3017"/>
                <a:gd name="T89" fmla="*/ 2156 h 2264"/>
                <a:gd name="T90" fmla="*/ 1415 w 3017"/>
                <a:gd name="T91" fmla="*/ 2210 h 2264"/>
                <a:gd name="T92" fmla="*/ 1454 w 3017"/>
                <a:gd name="T93" fmla="*/ 2249 h 2264"/>
                <a:gd name="T94" fmla="*/ 1508 w 3017"/>
                <a:gd name="T95" fmla="*/ 2264 h 2264"/>
                <a:gd name="T96" fmla="*/ 1563 w 3017"/>
                <a:gd name="T97" fmla="*/ 2249 h 2264"/>
                <a:gd name="T98" fmla="*/ 1601 w 3017"/>
                <a:gd name="T99" fmla="*/ 2210 h 2264"/>
                <a:gd name="T100" fmla="*/ 1617 w 3017"/>
                <a:gd name="T101" fmla="*/ 2156 h 2264"/>
                <a:gd name="T102" fmla="*/ 1617 w 3017"/>
                <a:gd name="T103" fmla="*/ 1613 h 2264"/>
                <a:gd name="T104" fmla="*/ 1835 w 3017"/>
                <a:gd name="T105" fmla="*/ 1582 h 2264"/>
                <a:gd name="T106" fmla="*/ 2042 w 3017"/>
                <a:gd name="T107" fmla="*/ 1520 h 2264"/>
                <a:gd name="T108" fmla="*/ 2236 w 3017"/>
                <a:gd name="T109" fmla="*/ 1430 h 2264"/>
                <a:gd name="T110" fmla="*/ 2414 w 3017"/>
                <a:gd name="T111" fmla="*/ 1315 h 2264"/>
                <a:gd name="T112" fmla="*/ 2573 w 3017"/>
                <a:gd name="T113" fmla="*/ 1176 h 2264"/>
                <a:gd name="T114" fmla="*/ 2712 w 3017"/>
                <a:gd name="T115" fmla="*/ 1018 h 2264"/>
                <a:gd name="T116" fmla="*/ 2827 w 3017"/>
                <a:gd name="T117" fmla="*/ 839 h 2264"/>
                <a:gd name="T118" fmla="*/ 2918 w 3017"/>
                <a:gd name="T119" fmla="*/ 647 h 2264"/>
                <a:gd name="T120" fmla="*/ 2980 w 3017"/>
                <a:gd name="T121" fmla="*/ 439 h 2264"/>
                <a:gd name="T122" fmla="*/ 3013 w 3017"/>
                <a:gd name="T123" fmla="*/ 222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2264">
                  <a:moveTo>
                    <a:pt x="3017" y="108"/>
                  </a:moveTo>
                  <a:lnTo>
                    <a:pt x="3013" y="80"/>
                  </a:lnTo>
                  <a:lnTo>
                    <a:pt x="3003" y="54"/>
                  </a:lnTo>
                  <a:lnTo>
                    <a:pt x="2986" y="32"/>
                  </a:lnTo>
                  <a:lnTo>
                    <a:pt x="2963" y="16"/>
                  </a:lnTo>
                  <a:lnTo>
                    <a:pt x="2937" y="4"/>
                  </a:lnTo>
                  <a:lnTo>
                    <a:pt x="2910" y="0"/>
                  </a:lnTo>
                  <a:lnTo>
                    <a:pt x="2881" y="4"/>
                  </a:lnTo>
                  <a:lnTo>
                    <a:pt x="2855" y="16"/>
                  </a:lnTo>
                  <a:lnTo>
                    <a:pt x="2833" y="32"/>
                  </a:lnTo>
                  <a:lnTo>
                    <a:pt x="2816" y="54"/>
                  </a:lnTo>
                  <a:lnTo>
                    <a:pt x="2805" y="80"/>
                  </a:lnTo>
                  <a:lnTo>
                    <a:pt x="2801" y="108"/>
                  </a:lnTo>
                  <a:lnTo>
                    <a:pt x="2797" y="210"/>
                  </a:lnTo>
                  <a:lnTo>
                    <a:pt x="2785" y="308"/>
                  </a:lnTo>
                  <a:lnTo>
                    <a:pt x="2767" y="405"/>
                  </a:lnTo>
                  <a:lnTo>
                    <a:pt x="2741" y="498"/>
                  </a:lnTo>
                  <a:lnTo>
                    <a:pt x="2708" y="589"/>
                  </a:lnTo>
                  <a:lnTo>
                    <a:pt x="2670" y="677"/>
                  </a:lnTo>
                  <a:lnTo>
                    <a:pt x="2624" y="761"/>
                  </a:lnTo>
                  <a:lnTo>
                    <a:pt x="2573" y="841"/>
                  </a:lnTo>
                  <a:lnTo>
                    <a:pt x="2517" y="917"/>
                  </a:lnTo>
                  <a:lnTo>
                    <a:pt x="2456" y="989"/>
                  </a:lnTo>
                  <a:lnTo>
                    <a:pt x="2389" y="1055"/>
                  </a:lnTo>
                  <a:lnTo>
                    <a:pt x="2317" y="1117"/>
                  </a:lnTo>
                  <a:lnTo>
                    <a:pt x="2241" y="1173"/>
                  </a:lnTo>
                  <a:lnTo>
                    <a:pt x="2161" y="1224"/>
                  </a:lnTo>
                  <a:lnTo>
                    <a:pt x="2076" y="1270"/>
                  </a:lnTo>
                  <a:lnTo>
                    <a:pt x="1990" y="1309"/>
                  </a:lnTo>
                  <a:lnTo>
                    <a:pt x="1898" y="1342"/>
                  </a:lnTo>
                  <a:lnTo>
                    <a:pt x="1805" y="1367"/>
                  </a:lnTo>
                  <a:lnTo>
                    <a:pt x="1708" y="1387"/>
                  </a:lnTo>
                  <a:lnTo>
                    <a:pt x="1610" y="1397"/>
                  </a:lnTo>
                  <a:lnTo>
                    <a:pt x="1508" y="1401"/>
                  </a:lnTo>
                  <a:lnTo>
                    <a:pt x="1407" y="1397"/>
                  </a:lnTo>
                  <a:lnTo>
                    <a:pt x="1309" y="1387"/>
                  </a:lnTo>
                  <a:lnTo>
                    <a:pt x="1212" y="1367"/>
                  </a:lnTo>
                  <a:lnTo>
                    <a:pt x="1119" y="1342"/>
                  </a:lnTo>
                  <a:lnTo>
                    <a:pt x="1028" y="1309"/>
                  </a:lnTo>
                  <a:lnTo>
                    <a:pt x="940" y="1270"/>
                  </a:lnTo>
                  <a:lnTo>
                    <a:pt x="856" y="1224"/>
                  </a:lnTo>
                  <a:lnTo>
                    <a:pt x="776" y="1173"/>
                  </a:lnTo>
                  <a:lnTo>
                    <a:pt x="700" y="1117"/>
                  </a:lnTo>
                  <a:lnTo>
                    <a:pt x="628" y="1055"/>
                  </a:lnTo>
                  <a:lnTo>
                    <a:pt x="562" y="989"/>
                  </a:lnTo>
                  <a:lnTo>
                    <a:pt x="500" y="917"/>
                  </a:lnTo>
                  <a:lnTo>
                    <a:pt x="444" y="841"/>
                  </a:lnTo>
                  <a:lnTo>
                    <a:pt x="393" y="761"/>
                  </a:lnTo>
                  <a:lnTo>
                    <a:pt x="347" y="677"/>
                  </a:lnTo>
                  <a:lnTo>
                    <a:pt x="308" y="589"/>
                  </a:lnTo>
                  <a:lnTo>
                    <a:pt x="275" y="498"/>
                  </a:lnTo>
                  <a:lnTo>
                    <a:pt x="250" y="405"/>
                  </a:lnTo>
                  <a:lnTo>
                    <a:pt x="231" y="308"/>
                  </a:lnTo>
                  <a:lnTo>
                    <a:pt x="220" y="210"/>
                  </a:lnTo>
                  <a:lnTo>
                    <a:pt x="216" y="108"/>
                  </a:lnTo>
                  <a:lnTo>
                    <a:pt x="212" y="80"/>
                  </a:lnTo>
                  <a:lnTo>
                    <a:pt x="200" y="54"/>
                  </a:lnTo>
                  <a:lnTo>
                    <a:pt x="183" y="32"/>
                  </a:lnTo>
                  <a:lnTo>
                    <a:pt x="162" y="16"/>
                  </a:lnTo>
                  <a:lnTo>
                    <a:pt x="136" y="4"/>
                  </a:lnTo>
                  <a:lnTo>
                    <a:pt x="107" y="0"/>
                  </a:lnTo>
                  <a:lnTo>
                    <a:pt x="79" y="4"/>
                  </a:lnTo>
                  <a:lnTo>
                    <a:pt x="54" y="16"/>
                  </a:lnTo>
                  <a:lnTo>
                    <a:pt x="32" y="32"/>
                  </a:lnTo>
                  <a:lnTo>
                    <a:pt x="15" y="54"/>
                  </a:lnTo>
                  <a:lnTo>
                    <a:pt x="4" y="80"/>
                  </a:lnTo>
                  <a:lnTo>
                    <a:pt x="0" y="108"/>
                  </a:lnTo>
                  <a:lnTo>
                    <a:pt x="4" y="222"/>
                  </a:lnTo>
                  <a:lnTo>
                    <a:pt x="17" y="332"/>
                  </a:lnTo>
                  <a:lnTo>
                    <a:pt x="37" y="439"/>
                  </a:lnTo>
                  <a:lnTo>
                    <a:pt x="64" y="545"/>
                  </a:lnTo>
                  <a:lnTo>
                    <a:pt x="100" y="647"/>
                  </a:lnTo>
                  <a:lnTo>
                    <a:pt x="142" y="745"/>
                  </a:lnTo>
                  <a:lnTo>
                    <a:pt x="190" y="839"/>
                  </a:lnTo>
                  <a:lnTo>
                    <a:pt x="245" y="931"/>
                  </a:lnTo>
                  <a:lnTo>
                    <a:pt x="305" y="1018"/>
                  </a:lnTo>
                  <a:lnTo>
                    <a:pt x="372" y="1100"/>
                  </a:lnTo>
                  <a:lnTo>
                    <a:pt x="444" y="1176"/>
                  </a:lnTo>
                  <a:lnTo>
                    <a:pt x="521" y="1248"/>
                  </a:lnTo>
                  <a:lnTo>
                    <a:pt x="604" y="1315"/>
                  </a:lnTo>
                  <a:lnTo>
                    <a:pt x="690" y="1375"/>
                  </a:lnTo>
                  <a:lnTo>
                    <a:pt x="782" y="1430"/>
                  </a:lnTo>
                  <a:lnTo>
                    <a:pt x="876" y="1478"/>
                  </a:lnTo>
                  <a:lnTo>
                    <a:pt x="975" y="1520"/>
                  </a:lnTo>
                  <a:lnTo>
                    <a:pt x="1077" y="1554"/>
                  </a:lnTo>
                  <a:lnTo>
                    <a:pt x="1182" y="1582"/>
                  </a:lnTo>
                  <a:lnTo>
                    <a:pt x="1291" y="1601"/>
                  </a:lnTo>
                  <a:lnTo>
                    <a:pt x="1401" y="1613"/>
                  </a:lnTo>
                  <a:lnTo>
                    <a:pt x="1401" y="1617"/>
                  </a:lnTo>
                  <a:lnTo>
                    <a:pt x="1401" y="2156"/>
                  </a:lnTo>
                  <a:lnTo>
                    <a:pt x="1405" y="2185"/>
                  </a:lnTo>
                  <a:lnTo>
                    <a:pt x="1415" y="2210"/>
                  </a:lnTo>
                  <a:lnTo>
                    <a:pt x="1432" y="2232"/>
                  </a:lnTo>
                  <a:lnTo>
                    <a:pt x="1454" y="2249"/>
                  </a:lnTo>
                  <a:lnTo>
                    <a:pt x="1480" y="2260"/>
                  </a:lnTo>
                  <a:lnTo>
                    <a:pt x="1508" y="2264"/>
                  </a:lnTo>
                  <a:lnTo>
                    <a:pt x="1537" y="2260"/>
                  </a:lnTo>
                  <a:lnTo>
                    <a:pt x="1563" y="2249"/>
                  </a:lnTo>
                  <a:lnTo>
                    <a:pt x="1585" y="2232"/>
                  </a:lnTo>
                  <a:lnTo>
                    <a:pt x="1601" y="2210"/>
                  </a:lnTo>
                  <a:lnTo>
                    <a:pt x="1613" y="2185"/>
                  </a:lnTo>
                  <a:lnTo>
                    <a:pt x="1617" y="2156"/>
                  </a:lnTo>
                  <a:lnTo>
                    <a:pt x="1617" y="1617"/>
                  </a:lnTo>
                  <a:lnTo>
                    <a:pt x="1617" y="1613"/>
                  </a:lnTo>
                  <a:lnTo>
                    <a:pt x="1727" y="1601"/>
                  </a:lnTo>
                  <a:lnTo>
                    <a:pt x="1835" y="1582"/>
                  </a:lnTo>
                  <a:lnTo>
                    <a:pt x="1940" y="1554"/>
                  </a:lnTo>
                  <a:lnTo>
                    <a:pt x="2042" y="1520"/>
                  </a:lnTo>
                  <a:lnTo>
                    <a:pt x="2140" y="1478"/>
                  </a:lnTo>
                  <a:lnTo>
                    <a:pt x="2236" y="1430"/>
                  </a:lnTo>
                  <a:lnTo>
                    <a:pt x="2327" y="1375"/>
                  </a:lnTo>
                  <a:lnTo>
                    <a:pt x="2414" y="1315"/>
                  </a:lnTo>
                  <a:lnTo>
                    <a:pt x="2496" y="1248"/>
                  </a:lnTo>
                  <a:lnTo>
                    <a:pt x="2573" y="1176"/>
                  </a:lnTo>
                  <a:lnTo>
                    <a:pt x="2645" y="1100"/>
                  </a:lnTo>
                  <a:lnTo>
                    <a:pt x="2712" y="1018"/>
                  </a:lnTo>
                  <a:lnTo>
                    <a:pt x="2772" y="931"/>
                  </a:lnTo>
                  <a:lnTo>
                    <a:pt x="2827" y="839"/>
                  </a:lnTo>
                  <a:lnTo>
                    <a:pt x="2876" y="745"/>
                  </a:lnTo>
                  <a:lnTo>
                    <a:pt x="2918" y="647"/>
                  </a:lnTo>
                  <a:lnTo>
                    <a:pt x="2953" y="545"/>
                  </a:lnTo>
                  <a:lnTo>
                    <a:pt x="2980" y="439"/>
                  </a:lnTo>
                  <a:lnTo>
                    <a:pt x="3000" y="332"/>
                  </a:lnTo>
                  <a:lnTo>
                    <a:pt x="3013" y="222"/>
                  </a:lnTo>
                  <a:lnTo>
                    <a:pt x="3017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1957050" y="-2608263"/>
              <a:ext cx="3078163" cy="4960938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438941" y="2123209"/>
            <a:ext cx="7817679" cy="1753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教务网系统</a:t>
            </a:r>
            <a:endParaRPr lang="en-US" altLang="zh-CN" sz="5400" spc="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5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需求说明分析</a:t>
            </a:r>
            <a:endParaRPr lang="zh-CN" altLang="en-US" sz="5400" spc="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779044" y="4268946"/>
            <a:ext cx="1797467" cy="19341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dirty="0">
                <a:latin typeface="Times New Roman" panose="02020603050405020304" charset="0"/>
                <a:ea typeface="明兰" charset="0"/>
                <a:cs typeface="Times New Roman" panose="02020603050405020304" charset="0"/>
                <a:sym typeface="+mn-ea"/>
              </a:rPr>
              <a:t>MEMBER  </a:t>
            </a:r>
            <a:r>
              <a:rPr lang="en-US" altLang="zh-CN" sz="1400" dirty="0">
                <a:latin typeface="明兰" charset="0"/>
                <a:ea typeface="明兰" charset="0"/>
                <a:cs typeface="明兰" charset="0"/>
                <a:sym typeface="+mn-ea"/>
              </a:rPr>
              <a:t>:  </a:t>
            </a:r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张文静</a:t>
            </a:r>
            <a:endParaRPr lang="zh-CN" altLang="en-US" sz="1400" dirty="0">
              <a:latin typeface="明兰" charset="0"/>
              <a:ea typeface="明兰" charset="0"/>
              <a:cs typeface="明兰" charset="0"/>
            </a:endParaRPr>
          </a:p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              刘蕃蕃</a:t>
            </a:r>
            <a:endParaRPr lang="zh-CN" altLang="en-US" sz="1400" dirty="0">
              <a:solidFill>
                <a:schemeClr val="tx1"/>
              </a:solidFill>
              <a:latin typeface="明兰" charset="0"/>
              <a:ea typeface="明兰" charset="0"/>
              <a:cs typeface="明兰" charset="0"/>
            </a:endParaRPr>
          </a:p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              杨晨颖</a:t>
            </a:r>
            <a:endParaRPr lang="zh-CN" altLang="en-US" sz="1400" dirty="0">
              <a:solidFill>
                <a:schemeClr val="tx1"/>
              </a:solidFill>
              <a:latin typeface="明兰" charset="0"/>
              <a:ea typeface="明兰" charset="0"/>
              <a:cs typeface="明兰" charset="0"/>
            </a:endParaRPr>
          </a:p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              舒婷婷</a:t>
            </a:r>
            <a:endParaRPr lang="zh-CN" altLang="en-US" sz="1400" dirty="0">
              <a:solidFill>
                <a:schemeClr val="tx1"/>
              </a:solidFill>
              <a:latin typeface="明兰" charset="0"/>
              <a:ea typeface="明兰" charset="0"/>
              <a:cs typeface="明兰" charset="0"/>
            </a:endParaRPr>
          </a:p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              侯佳媚</a:t>
            </a:r>
            <a:endParaRPr lang="zh-CN" altLang="en-US" sz="1400" dirty="0">
              <a:solidFill>
                <a:schemeClr val="tx1"/>
              </a:solidFill>
              <a:latin typeface="明兰" charset="0"/>
              <a:ea typeface="明兰" charset="0"/>
              <a:cs typeface="明兰" charset="0"/>
            </a:endParaRPr>
          </a:p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            </a:t>
            </a:r>
            <a:r>
              <a:rPr lang="en-US" altLang="zh-CN" sz="1400" dirty="0">
                <a:latin typeface="明兰" charset="0"/>
                <a:ea typeface="明兰" charset="0"/>
                <a:cs typeface="明兰" charset="0"/>
                <a:sym typeface="+mn-ea"/>
              </a:rPr>
              <a:t> </a:t>
            </a:r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 李 </a:t>
            </a:r>
            <a:r>
              <a:rPr lang="en-US" altLang="zh-CN" sz="1400" dirty="0">
                <a:latin typeface="明兰" charset="0"/>
                <a:ea typeface="明兰" charset="0"/>
                <a:cs typeface="明兰" charset="0"/>
                <a:sym typeface="+mn-ea"/>
              </a:rPr>
              <a:t> </a:t>
            </a:r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文</a:t>
            </a:r>
            <a:endParaRPr lang="zh-CN" altLang="en-US" sz="1400" dirty="0">
              <a:ea typeface="明兰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013784" y="4268946"/>
            <a:ext cx="1687572" cy="521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明兰" charset="0"/>
                <a:ea typeface="明兰" charset="0"/>
                <a:cs typeface="明兰" charset="0"/>
                <a:sym typeface="+mn-ea"/>
              </a:rPr>
              <a:t>汇报人：舒婷婷</a:t>
            </a:r>
            <a:endParaRPr lang="zh-CN" altLang="en-US" sz="1400" dirty="0">
              <a:latin typeface="明兰" charset="0"/>
              <a:ea typeface="明兰" charset="0"/>
              <a:cs typeface="明兰" charset="0"/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明兰" charset="0"/>
                <a:ea typeface="明兰" charset="0"/>
                <a:cs typeface="明兰" charset="0"/>
                <a:sym typeface="+mn-ea"/>
              </a:rPr>
              <a:t>          </a:t>
            </a:r>
            <a:endParaRPr lang="zh-CN" altLang="en-US" sz="1400" dirty="0">
              <a:latin typeface="明兰" charset="0"/>
              <a:ea typeface="明兰" charset="0"/>
              <a:cs typeface="明兰" charset="0"/>
              <a:sym typeface="+mn-ea"/>
            </a:endParaRPr>
          </a:p>
        </p:txBody>
      </p:sp>
      <p:pic>
        <p:nvPicPr>
          <p:cNvPr id="13" name="图片 12" descr="upload_post_object_v2_908678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11" y="4268946"/>
            <a:ext cx="217667" cy="259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2" grpId="0"/>
      <p:bldP spid="22" grpId="1"/>
      <p:bldP spid="23" grpId="0" animBg="1"/>
      <p:bldP spid="23" grpId="1" animBg="1"/>
      <p:bldP spid="76" grpId="0"/>
      <p:bldP spid="3" grpId="0"/>
      <p:bldP spid="3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pload_post_object_v2_2300887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738187" y="2000006"/>
            <a:ext cx="4977633" cy="2857989"/>
          </a:xfrm>
          <a:prstGeom prst="rect">
            <a:avLst/>
          </a:prstGeom>
        </p:spPr>
      </p:pic>
      <p:pic>
        <p:nvPicPr>
          <p:cNvPr id="6" name="图片 5" descr="upload_post_object_v2_915576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15" y="159270"/>
            <a:ext cx="9263063" cy="653945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664512" y="3229697"/>
            <a:ext cx="2173363" cy="3987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系统完整流程图</a:t>
            </a:r>
            <a:endParaRPr lang="zh-CN" altLang="en-US" sz="2000" b="0" u="none">
              <a:solidFill>
                <a:srgbClr val="00000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系统工作流程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post_object_v2_107571567"/>
          <p:cNvPicPr>
            <a:picLocks noChangeAspect="1"/>
          </p:cNvPicPr>
          <p:nvPr/>
        </p:nvPicPr>
        <p:blipFill>
          <a:blip r:embed="rId1"/>
          <a:srcRect l="416"/>
          <a:stretch>
            <a:fillRect/>
          </a:stretch>
        </p:blipFill>
        <p:spPr>
          <a:xfrm>
            <a:off x="6164214" y="109651"/>
            <a:ext cx="5844330" cy="6129474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04839" y="1198788"/>
            <a:ext cx="4796759" cy="337471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       该系统包含三个用户对象，如图他们有泛化、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关联、包含、</a:t>
            </a:r>
            <a:r>
              <a:rPr lang="zh-CN" altLang="en-US" sz="2000">
                <a:solidFill>
                  <a:srgbClr val="000000"/>
                </a:solidFill>
              </a:rPr>
              <a:t>扩展关系。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       </a:t>
            </a:r>
            <a:r>
              <a:rPr lang="zh-CN" altLang="en-US" sz="2000">
                <a:solidFill>
                  <a:srgbClr val="000000"/>
                </a:solidFill>
              </a:rPr>
              <a:t>且不同的对象有不同的权限。其中学生、教师只具有关于个人信息的基本权限，教务拥有系统全部权限。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     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000" b="0" u="none">
              <a:solidFill>
                <a:srgbClr val="000000"/>
              </a:solidFill>
            </a:endParaRPr>
          </a:p>
        </p:txBody>
      </p:sp>
      <p:pic>
        <p:nvPicPr>
          <p:cNvPr id="21" name="图片 20" descr="upload_post_object_v2_230088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0" y="2721957"/>
            <a:ext cx="5962313" cy="3695831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系统用例图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6935159" y="3548666"/>
            <a:ext cx="174382" cy="3950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150708" y="3459330"/>
            <a:ext cx="351431" cy="201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7476232" y="3178450"/>
            <a:ext cx="466562" cy="2989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215627" y="3790993"/>
            <a:ext cx="246217" cy="1237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9" idx="6"/>
            <a:endCxn id="37" idx="2"/>
          </p:cNvCxnSpPr>
          <p:nvPr/>
        </p:nvCxnSpPr>
        <p:spPr>
          <a:xfrm flipV="1">
            <a:off x="4652619" y="3978327"/>
            <a:ext cx="769620" cy="60388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2" idx="6"/>
            <a:endCxn id="29" idx="1"/>
          </p:cNvCxnSpPr>
          <p:nvPr/>
        </p:nvCxnSpPr>
        <p:spPr>
          <a:xfrm>
            <a:off x="4197300" y="4417221"/>
            <a:ext cx="386715" cy="13652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459348" y="3953153"/>
            <a:ext cx="431388" cy="371954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947614" y="3914737"/>
            <a:ext cx="223266" cy="39479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19595" y="3368100"/>
            <a:ext cx="106064" cy="39977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93453" y="3886720"/>
            <a:ext cx="334508" cy="2202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7733515" y="4123741"/>
            <a:ext cx="463157" cy="37287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7350713" y="4123741"/>
            <a:ext cx="302531" cy="3906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922378" y="3970236"/>
            <a:ext cx="417626" cy="54416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24244" y="3147814"/>
            <a:ext cx="401873" cy="254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276966" y="3180928"/>
            <a:ext cx="345559" cy="29643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82877" y="3230037"/>
            <a:ext cx="287149" cy="12270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7942794" y="3128030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742352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653244" y="4083605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709477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8125176" y="414010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4" name="椭圆 23"/>
          <p:cNvSpPr/>
          <p:nvPr/>
        </p:nvSpPr>
        <p:spPr>
          <a:xfrm flipH="1">
            <a:off x="6370026" y="3312604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281181" y="4475976"/>
            <a:ext cx="98088" cy="9808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6823593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3804174" y="4247515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2243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9" name="椭圆 28"/>
          <p:cNvSpPr/>
          <p:nvPr/>
        </p:nvSpPr>
        <p:spPr>
          <a:xfrm>
            <a:off x="4572691" y="454218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53873" y="2881814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9089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096168" y="4366272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3" name="椭圆 32"/>
          <p:cNvSpPr/>
          <p:nvPr/>
        </p:nvSpPr>
        <p:spPr>
          <a:xfrm>
            <a:off x="6014361" y="316152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609787" y="3106686"/>
            <a:ext cx="86980" cy="869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5" name="椭圆 34"/>
          <p:cNvSpPr/>
          <p:nvPr/>
        </p:nvSpPr>
        <p:spPr>
          <a:xfrm>
            <a:off x="5879098" y="4297772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84113" y="3720718"/>
            <a:ext cx="106446" cy="10644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422364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6123208" y="382351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9" name="椭圆 38"/>
          <p:cNvSpPr/>
          <p:nvPr/>
        </p:nvSpPr>
        <p:spPr>
          <a:xfrm flipH="1">
            <a:off x="6480112" y="3720781"/>
            <a:ext cx="120526" cy="120526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>
            <a:endCxn id="30" idx="3"/>
          </p:cNvCxnSpPr>
          <p:nvPr/>
        </p:nvCxnSpPr>
        <p:spPr>
          <a:xfrm flipV="1">
            <a:off x="4460754" y="2950331"/>
            <a:ext cx="504875" cy="36652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0"/>
            <a:endCxn id="30" idx="5"/>
          </p:cNvCxnSpPr>
          <p:nvPr/>
        </p:nvCxnSpPr>
        <p:spPr>
          <a:xfrm flipH="1" flipV="1">
            <a:off x="5022390" y="2950331"/>
            <a:ext cx="218924" cy="5122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 rot="2700000">
            <a:off x="6279040" y="3114135"/>
            <a:ext cx="984706" cy="984705"/>
          </a:xfrm>
          <a:prstGeom prst="rect">
            <a:avLst/>
          </a:prstGeom>
          <a:solidFill>
            <a:srgbClr val="C971C6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生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2700000">
            <a:off x="5743877" y="4190186"/>
            <a:ext cx="984706" cy="984705"/>
          </a:xfrm>
          <a:prstGeom prst="rect">
            <a:avLst/>
          </a:prstGeom>
          <a:solidFill>
            <a:srgbClr val="A490B8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户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5463416" y="2280989"/>
            <a:ext cx="984706" cy="984705"/>
          </a:xfrm>
          <a:prstGeom prst="rect">
            <a:avLst/>
          </a:prstGeom>
          <a:solidFill>
            <a:srgbClr val="A490B8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学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928253" y="3374562"/>
            <a:ext cx="984706" cy="984705"/>
          </a:xfrm>
          <a:prstGeom prst="rect">
            <a:avLst/>
          </a:prstGeom>
          <a:solidFill>
            <a:srgbClr val="93C244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用</a:t>
            </a:r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48" name="Group 4"/>
          <p:cNvGrpSpPr/>
          <p:nvPr/>
        </p:nvGrpSpPr>
        <p:grpSpPr>
          <a:xfrm>
            <a:off x="1076326" y="3368781"/>
            <a:ext cx="3164581" cy="857292"/>
            <a:chOff x="8479589" y="2205057"/>
            <a:chExt cx="2806723" cy="1057202"/>
          </a:xfrm>
        </p:grpSpPr>
        <p:sp>
          <p:nvSpPr>
            <p:cNvPr id="49" name="TextBox 28"/>
            <p:cNvSpPr txBox="1"/>
            <p:nvPr/>
          </p:nvSpPr>
          <p:spPr>
            <a:xfrm>
              <a:off x="8479612" y="2205057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成绩查询</a:t>
              </a:r>
              <a:endParaRPr lang="zh-CN" altLang="en-US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50" name="Rectangle 29"/>
            <p:cNvSpPr/>
            <p:nvPr/>
          </p:nvSpPr>
          <p:spPr>
            <a:xfrm>
              <a:off x="8479589" y="2639011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学生用户可通过该系统的“成绩查询”功能查询学生本人成绩，培养学生热爱学习的意识，助力学生成长。</a:t>
              </a:r>
              <a:endParaRPr lang="zh-CN" altLang="en-US" sz="17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54" name="Group 4"/>
          <p:cNvGrpSpPr/>
          <p:nvPr/>
        </p:nvGrpSpPr>
        <p:grpSpPr>
          <a:xfrm>
            <a:off x="8405225" y="3300039"/>
            <a:ext cx="3023770" cy="841139"/>
            <a:chOff x="8479612" y="2464939"/>
            <a:chExt cx="2806700" cy="900247"/>
          </a:xfrm>
        </p:grpSpPr>
        <p:sp>
          <p:nvSpPr>
            <p:cNvPr id="55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marL="0" indent="0" algn="l" defTabSz="0" rtl="0" eaLnBrk="1" latinLnBrk="0" hangingPunct="1">
                <a:buNone/>
              </a:pPr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查询课表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56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学生用户进行“查询课表”，学生可根据自身具体情况经行增加、删除、修改课表信息，实现学校“一人一课表”的特色化教学。</a:t>
              </a:r>
              <a:endParaRPr lang="zh-CN" altLang="en-US" sz="11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57" name="Group 4"/>
          <p:cNvGrpSpPr/>
          <p:nvPr/>
        </p:nvGrpSpPr>
        <p:grpSpPr>
          <a:xfrm>
            <a:off x="7290217" y="1988791"/>
            <a:ext cx="2950727" cy="908116"/>
            <a:chOff x="8479612" y="2464939"/>
            <a:chExt cx="2806700" cy="900247"/>
          </a:xfrm>
        </p:grpSpPr>
        <p:sp>
          <p:nvSpPr>
            <p:cNvPr id="58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marL="0" indent="0" algn="l" defTabSz="0" rtl="0" eaLnBrk="1" latinLnBrk="0" hangingPunct="1">
                <a:buNone/>
              </a:pPr>
              <a:r>
                <a:rPr lang="zh-CN" altLang="en-US" sz="1600" b="1">
                  <a:solidFill>
                    <a:schemeClr val="tx1"/>
                  </a:solidFill>
                  <a:cs typeface="+mn-ea"/>
                </a:rPr>
                <a:t>课程选修</a:t>
              </a:r>
              <a:endParaRPr lang="zh-CN" altLang="en-US" sz="1600" b="1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59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marL="0" indent="0" algn="l" defTabSz="0" rtl="0" eaLnBrk="1" latinLnBrk="0" hangingPunct="1">
                <a:buNone/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学生用户进行“课程选修选择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marL="0" indent="0" algn="l" defTabSz="0" rtl="0" eaLnBrk="1" latinLnBrk="0" hangingPunct="1">
                <a:buNone/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出适合自己的教学方式，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marL="0" indent="0" algn="l" defTabSz="0" rtl="0" eaLnBrk="1" latinLnBrk="0" hangingPunct="1">
                <a:buNone/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提高学生学习兴趣。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46" name="Group 4"/>
          <p:cNvGrpSpPr/>
          <p:nvPr/>
        </p:nvGrpSpPr>
        <p:grpSpPr>
          <a:xfrm>
            <a:off x="2348776" y="1849277"/>
            <a:ext cx="2244938" cy="675185"/>
            <a:chOff x="8479612" y="2464939"/>
            <a:chExt cx="2806700" cy="900247"/>
          </a:xfrm>
        </p:grpSpPr>
        <p:sp>
          <p:nvSpPr>
            <p:cNvPr id="47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学生用户登录</a:t>
              </a:r>
              <a:endParaRPr lang="zh-CN" altLang="en-US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200" b="0" u="none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4" name="Group 4"/>
          <p:cNvGrpSpPr/>
          <p:nvPr/>
        </p:nvGrpSpPr>
        <p:grpSpPr>
          <a:xfrm>
            <a:off x="4863819" y="838276"/>
            <a:ext cx="2863197" cy="871551"/>
            <a:chOff x="8479568" y="2454125"/>
            <a:chExt cx="2806744" cy="911061"/>
          </a:xfrm>
        </p:grpSpPr>
        <p:sp>
          <p:nvSpPr>
            <p:cNvPr id="65" name="TextBox 28"/>
            <p:cNvSpPr txBox="1"/>
            <p:nvPr/>
          </p:nvSpPr>
          <p:spPr>
            <a:xfrm>
              <a:off x="8479568" y="2454125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marL="0" indent="0" algn="l" defTabSz="0" rtl="0" eaLnBrk="1" latinLnBrk="0" hangingPunct="1">
                <a:buNone/>
              </a:pPr>
              <a:r>
                <a:rPr lang="zh-CN" altLang="en-US" sz="1600" b="1">
                  <a:solidFill>
                    <a:schemeClr val="tx1"/>
                  </a:solidFill>
                  <a:cs typeface="+mn-ea"/>
                </a:rPr>
                <a:t>教学评估</a:t>
              </a:r>
              <a:endParaRPr lang="zh-CN" altLang="en-US" sz="1600" b="1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66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教师通过教学评估的方式和学生友好交流，打破学生与老师之间交流的壁垒，促进双方共同进步。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sp>
        <p:nvSpPr>
          <p:cNvPr id="67" name="文本框 66"/>
          <p:cNvSpPr txBox="1"/>
          <p:nvPr userDrawn="1"/>
        </p:nvSpPr>
        <p:spPr>
          <a:xfrm>
            <a:off x="2253520" y="2057019"/>
            <a:ext cx="2399479" cy="75468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rPr>
              <a:t>学生用户登录本系统需进行“安全登录认证”，保障学生个人信息安全。</a:t>
            </a:r>
            <a:endParaRPr lang="en-US" sz="1200" b="0" u="none">
              <a:latin typeface="宋体" panose="02010600030101010101" pitchFamily="2" charset="-122"/>
            </a:endParaRPr>
          </a:p>
          <a:p>
            <a:r>
              <a:rPr lang="en-US" sz="1200" b="0" u="none">
                <a:latin typeface="宋体" panose="02010600030101010101" pitchFamily="2" charset="-122"/>
              </a:rPr>
              <a:t> </a:t>
            </a:r>
            <a:endParaRPr lang="zh-CN" altLang="en-US" sz="1200" b="0" u="none">
              <a:ea typeface="宋体" panose="02010600030101010101" pitchFamily="2" charset="-122"/>
            </a:endParaRPr>
          </a:p>
        </p:txBody>
      </p:sp>
      <p:grpSp>
        <p:nvGrpSpPr>
          <p:cNvPr id="70" name="Group 4"/>
          <p:cNvGrpSpPr/>
          <p:nvPr/>
        </p:nvGrpSpPr>
        <p:grpSpPr>
          <a:xfrm>
            <a:off x="2042074" y="4722178"/>
            <a:ext cx="3527723" cy="1104237"/>
            <a:chOff x="8466047" y="2499393"/>
            <a:chExt cx="2806700" cy="580947"/>
          </a:xfrm>
        </p:grpSpPr>
        <p:sp>
          <p:nvSpPr>
            <p:cNvPr id="71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修改密码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首次登录后，需进行密码修改操作,保障教师个人信息安全；密码丢失时，也可进行密码找回操作进行密码修改。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9" name="Group 4"/>
          <p:cNvGrpSpPr/>
          <p:nvPr/>
        </p:nvGrpSpPr>
        <p:grpSpPr>
          <a:xfrm>
            <a:off x="7624301" y="4595185"/>
            <a:ext cx="3527723" cy="1169722"/>
            <a:chOff x="8479612" y="2464941"/>
            <a:chExt cx="2806700" cy="615399"/>
          </a:xfrm>
        </p:grpSpPr>
        <p:sp>
          <p:nvSpPr>
            <p:cNvPr id="80" name="TextBox 28"/>
            <p:cNvSpPr txBox="1"/>
            <p:nvPr/>
          </p:nvSpPr>
          <p:spPr>
            <a:xfrm>
              <a:off x="8479612" y="246494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安全退出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用户登录本系统进行操作后，可安全退出，既保存了该用户的一系列操作也保障了个人信息安全。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797818" y="225447"/>
            <a:ext cx="2363825" cy="886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ym typeface="+mn-lt"/>
              </a:rPr>
              <a:t>   </a:t>
            </a:r>
            <a:endParaRPr lang="zh-CN" altLang="en-US" dirty="0"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1600" b="1" u="none">
                <a:solidFill>
                  <a:srgbClr val="404040"/>
                </a:solidFill>
                <a:ea typeface="宋体" panose="02010600030101010101" pitchFamily="2" charset="-122"/>
              </a:rPr>
              <a:t>详细功能需求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4 -4.44444E-6 L -0.06315 -4.4444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2 -4.44444E-6 L -6.25E-7 -4.4444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3981 L 3.33333E-6 0.08982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3981 L 3.33333E-6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0.03889 L -8.33333E-7 -0.0796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03843 L -8.33333E-7 -4.44444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7.40741E-7 L 0.0681 7.40741E-7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7.40741E-7 L -8.33333E-7 7.40741E-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31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67" grpId="0"/>
      <p:bldP spid="67" grpId="1"/>
      <p:bldP spid="75" grpId="0"/>
      <p:bldP spid="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6935159" y="3548666"/>
            <a:ext cx="174382" cy="3950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150708" y="3459330"/>
            <a:ext cx="351431" cy="201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7476232" y="3178450"/>
            <a:ext cx="466562" cy="2989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215627" y="3790993"/>
            <a:ext cx="246217" cy="1237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9" idx="6"/>
            <a:endCxn id="37" idx="2"/>
          </p:cNvCxnSpPr>
          <p:nvPr/>
        </p:nvCxnSpPr>
        <p:spPr>
          <a:xfrm flipV="1">
            <a:off x="4733264" y="3978249"/>
            <a:ext cx="689101" cy="14549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2" idx="6"/>
            <a:endCxn id="29" idx="1"/>
          </p:cNvCxnSpPr>
          <p:nvPr/>
        </p:nvCxnSpPr>
        <p:spPr>
          <a:xfrm>
            <a:off x="4277310" y="3958116"/>
            <a:ext cx="387437" cy="13724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459348" y="3953153"/>
            <a:ext cx="431388" cy="371954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947614" y="3914737"/>
            <a:ext cx="223266" cy="39479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19595" y="3368100"/>
            <a:ext cx="106064" cy="39977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93453" y="3886720"/>
            <a:ext cx="334508" cy="2202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7733515" y="4123741"/>
            <a:ext cx="463157" cy="37287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7350713" y="4123741"/>
            <a:ext cx="302531" cy="3906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922378" y="3970236"/>
            <a:ext cx="417626" cy="54416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24244" y="3147814"/>
            <a:ext cx="401873" cy="254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276966" y="3180928"/>
            <a:ext cx="345559" cy="29643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82877" y="3230037"/>
            <a:ext cx="287149" cy="12270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7942794" y="3128030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742352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653244" y="4083605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709477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8125176" y="414010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4" name="椭圆 23"/>
          <p:cNvSpPr/>
          <p:nvPr/>
        </p:nvSpPr>
        <p:spPr>
          <a:xfrm flipH="1">
            <a:off x="6370026" y="3312604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281181" y="4475976"/>
            <a:ext cx="98088" cy="9808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6823593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3884476" y="378893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2243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9" name="椭圆 28"/>
          <p:cNvSpPr/>
          <p:nvPr/>
        </p:nvSpPr>
        <p:spPr>
          <a:xfrm>
            <a:off x="4652992" y="4083605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53873" y="2881814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9089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76470" y="3907696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3" name="椭圆 32"/>
          <p:cNvSpPr/>
          <p:nvPr/>
        </p:nvSpPr>
        <p:spPr>
          <a:xfrm>
            <a:off x="6014361" y="316152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609787" y="3106686"/>
            <a:ext cx="86980" cy="869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5" name="椭圆 34"/>
          <p:cNvSpPr/>
          <p:nvPr/>
        </p:nvSpPr>
        <p:spPr>
          <a:xfrm>
            <a:off x="5879098" y="4297772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84113" y="3720718"/>
            <a:ext cx="106446" cy="10644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422364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6123208" y="382351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9" name="椭圆 38"/>
          <p:cNvSpPr/>
          <p:nvPr/>
        </p:nvSpPr>
        <p:spPr>
          <a:xfrm flipH="1">
            <a:off x="6480112" y="3720781"/>
            <a:ext cx="120526" cy="120526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>
            <a:endCxn id="30" idx="3"/>
          </p:cNvCxnSpPr>
          <p:nvPr/>
        </p:nvCxnSpPr>
        <p:spPr>
          <a:xfrm flipV="1">
            <a:off x="4460754" y="2950331"/>
            <a:ext cx="504875" cy="36652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0"/>
            <a:endCxn id="30" idx="5"/>
          </p:cNvCxnSpPr>
          <p:nvPr/>
        </p:nvCxnSpPr>
        <p:spPr>
          <a:xfrm flipH="1" flipV="1">
            <a:off x="5022390" y="2950331"/>
            <a:ext cx="218924" cy="5122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 rot="2700000">
            <a:off x="6279040" y="3114135"/>
            <a:ext cx="984706" cy="984705"/>
          </a:xfrm>
          <a:prstGeom prst="rect">
            <a:avLst/>
          </a:prstGeom>
          <a:solidFill>
            <a:srgbClr val="843C0B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师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2700000">
            <a:off x="5743877" y="4190186"/>
            <a:ext cx="984706" cy="984705"/>
          </a:xfrm>
          <a:prstGeom prst="rect">
            <a:avLst/>
          </a:prstGeom>
          <a:solidFill>
            <a:srgbClr val="D99B98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户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5463416" y="2280989"/>
            <a:ext cx="984706" cy="984705"/>
          </a:xfrm>
          <a:prstGeom prst="rect">
            <a:avLst/>
          </a:prstGeom>
          <a:solidFill>
            <a:srgbClr val="D99B98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教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928253" y="3374562"/>
            <a:ext cx="984706" cy="984705"/>
          </a:xfrm>
          <a:prstGeom prst="rect">
            <a:avLst/>
          </a:prstGeom>
          <a:solidFill>
            <a:srgbClr val="C55A1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用</a:t>
            </a:r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46" name="Group 4"/>
          <p:cNvGrpSpPr/>
          <p:nvPr/>
        </p:nvGrpSpPr>
        <p:grpSpPr>
          <a:xfrm>
            <a:off x="2486604" y="1462306"/>
            <a:ext cx="3527723" cy="1062156"/>
            <a:chOff x="8466017" y="2521532"/>
            <a:chExt cx="2806700" cy="558808"/>
          </a:xfrm>
        </p:grpSpPr>
        <p:sp>
          <p:nvSpPr>
            <p:cNvPr id="47" name="TextBox 28"/>
            <p:cNvSpPr txBox="1"/>
            <p:nvPr/>
          </p:nvSpPr>
          <p:spPr>
            <a:xfrm>
              <a:off x="8466017" y="2521532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教师用户登录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教务用户登录本系统需进行安全登录认证，保障教务人员个人信息安全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0" name="Group 4"/>
          <p:cNvGrpSpPr/>
          <p:nvPr/>
        </p:nvGrpSpPr>
        <p:grpSpPr>
          <a:xfrm>
            <a:off x="2643185" y="4378082"/>
            <a:ext cx="3527723" cy="1104237"/>
            <a:chOff x="8466047" y="2499393"/>
            <a:chExt cx="2806700" cy="580947"/>
          </a:xfrm>
        </p:grpSpPr>
        <p:sp>
          <p:nvSpPr>
            <p:cNvPr id="71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修改密码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首次登录后，需进行密码修改操作,保障教师个人信息安全；密码丢失时，也可进行密码找回操作进行密码修改。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3" name="Group 4"/>
          <p:cNvGrpSpPr/>
          <p:nvPr/>
        </p:nvGrpSpPr>
        <p:grpSpPr>
          <a:xfrm>
            <a:off x="7420642" y="2128304"/>
            <a:ext cx="3527723" cy="1062156"/>
            <a:chOff x="8466017" y="2521532"/>
            <a:chExt cx="2806700" cy="558808"/>
          </a:xfrm>
        </p:grpSpPr>
        <p:sp>
          <p:nvSpPr>
            <p:cNvPr id="74" name="TextBox 28"/>
            <p:cNvSpPr txBox="1"/>
            <p:nvPr/>
          </p:nvSpPr>
          <p:spPr>
            <a:xfrm>
              <a:off x="8466017" y="2521532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tx1"/>
                  </a:solidFill>
                  <a:cs typeface="+mn-ea"/>
                </a:rPr>
                <a:t>管理学生信息及成绩</a:t>
              </a:r>
              <a:endParaRPr lang="zh-CN" altLang="en-US" sz="1600" b="1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75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可通过该系功能管理所教学生的成绩与信息，以提高管理效率。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6" name="Group 4"/>
          <p:cNvGrpSpPr/>
          <p:nvPr/>
        </p:nvGrpSpPr>
        <p:grpSpPr>
          <a:xfrm>
            <a:off x="8336177" y="3369553"/>
            <a:ext cx="3527723" cy="1062156"/>
            <a:chOff x="8466017" y="2521532"/>
            <a:chExt cx="2806700" cy="558808"/>
          </a:xfrm>
        </p:grpSpPr>
        <p:sp>
          <p:nvSpPr>
            <p:cNvPr id="77" name="TextBox 28"/>
            <p:cNvSpPr txBox="1"/>
            <p:nvPr/>
          </p:nvSpPr>
          <p:spPr>
            <a:xfrm>
              <a:off x="8466017" y="2521532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查询课表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8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可通过该功能查询所教学生的课表以及自己的任课课表，以便教师进行上课教学。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9" name="Group 4"/>
          <p:cNvGrpSpPr/>
          <p:nvPr/>
        </p:nvGrpSpPr>
        <p:grpSpPr>
          <a:xfrm>
            <a:off x="7624301" y="4595185"/>
            <a:ext cx="3527723" cy="1169722"/>
            <a:chOff x="8479612" y="2464941"/>
            <a:chExt cx="2806700" cy="615399"/>
          </a:xfrm>
        </p:grpSpPr>
        <p:sp>
          <p:nvSpPr>
            <p:cNvPr id="80" name="TextBox 28"/>
            <p:cNvSpPr txBox="1"/>
            <p:nvPr/>
          </p:nvSpPr>
          <p:spPr>
            <a:xfrm>
              <a:off x="8479612" y="246494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安全退出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用户登录本系统进行操作后，可安全退出，既保存了该用户的一系列操作也保障了个人信息安全。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83" name="Group 4"/>
          <p:cNvGrpSpPr/>
          <p:nvPr/>
        </p:nvGrpSpPr>
        <p:grpSpPr>
          <a:xfrm>
            <a:off x="1592226" y="2760359"/>
            <a:ext cx="3527723" cy="1062156"/>
            <a:chOff x="8466017" y="2521532"/>
            <a:chExt cx="2806700" cy="558808"/>
          </a:xfrm>
        </p:grpSpPr>
        <p:sp>
          <p:nvSpPr>
            <p:cNvPr id="84" name="TextBox 28"/>
            <p:cNvSpPr txBox="1"/>
            <p:nvPr/>
          </p:nvSpPr>
          <p:spPr>
            <a:xfrm>
              <a:off x="8466017" y="2521532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查询学生信息及成绩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5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可通过该功能查询所教学生的成绩与信息，以方便教师查询学生信息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1600" b="1" u="none">
                <a:solidFill>
                  <a:srgbClr val="404040"/>
                </a:solidFill>
                <a:ea typeface="宋体" panose="02010600030101010101" pitchFamily="2" charset="-122"/>
              </a:rPr>
              <a:t>详细功能需求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4 -4.44444E-6 L -0.06315 -4.4444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2 -4.44444E-6 L -6.25E-7 -4.4444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3981 L 3.33333E-6 0.08982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3981 L 3.33333E-6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0.03889 L -8.33333E-7 -0.0796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03843 L -8.33333E-7 -4.44444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7.40741E-7 L 0.0681 7.40741E-7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7.40741E-7 L -8.33333E-7 7.40741E-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6935159" y="3548666"/>
            <a:ext cx="174382" cy="3950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150708" y="3459330"/>
            <a:ext cx="351431" cy="201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7476232" y="3178450"/>
            <a:ext cx="466562" cy="2989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215627" y="3790993"/>
            <a:ext cx="246217" cy="1237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9" idx="6"/>
            <a:endCxn id="37" idx="2"/>
          </p:cNvCxnSpPr>
          <p:nvPr/>
        </p:nvCxnSpPr>
        <p:spPr>
          <a:xfrm flipV="1">
            <a:off x="4733264" y="3978249"/>
            <a:ext cx="689101" cy="14549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2" idx="6"/>
            <a:endCxn id="29" idx="1"/>
          </p:cNvCxnSpPr>
          <p:nvPr/>
        </p:nvCxnSpPr>
        <p:spPr>
          <a:xfrm>
            <a:off x="4277310" y="3958116"/>
            <a:ext cx="387437" cy="13724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459348" y="3953153"/>
            <a:ext cx="431388" cy="371954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947614" y="3914737"/>
            <a:ext cx="223266" cy="39479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19595" y="3368100"/>
            <a:ext cx="106064" cy="39977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93453" y="3886720"/>
            <a:ext cx="334508" cy="2202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7733515" y="4123741"/>
            <a:ext cx="463157" cy="37287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7350713" y="4123741"/>
            <a:ext cx="302531" cy="3906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922378" y="3970236"/>
            <a:ext cx="417626" cy="54416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24244" y="3147814"/>
            <a:ext cx="401873" cy="254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276966" y="3180928"/>
            <a:ext cx="345559" cy="29643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82877" y="3230037"/>
            <a:ext cx="287149" cy="12270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7942794" y="3128030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742352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653244" y="4083605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709477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8125176" y="414010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4" name="椭圆 23"/>
          <p:cNvSpPr/>
          <p:nvPr/>
        </p:nvSpPr>
        <p:spPr>
          <a:xfrm flipH="1">
            <a:off x="6370026" y="3312604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281181" y="4475976"/>
            <a:ext cx="98088" cy="9808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6823593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3884476" y="378893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2243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9" name="椭圆 28"/>
          <p:cNvSpPr/>
          <p:nvPr/>
        </p:nvSpPr>
        <p:spPr>
          <a:xfrm>
            <a:off x="4652992" y="4083605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53873" y="2881814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9089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76470" y="3907696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3" name="椭圆 32"/>
          <p:cNvSpPr/>
          <p:nvPr/>
        </p:nvSpPr>
        <p:spPr>
          <a:xfrm>
            <a:off x="6014361" y="316152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609787" y="3106686"/>
            <a:ext cx="86980" cy="869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5" name="椭圆 34"/>
          <p:cNvSpPr/>
          <p:nvPr/>
        </p:nvSpPr>
        <p:spPr>
          <a:xfrm>
            <a:off x="5879098" y="4297772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84113" y="3720718"/>
            <a:ext cx="106446" cy="10644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422364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6123208" y="382351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9" name="椭圆 38"/>
          <p:cNvSpPr/>
          <p:nvPr/>
        </p:nvSpPr>
        <p:spPr>
          <a:xfrm flipH="1">
            <a:off x="6480112" y="3720781"/>
            <a:ext cx="120526" cy="120526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>
            <a:endCxn id="30" idx="3"/>
          </p:cNvCxnSpPr>
          <p:nvPr/>
        </p:nvCxnSpPr>
        <p:spPr>
          <a:xfrm flipV="1">
            <a:off x="4460754" y="2950331"/>
            <a:ext cx="504875" cy="36652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0"/>
            <a:endCxn id="30" idx="5"/>
          </p:cNvCxnSpPr>
          <p:nvPr/>
        </p:nvCxnSpPr>
        <p:spPr>
          <a:xfrm flipH="1" flipV="1">
            <a:off x="5022390" y="2950331"/>
            <a:ext cx="218924" cy="5122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 rot="2700000">
            <a:off x="6279040" y="3114135"/>
            <a:ext cx="984706" cy="984705"/>
          </a:xfrm>
          <a:prstGeom prst="rect">
            <a:avLst/>
          </a:prstGeom>
          <a:solidFill>
            <a:srgbClr val="E85A8A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务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2700000">
            <a:off x="5743877" y="4190186"/>
            <a:ext cx="984706" cy="984705"/>
          </a:xfrm>
          <a:prstGeom prst="rect">
            <a:avLst/>
          </a:prstGeom>
          <a:solidFill>
            <a:srgbClr val="FFE699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员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5463416" y="2280989"/>
            <a:ext cx="984706" cy="984705"/>
          </a:xfrm>
          <a:prstGeom prst="rect">
            <a:avLst/>
          </a:prstGeom>
          <a:solidFill>
            <a:srgbClr val="FFE699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教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928253" y="3374562"/>
            <a:ext cx="984706" cy="984705"/>
          </a:xfrm>
          <a:prstGeom prst="rect">
            <a:avLst/>
          </a:prstGeom>
          <a:solidFill>
            <a:srgbClr val="44DBDB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人</a:t>
            </a:r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79" name="Group 4"/>
          <p:cNvGrpSpPr/>
          <p:nvPr/>
        </p:nvGrpSpPr>
        <p:grpSpPr>
          <a:xfrm>
            <a:off x="6970663" y="4986135"/>
            <a:ext cx="3527723" cy="1169722"/>
            <a:chOff x="8479612" y="2464941"/>
            <a:chExt cx="2806700" cy="615399"/>
          </a:xfrm>
        </p:grpSpPr>
        <p:sp>
          <p:nvSpPr>
            <p:cNvPr id="80" name="TextBox 28"/>
            <p:cNvSpPr txBox="1"/>
            <p:nvPr/>
          </p:nvSpPr>
          <p:spPr>
            <a:xfrm>
              <a:off x="8479612" y="246494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安全退出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用户登录本系统进行操作后，可安全退出，既保存了该用户的一系列操作也保障了个人信息安全。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0" name="Group 4"/>
          <p:cNvGrpSpPr/>
          <p:nvPr/>
        </p:nvGrpSpPr>
        <p:grpSpPr>
          <a:xfrm>
            <a:off x="2643185" y="4378082"/>
            <a:ext cx="3527723" cy="1104237"/>
            <a:chOff x="8466047" y="2499393"/>
            <a:chExt cx="2806700" cy="580947"/>
          </a:xfrm>
        </p:grpSpPr>
        <p:sp>
          <p:nvSpPr>
            <p:cNvPr id="71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修改密码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首次登录后，需进行密码修改操作,保障教师个人信息安全；密码丢失时，也可进行密码找回操作进行密码修改。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46" name="Group 4"/>
          <p:cNvGrpSpPr/>
          <p:nvPr/>
        </p:nvGrpSpPr>
        <p:grpSpPr>
          <a:xfrm>
            <a:off x="1147651" y="2832346"/>
            <a:ext cx="3527723" cy="1104237"/>
            <a:chOff x="8466047" y="2499393"/>
            <a:chExt cx="2806700" cy="580947"/>
          </a:xfrm>
        </p:grpSpPr>
        <p:sp>
          <p:nvSpPr>
            <p:cNvPr id="47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课表信息管理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教务用户可通过该系统的“课表信息管理”功能管理学生与教师的课表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61" name="Group 4"/>
          <p:cNvGrpSpPr/>
          <p:nvPr/>
        </p:nvGrpSpPr>
        <p:grpSpPr>
          <a:xfrm>
            <a:off x="2790226" y="1513854"/>
            <a:ext cx="3527723" cy="961726"/>
            <a:chOff x="8466047" y="2499393"/>
            <a:chExt cx="2806700" cy="505971"/>
          </a:xfrm>
        </p:grpSpPr>
        <p:sp>
          <p:nvSpPr>
            <p:cNvPr id="62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教务用户登录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63" name="Rectangle 29"/>
            <p:cNvSpPr/>
            <p:nvPr/>
          </p:nvSpPr>
          <p:spPr>
            <a:xfrm>
              <a:off x="8466732" y="2666962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教务用户登录本系统需进行安全登录认证,保障教务人员个人信息安全。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64" name="Group 4"/>
          <p:cNvGrpSpPr/>
          <p:nvPr/>
        </p:nvGrpSpPr>
        <p:grpSpPr>
          <a:xfrm>
            <a:off x="8089817" y="2369837"/>
            <a:ext cx="3527723" cy="1104237"/>
            <a:chOff x="8466047" y="2499393"/>
            <a:chExt cx="2806700" cy="580947"/>
          </a:xfrm>
        </p:grpSpPr>
        <p:sp>
          <p:nvSpPr>
            <p:cNvPr id="65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用户权限</a:t>
              </a:r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ea"/>
                </a:rPr>
                <a:t>管理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ea"/>
              </a:endParaRPr>
            </a:p>
          </p:txBody>
        </p:sp>
        <p:sp>
          <p:nvSpPr>
            <p:cNvPr id="66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可收发，支配使用者权限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的能力，可以更人性化的满足用户的使用需求。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67" name="Group 4"/>
          <p:cNvGrpSpPr/>
          <p:nvPr/>
        </p:nvGrpSpPr>
        <p:grpSpPr>
          <a:xfrm>
            <a:off x="8343719" y="3785782"/>
            <a:ext cx="3527723" cy="1104237"/>
            <a:chOff x="8466047" y="2499393"/>
            <a:chExt cx="2806700" cy="580947"/>
          </a:xfrm>
        </p:grpSpPr>
        <p:sp>
          <p:nvSpPr>
            <p:cNvPr id="68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发布系统信息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69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可在本系统需要进行维护或者升级时，在该系统信息通知区域发布相应的通知，提升全体用户使用该系统的体验感。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73" name="Group 4"/>
          <p:cNvGrpSpPr/>
          <p:nvPr/>
        </p:nvGrpSpPr>
        <p:grpSpPr>
          <a:xfrm>
            <a:off x="6627184" y="1224950"/>
            <a:ext cx="3527723" cy="1104237"/>
            <a:chOff x="8466047" y="2499393"/>
            <a:chExt cx="2806700" cy="580947"/>
          </a:xfrm>
        </p:grpSpPr>
        <p:sp>
          <p:nvSpPr>
            <p:cNvPr id="74" name="TextBox 28"/>
            <p:cNvSpPr txBox="1"/>
            <p:nvPr/>
          </p:nvSpPr>
          <p:spPr>
            <a:xfrm>
              <a:off x="8466047" y="2499393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管理使用者信息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5" name="Rectangle 29"/>
            <p:cNvSpPr/>
            <p:nvPr/>
          </p:nvSpPr>
          <p:spPr>
            <a:xfrm>
              <a:off x="8479612" y="2741938"/>
              <a:ext cx="2192836" cy="33840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对该系统全体用户进行管理的权限,为保证全体用户的身份信息安全，也维护了本系统的使用安全。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1600" b="1" u="none">
                <a:solidFill>
                  <a:srgbClr val="404040"/>
                </a:solidFill>
                <a:ea typeface="宋体" panose="02010600030101010101" pitchFamily="2" charset="-122"/>
              </a:rPr>
              <a:t>详细功能需求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4 -4.44444E-6 L -0.06315 -4.4444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2 -4.44444E-6 L -6.25E-7 -4.4444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3981 L 3.33333E-6 0.08982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3981 L 3.33333E-6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0.03889 L -8.33333E-7 -0.0796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03843 L -8.33333E-7 -4.44444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7.40741E-7 L 0.0681 7.40741E-7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7.40741E-7 L -8.33333E-7 7.40741E-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F8CBAD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93C244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9" name="弦形 198"/>
          <p:cNvSpPr/>
          <p:nvPr/>
        </p:nvSpPr>
        <p:spPr>
          <a:xfrm rot="7898653">
            <a:off x="6224327" y="-13210"/>
            <a:ext cx="12254" cy="500509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262626">
              <a:alpha val="100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6422836" y="4627966"/>
            <a:ext cx="2656840" cy="207010"/>
            <a:chOff x="11551" y="3834"/>
            <a:chExt cx="4184" cy="326"/>
          </a:xfrm>
        </p:grpSpPr>
        <p:sp>
          <p:nvSpPr>
            <p:cNvPr id="212" name="椭圆 211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成绩表：grade（sid,sname,cid,cname,sgrade）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651647" y="2463468"/>
            <a:ext cx="2656840" cy="207010"/>
            <a:chOff x="11551" y="3834"/>
            <a:chExt cx="4184" cy="326"/>
          </a:xfrm>
        </p:grpSpPr>
        <p:sp>
          <p:nvSpPr>
            <p:cNvPr id="215" name="椭圆 214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班级表：class（classid,sdeptid,sclass）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651012" y="1209343"/>
            <a:ext cx="2656840" cy="207010"/>
            <a:chOff x="11551" y="3834"/>
            <a:chExt cx="4184" cy="326"/>
          </a:xfrm>
        </p:grpSpPr>
        <p:sp>
          <p:nvSpPr>
            <p:cNvPr id="218" name="椭圆 217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教师表：admin（name,password）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098" name="图片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72"/>
          <a:stretch>
            <a:fillRect/>
          </a:stretch>
        </p:blipFill>
        <p:spPr bwMode="auto">
          <a:xfrm>
            <a:off x="978989" y="1523797"/>
            <a:ext cx="21399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18" y="2695600"/>
            <a:ext cx="2130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27"/>
          <a:stretch>
            <a:fillRect/>
          </a:stretch>
        </p:blipFill>
        <p:spPr bwMode="auto">
          <a:xfrm>
            <a:off x="6779883" y="4988121"/>
            <a:ext cx="3554413" cy="93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0" name="组合 219"/>
          <p:cNvGrpSpPr/>
          <p:nvPr/>
        </p:nvGrpSpPr>
        <p:grpSpPr>
          <a:xfrm>
            <a:off x="6458587" y="364889"/>
            <a:ext cx="2656840" cy="207010"/>
            <a:chOff x="11551" y="3834"/>
            <a:chExt cx="4184" cy="326"/>
          </a:xfrm>
        </p:grpSpPr>
        <p:sp>
          <p:nvSpPr>
            <p:cNvPr id="221" name="椭圆 220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81717">
                <a:alpha val="100000"/>
              </a:srgb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课程表：course（cid,cname,ccredit）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6419602" y="1670827"/>
            <a:ext cx="2656840" cy="207010"/>
            <a:chOff x="11551" y="3834"/>
            <a:chExt cx="4184" cy="326"/>
          </a:xfrm>
        </p:grpSpPr>
        <p:sp>
          <p:nvSpPr>
            <p:cNvPr id="224" name="椭圆 223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学部表：school（id,sschool）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6419602" y="3373455"/>
            <a:ext cx="2656840" cy="207010"/>
            <a:chOff x="11551" y="3834"/>
            <a:chExt cx="4184" cy="326"/>
          </a:xfrm>
        </p:grpSpPr>
        <p:sp>
          <p:nvSpPr>
            <p:cNvPr id="227" name="椭圆 226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专业表：sdept（sdeptid,id,sdept）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51329" y="4313965"/>
            <a:ext cx="2656840" cy="207010"/>
            <a:chOff x="11551" y="3834"/>
            <a:chExt cx="4184" cy="326"/>
          </a:xfrm>
        </p:grpSpPr>
        <p:sp>
          <p:nvSpPr>
            <p:cNvPr id="230" name="椭圆 229"/>
            <p:cNvSpPr/>
            <p:nvPr/>
          </p:nvSpPr>
          <p:spPr>
            <a:xfrm>
              <a:off x="11551" y="3834"/>
              <a:ext cx="258" cy="258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TextBox 28"/>
            <p:cNvSpPr txBox="1"/>
            <p:nvPr/>
          </p:nvSpPr>
          <p:spPr>
            <a:xfrm>
              <a:off x="12201" y="3834"/>
              <a:ext cx="3535" cy="327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7500" lnSpcReduction="10000"/>
            </a:bodyPr>
            <a:lstStyle/>
            <a:p>
              <a:pPr algn="l"/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学生表：student</a:t>
              </a:r>
              <a:r>
                <a:rPr lang="en-US" altLang="zh-CN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(</a:t>
              </a:r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sid,sname,sage,ssex,sdept,sschool,sclass,spassword</a:t>
              </a:r>
              <a:r>
                <a:rPr lang="en-US" altLang="zh-CN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)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100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7"/>
          <a:stretch>
            <a:fillRect/>
          </a:stretch>
        </p:blipFill>
        <p:spPr bwMode="auto">
          <a:xfrm>
            <a:off x="6725890" y="672983"/>
            <a:ext cx="2381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"/>
          <a:stretch>
            <a:fillRect/>
          </a:stretch>
        </p:blipFill>
        <p:spPr bwMode="auto">
          <a:xfrm>
            <a:off x="6725951" y="1877796"/>
            <a:ext cx="12858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3" name="图片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3"/>
          <a:stretch>
            <a:fillRect/>
          </a:stretch>
        </p:blipFill>
        <p:spPr bwMode="auto">
          <a:xfrm>
            <a:off x="6725944" y="3633239"/>
            <a:ext cx="288131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图片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0"/>
          <a:stretch>
            <a:fillRect/>
          </a:stretch>
        </p:blipFill>
        <p:spPr bwMode="auto">
          <a:xfrm>
            <a:off x="981167" y="4711033"/>
            <a:ext cx="4868259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数据描述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9" grpId="0" animBg="1"/>
      <p:bldP spid="2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609787" y="1274381"/>
            <a:ext cx="6046280" cy="1619077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简单的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举例：校内考试活动，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对教务网系统的部分功能进行简单描述。从教务安排考试，到学生查询参加考试到教师批卷上传分数后学生可查询成绩，在这一过程中体现了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用户之间实现了简单的交互。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60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6" name="图片 5" descr="upload_post_object_v2_213869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004" y="53693"/>
            <a:ext cx="5437972" cy="6750516"/>
          </a:xfrm>
          <a:prstGeom prst="rect">
            <a:avLst/>
          </a:prstGeom>
        </p:spPr>
      </p:pic>
      <p:pic>
        <p:nvPicPr>
          <p:cNvPr id="8" name="图片 7" descr="upload_post_object_v2_230088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3" y="3348633"/>
            <a:ext cx="7175711" cy="350934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系统活动流程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794073" y="2703348"/>
            <a:ext cx="6365433" cy="1366210"/>
            <a:chOff x="0" y="2703348"/>
            <a:chExt cx="6365433" cy="1366210"/>
          </a:xfrm>
        </p:grpSpPr>
        <p:sp>
          <p:nvSpPr>
            <p:cNvPr id="35" name="椭圆 34"/>
            <p:cNvSpPr/>
            <p:nvPr/>
          </p:nvSpPr>
          <p:spPr>
            <a:xfrm>
              <a:off x="6187639" y="3343275"/>
              <a:ext cx="177794" cy="177794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0" y="3432172"/>
              <a:ext cx="6187639" cy="4291"/>
            </a:xfrm>
            <a:prstGeom prst="line">
              <a:avLst/>
            </a:prstGeom>
            <a:ln w="254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>
                <a:gd name="connsiteX0" fmla="*/ 309563 w 2371725"/>
                <a:gd name="connsiteY0" fmla="*/ 123825 h 280987"/>
                <a:gd name="connsiteX1" fmla="*/ 2371725 w 2371725"/>
                <a:gd name="connsiteY1" fmla="*/ 0 h 280987"/>
                <a:gd name="connsiteX2" fmla="*/ 2243138 w 2371725"/>
                <a:gd name="connsiteY2" fmla="*/ 252412 h 280987"/>
                <a:gd name="connsiteX3" fmla="*/ 0 w 2371725"/>
                <a:gd name="connsiteY3" fmla="*/ 280987 h 280987"/>
                <a:gd name="connsiteX4" fmla="*/ 309563 w 2371725"/>
                <a:gd name="connsiteY4" fmla="*/ 123825 h 280987"/>
                <a:gd name="connsiteX0-1" fmla="*/ 309563 w 2371725"/>
                <a:gd name="connsiteY0-2" fmla="*/ 123825 h 280987"/>
                <a:gd name="connsiteX1-3" fmla="*/ 2371725 w 2371725"/>
                <a:gd name="connsiteY1-4" fmla="*/ 0 h 280987"/>
                <a:gd name="connsiteX2-5" fmla="*/ 2243138 w 2371725"/>
                <a:gd name="connsiteY2-6" fmla="*/ 252412 h 280987"/>
                <a:gd name="connsiteX3-7" fmla="*/ 0 w 2371725"/>
                <a:gd name="connsiteY3-8" fmla="*/ 280987 h 280987"/>
                <a:gd name="connsiteX4-9" fmla="*/ 309563 w 2371725"/>
                <a:gd name="connsiteY4-10" fmla="*/ 123825 h 280987"/>
                <a:gd name="connsiteX0-11" fmla="*/ 309563 w 2371725"/>
                <a:gd name="connsiteY0-12" fmla="*/ 123825 h 280987"/>
                <a:gd name="connsiteX1-13" fmla="*/ 2371725 w 2371725"/>
                <a:gd name="connsiteY1-14" fmla="*/ 0 h 280987"/>
                <a:gd name="connsiteX2-15" fmla="*/ 2243138 w 2371725"/>
                <a:gd name="connsiteY2-16" fmla="*/ 252412 h 280987"/>
                <a:gd name="connsiteX3-17" fmla="*/ 0 w 2371725"/>
                <a:gd name="connsiteY3-18" fmla="*/ 280987 h 280987"/>
                <a:gd name="connsiteX4-19" fmla="*/ 309563 w 2371725"/>
                <a:gd name="connsiteY4-20" fmla="*/ 123825 h 280987"/>
                <a:gd name="connsiteX0-21" fmla="*/ 300038 w 2371725"/>
                <a:gd name="connsiteY0-22" fmla="*/ 90488 h 280987"/>
                <a:gd name="connsiteX1-23" fmla="*/ 2371725 w 2371725"/>
                <a:gd name="connsiteY1-24" fmla="*/ 0 h 280987"/>
                <a:gd name="connsiteX2-25" fmla="*/ 2243138 w 2371725"/>
                <a:gd name="connsiteY2-26" fmla="*/ 252412 h 280987"/>
                <a:gd name="connsiteX3-27" fmla="*/ 0 w 2371725"/>
                <a:gd name="connsiteY3-28" fmla="*/ 280987 h 280987"/>
                <a:gd name="connsiteX4-29" fmla="*/ 300038 w 2371725"/>
                <a:gd name="connsiteY4-30" fmla="*/ 90488 h 280987"/>
                <a:gd name="connsiteX0-31" fmla="*/ 300038 w 2371725"/>
                <a:gd name="connsiteY0-32" fmla="*/ 90488 h 280987"/>
                <a:gd name="connsiteX1-33" fmla="*/ 2371725 w 2371725"/>
                <a:gd name="connsiteY1-34" fmla="*/ 0 h 280987"/>
                <a:gd name="connsiteX2-35" fmla="*/ 2243138 w 2371725"/>
                <a:gd name="connsiteY2-36" fmla="*/ 252412 h 280987"/>
                <a:gd name="connsiteX3-37" fmla="*/ 0 w 2371725"/>
                <a:gd name="connsiteY3-38" fmla="*/ 280987 h 280987"/>
                <a:gd name="connsiteX4-39" fmla="*/ 300038 w 2371725"/>
                <a:gd name="connsiteY4-40" fmla="*/ 90488 h 280987"/>
                <a:gd name="connsiteX0-41" fmla="*/ 300038 w 2362200"/>
                <a:gd name="connsiteY0-42" fmla="*/ 104775 h 295274"/>
                <a:gd name="connsiteX1-43" fmla="*/ 2362200 w 2362200"/>
                <a:gd name="connsiteY1-44" fmla="*/ 0 h 295274"/>
                <a:gd name="connsiteX2-45" fmla="*/ 2243138 w 2362200"/>
                <a:gd name="connsiteY2-46" fmla="*/ 266699 h 295274"/>
                <a:gd name="connsiteX3-47" fmla="*/ 0 w 2362200"/>
                <a:gd name="connsiteY3-48" fmla="*/ 295274 h 295274"/>
                <a:gd name="connsiteX4-49" fmla="*/ 300038 w 2362200"/>
                <a:gd name="connsiteY4-50" fmla="*/ 104775 h 295274"/>
                <a:gd name="connsiteX0-51" fmla="*/ 36513 w 2362200"/>
                <a:gd name="connsiteY0-52" fmla="*/ 130175 h 295274"/>
                <a:gd name="connsiteX1-53" fmla="*/ 2362200 w 2362200"/>
                <a:gd name="connsiteY1-54" fmla="*/ 0 h 295274"/>
                <a:gd name="connsiteX2-55" fmla="*/ 2243138 w 2362200"/>
                <a:gd name="connsiteY2-56" fmla="*/ 266699 h 295274"/>
                <a:gd name="connsiteX3-57" fmla="*/ 0 w 2362200"/>
                <a:gd name="connsiteY3-58" fmla="*/ 295274 h 295274"/>
                <a:gd name="connsiteX4-59" fmla="*/ 36513 w 2362200"/>
                <a:gd name="connsiteY4-60" fmla="*/ 130175 h 295274"/>
                <a:gd name="connsiteX0-61" fmla="*/ 69537 w 2395224"/>
                <a:gd name="connsiteY0-62" fmla="*/ 130175 h 295274"/>
                <a:gd name="connsiteX1-63" fmla="*/ 2395224 w 2395224"/>
                <a:gd name="connsiteY1-64" fmla="*/ 0 h 295274"/>
                <a:gd name="connsiteX2-65" fmla="*/ 2276162 w 2395224"/>
                <a:gd name="connsiteY2-66" fmla="*/ 266699 h 295274"/>
                <a:gd name="connsiteX3-67" fmla="*/ 33024 w 2395224"/>
                <a:gd name="connsiteY3-68" fmla="*/ 295274 h 295274"/>
                <a:gd name="connsiteX4-69" fmla="*/ 69537 w 2395224"/>
                <a:gd name="connsiteY4-70" fmla="*/ 130175 h 295274"/>
                <a:gd name="connsiteX0-71" fmla="*/ 69537 w 2595249"/>
                <a:gd name="connsiteY0-72" fmla="*/ 130175 h 295274"/>
                <a:gd name="connsiteX1-73" fmla="*/ 2595249 w 2595249"/>
                <a:gd name="connsiteY1-74" fmla="*/ 0 h 295274"/>
                <a:gd name="connsiteX2-75" fmla="*/ 2276162 w 2595249"/>
                <a:gd name="connsiteY2-76" fmla="*/ 266699 h 295274"/>
                <a:gd name="connsiteX3-77" fmla="*/ 33024 w 2595249"/>
                <a:gd name="connsiteY3-78" fmla="*/ 295274 h 295274"/>
                <a:gd name="connsiteX4-79" fmla="*/ 69537 w 2595249"/>
                <a:gd name="connsiteY4-80" fmla="*/ 130175 h 295274"/>
                <a:gd name="connsiteX0-81" fmla="*/ 69537 w 2595249"/>
                <a:gd name="connsiteY0-82" fmla="*/ 130175 h 295274"/>
                <a:gd name="connsiteX1-83" fmla="*/ 2595249 w 2595249"/>
                <a:gd name="connsiteY1-84" fmla="*/ 0 h 295274"/>
                <a:gd name="connsiteX2-85" fmla="*/ 2276162 w 2595249"/>
                <a:gd name="connsiteY2-86" fmla="*/ 266699 h 295274"/>
                <a:gd name="connsiteX3-87" fmla="*/ 33024 w 2595249"/>
                <a:gd name="connsiteY3-88" fmla="*/ 295274 h 295274"/>
                <a:gd name="connsiteX4-89" fmla="*/ 69537 w 2595249"/>
                <a:gd name="connsiteY4-90" fmla="*/ 130175 h 295274"/>
                <a:gd name="connsiteX0-91" fmla="*/ 62456 w 2611980"/>
                <a:gd name="connsiteY0-92" fmla="*/ 139700 h 295274"/>
                <a:gd name="connsiteX1-93" fmla="*/ 2611980 w 2611980"/>
                <a:gd name="connsiteY1-94" fmla="*/ 0 h 295274"/>
                <a:gd name="connsiteX2-95" fmla="*/ 2292893 w 2611980"/>
                <a:gd name="connsiteY2-96" fmla="*/ 266699 h 295274"/>
                <a:gd name="connsiteX3-97" fmla="*/ 49755 w 2611980"/>
                <a:gd name="connsiteY3-98" fmla="*/ 295274 h 295274"/>
                <a:gd name="connsiteX4-99" fmla="*/ 62456 w 2611980"/>
                <a:gd name="connsiteY4-100" fmla="*/ 139700 h 295274"/>
                <a:gd name="connsiteX0-101" fmla="*/ 62456 w 2611980"/>
                <a:gd name="connsiteY0-102" fmla="*/ 139700 h 295274"/>
                <a:gd name="connsiteX1-103" fmla="*/ 2611980 w 2611980"/>
                <a:gd name="connsiteY1-104" fmla="*/ 0 h 295274"/>
                <a:gd name="connsiteX2-105" fmla="*/ 2292893 w 2611980"/>
                <a:gd name="connsiteY2-106" fmla="*/ 266699 h 295274"/>
                <a:gd name="connsiteX3-107" fmla="*/ 49755 w 2611980"/>
                <a:gd name="connsiteY3-108" fmla="*/ 295274 h 295274"/>
                <a:gd name="connsiteX4-109" fmla="*/ 62456 w 2611980"/>
                <a:gd name="connsiteY4-110" fmla="*/ 139700 h 2952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057454" y="2703348"/>
              <a:ext cx="3871464" cy="1366210"/>
              <a:chOff x="2057454" y="2646587"/>
              <a:chExt cx="3871464" cy="13662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585145" y="3115424"/>
                <a:ext cx="86727" cy="86727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404884" y="3255982"/>
                <a:ext cx="83455" cy="83455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570425" y="3641186"/>
                <a:ext cx="80182" cy="8018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595571" y="3274689"/>
                <a:ext cx="76909" cy="76909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883199" y="3467720"/>
                <a:ext cx="45719" cy="45719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201455" y="3552144"/>
                <a:ext cx="70364" cy="70364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443111" y="3945706"/>
                <a:ext cx="67091" cy="67091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57454" y="2646587"/>
                <a:ext cx="63818" cy="63818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089738" y="3647569"/>
                <a:ext cx="60545" cy="60545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779641" y="3085530"/>
                <a:ext cx="57273" cy="57273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662550" y="2972994"/>
              <a:ext cx="2720704" cy="871348"/>
              <a:chOff x="2133791" y="2806726"/>
              <a:chExt cx="3351856" cy="107348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53368" y="2894140"/>
                <a:ext cx="53222" cy="53222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0450" y="3115424"/>
                <a:ext cx="53222" cy="53222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795058" y="3166540"/>
                <a:ext cx="53222" cy="53222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672010" y="3635948"/>
                <a:ext cx="53222" cy="5322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5285021" y="3230316"/>
                <a:ext cx="53222" cy="53222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432425" y="3479415"/>
                <a:ext cx="53222" cy="53222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74638" y="3506114"/>
                <a:ext cx="53222" cy="53222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19641" y="3826988"/>
                <a:ext cx="53222" cy="53222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133791" y="2806726"/>
                <a:ext cx="53222" cy="53222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061163" y="3609469"/>
                <a:ext cx="53222" cy="53222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810121" y="3085530"/>
                <a:ext cx="53222" cy="53222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971734" y="3614433"/>
                <a:ext cx="53222" cy="53222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4651695" y="2211267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4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22801" y="4002467"/>
            <a:ext cx="36503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</a:rPr>
              <a:t>运行环境</a:t>
            </a:r>
            <a:endParaRPr lang="zh-CN" altLang="en-US" sz="3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84941" y="4626637"/>
            <a:ext cx="31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-34134" y="5163716"/>
            <a:ext cx="12226134" cy="16942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94659" y="1819105"/>
            <a:ext cx="6775609" cy="2817496"/>
          </a:xfrm>
          <a:prstGeom prst="rect">
            <a:avLst/>
          </a:prstGeom>
          <a:solidFill>
            <a:srgbClr val="E7E6E6">
              <a:alpha val="100000"/>
            </a:srgbClr>
          </a:solidFill>
          <a:ln>
            <a:solidFill>
              <a:srgbClr val="A5A5A5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spc="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运行系统：</a:t>
            </a:r>
            <a:endParaRPr lang="en-US" altLang="zh-CN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spc="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windows10</a:t>
            </a:r>
            <a:r>
              <a:rPr lang="zh-CN" altLang="en-US" sz="2000" spc="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系统。</a:t>
            </a:r>
            <a:endParaRPr lang="zh-CN" altLang="en-US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程序支持：</a:t>
            </a:r>
            <a:endParaRPr lang="zh-CN" altLang="en-US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Navicat</a:t>
            </a:r>
            <a:r>
              <a:rPr lang="zh-CN" altLang="en-US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</a:t>
            </a:r>
            <a:r>
              <a:rPr lang="zh-CN" altLang="en-US" sz="200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其他程序的运行。</a:t>
            </a:r>
            <a:endParaRPr lang="zh-CN" altLang="en-US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spc="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半闭框 1"/>
          <p:cNvSpPr/>
          <p:nvPr userDrawn="1"/>
        </p:nvSpPr>
        <p:spPr>
          <a:xfrm>
            <a:off x="1060394" y="1239304"/>
            <a:ext cx="2365508" cy="799848"/>
          </a:xfrm>
          <a:prstGeom prst="halfFram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半闭框 2"/>
          <p:cNvSpPr/>
          <p:nvPr userDrawn="1"/>
        </p:nvSpPr>
        <p:spPr>
          <a:xfrm rot="10800000">
            <a:off x="6861640" y="4210605"/>
            <a:ext cx="2365508" cy="953011"/>
          </a:xfrm>
          <a:prstGeom prst="halfFram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 descr="upload_post_object_v2_230088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69" y="3688916"/>
            <a:ext cx="6733453" cy="2953738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运行环境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4"/>
          <p:cNvSpPr/>
          <p:nvPr>
            <p:custDataLst>
              <p:tags r:id="rId2"/>
            </p:custDataLst>
          </p:nvPr>
        </p:nvSpPr>
        <p:spPr>
          <a:xfrm>
            <a:off x="466725" y="341850"/>
            <a:ext cx="36000" cy="36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椭圆 61"/>
          <p:cNvSpPr/>
          <p:nvPr>
            <p:custDataLst>
              <p:tags r:id="rId3"/>
            </p:custDataLst>
          </p:nvPr>
        </p:nvSpPr>
        <p:spPr>
          <a:xfrm>
            <a:off x="2831870" y="3174770"/>
            <a:ext cx="63730" cy="637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PA_椭圆 87"/>
          <p:cNvSpPr/>
          <p:nvPr>
            <p:custDataLst>
              <p:tags r:id="rId4"/>
            </p:custDataLst>
          </p:nvPr>
        </p:nvSpPr>
        <p:spPr>
          <a:xfrm>
            <a:off x="466725" y="1166659"/>
            <a:ext cx="133758" cy="13375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939493" y="1233538"/>
            <a:ext cx="8629536" cy="34150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Thank you! </a:t>
            </a:r>
            <a:endParaRPr lang="en-US" altLang="zh-CN" sz="7200" dirty="0">
              <a:solidFill>
                <a:schemeClr val="tx1">
                  <a:lumMod val="85000"/>
                  <a:lumOff val="1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汇报完毕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2240" t="62086" r="21603"/>
          <a:stretch>
            <a:fillRect/>
          </a:stretch>
        </p:blipFill>
        <p:spPr>
          <a:xfrm>
            <a:off x="0" y="2842895"/>
            <a:ext cx="3648075" cy="4096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22240" t="62086" r="21603"/>
          <a:stretch>
            <a:fillRect/>
          </a:stretch>
        </p:blipFill>
        <p:spPr>
          <a:xfrm>
            <a:off x="8625205" y="2761615"/>
            <a:ext cx="3648075" cy="4096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0710" y="521335"/>
            <a:ext cx="630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请大家为我们斗地组打分！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8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2" grpId="0" animBg="1"/>
      <p:bldP spid="88" grpId="0" animBg="1"/>
      <p:bldP spid="94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4531"/>
            <a:ext cx="137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目录</a:t>
            </a:r>
            <a:endParaRPr lang="zh-CN" altLang="en-US" sz="4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8055"/>
            <a:ext cx="286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Content</a:t>
            </a:r>
            <a:endParaRPr lang="zh-CN" altLang="en-US" sz="2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3377168" cy="811736"/>
            <a:chOff x="6554232" y="1886931"/>
            <a:chExt cx="3377168" cy="811736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418898" y="2165533"/>
              <a:ext cx="251250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引言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18" y="2702032"/>
            <a:ext cx="3992354" cy="828730"/>
            <a:chOff x="6554232" y="2948217"/>
            <a:chExt cx="3992354" cy="828730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任务概述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6458" y="3821572"/>
            <a:ext cx="3377168" cy="828933"/>
            <a:chOff x="6554232" y="4064302"/>
            <a:chExt cx="3377168" cy="828933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898" y="4371265"/>
              <a:ext cx="251250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需求规定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4467" y="4856069"/>
            <a:ext cx="3992354" cy="811736"/>
            <a:chOff x="6554232" y="5180387"/>
            <a:chExt cx="3992354" cy="811736"/>
          </a:xfrm>
        </p:grpSpPr>
        <p:grpSp>
          <p:nvGrpSpPr>
            <p:cNvPr id="75" name="组合 74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4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7418898" y="5460709"/>
              <a:ext cx="312768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运行环境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96585" y="2915885"/>
            <a:ext cx="47205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100" dirty="0">
                <a:latin typeface="明兰" panose="02010600030101010101" pitchFamily="2" charset="-122"/>
                <a:ea typeface="明兰" panose="02010600030101010101" pitchFamily="2" charset="-122"/>
              </a:rPr>
              <a:t>引言</a:t>
            </a:r>
            <a:endParaRPr lang="zh-CN" altLang="en-US" sz="54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1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00641" y="3848578"/>
            <a:ext cx="31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703138" y="2202639"/>
            <a:ext cx="8306683" cy="2452646"/>
            <a:chOff x="2636430" y="2241591"/>
            <a:chExt cx="1191498" cy="868608"/>
          </a:xfrm>
        </p:grpSpPr>
        <p:sp>
          <p:nvSpPr>
            <p:cNvPr id="23" name="等腰三角形 22"/>
            <p:cNvSpPr/>
            <p:nvPr/>
          </p:nvSpPr>
          <p:spPr>
            <a:xfrm rot="13899583">
              <a:off x="2859391" y="2302335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8432766">
              <a:off x="3078997" y="1868413"/>
              <a:ext cx="375753" cy="1122108"/>
            </a:xfrm>
            <a:prstGeom prst="triangle">
              <a:avLst>
                <a:gd name="adj" fmla="val 11649"/>
              </a:avLst>
            </a:prstGeom>
            <a:solidFill>
              <a:srgbClr val="DBDBDB">
                <a:alpha val="12000"/>
              </a:srgbClr>
            </a:solidFill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214989">
              <a:off x="2636430" y="2394824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411730" y="3938270"/>
            <a:ext cx="308610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000000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715" y="487478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7605" y="897578"/>
            <a:ext cx="1028026" cy="814091"/>
          </a:xfrm>
          <a:prstGeom prst="rect">
            <a:avLst/>
          </a:prstGeom>
          <a:noFill/>
        </p:spPr>
        <p:txBody>
          <a:bodyPr wrap="square" lIns="91436" tIns="45718" rIns="91436" bIns="45718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引言：</a:t>
            </a:r>
            <a:endParaRPr lang="zh-CN" altLang="en-US" sz="2400" dirty="0">
              <a:solidFill>
                <a:srgbClr val="000000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000000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2906" y="4858561"/>
            <a:ext cx="3704748" cy="10277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用户：学生、教师、教务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开发商：斗地组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312323" y="1997676"/>
            <a:ext cx="7110830" cy="18164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       教务网系统，旨在探索一种以互联网为平台的管理模式。 这种新的管理模式，使教务管理突破时空限制，实现管理的网络化，提高管理效率和标准化水平。 使学校管理者、教师和学生可以在任何时候、任何地点通过网络进行管理与查询，让管理者从繁重的工作中解脱出来，将主要精力转移到创造性的教学改革工作中。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597853" y="1527435"/>
            <a:ext cx="1198930" cy="0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48333" y="2586179"/>
            <a:ext cx="4428656" cy="1014730"/>
          </a:xfrm>
          <a:prstGeom prst="rect">
            <a:avLst/>
          </a:prstGeom>
          <a:solidFill>
            <a:srgbClr val="DBDBD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sz="6000">
                <a:solidFill>
                  <a:schemeClr val="tx1"/>
                </a:solidFill>
              </a:rPr>
              <a:t> </a:t>
            </a:r>
            <a:r>
              <a:rPr lang="zh-CN" altLang="en-US" sz="6000">
                <a:solidFill>
                  <a:schemeClr val="tx1"/>
                </a:solidFill>
              </a:rPr>
              <a:t>任务概述</a:t>
            </a:r>
            <a:endParaRPr sz="60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401609" y="3427881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566437" y="2660170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171533" y="2929816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6676000" y="2301298"/>
            <a:ext cx="3522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2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198796" y="3805400"/>
            <a:ext cx="31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9639" y="-1186839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631638" y="4535916"/>
            <a:ext cx="133744" cy="13374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29365" y="5310642"/>
            <a:ext cx="48334" cy="4833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985828" y="5161004"/>
            <a:ext cx="57878" cy="5787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222356" y="4775232"/>
            <a:ext cx="62650" cy="626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50883" y="1925659"/>
            <a:ext cx="67423" cy="6742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144491" y="3190887"/>
            <a:ext cx="72195" cy="7219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226839" y="2690815"/>
            <a:ext cx="76967" cy="7696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136467" y="2990843"/>
            <a:ext cx="81739" cy="8173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074795" y="2808271"/>
            <a:ext cx="86511" cy="8651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664891" y="3853194"/>
            <a:ext cx="91283" cy="9128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01750" y="5605426"/>
            <a:ext cx="96056" cy="9605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63603" y="4543379"/>
            <a:ext cx="72000" cy="72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757006" y="2001782"/>
            <a:ext cx="105600" cy="105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069527" y="4889265"/>
            <a:ext cx="110372" cy="1103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395162" y="5484738"/>
            <a:ext cx="115144" cy="11514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789403" y="4244891"/>
            <a:ext cx="45719" cy="4571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356917" y="4103593"/>
            <a:ext cx="124689" cy="12468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920345" y="2866921"/>
            <a:ext cx="129461" cy="12946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82573" y="2963749"/>
            <a:ext cx="134233" cy="13423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8666915" y="1416834"/>
            <a:ext cx="139005" cy="13900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527550" y="1604305"/>
            <a:ext cx="70527" cy="1138077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6" idx="7"/>
          </p:cNvCxnSpPr>
          <p:nvPr/>
        </p:nvCxnSpPr>
        <p:spPr>
          <a:xfrm flipH="1">
            <a:off x="5847141" y="993373"/>
            <a:ext cx="342689" cy="1023874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89830" y="993373"/>
            <a:ext cx="90135" cy="1024451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6"/>
            <a:endCxn id="33" idx="3"/>
          </p:cNvCxnSpPr>
          <p:nvPr/>
        </p:nvCxnSpPr>
        <p:spPr>
          <a:xfrm flipV="1">
            <a:off x="7018306" y="1535482"/>
            <a:ext cx="1668966" cy="423889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2"/>
          </p:cNvCxnSpPr>
          <p:nvPr/>
        </p:nvCxnSpPr>
        <p:spPr>
          <a:xfrm flipH="1">
            <a:off x="6263923" y="1959371"/>
            <a:ext cx="686960" cy="57876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98077" y="1566753"/>
            <a:ext cx="676623" cy="937414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034065" y="4885875"/>
            <a:ext cx="2121555" cy="494061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3" idx="3"/>
            <a:endCxn id="22" idx="0"/>
          </p:cNvCxnSpPr>
          <p:nvPr/>
        </p:nvCxnSpPr>
        <p:spPr>
          <a:xfrm flipH="1">
            <a:off x="8118051" y="1535482"/>
            <a:ext cx="569221" cy="1272789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9018362" y="2903322"/>
            <a:ext cx="654466" cy="654466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95068" y="4490728"/>
            <a:ext cx="1398430" cy="139843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492052" y="3028331"/>
            <a:ext cx="340890" cy="34089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262422" y="4100585"/>
            <a:ext cx="119916" cy="11991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连接符 64"/>
          <p:cNvCxnSpPr>
            <a:stCxn id="59" idx="3"/>
            <a:endCxn id="63" idx="7"/>
          </p:cNvCxnSpPr>
          <p:nvPr/>
        </p:nvCxnSpPr>
        <p:spPr>
          <a:xfrm flipH="1">
            <a:off x="8364777" y="3461944"/>
            <a:ext cx="749429" cy="656202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23" idx="7"/>
          </p:cNvCxnSpPr>
          <p:nvPr/>
        </p:nvCxnSpPr>
        <p:spPr>
          <a:xfrm flipH="1" flipV="1">
            <a:off x="6742806" y="3866562"/>
            <a:ext cx="1519616" cy="293981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3" idx="4"/>
          </p:cNvCxnSpPr>
          <p:nvPr/>
        </p:nvCxnSpPr>
        <p:spPr>
          <a:xfrm>
            <a:off x="6710533" y="3944477"/>
            <a:ext cx="45641" cy="591439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2"/>
          </p:cNvCxnSpPr>
          <p:nvPr/>
        </p:nvCxnSpPr>
        <p:spPr>
          <a:xfrm flipH="1" flipV="1">
            <a:off x="3815290" y="3627120"/>
            <a:ext cx="2479778" cy="1562823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2087705" y="3627120"/>
            <a:ext cx="1727586" cy="648576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1" idx="4"/>
          </p:cNvCxnSpPr>
          <p:nvPr/>
        </p:nvCxnSpPr>
        <p:spPr>
          <a:xfrm>
            <a:off x="1662497" y="3369221"/>
            <a:ext cx="425208" cy="885707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" idx="0"/>
          </p:cNvCxnSpPr>
          <p:nvPr/>
        </p:nvCxnSpPr>
        <p:spPr>
          <a:xfrm flipV="1">
            <a:off x="3698510" y="3627120"/>
            <a:ext cx="116780" cy="908796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4022705" y="1959035"/>
            <a:ext cx="100811" cy="10081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747741" y="2735434"/>
            <a:ext cx="71659" cy="7165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/>
          <p:cNvCxnSpPr>
            <a:stCxn id="92" idx="6"/>
            <a:endCxn id="19" idx="0"/>
          </p:cNvCxnSpPr>
          <p:nvPr/>
        </p:nvCxnSpPr>
        <p:spPr>
          <a:xfrm>
            <a:off x="2819400" y="2771264"/>
            <a:ext cx="1361189" cy="419623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2" idx="1"/>
            <a:endCxn id="91" idx="2"/>
          </p:cNvCxnSpPr>
          <p:nvPr/>
        </p:nvCxnSpPr>
        <p:spPr>
          <a:xfrm flipV="1">
            <a:off x="2758235" y="2009441"/>
            <a:ext cx="1264470" cy="736487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6"/>
          </p:cNvCxnSpPr>
          <p:nvPr/>
        </p:nvCxnSpPr>
        <p:spPr>
          <a:xfrm>
            <a:off x="4123516" y="2009441"/>
            <a:ext cx="716454" cy="642173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832876" y="3740790"/>
            <a:ext cx="2998385" cy="960963"/>
            <a:chOff x="8832876" y="3740790"/>
            <a:chExt cx="2998385" cy="960963"/>
          </a:xfrm>
        </p:grpSpPr>
        <p:sp>
          <p:nvSpPr>
            <p:cNvPr id="99" name="文本框 98"/>
            <p:cNvSpPr txBox="1"/>
            <p:nvPr/>
          </p:nvSpPr>
          <p:spPr>
            <a:xfrm>
              <a:off x="8832876" y="3740790"/>
              <a:ext cx="2467610" cy="5695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rgbClr val="0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defRPr>
              </a:lvl1pPr>
            </a:lstStyle>
            <a:p>
              <a:r>
                <a:rPr lang="zh-CN" altLang="en-US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具体</a:t>
              </a:r>
              <a:r>
                <a:rPr lang="zh-CN" altLang="en-US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功能约束：</a:t>
              </a:r>
              <a:r>
                <a:rPr lang="en-US" altLang="zh-CN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 </a:t>
              </a:r>
              <a:endParaRPr lang="zh-CN" altLang="en-US" sz="24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839021" y="4292178"/>
              <a:ext cx="2992240" cy="40957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均是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在合作前，商定达成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3574290" y="3276667"/>
            <a:ext cx="546034" cy="546034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0624" y="3983052"/>
            <a:ext cx="1172210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rgbClr val="0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sz="2400" dirty="0">
                <a:latin typeface="明兰" panose="02010600030101010101" pitchFamily="2" charset="-122"/>
                <a:ea typeface="明兰" panose="02010600030101010101" pitchFamily="2" charset="-122"/>
              </a:rPr>
              <a:t>目标：</a:t>
            </a:r>
            <a:r>
              <a:rPr lang="en-US" altLang="zh-CN" sz="24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endParaRPr lang="zh-CN" altLang="en-US" sz="24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37663" y="4535965"/>
            <a:ext cx="1474935" cy="1077373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对教务信息实现电子化管理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54072" y="2201303"/>
            <a:ext cx="3535709" cy="1013847"/>
            <a:chOff x="2143025" y="1589206"/>
            <a:chExt cx="3535709" cy="1013847"/>
          </a:xfrm>
        </p:grpSpPr>
        <p:sp>
          <p:nvSpPr>
            <p:cNvPr id="103" name="文本框 102"/>
            <p:cNvSpPr txBox="1"/>
            <p:nvPr/>
          </p:nvSpPr>
          <p:spPr>
            <a:xfrm>
              <a:off x="2143025" y="1589206"/>
              <a:ext cx="1705610" cy="5695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rgbClr val="0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defRPr>
              </a:lvl1pPr>
            </a:lstStyle>
            <a:p>
              <a:r>
                <a:rPr lang="zh-CN" altLang="en-US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系统特点：</a:t>
              </a:r>
              <a:endParaRPr lang="zh-CN" altLang="en-US" sz="24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146039" y="2193478"/>
              <a:ext cx="3532695" cy="40957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方便快捷 实现动态化的信息管理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832834" y="3898533"/>
            <a:ext cx="535036" cy="53503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566452" y="4727093"/>
            <a:ext cx="1010143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系统描述</a:t>
            </a:r>
            <a:endParaRPr lang="zh-CN" altLang="en-US" sz="2400" spc="3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任务概述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5" grpId="0" animBg="1"/>
      <p:bldP spid="101" grpId="0"/>
      <p:bldP spid="10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4009" y="2703348"/>
            <a:ext cx="6365433" cy="1366210"/>
            <a:chOff x="0" y="2703348"/>
            <a:chExt cx="6365433" cy="1366210"/>
          </a:xfrm>
        </p:grpSpPr>
        <p:sp>
          <p:nvSpPr>
            <p:cNvPr id="35" name="椭圆 34"/>
            <p:cNvSpPr/>
            <p:nvPr/>
          </p:nvSpPr>
          <p:spPr>
            <a:xfrm>
              <a:off x="6187639" y="3343275"/>
              <a:ext cx="177794" cy="177794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0" y="3432172"/>
              <a:ext cx="6187639" cy="4291"/>
            </a:xfrm>
            <a:prstGeom prst="line">
              <a:avLst/>
            </a:prstGeom>
            <a:ln w="254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>
                <a:gd name="connsiteX0" fmla="*/ 309563 w 2371725"/>
                <a:gd name="connsiteY0" fmla="*/ 123825 h 280987"/>
                <a:gd name="connsiteX1" fmla="*/ 2371725 w 2371725"/>
                <a:gd name="connsiteY1" fmla="*/ 0 h 280987"/>
                <a:gd name="connsiteX2" fmla="*/ 2243138 w 2371725"/>
                <a:gd name="connsiteY2" fmla="*/ 252412 h 280987"/>
                <a:gd name="connsiteX3" fmla="*/ 0 w 2371725"/>
                <a:gd name="connsiteY3" fmla="*/ 280987 h 280987"/>
                <a:gd name="connsiteX4" fmla="*/ 309563 w 2371725"/>
                <a:gd name="connsiteY4" fmla="*/ 123825 h 280987"/>
                <a:gd name="connsiteX0-1" fmla="*/ 309563 w 2371725"/>
                <a:gd name="connsiteY0-2" fmla="*/ 123825 h 280987"/>
                <a:gd name="connsiteX1-3" fmla="*/ 2371725 w 2371725"/>
                <a:gd name="connsiteY1-4" fmla="*/ 0 h 280987"/>
                <a:gd name="connsiteX2-5" fmla="*/ 2243138 w 2371725"/>
                <a:gd name="connsiteY2-6" fmla="*/ 252412 h 280987"/>
                <a:gd name="connsiteX3-7" fmla="*/ 0 w 2371725"/>
                <a:gd name="connsiteY3-8" fmla="*/ 280987 h 280987"/>
                <a:gd name="connsiteX4-9" fmla="*/ 309563 w 2371725"/>
                <a:gd name="connsiteY4-10" fmla="*/ 123825 h 280987"/>
                <a:gd name="connsiteX0-11" fmla="*/ 309563 w 2371725"/>
                <a:gd name="connsiteY0-12" fmla="*/ 123825 h 280987"/>
                <a:gd name="connsiteX1-13" fmla="*/ 2371725 w 2371725"/>
                <a:gd name="connsiteY1-14" fmla="*/ 0 h 280987"/>
                <a:gd name="connsiteX2-15" fmla="*/ 2243138 w 2371725"/>
                <a:gd name="connsiteY2-16" fmla="*/ 252412 h 280987"/>
                <a:gd name="connsiteX3-17" fmla="*/ 0 w 2371725"/>
                <a:gd name="connsiteY3-18" fmla="*/ 280987 h 280987"/>
                <a:gd name="connsiteX4-19" fmla="*/ 309563 w 2371725"/>
                <a:gd name="connsiteY4-20" fmla="*/ 123825 h 280987"/>
                <a:gd name="connsiteX0-21" fmla="*/ 300038 w 2371725"/>
                <a:gd name="connsiteY0-22" fmla="*/ 90488 h 280987"/>
                <a:gd name="connsiteX1-23" fmla="*/ 2371725 w 2371725"/>
                <a:gd name="connsiteY1-24" fmla="*/ 0 h 280987"/>
                <a:gd name="connsiteX2-25" fmla="*/ 2243138 w 2371725"/>
                <a:gd name="connsiteY2-26" fmla="*/ 252412 h 280987"/>
                <a:gd name="connsiteX3-27" fmla="*/ 0 w 2371725"/>
                <a:gd name="connsiteY3-28" fmla="*/ 280987 h 280987"/>
                <a:gd name="connsiteX4-29" fmla="*/ 300038 w 2371725"/>
                <a:gd name="connsiteY4-30" fmla="*/ 90488 h 280987"/>
                <a:gd name="connsiteX0-31" fmla="*/ 300038 w 2371725"/>
                <a:gd name="connsiteY0-32" fmla="*/ 90488 h 280987"/>
                <a:gd name="connsiteX1-33" fmla="*/ 2371725 w 2371725"/>
                <a:gd name="connsiteY1-34" fmla="*/ 0 h 280987"/>
                <a:gd name="connsiteX2-35" fmla="*/ 2243138 w 2371725"/>
                <a:gd name="connsiteY2-36" fmla="*/ 252412 h 280987"/>
                <a:gd name="connsiteX3-37" fmla="*/ 0 w 2371725"/>
                <a:gd name="connsiteY3-38" fmla="*/ 280987 h 280987"/>
                <a:gd name="connsiteX4-39" fmla="*/ 300038 w 2371725"/>
                <a:gd name="connsiteY4-40" fmla="*/ 90488 h 280987"/>
                <a:gd name="connsiteX0-41" fmla="*/ 300038 w 2362200"/>
                <a:gd name="connsiteY0-42" fmla="*/ 104775 h 295274"/>
                <a:gd name="connsiteX1-43" fmla="*/ 2362200 w 2362200"/>
                <a:gd name="connsiteY1-44" fmla="*/ 0 h 295274"/>
                <a:gd name="connsiteX2-45" fmla="*/ 2243138 w 2362200"/>
                <a:gd name="connsiteY2-46" fmla="*/ 266699 h 295274"/>
                <a:gd name="connsiteX3-47" fmla="*/ 0 w 2362200"/>
                <a:gd name="connsiteY3-48" fmla="*/ 295274 h 295274"/>
                <a:gd name="connsiteX4-49" fmla="*/ 300038 w 2362200"/>
                <a:gd name="connsiteY4-50" fmla="*/ 104775 h 295274"/>
                <a:gd name="connsiteX0-51" fmla="*/ 36513 w 2362200"/>
                <a:gd name="connsiteY0-52" fmla="*/ 130175 h 295274"/>
                <a:gd name="connsiteX1-53" fmla="*/ 2362200 w 2362200"/>
                <a:gd name="connsiteY1-54" fmla="*/ 0 h 295274"/>
                <a:gd name="connsiteX2-55" fmla="*/ 2243138 w 2362200"/>
                <a:gd name="connsiteY2-56" fmla="*/ 266699 h 295274"/>
                <a:gd name="connsiteX3-57" fmla="*/ 0 w 2362200"/>
                <a:gd name="connsiteY3-58" fmla="*/ 295274 h 295274"/>
                <a:gd name="connsiteX4-59" fmla="*/ 36513 w 2362200"/>
                <a:gd name="connsiteY4-60" fmla="*/ 130175 h 295274"/>
                <a:gd name="connsiteX0-61" fmla="*/ 69537 w 2395224"/>
                <a:gd name="connsiteY0-62" fmla="*/ 130175 h 295274"/>
                <a:gd name="connsiteX1-63" fmla="*/ 2395224 w 2395224"/>
                <a:gd name="connsiteY1-64" fmla="*/ 0 h 295274"/>
                <a:gd name="connsiteX2-65" fmla="*/ 2276162 w 2395224"/>
                <a:gd name="connsiteY2-66" fmla="*/ 266699 h 295274"/>
                <a:gd name="connsiteX3-67" fmla="*/ 33024 w 2395224"/>
                <a:gd name="connsiteY3-68" fmla="*/ 295274 h 295274"/>
                <a:gd name="connsiteX4-69" fmla="*/ 69537 w 2395224"/>
                <a:gd name="connsiteY4-70" fmla="*/ 130175 h 295274"/>
                <a:gd name="connsiteX0-71" fmla="*/ 69537 w 2595249"/>
                <a:gd name="connsiteY0-72" fmla="*/ 130175 h 295274"/>
                <a:gd name="connsiteX1-73" fmla="*/ 2595249 w 2595249"/>
                <a:gd name="connsiteY1-74" fmla="*/ 0 h 295274"/>
                <a:gd name="connsiteX2-75" fmla="*/ 2276162 w 2595249"/>
                <a:gd name="connsiteY2-76" fmla="*/ 266699 h 295274"/>
                <a:gd name="connsiteX3-77" fmla="*/ 33024 w 2595249"/>
                <a:gd name="connsiteY3-78" fmla="*/ 295274 h 295274"/>
                <a:gd name="connsiteX4-79" fmla="*/ 69537 w 2595249"/>
                <a:gd name="connsiteY4-80" fmla="*/ 130175 h 295274"/>
                <a:gd name="connsiteX0-81" fmla="*/ 69537 w 2595249"/>
                <a:gd name="connsiteY0-82" fmla="*/ 130175 h 295274"/>
                <a:gd name="connsiteX1-83" fmla="*/ 2595249 w 2595249"/>
                <a:gd name="connsiteY1-84" fmla="*/ 0 h 295274"/>
                <a:gd name="connsiteX2-85" fmla="*/ 2276162 w 2595249"/>
                <a:gd name="connsiteY2-86" fmla="*/ 266699 h 295274"/>
                <a:gd name="connsiteX3-87" fmla="*/ 33024 w 2595249"/>
                <a:gd name="connsiteY3-88" fmla="*/ 295274 h 295274"/>
                <a:gd name="connsiteX4-89" fmla="*/ 69537 w 2595249"/>
                <a:gd name="connsiteY4-90" fmla="*/ 130175 h 295274"/>
                <a:gd name="connsiteX0-91" fmla="*/ 62456 w 2611980"/>
                <a:gd name="connsiteY0-92" fmla="*/ 139700 h 295274"/>
                <a:gd name="connsiteX1-93" fmla="*/ 2611980 w 2611980"/>
                <a:gd name="connsiteY1-94" fmla="*/ 0 h 295274"/>
                <a:gd name="connsiteX2-95" fmla="*/ 2292893 w 2611980"/>
                <a:gd name="connsiteY2-96" fmla="*/ 266699 h 295274"/>
                <a:gd name="connsiteX3-97" fmla="*/ 49755 w 2611980"/>
                <a:gd name="connsiteY3-98" fmla="*/ 295274 h 295274"/>
                <a:gd name="connsiteX4-99" fmla="*/ 62456 w 2611980"/>
                <a:gd name="connsiteY4-100" fmla="*/ 139700 h 295274"/>
                <a:gd name="connsiteX0-101" fmla="*/ 62456 w 2611980"/>
                <a:gd name="connsiteY0-102" fmla="*/ 139700 h 295274"/>
                <a:gd name="connsiteX1-103" fmla="*/ 2611980 w 2611980"/>
                <a:gd name="connsiteY1-104" fmla="*/ 0 h 295274"/>
                <a:gd name="connsiteX2-105" fmla="*/ 2292893 w 2611980"/>
                <a:gd name="connsiteY2-106" fmla="*/ 266699 h 295274"/>
                <a:gd name="connsiteX3-107" fmla="*/ 49755 w 2611980"/>
                <a:gd name="connsiteY3-108" fmla="*/ 295274 h 295274"/>
                <a:gd name="connsiteX4-109" fmla="*/ 62456 w 2611980"/>
                <a:gd name="connsiteY4-110" fmla="*/ 139700 h 2952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057454" y="2703348"/>
              <a:ext cx="3871464" cy="1366210"/>
              <a:chOff x="2057454" y="2646587"/>
              <a:chExt cx="3871464" cy="13662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585145" y="3115424"/>
                <a:ext cx="86727" cy="86727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404884" y="3255982"/>
                <a:ext cx="83455" cy="83455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570425" y="3641186"/>
                <a:ext cx="80182" cy="8018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595571" y="3274689"/>
                <a:ext cx="76909" cy="76909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883199" y="3467720"/>
                <a:ext cx="45719" cy="45719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201455" y="3552144"/>
                <a:ext cx="70364" cy="70364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443111" y="3945706"/>
                <a:ext cx="67091" cy="67091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57454" y="2646587"/>
                <a:ext cx="63818" cy="63818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089738" y="3647569"/>
                <a:ext cx="60545" cy="60545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779641" y="3085530"/>
                <a:ext cx="57273" cy="57273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662550" y="2972994"/>
              <a:ext cx="2720704" cy="871348"/>
              <a:chOff x="2133791" y="2806726"/>
              <a:chExt cx="3351856" cy="107348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53368" y="2894140"/>
                <a:ext cx="53222" cy="53222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0450" y="3115424"/>
                <a:ext cx="53222" cy="53222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795058" y="3166540"/>
                <a:ext cx="53222" cy="53222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672010" y="3635948"/>
                <a:ext cx="53222" cy="5322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5285021" y="3230316"/>
                <a:ext cx="53222" cy="53222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432425" y="3479415"/>
                <a:ext cx="53222" cy="53222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74638" y="3506114"/>
                <a:ext cx="53222" cy="53222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19641" y="3826988"/>
                <a:ext cx="53222" cy="53222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133791" y="2806726"/>
                <a:ext cx="53222" cy="53222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061163" y="3609469"/>
                <a:ext cx="53222" cy="53222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810121" y="3085530"/>
                <a:ext cx="53222" cy="53222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971734" y="3614433"/>
                <a:ext cx="53222" cy="53222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6084639" y="2211267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3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77977" y="4002467"/>
            <a:ext cx="36503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</a:rPr>
              <a:t>需求规定</a:t>
            </a:r>
            <a:endParaRPr lang="zh-CN" altLang="en-US" sz="3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40117" y="4626637"/>
            <a:ext cx="31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post_object_v2_3600485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01" t="5341" r="3658" b="3204"/>
          <a:stretch>
            <a:fillRect/>
          </a:stretch>
        </p:blipFill>
        <p:spPr>
          <a:xfrm>
            <a:off x="2207247" y="1133731"/>
            <a:ext cx="7577281" cy="5308491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1600" b="1" u="none">
                <a:solidFill>
                  <a:srgbClr val="404040"/>
                </a:solidFill>
                <a:ea typeface="宋体" panose="02010600030101010101" pitchFamily="2" charset="-122"/>
              </a:rPr>
              <a:t>功能</a:t>
            </a:r>
            <a:r>
              <a:rPr lang="zh-CN" altLang="en-US" sz="1600" b="1" u="none">
                <a:solidFill>
                  <a:srgbClr val="404040"/>
                </a:solidFill>
                <a:ea typeface="宋体" panose="02010600030101010101" pitchFamily="2" charset="-122"/>
              </a:rPr>
              <a:t>模块</a:t>
            </a:r>
            <a:r>
              <a:rPr lang="zh-CN" sz="1600" b="1" u="none">
                <a:solidFill>
                  <a:srgbClr val="404040"/>
                </a:solidFill>
                <a:ea typeface="宋体" panose="02010600030101010101" pitchFamily="2" charset="-122"/>
              </a:rPr>
              <a:t>需求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4715" y="1025545"/>
            <a:ext cx="9092923" cy="1197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sz="2800" dirty="0">
              <a:solidFill>
                <a:srgbClr val="80808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697403" y="4566141"/>
            <a:ext cx="10150389" cy="149596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即：任务采用逐级下达进行传递，再采用逐级向上的方式层层</a:t>
            </a: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反馈。</a:t>
            </a:r>
            <a:endParaRPr lang="zh-CN" sz="2000" b="0" u="none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        例如</a:t>
            </a:r>
            <a:r>
              <a:rPr lang="zh-CN" altLang="en-US" sz="2000" b="0" u="none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教务指定任务向下传达时，学校教务应该将任务发布给下级的教师，由教师接收后向本班学生进行传达，而最终的任务的执行于结果的查收是学生。若学生有教学信息需要反馈，则越过教师直接向教务进行反馈。</a:t>
            </a:r>
            <a:endParaRPr lang="zh-CN" altLang="en-US" sz="2000" b="0" u="none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49343" y="1204151"/>
            <a:ext cx="9246509" cy="11388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      系统采用信息闭环的思想。即任务由任务发布者发布出去，任务最终也在任务发布者处结束，</a:t>
            </a:r>
            <a:r>
              <a:rPr lang="zh-CN" altLang="en-US" sz="2000" b="0" u="none">
                <a:solidFill>
                  <a:srgbClr val="000000"/>
                </a:solidFill>
                <a:ea typeface="宋体" panose="02010600030101010101" pitchFamily="2" charset="-122"/>
              </a:rPr>
              <a:t>下</a:t>
            </a: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图简单的表示了这一思想</a:t>
            </a:r>
            <a:r>
              <a:rPr lang="zh-CN" altLang="en-US" sz="2000" b="0" u="none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zh-CN" sz="2000" b="0" u="none">
                <a:solidFill>
                  <a:srgbClr val="000000"/>
                </a:solidFill>
                <a:ea typeface="宋体" panose="02010600030101010101" pitchFamily="2" charset="-122"/>
              </a:rPr>
              <a:t>同时也概括了任务在系统中的处理流程</a:t>
            </a:r>
            <a:endParaRPr lang="zh-CN" altLang="en-US" sz="2000" b="0" u="none">
              <a:solidFill>
                <a:srgbClr val="000000"/>
              </a:solidFill>
            </a:endParaRPr>
          </a:p>
        </p:txBody>
      </p:sp>
      <p:pic>
        <p:nvPicPr>
          <p:cNvPr id="10" name="图片 9" descr="upload_post_object_v2_510434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431" y="2113501"/>
            <a:ext cx="7008333" cy="2172013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 flipH="1">
            <a:off x="1091785" y="365829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 userDrawn="1"/>
        </p:nvSpPr>
        <p:spPr>
          <a:xfrm>
            <a:off x="968367" y="261696"/>
            <a:ext cx="35463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文本框 49"/>
          <p:cNvSpPr txBox="1"/>
          <p:nvPr userDrawn="1"/>
        </p:nvSpPr>
        <p:spPr>
          <a:xfrm>
            <a:off x="1396768" y="499125"/>
            <a:ext cx="1630411" cy="339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rgbClr val="404040"/>
                </a:solidFill>
              </a:rPr>
              <a:t>流程设计思想</a:t>
            </a:r>
            <a:endParaRPr lang="zh-CN" altLang="en-US" sz="1600" b="1" u="none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KSO_WM_UNIT_PLACING_PICTURE_USER_VIEWPORT" val="{&quot;height&quot;:21552,&quot;width&quot;:12960}"/>
</p:tagLst>
</file>

<file path=ppt/tags/tag5.xml><?xml version="1.0" encoding="utf-8"?>
<p:tagLst xmlns:p="http://schemas.openxmlformats.org/presentationml/2006/main">
  <p:tag name="KSO_WM_UNIT_PLACING_PICTURE_USER_VIEWPORT" val="{&quot;height&quot;:21552,&quot;width&quot;:12960}"/>
</p:tagLst>
</file>

<file path=ppt/tags/tag6.xml><?xml version="1.0" encoding="utf-8"?>
<p:tagLst xmlns:p="http://schemas.openxmlformats.org/presentationml/2006/main">
  <p:tag name="COMMONDATA" val="eyJoZGlkIjoiNjdjNGIzYjk2NDRkZDU4NGVkNDIwNjgxMGZkNGY4MDkifQ=="/>
</p:tagLst>
</file>

<file path=ppt/theme/theme1.xml><?xml version="1.0" encoding="utf-8"?>
<a:theme xmlns:a="http://schemas.openxmlformats.org/drawingml/2006/main" name="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演示</Application>
  <PresentationFormat>宽屏</PresentationFormat>
  <Paragraphs>283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明兰</vt:lpstr>
      <vt:lpstr>明兰</vt:lpstr>
      <vt:lpstr>Times New Roman</vt:lpstr>
      <vt:lpstr>微软雅黑</vt:lpstr>
      <vt:lpstr>Impact</vt:lpstr>
      <vt:lpstr>微软雅黑 Light</vt:lpstr>
      <vt:lpstr>冬青黑体简体中文 W3</vt:lpstr>
      <vt:lpstr>黑体</vt:lpstr>
      <vt:lpstr>方正正纤黑简体</vt:lpstr>
      <vt:lpstr>Open Sans</vt:lpstr>
      <vt:lpstr>Segoe Print</vt:lpstr>
      <vt:lpstr>等线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dc:description>www.1ppt.com</dc:description>
  <cp:lastModifiedBy>颖.</cp:lastModifiedBy>
  <cp:revision>16</cp:revision>
  <dcterms:created xsi:type="dcterms:W3CDTF">2022-06-08T14:07:00Z</dcterms:created>
  <dcterms:modified xsi:type="dcterms:W3CDTF">2022-06-12T04:24:28Z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2052-11.1.0.11744</vt:lpwstr>
  </property>
</Properties>
</file>