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7" r:id="rId4"/>
    <p:sldId id="268" r:id="rId5"/>
    <p:sldId id="264" r:id="rId6"/>
    <p:sldId id="256" r:id="rId7"/>
    <p:sldId id="258" r:id="rId8"/>
    <p:sldId id="257" r:id="rId9"/>
    <p:sldId id="259" r:id="rId10"/>
    <p:sldId id="260" r:id="rId11"/>
    <p:sldId id="261" r:id="rId12"/>
    <p:sldId id="262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F86A6B"/>
    <a:srgbClr val="FFEB84"/>
    <a:srgbClr val="63BE7B"/>
    <a:srgbClr val="314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33" d="100"/>
          <a:sy n="33" d="100"/>
        </p:scale>
        <p:origin x="1140" y="1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EF9D-3EBD-49FA-8CCB-A5450FC6B90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2549-D0F2-4A9C-8C75-3BE99F3D7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3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EF9D-3EBD-49FA-8CCB-A5450FC6B90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2549-D0F2-4A9C-8C75-3BE99F3D7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39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EF9D-3EBD-49FA-8CCB-A5450FC6B90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2549-D0F2-4A9C-8C75-3BE99F3D7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7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EF9D-3EBD-49FA-8CCB-A5450FC6B90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2549-D0F2-4A9C-8C75-3BE99F3D7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57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EF9D-3EBD-49FA-8CCB-A5450FC6B90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2549-D0F2-4A9C-8C75-3BE99F3D7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29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EF9D-3EBD-49FA-8CCB-A5450FC6B90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2549-D0F2-4A9C-8C75-3BE99F3D7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48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EF9D-3EBD-49FA-8CCB-A5450FC6B90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2549-D0F2-4A9C-8C75-3BE99F3D7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30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EF9D-3EBD-49FA-8CCB-A5450FC6B90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2549-D0F2-4A9C-8C75-3BE99F3D7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EF9D-3EBD-49FA-8CCB-A5450FC6B90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2549-D0F2-4A9C-8C75-3BE99F3D7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EF9D-3EBD-49FA-8CCB-A5450FC6B90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2549-D0F2-4A9C-8C75-3BE99F3D7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59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EF9D-3EBD-49FA-8CCB-A5450FC6B90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2549-D0F2-4A9C-8C75-3BE99F3D7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65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5EF9D-3EBD-49FA-8CCB-A5450FC6B902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52549-D0F2-4A9C-8C75-3BE99F3D7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08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5714" y="870343"/>
            <a:ext cx="10806349" cy="63492"/>
            <a:chOff x="1028571" y="631746"/>
            <a:chExt cx="16209524" cy="9523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571" y="631746"/>
              <a:ext cx="16209524" cy="952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63325" y="3829925"/>
            <a:ext cx="3955325" cy="24415"/>
            <a:chOff x="3694987" y="6057706"/>
            <a:chExt cx="5932988" cy="3662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3694987" y="6057706"/>
              <a:ext cx="5932988" cy="366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740496" y="3829925"/>
            <a:ext cx="3955325" cy="24415"/>
            <a:chOff x="8610744" y="6057706"/>
            <a:chExt cx="5932988" cy="3662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8610744" y="6057706"/>
              <a:ext cx="5932988" cy="36623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685714" y="144379"/>
            <a:ext cx="2232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31473B"/>
                </a:solidFill>
              </a:rPr>
              <a:t>EDA - </a:t>
            </a:r>
            <a:r>
              <a:rPr lang="ko-KR" altLang="en-US" sz="3200" dirty="0" smtClean="0">
                <a:solidFill>
                  <a:srgbClr val="31473B"/>
                </a:solidFill>
              </a:rPr>
              <a:t>개요</a:t>
            </a:r>
            <a:endParaRPr lang="ko-KR" altLang="en-US" sz="3200" dirty="0">
              <a:solidFill>
                <a:srgbClr val="31473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8736" y="207304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/>
              <a:t>컬럼 분석</a:t>
            </a:r>
            <a:endParaRPr lang="ko-KR" altLang="en-US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411704" y="282702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특징 파악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11704" y="3298774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기초 통계량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11704" y="3770528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데이터 시각화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10332" y="215194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smtClean="0"/>
              <a:t>표적 데이터 선정</a:t>
            </a:r>
            <a:endParaRPr lang="ko-KR" altLang="en-US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026239" y="2827020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표적 선정 기준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026239" y="329877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표적 선정 및 근거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270677" y="2073042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/>
              <a:t>분석 모델 선정</a:t>
            </a:r>
            <a:endParaRPr lang="ko-KR" altLang="en-US" sz="28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513531" y="2827020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가설 수립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13531" y="329877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모델 선정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513531" y="3770528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모델의 한계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허용 범위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4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024" y="208548"/>
            <a:ext cx="39661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분석 방법 정하기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가설 수립</a:t>
            </a:r>
            <a:endParaRPr lang="en-US" altLang="ko-KR" dirty="0" smtClean="0"/>
          </a:p>
          <a:p>
            <a:r>
              <a:rPr lang="ko-KR" altLang="en-US" dirty="0" smtClean="0"/>
              <a:t>모델 정하기</a:t>
            </a:r>
            <a:endParaRPr lang="en-US" altLang="ko-KR" dirty="0" smtClean="0"/>
          </a:p>
          <a:p>
            <a:r>
              <a:rPr lang="ko-KR" altLang="en-US" dirty="0" smtClean="0"/>
              <a:t>가설 한계 분명히 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유효기간 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31118" y="146993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/>
              <a:t>5</a:t>
            </a:r>
            <a:endParaRPr lang="en-US" altLang="ko-KR" sz="5000" b="1" dirty="0" smtClean="0"/>
          </a:p>
        </p:txBody>
      </p:sp>
    </p:spTree>
    <p:extLst>
      <p:ext uri="{BB962C8B-B14F-4D97-AF65-F5344CB8AC3E}">
        <p14:creationId xmlns:p14="http://schemas.microsoft.com/office/powerpoint/2010/main" val="1983482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024" y="208548"/>
            <a:ext cx="3118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분석 방법 정하기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추가적으로 </a:t>
            </a:r>
            <a:r>
              <a:rPr lang="ko-KR" altLang="en-US" dirty="0" err="1" smtClean="0"/>
              <a:t>분석할만한</a:t>
            </a:r>
            <a:r>
              <a:rPr lang="ko-KR" altLang="en-US" dirty="0" smtClean="0"/>
              <a:t> 가설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31118" y="146993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/>
              <a:t>6</a:t>
            </a:r>
            <a:endParaRPr lang="en-US" altLang="ko-KR" sz="5000" b="1" dirty="0" smtClean="0"/>
          </a:p>
        </p:txBody>
      </p:sp>
    </p:spTree>
    <p:extLst>
      <p:ext uri="{BB962C8B-B14F-4D97-AF65-F5344CB8AC3E}">
        <p14:creationId xmlns:p14="http://schemas.microsoft.com/office/powerpoint/2010/main" val="86311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024" y="208548"/>
            <a:ext cx="2589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과제 자체 후기 및 질문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포커싱</a:t>
            </a:r>
            <a:r>
              <a:rPr lang="ko-KR" altLang="en-US" dirty="0" smtClean="0"/>
              <a:t> 둔 부분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31118" y="146993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/>
              <a:t>7</a:t>
            </a:r>
            <a:endParaRPr lang="en-US" altLang="ko-KR" sz="5000" b="1" dirty="0" smtClean="0"/>
          </a:p>
        </p:txBody>
      </p:sp>
    </p:spTree>
    <p:extLst>
      <p:ext uri="{BB962C8B-B14F-4D97-AF65-F5344CB8AC3E}">
        <p14:creationId xmlns:p14="http://schemas.microsoft.com/office/powerpoint/2010/main" val="138301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9645" y="2967790"/>
            <a:ext cx="14670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smtClean="0"/>
              <a:t>삭제</a:t>
            </a:r>
            <a:endParaRPr lang="en-US" altLang="ko-KR" sz="5000" b="1" dirty="0" smtClean="0"/>
          </a:p>
        </p:txBody>
      </p:sp>
    </p:spTree>
    <p:extLst>
      <p:ext uri="{BB962C8B-B14F-4D97-AF65-F5344CB8AC3E}">
        <p14:creationId xmlns:p14="http://schemas.microsoft.com/office/powerpoint/2010/main" val="413518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5714" y="870343"/>
            <a:ext cx="10806349" cy="63492"/>
            <a:chOff x="1028571" y="631746"/>
            <a:chExt cx="16209524" cy="9523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571" y="631746"/>
              <a:ext cx="16209524" cy="95238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685714" y="144379"/>
            <a:ext cx="4665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31473B"/>
                </a:solidFill>
              </a:rPr>
              <a:t>컬럼 분석 </a:t>
            </a:r>
            <a:r>
              <a:rPr lang="en-US" altLang="ko-KR" sz="3200" dirty="0" smtClean="0">
                <a:solidFill>
                  <a:srgbClr val="31473B"/>
                </a:solidFill>
              </a:rPr>
              <a:t>– </a:t>
            </a:r>
            <a:r>
              <a:rPr lang="ko-KR" altLang="en-US" sz="3200" dirty="0" smtClean="0">
                <a:solidFill>
                  <a:srgbClr val="31473B"/>
                </a:solidFill>
              </a:rPr>
              <a:t>기초 통계량</a:t>
            </a:r>
            <a:endParaRPr lang="ko-KR" altLang="en-US" sz="3200" dirty="0">
              <a:solidFill>
                <a:srgbClr val="31473B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188360"/>
              </p:ext>
            </p:extLst>
          </p:nvPr>
        </p:nvGraphicFramePr>
        <p:xfrm>
          <a:off x="540978" y="1582376"/>
          <a:ext cx="11095819" cy="2261074"/>
        </p:xfrm>
        <a:graphic>
          <a:graphicData uri="http://schemas.openxmlformats.org/drawingml/2006/table">
            <a:tbl>
              <a:tblPr/>
              <a:tblGrid>
                <a:gridCol w="273970">
                  <a:extLst>
                    <a:ext uri="{9D8B030D-6E8A-4147-A177-3AD203B41FA5}">
                      <a16:colId xmlns:a16="http://schemas.microsoft.com/office/drawing/2014/main" val="957364874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421717040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3682265183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1550285149"/>
                    </a:ext>
                  </a:extLst>
                </a:gridCol>
                <a:gridCol w="329779">
                  <a:extLst>
                    <a:ext uri="{9D8B030D-6E8A-4147-A177-3AD203B41FA5}">
                      <a16:colId xmlns:a16="http://schemas.microsoft.com/office/drawing/2014/main" val="3483061257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615928073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705920814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1553011896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1810896706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2977878840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3676019544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1030773264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1040903729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157221307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887722647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2524471166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1339836183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2283890035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3737615828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562417120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3589795964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2737249793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2723520736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766976027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2438122286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86702295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2561006800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3878981477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1380707796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1355283353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255033713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1459125845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1696898292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536109609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1771929147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3265659812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2764549262"/>
                    </a:ext>
                  </a:extLst>
                </a:gridCol>
                <a:gridCol w="284118">
                  <a:extLst>
                    <a:ext uri="{9D8B030D-6E8A-4147-A177-3AD203B41FA5}">
                      <a16:colId xmlns:a16="http://schemas.microsoft.com/office/drawing/2014/main" val="4120018016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675984935"/>
                    </a:ext>
                  </a:extLst>
                </a:gridCol>
              </a:tblGrid>
              <a:tr h="32816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6" marR="3606" marT="36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MSSubClass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LotFrontage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LotArea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OverallQual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OverallCond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YearBuilt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YearRemodAdd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MasVnrArea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BsmtFinSF1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BsmtFinSF2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BsmtUnfSF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TotalBsmtSF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1stFlrSF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2ndFlrSF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LowQualFinSF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GrLivArea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BsmtFullBath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BsmtHalfBath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FullBath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HalfBath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BedroomAbvGr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KitchenAbvGr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TotRmsAbvGrd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Fireplaces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GarageYrBlt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GarageCars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GarageArea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WoodDeckSF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OpenPorchSF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EnclosedPorch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3SsnPorch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ScreenPorch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PoolArea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MiscVal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MoSold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YrSold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SalePrice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63072"/>
                  </a:ext>
                </a:extLst>
              </a:tr>
              <a:tr h="241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</a:t>
                      </a:r>
                    </a:p>
                  </a:txBody>
                  <a:tcPr marL="3606" marR="3606" marT="36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1201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1452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1379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879628"/>
                  </a:ext>
                </a:extLst>
              </a:tr>
              <a:tr h="241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</a:t>
                      </a:r>
                    </a:p>
                  </a:txBody>
                  <a:tcPr marL="3606" marR="3606" marT="36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730.5</a:t>
                      </a:r>
                    </a:p>
                  </a:txBody>
                  <a:tcPr marL="3606" marR="3606" marT="36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56.9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70.05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10517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6.099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5.575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1971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1985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103.7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443.6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46.55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567.2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1057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1163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347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5.845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1515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0.425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0.058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1.565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0.383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2.866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1.047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6.518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0.613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1979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1.767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473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94.24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46.66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21.95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3.41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15.06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2.759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43.49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6.322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2008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2E+05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785461"/>
                  </a:ext>
                </a:extLst>
              </a:tr>
              <a:tr h="241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std</a:t>
                      </a:r>
                    </a:p>
                  </a:txBody>
                  <a:tcPr marL="3606" marR="3606" marT="36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421.6</a:t>
                      </a:r>
                    </a:p>
                  </a:txBody>
                  <a:tcPr marL="3606" marR="3606" marT="36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42.3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24.3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9981.3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C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B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30.2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20.6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9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181.1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456.1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161.3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441.9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438.7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386.6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436.5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48.6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525.5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A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A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D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A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24.7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6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A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213.8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125.3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66.3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61.1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29.3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55.8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40.2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496.1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0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C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79442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260959"/>
                  </a:ext>
                </a:extLst>
              </a:tr>
              <a:tr h="241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</a:t>
                      </a:r>
                    </a:p>
                  </a:txBody>
                  <a:tcPr marL="3606" marR="3606" marT="36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6" marR="3606" marT="36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1872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1950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334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334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2006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34900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132571"/>
                  </a:ext>
                </a:extLst>
              </a:tr>
              <a:tr h="2416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25%</a:t>
                      </a:r>
                    </a:p>
                  </a:txBody>
                  <a:tcPr marL="3606" marR="3606" marT="36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365.8</a:t>
                      </a:r>
                    </a:p>
                  </a:txBody>
                  <a:tcPr marL="3606" marR="3606" marT="36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7553.5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1954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1967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223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795.8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882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1961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334.5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2007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1E+05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345753"/>
                  </a:ext>
                </a:extLst>
              </a:tr>
              <a:tr h="2416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3606" marR="3606" marT="36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730.5</a:t>
                      </a:r>
                    </a:p>
                  </a:txBody>
                  <a:tcPr marL="3606" marR="3606" marT="36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9478.5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1973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1994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383.5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477.5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991.5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1087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1464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2008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2E+05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85248"/>
                  </a:ext>
                </a:extLst>
              </a:tr>
              <a:tr h="2416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75%</a:t>
                      </a:r>
                    </a:p>
                  </a:txBody>
                  <a:tcPr marL="3606" marR="3606" marT="36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1095</a:t>
                      </a:r>
                    </a:p>
                  </a:txBody>
                  <a:tcPr marL="3606" marR="3606" marT="36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11602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2004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166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712.3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808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1298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1391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728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1777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2002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576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168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2009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2E+05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766409"/>
                  </a:ext>
                </a:extLst>
              </a:tr>
              <a:tr h="241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</a:t>
                      </a:r>
                    </a:p>
                  </a:txBody>
                  <a:tcPr marL="3606" marR="3606" marT="36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1460</a:t>
                      </a:r>
                    </a:p>
                  </a:txBody>
                  <a:tcPr marL="3606" marR="3606" marT="36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313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215245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5644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1474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2336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6110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4692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2065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572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5642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1418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857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547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552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508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738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15500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8E+05</a:t>
                      </a:r>
                    </a:p>
                  </a:txBody>
                  <a:tcPr marL="3606" marR="3606" marT="3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396242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74303" y="1063376"/>
            <a:ext cx="3504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기초 통계량 </a:t>
            </a:r>
            <a:r>
              <a:rPr lang="en-US" altLang="ko-KR" sz="2000" dirty="0" smtClean="0"/>
              <a:t>(38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col / 81 col)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40978" y="4152900"/>
            <a:ext cx="915507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데이터는 집에 대한 정보와 가격이다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- 81</a:t>
            </a:r>
            <a:r>
              <a:rPr lang="ko-KR" altLang="en-US" sz="1600" dirty="0" smtClean="0"/>
              <a:t>개의 컬럼 중 </a:t>
            </a:r>
            <a:r>
              <a:rPr lang="ko-KR" altLang="en-US" sz="1600" dirty="0" err="1" smtClean="0"/>
              <a:t>수치형</a:t>
            </a:r>
            <a:r>
              <a:rPr lang="ko-KR" altLang="en-US" sz="1600" dirty="0" smtClean="0"/>
              <a:t> 데이터는 </a:t>
            </a:r>
            <a:r>
              <a:rPr lang="en-US" altLang="ko-KR" sz="1600" dirty="0" smtClean="0"/>
              <a:t>38</a:t>
            </a:r>
            <a:r>
              <a:rPr lang="ko-KR" altLang="en-US" sz="1600" dirty="0" smtClean="0"/>
              <a:t>개이다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수치형</a:t>
            </a:r>
            <a:r>
              <a:rPr lang="ko-KR" altLang="en-US" sz="1600" dirty="0" smtClean="0"/>
              <a:t> 데이터는 </a:t>
            </a:r>
            <a:r>
              <a:rPr lang="ko-KR" altLang="en-US" sz="1600" dirty="0" err="1" smtClean="0"/>
              <a:t>연속형과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등급형으로</a:t>
            </a:r>
            <a:r>
              <a:rPr lang="ko-KR" altLang="en-US" sz="1600" dirty="0" smtClean="0"/>
              <a:t> 나눠지는데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구분 이유를 찾지 못하여 구분없이 사용한다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각 </a:t>
            </a:r>
            <a:r>
              <a:rPr lang="ko-KR" altLang="en-US" sz="1600" dirty="0" err="1" smtClean="0"/>
              <a:t>컬럼간의</a:t>
            </a:r>
            <a:r>
              <a:rPr lang="ko-KR" altLang="en-US" sz="1600" dirty="0" smtClean="0"/>
              <a:t> 비교가 가능한 속성은 </a:t>
            </a:r>
            <a:r>
              <a:rPr lang="en-US" altLang="ko-KR" sz="1600" b="1" dirty="0" smtClean="0"/>
              <a:t>count</a:t>
            </a:r>
            <a:r>
              <a:rPr lang="ko-KR" altLang="en-US" sz="1600" dirty="0" smtClean="0"/>
              <a:t>와 </a:t>
            </a:r>
            <a:r>
              <a:rPr lang="en-US" altLang="ko-KR" sz="1600" b="1" dirty="0" err="1" smtClean="0"/>
              <a:t>std</a:t>
            </a:r>
            <a:r>
              <a:rPr lang="ko-KR" altLang="en-US" sz="1600" dirty="0" smtClean="0"/>
              <a:t>라고 판단된다</a:t>
            </a:r>
            <a:r>
              <a:rPr lang="en-US" altLang="ko-KR" sz="1600" dirty="0" smtClean="0"/>
              <a:t>.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수치형</a:t>
            </a:r>
            <a:r>
              <a:rPr lang="ko-KR" altLang="en-US" sz="1600" dirty="0" smtClean="0"/>
              <a:t> 데이터는 비교적 </a:t>
            </a:r>
            <a:r>
              <a:rPr lang="en-US" altLang="ko-KR" sz="1600" dirty="0" smtClean="0"/>
              <a:t>null </a:t>
            </a:r>
            <a:r>
              <a:rPr lang="ko-KR" altLang="en-US" sz="1600" dirty="0" smtClean="0"/>
              <a:t>값이 적으며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std</a:t>
            </a:r>
            <a:r>
              <a:rPr lang="ko-KR" altLang="en-US" sz="1600" dirty="0" smtClean="0"/>
              <a:t>가 매우 작은 컬럼이 존재한다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이는 표적 데이터를 선정할 때 고려해야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9848850" y="1052725"/>
            <a:ext cx="1787947" cy="400110"/>
            <a:chOff x="9248775" y="1052725"/>
            <a:chExt cx="1787947" cy="400110"/>
          </a:xfrm>
        </p:grpSpPr>
        <p:sp>
          <p:nvSpPr>
            <p:cNvPr id="12" name="직사각형 11"/>
            <p:cNvSpPr/>
            <p:nvPr/>
          </p:nvSpPr>
          <p:spPr>
            <a:xfrm>
              <a:off x="9315450" y="1052725"/>
              <a:ext cx="1721272" cy="400110"/>
            </a:xfrm>
            <a:prstGeom prst="rect">
              <a:avLst/>
            </a:prstGeom>
            <a:gradFill flip="none" rotWithShape="1">
              <a:gsLst>
                <a:gs pos="0">
                  <a:srgbClr val="F86A6B"/>
                </a:gs>
                <a:gs pos="50000">
                  <a:srgbClr val="FFEB84"/>
                </a:gs>
                <a:gs pos="100000">
                  <a:srgbClr val="63BE7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248775" y="1138301"/>
              <a:ext cx="666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작다</a:t>
              </a:r>
              <a:endParaRPr lang="ko-KR" altLang="en-US" sz="1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369972" y="1138301"/>
              <a:ext cx="666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/>
                <a:t>크다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359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5714" y="870343"/>
            <a:ext cx="10806349" cy="63492"/>
            <a:chOff x="1028571" y="631746"/>
            <a:chExt cx="16209524" cy="9523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571" y="631746"/>
              <a:ext cx="16209524" cy="95238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685714" y="144379"/>
            <a:ext cx="4253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31473B"/>
                </a:solidFill>
              </a:rPr>
              <a:t>컬럼 분석 </a:t>
            </a:r>
            <a:r>
              <a:rPr lang="en-US" altLang="ko-KR" sz="3200" dirty="0" smtClean="0">
                <a:solidFill>
                  <a:srgbClr val="31473B"/>
                </a:solidFill>
              </a:rPr>
              <a:t>–</a:t>
            </a:r>
            <a:r>
              <a:rPr lang="ko-KR" altLang="en-US" sz="3200" dirty="0" smtClean="0">
                <a:solidFill>
                  <a:srgbClr val="31473B"/>
                </a:solidFill>
              </a:rPr>
              <a:t> </a:t>
            </a:r>
            <a:r>
              <a:rPr lang="en-US" altLang="ko-KR" sz="3200" dirty="0" smtClean="0">
                <a:solidFill>
                  <a:srgbClr val="31473B"/>
                </a:solidFill>
              </a:rPr>
              <a:t>null value</a:t>
            </a:r>
            <a:endParaRPr lang="ko-KR" altLang="en-US" sz="3200" dirty="0">
              <a:solidFill>
                <a:srgbClr val="31473B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0399" y="1167243"/>
            <a:ext cx="3664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Null intensity (19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col / 81 col)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281135" y="1552815"/>
            <a:ext cx="69108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결측치가</a:t>
            </a:r>
            <a:r>
              <a:rPr lang="ko-KR" altLang="en-US" dirty="0" smtClean="0"/>
              <a:t> 존재하는 컬럼과 그 수이다</a:t>
            </a:r>
            <a:r>
              <a:rPr lang="en-US" altLang="ko-KR" dirty="0" smtClean="0"/>
              <a:t>. (</a:t>
            </a:r>
            <a:r>
              <a:rPr lang="ko-KR" altLang="en-US" dirty="0"/>
              <a:t>수영장</a:t>
            </a:r>
            <a:r>
              <a:rPr lang="en-US" altLang="ko-KR" dirty="0"/>
              <a:t>, </a:t>
            </a:r>
            <a:r>
              <a:rPr lang="ko-KR" altLang="en-US" dirty="0" smtClean="0"/>
              <a:t>주차장</a:t>
            </a:r>
            <a:r>
              <a:rPr lang="en-US" altLang="ko-KR" dirty="0"/>
              <a:t>, </a:t>
            </a:r>
            <a:r>
              <a:rPr lang="ko-KR" altLang="en-US" dirty="0" smtClean="0"/>
              <a:t>지하 등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데이터 수집 방식에 대한 정확한 설명은 찾지 못했다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추측으론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집값 데이터는 아래 두가지 경로로 얻을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1) </a:t>
            </a:r>
            <a:r>
              <a:rPr lang="ko-KR" altLang="en-US" dirty="0" smtClean="0"/>
              <a:t>집 주인이 부동산 거래를 위해 올리는 매물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2) </a:t>
            </a:r>
            <a:r>
              <a:rPr lang="ko-KR" altLang="en-US" dirty="0" smtClean="0"/>
              <a:t>정부의 전수 조사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본 데이터로 예측은 불가능하다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부동산 거래를 위한 데이터라고 할 때</a:t>
            </a:r>
            <a:r>
              <a:rPr lang="en-US" altLang="ko-KR" dirty="0" smtClean="0"/>
              <a:t>, Null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 가능성이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높아 보인다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있다면 비싸게 팔기 위해 </a:t>
            </a:r>
            <a:r>
              <a:rPr lang="ko-KR" altLang="en-US" dirty="0" err="1" smtClean="0"/>
              <a:t>적을것이기</a:t>
            </a:r>
            <a:r>
              <a:rPr lang="ko-KR" altLang="en-US" dirty="0" smtClean="0"/>
              <a:t> 때문이다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정부의 전수 조사라면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값은 정말 알 수 없는 값으로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학습에서 제외 해야 한다고 생각한다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조사 과정에서 누락일 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있기 때문이다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위 두가지 경우 모두 학습하는 것이 맞으나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 값 예측이라는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대회로 미루어보아 부동산 거래에 더 초점을 두고</a:t>
            </a:r>
            <a:r>
              <a:rPr lang="en-US" altLang="ko-KR" dirty="0" smtClean="0"/>
              <a:t>, Null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처리하겠다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99" y="1685925"/>
            <a:ext cx="4698016" cy="38225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544872" y="2936675"/>
            <a:ext cx="178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Number of null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1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5714" y="870343"/>
            <a:ext cx="10806349" cy="63492"/>
            <a:chOff x="1028571" y="631746"/>
            <a:chExt cx="16209524" cy="9523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571" y="631746"/>
              <a:ext cx="16209524" cy="95238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685714" y="144379"/>
            <a:ext cx="6902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31473B"/>
                </a:solidFill>
              </a:rPr>
              <a:t>표적 데이터 </a:t>
            </a:r>
            <a:r>
              <a:rPr lang="ko-KR" altLang="en-US" sz="3200" dirty="0" smtClean="0">
                <a:solidFill>
                  <a:srgbClr val="31473B"/>
                </a:solidFill>
              </a:rPr>
              <a:t>선정 </a:t>
            </a:r>
            <a:r>
              <a:rPr lang="en-US" altLang="ko-KR" sz="3200" dirty="0" smtClean="0">
                <a:solidFill>
                  <a:srgbClr val="31473B"/>
                </a:solidFill>
              </a:rPr>
              <a:t>- </a:t>
            </a:r>
            <a:r>
              <a:rPr lang="ko-KR" altLang="en-US" sz="3200" dirty="0" smtClean="0">
                <a:solidFill>
                  <a:srgbClr val="31473B"/>
                </a:solidFill>
              </a:rPr>
              <a:t>기준</a:t>
            </a:r>
            <a:r>
              <a:rPr lang="en-US" altLang="ko-KR" sz="3200" dirty="0" smtClean="0">
                <a:solidFill>
                  <a:srgbClr val="31473B"/>
                </a:solidFill>
              </a:rPr>
              <a:t> </a:t>
            </a:r>
            <a:endParaRPr lang="ko-KR" altLang="en-US" sz="3200" dirty="0">
              <a:solidFill>
                <a:srgbClr val="31473B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" r="-6778" b="88801"/>
          <a:stretch/>
        </p:blipFill>
        <p:spPr>
          <a:xfrm>
            <a:off x="-2364869" y="1557290"/>
            <a:ext cx="4312313" cy="413866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-1" t="10974" r="-5160" b="77823"/>
          <a:stretch/>
        </p:blipFill>
        <p:spPr>
          <a:xfrm>
            <a:off x="1947444" y="1761971"/>
            <a:ext cx="4246998" cy="41402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470" t="22056" r="-5631" b="66741"/>
          <a:stretch/>
        </p:blipFill>
        <p:spPr>
          <a:xfrm>
            <a:off x="6259757" y="1761971"/>
            <a:ext cx="4246998" cy="41402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4243" t="33190" r="-9405" b="55607"/>
          <a:stretch/>
        </p:blipFill>
        <p:spPr>
          <a:xfrm>
            <a:off x="10724470" y="1761971"/>
            <a:ext cx="4246998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9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9645" y="2967790"/>
            <a:ext cx="21082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smtClean="0"/>
              <a:t>구조도</a:t>
            </a:r>
            <a:endParaRPr lang="en-US" altLang="ko-KR" sz="5000" b="1" dirty="0" smtClean="0"/>
          </a:p>
        </p:txBody>
      </p:sp>
    </p:spTree>
    <p:extLst>
      <p:ext uri="{BB962C8B-B14F-4D97-AF65-F5344CB8AC3E}">
        <p14:creationId xmlns:p14="http://schemas.microsoft.com/office/powerpoint/2010/main" val="37745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83566" y="1331496"/>
            <a:ext cx="1748589" cy="8823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3566" y="239027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문제 정의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73840" y="1331496"/>
            <a:ext cx="1748589" cy="8823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3840" y="239027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문제 정의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6024" y="20854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전체 흐름도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231118" y="146993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/>
              <a:t>1</a:t>
            </a:r>
            <a:endParaRPr lang="en-US" altLang="ko-KR" sz="5000" b="1" dirty="0" smtClean="0"/>
          </a:p>
        </p:txBody>
      </p:sp>
    </p:spTree>
    <p:extLst>
      <p:ext uri="{BB962C8B-B14F-4D97-AF65-F5344CB8AC3E}">
        <p14:creationId xmlns:p14="http://schemas.microsoft.com/office/powerpoint/2010/main" val="384774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024" y="208548"/>
            <a:ext cx="3113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소개 및 특성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-&gt; (1) </a:t>
            </a:r>
            <a:r>
              <a:rPr lang="ko-KR" altLang="en-US" dirty="0" smtClean="0"/>
              <a:t>비정형 데이터가 많음</a:t>
            </a:r>
            <a:endParaRPr lang="en-US" altLang="ko-KR" dirty="0" smtClean="0"/>
          </a:p>
          <a:p>
            <a:r>
              <a:rPr lang="en-US" altLang="ko-KR" dirty="0" smtClean="0"/>
              <a:t>-&gt; (2) </a:t>
            </a:r>
            <a:r>
              <a:rPr lang="ko-KR" altLang="en-US" dirty="0" err="1" smtClean="0"/>
              <a:t>결측치가</a:t>
            </a:r>
            <a:r>
              <a:rPr lang="ko-KR" altLang="en-US" dirty="0" smtClean="0"/>
              <a:t> 많음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2927" y="17485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숫자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71580" y="17485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컬럼명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8945" y="17485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최대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00205" y="17485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최소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3916" y="17485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중간값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58459" y="17485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결측치수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66123" y="17485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타입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835" y="2594309"/>
            <a:ext cx="4698016" cy="38225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83835" y="17485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비고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231118" y="146993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/>
              <a:t>2</a:t>
            </a:r>
            <a:endParaRPr lang="en-US" altLang="ko-KR" sz="5000" b="1" dirty="0" smtClean="0"/>
          </a:p>
        </p:txBody>
      </p:sp>
    </p:spTree>
    <p:extLst>
      <p:ext uri="{BB962C8B-B14F-4D97-AF65-F5344CB8AC3E}">
        <p14:creationId xmlns:p14="http://schemas.microsoft.com/office/powerpoint/2010/main" val="418942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024" y="208548"/>
            <a:ext cx="2194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세부적인 각 데이터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기초 통계량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31118" y="146993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/>
              <a:t>3</a:t>
            </a:r>
            <a:endParaRPr lang="en-US" altLang="ko-KR" sz="5000" b="1" dirty="0" smtClean="0"/>
          </a:p>
        </p:txBody>
      </p:sp>
    </p:spTree>
    <p:extLst>
      <p:ext uri="{BB962C8B-B14F-4D97-AF65-F5344CB8AC3E}">
        <p14:creationId xmlns:p14="http://schemas.microsoft.com/office/powerpoint/2010/main" val="14043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024" y="208548"/>
            <a:ext cx="90252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타겟 변수 설정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가장 </a:t>
            </a:r>
            <a:r>
              <a:rPr lang="ko-KR" altLang="en-US" dirty="0" err="1" smtClean="0"/>
              <a:t>의미있는걸로</a:t>
            </a:r>
            <a:r>
              <a:rPr lang="ko-KR" altLang="en-US" dirty="0" smtClean="0"/>
              <a:t> 정하자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변수의 정의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변수 선정 이유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의미란 무엇일까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데이터가 </a:t>
            </a:r>
            <a:r>
              <a:rPr lang="ko-KR" altLang="en-US" dirty="0" err="1" smtClean="0"/>
              <a:t>많아야한다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결측치가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적어야함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데이터가 분포가 합리적이어야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이걸 어떻게 </a:t>
            </a:r>
            <a:r>
              <a:rPr lang="ko-KR" altLang="en-US" dirty="0" err="1" smtClean="0"/>
              <a:t>쓸수</a:t>
            </a:r>
            <a:r>
              <a:rPr lang="ko-KR" altLang="en-US" dirty="0" smtClean="0"/>
              <a:t> 있을까</a:t>
            </a:r>
            <a:r>
              <a:rPr lang="en-US" altLang="ko-KR" dirty="0" smtClean="0"/>
              <a:t>? (</a:t>
            </a:r>
            <a:r>
              <a:rPr lang="ko-KR" altLang="en-US" dirty="0" smtClean="0"/>
              <a:t>추후 정리 방법에 영향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모델을 프로그램화 시킨다거나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231118" y="146993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 smtClean="0"/>
              <a:t>4</a:t>
            </a:r>
            <a:endParaRPr lang="en-US" altLang="ko-KR" sz="5000" b="1" dirty="0" smtClean="0"/>
          </a:p>
        </p:txBody>
      </p:sp>
    </p:spTree>
    <p:extLst>
      <p:ext uri="{BB962C8B-B14F-4D97-AF65-F5344CB8AC3E}">
        <p14:creationId xmlns:p14="http://schemas.microsoft.com/office/powerpoint/2010/main" val="6517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601</Words>
  <Application>Microsoft Office PowerPoint</Application>
  <PresentationFormat>와이드스크린</PresentationFormat>
  <Paragraphs>443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YC Yoon</dc:creator>
  <cp:lastModifiedBy>YC Yoon</cp:lastModifiedBy>
  <cp:revision>19</cp:revision>
  <dcterms:created xsi:type="dcterms:W3CDTF">2021-10-27T13:59:21Z</dcterms:created>
  <dcterms:modified xsi:type="dcterms:W3CDTF">2021-10-28T15:07:54Z</dcterms:modified>
</cp:coreProperties>
</file>