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5"/>
  </p:notesMasterIdLst>
  <p:sldIdLst>
    <p:sldId id="283" r:id="rId2"/>
    <p:sldId id="301" r:id="rId3"/>
    <p:sldId id="302" r:id="rId4"/>
    <p:sldId id="277" r:id="rId5"/>
    <p:sldId id="303" r:id="rId6"/>
    <p:sldId id="304" r:id="rId7"/>
    <p:sldId id="305" r:id="rId8"/>
    <p:sldId id="306" r:id="rId9"/>
    <p:sldId id="307" r:id="rId10"/>
    <p:sldId id="308" r:id="rId11"/>
    <p:sldId id="309" r:id="rId12"/>
    <p:sldId id="282" r:id="rId13"/>
    <p:sldId id="285"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SaRiTD9uDhGJ3nUfwohnl+c0R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52E"/>
    <a:srgbClr val="13294B"/>
    <a:srgbClr val="1B4284"/>
    <a:srgbClr val="15264B"/>
    <a:srgbClr val="E84B36"/>
    <a:srgbClr val="FA5738"/>
    <a:srgbClr val="0E2248"/>
    <a:srgbClr val="0E2E5A"/>
    <a:srgbClr val="0B1A53"/>
    <a:srgbClr val="0309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4"/>
    <p:restoredTop sz="94684"/>
  </p:normalViewPr>
  <p:slideViewPr>
    <p:cSldViewPr snapToGrid="0" snapToObjects="1">
      <p:cViewPr varScale="1">
        <p:scale>
          <a:sx n="118" d="100"/>
          <a:sy n="118" d="100"/>
        </p:scale>
        <p:origin x="533"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9"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38"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369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15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6056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8623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94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824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45;p7">
            <a:extLst>
              <a:ext uri="{FF2B5EF4-FFF2-40B4-BE49-F238E27FC236}">
                <a16:creationId xmlns:a16="http://schemas.microsoft.com/office/drawing/2014/main" id="{001E8A82-2D09-8A40-AB15-BEA76228B6A2}"/>
              </a:ext>
            </a:extLst>
          </p:cNvPr>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10" name="Picture 9" descr="A picture containing building, street&#10;&#10;Description automatically generated">
            <a:extLst>
              <a:ext uri="{FF2B5EF4-FFF2-40B4-BE49-F238E27FC236}">
                <a16:creationId xmlns:a16="http://schemas.microsoft.com/office/drawing/2014/main" id="{DF7902D4-540E-464A-BEC7-4711C02B3764}"/>
              </a:ext>
            </a:extLst>
          </p:cNvPr>
          <p:cNvPicPr>
            <a:picLocks noChangeAspect="1"/>
          </p:cNvPicPr>
          <p:nvPr/>
        </p:nvPicPr>
        <p:blipFill>
          <a:blip r:embed="rId2">
            <a:alphaModFix amt="25000"/>
          </a:blip>
          <a:stretch>
            <a:fillRect/>
          </a:stretch>
        </p:blipFill>
        <p:spPr>
          <a:xfrm>
            <a:off x="-2" y="8165"/>
            <a:ext cx="12192000" cy="6858000"/>
          </a:xfrm>
          <a:prstGeom prst="rect">
            <a:avLst/>
          </a:prstGeom>
        </p:spPr>
      </p:pic>
      <p:sp>
        <p:nvSpPr>
          <p:cNvPr id="4" name="Google Shape;97;p1">
            <a:extLst>
              <a:ext uri="{FF2B5EF4-FFF2-40B4-BE49-F238E27FC236}">
                <a16:creationId xmlns:a16="http://schemas.microsoft.com/office/drawing/2014/main" id="{6EE6B1E5-9B9E-FD48-9F48-627803FDB7F5}"/>
              </a:ext>
            </a:extLst>
          </p:cNvPr>
          <p:cNvSpPr txBox="1"/>
          <p:nvPr/>
        </p:nvSpPr>
        <p:spPr>
          <a:xfrm>
            <a:off x="1134035" y="2553964"/>
            <a:ext cx="9923929" cy="2031285"/>
          </a:xfrm>
          <a:prstGeom prst="rect">
            <a:avLst/>
          </a:prstGeom>
          <a:noFill/>
          <a:ln>
            <a:noFill/>
          </a:ln>
        </p:spPr>
        <p:txBody>
          <a:bodyPr spcFirstLastPara="1" wrap="square" lIns="91425" tIns="45700" rIns="91425" bIns="45700" anchor="t" anchorCtr="0">
            <a:spAutoFit/>
          </a:bodyPr>
          <a:lstStyle/>
          <a:p>
            <a:pPr marL="0" marR="0" lvl="0" indent="0" algn="ctr" rtl="0">
              <a:spcBef>
                <a:spcPts val="600"/>
              </a:spcBef>
              <a:spcAft>
                <a:spcPts val="0"/>
              </a:spcAft>
              <a:buNone/>
            </a:pPr>
            <a:r>
              <a:rPr lang="en-US" sz="4500" b="1" i="0" u="none" strike="noStrike" cap="none" dirty="0">
                <a:solidFill>
                  <a:schemeClr val="lt1"/>
                </a:solidFill>
                <a:latin typeface="+mn-lt"/>
                <a:ea typeface="Helvetica Neue"/>
                <a:cs typeface="Helvetica Neue"/>
                <a:sym typeface="Helvetica Neue"/>
              </a:rPr>
              <a:t>ECE 420 F</a:t>
            </a:r>
            <a:r>
              <a:rPr lang="en-US" altLang="zh-CN" sz="4500" b="1" i="0" u="none" strike="noStrike" cap="none" dirty="0">
                <a:solidFill>
                  <a:schemeClr val="lt1"/>
                </a:solidFill>
                <a:latin typeface="+mn-lt"/>
                <a:ea typeface="Helvetica Neue"/>
                <a:cs typeface="Helvetica Neue"/>
                <a:sym typeface="Helvetica Neue"/>
              </a:rPr>
              <a:t>inal Project Presentation</a:t>
            </a:r>
            <a:endParaRPr sz="4500" dirty="0">
              <a:latin typeface="+mn-lt"/>
            </a:endParaRPr>
          </a:p>
          <a:p>
            <a:pPr algn="ctr">
              <a:spcBef>
                <a:spcPts val="600"/>
              </a:spcBef>
            </a:pPr>
            <a:r>
              <a:rPr lang="en-US" sz="2500" dirty="0">
                <a:solidFill>
                  <a:schemeClr val="lt1"/>
                </a:solidFill>
                <a:latin typeface="+mn-lt"/>
                <a:ea typeface="Helvetica Neue"/>
                <a:cs typeface="Helvetica Neue"/>
                <a:sym typeface="Helvetica Neue"/>
              </a:rPr>
              <a:t>Electrical &amp; Computer Engineering</a:t>
            </a:r>
          </a:p>
          <a:p>
            <a:pPr lvl="0" algn="ctr">
              <a:spcBef>
                <a:spcPts val="600"/>
              </a:spcBef>
            </a:pPr>
            <a:endParaRPr lang="en-US" sz="1800" dirty="0">
              <a:solidFill>
                <a:schemeClr val="lt1"/>
              </a:solidFill>
              <a:latin typeface="+mn-lt"/>
              <a:ea typeface="Helvetica Neue"/>
              <a:cs typeface="Helvetica Neue"/>
              <a:sym typeface="Helvetica Neue"/>
            </a:endParaRPr>
          </a:p>
          <a:p>
            <a:pPr lvl="0" algn="ctr">
              <a:spcBef>
                <a:spcPts val="600"/>
              </a:spcBef>
            </a:pPr>
            <a:r>
              <a:rPr lang="en-US" sz="1800" dirty="0">
                <a:solidFill>
                  <a:schemeClr val="lt1"/>
                </a:solidFill>
                <a:latin typeface="+mn-lt"/>
                <a:sym typeface="Helvetica Neue"/>
              </a:rPr>
              <a:t>By Ethan. Z &amp; Eric. T</a:t>
            </a:r>
            <a:endParaRPr sz="1800" dirty="0">
              <a:latin typeface="+mn-lt"/>
            </a:endParaRPr>
          </a:p>
        </p:txBody>
      </p:sp>
      <p:pic>
        <p:nvPicPr>
          <p:cNvPr id="5" name="Picture 4" descr="A picture containing drawing&#10;&#10;Description automatically generated">
            <a:extLst>
              <a:ext uri="{FF2B5EF4-FFF2-40B4-BE49-F238E27FC236}">
                <a16:creationId xmlns:a16="http://schemas.microsoft.com/office/drawing/2014/main" id="{8FBAA0E1-3AE3-CC42-A2EA-C66D0BE988E2}"/>
              </a:ext>
            </a:extLst>
          </p:cNvPr>
          <p:cNvPicPr>
            <a:picLocks noChangeAspect="1"/>
          </p:cNvPicPr>
          <p:nvPr/>
        </p:nvPicPr>
        <p:blipFill>
          <a:blip r:embed="rId3"/>
          <a:stretch>
            <a:fillRect/>
          </a:stretch>
        </p:blipFill>
        <p:spPr>
          <a:xfrm>
            <a:off x="4641007" y="852965"/>
            <a:ext cx="2909982" cy="754082"/>
          </a:xfrm>
          <a:prstGeom prst="rect">
            <a:avLst/>
          </a:prstGeom>
        </p:spPr>
      </p:pic>
      <p:sp>
        <p:nvSpPr>
          <p:cNvPr id="6" name="Google Shape;98;p1">
            <a:extLst>
              <a:ext uri="{FF2B5EF4-FFF2-40B4-BE49-F238E27FC236}">
                <a16:creationId xmlns:a16="http://schemas.microsoft.com/office/drawing/2014/main" id="{5C6D8374-322F-A84C-B20A-504C6528FDDA}"/>
              </a:ext>
            </a:extLst>
          </p:cNvPr>
          <p:cNvSpPr txBox="1"/>
          <p:nvPr/>
        </p:nvSpPr>
        <p:spPr>
          <a:xfrm>
            <a:off x="3922059" y="5413888"/>
            <a:ext cx="4347882"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spc="300" dirty="0">
                <a:solidFill>
                  <a:schemeClr val="bg1"/>
                </a:solidFill>
                <a:latin typeface="+mn-lt"/>
                <a:sym typeface="Helvetica Neue Light"/>
              </a:rPr>
              <a:t>May 3</a:t>
            </a:r>
            <a:r>
              <a:rPr lang="en-US" sz="1800" spc="300" baseline="30000" dirty="0">
                <a:solidFill>
                  <a:schemeClr val="bg1"/>
                </a:solidFill>
                <a:latin typeface="+mn-lt"/>
                <a:sym typeface="Helvetica Neue Light"/>
              </a:rPr>
              <a:t>rd</a:t>
            </a:r>
            <a:r>
              <a:rPr lang="en-US" sz="1800" spc="300" dirty="0">
                <a:solidFill>
                  <a:schemeClr val="bg1"/>
                </a:solidFill>
                <a:latin typeface="+mn-lt"/>
                <a:sym typeface="Helvetica Neue Light"/>
              </a:rPr>
              <a:t> 2024</a:t>
            </a:r>
            <a:endParaRPr sz="1800" spc="300" dirty="0">
              <a:solidFill>
                <a:schemeClr val="bg1"/>
              </a:solidFill>
              <a:latin typeface="+mn-lt"/>
            </a:endParaRPr>
          </a:p>
        </p:txBody>
      </p:sp>
    </p:spTree>
    <p:extLst>
      <p:ext uri="{BB962C8B-B14F-4D97-AF65-F5344CB8AC3E}">
        <p14:creationId xmlns:p14="http://schemas.microsoft.com/office/powerpoint/2010/main" val="298161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159814" y="1869553"/>
            <a:ext cx="5242280" cy="3587512"/>
          </a:xfrm>
          <a:prstGeom prst="rect">
            <a:avLst/>
          </a:prstGeom>
          <a:noFill/>
          <a:ln>
            <a:noFill/>
          </a:ln>
        </p:spPr>
        <p:txBody>
          <a:bodyPr spcFirstLastPara="1" wrap="square" lIns="91425" tIns="45700" rIns="91425" bIns="45700" anchor="t" anchorCtr="0">
            <a:noAutofit/>
          </a:bodyPr>
          <a:lstStyle/>
          <a:p>
            <a:pPr marL="171450" indent="-171450">
              <a:lnSpc>
                <a:spcPct val="100000"/>
              </a:lnSpc>
              <a:spcBef>
                <a:spcPts val="0"/>
              </a:spcBef>
              <a:buSzPts val="3000"/>
            </a:pPr>
            <a:r>
              <a:rPr lang="en-US" sz="1800" b="1" dirty="0">
                <a:solidFill>
                  <a:srgbClr val="FF552E"/>
                </a:solidFill>
                <a:latin typeface="Arial" panose="020B0604020202020204" pitchFamily="34" charset="0"/>
                <a:cs typeface="Arial" panose="020B0604020202020204" pitchFamily="34" charset="0"/>
                <a:sym typeface="Helvetica Neue Light"/>
              </a:rPr>
              <a:t>Purpose of REPET</a:t>
            </a:r>
            <a:r>
              <a:rPr lang="en-US" sz="1800" b="1" dirty="0">
                <a:solidFill>
                  <a:srgbClr val="13294B"/>
                </a:solidFill>
                <a:latin typeface="Arial" panose="020B0604020202020204" pitchFamily="34" charset="0"/>
                <a:cs typeface="Arial" panose="020B0604020202020204" pitchFamily="34" charset="0"/>
                <a:sym typeface="Helvetica Neue Light"/>
              </a:rPr>
              <a:t>: REPET is specifically designed to identify and extract repeating musical structures from a mixed audio signal. </a:t>
            </a:r>
          </a:p>
          <a:p>
            <a:pPr marL="0" indent="0">
              <a:lnSpc>
                <a:spcPct val="100000"/>
              </a:lnSpc>
              <a:spcBef>
                <a:spcPts val="0"/>
              </a:spcBef>
              <a:buSzPts val="3000"/>
              <a:buNone/>
            </a:pPr>
            <a:endParaRPr lang="en-US" sz="1800" b="1" dirty="0">
              <a:solidFill>
                <a:srgbClr val="13294B"/>
              </a:solidFill>
              <a:latin typeface="Arial" panose="020B0604020202020204" pitchFamily="34" charset="0"/>
              <a:cs typeface="Arial" panose="020B0604020202020204" pitchFamily="34" charset="0"/>
              <a:sym typeface="Helvetica Neue Light"/>
            </a:endParaRPr>
          </a:p>
          <a:p>
            <a:pPr marL="171450" indent="-171450">
              <a:lnSpc>
                <a:spcPct val="100000"/>
              </a:lnSpc>
              <a:spcBef>
                <a:spcPts val="0"/>
              </a:spcBef>
              <a:buSzPts val="3000"/>
            </a:pPr>
            <a:r>
              <a:rPr lang="en-US" sz="1800" b="1" dirty="0">
                <a:solidFill>
                  <a:srgbClr val="FF552E"/>
                </a:solidFill>
                <a:latin typeface="Arial" panose="020B0604020202020204" pitchFamily="34" charset="0"/>
                <a:cs typeface="Arial" panose="020B0604020202020204" pitchFamily="34" charset="0"/>
                <a:sym typeface="Helvetica Neue Light"/>
              </a:rPr>
              <a:t>How It Works</a:t>
            </a:r>
            <a:r>
              <a:rPr lang="en-US" sz="1800" b="1" dirty="0">
                <a:solidFill>
                  <a:srgbClr val="13294B"/>
                </a:solidFill>
                <a:latin typeface="Arial" panose="020B0604020202020204" pitchFamily="34" charset="0"/>
                <a:cs typeface="Arial" panose="020B0604020202020204" pitchFamily="34" charset="0"/>
                <a:sym typeface="Helvetica Neue Light"/>
              </a:rPr>
              <a:t>: The algorithm operates by exploiting the repetitive nature of the background music in most recorded songs. REPET identifies the repeating patterns by analyzing the audio signal's spectrogram and isolates the background track from non-repeating components like vocals.</a:t>
            </a:r>
          </a:p>
          <a:p>
            <a:pPr marL="0" indent="0">
              <a:lnSpc>
                <a:spcPct val="100000"/>
              </a:lnSpc>
              <a:spcBef>
                <a:spcPts val="0"/>
              </a:spcBef>
              <a:buSzPts val="3000"/>
              <a:buNone/>
            </a:pPr>
            <a:endParaRPr lang="en-US" sz="1800" b="1" dirty="0">
              <a:solidFill>
                <a:srgbClr val="13294B"/>
              </a:solidFill>
              <a:latin typeface="Arial" panose="020B0604020202020204" pitchFamily="34" charset="0"/>
              <a:cs typeface="Arial" panose="020B0604020202020204" pitchFamily="34" charset="0"/>
              <a:sym typeface="Helvetica Neue Light"/>
            </a:endParaRPr>
          </a:p>
        </p:txBody>
      </p:sp>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err="1">
                <a:solidFill>
                  <a:schemeClr val="lt1"/>
                </a:solidFill>
                <a:latin typeface="+mn-lt"/>
                <a:ea typeface="Helvetica Neue Light"/>
                <a:cs typeface="Helvetica Neue Light"/>
                <a:sym typeface="Helvetica Neue Light"/>
              </a:rPr>
              <a:t>REpeating</a:t>
            </a:r>
            <a:r>
              <a:rPr lang="en-US" sz="2400" dirty="0">
                <a:solidFill>
                  <a:schemeClr val="lt1"/>
                </a:solidFill>
                <a:latin typeface="+mn-lt"/>
                <a:ea typeface="Helvetica Neue Light"/>
                <a:cs typeface="Helvetica Neue Light"/>
                <a:sym typeface="Helvetica Neue Light"/>
              </a:rPr>
              <a:t> Pattern Extraction Technique (REPET) </a:t>
            </a:r>
          </a:p>
        </p:txBody>
      </p:sp>
      <p:sp>
        <p:nvSpPr>
          <p:cNvPr id="15" name="Google Shape;100;p1">
            <a:extLst>
              <a:ext uri="{FF2B5EF4-FFF2-40B4-BE49-F238E27FC236}">
                <a16:creationId xmlns:a16="http://schemas.microsoft.com/office/drawing/2014/main" id="{D484479C-7053-2D42-9B29-890311931E77}"/>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ELECTRICAL &amp; COMPUTER ENGINEERING</a:t>
            </a:r>
          </a:p>
        </p:txBody>
      </p:sp>
      <p:sp>
        <p:nvSpPr>
          <p:cNvPr id="27" name="TextBox 26">
            <a:extLst>
              <a:ext uri="{FF2B5EF4-FFF2-40B4-BE49-F238E27FC236}">
                <a16:creationId xmlns:a16="http://schemas.microsoft.com/office/drawing/2014/main" id="{1D50BE79-9DE2-36AC-3B96-7AE0083D0B9C}"/>
              </a:ext>
            </a:extLst>
          </p:cNvPr>
          <p:cNvSpPr txBox="1"/>
          <p:nvPr/>
        </p:nvSpPr>
        <p:spPr>
          <a:xfrm>
            <a:off x="10424304" y="3902094"/>
            <a:ext cx="1110796" cy="523220"/>
          </a:xfrm>
          <a:prstGeom prst="rect">
            <a:avLst/>
          </a:prstGeom>
          <a:noFill/>
        </p:spPr>
        <p:txBody>
          <a:bodyPr wrap="square" rtlCol="0">
            <a:spAutoFit/>
          </a:bodyPr>
          <a:lstStyle/>
          <a:p>
            <a:pPr algn="ctr"/>
            <a:r>
              <a:rPr lang="en-US" dirty="0">
                <a:solidFill>
                  <a:schemeClr val="bg1"/>
                </a:solidFill>
              </a:rPr>
              <a:t>Run time storage</a:t>
            </a:r>
            <a:endParaRPr lang="en-US" sz="900" dirty="0">
              <a:solidFill>
                <a:schemeClr val="bg1"/>
              </a:solidFill>
            </a:endParaRPr>
          </a:p>
        </p:txBody>
      </p:sp>
      <p:pic>
        <p:nvPicPr>
          <p:cNvPr id="13" name="Picture 12">
            <a:extLst>
              <a:ext uri="{FF2B5EF4-FFF2-40B4-BE49-F238E27FC236}">
                <a16:creationId xmlns:a16="http://schemas.microsoft.com/office/drawing/2014/main" id="{7566C8B3-B631-9C0E-D6AD-45B0411A0133}"/>
              </a:ext>
            </a:extLst>
          </p:cNvPr>
          <p:cNvPicPr>
            <a:picLocks noChangeAspect="1"/>
          </p:cNvPicPr>
          <p:nvPr/>
        </p:nvPicPr>
        <p:blipFill>
          <a:blip r:embed="rId4"/>
          <a:stretch>
            <a:fillRect/>
          </a:stretch>
        </p:blipFill>
        <p:spPr>
          <a:xfrm>
            <a:off x="6096000" y="1659943"/>
            <a:ext cx="5031523" cy="3797122"/>
          </a:xfrm>
          <a:prstGeom prst="rect">
            <a:avLst/>
          </a:prstGeom>
        </p:spPr>
      </p:pic>
    </p:spTree>
    <p:extLst>
      <p:ext uri="{BB962C8B-B14F-4D97-AF65-F5344CB8AC3E}">
        <p14:creationId xmlns:p14="http://schemas.microsoft.com/office/powerpoint/2010/main" val="643179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159814" y="1869553"/>
            <a:ext cx="5242280" cy="3587512"/>
          </a:xfrm>
          <a:prstGeom prst="rect">
            <a:avLst/>
          </a:prstGeom>
          <a:noFill/>
          <a:ln>
            <a:noFill/>
          </a:ln>
        </p:spPr>
        <p:txBody>
          <a:bodyPr spcFirstLastPara="1" wrap="square" lIns="91425" tIns="45700" rIns="91425" bIns="45700" anchor="t" anchorCtr="0">
            <a:noAutofit/>
          </a:bodyPr>
          <a:lstStyle/>
          <a:p>
            <a:pPr marL="171450" indent="-171450">
              <a:lnSpc>
                <a:spcPct val="100000"/>
              </a:lnSpc>
              <a:spcBef>
                <a:spcPts val="0"/>
              </a:spcBef>
              <a:buSzPts val="3000"/>
            </a:pPr>
            <a:r>
              <a:rPr lang="en-US" sz="1800" b="1" dirty="0">
                <a:solidFill>
                  <a:srgbClr val="FF552E"/>
                </a:solidFill>
                <a:latin typeface="Arial" panose="020B0604020202020204" pitchFamily="34" charset="0"/>
                <a:cs typeface="Arial" panose="020B0604020202020204" pitchFamily="34" charset="0"/>
                <a:sym typeface="Helvetica Neue Light"/>
              </a:rPr>
              <a:t>Partition</a:t>
            </a:r>
            <a:r>
              <a:rPr lang="en-US" sz="1800" b="1" dirty="0">
                <a:solidFill>
                  <a:srgbClr val="13294B"/>
                </a:solidFill>
                <a:latin typeface="Arial" panose="020B0604020202020204" pitchFamily="34" charset="0"/>
                <a:cs typeface="Arial" panose="020B0604020202020204" pitchFamily="34" charset="0"/>
                <a:sym typeface="Helvetica Neue Light"/>
              </a:rPr>
              <a:t>: the User singing and the vocal component will be partitioned to segments with 1024 samples of width</a:t>
            </a:r>
          </a:p>
          <a:p>
            <a:pPr marL="0" indent="0">
              <a:lnSpc>
                <a:spcPct val="100000"/>
              </a:lnSpc>
              <a:spcBef>
                <a:spcPts val="0"/>
              </a:spcBef>
              <a:buSzPts val="3000"/>
              <a:buNone/>
            </a:pPr>
            <a:endParaRPr lang="en-US" sz="1800" b="1" dirty="0">
              <a:solidFill>
                <a:srgbClr val="13294B"/>
              </a:solidFill>
              <a:latin typeface="Arial" panose="020B0604020202020204" pitchFamily="34" charset="0"/>
              <a:cs typeface="Arial" panose="020B0604020202020204" pitchFamily="34" charset="0"/>
              <a:sym typeface="Helvetica Neue Light"/>
            </a:endParaRPr>
          </a:p>
          <a:p>
            <a:pPr marL="171450" indent="-171450">
              <a:lnSpc>
                <a:spcPct val="100000"/>
              </a:lnSpc>
              <a:spcBef>
                <a:spcPts val="0"/>
              </a:spcBef>
              <a:buSzPts val="3000"/>
            </a:pPr>
            <a:r>
              <a:rPr lang="en-US" sz="1800" b="1" dirty="0">
                <a:solidFill>
                  <a:srgbClr val="FF552E"/>
                </a:solidFill>
                <a:latin typeface="Arial" panose="020B0604020202020204" pitchFamily="34" charset="0"/>
                <a:cs typeface="Arial" panose="020B0604020202020204" pitchFamily="34" charset="0"/>
                <a:sym typeface="Helvetica Neue Light"/>
              </a:rPr>
              <a:t>Frequency analysis</a:t>
            </a:r>
            <a:r>
              <a:rPr lang="en-US" sz="1800" b="1" dirty="0">
                <a:solidFill>
                  <a:srgbClr val="13294B"/>
                </a:solidFill>
                <a:latin typeface="Arial" panose="020B0604020202020204" pitchFamily="34" charset="0"/>
                <a:cs typeface="Arial" panose="020B0604020202020204" pitchFamily="34" charset="0"/>
                <a:sym typeface="Helvetica Neue Light"/>
              </a:rPr>
              <a:t>: Autocorrelation will be applied to each segment of vocal component to detect fundamental frequency and period</a:t>
            </a:r>
          </a:p>
          <a:p>
            <a:pPr marL="171450" indent="-171450">
              <a:lnSpc>
                <a:spcPct val="100000"/>
              </a:lnSpc>
              <a:spcBef>
                <a:spcPts val="0"/>
              </a:spcBef>
              <a:buSzPts val="3000"/>
            </a:pPr>
            <a:r>
              <a:rPr lang="en-US" sz="1800" b="1" dirty="0">
                <a:solidFill>
                  <a:srgbClr val="13294B"/>
                </a:solidFill>
                <a:latin typeface="Arial" panose="020B0604020202020204" pitchFamily="34" charset="0"/>
                <a:cs typeface="Arial" panose="020B0604020202020204" pitchFamily="34" charset="0"/>
                <a:sym typeface="Helvetica Neue Light"/>
              </a:rPr>
              <a:t> </a:t>
            </a:r>
            <a:r>
              <a:rPr lang="en-US" sz="1800" b="1" dirty="0">
                <a:solidFill>
                  <a:srgbClr val="FF552E"/>
                </a:solidFill>
                <a:latin typeface="Arial" panose="020B0604020202020204" pitchFamily="34" charset="0"/>
                <a:cs typeface="Arial" panose="020B0604020202020204" pitchFamily="34" charset="0"/>
                <a:sym typeface="Helvetica Neue Light"/>
              </a:rPr>
              <a:t>Pitch Synthesis</a:t>
            </a:r>
            <a:r>
              <a:rPr lang="en-US" sz="1800" b="1" dirty="0">
                <a:solidFill>
                  <a:srgbClr val="13294B"/>
                </a:solidFill>
                <a:latin typeface="Arial" panose="020B0604020202020204" pitchFamily="34" charset="0"/>
                <a:cs typeface="Arial" panose="020B0604020202020204" pitchFamily="34" charset="0"/>
                <a:sym typeface="Helvetica Neue Light"/>
              </a:rPr>
              <a:t>: Each segment of the user singing would be match with a segment from the vocal track. The segment will then be pitch changed to match the frequency of respective vocal track</a:t>
            </a:r>
          </a:p>
          <a:p>
            <a:pPr marL="0" indent="0">
              <a:lnSpc>
                <a:spcPct val="100000"/>
              </a:lnSpc>
              <a:spcBef>
                <a:spcPts val="0"/>
              </a:spcBef>
              <a:buSzPts val="3000"/>
              <a:buNone/>
            </a:pPr>
            <a:endParaRPr lang="en-US" sz="1800" b="1" dirty="0">
              <a:solidFill>
                <a:srgbClr val="13294B"/>
              </a:solidFill>
              <a:latin typeface="Arial" panose="020B0604020202020204" pitchFamily="34" charset="0"/>
              <a:cs typeface="Arial" panose="020B0604020202020204" pitchFamily="34" charset="0"/>
              <a:sym typeface="Helvetica Neue Light"/>
            </a:endParaRPr>
          </a:p>
        </p:txBody>
      </p:sp>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P</a:t>
            </a:r>
            <a:r>
              <a:rPr lang="en-US" altLang="zh-CN" sz="2400" dirty="0">
                <a:solidFill>
                  <a:schemeClr val="lt1"/>
                </a:solidFill>
                <a:latin typeface="+mn-lt"/>
                <a:ea typeface="Helvetica Neue Light"/>
                <a:cs typeface="Helvetica Neue Light"/>
                <a:sym typeface="Helvetica Neue Light"/>
              </a:rPr>
              <a:t>itch correction</a:t>
            </a:r>
            <a:endParaRPr lang="en-US" sz="2400" dirty="0">
              <a:solidFill>
                <a:schemeClr val="lt1"/>
              </a:solidFill>
              <a:latin typeface="+mn-lt"/>
              <a:ea typeface="Helvetica Neue Light"/>
              <a:cs typeface="Helvetica Neue Light"/>
              <a:sym typeface="Helvetica Neue Light"/>
            </a:endParaRPr>
          </a:p>
        </p:txBody>
      </p:sp>
      <p:sp>
        <p:nvSpPr>
          <p:cNvPr id="15" name="Google Shape;100;p1">
            <a:extLst>
              <a:ext uri="{FF2B5EF4-FFF2-40B4-BE49-F238E27FC236}">
                <a16:creationId xmlns:a16="http://schemas.microsoft.com/office/drawing/2014/main" id="{D484479C-7053-2D42-9B29-890311931E77}"/>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ELECTRICAL &amp; COMPUTER ENGINEERING</a:t>
            </a:r>
          </a:p>
        </p:txBody>
      </p:sp>
      <p:sp>
        <p:nvSpPr>
          <p:cNvPr id="27" name="TextBox 26">
            <a:extLst>
              <a:ext uri="{FF2B5EF4-FFF2-40B4-BE49-F238E27FC236}">
                <a16:creationId xmlns:a16="http://schemas.microsoft.com/office/drawing/2014/main" id="{1D50BE79-9DE2-36AC-3B96-7AE0083D0B9C}"/>
              </a:ext>
            </a:extLst>
          </p:cNvPr>
          <p:cNvSpPr txBox="1"/>
          <p:nvPr/>
        </p:nvSpPr>
        <p:spPr>
          <a:xfrm>
            <a:off x="10424304" y="3902094"/>
            <a:ext cx="1110796" cy="523220"/>
          </a:xfrm>
          <a:prstGeom prst="rect">
            <a:avLst/>
          </a:prstGeom>
          <a:noFill/>
        </p:spPr>
        <p:txBody>
          <a:bodyPr wrap="square" rtlCol="0">
            <a:spAutoFit/>
          </a:bodyPr>
          <a:lstStyle/>
          <a:p>
            <a:pPr algn="ctr"/>
            <a:r>
              <a:rPr lang="en-US" dirty="0">
                <a:solidFill>
                  <a:schemeClr val="bg1"/>
                </a:solidFill>
              </a:rPr>
              <a:t>Run time storage</a:t>
            </a:r>
            <a:endParaRPr lang="en-US" sz="900" dirty="0">
              <a:solidFill>
                <a:schemeClr val="bg1"/>
              </a:solidFill>
            </a:endParaRPr>
          </a:p>
        </p:txBody>
      </p:sp>
      <p:pic>
        <p:nvPicPr>
          <p:cNvPr id="4" name="Picture 3">
            <a:extLst>
              <a:ext uri="{FF2B5EF4-FFF2-40B4-BE49-F238E27FC236}">
                <a16:creationId xmlns:a16="http://schemas.microsoft.com/office/drawing/2014/main" id="{C79AC673-E719-F305-4E0D-B27B6B9A5640}"/>
              </a:ext>
            </a:extLst>
          </p:cNvPr>
          <p:cNvPicPr>
            <a:picLocks noChangeAspect="1"/>
          </p:cNvPicPr>
          <p:nvPr/>
        </p:nvPicPr>
        <p:blipFill>
          <a:blip r:embed="rId4"/>
          <a:stretch>
            <a:fillRect/>
          </a:stretch>
        </p:blipFill>
        <p:spPr>
          <a:xfrm>
            <a:off x="6809404" y="1952167"/>
            <a:ext cx="3762900" cy="3400900"/>
          </a:xfrm>
          <a:prstGeom prst="rect">
            <a:avLst/>
          </a:prstGeom>
        </p:spPr>
      </p:pic>
    </p:spTree>
    <p:extLst>
      <p:ext uri="{BB962C8B-B14F-4D97-AF65-F5344CB8AC3E}">
        <p14:creationId xmlns:p14="http://schemas.microsoft.com/office/powerpoint/2010/main" val="173920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45;p7">
            <a:extLst>
              <a:ext uri="{FF2B5EF4-FFF2-40B4-BE49-F238E27FC236}">
                <a16:creationId xmlns:a16="http://schemas.microsoft.com/office/drawing/2014/main" id="{15CED47E-E573-CF41-B383-149A03DE23AF}"/>
              </a:ext>
            </a:extLst>
          </p:cNvPr>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11" name="Picture 10" descr="A picture containing building, street&#10;&#10;Description automatically generated">
            <a:extLst>
              <a:ext uri="{FF2B5EF4-FFF2-40B4-BE49-F238E27FC236}">
                <a16:creationId xmlns:a16="http://schemas.microsoft.com/office/drawing/2014/main" id="{DE0EAED7-CA61-8544-8BD8-EA077992F49D}"/>
              </a:ext>
            </a:extLst>
          </p:cNvPr>
          <p:cNvPicPr>
            <a:picLocks noChangeAspect="1"/>
          </p:cNvPicPr>
          <p:nvPr/>
        </p:nvPicPr>
        <p:blipFill>
          <a:blip r:embed="rId2">
            <a:alphaModFix amt="25000"/>
          </a:blip>
          <a:stretch>
            <a:fillRect/>
          </a:stretch>
        </p:blipFill>
        <p:spPr>
          <a:xfrm>
            <a:off x="-1" y="102827"/>
            <a:ext cx="12192000" cy="6858000"/>
          </a:xfrm>
          <a:prstGeom prst="rect">
            <a:avLst/>
          </a:prstGeom>
        </p:spPr>
      </p:pic>
      <p:sp>
        <p:nvSpPr>
          <p:cNvPr id="14" name="Google Shape;107;p2">
            <a:extLst>
              <a:ext uri="{FF2B5EF4-FFF2-40B4-BE49-F238E27FC236}">
                <a16:creationId xmlns:a16="http://schemas.microsoft.com/office/drawing/2014/main" id="{C3C81082-566F-5849-B79D-C311E1639C0A}"/>
              </a:ext>
            </a:extLst>
          </p:cNvPr>
          <p:cNvSpPr txBox="1"/>
          <p:nvPr/>
        </p:nvSpPr>
        <p:spPr>
          <a:xfrm>
            <a:off x="2206906" y="1491040"/>
            <a:ext cx="7778187"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dirty="0">
                <a:solidFill>
                  <a:schemeClr val="lt1"/>
                </a:solidFill>
                <a:latin typeface="+mn-lt"/>
                <a:sym typeface="Helvetica Neue"/>
              </a:rPr>
              <a:t>Results &amp; </a:t>
            </a:r>
            <a:r>
              <a:rPr lang="en-US" sz="6000" b="1" dirty="0" err="1">
                <a:solidFill>
                  <a:schemeClr val="lt1"/>
                </a:solidFill>
                <a:latin typeface="+mn-lt"/>
                <a:sym typeface="Helvetica Neue"/>
              </a:rPr>
              <a:t>FeedBack</a:t>
            </a:r>
            <a:endParaRPr dirty="0">
              <a:latin typeface="+mn-lt"/>
            </a:endParaRPr>
          </a:p>
        </p:txBody>
      </p:sp>
      <p:sp>
        <p:nvSpPr>
          <p:cNvPr id="15" name="Google Shape;108;p2">
            <a:extLst>
              <a:ext uri="{FF2B5EF4-FFF2-40B4-BE49-F238E27FC236}">
                <a16:creationId xmlns:a16="http://schemas.microsoft.com/office/drawing/2014/main" id="{72B58A87-FC17-6546-AB9A-EB6C57F6A340}"/>
              </a:ext>
            </a:extLst>
          </p:cNvPr>
          <p:cNvSpPr txBox="1"/>
          <p:nvPr/>
        </p:nvSpPr>
        <p:spPr>
          <a:xfrm>
            <a:off x="1529253" y="3102132"/>
            <a:ext cx="9308941"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lt1"/>
                </a:solidFill>
                <a:latin typeface="+mn-lt"/>
                <a:ea typeface="Helvetica Neue Light"/>
                <a:cs typeface="Helvetica Neue Light"/>
                <a:sym typeface="Helvetica Neue Light"/>
              </a:rPr>
              <a:t>Demo/ Q&amp;A</a:t>
            </a:r>
          </a:p>
          <a:p>
            <a:pPr marL="0" marR="0" lvl="0" indent="0" algn="ctr" rtl="0">
              <a:spcBef>
                <a:spcPts val="0"/>
              </a:spcBef>
              <a:spcAft>
                <a:spcPts val="0"/>
              </a:spcAft>
              <a:buNone/>
            </a:pPr>
            <a:r>
              <a:rPr lang="en-US" sz="2800" b="0" i="0" u="none" strike="noStrike" cap="none" dirty="0">
                <a:solidFill>
                  <a:schemeClr val="lt1"/>
                </a:solidFill>
                <a:latin typeface="+mn-lt"/>
                <a:ea typeface="Helvetica Neue Light"/>
                <a:cs typeface="Helvetica Neue Light"/>
                <a:sym typeface="Helvetica Neue Light"/>
              </a:rPr>
              <a:t> </a:t>
            </a:r>
          </a:p>
        </p:txBody>
      </p:sp>
      <p:pic>
        <p:nvPicPr>
          <p:cNvPr id="17" name="Picture 16" descr="A close up of a logo&#10;&#10;Description automatically generated">
            <a:extLst>
              <a:ext uri="{FF2B5EF4-FFF2-40B4-BE49-F238E27FC236}">
                <a16:creationId xmlns:a16="http://schemas.microsoft.com/office/drawing/2014/main" id="{E5538FC0-1F24-EA42-955D-73358F3E7A33}"/>
              </a:ext>
            </a:extLst>
          </p:cNvPr>
          <p:cNvPicPr>
            <a:picLocks noChangeAspect="1"/>
          </p:cNvPicPr>
          <p:nvPr/>
        </p:nvPicPr>
        <p:blipFill>
          <a:blip r:embed="rId3"/>
          <a:stretch>
            <a:fillRect/>
          </a:stretch>
        </p:blipFill>
        <p:spPr>
          <a:xfrm>
            <a:off x="11554210" y="235709"/>
            <a:ext cx="277906" cy="401420"/>
          </a:xfrm>
          <a:prstGeom prst="rect">
            <a:avLst/>
          </a:prstGeom>
        </p:spPr>
      </p:pic>
      <p:sp>
        <p:nvSpPr>
          <p:cNvPr id="9" name="Google Shape;125;p4">
            <a:extLst>
              <a:ext uri="{FF2B5EF4-FFF2-40B4-BE49-F238E27FC236}">
                <a16:creationId xmlns:a16="http://schemas.microsoft.com/office/drawing/2014/main" id="{1B746986-1BDD-D645-8B09-3F2916BB784A}"/>
              </a:ext>
            </a:extLst>
          </p:cNvPr>
          <p:cNvSpPr/>
          <p:nvPr/>
        </p:nvSpPr>
        <p:spPr>
          <a:xfrm>
            <a:off x="5520230" y="2759325"/>
            <a:ext cx="1151540" cy="111983"/>
          </a:xfrm>
          <a:prstGeom prst="rect">
            <a:avLst/>
          </a:prstGeom>
          <a:solidFill>
            <a:srgbClr val="FF55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 name="Google Shape;100;p1">
            <a:extLst>
              <a:ext uri="{FF2B5EF4-FFF2-40B4-BE49-F238E27FC236}">
                <a16:creationId xmlns:a16="http://schemas.microsoft.com/office/drawing/2014/main" id="{203CE3D5-6D74-1C41-A250-D368EDFEE0CA}"/>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ELECTRICAL &amp; COMPUTER ENGINEERING</a:t>
            </a:r>
          </a:p>
        </p:txBody>
      </p:sp>
      <p:sp>
        <p:nvSpPr>
          <p:cNvPr id="12" name="Google Shape;100;p1">
            <a:extLst>
              <a:ext uri="{FF2B5EF4-FFF2-40B4-BE49-F238E27FC236}">
                <a16:creationId xmlns:a16="http://schemas.microsoft.com/office/drawing/2014/main" id="{9E17402D-4BA6-B14F-BD9F-18BB0A4CDC00}"/>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Tree>
    <p:extLst>
      <p:ext uri="{BB962C8B-B14F-4D97-AF65-F5344CB8AC3E}">
        <p14:creationId xmlns:p14="http://schemas.microsoft.com/office/powerpoint/2010/main" val="383333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5;p7">
            <a:extLst>
              <a:ext uri="{FF2B5EF4-FFF2-40B4-BE49-F238E27FC236}">
                <a16:creationId xmlns:a16="http://schemas.microsoft.com/office/drawing/2014/main" id="{387F9BF5-DFA5-0D43-A787-7093AFF0A25C}"/>
              </a:ext>
            </a:extLst>
          </p:cNvPr>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 name="Picture 5" descr="A picture containing building, street&#10;&#10;Description automatically generated">
            <a:extLst>
              <a:ext uri="{FF2B5EF4-FFF2-40B4-BE49-F238E27FC236}">
                <a16:creationId xmlns:a16="http://schemas.microsoft.com/office/drawing/2014/main" id="{F2600311-478F-1248-A89E-70562FC0DDD4}"/>
              </a:ext>
            </a:extLst>
          </p:cNvPr>
          <p:cNvPicPr>
            <a:picLocks noChangeAspect="1"/>
          </p:cNvPicPr>
          <p:nvPr/>
        </p:nvPicPr>
        <p:blipFill>
          <a:blip r:embed="rId2">
            <a:alphaModFix amt="25000"/>
          </a:blip>
          <a:stretch>
            <a:fillRect/>
          </a:stretch>
        </p:blipFill>
        <p:spPr>
          <a:xfrm>
            <a:off x="-1" y="8165"/>
            <a:ext cx="12192000" cy="6858000"/>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F63AF0C5-85E3-5442-BD93-F22B807C76B5}"/>
              </a:ext>
            </a:extLst>
          </p:cNvPr>
          <p:cNvPicPr>
            <a:picLocks noChangeAspect="1"/>
          </p:cNvPicPr>
          <p:nvPr/>
        </p:nvPicPr>
        <p:blipFill>
          <a:blip r:embed="rId3"/>
          <a:stretch>
            <a:fillRect/>
          </a:stretch>
        </p:blipFill>
        <p:spPr>
          <a:xfrm>
            <a:off x="2530021" y="2252985"/>
            <a:ext cx="7131957" cy="2352029"/>
          </a:xfrm>
          <a:prstGeom prst="rect">
            <a:avLst/>
          </a:prstGeom>
        </p:spPr>
      </p:pic>
    </p:spTree>
    <p:extLst>
      <p:ext uri="{BB962C8B-B14F-4D97-AF65-F5344CB8AC3E}">
        <p14:creationId xmlns:p14="http://schemas.microsoft.com/office/powerpoint/2010/main" val="278040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45;p7">
            <a:extLst>
              <a:ext uri="{FF2B5EF4-FFF2-40B4-BE49-F238E27FC236}">
                <a16:creationId xmlns:a16="http://schemas.microsoft.com/office/drawing/2014/main" id="{37E7B2F9-4530-7540-9A7D-25FE9B6FF02F}"/>
              </a:ext>
            </a:extLst>
          </p:cNvPr>
          <p:cNvSpPr/>
          <p:nvPr/>
        </p:nvSpPr>
        <p:spPr>
          <a:xfrm rot="10800000" flipH="1">
            <a:off x="0" y="6437013"/>
            <a:ext cx="12192000" cy="420987"/>
          </a:xfrm>
          <a:prstGeom prst="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sp>
        <p:nvSpPr>
          <p:cNvPr id="17" name="Google Shape;145;p7">
            <a:extLst>
              <a:ext uri="{FF2B5EF4-FFF2-40B4-BE49-F238E27FC236}">
                <a16:creationId xmlns:a16="http://schemas.microsoft.com/office/drawing/2014/main" id="{75FA8318-9B15-7F47-850F-EEEFE73BE161}"/>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4" name="Google Shape;147;p7">
            <a:extLst>
              <a:ext uri="{FF2B5EF4-FFF2-40B4-BE49-F238E27FC236}">
                <a16:creationId xmlns:a16="http://schemas.microsoft.com/office/drawing/2014/main" id="{78B6311E-BC39-234F-80E9-551F2FB4C69F}"/>
              </a:ext>
            </a:extLst>
          </p:cNvPr>
          <p:cNvSpPr txBox="1">
            <a:spLocks/>
          </p:cNvSpPr>
          <p:nvPr/>
        </p:nvSpPr>
        <p:spPr>
          <a:xfrm>
            <a:off x="2542835" y="1407226"/>
            <a:ext cx="5442100" cy="4821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buSzPts val="3000"/>
            </a:pPr>
            <a:r>
              <a:rPr lang="en-US" sz="2000" b="1" dirty="0">
                <a:solidFill>
                  <a:srgbClr val="FF552E"/>
                </a:solidFill>
                <a:latin typeface="Arial" panose="020B0604020202020204" pitchFamily="34" charset="0"/>
                <a:cs typeface="Arial" panose="020B0604020202020204" pitchFamily="34" charset="0"/>
              </a:rPr>
              <a:t>1. App operation overview</a:t>
            </a:r>
          </a:p>
          <a:p>
            <a:pPr lvl="0">
              <a:buSzPts val="3000"/>
            </a:pPr>
            <a:r>
              <a:rPr lang="en-US" sz="1800" b="1" dirty="0">
                <a:solidFill>
                  <a:schemeClr val="tx1"/>
                </a:solidFill>
                <a:latin typeface="Arial" panose="020B0604020202020204" pitchFamily="34" charset="0"/>
                <a:cs typeface="Arial" panose="020B0604020202020204" pitchFamily="34" charset="0"/>
              </a:rPr>
              <a:t>	</a:t>
            </a:r>
            <a:r>
              <a:rPr lang="en-US" sz="1800" b="1" dirty="0">
                <a:solidFill>
                  <a:srgbClr val="15264B"/>
                </a:solidFill>
                <a:latin typeface="Arial" panose="020B0604020202020204" pitchFamily="34" charset="0"/>
                <a:cs typeface="Arial" panose="020B0604020202020204" pitchFamily="34" charset="0"/>
              </a:rPr>
              <a:t>a. Introduction</a:t>
            </a:r>
          </a:p>
          <a:p>
            <a:pPr lvl="0">
              <a:buSzPts val="3000"/>
            </a:pPr>
            <a:r>
              <a:rPr lang="en-US" sz="1800" b="1" dirty="0">
                <a:solidFill>
                  <a:srgbClr val="15264B"/>
                </a:solidFill>
                <a:latin typeface="Arial" panose="020B0604020202020204" pitchFamily="34" charset="0"/>
                <a:cs typeface="Arial" panose="020B0604020202020204" pitchFamily="34" charset="0"/>
              </a:rPr>
              <a:t>	b. User Interface</a:t>
            </a:r>
          </a:p>
          <a:p>
            <a:pPr lvl="0">
              <a:buSzPts val="3000"/>
            </a:pPr>
            <a:endParaRPr lang="en-US" sz="1800" b="1" dirty="0">
              <a:solidFill>
                <a:srgbClr val="15264B"/>
              </a:solidFill>
              <a:latin typeface="Arial" panose="020B0604020202020204" pitchFamily="34" charset="0"/>
              <a:cs typeface="Arial" panose="020B0604020202020204" pitchFamily="34" charset="0"/>
            </a:endParaRPr>
          </a:p>
          <a:p>
            <a:pPr lvl="8">
              <a:buSzPts val="3000"/>
            </a:pPr>
            <a:r>
              <a:rPr lang="en-US" sz="2000" b="1" dirty="0">
                <a:solidFill>
                  <a:srgbClr val="FF552E"/>
                </a:solidFill>
                <a:latin typeface="Arial" panose="020B0604020202020204" pitchFamily="34" charset="0"/>
                <a:cs typeface="Arial" panose="020B0604020202020204" pitchFamily="34" charset="0"/>
              </a:rPr>
              <a:t>2. System Designs</a:t>
            </a:r>
          </a:p>
          <a:p>
            <a:pPr lvl="8">
              <a:buSzPts val="3000"/>
            </a:pPr>
            <a:r>
              <a:rPr lang="en-US" sz="2000" b="1" dirty="0">
                <a:solidFill>
                  <a:srgbClr val="FF552E"/>
                </a:solidFill>
                <a:latin typeface="Arial" panose="020B0604020202020204" pitchFamily="34" charset="0"/>
                <a:cs typeface="Arial" panose="020B0604020202020204" pitchFamily="34" charset="0"/>
              </a:rPr>
              <a:t>	</a:t>
            </a:r>
            <a:r>
              <a:rPr lang="en-US" sz="2000" b="1" dirty="0">
                <a:solidFill>
                  <a:srgbClr val="15264B"/>
                </a:solidFill>
                <a:latin typeface="Arial" panose="020B0604020202020204" pitchFamily="34" charset="0"/>
                <a:cs typeface="Arial" panose="020B0604020202020204" pitchFamily="34" charset="0"/>
              </a:rPr>
              <a:t>a. System level algorithm</a:t>
            </a:r>
          </a:p>
          <a:p>
            <a:pPr lvl="8">
              <a:buSzPts val="3000"/>
            </a:pPr>
            <a:r>
              <a:rPr lang="en-US" sz="2000" b="1" dirty="0">
                <a:solidFill>
                  <a:srgbClr val="15264B"/>
                </a:solidFill>
                <a:latin typeface="Arial" panose="020B0604020202020204" pitchFamily="34" charset="0"/>
                <a:cs typeface="Arial" panose="020B0604020202020204" pitchFamily="34" charset="0"/>
              </a:rPr>
              <a:t>	b. S</a:t>
            </a:r>
            <a:r>
              <a:rPr lang="en-US" altLang="zh-CN" sz="2000" b="1" dirty="0">
                <a:solidFill>
                  <a:srgbClr val="15264B"/>
                </a:solidFill>
                <a:latin typeface="Arial" panose="020B0604020202020204" pitchFamily="34" charset="0"/>
                <a:cs typeface="Arial" panose="020B0604020202020204" pitchFamily="34" charset="0"/>
              </a:rPr>
              <a:t>ystem architecture</a:t>
            </a:r>
          </a:p>
          <a:p>
            <a:pPr lvl="8">
              <a:buSzPts val="3000"/>
            </a:pPr>
            <a:endParaRPr lang="en-US" sz="2000" b="1" dirty="0">
              <a:solidFill>
                <a:srgbClr val="FF552E"/>
              </a:solidFill>
              <a:latin typeface="Arial" panose="020B0604020202020204" pitchFamily="34" charset="0"/>
              <a:cs typeface="Arial" panose="020B0604020202020204" pitchFamily="34" charset="0"/>
            </a:endParaRPr>
          </a:p>
          <a:p>
            <a:pPr lvl="8">
              <a:buSzPts val="3000"/>
            </a:pPr>
            <a:r>
              <a:rPr lang="en-US" sz="2000" b="1" dirty="0">
                <a:solidFill>
                  <a:srgbClr val="FF552E"/>
                </a:solidFill>
                <a:latin typeface="Arial" panose="020B0604020202020204" pitchFamily="34" charset="0"/>
                <a:cs typeface="Arial" panose="020B0604020202020204" pitchFamily="34" charset="0"/>
              </a:rPr>
              <a:t>3. Algorithms</a:t>
            </a:r>
          </a:p>
          <a:p>
            <a:pPr lvl="8">
              <a:buSzPts val="3000"/>
            </a:pPr>
            <a:r>
              <a:rPr lang="en-US" sz="2000" b="1" dirty="0">
                <a:solidFill>
                  <a:srgbClr val="FF552E"/>
                </a:solidFill>
                <a:latin typeface="Arial" panose="020B0604020202020204" pitchFamily="34" charset="0"/>
                <a:cs typeface="Arial" panose="020B0604020202020204" pitchFamily="34" charset="0"/>
              </a:rPr>
              <a:t>	</a:t>
            </a:r>
            <a:r>
              <a:rPr lang="en-US" sz="2000" b="1" dirty="0">
                <a:solidFill>
                  <a:srgbClr val="15264B"/>
                </a:solidFill>
                <a:latin typeface="Arial" panose="020B0604020202020204" pitchFamily="34" charset="0"/>
                <a:cs typeface="Arial" panose="020B0604020202020204" pitchFamily="34" charset="0"/>
              </a:rPr>
              <a:t>a. REPET</a:t>
            </a:r>
          </a:p>
          <a:p>
            <a:pPr lvl="8">
              <a:buSzPts val="3000"/>
            </a:pPr>
            <a:r>
              <a:rPr lang="en-US" sz="2000" b="1" dirty="0">
                <a:solidFill>
                  <a:srgbClr val="15264B"/>
                </a:solidFill>
                <a:latin typeface="Arial" panose="020B0604020202020204" pitchFamily="34" charset="0"/>
                <a:cs typeface="Arial" panose="020B0604020202020204" pitchFamily="34" charset="0"/>
              </a:rPr>
              <a:t>	b. Pitch correction</a:t>
            </a:r>
          </a:p>
          <a:p>
            <a:pPr lvl="8">
              <a:buSzPts val="3000"/>
            </a:pPr>
            <a:endParaRPr lang="en-US" sz="2000" b="1" dirty="0">
              <a:solidFill>
                <a:srgbClr val="FF552E"/>
              </a:solidFill>
              <a:latin typeface="Arial" panose="020B0604020202020204" pitchFamily="34" charset="0"/>
              <a:cs typeface="Arial" panose="020B0604020202020204" pitchFamily="34" charset="0"/>
            </a:endParaRPr>
          </a:p>
          <a:p>
            <a:pPr lvl="8">
              <a:buSzPts val="3000"/>
            </a:pPr>
            <a:r>
              <a:rPr lang="en-US" sz="2000" b="1" dirty="0">
                <a:solidFill>
                  <a:srgbClr val="FF552E"/>
                </a:solidFill>
                <a:latin typeface="Arial" panose="020B0604020202020204" pitchFamily="34" charset="0"/>
                <a:cs typeface="Arial" panose="020B0604020202020204" pitchFamily="34" charset="0"/>
              </a:rPr>
              <a:t>4. Results &amp; Feedback</a:t>
            </a:r>
          </a:p>
          <a:p>
            <a:pPr lvl="8">
              <a:buSzPts val="3000"/>
            </a:pPr>
            <a:r>
              <a:rPr lang="en-US" sz="2000" b="1" dirty="0">
                <a:solidFill>
                  <a:srgbClr val="FF552E"/>
                </a:solidFill>
                <a:latin typeface="Arial" panose="020B0604020202020204" pitchFamily="34" charset="0"/>
                <a:cs typeface="Arial" panose="020B0604020202020204" pitchFamily="34" charset="0"/>
              </a:rPr>
              <a:t>	</a:t>
            </a:r>
            <a:r>
              <a:rPr lang="en-US" sz="2000" b="1" dirty="0">
                <a:solidFill>
                  <a:srgbClr val="15264B"/>
                </a:solidFill>
                <a:latin typeface="Arial" panose="020B0604020202020204" pitchFamily="34" charset="0"/>
                <a:cs typeface="Arial" panose="020B0604020202020204" pitchFamily="34" charset="0"/>
              </a:rPr>
              <a:t>a. Demo</a:t>
            </a:r>
          </a:p>
          <a:p>
            <a:pPr lvl="8">
              <a:buSzPts val="3000"/>
            </a:pPr>
            <a:r>
              <a:rPr lang="en-US" sz="2000" b="1" dirty="0">
                <a:solidFill>
                  <a:srgbClr val="15264B"/>
                </a:solidFill>
                <a:latin typeface="Arial" panose="020B0604020202020204" pitchFamily="34" charset="0"/>
                <a:cs typeface="Arial" panose="020B0604020202020204" pitchFamily="34" charset="0"/>
              </a:rPr>
              <a:t>	</a:t>
            </a:r>
            <a:endParaRPr lang="en-US" sz="1800" b="1" dirty="0">
              <a:solidFill>
                <a:schemeClr val="tx1"/>
              </a:solidFill>
              <a:latin typeface="Arial" panose="020B0604020202020204" pitchFamily="34" charset="0"/>
              <a:cs typeface="Arial" panose="020B0604020202020204" pitchFamily="34" charset="0"/>
            </a:endParaRPr>
          </a:p>
          <a:p>
            <a:pPr marL="457200" lvl="8" indent="-457200">
              <a:buSzPts val="3000"/>
              <a:buFont typeface="Arial" panose="020B0604020202020204" pitchFamily="34" charset="0"/>
              <a:buChar char="•"/>
            </a:pPr>
            <a:endParaRPr lang="en-US" sz="1800" b="1" dirty="0">
              <a:solidFill>
                <a:schemeClr val="tx1"/>
              </a:solidFill>
              <a:latin typeface="Arial" panose="020B0604020202020204" pitchFamily="34" charset="0"/>
              <a:cs typeface="Arial" panose="020B0604020202020204" pitchFamily="34" charset="0"/>
            </a:endParaRPr>
          </a:p>
          <a:p>
            <a:pPr marL="457200" lvl="8" indent="-457200">
              <a:buSzPts val="3000"/>
              <a:buFont typeface="Arial" panose="020B0604020202020204" pitchFamily="34" charset="0"/>
              <a:buChar char="•"/>
            </a:pPr>
            <a:endParaRPr lang="en-US" sz="1800" b="1" dirty="0">
              <a:solidFill>
                <a:schemeClr val="tx1"/>
              </a:solidFill>
              <a:latin typeface="Arial" panose="020B0604020202020204" pitchFamily="34" charset="0"/>
              <a:cs typeface="Arial" panose="020B0604020202020204" pitchFamily="34" charset="0"/>
            </a:endParaRPr>
          </a:p>
        </p:txBody>
      </p:sp>
      <p:sp>
        <p:nvSpPr>
          <p:cNvPr id="13" name="Google Shape;100;p1">
            <a:extLst>
              <a:ext uri="{FF2B5EF4-FFF2-40B4-BE49-F238E27FC236}">
                <a16:creationId xmlns:a16="http://schemas.microsoft.com/office/drawing/2014/main" id="{C0C6FF5B-A16D-B943-8158-9394C4171284}"/>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pic>
        <p:nvPicPr>
          <p:cNvPr id="15" name="Picture 14" descr="A close up of a logo&#10;&#10;Description automatically generated">
            <a:extLst>
              <a:ext uri="{FF2B5EF4-FFF2-40B4-BE49-F238E27FC236}">
                <a16:creationId xmlns:a16="http://schemas.microsoft.com/office/drawing/2014/main" id="{A9194208-BB88-DA45-8C43-B250F5F37BE3}"/>
              </a:ext>
            </a:extLst>
          </p:cNvPr>
          <p:cNvPicPr>
            <a:picLocks noChangeAspect="1"/>
          </p:cNvPicPr>
          <p:nvPr/>
        </p:nvPicPr>
        <p:blipFill>
          <a:blip r:embed="rId2"/>
          <a:stretch>
            <a:fillRect/>
          </a:stretch>
        </p:blipFill>
        <p:spPr>
          <a:xfrm>
            <a:off x="11554210" y="228014"/>
            <a:ext cx="277906" cy="401420"/>
          </a:xfrm>
          <a:prstGeom prst="rect">
            <a:avLst/>
          </a:prstGeom>
        </p:spPr>
      </p:pic>
      <p:sp>
        <p:nvSpPr>
          <p:cNvPr id="16" name="Google Shape;100;p1">
            <a:extLst>
              <a:ext uri="{FF2B5EF4-FFF2-40B4-BE49-F238E27FC236}">
                <a16:creationId xmlns:a16="http://schemas.microsoft.com/office/drawing/2014/main" id="{226FBA8E-8ED2-0F48-B1E6-A03B9736B136}"/>
              </a:ext>
            </a:extLst>
          </p:cNvPr>
          <p:cNvSpPr txBox="1"/>
          <p:nvPr/>
        </p:nvSpPr>
        <p:spPr>
          <a:xfrm>
            <a:off x="322092" y="197912"/>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u="none" strike="noStrike" cap="none" dirty="0">
                <a:solidFill>
                  <a:schemeClr val="lt1"/>
                </a:solidFill>
                <a:latin typeface="+mn-lt"/>
                <a:ea typeface="Helvetica Neue Light"/>
                <a:cs typeface="Helvetica Neue Light"/>
                <a:sym typeface="Helvetica Neue Light"/>
              </a:rPr>
              <a:t>Table of content</a:t>
            </a:r>
            <a:endParaRPr lang="en-US" sz="2400" dirty="0">
              <a:solidFill>
                <a:schemeClr val="lt1"/>
              </a:solidFill>
              <a:latin typeface="+mn-lt"/>
              <a:ea typeface="Helvetica Neue Light"/>
              <a:cs typeface="Helvetica Neue Light"/>
              <a:sym typeface="Helvetica Neue Light"/>
            </a:endParaRPr>
          </a:p>
        </p:txBody>
      </p:sp>
      <p:sp>
        <p:nvSpPr>
          <p:cNvPr id="24" name="Google Shape;100;p1">
            <a:extLst>
              <a:ext uri="{FF2B5EF4-FFF2-40B4-BE49-F238E27FC236}">
                <a16:creationId xmlns:a16="http://schemas.microsoft.com/office/drawing/2014/main" id="{90B075A3-DE04-A441-85E2-4CA526CEC8C2}"/>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ELECTRICAL &amp; COMPUTER ENGINEERING</a:t>
            </a:r>
          </a:p>
        </p:txBody>
      </p:sp>
    </p:spTree>
    <p:extLst>
      <p:ext uri="{BB962C8B-B14F-4D97-AF65-F5344CB8AC3E}">
        <p14:creationId xmlns:p14="http://schemas.microsoft.com/office/powerpoint/2010/main" val="319930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45;p7">
            <a:extLst>
              <a:ext uri="{FF2B5EF4-FFF2-40B4-BE49-F238E27FC236}">
                <a16:creationId xmlns:a16="http://schemas.microsoft.com/office/drawing/2014/main" id="{6F690974-7475-E443-9CC9-8964C80A6B24}"/>
              </a:ext>
            </a:extLst>
          </p:cNvPr>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7" name="Picture 6" descr="A picture containing building, street&#10;&#10;Description automatically generated">
            <a:extLst>
              <a:ext uri="{FF2B5EF4-FFF2-40B4-BE49-F238E27FC236}">
                <a16:creationId xmlns:a16="http://schemas.microsoft.com/office/drawing/2014/main" id="{717B7D2E-6B93-DB49-81CB-CD48A1153DD3}"/>
              </a:ext>
            </a:extLst>
          </p:cNvPr>
          <p:cNvPicPr>
            <a:picLocks noChangeAspect="1"/>
          </p:cNvPicPr>
          <p:nvPr/>
        </p:nvPicPr>
        <p:blipFill>
          <a:blip r:embed="rId2">
            <a:alphaModFix amt="25000"/>
          </a:blip>
          <a:stretch>
            <a:fillRect/>
          </a:stretch>
        </p:blipFill>
        <p:spPr>
          <a:xfrm>
            <a:off x="-1" y="8165"/>
            <a:ext cx="12192000" cy="6858000"/>
          </a:xfrm>
          <a:prstGeom prst="rect">
            <a:avLst/>
          </a:prstGeom>
        </p:spPr>
      </p:pic>
      <p:pic>
        <p:nvPicPr>
          <p:cNvPr id="9" name="Picture 8" descr="A close up of a logo&#10;&#10;Description automatically generated">
            <a:extLst>
              <a:ext uri="{FF2B5EF4-FFF2-40B4-BE49-F238E27FC236}">
                <a16:creationId xmlns:a16="http://schemas.microsoft.com/office/drawing/2014/main" id="{FA95B940-6B3C-0C47-A381-DCF406EBD215}"/>
              </a:ext>
            </a:extLst>
          </p:cNvPr>
          <p:cNvPicPr>
            <a:picLocks noChangeAspect="1"/>
          </p:cNvPicPr>
          <p:nvPr/>
        </p:nvPicPr>
        <p:blipFill>
          <a:blip r:embed="rId3"/>
          <a:stretch>
            <a:fillRect/>
          </a:stretch>
        </p:blipFill>
        <p:spPr>
          <a:xfrm>
            <a:off x="11554210" y="235709"/>
            <a:ext cx="277906" cy="401420"/>
          </a:xfrm>
          <a:prstGeom prst="rect">
            <a:avLst/>
          </a:prstGeom>
        </p:spPr>
      </p:pic>
      <p:sp>
        <p:nvSpPr>
          <p:cNvPr id="11" name="Google Shape;123;p4">
            <a:extLst>
              <a:ext uri="{FF2B5EF4-FFF2-40B4-BE49-F238E27FC236}">
                <a16:creationId xmlns:a16="http://schemas.microsoft.com/office/drawing/2014/main" id="{D8097DB8-312A-AD4F-B4DA-A893E01E8421}"/>
              </a:ext>
            </a:extLst>
          </p:cNvPr>
          <p:cNvSpPr txBox="1"/>
          <p:nvPr/>
        </p:nvSpPr>
        <p:spPr>
          <a:xfrm>
            <a:off x="1295400" y="3086989"/>
            <a:ext cx="9601200" cy="106178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4500" b="1" dirty="0">
                <a:solidFill>
                  <a:schemeClr val="lt1"/>
                </a:solidFill>
                <a:latin typeface="+mn-lt"/>
                <a:ea typeface="Helvetica Neue"/>
                <a:cs typeface="Helvetica Neue"/>
                <a:sym typeface="Helvetica Neue"/>
              </a:rPr>
              <a:t>App Operation Overview</a:t>
            </a:r>
            <a:endParaRPr lang="en-US" sz="4500" b="1" dirty="0">
              <a:solidFill>
                <a:schemeClr val="bg1"/>
              </a:solidFill>
              <a:latin typeface="+mn-lt"/>
              <a:ea typeface="Helvetica Neue"/>
              <a:cs typeface="Helvetica Neue"/>
              <a:sym typeface="Helvetica Neue"/>
            </a:endParaRPr>
          </a:p>
          <a:p>
            <a:pPr marL="0" marR="0" lvl="0" indent="0" algn="ctr" rtl="0">
              <a:spcBef>
                <a:spcPts val="0"/>
              </a:spcBef>
              <a:spcAft>
                <a:spcPts val="0"/>
              </a:spcAft>
              <a:buNone/>
            </a:pPr>
            <a:endParaRPr lang="en-US" sz="1800" b="1" dirty="0">
              <a:solidFill>
                <a:schemeClr val="bg1"/>
              </a:solidFill>
              <a:latin typeface="+mn-lt"/>
              <a:ea typeface="Helvetica Neue"/>
              <a:cs typeface="Helvetica Neue"/>
              <a:sym typeface="Helvetica Neue"/>
            </a:endParaRPr>
          </a:p>
        </p:txBody>
      </p:sp>
      <p:sp>
        <p:nvSpPr>
          <p:cNvPr id="12" name="Google Shape;125;p4">
            <a:extLst>
              <a:ext uri="{FF2B5EF4-FFF2-40B4-BE49-F238E27FC236}">
                <a16:creationId xmlns:a16="http://schemas.microsoft.com/office/drawing/2014/main" id="{CC79D33B-4FD6-A349-8B9D-E75170473C70}"/>
              </a:ext>
            </a:extLst>
          </p:cNvPr>
          <p:cNvSpPr/>
          <p:nvPr/>
        </p:nvSpPr>
        <p:spPr>
          <a:xfrm>
            <a:off x="5520230" y="1704276"/>
            <a:ext cx="1151540" cy="111983"/>
          </a:xfrm>
          <a:prstGeom prst="rect">
            <a:avLst/>
          </a:prstGeom>
          <a:solidFill>
            <a:srgbClr val="FF55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00;p1">
            <a:extLst>
              <a:ext uri="{FF2B5EF4-FFF2-40B4-BE49-F238E27FC236}">
                <a16:creationId xmlns:a16="http://schemas.microsoft.com/office/drawing/2014/main" id="{678A6983-7F4C-B64C-8D33-7C30E09FB6F9}"/>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0" name="Google Shape;100;p1">
            <a:extLst>
              <a:ext uri="{FF2B5EF4-FFF2-40B4-BE49-F238E27FC236}">
                <a16:creationId xmlns:a16="http://schemas.microsoft.com/office/drawing/2014/main" id="{1EF77867-BC1B-584D-9DA5-258A80219067}"/>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ELECTRICAL &amp; COMPUTER ENGINEERING</a:t>
            </a:r>
          </a:p>
        </p:txBody>
      </p:sp>
    </p:spTree>
    <p:extLst>
      <p:ext uri="{BB962C8B-B14F-4D97-AF65-F5344CB8AC3E}">
        <p14:creationId xmlns:p14="http://schemas.microsoft.com/office/powerpoint/2010/main" val="291770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376810" y="1334279"/>
            <a:ext cx="6555770" cy="4821102"/>
          </a:xfrm>
          <a:prstGeom prst="rect">
            <a:avLst/>
          </a:prstGeom>
          <a:noFill/>
          <a:ln>
            <a:noFill/>
          </a:ln>
        </p:spPr>
        <p:txBody>
          <a:bodyPr spcFirstLastPara="1" wrap="square" lIns="91425" tIns="45700" rIns="91425" bIns="45700" anchor="t" anchorCtr="0">
            <a:noAutofit/>
          </a:bodyPr>
          <a:lstStyle/>
          <a:p>
            <a:pPr marL="0" lvl="0" indent="0">
              <a:lnSpc>
                <a:spcPct val="100000"/>
              </a:lnSpc>
              <a:spcBef>
                <a:spcPts val="0"/>
              </a:spcBef>
              <a:buSzPts val="3000"/>
              <a:buNone/>
            </a:pPr>
            <a:r>
              <a:rPr lang="en-US" sz="2600" b="1" dirty="0">
                <a:solidFill>
                  <a:srgbClr val="E84B36"/>
                </a:solidFill>
                <a:latin typeface="Arial" panose="020B0604020202020204" pitchFamily="34" charset="0"/>
                <a:ea typeface="Helvetica Neue Light"/>
                <a:cs typeface="Arial" panose="020B0604020202020204" pitchFamily="34" charset="0"/>
                <a:sym typeface="Helvetica Neue Light"/>
              </a:rPr>
              <a:t>Purpose &amp; Function</a:t>
            </a:r>
            <a:endParaRPr lang="en-US" sz="2600" b="1" dirty="0">
              <a:solidFill>
                <a:srgbClr val="E84B36"/>
              </a:solidFill>
              <a:latin typeface="Arial" panose="020B0604020202020204" pitchFamily="34" charset="0"/>
              <a:cs typeface="Arial" panose="020B0604020202020204" pitchFamily="34" charset="0"/>
            </a:endParaRPr>
          </a:p>
          <a:p>
            <a:pPr marL="0" lvl="0" indent="0">
              <a:lnSpc>
                <a:spcPct val="100000"/>
              </a:lnSpc>
              <a:spcBef>
                <a:spcPts val="0"/>
              </a:spcBef>
              <a:buSzPts val="2000"/>
              <a:buNone/>
            </a:pPr>
            <a:endParaRPr lang="en-US" sz="1800" dirty="0">
              <a:solidFill>
                <a:schemeClr val="tx1"/>
              </a:solidFill>
              <a:latin typeface="Arial" panose="020B0604020202020204" pitchFamily="34" charset="0"/>
              <a:ea typeface="Helvetica Neue Light"/>
              <a:cs typeface="Arial" panose="020B0604020202020204" pitchFamily="34" charset="0"/>
              <a:sym typeface="Helvetica Neue Light"/>
            </a:endParaRPr>
          </a:p>
          <a:p>
            <a:pPr marL="0" indent="0">
              <a:lnSpc>
                <a:spcPct val="100000"/>
              </a:lnSpc>
              <a:spcBef>
                <a:spcPts val="0"/>
              </a:spcBef>
              <a:buSzPts val="2000"/>
              <a:buNone/>
            </a:pPr>
            <a:r>
              <a:rPr lang="en-US" sz="1800" dirty="0">
                <a:latin typeface="Arial" panose="020B0604020202020204" pitchFamily="34" charset="0"/>
                <a:cs typeface="Arial" panose="020B0604020202020204" pitchFamily="34" charset="0"/>
              </a:rPr>
              <a:t>The Main functionality of our app is to provide auto-tune feature, which adjusts the pitch of the user’s singing to a pre-processed or live-recorded soundtrack. Allowing users to enhance their vocal performance.</a:t>
            </a:r>
          </a:p>
          <a:p>
            <a:pPr marL="0" indent="0">
              <a:lnSpc>
                <a:spcPct val="100000"/>
              </a:lnSpc>
              <a:spcBef>
                <a:spcPts val="0"/>
              </a:spcBef>
              <a:buSzPts val="2000"/>
              <a:buNone/>
            </a:pPr>
            <a:r>
              <a:rPr lang="en-US" sz="1800" dirty="0">
                <a:latin typeface="Arial" panose="020B0604020202020204" pitchFamily="34" charset="0"/>
                <a:cs typeface="Arial" panose="020B0604020202020204" pitchFamily="34" charset="0"/>
              </a:rPr>
              <a:t>A key feature of the app is its ability to separate BGM and vocal components from any song captured via Android’s integrated microphone. This method allows individual component of the song to be analyzed and manipulated.</a:t>
            </a:r>
          </a:p>
          <a:p>
            <a:pPr marL="0" indent="0">
              <a:lnSpc>
                <a:spcPct val="100000"/>
              </a:lnSpc>
              <a:spcBef>
                <a:spcPts val="0"/>
              </a:spcBef>
              <a:buSzPts val="2000"/>
              <a:buNone/>
            </a:pPr>
            <a:endParaRPr sz="1800" dirty="0">
              <a:solidFill>
                <a:schemeClr val="tx1"/>
              </a:solidFill>
              <a:latin typeface="Arial" panose="020B0604020202020204" pitchFamily="34" charset="0"/>
              <a:ea typeface="Helvetica Neue Light"/>
              <a:cs typeface="Arial" panose="020B0604020202020204" pitchFamily="34" charset="0"/>
              <a:sym typeface="Helvetica Neue Light"/>
            </a:endParaRPr>
          </a:p>
          <a:p>
            <a:pPr marL="0" lvl="0" indent="0">
              <a:lnSpc>
                <a:spcPct val="100000"/>
              </a:lnSpc>
              <a:spcBef>
                <a:spcPts val="0"/>
              </a:spcBef>
              <a:buSzPts val="3000"/>
              <a:buNone/>
            </a:pPr>
            <a:r>
              <a:rPr lang="en-US" sz="2000" b="1" dirty="0">
                <a:solidFill>
                  <a:srgbClr val="15264B"/>
                </a:solidFill>
                <a:latin typeface="Arial" panose="020B0604020202020204" pitchFamily="34" charset="0"/>
                <a:ea typeface="Helvetica Neue Light"/>
                <a:cs typeface="Arial" panose="020B0604020202020204" pitchFamily="34" charset="0"/>
                <a:sym typeface="Helvetica Neue Light"/>
              </a:rPr>
              <a:t>Algorithms U</a:t>
            </a:r>
            <a:r>
              <a:rPr lang="en-US" altLang="zh-CN" sz="2000" b="1" dirty="0">
                <a:solidFill>
                  <a:srgbClr val="15264B"/>
                </a:solidFill>
                <a:latin typeface="Arial" panose="020B0604020202020204" pitchFamily="34" charset="0"/>
                <a:ea typeface="Helvetica Neue Light"/>
                <a:cs typeface="Arial" panose="020B0604020202020204" pitchFamily="34" charset="0"/>
                <a:sym typeface="Helvetica Neue Light"/>
              </a:rPr>
              <a:t>sed</a:t>
            </a:r>
            <a:endParaRPr lang="en-US" sz="2000" b="1" dirty="0">
              <a:solidFill>
                <a:srgbClr val="15264B"/>
              </a:solidFill>
              <a:latin typeface="+mn-lt"/>
              <a:ea typeface="Helvetica Neue Light"/>
              <a:cs typeface="Arial" panose="020B0604020202020204" pitchFamily="34" charset="0"/>
              <a:sym typeface="Helvetica Neue Light"/>
            </a:endParaRPr>
          </a:p>
          <a:p>
            <a:pPr marL="0" lvl="0" indent="0">
              <a:lnSpc>
                <a:spcPct val="100000"/>
              </a:lnSpc>
              <a:spcBef>
                <a:spcPts val="0"/>
              </a:spcBef>
              <a:buSzPts val="3000"/>
              <a:buNone/>
            </a:pPr>
            <a:endParaRPr lang="en-US" sz="1800" b="1" dirty="0">
              <a:solidFill>
                <a:schemeClr val="tx1"/>
              </a:solidFill>
              <a:latin typeface="Arial" panose="020B0604020202020204" pitchFamily="34" charset="0"/>
              <a:ea typeface="Helvetica Neue Light"/>
              <a:cs typeface="Arial" panose="020B0604020202020204" pitchFamily="34" charset="0"/>
              <a:sym typeface="Helvetica Neue Light"/>
            </a:endParaRPr>
          </a:p>
          <a:p>
            <a:pPr marL="0" lvl="0" indent="0">
              <a:lnSpc>
                <a:spcPct val="100000"/>
              </a:lnSpc>
              <a:spcBef>
                <a:spcPts val="0"/>
              </a:spcBef>
              <a:buSzPts val="3000"/>
              <a:buNone/>
            </a:pPr>
            <a:r>
              <a:rPr lang="en-US" sz="1200" b="1" dirty="0" err="1">
                <a:solidFill>
                  <a:schemeClr val="tx1"/>
                </a:solidFill>
                <a:latin typeface="Arial" panose="020B0604020202020204" pitchFamily="34" charset="0"/>
                <a:cs typeface="Arial" panose="020B0604020202020204" pitchFamily="34" charset="0"/>
              </a:rPr>
              <a:t>Repet</a:t>
            </a:r>
            <a:r>
              <a:rPr lang="en-US" sz="1200" b="1" dirty="0">
                <a:solidFill>
                  <a:schemeClr val="tx1"/>
                </a:solidFill>
                <a:latin typeface="Arial" panose="020B0604020202020204" pitchFamily="34" charset="0"/>
                <a:cs typeface="Arial" panose="020B0604020202020204" pitchFamily="34" charset="0"/>
              </a:rPr>
              <a:t> for BGM/Vocal separation,</a:t>
            </a:r>
          </a:p>
          <a:p>
            <a:pPr marL="0" lvl="0" indent="0">
              <a:lnSpc>
                <a:spcPct val="100000"/>
              </a:lnSpc>
              <a:spcBef>
                <a:spcPts val="0"/>
              </a:spcBef>
              <a:buSzPts val="3000"/>
              <a:buNone/>
            </a:pPr>
            <a:r>
              <a:rPr lang="en-US" sz="1200" b="1" dirty="0">
                <a:solidFill>
                  <a:schemeClr val="tx1"/>
                </a:solidFill>
                <a:latin typeface="Arial" panose="020B0604020202020204" pitchFamily="34" charset="0"/>
                <a:cs typeface="Arial" panose="020B0604020202020204" pitchFamily="34" charset="0"/>
              </a:rPr>
              <a:t>TD-PSOLA for Pitch Synthesis,</a:t>
            </a:r>
          </a:p>
          <a:p>
            <a:pPr marL="0" lvl="0" indent="0">
              <a:lnSpc>
                <a:spcPct val="100000"/>
              </a:lnSpc>
              <a:spcBef>
                <a:spcPts val="0"/>
              </a:spcBef>
              <a:buSzPts val="3000"/>
              <a:buNone/>
            </a:pPr>
            <a:r>
              <a:rPr lang="en-US" sz="1200" b="1" dirty="0">
                <a:solidFill>
                  <a:schemeClr val="tx1"/>
                </a:solidFill>
                <a:latin typeface="Arial" panose="020B0604020202020204" pitchFamily="34" charset="0"/>
                <a:cs typeface="Arial" panose="020B0604020202020204" pitchFamily="34" charset="0"/>
              </a:rPr>
              <a:t>STFT/Autocorrelation for spectrum analysis.</a:t>
            </a:r>
          </a:p>
        </p:txBody>
      </p:sp>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u="none" strike="noStrike" cap="none" dirty="0">
                <a:solidFill>
                  <a:schemeClr val="lt1"/>
                </a:solidFill>
                <a:latin typeface="+mn-lt"/>
                <a:ea typeface="Helvetica Neue Light"/>
                <a:cs typeface="Helvetica Neue Light"/>
                <a:sym typeface="Helvetica Neue Light"/>
              </a:rPr>
              <a:t>Introduction</a:t>
            </a:r>
            <a:endParaRPr lang="en-US" sz="2400" dirty="0">
              <a:solidFill>
                <a:schemeClr val="lt1"/>
              </a:solidFill>
              <a:latin typeface="+mn-lt"/>
              <a:ea typeface="Helvetica Neue Light"/>
              <a:cs typeface="Helvetica Neue Light"/>
              <a:sym typeface="Helvetica Neue Light"/>
            </a:endParaRPr>
          </a:p>
        </p:txBody>
      </p:sp>
      <p:sp>
        <p:nvSpPr>
          <p:cNvPr id="15" name="Google Shape;100;p1">
            <a:extLst>
              <a:ext uri="{FF2B5EF4-FFF2-40B4-BE49-F238E27FC236}">
                <a16:creationId xmlns:a16="http://schemas.microsoft.com/office/drawing/2014/main" id="{D484479C-7053-2D42-9B29-890311931E77}"/>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ELECTRICAL &amp; COMPUTER ENGINEERING</a:t>
            </a:r>
          </a:p>
        </p:txBody>
      </p:sp>
      <p:pic>
        <p:nvPicPr>
          <p:cNvPr id="1026" name="Picture 2" descr="Randy – South Park Shop">
            <a:extLst>
              <a:ext uri="{FF2B5EF4-FFF2-40B4-BE49-F238E27FC236}">
                <a16:creationId xmlns:a16="http://schemas.microsoft.com/office/drawing/2014/main" id="{31994795-4836-5F84-CEDC-338CE7A7B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8097" y="2030664"/>
            <a:ext cx="3558739" cy="440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36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175771" y="911964"/>
            <a:ext cx="11834645" cy="507491"/>
          </a:xfrm>
          <a:prstGeom prst="rect">
            <a:avLst/>
          </a:prstGeom>
          <a:noFill/>
          <a:ln>
            <a:noFill/>
          </a:ln>
        </p:spPr>
        <p:txBody>
          <a:bodyPr spcFirstLastPara="1" wrap="square" lIns="91425" tIns="45700" rIns="91425" bIns="45700" anchor="t" anchorCtr="0">
            <a:noAutofit/>
          </a:bodyPr>
          <a:lstStyle/>
          <a:p>
            <a:pPr marL="0" lvl="0" indent="0">
              <a:lnSpc>
                <a:spcPct val="100000"/>
              </a:lnSpc>
              <a:spcBef>
                <a:spcPts val="0"/>
              </a:spcBef>
              <a:buSzPts val="3000"/>
              <a:buNone/>
            </a:pPr>
            <a:r>
              <a:rPr lang="en-US" sz="2600" b="1" dirty="0">
                <a:solidFill>
                  <a:srgbClr val="E84B36"/>
                </a:solidFill>
                <a:latin typeface="Arial" panose="020B0604020202020204" pitchFamily="34" charset="0"/>
                <a:ea typeface="Helvetica Neue Light"/>
                <a:cs typeface="Arial" panose="020B0604020202020204" pitchFamily="34" charset="0"/>
                <a:sym typeface="Helvetica Neue Light"/>
              </a:rPr>
              <a:t>    Home Screen               Target Song Screen         Voice Synthesis Screen</a:t>
            </a:r>
            <a:endParaRPr lang="en-US" sz="2600" b="1" dirty="0">
              <a:solidFill>
                <a:srgbClr val="E84B36"/>
              </a:solidFill>
              <a:latin typeface="Arial" panose="020B0604020202020204" pitchFamily="34" charset="0"/>
              <a:cs typeface="Arial" panose="020B0604020202020204" pitchFamily="34" charset="0"/>
            </a:endParaRPr>
          </a:p>
          <a:p>
            <a:pPr marL="0" lvl="0" indent="0">
              <a:lnSpc>
                <a:spcPct val="100000"/>
              </a:lnSpc>
              <a:spcBef>
                <a:spcPts val="0"/>
              </a:spcBef>
              <a:buSzPts val="2000"/>
              <a:buNone/>
            </a:pPr>
            <a:endParaRPr lang="en-US" sz="1800" dirty="0">
              <a:solidFill>
                <a:schemeClr val="tx1"/>
              </a:solidFill>
              <a:latin typeface="Arial" panose="020B0604020202020204" pitchFamily="34" charset="0"/>
              <a:ea typeface="Helvetica Neue Light"/>
              <a:cs typeface="Arial" panose="020B0604020202020204" pitchFamily="34" charset="0"/>
              <a:sym typeface="Helvetica Neue Light"/>
            </a:endParaRPr>
          </a:p>
        </p:txBody>
      </p:sp>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u="none" strike="noStrike" cap="none" dirty="0">
                <a:solidFill>
                  <a:schemeClr val="lt1"/>
                </a:solidFill>
                <a:latin typeface="+mn-lt"/>
                <a:ea typeface="Helvetica Neue Light"/>
                <a:cs typeface="Helvetica Neue Light"/>
                <a:sym typeface="Helvetica Neue Light"/>
              </a:rPr>
              <a:t>User Interface</a:t>
            </a:r>
            <a:endParaRPr lang="en-US" sz="2400" dirty="0">
              <a:solidFill>
                <a:schemeClr val="lt1"/>
              </a:solidFill>
              <a:latin typeface="+mn-lt"/>
              <a:ea typeface="Helvetica Neue Light"/>
              <a:cs typeface="Helvetica Neue Light"/>
              <a:sym typeface="Helvetica Neue Light"/>
            </a:endParaRPr>
          </a:p>
        </p:txBody>
      </p:sp>
      <p:sp>
        <p:nvSpPr>
          <p:cNvPr id="15" name="Google Shape;100;p1">
            <a:extLst>
              <a:ext uri="{FF2B5EF4-FFF2-40B4-BE49-F238E27FC236}">
                <a16:creationId xmlns:a16="http://schemas.microsoft.com/office/drawing/2014/main" id="{D484479C-7053-2D42-9B29-890311931E77}"/>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ELECTRICAL &amp; COMPUTER ENGINEERING</a:t>
            </a:r>
          </a:p>
        </p:txBody>
      </p:sp>
      <p:pic>
        <p:nvPicPr>
          <p:cNvPr id="5" name="Picture 4">
            <a:extLst>
              <a:ext uri="{FF2B5EF4-FFF2-40B4-BE49-F238E27FC236}">
                <a16:creationId xmlns:a16="http://schemas.microsoft.com/office/drawing/2014/main" id="{7419D435-C166-C634-739B-30AC86E9D367}"/>
              </a:ext>
            </a:extLst>
          </p:cNvPr>
          <p:cNvPicPr>
            <a:picLocks noChangeAspect="1"/>
          </p:cNvPicPr>
          <p:nvPr/>
        </p:nvPicPr>
        <p:blipFill>
          <a:blip r:embed="rId4"/>
          <a:stretch>
            <a:fillRect/>
          </a:stretch>
        </p:blipFill>
        <p:spPr>
          <a:xfrm>
            <a:off x="590380" y="1640194"/>
            <a:ext cx="2178334" cy="4101830"/>
          </a:xfrm>
          <a:prstGeom prst="rect">
            <a:avLst/>
          </a:prstGeom>
        </p:spPr>
      </p:pic>
      <p:sp>
        <p:nvSpPr>
          <p:cNvPr id="8" name="Isosceles Triangle 7">
            <a:extLst>
              <a:ext uri="{FF2B5EF4-FFF2-40B4-BE49-F238E27FC236}">
                <a16:creationId xmlns:a16="http://schemas.microsoft.com/office/drawing/2014/main" id="{E465FA34-23B8-6E16-A8D5-01FDBA1742EA}"/>
              </a:ext>
            </a:extLst>
          </p:cNvPr>
          <p:cNvSpPr/>
          <p:nvPr/>
        </p:nvSpPr>
        <p:spPr>
          <a:xfrm rot="14142058">
            <a:off x="2393639" y="3444675"/>
            <a:ext cx="220494" cy="492868"/>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8C193A19-1132-460C-A5D3-FAD7190DBB6C}"/>
              </a:ext>
            </a:extLst>
          </p:cNvPr>
          <p:cNvSpPr/>
          <p:nvPr/>
        </p:nvSpPr>
        <p:spPr>
          <a:xfrm>
            <a:off x="2448658" y="3068236"/>
            <a:ext cx="1640731" cy="7846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Go to Voice Synthesis screen</a:t>
            </a:r>
          </a:p>
        </p:txBody>
      </p:sp>
      <p:sp>
        <p:nvSpPr>
          <p:cNvPr id="10" name="Isosceles Triangle 9">
            <a:extLst>
              <a:ext uri="{FF2B5EF4-FFF2-40B4-BE49-F238E27FC236}">
                <a16:creationId xmlns:a16="http://schemas.microsoft.com/office/drawing/2014/main" id="{2F44CD2A-5218-AA21-4DD6-2644FF2DEED2}"/>
              </a:ext>
            </a:extLst>
          </p:cNvPr>
          <p:cNvSpPr/>
          <p:nvPr/>
        </p:nvSpPr>
        <p:spPr>
          <a:xfrm rot="18845319">
            <a:off x="2146412" y="4481318"/>
            <a:ext cx="220494" cy="492868"/>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7263664-C0E5-6150-F7E5-F3D0280EDAB0}"/>
              </a:ext>
            </a:extLst>
          </p:cNvPr>
          <p:cNvSpPr/>
          <p:nvPr/>
        </p:nvSpPr>
        <p:spPr>
          <a:xfrm>
            <a:off x="2114143" y="4673419"/>
            <a:ext cx="1640731" cy="7846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Go to BGM/Vocal processing</a:t>
            </a:r>
          </a:p>
          <a:p>
            <a:pPr algn="ctr"/>
            <a:r>
              <a:rPr lang="en-US" sz="1100" dirty="0"/>
              <a:t>screen</a:t>
            </a:r>
          </a:p>
        </p:txBody>
      </p:sp>
      <p:pic>
        <p:nvPicPr>
          <p:cNvPr id="12" name="Picture 11">
            <a:extLst>
              <a:ext uri="{FF2B5EF4-FFF2-40B4-BE49-F238E27FC236}">
                <a16:creationId xmlns:a16="http://schemas.microsoft.com/office/drawing/2014/main" id="{3B935618-53CA-2A31-7267-E500780C3047}"/>
              </a:ext>
            </a:extLst>
          </p:cNvPr>
          <p:cNvPicPr>
            <a:picLocks noChangeAspect="1"/>
          </p:cNvPicPr>
          <p:nvPr/>
        </p:nvPicPr>
        <p:blipFill>
          <a:blip r:embed="rId5"/>
          <a:stretch>
            <a:fillRect/>
          </a:stretch>
        </p:blipFill>
        <p:spPr>
          <a:xfrm>
            <a:off x="4734178" y="1581402"/>
            <a:ext cx="2029972" cy="4101831"/>
          </a:xfrm>
          <a:prstGeom prst="rect">
            <a:avLst/>
          </a:prstGeom>
        </p:spPr>
      </p:pic>
      <p:sp>
        <p:nvSpPr>
          <p:cNvPr id="21" name="Isosceles Triangle 20">
            <a:extLst>
              <a:ext uri="{FF2B5EF4-FFF2-40B4-BE49-F238E27FC236}">
                <a16:creationId xmlns:a16="http://schemas.microsoft.com/office/drawing/2014/main" id="{645FBCF5-BBB9-06CD-81D5-98CCFF219D09}"/>
              </a:ext>
            </a:extLst>
          </p:cNvPr>
          <p:cNvSpPr/>
          <p:nvPr/>
        </p:nvSpPr>
        <p:spPr>
          <a:xfrm rot="3892380">
            <a:off x="5107604" y="5357444"/>
            <a:ext cx="220494" cy="492868"/>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A214424-4B60-FAEB-65E6-FAD1CE366A6F}"/>
              </a:ext>
            </a:extLst>
          </p:cNvPr>
          <p:cNvSpPr/>
          <p:nvPr/>
        </p:nvSpPr>
        <p:spPr>
          <a:xfrm>
            <a:off x="3995594" y="5453077"/>
            <a:ext cx="1294339" cy="60704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Go to Home Screen</a:t>
            </a:r>
          </a:p>
        </p:txBody>
      </p:sp>
      <p:sp>
        <p:nvSpPr>
          <p:cNvPr id="22" name="Isosceles Triangle 21">
            <a:extLst>
              <a:ext uri="{FF2B5EF4-FFF2-40B4-BE49-F238E27FC236}">
                <a16:creationId xmlns:a16="http://schemas.microsoft.com/office/drawing/2014/main" id="{0D050E8A-22FD-B5A4-C3CB-8B87C49F3BB5}"/>
              </a:ext>
            </a:extLst>
          </p:cNvPr>
          <p:cNvSpPr/>
          <p:nvPr/>
        </p:nvSpPr>
        <p:spPr>
          <a:xfrm rot="17805824">
            <a:off x="6300956" y="4481318"/>
            <a:ext cx="220494" cy="492868"/>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7805038-6880-20BA-7BA6-25DBAC148953}"/>
              </a:ext>
            </a:extLst>
          </p:cNvPr>
          <p:cNvSpPr/>
          <p:nvPr/>
        </p:nvSpPr>
        <p:spPr>
          <a:xfrm>
            <a:off x="6195229" y="4693415"/>
            <a:ext cx="1640731" cy="7846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Record the song and encode/ write to storage</a:t>
            </a:r>
          </a:p>
        </p:txBody>
      </p:sp>
      <p:sp>
        <p:nvSpPr>
          <p:cNvPr id="23" name="Isosceles Triangle 22">
            <a:extLst>
              <a:ext uri="{FF2B5EF4-FFF2-40B4-BE49-F238E27FC236}">
                <a16:creationId xmlns:a16="http://schemas.microsoft.com/office/drawing/2014/main" id="{BEEEBEC9-615D-3380-12E9-23475C69B47D}"/>
              </a:ext>
            </a:extLst>
          </p:cNvPr>
          <p:cNvSpPr/>
          <p:nvPr/>
        </p:nvSpPr>
        <p:spPr>
          <a:xfrm rot="15224954">
            <a:off x="6267323" y="3907112"/>
            <a:ext cx="220494" cy="492868"/>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4139F47-58A5-93EE-2522-138833170441}"/>
              </a:ext>
            </a:extLst>
          </p:cNvPr>
          <p:cNvSpPr/>
          <p:nvPr/>
        </p:nvSpPr>
        <p:spPr>
          <a:xfrm>
            <a:off x="6446206" y="3764563"/>
            <a:ext cx="1640731" cy="7846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Encode and write the processing result (BMG &amp; Vocal) to storage</a:t>
            </a:r>
          </a:p>
        </p:txBody>
      </p:sp>
      <p:sp>
        <p:nvSpPr>
          <p:cNvPr id="27" name="Isosceles Triangle 26">
            <a:extLst>
              <a:ext uri="{FF2B5EF4-FFF2-40B4-BE49-F238E27FC236}">
                <a16:creationId xmlns:a16="http://schemas.microsoft.com/office/drawing/2014/main" id="{7663161D-F6F7-668D-58F6-79B8A8515B81}"/>
              </a:ext>
            </a:extLst>
          </p:cNvPr>
          <p:cNvSpPr/>
          <p:nvPr/>
        </p:nvSpPr>
        <p:spPr>
          <a:xfrm rot="14297626">
            <a:off x="6570636" y="2912923"/>
            <a:ext cx="220494" cy="68868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650513C-DC11-11FE-96AB-08AE013EAB22}"/>
              </a:ext>
            </a:extLst>
          </p:cNvPr>
          <p:cNvSpPr/>
          <p:nvPr/>
        </p:nvSpPr>
        <p:spPr>
          <a:xfrm>
            <a:off x="6508041" y="2823315"/>
            <a:ext cx="1384333" cy="689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Play the vocal component</a:t>
            </a:r>
          </a:p>
        </p:txBody>
      </p:sp>
      <p:sp>
        <p:nvSpPr>
          <p:cNvPr id="28" name="Isosceles Triangle 27">
            <a:extLst>
              <a:ext uri="{FF2B5EF4-FFF2-40B4-BE49-F238E27FC236}">
                <a16:creationId xmlns:a16="http://schemas.microsoft.com/office/drawing/2014/main" id="{CEE673D1-B6E5-B992-0727-23743A816192}"/>
              </a:ext>
            </a:extLst>
          </p:cNvPr>
          <p:cNvSpPr/>
          <p:nvPr/>
        </p:nvSpPr>
        <p:spPr>
          <a:xfrm rot="8699232">
            <a:off x="4913270" y="2860620"/>
            <a:ext cx="220494" cy="492868"/>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A134AA1-B2C2-F38E-DA3C-B38B4467F3E2}"/>
              </a:ext>
            </a:extLst>
          </p:cNvPr>
          <p:cNvSpPr/>
          <p:nvPr/>
        </p:nvSpPr>
        <p:spPr>
          <a:xfrm>
            <a:off x="4019971" y="2564330"/>
            <a:ext cx="1119041" cy="549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Play the BGM</a:t>
            </a:r>
          </a:p>
        </p:txBody>
      </p:sp>
      <p:pic>
        <p:nvPicPr>
          <p:cNvPr id="30" name="Picture 29">
            <a:extLst>
              <a:ext uri="{FF2B5EF4-FFF2-40B4-BE49-F238E27FC236}">
                <a16:creationId xmlns:a16="http://schemas.microsoft.com/office/drawing/2014/main" id="{2274858D-B723-6D42-611C-B827C5228C4E}"/>
              </a:ext>
            </a:extLst>
          </p:cNvPr>
          <p:cNvPicPr>
            <a:picLocks noChangeAspect="1"/>
          </p:cNvPicPr>
          <p:nvPr/>
        </p:nvPicPr>
        <p:blipFill>
          <a:blip r:embed="rId6"/>
          <a:stretch>
            <a:fillRect/>
          </a:stretch>
        </p:blipFill>
        <p:spPr>
          <a:xfrm>
            <a:off x="8892993" y="1581402"/>
            <a:ext cx="2006222" cy="4135407"/>
          </a:xfrm>
          <a:prstGeom prst="rect">
            <a:avLst/>
          </a:prstGeom>
        </p:spPr>
      </p:pic>
      <p:sp>
        <p:nvSpPr>
          <p:cNvPr id="32" name="Isosceles Triangle 31">
            <a:extLst>
              <a:ext uri="{FF2B5EF4-FFF2-40B4-BE49-F238E27FC236}">
                <a16:creationId xmlns:a16="http://schemas.microsoft.com/office/drawing/2014/main" id="{EB458262-E946-E3A2-6038-DB983ED59413}"/>
              </a:ext>
            </a:extLst>
          </p:cNvPr>
          <p:cNvSpPr/>
          <p:nvPr/>
        </p:nvSpPr>
        <p:spPr>
          <a:xfrm rot="5652656">
            <a:off x="8431239" y="1716336"/>
            <a:ext cx="220494" cy="68868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C85EC4F-1378-B9B1-08EF-3A371C934109}"/>
              </a:ext>
            </a:extLst>
          </p:cNvPr>
          <p:cNvSpPr/>
          <p:nvPr/>
        </p:nvSpPr>
        <p:spPr>
          <a:xfrm>
            <a:off x="7331086" y="1520267"/>
            <a:ext cx="1384333" cy="689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Select source of target BGM</a:t>
            </a:r>
          </a:p>
        </p:txBody>
      </p:sp>
      <p:sp>
        <p:nvSpPr>
          <p:cNvPr id="34" name="Isosceles Triangle 33">
            <a:extLst>
              <a:ext uri="{FF2B5EF4-FFF2-40B4-BE49-F238E27FC236}">
                <a16:creationId xmlns:a16="http://schemas.microsoft.com/office/drawing/2014/main" id="{8BFD5BBB-ED91-06E6-A92E-BFA82041F295}"/>
              </a:ext>
            </a:extLst>
          </p:cNvPr>
          <p:cNvSpPr/>
          <p:nvPr/>
        </p:nvSpPr>
        <p:spPr>
          <a:xfrm rot="17805824">
            <a:off x="10519289" y="4450934"/>
            <a:ext cx="220494" cy="492868"/>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0CA2A71-ABAE-0245-A595-4645CFD75E5F}"/>
              </a:ext>
            </a:extLst>
          </p:cNvPr>
          <p:cNvSpPr/>
          <p:nvPr/>
        </p:nvSpPr>
        <p:spPr>
          <a:xfrm>
            <a:off x="10643290" y="4596454"/>
            <a:ext cx="1061982" cy="6538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Record the song</a:t>
            </a:r>
          </a:p>
        </p:txBody>
      </p:sp>
      <p:sp>
        <p:nvSpPr>
          <p:cNvPr id="38" name="Isosceles Triangle 37">
            <a:extLst>
              <a:ext uri="{FF2B5EF4-FFF2-40B4-BE49-F238E27FC236}">
                <a16:creationId xmlns:a16="http://schemas.microsoft.com/office/drawing/2014/main" id="{4BF3E85F-6D94-1E5C-776D-3E718FC72F80}"/>
              </a:ext>
            </a:extLst>
          </p:cNvPr>
          <p:cNvSpPr/>
          <p:nvPr/>
        </p:nvSpPr>
        <p:spPr>
          <a:xfrm rot="16514128">
            <a:off x="10527569" y="3823733"/>
            <a:ext cx="220494" cy="7450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2C901C2D-B376-735B-63B2-D520F5D30B6D}"/>
              </a:ext>
            </a:extLst>
          </p:cNvPr>
          <p:cNvSpPr/>
          <p:nvPr/>
        </p:nvSpPr>
        <p:spPr>
          <a:xfrm rot="14063700">
            <a:off x="10413949" y="3329007"/>
            <a:ext cx="220494" cy="67093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12C1D458-981C-9D40-D446-EAAFC5A6F949}"/>
              </a:ext>
            </a:extLst>
          </p:cNvPr>
          <p:cNvSpPr/>
          <p:nvPr/>
        </p:nvSpPr>
        <p:spPr>
          <a:xfrm rot="13869299">
            <a:off x="10272184" y="2658673"/>
            <a:ext cx="220494" cy="76259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58DE774-7B44-FD5F-6ED0-9E8F6048F6F9}"/>
              </a:ext>
            </a:extLst>
          </p:cNvPr>
          <p:cNvSpPr/>
          <p:nvPr/>
        </p:nvSpPr>
        <p:spPr>
          <a:xfrm>
            <a:off x="10415027" y="2532053"/>
            <a:ext cx="1119041" cy="549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Play the BGM</a:t>
            </a:r>
          </a:p>
        </p:txBody>
      </p:sp>
      <p:sp>
        <p:nvSpPr>
          <p:cNvPr id="37" name="Oval 36">
            <a:extLst>
              <a:ext uri="{FF2B5EF4-FFF2-40B4-BE49-F238E27FC236}">
                <a16:creationId xmlns:a16="http://schemas.microsoft.com/office/drawing/2014/main" id="{88C9AED2-6AC7-72DE-73F3-53A4B49A35B4}"/>
              </a:ext>
            </a:extLst>
          </p:cNvPr>
          <p:cNvSpPr/>
          <p:nvPr/>
        </p:nvSpPr>
        <p:spPr>
          <a:xfrm>
            <a:off x="10436989" y="3237585"/>
            <a:ext cx="1119041" cy="549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Encode and store the result</a:t>
            </a:r>
          </a:p>
        </p:txBody>
      </p:sp>
      <p:sp>
        <p:nvSpPr>
          <p:cNvPr id="36" name="Oval 35">
            <a:extLst>
              <a:ext uri="{FF2B5EF4-FFF2-40B4-BE49-F238E27FC236}">
                <a16:creationId xmlns:a16="http://schemas.microsoft.com/office/drawing/2014/main" id="{1241F850-6E5C-8421-507F-F4F549960BA5}"/>
              </a:ext>
            </a:extLst>
          </p:cNvPr>
          <p:cNvSpPr/>
          <p:nvPr/>
        </p:nvSpPr>
        <p:spPr>
          <a:xfrm>
            <a:off x="10689971" y="3949717"/>
            <a:ext cx="1119041" cy="549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Play the Result</a:t>
            </a:r>
          </a:p>
        </p:txBody>
      </p:sp>
    </p:spTree>
    <p:extLst>
      <p:ext uri="{BB962C8B-B14F-4D97-AF65-F5344CB8AC3E}">
        <p14:creationId xmlns:p14="http://schemas.microsoft.com/office/powerpoint/2010/main" val="74196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45;p7">
            <a:extLst>
              <a:ext uri="{FF2B5EF4-FFF2-40B4-BE49-F238E27FC236}">
                <a16:creationId xmlns:a16="http://schemas.microsoft.com/office/drawing/2014/main" id="{6F690974-7475-E443-9CC9-8964C80A6B24}"/>
              </a:ext>
            </a:extLst>
          </p:cNvPr>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7" name="Picture 6" descr="A picture containing building, street&#10;&#10;Description automatically generated">
            <a:extLst>
              <a:ext uri="{FF2B5EF4-FFF2-40B4-BE49-F238E27FC236}">
                <a16:creationId xmlns:a16="http://schemas.microsoft.com/office/drawing/2014/main" id="{717B7D2E-6B93-DB49-81CB-CD48A1153DD3}"/>
              </a:ext>
            </a:extLst>
          </p:cNvPr>
          <p:cNvPicPr>
            <a:picLocks noChangeAspect="1"/>
          </p:cNvPicPr>
          <p:nvPr/>
        </p:nvPicPr>
        <p:blipFill>
          <a:blip r:embed="rId2">
            <a:alphaModFix amt="25000"/>
          </a:blip>
          <a:stretch>
            <a:fillRect/>
          </a:stretch>
        </p:blipFill>
        <p:spPr>
          <a:xfrm>
            <a:off x="-1" y="8165"/>
            <a:ext cx="12192000" cy="6858000"/>
          </a:xfrm>
          <a:prstGeom prst="rect">
            <a:avLst/>
          </a:prstGeom>
        </p:spPr>
      </p:pic>
      <p:pic>
        <p:nvPicPr>
          <p:cNvPr id="9" name="Picture 8" descr="A close up of a logo&#10;&#10;Description automatically generated">
            <a:extLst>
              <a:ext uri="{FF2B5EF4-FFF2-40B4-BE49-F238E27FC236}">
                <a16:creationId xmlns:a16="http://schemas.microsoft.com/office/drawing/2014/main" id="{FA95B940-6B3C-0C47-A381-DCF406EBD215}"/>
              </a:ext>
            </a:extLst>
          </p:cNvPr>
          <p:cNvPicPr>
            <a:picLocks noChangeAspect="1"/>
          </p:cNvPicPr>
          <p:nvPr/>
        </p:nvPicPr>
        <p:blipFill>
          <a:blip r:embed="rId3"/>
          <a:stretch>
            <a:fillRect/>
          </a:stretch>
        </p:blipFill>
        <p:spPr>
          <a:xfrm>
            <a:off x="11554210" y="235709"/>
            <a:ext cx="277906" cy="401420"/>
          </a:xfrm>
          <a:prstGeom prst="rect">
            <a:avLst/>
          </a:prstGeom>
        </p:spPr>
      </p:pic>
      <p:sp>
        <p:nvSpPr>
          <p:cNvPr id="11" name="Google Shape;123;p4">
            <a:extLst>
              <a:ext uri="{FF2B5EF4-FFF2-40B4-BE49-F238E27FC236}">
                <a16:creationId xmlns:a16="http://schemas.microsoft.com/office/drawing/2014/main" id="{D8097DB8-312A-AD4F-B4DA-A893E01E8421}"/>
              </a:ext>
            </a:extLst>
          </p:cNvPr>
          <p:cNvSpPr txBox="1"/>
          <p:nvPr/>
        </p:nvSpPr>
        <p:spPr>
          <a:xfrm>
            <a:off x="1295400" y="3086989"/>
            <a:ext cx="9601200" cy="106178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4500" b="1" dirty="0">
                <a:solidFill>
                  <a:schemeClr val="lt1"/>
                </a:solidFill>
                <a:latin typeface="+mn-lt"/>
                <a:ea typeface="Helvetica Neue"/>
                <a:cs typeface="Helvetica Neue"/>
                <a:sym typeface="Helvetica Neue"/>
              </a:rPr>
              <a:t>System Designs</a:t>
            </a:r>
            <a:endParaRPr lang="en-US" sz="4500" b="1" dirty="0">
              <a:solidFill>
                <a:schemeClr val="bg1"/>
              </a:solidFill>
              <a:latin typeface="+mn-lt"/>
              <a:ea typeface="Helvetica Neue"/>
              <a:cs typeface="Helvetica Neue"/>
              <a:sym typeface="Helvetica Neue"/>
            </a:endParaRPr>
          </a:p>
          <a:p>
            <a:pPr marL="0" marR="0" lvl="0" indent="0" algn="ctr" rtl="0">
              <a:spcBef>
                <a:spcPts val="0"/>
              </a:spcBef>
              <a:spcAft>
                <a:spcPts val="0"/>
              </a:spcAft>
              <a:buNone/>
            </a:pPr>
            <a:endParaRPr lang="en-US" sz="1800" b="1" dirty="0">
              <a:solidFill>
                <a:schemeClr val="bg1"/>
              </a:solidFill>
              <a:latin typeface="+mn-lt"/>
              <a:ea typeface="Helvetica Neue"/>
              <a:cs typeface="Helvetica Neue"/>
              <a:sym typeface="Helvetica Neue"/>
            </a:endParaRPr>
          </a:p>
        </p:txBody>
      </p:sp>
      <p:sp>
        <p:nvSpPr>
          <p:cNvPr id="12" name="Google Shape;125;p4">
            <a:extLst>
              <a:ext uri="{FF2B5EF4-FFF2-40B4-BE49-F238E27FC236}">
                <a16:creationId xmlns:a16="http://schemas.microsoft.com/office/drawing/2014/main" id="{CC79D33B-4FD6-A349-8B9D-E75170473C70}"/>
              </a:ext>
            </a:extLst>
          </p:cNvPr>
          <p:cNvSpPr/>
          <p:nvPr/>
        </p:nvSpPr>
        <p:spPr>
          <a:xfrm>
            <a:off x="5520230" y="1704276"/>
            <a:ext cx="1151540" cy="111983"/>
          </a:xfrm>
          <a:prstGeom prst="rect">
            <a:avLst/>
          </a:prstGeom>
          <a:solidFill>
            <a:srgbClr val="FF55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00;p1">
            <a:extLst>
              <a:ext uri="{FF2B5EF4-FFF2-40B4-BE49-F238E27FC236}">
                <a16:creationId xmlns:a16="http://schemas.microsoft.com/office/drawing/2014/main" id="{678A6983-7F4C-B64C-8D33-7C30E09FB6F9}"/>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0" name="Google Shape;100;p1">
            <a:extLst>
              <a:ext uri="{FF2B5EF4-FFF2-40B4-BE49-F238E27FC236}">
                <a16:creationId xmlns:a16="http://schemas.microsoft.com/office/drawing/2014/main" id="{1EF77867-BC1B-584D-9DA5-258A80219067}"/>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ELECTRICAL &amp; COMPUTER ENGINEERING</a:t>
            </a:r>
          </a:p>
        </p:txBody>
      </p:sp>
    </p:spTree>
    <p:extLst>
      <p:ext uri="{BB962C8B-B14F-4D97-AF65-F5344CB8AC3E}">
        <p14:creationId xmlns:p14="http://schemas.microsoft.com/office/powerpoint/2010/main" val="39012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b="1" dirty="0">
                <a:solidFill>
                  <a:schemeClr val="bg1"/>
                </a:solidFill>
                <a:latin typeface="Arial" panose="020B0604020202020204" pitchFamily="34" charset="0"/>
                <a:cs typeface="Arial" panose="020B0604020202020204" pitchFamily="34" charset="0"/>
              </a:rPr>
              <a:t>System level algorithm</a:t>
            </a:r>
            <a:endParaRPr lang="en-US" sz="2400" dirty="0">
              <a:solidFill>
                <a:schemeClr val="bg1"/>
              </a:solidFill>
              <a:latin typeface="+mn-lt"/>
              <a:ea typeface="Helvetica Neue Light"/>
              <a:cs typeface="Helvetica Neue Light"/>
              <a:sym typeface="Helvetica Neue Light"/>
            </a:endParaRPr>
          </a:p>
        </p:txBody>
      </p:sp>
      <p:sp>
        <p:nvSpPr>
          <p:cNvPr id="15" name="Google Shape;100;p1">
            <a:extLst>
              <a:ext uri="{FF2B5EF4-FFF2-40B4-BE49-F238E27FC236}">
                <a16:creationId xmlns:a16="http://schemas.microsoft.com/office/drawing/2014/main" id="{D484479C-7053-2D42-9B29-890311931E77}"/>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ELECTRICAL &amp; COMPUTER ENGINEERING</a:t>
            </a:r>
          </a:p>
        </p:txBody>
      </p:sp>
      <p:pic>
        <p:nvPicPr>
          <p:cNvPr id="3" name="Picture 2">
            <a:extLst>
              <a:ext uri="{FF2B5EF4-FFF2-40B4-BE49-F238E27FC236}">
                <a16:creationId xmlns:a16="http://schemas.microsoft.com/office/drawing/2014/main" id="{2E58A6D3-2002-154C-619A-34390C1DDB2F}"/>
              </a:ext>
            </a:extLst>
          </p:cNvPr>
          <p:cNvPicPr>
            <a:picLocks noChangeAspect="1"/>
          </p:cNvPicPr>
          <p:nvPr/>
        </p:nvPicPr>
        <p:blipFill>
          <a:blip r:embed="rId4"/>
          <a:stretch>
            <a:fillRect/>
          </a:stretch>
        </p:blipFill>
        <p:spPr>
          <a:xfrm>
            <a:off x="448024" y="1279414"/>
            <a:ext cx="11106186" cy="4746405"/>
          </a:xfrm>
          <a:prstGeom prst="rect">
            <a:avLst/>
          </a:prstGeom>
        </p:spPr>
      </p:pic>
    </p:spTree>
    <p:extLst>
      <p:ext uri="{BB962C8B-B14F-4D97-AF65-F5344CB8AC3E}">
        <p14:creationId xmlns:p14="http://schemas.microsoft.com/office/powerpoint/2010/main" val="386737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7"/>
          <p:cNvSpPr txBox="1">
            <a:spLocks noGrp="1"/>
          </p:cNvSpPr>
          <p:nvPr>
            <p:ph type="body" idx="1"/>
          </p:nvPr>
        </p:nvSpPr>
        <p:spPr>
          <a:xfrm>
            <a:off x="308971" y="2034045"/>
            <a:ext cx="5972109" cy="3587512"/>
          </a:xfrm>
          <a:prstGeom prst="rect">
            <a:avLst/>
          </a:prstGeom>
          <a:noFill/>
          <a:ln>
            <a:noFill/>
          </a:ln>
        </p:spPr>
        <p:txBody>
          <a:bodyPr spcFirstLastPara="1" wrap="square" lIns="91425" tIns="45700" rIns="91425" bIns="45700" anchor="t" anchorCtr="0">
            <a:noAutofit/>
          </a:bodyPr>
          <a:lstStyle/>
          <a:p>
            <a:pPr marL="171450" indent="-171450">
              <a:lnSpc>
                <a:spcPct val="100000"/>
              </a:lnSpc>
              <a:spcBef>
                <a:spcPts val="0"/>
              </a:spcBef>
              <a:buSzPts val="3000"/>
            </a:pPr>
            <a:r>
              <a:rPr lang="en-US" sz="1800" b="1" dirty="0">
                <a:solidFill>
                  <a:srgbClr val="13294B"/>
                </a:solidFill>
                <a:latin typeface="Arial" panose="020B0604020202020204" pitchFamily="34" charset="0"/>
                <a:cs typeface="Arial" panose="020B0604020202020204" pitchFamily="34" charset="0"/>
                <a:sym typeface="Helvetica Neue Light"/>
              </a:rPr>
              <a:t>All audio data are stored in storage in stead of loaded in the memory</a:t>
            </a:r>
          </a:p>
          <a:p>
            <a:pPr marL="171450" indent="-171450">
              <a:lnSpc>
                <a:spcPct val="100000"/>
              </a:lnSpc>
              <a:spcBef>
                <a:spcPts val="0"/>
              </a:spcBef>
              <a:buSzPts val="3000"/>
            </a:pPr>
            <a:endParaRPr lang="en-US" sz="1800" b="1" dirty="0">
              <a:solidFill>
                <a:srgbClr val="13294B"/>
              </a:solidFill>
              <a:latin typeface="Arial" panose="020B0604020202020204" pitchFamily="34" charset="0"/>
              <a:cs typeface="Arial" panose="020B0604020202020204" pitchFamily="34" charset="0"/>
              <a:sym typeface="Helvetica Neue Light"/>
            </a:endParaRPr>
          </a:p>
          <a:p>
            <a:pPr marL="0" indent="0">
              <a:lnSpc>
                <a:spcPct val="100000"/>
              </a:lnSpc>
              <a:spcBef>
                <a:spcPts val="0"/>
              </a:spcBef>
              <a:buSzPts val="3000"/>
              <a:buNone/>
            </a:pPr>
            <a:endParaRPr lang="en-US" sz="1800" b="1" dirty="0">
              <a:solidFill>
                <a:srgbClr val="13294B"/>
              </a:solidFill>
              <a:latin typeface="Arial" panose="020B0604020202020204" pitchFamily="34" charset="0"/>
              <a:cs typeface="Arial" panose="020B0604020202020204" pitchFamily="34" charset="0"/>
              <a:sym typeface="Helvetica Neue Light"/>
            </a:endParaRPr>
          </a:p>
          <a:p>
            <a:pPr marL="171450" indent="-171450">
              <a:lnSpc>
                <a:spcPct val="100000"/>
              </a:lnSpc>
              <a:spcBef>
                <a:spcPts val="0"/>
              </a:spcBef>
              <a:buSzPts val="3000"/>
            </a:pPr>
            <a:r>
              <a:rPr lang="en-US" sz="1800" b="1" dirty="0">
                <a:solidFill>
                  <a:srgbClr val="13294B"/>
                </a:solidFill>
                <a:latin typeface="Arial" panose="020B0604020202020204" pitchFamily="34" charset="0"/>
                <a:cs typeface="Arial" panose="020B0604020202020204" pitchFamily="34" charset="0"/>
                <a:sym typeface="Helvetica Neue Light"/>
              </a:rPr>
              <a:t>The encoding and decoding of audio data is handled by </a:t>
            </a:r>
            <a:r>
              <a:rPr lang="en-US" sz="1800" b="1" dirty="0" err="1">
                <a:solidFill>
                  <a:srgbClr val="13294B"/>
                </a:solidFill>
                <a:latin typeface="Arial" panose="020B0604020202020204" pitchFamily="34" charset="0"/>
                <a:cs typeface="Arial" panose="020B0604020202020204" pitchFamily="34" charset="0"/>
                <a:sym typeface="Helvetica Neue Light"/>
              </a:rPr>
              <a:t>ffmpeg</a:t>
            </a:r>
            <a:r>
              <a:rPr lang="en-US" sz="1800" b="1" dirty="0">
                <a:solidFill>
                  <a:srgbClr val="13294B"/>
                </a:solidFill>
                <a:latin typeface="Arial" panose="020B0604020202020204" pitchFamily="34" charset="0"/>
                <a:cs typeface="Arial" panose="020B0604020202020204" pitchFamily="34" charset="0"/>
                <a:sym typeface="Helvetica Neue Light"/>
              </a:rPr>
              <a:t> in Java/Kotlin</a:t>
            </a:r>
          </a:p>
          <a:p>
            <a:pPr marL="171450" indent="-171450">
              <a:lnSpc>
                <a:spcPct val="100000"/>
              </a:lnSpc>
              <a:spcBef>
                <a:spcPts val="0"/>
              </a:spcBef>
              <a:buSzPts val="3000"/>
            </a:pPr>
            <a:endParaRPr lang="en-US" sz="1800" b="1" dirty="0">
              <a:solidFill>
                <a:srgbClr val="13294B"/>
              </a:solidFill>
              <a:latin typeface="Arial" panose="020B0604020202020204" pitchFamily="34" charset="0"/>
              <a:cs typeface="Arial" panose="020B0604020202020204" pitchFamily="34" charset="0"/>
              <a:sym typeface="Helvetica Neue Light"/>
            </a:endParaRPr>
          </a:p>
          <a:p>
            <a:pPr marL="171450" indent="-171450">
              <a:lnSpc>
                <a:spcPct val="100000"/>
              </a:lnSpc>
              <a:spcBef>
                <a:spcPts val="0"/>
              </a:spcBef>
              <a:buSzPts val="3000"/>
            </a:pPr>
            <a:endParaRPr lang="en-US" sz="1800" b="1" dirty="0">
              <a:solidFill>
                <a:srgbClr val="13294B"/>
              </a:solidFill>
              <a:latin typeface="Arial" panose="020B0604020202020204" pitchFamily="34" charset="0"/>
              <a:cs typeface="Arial" panose="020B0604020202020204" pitchFamily="34" charset="0"/>
              <a:sym typeface="Helvetica Neue Light"/>
            </a:endParaRPr>
          </a:p>
          <a:p>
            <a:pPr marL="171450" indent="-171450">
              <a:lnSpc>
                <a:spcPct val="100000"/>
              </a:lnSpc>
              <a:spcBef>
                <a:spcPts val="0"/>
              </a:spcBef>
              <a:buSzPts val="3000"/>
            </a:pPr>
            <a:r>
              <a:rPr lang="en-US" sz="1800" b="1" dirty="0">
                <a:solidFill>
                  <a:srgbClr val="13294B"/>
                </a:solidFill>
                <a:latin typeface="Arial" panose="020B0604020202020204" pitchFamily="34" charset="0"/>
                <a:cs typeface="Arial" panose="020B0604020202020204" pitchFamily="34" charset="0"/>
                <a:sym typeface="Helvetica Neue Light"/>
              </a:rPr>
              <a:t>The Front end passes decoded audio data (int16 array) to the C++ Processing Frames</a:t>
            </a:r>
            <a:endParaRPr lang="en-US" sz="1800" b="1" dirty="0">
              <a:solidFill>
                <a:srgbClr val="13294B"/>
              </a:solidFill>
              <a:latin typeface="Arial" panose="020B0604020202020204" pitchFamily="34" charset="0"/>
              <a:cs typeface="Arial" panose="020B0604020202020204" pitchFamily="34" charset="0"/>
            </a:endParaRPr>
          </a:p>
        </p:txBody>
      </p:sp>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u="none" strike="noStrike" cap="none" dirty="0">
                <a:solidFill>
                  <a:schemeClr val="lt1"/>
                </a:solidFill>
                <a:latin typeface="+mn-lt"/>
                <a:ea typeface="Helvetica Neue Light"/>
                <a:cs typeface="Helvetica Neue Light"/>
                <a:sym typeface="Helvetica Neue Light"/>
              </a:rPr>
              <a:t>System Architecture</a:t>
            </a:r>
            <a:endParaRPr lang="en-US" sz="2400" dirty="0">
              <a:solidFill>
                <a:schemeClr val="lt1"/>
              </a:solidFill>
              <a:latin typeface="+mn-lt"/>
              <a:ea typeface="Helvetica Neue Light"/>
              <a:cs typeface="Helvetica Neue Light"/>
              <a:sym typeface="Helvetica Neue Light"/>
            </a:endParaRPr>
          </a:p>
        </p:txBody>
      </p:sp>
      <p:sp>
        <p:nvSpPr>
          <p:cNvPr id="15" name="Google Shape;100;p1">
            <a:extLst>
              <a:ext uri="{FF2B5EF4-FFF2-40B4-BE49-F238E27FC236}">
                <a16:creationId xmlns:a16="http://schemas.microsoft.com/office/drawing/2014/main" id="{D484479C-7053-2D42-9B29-890311931E77}"/>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ELECTRICAL &amp; COMPUTER ENGINEERING</a:t>
            </a:r>
          </a:p>
        </p:txBody>
      </p:sp>
      <p:sp>
        <p:nvSpPr>
          <p:cNvPr id="2" name="Rectangle 1">
            <a:extLst>
              <a:ext uri="{FF2B5EF4-FFF2-40B4-BE49-F238E27FC236}">
                <a16:creationId xmlns:a16="http://schemas.microsoft.com/office/drawing/2014/main" id="{93432BCD-B7D8-BC12-AD57-CA45DC7B4FB6}"/>
              </a:ext>
            </a:extLst>
          </p:cNvPr>
          <p:cNvSpPr/>
          <p:nvPr/>
        </p:nvSpPr>
        <p:spPr>
          <a:xfrm>
            <a:off x="7027018" y="1104283"/>
            <a:ext cx="4720792" cy="512717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334A996-79F0-AB8A-98FB-A1B6D8EF2981}"/>
              </a:ext>
            </a:extLst>
          </p:cNvPr>
          <p:cNvSpPr/>
          <p:nvPr/>
        </p:nvSpPr>
        <p:spPr>
          <a:xfrm>
            <a:off x="10421566" y="1485089"/>
            <a:ext cx="1132644" cy="14656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884FB9-638F-4842-84E6-17A097CB2FF3}"/>
              </a:ext>
            </a:extLst>
          </p:cNvPr>
          <p:cNvSpPr/>
          <p:nvPr/>
        </p:nvSpPr>
        <p:spPr>
          <a:xfrm>
            <a:off x="10421566" y="3103122"/>
            <a:ext cx="1132644" cy="28891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B03AEF-AA97-032F-2C15-B886ACB46085}"/>
              </a:ext>
            </a:extLst>
          </p:cNvPr>
          <p:cNvSpPr/>
          <p:nvPr/>
        </p:nvSpPr>
        <p:spPr>
          <a:xfrm>
            <a:off x="8905398" y="1491255"/>
            <a:ext cx="1132644" cy="4507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0D1573-B0B4-B6DE-01B8-D0B11D55E28E}"/>
              </a:ext>
            </a:extLst>
          </p:cNvPr>
          <p:cNvSpPr/>
          <p:nvPr/>
        </p:nvSpPr>
        <p:spPr>
          <a:xfrm>
            <a:off x="7229663" y="1491255"/>
            <a:ext cx="1132644" cy="14656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1A9EF4-5BAF-1CB8-7923-44529B98538F}"/>
              </a:ext>
            </a:extLst>
          </p:cNvPr>
          <p:cNvSpPr/>
          <p:nvPr/>
        </p:nvSpPr>
        <p:spPr>
          <a:xfrm>
            <a:off x="7310710" y="4526605"/>
            <a:ext cx="1132644" cy="14656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F7A15A5-04DD-CE9D-3945-B85ED85316E6}"/>
              </a:ext>
            </a:extLst>
          </p:cNvPr>
          <p:cNvSpPr txBox="1"/>
          <p:nvPr/>
        </p:nvSpPr>
        <p:spPr>
          <a:xfrm>
            <a:off x="8905398" y="3298554"/>
            <a:ext cx="1110796" cy="446276"/>
          </a:xfrm>
          <a:prstGeom prst="rect">
            <a:avLst/>
          </a:prstGeom>
          <a:noFill/>
        </p:spPr>
        <p:txBody>
          <a:bodyPr wrap="square" rtlCol="0">
            <a:spAutoFit/>
          </a:bodyPr>
          <a:lstStyle/>
          <a:p>
            <a:pPr algn="ctr"/>
            <a:r>
              <a:rPr lang="en-US" dirty="0">
                <a:solidFill>
                  <a:schemeClr val="bg1"/>
                </a:solidFill>
              </a:rPr>
              <a:t>Front end</a:t>
            </a:r>
          </a:p>
          <a:p>
            <a:pPr algn="ctr"/>
            <a:r>
              <a:rPr lang="en-US" sz="900" dirty="0">
                <a:solidFill>
                  <a:schemeClr val="bg1"/>
                </a:solidFill>
              </a:rPr>
              <a:t>(JAVA/KOTLIN)</a:t>
            </a:r>
          </a:p>
        </p:txBody>
      </p:sp>
      <p:sp>
        <p:nvSpPr>
          <p:cNvPr id="9" name="TextBox 8">
            <a:extLst>
              <a:ext uri="{FF2B5EF4-FFF2-40B4-BE49-F238E27FC236}">
                <a16:creationId xmlns:a16="http://schemas.microsoft.com/office/drawing/2014/main" id="{0A1828F7-E55C-0C15-35D1-88B31C9ABAB2}"/>
              </a:ext>
            </a:extLst>
          </p:cNvPr>
          <p:cNvSpPr txBox="1"/>
          <p:nvPr/>
        </p:nvSpPr>
        <p:spPr>
          <a:xfrm>
            <a:off x="7229663" y="1879468"/>
            <a:ext cx="1110796" cy="661720"/>
          </a:xfrm>
          <a:prstGeom prst="rect">
            <a:avLst/>
          </a:prstGeom>
          <a:noFill/>
        </p:spPr>
        <p:txBody>
          <a:bodyPr wrap="square" rtlCol="0">
            <a:spAutoFit/>
          </a:bodyPr>
          <a:lstStyle/>
          <a:p>
            <a:pPr algn="ctr"/>
            <a:r>
              <a:rPr lang="en-US" dirty="0">
                <a:solidFill>
                  <a:schemeClr val="bg1"/>
                </a:solidFill>
              </a:rPr>
              <a:t>REPET </a:t>
            </a:r>
          </a:p>
          <a:p>
            <a:pPr algn="ctr"/>
            <a:r>
              <a:rPr lang="en-US" dirty="0">
                <a:solidFill>
                  <a:schemeClr val="bg1"/>
                </a:solidFill>
              </a:rPr>
              <a:t>Processes</a:t>
            </a:r>
          </a:p>
          <a:p>
            <a:pPr algn="ctr"/>
            <a:r>
              <a:rPr lang="en-US" sz="900" dirty="0">
                <a:solidFill>
                  <a:schemeClr val="bg1"/>
                </a:solidFill>
              </a:rPr>
              <a:t>(C++)</a:t>
            </a:r>
          </a:p>
        </p:txBody>
      </p:sp>
      <p:sp>
        <p:nvSpPr>
          <p:cNvPr id="11" name="TextBox 10">
            <a:extLst>
              <a:ext uri="{FF2B5EF4-FFF2-40B4-BE49-F238E27FC236}">
                <a16:creationId xmlns:a16="http://schemas.microsoft.com/office/drawing/2014/main" id="{FF0B6A08-CBAA-1E88-29B0-DF6D49D5BABE}"/>
              </a:ext>
            </a:extLst>
          </p:cNvPr>
          <p:cNvSpPr txBox="1"/>
          <p:nvPr/>
        </p:nvSpPr>
        <p:spPr>
          <a:xfrm>
            <a:off x="7332558" y="4744394"/>
            <a:ext cx="1110796" cy="877163"/>
          </a:xfrm>
          <a:prstGeom prst="rect">
            <a:avLst/>
          </a:prstGeom>
          <a:noFill/>
        </p:spPr>
        <p:txBody>
          <a:bodyPr wrap="square" rtlCol="0">
            <a:spAutoFit/>
          </a:bodyPr>
          <a:lstStyle/>
          <a:p>
            <a:pPr algn="ctr"/>
            <a:r>
              <a:rPr lang="en-US" dirty="0">
                <a:solidFill>
                  <a:schemeClr val="bg1"/>
                </a:solidFill>
              </a:rPr>
              <a:t>Pitch Synthesis</a:t>
            </a:r>
          </a:p>
          <a:p>
            <a:pPr algn="ctr"/>
            <a:r>
              <a:rPr lang="en-US" dirty="0">
                <a:solidFill>
                  <a:schemeClr val="bg1"/>
                </a:solidFill>
              </a:rPr>
              <a:t>Processes</a:t>
            </a:r>
          </a:p>
          <a:p>
            <a:pPr algn="ctr"/>
            <a:r>
              <a:rPr lang="en-US" sz="900" dirty="0">
                <a:solidFill>
                  <a:schemeClr val="bg1"/>
                </a:solidFill>
              </a:rPr>
              <a:t>(C++)</a:t>
            </a:r>
          </a:p>
        </p:txBody>
      </p:sp>
      <p:sp>
        <p:nvSpPr>
          <p:cNvPr id="12" name="Arrow: Right 11">
            <a:extLst>
              <a:ext uri="{FF2B5EF4-FFF2-40B4-BE49-F238E27FC236}">
                <a16:creationId xmlns:a16="http://schemas.microsoft.com/office/drawing/2014/main" id="{0D07D7C6-C338-40A0-4137-7F4FD3573B25}"/>
              </a:ext>
            </a:extLst>
          </p:cNvPr>
          <p:cNvSpPr/>
          <p:nvPr/>
        </p:nvSpPr>
        <p:spPr>
          <a:xfrm rot="10800000">
            <a:off x="10100102" y="2082104"/>
            <a:ext cx="259404" cy="4691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849F8119-A01F-ABA6-C9AC-091D9D7F9682}"/>
              </a:ext>
            </a:extLst>
          </p:cNvPr>
          <p:cNvSpPr/>
          <p:nvPr/>
        </p:nvSpPr>
        <p:spPr>
          <a:xfrm rot="10800000">
            <a:off x="8480646" y="1887163"/>
            <a:ext cx="259404" cy="469133"/>
          </a:xfrm>
          <a:prstGeom prst="rightArrow">
            <a:avLst/>
          </a:prstGeom>
          <a:ln>
            <a:solidFill>
              <a:srgbClr val="1B42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8D980E4B-1826-D90F-915E-32778FC2C023}"/>
              </a:ext>
            </a:extLst>
          </p:cNvPr>
          <p:cNvSpPr/>
          <p:nvPr/>
        </p:nvSpPr>
        <p:spPr>
          <a:xfrm rot="10800000">
            <a:off x="10098264" y="4994002"/>
            <a:ext cx="259404" cy="4691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0D2E71E0-98BA-ABD6-9FAC-06A63B9DB89A}"/>
              </a:ext>
            </a:extLst>
          </p:cNvPr>
          <p:cNvSpPr/>
          <p:nvPr/>
        </p:nvSpPr>
        <p:spPr>
          <a:xfrm rot="10800000">
            <a:off x="8504151" y="4687767"/>
            <a:ext cx="259404" cy="4691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C92CBFFE-D16B-6652-6FBC-7CB57A776C30}"/>
              </a:ext>
            </a:extLst>
          </p:cNvPr>
          <p:cNvSpPr/>
          <p:nvPr/>
        </p:nvSpPr>
        <p:spPr>
          <a:xfrm>
            <a:off x="8567361" y="5152424"/>
            <a:ext cx="259404" cy="4691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FCD4B74-ECCD-8002-E48D-0B1249D0489A}"/>
              </a:ext>
            </a:extLst>
          </p:cNvPr>
          <p:cNvSpPr/>
          <p:nvPr/>
        </p:nvSpPr>
        <p:spPr>
          <a:xfrm>
            <a:off x="8545513" y="2336668"/>
            <a:ext cx="259404" cy="4691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FA0015A8-41F9-1E7C-3B4C-90649D136534}"/>
              </a:ext>
            </a:extLst>
          </p:cNvPr>
          <p:cNvSpPr/>
          <p:nvPr/>
        </p:nvSpPr>
        <p:spPr>
          <a:xfrm>
            <a:off x="10122800" y="4444596"/>
            <a:ext cx="259404" cy="4691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B7150B1-4F02-88E6-D172-816FB8343A1A}"/>
              </a:ext>
            </a:extLst>
          </p:cNvPr>
          <p:cNvSpPr txBox="1"/>
          <p:nvPr/>
        </p:nvSpPr>
        <p:spPr>
          <a:xfrm>
            <a:off x="10399718" y="1855748"/>
            <a:ext cx="1110796" cy="661720"/>
          </a:xfrm>
          <a:prstGeom prst="rect">
            <a:avLst/>
          </a:prstGeom>
          <a:noFill/>
        </p:spPr>
        <p:txBody>
          <a:bodyPr wrap="square" rtlCol="0">
            <a:spAutoFit/>
          </a:bodyPr>
          <a:lstStyle/>
          <a:p>
            <a:pPr algn="ctr"/>
            <a:r>
              <a:rPr lang="en-US" dirty="0">
                <a:solidFill>
                  <a:schemeClr val="bg1"/>
                </a:solidFill>
              </a:rPr>
              <a:t>APK storage</a:t>
            </a:r>
          </a:p>
          <a:p>
            <a:pPr algn="ctr"/>
            <a:endParaRPr lang="en-US" sz="900" dirty="0">
              <a:solidFill>
                <a:schemeClr val="bg1"/>
              </a:solidFill>
            </a:endParaRPr>
          </a:p>
        </p:txBody>
      </p:sp>
      <p:sp>
        <p:nvSpPr>
          <p:cNvPr id="27" name="TextBox 26">
            <a:extLst>
              <a:ext uri="{FF2B5EF4-FFF2-40B4-BE49-F238E27FC236}">
                <a16:creationId xmlns:a16="http://schemas.microsoft.com/office/drawing/2014/main" id="{1D50BE79-9DE2-36AC-3B96-7AE0083D0B9C}"/>
              </a:ext>
            </a:extLst>
          </p:cNvPr>
          <p:cNvSpPr txBox="1"/>
          <p:nvPr/>
        </p:nvSpPr>
        <p:spPr>
          <a:xfrm>
            <a:off x="10424304" y="3902094"/>
            <a:ext cx="1110796" cy="523220"/>
          </a:xfrm>
          <a:prstGeom prst="rect">
            <a:avLst/>
          </a:prstGeom>
          <a:noFill/>
        </p:spPr>
        <p:txBody>
          <a:bodyPr wrap="square" rtlCol="0">
            <a:spAutoFit/>
          </a:bodyPr>
          <a:lstStyle/>
          <a:p>
            <a:pPr algn="ctr"/>
            <a:r>
              <a:rPr lang="en-US" dirty="0">
                <a:solidFill>
                  <a:schemeClr val="bg1"/>
                </a:solidFill>
              </a:rPr>
              <a:t>Run time storage</a:t>
            </a:r>
            <a:endParaRPr lang="en-US" sz="900" dirty="0">
              <a:solidFill>
                <a:schemeClr val="bg1"/>
              </a:solidFill>
            </a:endParaRPr>
          </a:p>
        </p:txBody>
      </p:sp>
    </p:spTree>
    <p:extLst>
      <p:ext uri="{BB962C8B-B14F-4D97-AF65-F5344CB8AC3E}">
        <p14:creationId xmlns:p14="http://schemas.microsoft.com/office/powerpoint/2010/main" val="310285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45;p7">
            <a:extLst>
              <a:ext uri="{FF2B5EF4-FFF2-40B4-BE49-F238E27FC236}">
                <a16:creationId xmlns:a16="http://schemas.microsoft.com/office/drawing/2014/main" id="{6F690974-7475-E443-9CC9-8964C80A6B24}"/>
              </a:ext>
            </a:extLst>
          </p:cNvPr>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7" name="Picture 6" descr="A picture containing building, street&#10;&#10;Description automatically generated">
            <a:extLst>
              <a:ext uri="{FF2B5EF4-FFF2-40B4-BE49-F238E27FC236}">
                <a16:creationId xmlns:a16="http://schemas.microsoft.com/office/drawing/2014/main" id="{717B7D2E-6B93-DB49-81CB-CD48A1153DD3}"/>
              </a:ext>
            </a:extLst>
          </p:cNvPr>
          <p:cNvPicPr>
            <a:picLocks noChangeAspect="1"/>
          </p:cNvPicPr>
          <p:nvPr/>
        </p:nvPicPr>
        <p:blipFill>
          <a:blip r:embed="rId2">
            <a:alphaModFix amt="25000"/>
          </a:blip>
          <a:stretch>
            <a:fillRect/>
          </a:stretch>
        </p:blipFill>
        <p:spPr>
          <a:xfrm>
            <a:off x="-1" y="8165"/>
            <a:ext cx="12192000" cy="6858000"/>
          </a:xfrm>
          <a:prstGeom prst="rect">
            <a:avLst/>
          </a:prstGeom>
        </p:spPr>
      </p:pic>
      <p:pic>
        <p:nvPicPr>
          <p:cNvPr id="9" name="Picture 8" descr="A close up of a logo&#10;&#10;Description automatically generated">
            <a:extLst>
              <a:ext uri="{FF2B5EF4-FFF2-40B4-BE49-F238E27FC236}">
                <a16:creationId xmlns:a16="http://schemas.microsoft.com/office/drawing/2014/main" id="{FA95B940-6B3C-0C47-A381-DCF406EBD215}"/>
              </a:ext>
            </a:extLst>
          </p:cNvPr>
          <p:cNvPicPr>
            <a:picLocks noChangeAspect="1"/>
          </p:cNvPicPr>
          <p:nvPr/>
        </p:nvPicPr>
        <p:blipFill>
          <a:blip r:embed="rId3"/>
          <a:stretch>
            <a:fillRect/>
          </a:stretch>
        </p:blipFill>
        <p:spPr>
          <a:xfrm>
            <a:off x="11554210" y="235709"/>
            <a:ext cx="277906" cy="401420"/>
          </a:xfrm>
          <a:prstGeom prst="rect">
            <a:avLst/>
          </a:prstGeom>
        </p:spPr>
      </p:pic>
      <p:sp>
        <p:nvSpPr>
          <p:cNvPr id="11" name="Google Shape;123;p4">
            <a:extLst>
              <a:ext uri="{FF2B5EF4-FFF2-40B4-BE49-F238E27FC236}">
                <a16:creationId xmlns:a16="http://schemas.microsoft.com/office/drawing/2014/main" id="{D8097DB8-312A-AD4F-B4DA-A893E01E8421}"/>
              </a:ext>
            </a:extLst>
          </p:cNvPr>
          <p:cNvSpPr txBox="1"/>
          <p:nvPr/>
        </p:nvSpPr>
        <p:spPr>
          <a:xfrm>
            <a:off x="1295400" y="3086989"/>
            <a:ext cx="9601200" cy="106178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4500" b="1" dirty="0">
                <a:solidFill>
                  <a:schemeClr val="lt1"/>
                </a:solidFill>
                <a:latin typeface="+mn-lt"/>
                <a:ea typeface="Helvetica Neue"/>
                <a:cs typeface="Helvetica Neue"/>
                <a:sym typeface="Helvetica Neue"/>
              </a:rPr>
              <a:t>Algorithms</a:t>
            </a:r>
            <a:endParaRPr lang="en-US" sz="4500" b="1" dirty="0">
              <a:solidFill>
                <a:schemeClr val="bg1"/>
              </a:solidFill>
              <a:latin typeface="+mn-lt"/>
              <a:ea typeface="Helvetica Neue"/>
              <a:cs typeface="Helvetica Neue"/>
              <a:sym typeface="Helvetica Neue"/>
            </a:endParaRPr>
          </a:p>
          <a:p>
            <a:pPr marL="0" marR="0" lvl="0" indent="0" algn="ctr" rtl="0">
              <a:spcBef>
                <a:spcPts val="0"/>
              </a:spcBef>
              <a:spcAft>
                <a:spcPts val="0"/>
              </a:spcAft>
              <a:buNone/>
            </a:pPr>
            <a:endParaRPr lang="en-US" sz="1800" b="1" dirty="0">
              <a:solidFill>
                <a:schemeClr val="bg1"/>
              </a:solidFill>
              <a:latin typeface="+mn-lt"/>
              <a:ea typeface="Helvetica Neue"/>
              <a:cs typeface="Helvetica Neue"/>
              <a:sym typeface="Helvetica Neue"/>
            </a:endParaRPr>
          </a:p>
        </p:txBody>
      </p:sp>
      <p:sp>
        <p:nvSpPr>
          <p:cNvPr id="12" name="Google Shape;125;p4">
            <a:extLst>
              <a:ext uri="{FF2B5EF4-FFF2-40B4-BE49-F238E27FC236}">
                <a16:creationId xmlns:a16="http://schemas.microsoft.com/office/drawing/2014/main" id="{CC79D33B-4FD6-A349-8B9D-E75170473C70}"/>
              </a:ext>
            </a:extLst>
          </p:cNvPr>
          <p:cNvSpPr/>
          <p:nvPr/>
        </p:nvSpPr>
        <p:spPr>
          <a:xfrm>
            <a:off x="5520230" y="1704276"/>
            <a:ext cx="1151540" cy="111983"/>
          </a:xfrm>
          <a:prstGeom prst="rect">
            <a:avLst/>
          </a:prstGeom>
          <a:solidFill>
            <a:srgbClr val="FF55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00;p1">
            <a:extLst>
              <a:ext uri="{FF2B5EF4-FFF2-40B4-BE49-F238E27FC236}">
                <a16:creationId xmlns:a16="http://schemas.microsoft.com/office/drawing/2014/main" id="{678A6983-7F4C-B64C-8D33-7C30E09FB6F9}"/>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0" name="Google Shape;100;p1">
            <a:extLst>
              <a:ext uri="{FF2B5EF4-FFF2-40B4-BE49-F238E27FC236}">
                <a16:creationId xmlns:a16="http://schemas.microsoft.com/office/drawing/2014/main" id="{1EF77867-BC1B-584D-9DA5-258A80219067}"/>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ELECTRICAL &amp; COMPUTER ENGINEERING</a:t>
            </a:r>
          </a:p>
        </p:txBody>
      </p:sp>
    </p:spTree>
    <p:extLst>
      <p:ext uri="{BB962C8B-B14F-4D97-AF65-F5344CB8AC3E}">
        <p14:creationId xmlns:p14="http://schemas.microsoft.com/office/powerpoint/2010/main" val="40539485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19956</TotalTime>
  <Words>555</Words>
  <Application>Microsoft Office PowerPoint</Application>
  <PresentationFormat>Widescreen</PresentationFormat>
  <Paragraphs>105</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Helvetica Neue Light</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template. Please copy this document before making any edits</dc:title>
  <dc:creator>Nielsen, Joshua</dc:creator>
  <cp:lastModifiedBy>yicheng zhou</cp:lastModifiedBy>
  <cp:revision>132</cp:revision>
  <dcterms:created xsi:type="dcterms:W3CDTF">2019-01-14T22:06:33Z</dcterms:created>
  <dcterms:modified xsi:type="dcterms:W3CDTF">2024-05-04T20:34:31Z</dcterms:modified>
</cp:coreProperties>
</file>