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8"/>
  </p:notesMasterIdLst>
  <p:handoutMasterIdLst>
    <p:handoutMasterId r:id="rId19"/>
  </p:handoutMasterIdLst>
  <p:sldIdLst>
    <p:sldId id="800" r:id="rId3"/>
    <p:sldId id="801" r:id="rId4"/>
    <p:sldId id="803" r:id="rId5"/>
    <p:sldId id="844" r:id="rId6"/>
    <p:sldId id="802" r:id="rId7"/>
    <p:sldId id="836" r:id="rId8"/>
    <p:sldId id="837" r:id="rId9"/>
    <p:sldId id="835" r:id="rId10"/>
    <p:sldId id="813" r:id="rId11"/>
    <p:sldId id="840" r:id="rId12"/>
    <p:sldId id="838" r:id="rId13"/>
    <p:sldId id="839" r:id="rId14"/>
    <p:sldId id="841" r:id="rId15"/>
    <p:sldId id="842" r:id="rId16"/>
    <p:sldId id="843" r:id="rId17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nbaum, Elyse" initials="RE" lastIdx="24" clrIdx="0">
    <p:extLst>
      <p:ext uri="{19B8F6BF-5375-455C-9EA6-DF929625EA0E}">
        <p15:presenceInfo xmlns:p15="http://schemas.microsoft.com/office/powerpoint/2012/main" userId="S-1-5-21-2509641344-1052565914-3260824488-556611" providerId="AD"/>
      </p:ext>
    </p:extLst>
  </p:cmAuthor>
  <p:cmAuthor id="2" name="Rosenbaum, Elyse" initials="RE [2]" lastIdx="3" clrIdx="1">
    <p:extLst>
      <p:ext uri="{19B8F6BF-5375-455C-9EA6-DF929625EA0E}">
        <p15:presenceInfo xmlns:p15="http://schemas.microsoft.com/office/powerpoint/2012/main" userId="S::elyse@illinois.edu::decc2a97-5f7c-49f7-bb81-6ad9db042f94" providerId="AD"/>
      </p:ext>
    </p:extLst>
  </p:cmAuthor>
  <p:cmAuthor id="3" name="Milan Shah" initials="MS" lastIdx="3" clrIdx="2">
    <p:extLst>
      <p:ext uri="{19B8F6BF-5375-455C-9EA6-DF929625EA0E}">
        <p15:presenceInfo xmlns:p15="http://schemas.microsoft.com/office/powerpoint/2012/main" userId="0db23a534cb1d716" providerId="Windows Live"/>
      </p:ext>
    </p:extLst>
  </p:cmAuthor>
  <p:cmAuthor id="4" name="Alec Wasowicz" initials="AW" lastIdx="1" clrIdx="3">
    <p:extLst>
      <p:ext uri="{19B8F6BF-5375-455C-9EA6-DF929625EA0E}">
        <p15:presenceInfo xmlns:p15="http://schemas.microsoft.com/office/powerpoint/2012/main" userId="eacfd8f1ca32bb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74B"/>
    <a:srgbClr val="142958"/>
    <a:srgbClr val="E84A26"/>
    <a:srgbClr val="DE4D3A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316" autoAdjust="0"/>
  </p:normalViewPr>
  <p:slideViewPr>
    <p:cSldViewPr snapToGrid="0" snapToObjects="1">
      <p:cViewPr varScale="1">
        <p:scale>
          <a:sx n="101" d="100"/>
          <a:sy n="101" d="100"/>
        </p:scale>
        <p:origin x="480" y="96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9-02T17:33:28.626" idx="1">
    <p:pos x="10" y="10"/>
    <p:text>Personally I think usage of the word reference is confusing. Go with main or final maybe? This is pretty typical for GIT so main would make the most sense I think.</p:text>
    <p:extLst>
      <p:ext uri="{C676402C-5697-4E1C-873F-D02D1690AC5C}">
        <p15:threadingInfo xmlns:p15="http://schemas.microsoft.com/office/powerpoint/2012/main" timeZoneBias="300"/>
      </p:ext>
    </p:extLst>
  </p:cm>
  <p:cm authorId="3" dt="2020-09-02T17:34:41.936" idx="2">
    <p:pos x="10" y="106"/>
    <p:text>"make a local copy" -&gt; "edit a local copy of the main version"</p:text>
    <p:extLst>
      <p:ext uri="{C676402C-5697-4E1C-873F-D02D1690AC5C}">
        <p15:threadingInfo xmlns:p15="http://schemas.microsoft.com/office/powerpoint/2012/main" timeZoneBias="300">
          <p15:parentCm authorId="3" idx="1"/>
        </p15:threadingInfo>
      </p:ext>
    </p:extLst>
  </p:cm>
  <p:cm authorId="3" dt="2020-09-02T17:34:48.696" idx="3">
    <p:pos x="10" y="202"/>
    <p:text>Or something like that</p:text>
    <p:extLst>
      <p:ext uri="{C676402C-5697-4E1C-873F-D02D1690AC5C}">
        <p15:threadingInfo xmlns:p15="http://schemas.microsoft.com/office/powerpoint/2012/main" timeZoneBias="300">
          <p15:parentCm authorId="3" idx="1"/>
        </p15:threadingInfo>
      </p:ext>
    </p:extLst>
  </p:cm>
  <p:cm authorId="4" dt="2020-09-02T17:54:54.218" idx="1">
    <p:pos x="10" y="298"/>
    <p:text>Ok.</p:text>
    <p:extLst>
      <p:ext uri="{C676402C-5697-4E1C-873F-D02D1690AC5C}">
        <p15:threadingInfo xmlns:p15="http://schemas.microsoft.com/office/powerpoint/2012/main" timeZoneBias="300">
          <p15:parentCm authorId="3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9/30/2020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9" y="6197063"/>
            <a:ext cx="4446031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Team-based Integrated Circuit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ECE 482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Alec Wasowicz</a:t>
            </a:r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9CF0-436F-40D3-8F0F-37C9124DB8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clear up these questions by being organized</a:t>
            </a:r>
          </a:p>
          <a:p>
            <a:pPr lvl="1"/>
            <a:r>
              <a:rPr lang="en-US" dirty="0"/>
              <a:t>Declare a functional version of the project as the main version in a central repository</a:t>
            </a:r>
          </a:p>
          <a:p>
            <a:pPr lvl="2"/>
            <a:r>
              <a:rPr lang="en-US" dirty="0"/>
              <a:t>Doubles as backup in case of errors</a:t>
            </a:r>
          </a:p>
          <a:p>
            <a:pPr lvl="1"/>
            <a:r>
              <a:rPr lang="en-US" dirty="0"/>
              <a:t>When you want to update a file, edit a local copy of the main version</a:t>
            </a:r>
          </a:p>
          <a:p>
            <a:pPr lvl="2"/>
            <a:r>
              <a:rPr lang="en-US" dirty="0"/>
              <a:t>For clarity, only have 1 person editing a specific file at a time</a:t>
            </a:r>
          </a:p>
          <a:p>
            <a:pPr lvl="1"/>
            <a:r>
              <a:rPr lang="en-US" dirty="0"/>
              <a:t>When finished, insert the file into the reference version</a:t>
            </a:r>
          </a:p>
          <a:p>
            <a:pPr lvl="2"/>
            <a:r>
              <a:rPr lang="en-US" dirty="0"/>
              <a:t>Let your team know the file is done being updated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5ADA-A9D8-4A63-B92E-728D96177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solution: Version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4AFE-428D-414B-A9B7-3AF2E218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9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9CF0-436F-40D3-8F0F-37C9124DB8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Industry, it’s common practice to have a Design Management software that takes care of version control for us</a:t>
            </a:r>
          </a:p>
          <a:p>
            <a:pPr lvl="1"/>
            <a:r>
              <a:rPr lang="en-US" dirty="0"/>
              <a:t>We simply “check-out” a file for editing, locking the file to read-only for everyone else</a:t>
            </a:r>
          </a:p>
          <a:p>
            <a:pPr lvl="1"/>
            <a:r>
              <a:rPr lang="en-US" dirty="0"/>
              <a:t>When done, we “check-in” the file and it becomes the current, working version</a:t>
            </a:r>
          </a:p>
          <a:p>
            <a:r>
              <a:rPr lang="en-US" dirty="0"/>
              <a:t>Unfortunately, software-based version control isn’t possible in 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5ADA-A9D8-4A63-B92E-728D96177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Version Control in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4AFE-428D-414B-A9B7-3AF2E218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2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9CF0-436F-40D3-8F0F-37C9124DB8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08" y="1633220"/>
            <a:ext cx="8091106" cy="5082540"/>
          </a:xfrm>
        </p:spPr>
        <p:txBody>
          <a:bodyPr/>
          <a:lstStyle/>
          <a:p>
            <a:r>
              <a:rPr lang="en-US" sz="3200" dirty="0"/>
              <a:t>You can practice version control using Google Drive and a word document</a:t>
            </a:r>
          </a:p>
          <a:p>
            <a:pPr lvl="1"/>
            <a:r>
              <a:rPr lang="en-US" sz="2800" dirty="0"/>
              <a:t>Store copies of your project in a shared folder</a:t>
            </a:r>
          </a:p>
          <a:p>
            <a:pPr lvl="1"/>
            <a:r>
              <a:rPr lang="en-US" sz="2800" dirty="0"/>
              <a:t>Manually track changes in the word document</a:t>
            </a:r>
          </a:p>
          <a:p>
            <a:pPr lvl="1"/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5ADA-A9D8-4A63-B92E-728D96177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Work-around: Pseudo Design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4AFE-428D-414B-A9B7-3AF2E218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62034-607C-4BAA-AFA1-8CBAA227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581"/>
            <a:ext cx="9424555" cy="2409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457B5-20E7-4533-9BE2-4FDF45BE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013" y="1550052"/>
            <a:ext cx="545858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4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9CF0-436F-40D3-8F0F-37C9124DB8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07" y="1633220"/>
            <a:ext cx="12314617" cy="5082540"/>
          </a:xfrm>
        </p:spPr>
        <p:txBody>
          <a:bodyPr/>
          <a:lstStyle/>
          <a:p>
            <a:r>
              <a:rPr lang="en-US" sz="3200" dirty="0"/>
              <a:t>“ece482_project” is the library I created in Cadence</a:t>
            </a:r>
          </a:p>
          <a:p>
            <a:pPr lvl="1"/>
            <a:r>
              <a:rPr lang="en-US" sz="2300" dirty="0"/>
              <a:t>A directory with the same name is created in ece482.work</a:t>
            </a:r>
          </a:p>
          <a:p>
            <a:pPr lvl="1"/>
            <a:r>
              <a:rPr lang="en-US" sz="2300" dirty="0"/>
              <a:t>Each cell is stored as its own folder within this directory</a:t>
            </a:r>
          </a:p>
          <a:p>
            <a:pPr lvl="1"/>
            <a:r>
              <a:rPr lang="en-US" sz="2300" dirty="0"/>
              <a:t>To update the reference design, I upload my version to Drive</a:t>
            </a:r>
          </a:p>
          <a:p>
            <a:pPr lvl="1"/>
            <a:r>
              <a:rPr lang="en-US" sz="2300" dirty="0"/>
              <a:t>To update my version, I download and replace the folder in</a:t>
            </a:r>
            <a:br>
              <a:rPr lang="en-US" sz="2300" dirty="0"/>
            </a:br>
            <a:r>
              <a:rPr lang="en-US" sz="2300" dirty="0"/>
              <a:t>my EWS workspace</a:t>
            </a:r>
          </a:p>
          <a:p>
            <a:pPr lvl="2"/>
            <a:r>
              <a:rPr lang="en-US" sz="1901" dirty="0"/>
              <a:t>Do this with Cadence closed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5ADA-A9D8-4A63-B92E-728D96177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this looks like in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4AFE-428D-414B-A9B7-3AF2E218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D2E78-EC9B-4551-8A32-AD31DC5E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50" y="3209667"/>
            <a:ext cx="4248743" cy="3696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543B6-9B44-4442-8497-368FF31C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26" y="5057775"/>
            <a:ext cx="685895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7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9CF0-436F-40D3-8F0F-37C9124DB8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07" y="1633220"/>
            <a:ext cx="12314617" cy="5082540"/>
          </a:xfrm>
        </p:spPr>
        <p:txBody>
          <a:bodyPr/>
          <a:lstStyle/>
          <a:p>
            <a:r>
              <a:rPr lang="en-US" sz="3200" dirty="0" err="1"/>
              <a:t>topcell</a:t>
            </a:r>
            <a:r>
              <a:rPr lang="en-US" sz="3200" dirty="0"/>
              <a:t> schematic instantiates symbols of the lower level blocks instead of circuit elements</a:t>
            </a:r>
            <a:endParaRPr lang="en-US" sz="1401" dirty="0"/>
          </a:p>
          <a:p>
            <a:pPr lvl="1"/>
            <a:r>
              <a:rPr lang="en-US" sz="2700" dirty="0"/>
              <a:t>Look at Cadence documentation if you don’t know how to make/instantiate a symbol</a:t>
            </a:r>
          </a:p>
          <a:p>
            <a:r>
              <a:rPr lang="en-US" sz="3200" dirty="0" err="1"/>
              <a:t>topcell</a:t>
            </a:r>
            <a:r>
              <a:rPr lang="en-US" sz="3200" dirty="0"/>
              <a:t> layout uses lower level layouts in a similar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5ADA-A9D8-4A63-B92E-728D96177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the design looks like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4AFE-428D-414B-A9B7-3AF2E218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EA707E-E6AB-4D2E-BF38-88C57DFE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01" y="4265045"/>
            <a:ext cx="6803158" cy="2624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FA5787-F024-4513-BE0D-785465DAF6CE}"/>
              </a:ext>
            </a:extLst>
          </p:cNvPr>
          <p:cNvSpPr txBox="1"/>
          <p:nvPr/>
        </p:nvSpPr>
        <p:spPr>
          <a:xfrm>
            <a:off x="9535959" y="5315682"/>
            <a:ext cx="703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Schematic for “</a:t>
            </a:r>
            <a:r>
              <a:rPr lang="en-US" sz="2800" b="1" dirty="0" err="1"/>
              <a:t>topcell</a:t>
            </a:r>
            <a:r>
              <a:rPr lang="en-US" sz="2800" b="1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702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9CF0-436F-40D3-8F0F-37C9124DB8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07" y="1633220"/>
            <a:ext cx="13143293" cy="5082540"/>
          </a:xfrm>
        </p:spPr>
        <p:txBody>
          <a:bodyPr/>
          <a:lstStyle/>
          <a:p>
            <a:r>
              <a:rPr lang="en-US" sz="3200" dirty="0"/>
              <a:t>Don’t update the team’s shared repository until your local version is functional after your edits</a:t>
            </a:r>
          </a:p>
          <a:p>
            <a:r>
              <a:rPr lang="en-US" sz="3200" dirty="0"/>
              <a:t>Communicate with your team</a:t>
            </a:r>
          </a:p>
          <a:p>
            <a:pPr lvl="1"/>
            <a:r>
              <a:rPr lang="en-US" sz="2700" dirty="0"/>
              <a:t>Be clear on what’s expected from each block, naming conventions, layout conventions</a:t>
            </a:r>
          </a:p>
          <a:p>
            <a:pPr lvl="1"/>
            <a:r>
              <a:rPr lang="en-US" sz="2700" dirty="0"/>
              <a:t>The more in-sync you are, the more productive your team can be</a:t>
            </a:r>
          </a:p>
          <a:p>
            <a:r>
              <a:rPr lang="en-US" sz="3200" dirty="0"/>
              <a:t>These have been rough guidelines. Many companies implement these systems slightly differently</a:t>
            </a:r>
          </a:p>
          <a:p>
            <a:pPr lvl="1"/>
            <a:r>
              <a:rPr lang="en-US" sz="2700" dirty="0"/>
              <a:t>If your team finds a much more efficient method, feel free to use it</a:t>
            </a:r>
          </a:p>
          <a:p>
            <a:pPr lvl="1"/>
            <a:r>
              <a:rPr lang="en-US" sz="2700" dirty="0"/>
              <a:t>(And share it on Piazza, not every student starts 482 with Cadence experience)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5ADA-A9D8-4A63-B92E-728D96177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4AFE-428D-414B-A9B7-3AF2E218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AD1F7-BFDB-4527-97E1-5124F1524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Working as a Team</a:t>
            </a:r>
          </a:p>
        </p:txBody>
      </p:sp>
    </p:spTree>
    <p:extLst>
      <p:ext uri="{BB962C8B-B14F-4D97-AF65-F5344CB8AC3E}">
        <p14:creationId xmlns:p14="http://schemas.microsoft.com/office/powerpoint/2010/main" val="258570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B349DB-80AF-4AFB-9C6F-64ED134A8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3206974" cy="5082540"/>
          </a:xfrm>
        </p:spPr>
        <p:txBody>
          <a:bodyPr/>
          <a:lstStyle/>
          <a:p>
            <a:r>
              <a:rPr lang="en-US" dirty="0"/>
              <a:t>Real world IC design is far too complex for a single person</a:t>
            </a:r>
          </a:p>
          <a:p>
            <a:r>
              <a:rPr lang="en-US" dirty="0"/>
              <a:t>Efficient work relies on two processes</a:t>
            </a:r>
          </a:p>
          <a:p>
            <a:pPr lvl="1"/>
            <a:r>
              <a:rPr lang="en-US" dirty="0"/>
              <a:t>Assigned job roles</a:t>
            </a:r>
          </a:p>
          <a:p>
            <a:pPr lvl="2"/>
            <a:r>
              <a:rPr lang="en-US" dirty="0"/>
              <a:t>Layout Engineer</a:t>
            </a:r>
          </a:p>
          <a:p>
            <a:pPr lvl="2"/>
            <a:r>
              <a:rPr lang="en-US" dirty="0"/>
              <a:t>Design Engineer</a:t>
            </a:r>
          </a:p>
          <a:p>
            <a:pPr lvl="2"/>
            <a:r>
              <a:rPr lang="en-US" dirty="0"/>
              <a:t>Test Engineer</a:t>
            </a:r>
          </a:p>
          <a:p>
            <a:pPr lvl="1"/>
            <a:r>
              <a:rPr lang="en-US" dirty="0"/>
              <a:t>Modular, hierarchy-based design</a:t>
            </a:r>
          </a:p>
          <a:p>
            <a:pPr lvl="2"/>
            <a:r>
              <a:rPr lang="en-US" dirty="0"/>
              <a:t>Independent, functional blocks are created separately and then merged to finish the final design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9FD23-7F93-4495-8C8A-C8FDF79CF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B35A8-C387-4EEA-AC2F-8C12EF7D1AFD}"/>
              </a:ext>
            </a:extLst>
          </p:cNvPr>
          <p:cNvSpPr txBox="1"/>
          <p:nvPr/>
        </p:nvSpPr>
        <p:spPr>
          <a:xfrm>
            <a:off x="6076407" y="3211408"/>
            <a:ext cx="7039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this class, we want all students to understand the full process of IC design. Therefore, it is NOT recommended to follow this strategy just yet.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92A79C-9A67-48E5-962E-080CEEAFF600}"/>
              </a:ext>
            </a:extLst>
          </p:cNvPr>
          <p:cNvCxnSpPr>
            <a:cxnSpLocks/>
          </p:cNvCxnSpPr>
          <p:nvPr/>
        </p:nvCxnSpPr>
        <p:spPr>
          <a:xfrm flipH="1">
            <a:off x="5047911" y="4070325"/>
            <a:ext cx="102849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866743F1-0182-4F06-9B41-0529611D3701}"/>
              </a:ext>
            </a:extLst>
          </p:cNvPr>
          <p:cNvSpPr/>
          <p:nvPr/>
        </p:nvSpPr>
        <p:spPr>
          <a:xfrm>
            <a:off x="4857763" y="3211407"/>
            <a:ext cx="131047" cy="1741585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B349DB-80AF-4AFB-9C6F-64ED134A8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3206974" cy="5082540"/>
          </a:xfrm>
        </p:spPr>
        <p:txBody>
          <a:bodyPr/>
          <a:lstStyle/>
          <a:p>
            <a:r>
              <a:rPr lang="en-US" dirty="0"/>
              <a:t>There is no “correct” way to set up a team</a:t>
            </a:r>
          </a:p>
          <a:p>
            <a:r>
              <a:rPr lang="en-US" dirty="0"/>
              <a:t>Every good way shares some habits</a:t>
            </a:r>
          </a:p>
          <a:p>
            <a:pPr lvl="1"/>
            <a:r>
              <a:rPr lang="en-US" dirty="0"/>
              <a:t>Clear communication about design decisions, practices, and naming conventions</a:t>
            </a:r>
          </a:p>
          <a:p>
            <a:pPr lvl="1"/>
            <a:r>
              <a:rPr lang="en-US" dirty="0"/>
              <a:t>Contribution from every group member</a:t>
            </a:r>
          </a:p>
          <a:p>
            <a:r>
              <a:rPr lang="en-US" dirty="0"/>
              <a:t>This presentation is designed to give a rough overview of how IC design as a team works, not an exact guide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9FD23-7F93-4495-8C8A-C8FDF79CF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Slides</a:t>
            </a:r>
          </a:p>
        </p:txBody>
      </p:sp>
    </p:spTree>
    <p:extLst>
      <p:ext uri="{BB962C8B-B14F-4D97-AF65-F5344CB8AC3E}">
        <p14:creationId xmlns:p14="http://schemas.microsoft.com/office/powerpoint/2010/main" val="23810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44FD5-581C-4E63-85B6-F9F38861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Hierarchy-based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8E66-5867-4C88-B3DA-E233365F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3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B349DB-80AF-4AFB-9C6F-64ED134A8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950" y="1492354"/>
            <a:ext cx="12631239" cy="5082540"/>
          </a:xfrm>
        </p:spPr>
        <p:txBody>
          <a:bodyPr/>
          <a:lstStyle/>
          <a:p>
            <a:r>
              <a:rPr lang="en-US" dirty="0"/>
              <a:t>Designs are broken down into functional blocks</a:t>
            </a:r>
          </a:p>
          <a:p>
            <a:pPr lvl="1"/>
            <a:r>
              <a:rPr lang="en-US" dirty="0"/>
              <a:t>Simplify schematic and layout for understanding</a:t>
            </a:r>
          </a:p>
          <a:p>
            <a:pPr lvl="1"/>
            <a:r>
              <a:rPr lang="en-US" dirty="0"/>
              <a:t>Breaks the work into manageable pieces</a:t>
            </a:r>
          </a:p>
          <a:p>
            <a:pPr lvl="1"/>
            <a:r>
              <a:rPr lang="en-US" dirty="0"/>
              <a:t>Allows copies of similar circuits to save time</a:t>
            </a:r>
          </a:p>
          <a:p>
            <a:r>
              <a:rPr lang="en-US" dirty="0"/>
              <a:t>Each block is independent except for the pre-determined interactions with other blocks</a:t>
            </a:r>
          </a:p>
          <a:p>
            <a:pPr lvl="1"/>
            <a:r>
              <a:rPr lang="en-US" dirty="0"/>
              <a:t>I.e. The logic designer doesn’t care how the clock is generated, just that it will be provided to their functional block</a:t>
            </a:r>
          </a:p>
          <a:p>
            <a:pPr lvl="1"/>
            <a:r>
              <a:rPr lang="en-US" dirty="0"/>
              <a:t>The design of each block is decoupled from how the other functions are realized in circuitry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9FD23-7F93-4495-8C8A-C8FDF79CF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</p:spTree>
    <p:extLst>
      <p:ext uri="{BB962C8B-B14F-4D97-AF65-F5344CB8AC3E}">
        <p14:creationId xmlns:p14="http://schemas.microsoft.com/office/powerpoint/2010/main" val="374136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9FD23-7F93-4495-8C8A-C8FDF79CF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Hierarchy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B9286-4B19-4851-A86C-07F2BD277A52}"/>
              </a:ext>
            </a:extLst>
          </p:cNvPr>
          <p:cNvSpPr/>
          <p:nvPr/>
        </p:nvSpPr>
        <p:spPr>
          <a:xfrm>
            <a:off x="2021371" y="1479292"/>
            <a:ext cx="11558074" cy="1156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 Microcontroller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3BB8D2-2F6D-4082-B20E-E774B47F24FD}"/>
              </a:ext>
            </a:extLst>
          </p:cNvPr>
          <p:cNvSpPr/>
          <p:nvPr/>
        </p:nvSpPr>
        <p:spPr>
          <a:xfrm>
            <a:off x="4886326" y="2752725"/>
            <a:ext cx="2705099" cy="954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D4A82-7445-4847-B35B-145B9A21FB21}"/>
              </a:ext>
            </a:extLst>
          </p:cNvPr>
          <p:cNvSpPr/>
          <p:nvPr/>
        </p:nvSpPr>
        <p:spPr>
          <a:xfrm>
            <a:off x="7705726" y="2752724"/>
            <a:ext cx="2476499" cy="954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Clock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54DB05-C637-48DA-9DE0-9376DE000DC5}"/>
              </a:ext>
            </a:extLst>
          </p:cNvPr>
          <p:cNvSpPr/>
          <p:nvPr/>
        </p:nvSpPr>
        <p:spPr>
          <a:xfrm>
            <a:off x="10363200" y="2752724"/>
            <a:ext cx="320040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1A1A8-D06B-4CDB-AF2D-7F14181FDEC8}"/>
              </a:ext>
            </a:extLst>
          </p:cNvPr>
          <p:cNvSpPr/>
          <p:nvPr/>
        </p:nvSpPr>
        <p:spPr>
          <a:xfrm>
            <a:off x="2005526" y="2752724"/>
            <a:ext cx="2705099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19491-C9BF-4951-8322-04864C6988D0}"/>
              </a:ext>
            </a:extLst>
          </p:cNvPr>
          <p:cNvSpPr/>
          <p:nvPr/>
        </p:nvSpPr>
        <p:spPr>
          <a:xfrm>
            <a:off x="2021371" y="3860542"/>
            <a:ext cx="1285871" cy="730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D6E91-8F24-48CE-864B-3DAD4508188C}"/>
              </a:ext>
            </a:extLst>
          </p:cNvPr>
          <p:cNvSpPr/>
          <p:nvPr/>
        </p:nvSpPr>
        <p:spPr>
          <a:xfrm>
            <a:off x="3368645" y="3860541"/>
            <a:ext cx="1357825" cy="730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6796CF-AD9C-4DCC-A33D-320A2C0AF214}"/>
              </a:ext>
            </a:extLst>
          </p:cNvPr>
          <p:cNvSpPr/>
          <p:nvPr/>
        </p:nvSpPr>
        <p:spPr>
          <a:xfrm>
            <a:off x="4896896" y="3860542"/>
            <a:ext cx="1272100" cy="730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CD61C5-734F-4DD9-8FF7-49BD8DA36AF4}"/>
              </a:ext>
            </a:extLst>
          </p:cNvPr>
          <p:cNvSpPr/>
          <p:nvPr/>
        </p:nvSpPr>
        <p:spPr>
          <a:xfrm>
            <a:off x="6245732" y="3860542"/>
            <a:ext cx="1357825" cy="730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20F46D-A1C5-4768-BC55-34332CE8CD70}"/>
              </a:ext>
            </a:extLst>
          </p:cNvPr>
          <p:cNvSpPr/>
          <p:nvPr/>
        </p:nvSpPr>
        <p:spPr>
          <a:xfrm>
            <a:off x="7724206" y="3860542"/>
            <a:ext cx="1357824" cy="730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Divider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EB020-129B-4F4A-8118-37A16DE23ABD}"/>
              </a:ext>
            </a:extLst>
          </p:cNvPr>
          <p:cNvSpPr/>
          <p:nvPr/>
        </p:nvSpPr>
        <p:spPr>
          <a:xfrm>
            <a:off x="9186835" y="3860542"/>
            <a:ext cx="995390" cy="730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34AAA-4B95-428C-8324-DB538D5423E6}"/>
              </a:ext>
            </a:extLst>
          </p:cNvPr>
          <p:cNvSpPr/>
          <p:nvPr/>
        </p:nvSpPr>
        <p:spPr>
          <a:xfrm>
            <a:off x="10379045" y="3860542"/>
            <a:ext cx="1417184" cy="730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DCDF47-D6F7-4D5B-BEB9-FF551C4DE3D0}"/>
              </a:ext>
            </a:extLst>
          </p:cNvPr>
          <p:cNvSpPr/>
          <p:nvPr/>
        </p:nvSpPr>
        <p:spPr>
          <a:xfrm>
            <a:off x="11857519" y="3868464"/>
            <a:ext cx="1706082" cy="730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Transmitter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666C09-2F60-456D-A723-77085EABD4AD}"/>
              </a:ext>
            </a:extLst>
          </p:cNvPr>
          <p:cNvSpPr txBox="1"/>
          <p:nvPr/>
        </p:nvSpPr>
        <p:spPr>
          <a:xfrm>
            <a:off x="166178" y="1795790"/>
            <a:ext cx="139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Top Cell</a:t>
            </a:r>
            <a:endParaRPr 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0E5C2D-970D-4192-B1A2-64929FFD334C}"/>
              </a:ext>
            </a:extLst>
          </p:cNvPr>
          <p:cNvSpPr txBox="1"/>
          <p:nvPr/>
        </p:nvSpPr>
        <p:spPr>
          <a:xfrm>
            <a:off x="166178" y="2749899"/>
            <a:ext cx="1782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Block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E053DD-03F4-4662-8850-6E0D20C6EB29}"/>
              </a:ext>
            </a:extLst>
          </p:cNvPr>
          <p:cNvSpPr txBox="1"/>
          <p:nvPr/>
        </p:nvSpPr>
        <p:spPr>
          <a:xfrm>
            <a:off x="166178" y="3964107"/>
            <a:ext cx="178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 Cell</a:t>
            </a:r>
            <a:endParaRPr lang="en-US" sz="2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2695C9-BFA5-41EC-A8CC-6600C43A85FA}"/>
              </a:ext>
            </a:extLst>
          </p:cNvPr>
          <p:cNvSpPr/>
          <p:nvPr/>
        </p:nvSpPr>
        <p:spPr>
          <a:xfrm>
            <a:off x="2005527" y="4708112"/>
            <a:ext cx="11558074" cy="4446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 Logic Gates (NAND, NOR, INV, etc.)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492441-DE8D-4E6C-B3D5-A3A85397CE26}"/>
              </a:ext>
            </a:extLst>
          </p:cNvPr>
          <p:cNvSpPr txBox="1"/>
          <p:nvPr/>
        </p:nvSpPr>
        <p:spPr>
          <a:xfrm>
            <a:off x="166177" y="4668804"/>
            <a:ext cx="185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Logic Gates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D8E754-128C-49CB-8E49-F792A8ED91B1}"/>
              </a:ext>
            </a:extLst>
          </p:cNvPr>
          <p:cNvSpPr/>
          <p:nvPr/>
        </p:nvSpPr>
        <p:spPr>
          <a:xfrm>
            <a:off x="2011827" y="5269932"/>
            <a:ext cx="11558074" cy="330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Level (PMOS, NMOS, Diode, Resistor, Capacitor, etc.)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2BDA83-144A-4FF6-8676-C4CF91F24DB9}"/>
              </a:ext>
            </a:extLst>
          </p:cNvPr>
          <p:cNvSpPr txBox="1"/>
          <p:nvPr/>
        </p:nvSpPr>
        <p:spPr>
          <a:xfrm>
            <a:off x="166178" y="5173404"/>
            <a:ext cx="178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Transistors</a:t>
            </a: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4CED98-CDF4-424E-BD74-BCA92DEB7AF4}"/>
              </a:ext>
            </a:extLst>
          </p:cNvPr>
          <p:cNvSpPr txBox="1"/>
          <p:nvPr/>
        </p:nvSpPr>
        <p:spPr>
          <a:xfrm>
            <a:off x="610626" y="6050428"/>
            <a:ext cx="1211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a 4-person team, each engineer might design 1 functional block.</a:t>
            </a:r>
          </a:p>
        </p:txBody>
      </p:sp>
    </p:spTree>
    <p:extLst>
      <p:ext uri="{BB962C8B-B14F-4D97-AF65-F5344CB8AC3E}">
        <p14:creationId xmlns:p14="http://schemas.microsoft.com/office/powerpoint/2010/main" val="5750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44FD5-581C-4E63-85B6-F9F38861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8E66-5867-4C88-B3DA-E233365F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0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9CF0-436F-40D3-8F0F-37C9124DB8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just showed how hierarchy breaks down a large design into manageable chunks</a:t>
            </a:r>
          </a:p>
          <a:p>
            <a:pPr lvl="1"/>
            <a:r>
              <a:rPr lang="en-US" dirty="0"/>
              <a:t>However, this has turned 1 large design file into many small files</a:t>
            </a:r>
          </a:p>
          <a:p>
            <a:r>
              <a:rPr lang="en-US" dirty="0"/>
              <a:t>This introduces some concerning questions:</a:t>
            </a:r>
          </a:p>
          <a:p>
            <a:pPr lvl="1"/>
            <a:r>
              <a:rPr lang="en-US" dirty="0"/>
              <a:t>How do I know I have the correct version of a cell?</a:t>
            </a:r>
          </a:p>
          <a:p>
            <a:pPr lvl="1"/>
            <a:r>
              <a:rPr lang="en-US" dirty="0"/>
              <a:t>Did my teammate make a change to their block?</a:t>
            </a:r>
          </a:p>
          <a:p>
            <a:pPr lvl="1"/>
            <a:r>
              <a:rPr lang="en-US" dirty="0"/>
              <a:t>What if I accidentally delete/break my teammate’s block?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5ADA-A9D8-4A63-B92E-728D96177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problems with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4AFE-428D-414B-A9B7-3AF2E218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5200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4X3" id="{BB9CA844-B0E7-4072-97CF-57503F718A0A}" vid="{87A1BA48-ECA4-45F7-B82D-B6FD930F2F3C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4X3" id="{BB9CA844-B0E7-4072-97CF-57503F718A0A}" vid="{7B7BAC34-3F8E-4814-A024-597585A4B1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</TotalTime>
  <Words>780</Words>
  <Application>Microsoft Office PowerPoint</Application>
  <PresentationFormat>Custom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OfficinaSansITCStd Book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Sweet, Todd M</dc:creator>
  <cp:lastModifiedBy>Alec Wasowicz</cp:lastModifiedBy>
  <cp:revision>83</cp:revision>
  <cp:lastPrinted>2016-12-15T22:22:15Z</cp:lastPrinted>
  <dcterms:created xsi:type="dcterms:W3CDTF">2019-08-22T16:29:15Z</dcterms:created>
  <dcterms:modified xsi:type="dcterms:W3CDTF">2020-09-30T18:18:29Z</dcterms:modified>
</cp:coreProperties>
</file>