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hwzxhwsiWJCEmAnqbBinsfr8pVg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Yicheng Zhou"/>
  <p:cmAuthor clrIdx="1" id="1" initials="" lastIdx="2" name="Nitesh Neupan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customschemas.google.com/relationships/presentationmetadata" Target="meta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22T05:05:45.389">
    <p:pos x="6000" y="0"/>
    <p:text>Why This Approach?
Accounts for Uncertainty: Captures variations due to manufacturing process, voltage fluctuations, and temperature changes.
More Realistic Timing Estimation: Unlike worst-case analysis, this method quantifies the actual risk of failure.
Enables Performance Optimization: Allows designers to push clock speeds while maintaining acceptable reliability.</p:text>
    <p:extLst>
      <p:ext uri="{C676402C-5697-4E1C-873F-D02D1690AC5C}">
        <p15:threadingInfo timeZoneBias="0"/>
      </p:ext>
      <p:ext uri="http://customooxmlschemas.google.com/">
        <go:slidesCustomData xmlns:go="http://customooxmlschemas.google.com/" commentPostId="AAABgtFnfgs"/>
      </p:ext>
    </p:extLst>
  </p:cm>
  <p:cm authorId="1" idx="1" dt="2025-03-23T17:27:40.893">
    <p:pos x="299" y="2310"/>
    <p:text>Added these images, hopefully this is good enough, not too sure about the first diagram on this page. Feel free to to change</p:text>
    <p:extLst>
      <p:ext uri="{C676402C-5697-4E1C-873F-D02D1690AC5C}">
        <p15:threadingInfo timeZoneBias="0"/>
      </p:ext>
      <p:ext uri="http://customooxmlschemas.google.com/">
        <go:slidesCustomData xmlns:go="http://customooxmlschemas.google.com/" commentPostId="AAABfN0LVd8"/>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5-03-23T16:27:17.595">
    <p:pos x="6000" y="0"/>
    <p:text>I added this slide based on the comment on the previous slide.</p:text>
    <p:extLst>
      <p:ext uri="{C676402C-5697-4E1C-873F-D02D1690AC5C}">
        <p15:threadingInfo timeZoneBias="0"/>
      </p:ext>
      <p:ext uri="http://customooxmlschemas.google.com/">
        <go:slidesCustomData xmlns:go="http://customooxmlschemas.google.com/" commentPostId="AAABfN0LVd4"/>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 name="Google Shape;80;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b010122d0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33b010122d0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2d561c657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42d561c657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2" name="Shape 72"/>
        <p:cNvGrpSpPr/>
        <p:nvPr/>
      </p:nvGrpSpPr>
      <p:grpSpPr>
        <a:xfrm>
          <a:off x="0" y="0"/>
          <a:ext cx="0" cy="0"/>
          <a:chOff x="0" y="0"/>
          <a:chExt cx="0" cy="0"/>
        </a:xfrm>
      </p:grpSpPr>
      <p:sp>
        <p:nvSpPr>
          <p:cNvPr id="73" name="Google Shape;73;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8" name="Google Shape;2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5" name="Google Shape;55;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6" name="Google Shape;5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9" name="Shape 59"/>
        <p:cNvGrpSpPr/>
        <p:nvPr/>
      </p:nvGrpSpPr>
      <p:grpSpPr>
        <a:xfrm>
          <a:off x="0" y="0"/>
          <a:ext cx="0" cy="0"/>
          <a:chOff x="0" y="0"/>
          <a:chExt cx="0" cy="0"/>
        </a:xfrm>
      </p:grpSpPr>
      <p:sp>
        <p:nvSpPr>
          <p:cNvPr id="60" name="Google Shape;60;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p:nvPr>
            <p:ph idx="2" type="pic"/>
          </p:nvPr>
        </p:nvSpPr>
        <p:spPr>
          <a:xfrm>
            <a:off x="5183188" y="987425"/>
            <a:ext cx="6172200" cy="4873625"/>
          </a:xfrm>
          <a:prstGeom prst="rect">
            <a:avLst/>
          </a:prstGeom>
          <a:noFill/>
          <a:ln>
            <a:noFill/>
          </a:ln>
        </p:spPr>
      </p:sp>
      <p:sp>
        <p:nvSpPr>
          <p:cNvPr id="62" name="Google Shape;62;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6" name="Shape 66"/>
        <p:cNvGrpSpPr/>
        <p:nvPr/>
      </p:nvGrpSpPr>
      <p:grpSpPr>
        <a:xfrm>
          <a:off x="0" y="0"/>
          <a:ext cx="0" cy="0"/>
          <a:chOff x="0" y="0"/>
          <a:chExt cx="0" cy="0"/>
        </a:xfrm>
      </p:grpSpPr>
      <p:sp>
        <p:nvSpPr>
          <p:cNvPr id="67" name="Google Shape;67;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 Id="rId4" Type="http://schemas.openxmlformats.org/officeDocument/2006/relationships/image" Target="../media/image6.png"/><Relationship Id="rId5" Type="http://schemas.openxmlformats.org/officeDocument/2006/relationships/image" Target="../media/image8.png"/><Relationship Id="rId6"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26"/>
          <p:cNvSpPr txBox="1"/>
          <p:nvPr/>
        </p:nvSpPr>
        <p:spPr>
          <a:xfrm>
            <a:off x="1134035" y="2553964"/>
            <a:ext cx="9924000" cy="2308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600"/>
              </a:spcBef>
              <a:spcAft>
                <a:spcPts val="0"/>
              </a:spcAft>
              <a:buClr>
                <a:srgbClr val="000000"/>
              </a:buClr>
              <a:buSzPts val="4500"/>
              <a:buFont typeface="Arial"/>
              <a:buNone/>
            </a:pPr>
            <a:r>
              <a:rPr b="1" baseline="-25000" lang="en-US" sz="4500">
                <a:solidFill>
                  <a:schemeClr val="lt1"/>
                </a:solidFill>
              </a:rPr>
              <a:t>Statistical Timing Verification for Digital Circuits</a:t>
            </a:r>
            <a:endParaRPr b="0" baseline="-25000" i="0" sz="45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None/>
            </a:pPr>
            <a:r>
              <a:rPr b="0" i="0" lang="en-US" sz="2500" u="none" cap="none" strike="noStrike">
                <a:solidFill>
                  <a:schemeClr val="lt1"/>
                </a:solidFill>
                <a:latin typeface="Arial"/>
                <a:ea typeface="Arial"/>
                <a:cs typeface="Arial"/>
                <a:sym typeface="Arial"/>
              </a:rPr>
              <a:t>Electrical &amp; Computer Engineering</a:t>
            </a:r>
            <a:endParaRPr/>
          </a:p>
          <a:p>
            <a:pPr indent="0" lvl="0" marL="0" marR="0" rtl="0" algn="ctr">
              <a:lnSpc>
                <a:spcPct val="100000"/>
              </a:lnSpc>
              <a:spcBef>
                <a:spcPts val="600"/>
              </a:spcBef>
              <a:spcAft>
                <a:spcPts val="0"/>
              </a:spcAft>
              <a:buNone/>
            </a:pPr>
            <a:r>
              <a:t/>
            </a:r>
            <a:endParaRPr b="0" i="0" sz="1800" u="none" cap="none" strike="noStrike">
              <a:solidFill>
                <a:schemeClr val="lt1"/>
              </a:solidFill>
              <a:latin typeface="Arial"/>
              <a:ea typeface="Arial"/>
              <a:cs typeface="Arial"/>
              <a:sym typeface="Arial"/>
            </a:endParaRPr>
          </a:p>
          <a:p>
            <a:pPr indent="0" lvl="0" marL="0" marR="0" rtl="0" algn="ctr">
              <a:lnSpc>
                <a:spcPct val="100000"/>
              </a:lnSpc>
              <a:spcBef>
                <a:spcPts val="600"/>
              </a:spcBef>
              <a:spcAft>
                <a:spcPts val="0"/>
              </a:spcAft>
              <a:buNone/>
            </a:pPr>
            <a:r>
              <a:rPr lang="en-US" sz="1800">
                <a:solidFill>
                  <a:schemeClr val="lt1"/>
                </a:solidFill>
              </a:rPr>
              <a:t>By Ethan Zhou &amp; Neupane Nitesh</a:t>
            </a:r>
            <a:endParaRPr/>
          </a:p>
          <a:p>
            <a:pPr indent="0" lvl="0" marL="0" marR="0" rtl="0" algn="ctr">
              <a:lnSpc>
                <a:spcPct val="100000"/>
              </a:lnSpc>
              <a:spcBef>
                <a:spcPts val="60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83" name="Google Shape;83;p26"/>
          <p:cNvSpPr txBox="1"/>
          <p:nvPr/>
        </p:nvSpPr>
        <p:spPr>
          <a:xfrm>
            <a:off x="3922059" y="5413888"/>
            <a:ext cx="4347882"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lt1"/>
                </a:solidFill>
              </a:rPr>
              <a:t>3/25/2025</a:t>
            </a:r>
            <a:endParaRPr b="0" i="0" sz="1800" u="none" cap="none" strike="noStrike">
              <a:solidFill>
                <a:schemeClr val="lt1"/>
              </a:solidFill>
              <a:latin typeface="Arial"/>
              <a:ea typeface="Arial"/>
              <a:cs typeface="Arial"/>
              <a:sym typeface="Arial"/>
            </a:endParaRPr>
          </a:p>
        </p:txBody>
      </p:sp>
      <p:pic>
        <p:nvPicPr>
          <p:cNvPr id="84" name="Google Shape;84;p26"/>
          <p:cNvPicPr preferRelativeResize="0"/>
          <p:nvPr/>
        </p:nvPicPr>
        <p:blipFill rotWithShape="1">
          <a:blip r:embed="rId4">
            <a:alphaModFix/>
          </a:blip>
          <a:srcRect b="0" l="0" r="0" t="0"/>
          <a:stretch/>
        </p:blipFill>
        <p:spPr>
          <a:xfrm>
            <a:off x="4641007" y="1004743"/>
            <a:ext cx="2909982" cy="75466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33b010122d0_0_2"/>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90" name="Google Shape;90;g33b010122d0_0_2"/>
          <p:cNvSpPr txBox="1"/>
          <p:nvPr/>
        </p:nvSpPr>
        <p:spPr>
          <a:xfrm>
            <a:off x="376810" y="1334279"/>
            <a:ext cx="54420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300">
                <a:solidFill>
                  <a:srgbClr val="E84B36"/>
                </a:solidFill>
              </a:rPr>
              <a:t>Why is Timing Verification Important?</a:t>
            </a:r>
            <a:endParaRPr b="1" i="0" sz="23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1800"/>
              <a:t>In modern digital circuits, ensuring correct timing is crucial for reliable operation. Pipelined designs rely on strict timing constraints to ensure data is processed correctly at each clock cycle. Any delay that exceeds the allocated time can lead to incorrect computations or system failures. Traditional timing analysis methods aim to guarantee that all paths meet their timing requirements, but they often rely on worst-case assumptions, which can lead to overly conservative designs and unnecessary performance limitations.</a:t>
            </a:r>
            <a:endParaRPr b="1" i="0" sz="1800" u="none" cap="none" strike="noStrike">
              <a:solidFill>
                <a:schemeClr val="dk1"/>
              </a:solidFill>
              <a:latin typeface="Arial"/>
              <a:ea typeface="Arial"/>
              <a:cs typeface="Arial"/>
              <a:sym typeface="Arial"/>
            </a:endParaRPr>
          </a:p>
        </p:txBody>
      </p:sp>
      <p:sp>
        <p:nvSpPr>
          <p:cNvPr id="91" name="Google Shape;91;g33b010122d0_0_2"/>
          <p:cNvSpPr txBox="1"/>
          <p:nvPr/>
        </p:nvSpPr>
        <p:spPr>
          <a:xfrm>
            <a:off x="6158774" y="1334279"/>
            <a:ext cx="5442000" cy="4821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000">
                <a:solidFill>
                  <a:srgbClr val="15264B"/>
                </a:solidFill>
              </a:rPr>
              <a:t>Why Statistical Verification?</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lang="en-US" sz="1800"/>
              <a:t>Traditional worst-case timing analysis assumes fixed delays, ignoring variations due to process, voltage, and temperature fluctuations. In reality, timing delays follow probability distributions, meaning that some violations may be rare but not impossible. Statistical timing verification models these uncertainties, allowing us to estimate the likelihood of timing failures rather than assuming the worst-case scenario. This enables designers to push performance limits more aggressively while maintaining reliability, balancing risk and efficiency in modern high-speed circuits.</a:t>
            </a:r>
            <a:endParaRPr b="1" i="0" sz="1800" u="none" cap="none" strike="noStrike">
              <a:solidFill>
                <a:schemeClr val="dk1"/>
              </a:solidFill>
              <a:latin typeface="Arial"/>
              <a:ea typeface="Arial"/>
              <a:cs typeface="Arial"/>
              <a:sym typeface="Arial"/>
            </a:endParaRPr>
          </a:p>
        </p:txBody>
      </p:sp>
      <p:sp>
        <p:nvSpPr>
          <p:cNvPr id="92" name="Google Shape;92;g33b010122d0_0_2"/>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Motivation &amp; Background</a:t>
            </a:r>
            <a:endParaRPr b="0" i="0" sz="2400" u="none" cap="none" strike="noStrike">
              <a:solidFill>
                <a:schemeClr val="lt1"/>
              </a:solidFill>
              <a:latin typeface="Arial"/>
              <a:ea typeface="Arial"/>
              <a:cs typeface="Arial"/>
              <a:sym typeface="Arial"/>
            </a:endParaRPr>
          </a:p>
        </p:txBody>
      </p:sp>
      <p:pic>
        <p:nvPicPr>
          <p:cNvPr id="93" name="Google Shape;93;g33b010122d0_0_2"/>
          <p:cNvPicPr preferRelativeResize="0"/>
          <p:nvPr/>
        </p:nvPicPr>
        <p:blipFill rotWithShape="1">
          <a:blip r:embed="rId3">
            <a:alphaModFix/>
          </a:blip>
          <a:srcRect b="0" l="0" r="0" t="0"/>
          <a:stretch/>
        </p:blipFill>
        <p:spPr>
          <a:xfrm>
            <a:off x="11557509" y="233819"/>
            <a:ext cx="271309" cy="389810"/>
          </a:xfrm>
          <a:prstGeom prst="rect">
            <a:avLst/>
          </a:prstGeom>
          <a:noFill/>
          <a:ln>
            <a:noFill/>
          </a:ln>
        </p:spPr>
      </p:pic>
      <p:sp>
        <p:nvSpPr>
          <p:cNvPr id="94" name="Google Shape;94;g33b010122d0_0_2"/>
          <p:cNvSpPr txBox="1"/>
          <p:nvPr/>
        </p:nvSpPr>
        <p:spPr>
          <a:xfrm>
            <a:off x="9335597" y="6524381"/>
            <a:ext cx="24735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GRAINGER ENGINEERING</a:t>
            </a:r>
            <a:endParaRPr/>
          </a:p>
        </p:txBody>
      </p:sp>
      <p:sp>
        <p:nvSpPr>
          <p:cNvPr id="95" name="Google Shape;95;g33b010122d0_0_2"/>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ELECTRICAL &amp; COMPUTER ENGINEERING</a:t>
            </a:r>
            <a:endParaRPr/>
          </a:p>
        </p:txBody>
      </p:sp>
      <p:grpSp>
        <p:nvGrpSpPr>
          <p:cNvPr id="96" name="Google Shape;96;g33b010122d0_0_2"/>
          <p:cNvGrpSpPr/>
          <p:nvPr/>
        </p:nvGrpSpPr>
        <p:grpSpPr>
          <a:xfrm>
            <a:off x="4061425" y="6601537"/>
            <a:ext cx="5238715" cy="70500"/>
            <a:chOff x="4028175" y="6601537"/>
            <a:chExt cx="5238715" cy="70500"/>
          </a:xfrm>
        </p:grpSpPr>
        <p:cxnSp>
          <p:nvCxnSpPr>
            <p:cNvPr id="97" name="Google Shape;97;g33b010122d0_0_2"/>
            <p:cNvCxnSpPr/>
            <p:nvPr/>
          </p:nvCxnSpPr>
          <p:spPr>
            <a:xfrm rot="10800000">
              <a:off x="4028175" y="6639606"/>
              <a:ext cx="5169900" cy="0"/>
            </a:xfrm>
            <a:prstGeom prst="straightConnector1">
              <a:avLst/>
            </a:prstGeom>
            <a:noFill/>
            <a:ln cap="flat" cmpd="sng" w="9525">
              <a:solidFill>
                <a:srgbClr val="13294B"/>
              </a:solidFill>
              <a:prstDash val="solid"/>
              <a:round/>
              <a:headEnd len="sm" w="sm" type="none"/>
              <a:tailEnd len="sm" w="sm" type="none"/>
            </a:ln>
          </p:spPr>
        </p:cxnSp>
        <p:sp>
          <p:nvSpPr>
            <p:cNvPr id="98" name="Google Shape;98;g33b010122d0_0_2"/>
            <p:cNvSpPr/>
            <p:nvPr/>
          </p:nvSpPr>
          <p:spPr>
            <a:xfrm>
              <a:off x="9196390" y="6601537"/>
              <a:ext cx="70500" cy="70500"/>
            </a:xfrm>
            <a:prstGeom prst="ellipse">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3"/>
          <p:cNvSpPr txBox="1"/>
          <p:nvPr/>
        </p:nvSpPr>
        <p:spPr>
          <a:xfrm>
            <a:off x="8490436" y="3493224"/>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104" name="Google Shape;104;p33"/>
          <p:cNvSpPr txBox="1"/>
          <p:nvPr/>
        </p:nvSpPr>
        <p:spPr>
          <a:xfrm>
            <a:off x="376808" y="1334279"/>
            <a:ext cx="6422373" cy="4821102"/>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00000"/>
              </a:lnSpc>
              <a:spcBef>
                <a:spcPts val="0"/>
              </a:spcBef>
              <a:spcAft>
                <a:spcPts val="0"/>
              </a:spcAft>
              <a:buSzPct val="73969"/>
              <a:buNone/>
            </a:pPr>
            <a:r>
              <a:rPr b="1" lang="en-US" sz="1487">
                <a:solidFill>
                  <a:schemeClr val="accent2"/>
                </a:solidFill>
              </a:rPr>
              <a:t>Traditional Timing Analysis (STA)</a:t>
            </a:r>
            <a:endParaRPr b="1" sz="1487">
              <a:solidFill>
                <a:schemeClr val="accent2"/>
              </a:solidFill>
            </a:endParaRPr>
          </a:p>
          <a:p>
            <a:pPr indent="-301783" lvl="0" marL="457200" rtl="0" algn="l">
              <a:lnSpc>
                <a:spcPct val="100000"/>
              </a:lnSpc>
              <a:spcBef>
                <a:spcPts val="1200"/>
              </a:spcBef>
              <a:spcAft>
                <a:spcPts val="0"/>
              </a:spcAft>
              <a:buClr>
                <a:schemeClr val="dk1"/>
              </a:buClr>
              <a:buSzPct val="100000"/>
              <a:buChar char="●"/>
            </a:pPr>
            <a:r>
              <a:rPr lang="en-US" sz="1487">
                <a:solidFill>
                  <a:schemeClr val="dk1"/>
                </a:solidFill>
              </a:rPr>
              <a:t>Determines worst-case timing paths to ensure circuit correctness.</a:t>
            </a:r>
            <a:endParaRPr sz="1487">
              <a:solidFill>
                <a:schemeClr val="dk1"/>
              </a:solidFill>
            </a:endParaRPr>
          </a:p>
          <a:p>
            <a:pPr indent="-297497" lvl="0" marL="457200" rtl="0" algn="l">
              <a:lnSpc>
                <a:spcPct val="100000"/>
              </a:lnSpc>
              <a:spcBef>
                <a:spcPts val="0"/>
              </a:spcBef>
              <a:spcAft>
                <a:spcPts val="0"/>
              </a:spcAft>
              <a:buClr>
                <a:schemeClr val="dk1"/>
              </a:buClr>
              <a:buSzPct val="94142"/>
              <a:buChar char="●"/>
            </a:pPr>
            <a:r>
              <a:rPr lang="en-US" sz="1487">
                <a:solidFill>
                  <a:schemeClr val="dk1"/>
                </a:solidFill>
              </a:rPr>
              <a:t>Assumes fixed delays, leading to overly conservative designs.</a:t>
            </a:r>
            <a:br>
              <a:rPr lang="en-US" sz="1100">
                <a:solidFill>
                  <a:schemeClr val="dk1"/>
                </a:solidFill>
              </a:rPr>
            </a:br>
            <a:endParaRPr sz="100">
              <a:solidFill>
                <a:schemeClr val="dk1"/>
              </a:solidFill>
            </a:endParaRPr>
          </a:p>
          <a:p>
            <a:pPr indent="0" lvl="0" marL="0" rtl="0" algn="l">
              <a:lnSpc>
                <a:spcPct val="100000"/>
              </a:lnSpc>
              <a:spcBef>
                <a:spcPts val="1200"/>
              </a:spcBef>
              <a:spcAft>
                <a:spcPts val="0"/>
              </a:spcAft>
              <a:buSzPct val="75119"/>
              <a:buNone/>
            </a:pPr>
            <a:r>
              <a:rPr b="1" lang="en-US" sz="1464">
                <a:solidFill>
                  <a:schemeClr val="accent2"/>
                </a:solidFill>
              </a:rPr>
              <a:t>Statistical Timing Analysis (SSTA)</a:t>
            </a:r>
            <a:br>
              <a:rPr b="1" lang="en-US" sz="1464">
                <a:solidFill>
                  <a:schemeClr val="dk1"/>
                </a:solidFill>
              </a:rPr>
            </a:br>
            <a:endParaRPr b="1" sz="1464">
              <a:solidFill>
                <a:schemeClr val="dk1"/>
              </a:solidFill>
            </a:endParaRPr>
          </a:p>
          <a:p>
            <a:pPr indent="-300663" lvl="0" marL="457200" rtl="0" algn="l">
              <a:lnSpc>
                <a:spcPct val="100000"/>
              </a:lnSpc>
              <a:spcBef>
                <a:spcPts val="1200"/>
              </a:spcBef>
              <a:spcAft>
                <a:spcPts val="0"/>
              </a:spcAft>
              <a:buClr>
                <a:schemeClr val="dk1"/>
              </a:buClr>
              <a:buSzPct val="100000"/>
              <a:buChar char="●"/>
            </a:pPr>
            <a:r>
              <a:rPr lang="en-US" sz="1464">
                <a:solidFill>
                  <a:schemeClr val="dk1"/>
                </a:solidFill>
              </a:rPr>
              <a:t>Accounts for variations in process, voltage, and temperature.</a:t>
            </a:r>
            <a:endParaRPr sz="1464">
              <a:solidFill>
                <a:schemeClr val="dk1"/>
              </a:solidFill>
            </a:endParaRPr>
          </a:p>
          <a:p>
            <a:pPr indent="-297497" lvl="0" marL="457200" rtl="0" algn="l">
              <a:lnSpc>
                <a:spcPct val="100000"/>
              </a:lnSpc>
              <a:spcBef>
                <a:spcPts val="0"/>
              </a:spcBef>
              <a:spcAft>
                <a:spcPts val="0"/>
              </a:spcAft>
              <a:buClr>
                <a:schemeClr val="dk1"/>
              </a:buClr>
              <a:buSzPct val="95606"/>
              <a:buChar char="●"/>
            </a:pPr>
            <a:r>
              <a:rPr lang="en-US" sz="1464">
                <a:solidFill>
                  <a:schemeClr val="dk1"/>
                </a:solidFill>
              </a:rPr>
              <a:t>Models timing delays probabilistically to estimate failure likelihood.</a:t>
            </a:r>
            <a:br>
              <a:rPr lang="en-US" sz="1100">
                <a:solidFill>
                  <a:schemeClr val="dk1"/>
                </a:solidFill>
              </a:rPr>
            </a:br>
            <a:endParaRPr sz="1100">
              <a:solidFill>
                <a:schemeClr val="dk1"/>
              </a:solidFill>
            </a:endParaRPr>
          </a:p>
          <a:p>
            <a:pPr indent="0" lvl="0" marL="0" rtl="0" algn="l">
              <a:lnSpc>
                <a:spcPct val="115000"/>
              </a:lnSpc>
              <a:spcBef>
                <a:spcPts val="1200"/>
              </a:spcBef>
              <a:spcAft>
                <a:spcPts val="0"/>
              </a:spcAft>
              <a:buClr>
                <a:schemeClr val="dk1"/>
              </a:buClr>
              <a:buSzPct val="100000"/>
              <a:buFont typeface="Arial"/>
              <a:buNone/>
            </a:pPr>
            <a:r>
              <a:rPr b="1" lang="en-US" sz="1100">
                <a:solidFill>
                  <a:schemeClr val="dk1"/>
                </a:solidFill>
              </a:rPr>
              <a:t>Key Research in SSTA</a:t>
            </a:r>
            <a:r>
              <a:rPr lang="en-US" sz="1100">
                <a:solidFill>
                  <a:schemeClr val="dk1"/>
                </a:solidFill>
              </a:rPr>
              <a:t> </a:t>
            </a:r>
            <a:r>
              <a:rPr i="1" lang="en-US" sz="1100">
                <a:solidFill>
                  <a:schemeClr val="dk1"/>
                </a:solidFill>
              </a:rPr>
              <a:t>(Based on proposal references)</a:t>
            </a:r>
            <a:br>
              <a:rPr i="1" lang="en-US" sz="1100">
                <a:solidFill>
                  <a:schemeClr val="dk1"/>
                </a:solidFill>
              </a:rPr>
            </a:br>
            <a:endParaRPr i="1" sz="1100">
              <a:solidFill>
                <a:schemeClr val="dk1"/>
              </a:solidFill>
            </a:endParaRPr>
          </a:p>
          <a:p>
            <a:pPr indent="-282733" lvl="0" marL="457200" rtl="0" algn="l">
              <a:lnSpc>
                <a:spcPct val="115000"/>
              </a:lnSpc>
              <a:spcBef>
                <a:spcPts val="1200"/>
              </a:spcBef>
              <a:spcAft>
                <a:spcPts val="0"/>
              </a:spcAft>
              <a:buClr>
                <a:schemeClr val="dk1"/>
              </a:buClr>
              <a:buSzPct val="100000"/>
              <a:buChar char="●"/>
            </a:pPr>
            <a:r>
              <a:rPr b="1" lang="en-US" sz="1100">
                <a:solidFill>
                  <a:schemeClr val="dk1"/>
                </a:solidFill>
              </a:rPr>
              <a:t>Liou et al.</a:t>
            </a:r>
            <a:r>
              <a:rPr lang="en-US" sz="1100">
                <a:solidFill>
                  <a:schemeClr val="dk1"/>
                </a:solidFill>
              </a:rPr>
              <a:t> </a:t>
            </a:r>
            <a:r>
              <a:rPr i="1" lang="en-US" sz="1100">
                <a:solidFill>
                  <a:schemeClr val="dk1"/>
                </a:solidFill>
              </a:rPr>
              <a:t>(2005, ICCAD)</a:t>
            </a:r>
            <a:r>
              <a:rPr lang="en-US" sz="1100">
                <a:solidFill>
                  <a:schemeClr val="dk1"/>
                </a:solidFill>
              </a:rPr>
              <a:t>: Proposed a </a:t>
            </a:r>
            <a:r>
              <a:rPr b="1" lang="en-US" sz="1100">
                <a:solidFill>
                  <a:schemeClr val="dk1"/>
                </a:solidFill>
              </a:rPr>
              <a:t>unified framework</a:t>
            </a:r>
            <a:r>
              <a:rPr lang="en-US" sz="1100">
                <a:solidFill>
                  <a:schemeClr val="dk1"/>
                </a:solidFill>
              </a:rPr>
              <a:t> for statistical timing analysis that considers coupling effects and multiple input switching. This method improves accuracy in predicting real-world timing behavior.</a:t>
            </a:r>
            <a:br>
              <a:rPr lang="en-US" sz="1100">
                <a:solidFill>
                  <a:schemeClr val="dk1"/>
                </a:solidFill>
              </a:rPr>
            </a:br>
            <a:endParaRPr sz="1100">
              <a:solidFill>
                <a:schemeClr val="dk1"/>
              </a:solidFill>
            </a:endParaRPr>
          </a:p>
          <a:p>
            <a:pPr indent="-282733" lvl="0" marL="457200" rtl="0" algn="l">
              <a:lnSpc>
                <a:spcPct val="115000"/>
              </a:lnSpc>
              <a:spcBef>
                <a:spcPts val="0"/>
              </a:spcBef>
              <a:spcAft>
                <a:spcPts val="0"/>
              </a:spcAft>
              <a:buClr>
                <a:schemeClr val="dk1"/>
              </a:buClr>
              <a:buSzPct val="100000"/>
              <a:buChar char="●"/>
            </a:pPr>
            <a:r>
              <a:rPr b="1" lang="en-US" sz="1100">
                <a:solidFill>
                  <a:schemeClr val="dk1"/>
                </a:solidFill>
              </a:rPr>
              <a:t>Kuo &amp; Ko</a:t>
            </a:r>
            <a:r>
              <a:rPr lang="en-US" sz="1100">
                <a:solidFill>
                  <a:schemeClr val="dk1"/>
                </a:solidFill>
              </a:rPr>
              <a:t> </a:t>
            </a:r>
            <a:r>
              <a:rPr i="1" lang="en-US" sz="1100">
                <a:solidFill>
                  <a:schemeClr val="dk1"/>
                </a:solidFill>
              </a:rPr>
              <a:t>(2012, ISPACS)</a:t>
            </a:r>
            <a:r>
              <a:rPr lang="en-US" sz="1100">
                <a:solidFill>
                  <a:schemeClr val="dk1"/>
                </a:solidFill>
              </a:rPr>
              <a:t>: Explored </a:t>
            </a:r>
            <a:r>
              <a:rPr b="1" lang="en-US" sz="1100">
                <a:solidFill>
                  <a:schemeClr val="dk1"/>
                </a:solidFill>
              </a:rPr>
              <a:t>low-power design strategies</a:t>
            </a:r>
            <a:r>
              <a:rPr lang="en-US" sz="1100">
                <a:solidFill>
                  <a:schemeClr val="dk1"/>
                </a:solidFill>
              </a:rPr>
              <a:t> using static and statistical timing analysis. Their work highlights how statistical models can optimize power consumption without sacrificing reliability.</a:t>
            </a:r>
            <a:br>
              <a:rPr lang="en-US" sz="1100">
                <a:solidFill>
                  <a:schemeClr val="dk1"/>
                </a:solidFill>
              </a:rPr>
            </a:br>
            <a:endParaRPr sz="1100">
              <a:solidFill>
                <a:schemeClr val="dk1"/>
              </a:solidFill>
            </a:endParaRPr>
          </a:p>
          <a:p>
            <a:pPr indent="-282733" lvl="0" marL="457200" rtl="0" algn="l">
              <a:lnSpc>
                <a:spcPct val="115000"/>
              </a:lnSpc>
              <a:spcBef>
                <a:spcPts val="0"/>
              </a:spcBef>
              <a:spcAft>
                <a:spcPts val="0"/>
              </a:spcAft>
              <a:buClr>
                <a:schemeClr val="dk1"/>
              </a:buClr>
              <a:buSzPct val="100000"/>
              <a:buChar char="●"/>
            </a:pPr>
            <a:r>
              <a:rPr b="1" lang="en-US" sz="1100">
                <a:solidFill>
                  <a:schemeClr val="dk1"/>
                </a:solidFill>
              </a:rPr>
              <a:t>Naidu</a:t>
            </a:r>
            <a:r>
              <a:rPr lang="en-US" sz="1100">
                <a:solidFill>
                  <a:schemeClr val="dk1"/>
                </a:solidFill>
              </a:rPr>
              <a:t> </a:t>
            </a:r>
            <a:r>
              <a:rPr i="1" lang="en-US" sz="1100">
                <a:solidFill>
                  <a:schemeClr val="dk1"/>
                </a:solidFill>
              </a:rPr>
              <a:t>(2007, VLSID)</a:t>
            </a:r>
            <a:r>
              <a:rPr lang="en-US" sz="1100">
                <a:solidFill>
                  <a:schemeClr val="dk1"/>
                </a:solidFill>
              </a:rPr>
              <a:t>: Focused on </a:t>
            </a:r>
            <a:r>
              <a:rPr b="1" lang="en-US" sz="1100">
                <a:solidFill>
                  <a:schemeClr val="dk1"/>
                </a:solidFill>
              </a:rPr>
              <a:t>speeding up Monte Carlo simulation</a:t>
            </a:r>
            <a:r>
              <a:rPr lang="en-US" sz="1100">
                <a:solidFill>
                  <a:schemeClr val="dk1"/>
                </a:solidFill>
              </a:rPr>
              <a:t> for statistical timing analysis. This approach improves efficiency, making statistical verification more practical for large-scale circuits.</a:t>
            </a:r>
            <a:br>
              <a:rPr lang="en-US" sz="1100">
                <a:solidFill>
                  <a:schemeClr val="dk1"/>
                </a:solidFill>
              </a:rPr>
            </a:br>
            <a:endParaRPr sz="1100">
              <a:solidFill>
                <a:schemeClr val="dk1"/>
              </a:solidFill>
            </a:endParaRPr>
          </a:p>
          <a:p>
            <a:pPr indent="-282733" lvl="0" marL="457200" rtl="0" algn="l">
              <a:lnSpc>
                <a:spcPct val="115000"/>
              </a:lnSpc>
              <a:spcBef>
                <a:spcPts val="0"/>
              </a:spcBef>
              <a:spcAft>
                <a:spcPts val="0"/>
              </a:spcAft>
              <a:buClr>
                <a:schemeClr val="dk1"/>
              </a:buClr>
              <a:buSzPct val="100000"/>
              <a:buChar char="●"/>
            </a:pPr>
            <a:r>
              <a:rPr b="1" lang="en-US" sz="1100">
                <a:solidFill>
                  <a:schemeClr val="dk1"/>
                </a:solidFill>
              </a:rPr>
              <a:t>Jyu et al.</a:t>
            </a:r>
            <a:r>
              <a:rPr lang="en-US" sz="1100">
                <a:solidFill>
                  <a:schemeClr val="dk1"/>
                </a:solidFill>
              </a:rPr>
              <a:t> </a:t>
            </a:r>
            <a:r>
              <a:rPr i="1" lang="en-US" sz="1100">
                <a:solidFill>
                  <a:schemeClr val="dk1"/>
                </a:solidFill>
              </a:rPr>
              <a:t>(1993, VLSI Systems)</a:t>
            </a:r>
            <a:r>
              <a:rPr lang="en-US" sz="1100">
                <a:solidFill>
                  <a:schemeClr val="dk1"/>
                </a:solidFill>
              </a:rPr>
              <a:t>: One of the early works in </a:t>
            </a:r>
            <a:r>
              <a:rPr b="1" lang="en-US" sz="1100">
                <a:solidFill>
                  <a:schemeClr val="dk1"/>
                </a:solidFill>
              </a:rPr>
              <a:t>statistical timing analysis for combinational logic</a:t>
            </a:r>
            <a:r>
              <a:rPr lang="en-US" sz="1100">
                <a:solidFill>
                  <a:schemeClr val="dk1"/>
                </a:solidFill>
              </a:rPr>
              <a:t>, laying the foundation for probabilistic verification techniques.</a:t>
            </a:r>
            <a:br>
              <a:rPr lang="en-US" sz="1100">
                <a:solidFill>
                  <a:schemeClr val="dk1"/>
                </a:solidFill>
              </a:rPr>
            </a:br>
            <a:endParaRPr sz="1100">
              <a:solidFill>
                <a:schemeClr val="dk1"/>
              </a:solidFill>
            </a:endParaRPr>
          </a:p>
          <a:p>
            <a:pPr indent="-282733" lvl="0" marL="457200" rtl="0" algn="l">
              <a:lnSpc>
                <a:spcPct val="115000"/>
              </a:lnSpc>
              <a:spcBef>
                <a:spcPts val="0"/>
              </a:spcBef>
              <a:spcAft>
                <a:spcPts val="0"/>
              </a:spcAft>
              <a:buClr>
                <a:schemeClr val="dk1"/>
              </a:buClr>
              <a:buSzPct val="100000"/>
              <a:buChar char="●"/>
            </a:pPr>
            <a:r>
              <a:rPr b="1" lang="en-US" sz="1100">
                <a:solidFill>
                  <a:schemeClr val="dk1"/>
                </a:solidFill>
              </a:rPr>
              <a:t>Li et al.</a:t>
            </a:r>
            <a:r>
              <a:rPr lang="en-US" sz="1100">
                <a:solidFill>
                  <a:schemeClr val="dk1"/>
                </a:solidFill>
              </a:rPr>
              <a:t> </a:t>
            </a:r>
            <a:r>
              <a:rPr i="1" lang="en-US" sz="1100">
                <a:solidFill>
                  <a:schemeClr val="dk1"/>
                </a:solidFill>
              </a:rPr>
              <a:t>(2013, IEEE TCAD)</a:t>
            </a:r>
            <a:r>
              <a:rPr lang="en-US" sz="1100">
                <a:solidFill>
                  <a:schemeClr val="dk1"/>
                </a:solidFill>
              </a:rPr>
              <a:t>: Investigated </a:t>
            </a:r>
            <a:r>
              <a:rPr b="1" lang="en-US" sz="1100">
                <a:solidFill>
                  <a:schemeClr val="dk1"/>
                </a:solidFill>
              </a:rPr>
              <a:t>hierarchical statistical timing analysis</a:t>
            </a:r>
            <a:r>
              <a:rPr lang="en-US" sz="1100">
                <a:solidFill>
                  <a:schemeClr val="dk1"/>
                </a:solidFill>
              </a:rPr>
              <a:t>, which improves scalability by breaking circuits into smaller components while maintaining accuracy.</a:t>
            </a:r>
            <a:endParaRPr sz="1100">
              <a:solidFill>
                <a:schemeClr val="dk1"/>
              </a:solidFill>
            </a:endParaRPr>
          </a:p>
          <a:p>
            <a:pPr indent="0" lvl="0" marL="0" marR="0" rtl="0" algn="l">
              <a:lnSpc>
                <a:spcPct val="100000"/>
              </a:lnSpc>
              <a:spcBef>
                <a:spcPts val="1200"/>
              </a:spcBef>
              <a:spcAft>
                <a:spcPts val="0"/>
              </a:spcAft>
              <a:buNone/>
            </a:pPr>
            <a:r>
              <a:t/>
            </a:r>
            <a:endParaRPr b="1" sz="2600">
              <a:solidFill>
                <a:srgbClr val="E84B36"/>
              </a:solidFill>
            </a:endParaRPr>
          </a:p>
        </p:txBody>
      </p:sp>
      <p:sp>
        <p:nvSpPr>
          <p:cNvPr id="105" name="Google Shape;105;p33"/>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06" name="Google Shape;106;p33"/>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Prior work</a:t>
            </a:r>
            <a:endParaRPr b="0" i="0" sz="2400" u="none" cap="none" strike="noStrike">
              <a:solidFill>
                <a:schemeClr val="lt1"/>
              </a:solidFill>
              <a:latin typeface="Arial"/>
              <a:ea typeface="Arial"/>
              <a:cs typeface="Arial"/>
              <a:sym typeface="Arial"/>
            </a:endParaRPr>
          </a:p>
        </p:txBody>
      </p:sp>
      <p:pic>
        <p:nvPicPr>
          <p:cNvPr id="107" name="Google Shape;107;p33"/>
          <p:cNvPicPr preferRelativeResize="0"/>
          <p:nvPr/>
        </p:nvPicPr>
        <p:blipFill rotWithShape="1">
          <a:blip r:embed="rId3">
            <a:alphaModFix/>
          </a:blip>
          <a:srcRect b="0" l="0" r="0" t="0"/>
          <a:stretch/>
        </p:blipFill>
        <p:spPr>
          <a:xfrm>
            <a:off x="11557509" y="233819"/>
            <a:ext cx="271308" cy="389810"/>
          </a:xfrm>
          <a:prstGeom prst="rect">
            <a:avLst/>
          </a:prstGeom>
          <a:noFill/>
          <a:ln>
            <a:noFill/>
          </a:ln>
        </p:spPr>
      </p:pic>
      <p:sp>
        <p:nvSpPr>
          <p:cNvPr id="108" name="Google Shape;108;p33"/>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GRAINGER ENGINEERING</a:t>
            </a:r>
            <a:endParaRPr/>
          </a:p>
        </p:txBody>
      </p:sp>
      <p:sp>
        <p:nvSpPr>
          <p:cNvPr id="109" name="Google Shape;109;p33"/>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ELECTRICAL &amp; COMPUTER ENGINEERING</a:t>
            </a:r>
            <a:endParaRPr/>
          </a:p>
        </p:txBody>
      </p:sp>
      <p:grpSp>
        <p:nvGrpSpPr>
          <p:cNvPr id="110" name="Google Shape;110;p33"/>
          <p:cNvGrpSpPr/>
          <p:nvPr/>
        </p:nvGrpSpPr>
        <p:grpSpPr>
          <a:xfrm>
            <a:off x="4061361" y="6601537"/>
            <a:ext cx="5238725" cy="70446"/>
            <a:chOff x="4028111" y="6601537"/>
            <a:chExt cx="5238725" cy="70446"/>
          </a:xfrm>
        </p:grpSpPr>
        <p:cxnSp>
          <p:nvCxnSpPr>
            <p:cNvPr id="111" name="Google Shape;111;p33"/>
            <p:cNvCxnSpPr/>
            <p:nvPr/>
          </p:nvCxnSpPr>
          <p:spPr>
            <a:xfrm rot="10800000">
              <a:off x="4028111" y="6639606"/>
              <a:ext cx="5169964" cy="0"/>
            </a:xfrm>
            <a:prstGeom prst="straightConnector1">
              <a:avLst/>
            </a:prstGeom>
            <a:noFill/>
            <a:ln cap="flat" cmpd="sng" w="9525">
              <a:solidFill>
                <a:srgbClr val="13294B"/>
              </a:solidFill>
              <a:prstDash val="solid"/>
              <a:round/>
              <a:headEnd len="sm" w="sm" type="none"/>
              <a:tailEnd len="sm" w="sm" type="none"/>
            </a:ln>
          </p:spPr>
        </p:cxnSp>
        <p:sp>
          <p:nvSpPr>
            <p:cNvPr id="112" name="Google Shape;112;p33"/>
            <p:cNvSpPr/>
            <p:nvPr/>
          </p:nvSpPr>
          <p:spPr>
            <a:xfrm>
              <a:off x="9196390" y="6601537"/>
              <a:ext cx="70446" cy="70446"/>
            </a:xfrm>
            <a:prstGeom prst="ellipse">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id="113" name="Google Shape;113;p33"/>
          <p:cNvPicPr preferRelativeResize="0"/>
          <p:nvPr/>
        </p:nvPicPr>
        <p:blipFill>
          <a:blip r:embed="rId4">
            <a:alphaModFix/>
          </a:blip>
          <a:stretch>
            <a:fillRect/>
          </a:stretch>
        </p:blipFill>
        <p:spPr>
          <a:xfrm>
            <a:off x="6799173" y="1228313"/>
            <a:ext cx="5281076" cy="46913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1"/>
          <p:cNvSpPr txBox="1"/>
          <p:nvPr/>
        </p:nvSpPr>
        <p:spPr>
          <a:xfrm>
            <a:off x="1494115" y="2239572"/>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119" name="Google Shape;119;p31"/>
          <p:cNvSpPr/>
          <p:nvPr/>
        </p:nvSpPr>
        <p:spPr>
          <a:xfrm>
            <a:off x="475566" y="3774068"/>
            <a:ext cx="4356660" cy="2315647"/>
          </a:xfrm>
          <a:prstGeom prst="rect">
            <a:avLst/>
          </a:prstGeom>
          <a:solidFill>
            <a:srgbClr val="D8D8D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0" name="Google Shape;120;p31"/>
          <p:cNvSpPr txBox="1"/>
          <p:nvPr/>
        </p:nvSpPr>
        <p:spPr>
          <a:xfrm>
            <a:off x="1494115" y="4747225"/>
            <a:ext cx="2280491"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A5A5A5"/>
                </a:solidFill>
                <a:latin typeface="Arial"/>
                <a:ea typeface="Arial"/>
                <a:cs typeface="Arial"/>
                <a:sym typeface="Arial"/>
              </a:rPr>
              <a:t>IMAGE / GRAPHIC</a:t>
            </a:r>
            <a:endParaRPr b="0" i="0" sz="1400" u="none" cap="none" strike="noStrike">
              <a:solidFill>
                <a:srgbClr val="000000"/>
              </a:solidFill>
              <a:latin typeface="Arial"/>
              <a:ea typeface="Arial"/>
              <a:cs typeface="Arial"/>
              <a:sym typeface="Arial"/>
            </a:endParaRPr>
          </a:p>
        </p:txBody>
      </p:sp>
      <p:sp>
        <p:nvSpPr>
          <p:cNvPr id="121" name="Google Shape;121;p31"/>
          <p:cNvSpPr txBox="1"/>
          <p:nvPr/>
        </p:nvSpPr>
        <p:spPr>
          <a:xfrm>
            <a:off x="5122548" y="1334279"/>
            <a:ext cx="6686464" cy="482110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en-US" sz="2600">
                <a:solidFill>
                  <a:srgbClr val="E84B36"/>
                </a:solidFill>
              </a:rPr>
              <a:t>Problem Statement</a:t>
            </a:r>
            <a:endParaRPr b="1" i="0" sz="2600" u="none" cap="none" strike="noStrike">
              <a:solidFill>
                <a:srgbClr val="E84B36"/>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Char char="●"/>
            </a:pPr>
            <a:r>
              <a:rPr lang="en-US" sz="1500">
                <a:solidFill>
                  <a:schemeClr val="dk1"/>
                </a:solidFill>
              </a:rPr>
              <a:t>In pipelined digital circuits, timing violations occur when signal propagation exceeds the allocated clock cycle.</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Traditional worst-case analysis is too conservative and inefficient.</a:t>
            </a:r>
            <a:endParaRPr sz="1500">
              <a:solidFill>
                <a:schemeClr val="dk1"/>
              </a:solidFill>
            </a:endParaRPr>
          </a:p>
          <a:p>
            <a:pPr indent="-323850" lvl="0" marL="457200" rtl="0" algn="l">
              <a:spcBef>
                <a:spcPts val="0"/>
              </a:spcBef>
              <a:spcAft>
                <a:spcPts val="0"/>
              </a:spcAft>
              <a:buClr>
                <a:schemeClr val="dk1"/>
              </a:buClr>
              <a:buSzPts val="1500"/>
              <a:buChar char="●"/>
            </a:pPr>
            <a:r>
              <a:rPr lang="en-US" sz="1500">
                <a:solidFill>
                  <a:schemeClr val="dk1"/>
                </a:solidFill>
              </a:rPr>
              <a:t>Need a probabilistic approach to estimate </a:t>
            </a:r>
            <a:r>
              <a:rPr b="1" lang="en-US" sz="1500">
                <a:solidFill>
                  <a:schemeClr val="dk1"/>
                </a:solidFill>
              </a:rPr>
              <a:t>the likelihood</a:t>
            </a:r>
            <a:r>
              <a:rPr lang="en-US" sz="1500">
                <a:solidFill>
                  <a:schemeClr val="dk1"/>
                </a:solidFill>
              </a:rPr>
              <a:t> of timing failures instead of assuming the worst case.</a:t>
            </a:r>
            <a:endParaRPr sz="1500">
              <a:solidFill>
                <a:schemeClr val="dk1"/>
              </a:solidFil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rPr b="1" lang="en-US" sz="2000">
                <a:solidFill>
                  <a:srgbClr val="15264B"/>
                </a:solidFill>
              </a:rPr>
              <a:t>Our Approach</a:t>
            </a:r>
            <a:endParaRPr b="1" i="0" sz="2000" u="none" cap="none" strike="noStrike">
              <a:solidFill>
                <a:srgbClr val="15264B"/>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800" u="none" cap="none" strike="noStrike">
              <a:solidFill>
                <a:schemeClr val="dk1"/>
              </a:solidFill>
              <a:latin typeface="Arial"/>
              <a:ea typeface="Arial"/>
              <a:cs typeface="Arial"/>
              <a:sym typeface="Arial"/>
            </a:endParaRPr>
          </a:p>
          <a:p>
            <a:pPr indent="-323850" lvl="0" marL="457200" rtl="0" algn="l">
              <a:spcBef>
                <a:spcPts val="0"/>
              </a:spcBef>
              <a:spcAft>
                <a:spcPts val="0"/>
              </a:spcAft>
              <a:buClr>
                <a:schemeClr val="dk1"/>
              </a:buClr>
              <a:buSzPts val="1500"/>
              <a:buChar char="●"/>
            </a:pPr>
            <a:r>
              <a:rPr lang="en-US" sz="1500">
                <a:solidFill>
                  <a:schemeClr val="dk1"/>
                </a:solidFill>
              </a:rPr>
              <a:t>Model the circuit as a </a:t>
            </a:r>
            <a:r>
              <a:rPr b="1" lang="en-US" sz="1500">
                <a:solidFill>
                  <a:schemeClr val="dk1"/>
                </a:solidFill>
              </a:rPr>
              <a:t>directed graph</a:t>
            </a:r>
            <a:r>
              <a:rPr lang="en-US" sz="1500">
                <a:solidFill>
                  <a:schemeClr val="dk1"/>
                </a:solidFill>
              </a:rPr>
              <a:t>:</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Nodes</a:t>
            </a:r>
            <a:r>
              <a:rPr lang="en-US" sz="1500">
                <a:solidFill>
                  <a:schemeClr val="dk1"/>
                </a:solidFill>
              </a:rPr>
              <a:t>: Pipe</a:t>
            </a:r>
            <a:r>
              <a:rPr lang="en-US" sz="1500">
                <a:solidFill>
                  <a:schemeClr val="dk1"/>
                </a:solidFill>
              </a:rPr>
              <a:t>lin</a:t>
            </a:r>
            <a:r>
              <a:rPr lang="en-US" sz="1500">
                <a:solidFill>
                  <a:schemeClr val="dk1"/>
                </a:solidFill>
              </a:rPr>
              <a:t>ed registers.</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b="1" lang="en-US" sz="1500">
                <a:solidFill>
                  <a:schemeClr val="dk1"/>
                </a:solidFill>
              </a:rPr>
              <a:t>Edges</a:t>
            </a:r>
            <a:r>
              <a:rPr lang="en-US" sz="1500">
                <a:solidFill>
                  <a:schemeClr val="dk1"/>
                </a:solidFill>
              </a:rPr>
              <a:t>: Timing paths with delay modeled as probability distributions.</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US" sz="1500">
                <a:solidFill>
                  <a:schemeClr val="dk1"/>
                </a:solidFill>
              </a:rPr>
              <a:t>Verification goal: Ensure that the probability of a timing path exceeding its slack remains </a:t>
            </a:r>
            <a:r>
              <a:rPr b="1" lang="en-US" sz="1500">
                <a:solidFill>
                  <a:schemeClr val="dk1"/>
                </a:solidFill>
              </a:rPr>
              <a:t>below a given threshold</a:t>
            </a:r>
            <a:r>
              <a:rPr lang="en-US" sz="1500">
                <a:solidFill>
                  <a:schemeClr val="dk1"/>
                </a:solidFill>
              </a:rPr>
              <a:t>.</a:t>
            </a:r>
            <a:endParaRPr sz="1500">
              <a:solidFill>
                <a:schemeClr val="dk1"/>
              </a:solidFill>
            </a:endParaRPr>
          </a:p>
          <a:p>
            <a:pPr indent="0" lvl="0" marL="0" rtl="0" algn="l">
              <a:lnSpc>
                <a:spcPct val="115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None/>
            </a:pPr>
            <a:r>
              <a:t/>
            </a:r>
            <a:endParaRPr sz="1800"/>
          </a:p>
        </p:txBody>
      </p:sp>
      <p:sp>
        <p:nvSpPr>
          <p:cNvPr id="122" name="Google Shape;122;p31"/>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23" name="Google Shape;123;p31"/>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Definition of the Verification Problem</a:t>
            </a:r>
            <a:endParaRPr b="0" i="0" sz="2400" u="none" cap="none" strike="noStrike">
              <a:solidFill>
                <a:schemeClr val="lt1"/>
              </a:solidFill>
              <a:latin typeface="Arial"/>
              <a:ea typeface="Arial"/>
              <a:cs typeface="Arial"/>
              <a:sym typeface="Arial"/>
            </a:endParaRPr>
          </a:p>
        </p:txBody>
      </p:sp>
      <p:pic>
        <p:nvPicPr>
          <p:cNvPr id="124" name="Google Shape;124;p31"/>
          <p:cNvPicPr preferRelativeResize="0"/>
          <p:nvPr/>
        </p:nvPicPr>
        <p:blipFill rotWithShape="1">
          <a:blip r:embed="rId4">
            <a:alphaModFix/>
          </a:blip>
          <a:srcRect b="0" l="0" r="0" t="0"/>
          <a:stretch/>
        </p:blipFill>
        <p:spPr>
          <a:xfrm>
            <a:off x="11557509" y="233819"/>
            <a:ext cx="271308" cy="389810"/>
          </a:xfrm>
          <a:prstGeom prst="rect">
            <a:avLst/>
          </a:prstGeom>
          <a:noFill/>
          <a:ln>
            <a:noFill/>
          </a:ln>
        </p:spPr>
      </p:pic>
      <p:sp>
        <p:nvSpPr>
          <p:cNvPr id="125" name="Google Shape;125;p31"/>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GRAINGER ENGINEERING</a:t>
            </a:r>
            <a:endParaRPr/>
          </a:p>
        </p:txBody>
      </p:sp>
      <p:sp>
        <p:nvSpPr>
          <p:cNvPr id="126" name="Google Shape;126;p31"/>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ELECTRICAL &amp; COMPUTER ENGINEERING</a:t>
            </a:r>
            <a:endParaRPr/>
          </a:p>
        </p:txBody>
      </p:sp>
      <p:grpSp>
        <p:nvGrpSpPr>
          <p:cNvPr id="127" name="Google Shape;127;p31"/>
          <p:cNvGrpSpPr/>
          <p:nvPr/>
        </p:nvGrpSpPr>
        <p:grpSpPr>
          <a:xfrm>
            <a:off x="4061361" y="6601537"/>
            <a:ext cx="5238725" cy="70446"/>
            <a:chOff x="4028111" y="6601537"/>
            <a:chExt cx="5238725" cy="70446"/>
          </a:xfrm>
        </p:grpSpPr>
        <p:cxnSp>
          <p:nvCxnSpPr>
            <p:cNvPr id="128" name="Google Shape;128;p31"/>
            <p:cNvCxnSpPr/>
            <p:nvPr/>
          </p:nvCxnSpPr>
          <p:spPr>
            <a:xfrm rot="10800000">
              <a:off x="4028111" y="6639606"/>
              <a:ext cx="5169964" cy="0"/>
            </a:xfrm>
            <a:prstGeom prst="straightConnector1">
              <a:avLst/>
            </a:prstGeom>
            <a:noFill/>
            <a:ln cap="flat" cmpd="sng" w="9525">
              <a:solidFill>
                <a:srgbClr val="13294B"/>
              </a:solidFill>
              <a:prstDash val="solid"/>
              <a:round/>
              <a:headEnd len="sm" w="sm" type="none"/>
              <a:tailEnd len="sm" w="sm" type="none"/>
            </a:ln>
          </p:spPr>
        </p:cxnSp>
        <p:sp>
          <p:nvSpPr>
            <p:cNvPr id="129" name="Google Shape;129;p31"/>
            <p:cNvSpPr/>
            <p:nvPr/>
          </p:nvSpPr>
          <p:spPr>
            <a:xfrm>
              <a:off x="9196390" y="6601537"/>
              <a:ext cx="70446" cy="70446"/>
            </a:xfrm>
            <a:prstGeom prst="ellipse">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pic>
        <p:nvPicPr>
          <p:cNvPr id="130" name="Google Shape;130;p31"/>
          <p:cNvPicPr preferRelativeResize="0"/>
          <p:nvPr/>
        </p:nvPicPr>
        <p:blipFill>
          <a:blip r:embed="rId5">
            <a:alphaModFix/>
          </a:blip>
          <a:stretch>
            <a:fillRect/>
          </a:stretch>
        </p:blipFill>
        <p:spPr>
          <a:xfrm>
            <a:off x="475575" y="3668136"/>
            <a:ext cx="4646975" cy="2604738"/>
          </a:xfrm>
          <a:prstGeom prst="rect">
            <a:avLst/>
          </a:prstGeom>
          <a:solidFill>
            <a:srgbClr val="D8D8D8"/>
          </a:solidFill>
          <a:ln>
            <a:noFill/>
          </a:ln>
        </p:spPr>
      </p:pic>
      <p:pic>
        <p:nvPicPr>
          <p:cNvPr id="131" name="Google Shape;131;p31"/>
          <p:cNvPicPr preferRelativeResize="0"/>
          <p:nvPr/>
        </p:nvPicPr>
        <p:blipFill>
          <a:blip r:embed="rId6">
            <a:alphaModFix/>
          </a:blip>
          <a:stretch>
            <a:fillRect/>
          </a:stretch>
        </p:blipFill>
        <p:spPr>
          <a:xfrm>
            <a:off x="471049" y="1758677"/>
            <a:ext cx="4326626" cy="1452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42d561c657_0_18"/>
          <p:cNvSpPr/>
          <p:nvPr/>
        </p:nvSpPr>
        <p:spPr>
          <a:xfrm flipH="1" rot="10800000">
            <a:off x="0" y="20"/>
            <a:ext cx="12192000" cy="86820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37" name="Google Shape;137;g342d561c657_0_18"/>
          <p:cNvSpPr txBox="1"/>
          <p:nvPr/>
        </p:nvSpPr>
        <p:spPr>
          <a:xfrm>
            <a:off x="1397700" y="1835250"/>
            <a:ext cx="8868300" cy="3187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US" sz="1500"/>
              <a:t>Comprehensive Uncertainty Management</a:t>
            </a:r>
            <a:r>
              <a:rPr lang="en-US" sz="1500"/>
              <a:t>: This method effectively accounts for variations caused by manufacturing processes, voltage fluctuations, and temperature changes, ensuring a more robust design.</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US" sz="1500"/>
              <a:t>Realistic Timing Estimation</a:t>
            </a:r>
            <a:r>
              <a:rPr lang="en-US" sz="1500"/>
              <a:t>: Unlike traditional worst-case analysis, this approach provides a precise quantification of the actual risk of failure, offering a more accurate and practical assessment.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en-US" sz="1500"/>
              <a:t>Enhanced Performance Optimization</a:t>
            </a:r>
            <a:r>
              <a:rPr lang="en-US" sz="1500"/>
              <a:t>: It empowers designers to maximize clock speeds while ensuring reliability remains within acceptable limits, striking an optimal balance between performance and dependability.</a:t>
            </a:r>
            <a:endParaRPr sz="1500"/>
          </a:p>
        </p:txBody>
      </p:sp>
      <p:sp>
        <p:nvSpPr>
          <p:cNvPr id="138" name="Google Shape;138;g342d561c657_0_18"/>
          <p:cNvSpPr txBox="1"/>
          <p:nvPr/>
        </p:nvSpPr>
        <p:spPr>
          <a:xfrm>
            <a:off x="376810" y="204051"/>
            <a:ext cx="109101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Why choose this approach?</a:t>
            </a:r>
            <a:endParaRPr b="0" i="0" sz="2400" u="none" cap="none" strike="noStrike">
              <a:solidFill>
                <a:schemeClr val="lt1"/>
              </a:solidFill>
              <a:latin typeface="Arial"/>
              <a:ea typeface="Arial"/>
              <a:cs typeface="Arial"/>
              <a:sym typeface="Arial"/>
            </a:endParaRPr>
          </a:p>
        </p:txBody>
      </p:sp>
      <p:pic>
        <p:nvPicPr>
          <p:cNvPr id="139" name="Google Shape;139;g342d561c657_0_18"/>
          <p:cNvPicPr preferRelativeResize="0"/>
          <p:nvPr/>
        </p:nvPicPr>
        <p:blipFill rotWithShape="1">
          <a:blip r:embed="rId4">
            <a:alphaModFix/>
          </a:blip>
          <a:srcRect b="0" l="0" r="0" t="0"/>
          <a:stretch/>
        </p:blipFill>
        <p:spPr>
          <a:xfrm>
            <a:off x="11557509" y="233819"/>
            <a:ext cx="271309" cy="389810"/>
          </a:xfrm>
          <a:prstGeom prst="rect">
            <a:avLst/>
          </a:prstGeom>
          <a:noFill/>
          <a:ln>
            <a:noFill/>
          </a:ln>
        </p:spPr>
      </p:pic>
      <p:sp>
        <p:nvSpPr>
          <p:cNvPr id="140" name="Google Shape;140;g342d561c657_0_18"/>
          <p:cNvSpPr txBox="1"/>
          <p:nvPr/>
        </p:nvSpPr>
        <p:spPr>
          <a:xfrm>
            <a:off x="9335597" y="6524381"/>
            <a:ext cx="2473500" cy="2307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GRAINGER ENGINEERING</a:t>
            </a:r>
            <a:endParaRPr/>
          </a:p>
        </p:txBody>
      </p:sp>
      <p:sp>
        <p:nvSpPr>
          <p:cNvPr id="141" name="Google Shape;141;g342d561c657_0_18"/>
          <p:cNvSpPr txBox="1"/>
          <p:nvPr/>
        </p:nvSpPr>
        <p:spPr>
          <a:xfrm>
            <a:off x="376807" y="6524381"/>
            <a:ext cx="7991400" cy="230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ELECTRICAL &amp; COMPUTER ENGINEERING</a:t>
            </a:r>
            <a:endParaRPr/>
          </a:p>
        </p:txBody>
      </p:sp>
      <p:grpSp>
        <p:nvGrpSpPr>
          <p:cNvPr id="142" name="Google Shape;142;g342d561c657_0_18"/>
          <p:cNvGrpSpPr/>
          <p:nvPr/>
        </p:nvGrpSpPr>
        <p:grpSpPr>
          <a:xfrm>
            <a:off x="4061425" y="6601537"/>
            <a:ext cx="5238715" cy="70500"/>
            <a:chOff x="4028175" y="6601537"/>
            <a:chExt cx="5238715" cy="70500"/>
          </a:xfrm>
        </p:grpSpPr>
        <p:cxnSp>
          <p:nvCxnSpPr>
            <p:cNvPr id="143" name="Google Shape;143;g342d561c657_0_18"/>
            <p:cNvCxnSpPr/>
            <p:nvPr/>
          </p:nvCxnSpPr>
          <p:spPr>
            <a:xfrm rot="10800000">
              <a:off x="4028175" y="6639606"/>
              <a:ext cx="5169900" cy="0"/>
            </a:xfrm>
            <a:prstGeom prst="straightConnector1">
              <a:avLst/>
            </a:prstGeom>
            <a:noFill/>
            <a:ln cap="flat" cmpd="sng" w="9525">
              <a:solidFill>
                <a:srgbClr val="13294B"/>
              </a:solidFill>
              <a:prstDash val="solid"/>
              <a:round/>
              <a:headEnd len="sm" w="sm" type="none"/>
              <a:tailEnd len="sm" w="sm" type="none"/>
            </a:ln>
          </p:spPr>
        </p:cxnSp>
        <p:sp>
          <p:nvSpPr>
            <p:cNvPr id="144" name="Google Shape;144;g342d561c657_0_18"/>
            <p:cNvSpPr/>
            <p:nvPr/>
          </p:nvSpPr>
          <p:spPr>
            <a:xfrm>
              <a:off x="9196390" y="6601537"/>
              <a:ext cx="70500" cy="70500"/>
            </a:xfrm>
            <a:prstGeom prst="ellipse">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45" name="Google Shape;145;g342d561c657_0_18"/>
          <p:cNvSpPr txBox="1"/>
          <p:nvPr/>
        </p:nvSpPr>
        <p:spPr>
          <a:xfrm>
            <a:off x="2421100" y="2929100"/>
            <a:ext cx="9338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9"/>
          <p:cNvSpPr txBox="1"/>
          <p:nvPr>
            <p:ph idx="1" type="body"/>
          </p:nvPr>
        </p:nvSpPr>
        <p:spPr>
          <a:xfrm>
            <a:off x="376809" y="1334279"/>
            <a:ext cx="11177401" cy="482110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000"/>
              <a:buNone/>
            </a:pPr>
            <a:r>
              <a:rPr b="1" lang="en-US" sz="2600">
                <a:solidFill>
                  <a:srgbClr val="E84B36"/>
                </a:solidFill>
                <a:latin typeface="Arial"/>
                <a:ea typeface="Arial"/>
                <a:cs typeface="Arial"/>
                <a:sym typeface="Arial"/>
              </a:rPr>
              <a:t>Graph-Based Model for Timing Verification</a:t>
            </a:r>
            <a:endParaRPr b="1" sz="2600">
              <a:solidFill>
                <a:srgbClr val="E84B36"/>
              </a:solidFill>
              <a:latin typeface="Arial"/>
              <a:ea typeface="Arial"/>
              <a:cs typeface="Arial"/>
              <a:sym typeface="Arial"/>
            </a:endParaRPr>
          </a:p>
          <a:p>
            <a:pPr indent="0" lvl="0" marL="0" rtl="0" algn="l">
              <a:lnSpc>
                <a:spcPct val="100000"/>
              </a:lnSpc>
              <a:spcBef>
                <a:spcPts val="0"/>
              </a:spcBef>
              <a:spcAft>
                <a:spcPts val="0"/>
              </a:spcAft>
              <a:buSzPts val="2000"/>
              <a:buNone/>
            </a:pPr>
            <a:r>
              <a:t/>
            </a:r>
            <a:endParaRPr sz="2400">
              <a:solidFill>
                <a:schemeClr val="dk1"/>
              </a:solidFill>
              <a:latin typeface="Arial"/>
              <a:ea typeface="Arial"/>
              <a:cs typeface="Arial"/>
              <a:sym typeface="Arial"/>
            </a:endParaRPr>
          </a:p>
          <a:p>
            <a:pPr indent="-336550" lvl="0" marL="457200" rtl="0" algn="l">
              <a:lnSpc>
                <a:spcPct val="100000"/>
              </a:lnSpc>
              <a:spcBef>
                <a:spcPts val="0"/>
              </a:spcBef>
              <a:spcAft>
                <a:spcPts val="0"/>
              </a:spcAft>
              <a:buSzPts val="1700"/>
              <a:buFont typeface="Arial"/>
              <a:buChar char="•"/>
            </a:pPr>
            <a:r>
              <a:rPr lang="en-US" sz="1700">
                <a:latin typeface="Arial"/>
                <a:ea typeface="Arial"/>
                <a:cs typeface="Arial"/>
                <a:sym typeface="Arial"/>
              </a:rPr>
              <a:t>Represent the digital circuit as a </a:t>
            </a:r>
            <a:r>
              <a:rPr b="1" lang="en-US" sz="1700">
                <a:latin typeface="Arial"/>
                <a:ea typeface="Arial"/>
                <a:cs typeface="Arial"/>
                <a:sym typeface="Arial"/>
              </a:rPr>
              <a:t>directed graph</a:t>
            </a:r>
            <a:r>
              <a:rPr lang="en-US" sz="1700">
                <a:latin typeface="Arial"/>
                <a:ea typeface="Arial"/>
                <a:cs typeface="Arial"/>
                <a:sym typeface="Arial"/>
              </a:rPr>
              <a:t>:</a:t>
            </a:r>
            <a:endParaRPr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b="1" lang="en-US" sz="1700">
                <a:latin typeface="Arial"/>
                <a:ea typeface="Arial"/>
                <a:cs typeface="Arial"/>
                <a:sym typeface="Arial"/>
              </a:rPr>
              <a:t>Nodes</a:t>
            </a:r>
            <a:r>
              <a:rPr lang="en-US" sz="1700">
                <a:latin typeface="Arial"/>
                <a:ea typeface="Arial"/>
                <a:cs typeface="Arial"/>
                <a:sym typeface="Arial"/>
              </a:rPr>
              <a:t>: Registers in the pipeline.</a:t>
            </a:r>
            <a:endParaRPr sz="1700">
              <a:latin typeface="Arial"/>
              <a:ea typeface="Arial"/>
              <a:cs typeface="Arial"/>
              <a:sym typeface="Arial"/>
            </a:endParaRPr>
          </a:p>
          <a:p>
            <a:pPr indent="-336550" lvl="1" marL="914400" rtl="0" algn="l">
              <a:lnSpc>
                <a:spcPct val="115000"/>
              </a:lnSpc>
              <a:spcBef>
                <a:spcPts val="0"/>
              </a:spcBef>
              <a:spcAft>
                <a:spcPts val="0"/>
              </a:spcAft>
              <a:buSzPts val="1700"/>
              <a:buFont typeface="Arial"/>
              <a:buChar char="•"/>
            </a:pPr>
            <a:r>
              <a:rPr b="1" lang="en-US" sz="1700">
                <a:latin typeface="Arial"/>
                <a:ea typeface="Arial"/>
                <a:cs typeface="Arial"/>
                <a:sym typeface="Arial"/>
              </a:rPr>
              <a:t>Edges</a:t>
            </a:r>
            <a:r>
              <a:rPr lang="en-US" sz="1700">
                <a:latin typeface="Arial"/>
                <a:ea typeface="Arial"/>
                <a:cs typeface="Arial"/>
                <a:sym typeface="Arial"/>
              </a:rPr>
              <a:t>: Timing paths with probabilistic delay distributions.</a:t>
            </a:r>
            <a:endParaRPr sz="1700">
              <a:latin typeface="Arial"/>
              <a:ea typeface="Arial"/>
              <a:cs typeface="Arial"/>
              <a:sym typeface="Arial"/>
            </a:endParaRPr>
          </a:p>
          <a:p>
            <a:pPr indent="-336550" lvl="0" marL="457200" rtl="0" algn="l">
              <a:lnSpc>
                <a:spcPct val="115000"/>
              </a:lnSpc>
              <a:spcBef>
                <a:spcPts val="0"/>
              </a:spcBef>
              <a:spcAft>
                <a:spcPts val="0"/>
              </a:spcAft>
              <a:buSzPts val="1700"/>
              <a:buFont typeface="Arial"/>
              <a:buChar char="•"/>
            </a:pPr>
            <a:r>
              <a:rPr b="1" lang="en-US" sz="1700">
                <a:latin typeface="Arial"/>
                <a:ea typeface="Arial"/>
                <a:cs typeface="Arial"/>
                <a:sym typeface="Arial"/>
              </a:rPr>
              <a:t>Goal</a:t>
            </a:r>
            <a:r>
              <a:rPr lang="en-US" sz="1700">
                <a:latin typeface="Arial"/>
                <a:ea typeface="Arial"/>
                <a:cs typeface="Arial"/>
                <a:sym typeface="Arial"/>
              </a:rPr>
              <a:t>: Compute the probability of a path exceeding its allocated slack</a:t>
            </a:r>
            <a:endParaRPr sz="17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latin typeface="Arial"/>
              <a:ea typeface="Arial"/>
              <a:cs typeface="Arial"/>
              <a:sym typeface="Arial"/>
            </a:endParaRPr>
          </a:p>
          <a:p>
            <a:pPr indent="0" lvl="0" marL="0" rtl="0" algn="l">
              <a:lnSpc>
                <a:spcPct val="100000"/>
              </a:lnSpc>
              <a:spcBef>
                <a:spcPts val="0"/>
              </a:spcBef>
              <a:spcAft>
                <a:spcPts val="0"/>
              </a:spcAft>
              <a:buSzPts val="2000"/>
              <a:buNone/>
            </a:pPr>
            <a:r>
              <a:t/>
            </a:r>
            <a:endParaRPr sz="1800">
              <a:solidFill>
                <a:schemeClr val="dk1"/>
              </a:solidFill>
              <a:latin typeface="Arial"/>
              <a:ea typeface="Arial"/>
              <a:cs typeface="Arial"/>
              <a:sym typeface="Arial"/>
            </a:endParaRPr>
          </a:p>
          <a:p>
            <a:pPr indent="0" lvl="0" marL="0" rtl="0" algn="l">
              <a:lnSpc>
                <a:spcPct val="100000"/>
              </a:lnSpc>
              <a:spcBef>
                <a:spcPts val="0"/>
              </a:spcBef>
              <a:spcAft>
                <a:spcPts val="0"/>
              </a:spcAft>
              <a:buSzPts val="3000"/>
              <a:buNone/>
            </a:pPr>
            <a:r>
              <a:rPr b="1" lang="en-US" sz="2000">
                <a:solidFill>
                  <a:srgbClr val="15264B"/>
                </a:solidFill>
                <a:latin typeface="Arial"/>
                <a:ea typeface="Arial"/>
                <a:cs typeface="Arial"/>
                <a:sym typeface="Arial"/>
              </a:rPr>
              <a:t>Monte Carlo Simulation for Statistical Timing Analysis</a:t>
            </a:r>
            <a:endParaRPr b="1" sz="2000">
              <a:solidFill>
                <a:srgbClr val="15264B"/>
              </a:solidFill>
              <a:latin typeface="Arial"/>
              <a:ea typeface="Arial"/>
              <a:cs typeface="Arial"/>
              <a:sym typeface="Arial"/>
            </a:endParaRPr>
          </a:p>
          <a:p>
            <a:pPr indent="0" lvl="0" marL="0" rtl="0" algn="l">
              <a:lnSpc>
                <a:spcPct val="100000"/>
              </a:lnSpc>
              <a:spcBef>
                <a:spcPts val="0"/>
              </a:spcBef>
              <a:spcAft>
                <a:spcPts val="0"/>
              </a:spcAft>
              <a:buSzPts val="3000"/>
              <a:buNone/>
            </a:pPr>
            <a:r>
              <a:t/>
            </a:r>
            <a:endParaRPr b="1" sz="1800">
              <a:solidFill>
                <a:schemeClr val="dk1"/>
              </a:solidFill>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US" sz="1500">
                <a:latin typeface="Arial"/>
                <a:ea typeface="Arial"/>
                <a:cs typeface="Arial"/>
                <a:sym typeface="Arial"/>
              </a:rPr>
              <a:t>Instead of a single worst-case delay, generate multiple delay samples based on probability distributions.</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US" sz="1500">
                <a:latin typeface="Arial"/>
                <a:ea typeface="Arial"/>
                <a:cs typeface="Arial"/>
                <a:sym typeface="Arial"/>
              </a:rPr>
              <a:t>Run </a:t>
            </a:r>
            <a:r>
              <a:rPr b="1" lang="en-US" sz="1500">
                <a:latin typeface="Arial"/>
                <a:ea typeface="Arial"/>
                <a:cs typeface="Arial"/>
                <a:sym typeface="Arial"/>
              </a:rPr>
              <a:t>thousands of iterations</a:t>
            </a:r>
            <a:r>
              <a:rPr lang="en-US" sz="1500">
                <a:latin typeface="Arial"/>
                <a:ea typeface="Arial"/>
                <a:cs typeface="Arial"/>
                <a:sym typeface="Arial"/>
              </a:rPr>
              <a:t> to estimate the likelihood of timing violations.</a:t>
            </a:r>
            <a:endParaRPr sz="1500">
              <a:latin typeface="Arial"/>
              <a:ea typeface="Arial"/>
              <a:cs typeface="Arial"/>
              <a:sym typeface="Arial"/>
            </a:endParaRPr>
          </a:p>
          <a:p>
            <a:pPr indent="-323850" lvl="0" marL="457200" rtl="0" algn="l">
              <a:lnSpc>
                <a:spcPct val="100000"/>
              </a:lnSpc>
              <a:spcBef>
                <a:spcPts val="0"/>
              </a:spcBef>
              <a:spcAft>
                <a:spcPts val="0"/>
              </a:spcAft>
              <a:buSzPts val="1500"/>
              <a:buFont typeface="Arial"/>
              <a:buChar char="•"/>
            </a:pPr>
            <a:r>
              <a:rPr lang="en-US" sz="1500">
                <a:latin typeface="Arial"/>
                <a:ea typeface="Arial"/>
                <a:cs typeface="Arial"/>
                <a:sym typeface="Arial"/>
              </a:rPr>
              <a:t>Provides a more accurate picture of circuit behavior under real-world conditions.</a:t>
            </a:r>
            <a:endParaRPr sz="1500">
              <a:latin typeface="Arial"/>
              <a:ea typeface="Arial"/>
              <a:cs typeface="Arial"/>
              <a:sym typeface="Arial"/>
            </a:endParaRPr>
          </a:p>
          <a:p>
            <a:pPr indent="0" lvl="0" marL="0" rtl="0" algn="l">
              <a:lnSpc>
                <a:spcPct val="100000"/>
              </a:lnSpc>
              <a:spcBef>
                <a:spcPts val="0"/>
              </a:spcBef>
              <a:spcAft>
                <a:spcPts val="0"/>
              </a:spcAft>
              <a:buSzPts val="3000"/>
              <a:buNone/>
            </a:pPr>
            <a:r>
              <a:t/>
            </a:r>
            <a:endParaRPr sz="1800">
              <a:latin typeface="Arial"/>
              <a:ea typeface="Arial"/>
              <a:cs typeface="Arial"/>
              <a:sym typeface="Arial"/>
            </a:endParaRPr>
          </a:p>
        </p:txBody>
      </p:sp>
      <p:sp>
        <p:nvSpPr>
          <p:cNvPr id="151" name="Google Shape;151;p29"/>
          <p:cNvSpPr/>
          <p:nvPr/>
        </p:nvSpPr>
        <p:spPr>
          <a:xfrm flipH="1" rot="10800000">
            <a:off x="0" y="0"/>
            <a:ext cx="12192000" cy="868220"/>
          </a:xfrm>
          <a:prstGeom prst="rect">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13294B"/>
              </a:solidFill>
              <a:latin typeface="Calibri"/>
              <a:ea typeface="Calibri"/>
              <a:cs typeface="Calibri"/>
              <a:sym typeface="Calibri"/>
            </a:endParaRPr>
          </a:p>
        </p:txBody>
      </p:sp>
      <p:sp>
        <p:nvSpPr>
          <p:cNvPr id="152" name="Google Shape;152;p29"/>
          <p:cNvSpPr txBox="1"/>
          <p:nvPr/>
        </p:nvSpPr>
        <p:spPr>
          <a:xfrm>
            <a:off x="376810" y="204051"/>
            <a:ext cx="10910026" cy="4616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chemeClr val="lt1"/>
                </a:solidFill>
              </a:rPr>
              <a:t>Proposed Algorithm</a:t>
            </a:r>
            <a:endParaRPr b="0" i="0" sz="2400" u="none" cap="none" strike="noStrike">
              <a:solidFill>
                <a:schemeClr val="lt1"/>
              </a:solidFill>
              <a:latin typeface="Arial"/>
              <a:ea typeface="Arial"/>
              <a:cs typeface="Arial"/>
              <a:sym typeface="Arial"/>
            </a:endParaRPr>
          </a:p>
        </p:txBody>
      </p:sp>
      <p:pic>
        <p:nvPicPr>
          <p:cNvPr id="153" name="Google Shape;153;p29"/>
          <p:cNvPicPr preferRelativeResize="0"/>
          <p:nvPr/>
        </p:nvPicPr>
        <p:blipFill rotWithShape="1">
          <a:blip r:embed="rId3">
            <a:alphaModFix/>
          </a:blip>
          <a:srcRect b="0" l="0" r="0" t="0"/>
          <a:stretch/>
        </p:blipFill>
        <p:spPr>
          <a:xfrm>
            <a:off x="11557509" y="233819"/>
            <a:ext cx="271308" cy="389810"/>
          </a:xfrm>
          <a:prstGeom prst="rect">
            <a:avLst/>
          </a:prstGeom>
          <a:noFill/>
          <a:ln>
            <a:noFill/>
          </a:ln>
        </p:spPr>
      </p:pic>
      <p:sp>
        <p:nvSpPr>
          <p:cNvPr id="154" name="Google Shape;154;p29"/>
          <p:cNvSpPr txBox="1"/>
          <p:nvPr/>
        </p:nvSpPr>
        <p:spPr>
          <a:xfrm>
            <a:off x="9335597" y="6524381"/>
            <a:ext cx="2473415" cy="23079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GRAINGER ENGINEERING</a:t>
            </a:r>
            <a:endParaRPr/>
          </a:p>
        </p:txBody>
      </p:sp>
      <p:sp>
        <p:nvSpPr>
          <p:cNvPr id="155" name="Google Shape;155;p29"/>
          <p:cNvSpPr txBox="1"/>
          <p:nvPr/>
        </p:nvSpPr>
        <p:spPr>
          <a:xfrm>
            <a:off x="376807" y="6524381"/>
            <a:ext cx="7991337" cy="2307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900" u="none" cap="none" strike="noStrike">
                <a:solidFill>
                  <a:srgbClr val="13294B"/>
                </a:solidFill>
                <a:latin typeface="Arial"/>
                <a:ea typeface="Arial"/>
                <a:cs typeface="Arial"/>
                <a:sym typeface="Arial"/>
              </a:rPr>
              <a:t>ELECTRICAL &amp; COMPUTER ENGINEERING</a:t>
            </a:r>
            <a:endParaRPr/>
          </a:p>
        </p:txBody>
      </p:sp>
      <p:grpSp>
        <p:nvGrpSpPr>
          <p:cNvPr id="156" name="Google Shape;156;p29"/>
          <p:cNvGrpSpPr/>
          <p:nvPr/>
        </p:nvGrpSpPr>
        <p:grpSpPr>
          <a:xfrm>
            <a:off x="4061361" y="6601537"/>
            <a:ext cx="5238725" cy="70446"/>
            <a:chOff x="4028111" y="6601537"/>
            <a:chExt cx="5238725" cy="70446"/>
          </a:xfrm>
        </p:grpSpPr>
        <p:cxnSp>
          <p:nvCxnSpPr>
            <p:cNvPr id="157" name="Google Shape;157;p29"/>
            <p:cNvCxnSpPr/>
            <p:nvPr/>
          </p:nvCxnSpPr>
          <p:spPr>
            <a:xfrm rot="10800000">
              <a:off x="4028111" y="6639606"/>
              <a:ext cx="5169964" cy="0"/>
            </a:xfrm>
            <a:prstGeom prst="straightConnector1">
              <a:avLst/>
            </a:prstGeom>
            <a:noFill/>
            <a:ln cap="flat" cmpd="sng" w="9525">
              <a:solidFill>
                <a:srgbClr val="13294B"/>
              </a:solidFill>
              <a:prstDash val="solid"/>
              <a:round/>
              <a:headEnd len="sm" w="sm" type="none"/>
              <a:tailEnd len="sm" w="sm" type="none"/>
            </a:ln>
          </p:spPr>
        </p:cxnSp>
        <p:sp>
          <p:nvSpPr>
            <p:cNvPr id="158" name="Google Shape;158;p29"/>
            <p:cNvSpPr/>
            <p:nvPr/>
          </p:nvSpPr>
          <p:spPr>
            <a:xfrm>
              <a:off x="9196390" y="6601537"/>
              <a:ext cx="70446" cy="70446"/>
            </a:xfrm>
            <a:prstGeom prst="ellipse">
              <a:avLst/>
            </a:prstGeom>
            <a:solidFill>
              <a:srgbClr val="13294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pic>
        <p:nvPicPr>
          <p:cNvPr id="163" name="Google Shape;163;p38"/>
          <p:cNvPicPr preferRelativeResize="0"/>
          <p:nvPr/>
        </p:nvPicPr>
        <p:blipFill rotWithShape="1">
          <a:blip r:embed="rId4">
            <a:alphaModFix/>
          </a:blip>
          <a:srcRect b="0" l="0" r="0" t="0"/>
          <a:stretch/>
        </p:blipFill>
        <p:spPr>
          <a:xfrm>
            <a:off x="3388903" y="4768769"/>
            <a:ext cx="5414193" cy="1274984"/>
          </a:xfrm>
          <a:prstGeom prst="rect">
            <a:avLst/>
          </a:prstGeom>
          <a:noFill/>
          <a:ln>
            <a:noFill/>
          </a:ln>
        </p:spPr>
      </p:pic>
      <p:sp>
        <p:nvSpPr>
          <p:cNvPr id="164" name="Google Shape;164;p38"/>
          <p:cNvSpPr txBox="1"/>
          <p:nvPr/>
        </p:nvSpPr>
        <p:spPr>
          <a:xfrm>
            <a:off x="1295400" y="2610665"/>
            <a:ext cx="9601200" cy="20319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500"/>
              <a:buFont typeface="Arial"/>
              <a:buNone/>
            </a:pPr>
            <a:r>
              <a:rPr b="1" lang="en-US" sz="4500">
                <a:solidFill>
                  <a:srgbClr val="15264B"/>
                </a:solidFill>
              </a:rPr>
              <a:t>Thank you </a:t>
            </a:r>
            <a:endParaRPr b="1" sz="4500">
              <a:solidFill>
                <a:srgbClr val="15264B"/>
              </a:solidFill>
            </a:endParaRPr>
          </a:p>
          <a:p>
            <a:pPr indent="0" lvl="0" marL="0" marR="0" rtl="0" algn="ctr">
              <a:lnSpc>
                <a:spcPct val="100000"/>
              </a:lnSpc>
              <a:spcBef>
                <a:spcPts val="0"/>
              </a:spcBef>
              <a:spcAft>
                <a:spcPts val="0"/>
              </a:spcAft>
              <a:buClr>
                <a:srgbClr val="000000"/>
              </a:buClr>
              <a:buSzPts val="4500"/>
              <a:buFont typeface="Arial"/>
              <a:buNone/>
            </a:pPr>
            <a:r>
              <a:rPr b="1" lang="en-US" sz="4500">
                <a:solidFill>
                  <a:srgbClr val="15264B"/>
                </a:solidFill>
              </a:rPr>
              <a:t>Q&amp;A</a:t>
            </a:r>
            <a:endParaRPr b="1" sz="4500">
              <a:solidFill>
                <a:srgbClr val="15264B"/>
              </a:solidFill>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15264B"/>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1800" u="none" cap="none" strike="noStrike">
              <a:solidFill>
                <a:srgbClr val="15264B"/>
              </a:solidFill>
              <a:latin typeface="Arial"/>
              <a:ea typeface="Arial"/>
              <a:cs typeface="Arial"/>
              <a:sym typeface="Arial"/>
            </a:endParaRPr>
          </a:p>
        </p:txBody>
      </p:sp>
      <p:grpSp>
        <p:nvGrpSpPr>
          <p:cNvPr id="165" name="Google Shape;165;p38"/>
          <p:cNvGrpSpPr/>
          <p:nvPr/>
        </p:nvGrpSpPr>
        <p:grpSpPr>
          <a:xfrm>
            <a:off x="3943790" y="2676939"/>
            <a:ext cx="3861636" cy="322845"/>
            <a:chOff x="3943790" y="2676939"/>
            <a:chExt cx="3861636" cy="322845"/>
          </a:xfrm>
        </p:grpSpPr>
        <p:cxnSp>
          <p:nvCxnSpPr>
            <p:cNvPr id="166" name="Google Shape;166;p38"/>
            <p:cNvCxnSpPr/>
            <p:nvPr/>
          </p:nvCxnSpPr>
          <p:spPr>
            <a:xfrm>
              <a:off x="4426226" y="2676939"/>
              <a:ext cx="3379200" cy="0"/>
            </a:xfrm>
            <a:prstGeom prst="straightConnector1">
              <a:avLst/>
            </a:prstGeom>
            <a:noFill/>
            <a:ln cap="flat" cmpd="sng" w="19050">
              <a:solidFill>
                <a:schemeClr val="lt1"/>
              </a:solidFill>
              <a:prstDash val="solid"/>
              <a:round/>
              <a:headEnd len="sm" w="sm" type="none"/>
              <a:tailEnd len="sm" w="sm" type="none"/>
            </a:ln>
          </p:spPr>
        </p:cxnSp>
        <p:cxnSp>
          <p:nvCxnSpPr>
            <p:cNvPr id="167" name="Google Shape;167;p38"/>
            <p:cNvCxnSpPr/>
            <p:nvPr/>
          </p:nvCxnSpPr>
          <p:spPr>
            <a:xfrm flipH="1" rot="10800000">
              <a:off x="3943790" y="2676984"/>
              <a:ext cx="482400" cy="322800"/>
            </a:xfrm>
            <a:prstGeom prst="straightConnector1">
              <a:avLst/>
            </a:prstGeom>
            <a:noFill/>
            <a:ln cap="flat" cmpd="sng" w="19050">
              <a:solidFill>
                <a:schemeClr val="lt1"/>
              </a:solidFill>
              <a:prstDash val="solid"/>
              <a:round/>
              <a:headEnd len="sm" w="sm" type="none"/>
              <a:tailEnd len="sm" w="sm" type="none"/>
            </a:ln>
          </p:spPr>
        </p:cxn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2019-01-14T22:06:33Z</dcterms:created>
  <dc:creator>Nielsen, Joshua</dc:creator>
</cp:coreProperties>
</file>