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Figtree Black"/>
      <p:bold r:id="rId26"/>
      <p:boldItalic r:id="rId27"/>
    </p:embeddedFont>
    <p:embeddedFont>
      <p:font typeface="Hanken Grotesk"/>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gtreeBlack-bold.fntdata"/><Relationship Id="rId25" Type="http://schemas.openxmlformats.org/officeDocument/2006/relationships/slide" Target="slides/slide20.xml"/><Relationship Id="rId28" Type="http://schemas.openxmlformats.org/officeDocument/2006/relationships/font" Target="fonts/HankenGrotesk-regular.fntdata"/><Relationship Id="rId27" Type="http://schemas.openxmlformats.org/officeDocument/2006/relationships/font" Target="fonts/FigtreeBlack-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ankenGrotesk-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ankenGrotesk-boldItalic.fntdata"/><Relationship Id="rId30" Type="http://schemas.openxmlformats.org/officeDocument/2006/relationships/font" Target="fonts/HankenGrotesk-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61ca7da6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161ca7da6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cda2b7795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cda2b7795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31617"/>
                </a:solidFill>
                <a:highlight>
                  <a:srgbClr val="EAE8E4"/>
                </a:highlight>
                <a:latin typeface="Roboto"/>
                <a:ea typeface="Roboto"/>
                <a:cs typeface="Roboto"/>
                <a:sym typeface="Roboto"/>
              </a:rPr>
              <a:t>Thresholds: Researchers usually set thresholds for both fold change and statistical significance to identify the most meaningful differences. These thresholds depend on the specific experiment and are often determined based on biological significance and statistical power.</a:t>
            </a:r>
            <a:endParaRPr sz="1200">
              <a:solidFill>
                <a:srgbClr val="131617"/>
              </a:solidFill>
              <a:highlight>
                <a:srgbClr val="EAE8E4"/>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131617"/>
              </a:solidFill>
              <a:highlight>
                <a:srgbClr val="EAE8E4"/>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31617"/>
                </a:solidFill>
                <a:highlight>
                  <a:srgbClr val="EAE8E4"/>
                </a:highlight>
                <a:latin typeface="Roboto"/>
                <a:ea typeface="Roboto"/>
                <a:cs typeface="Roboto"/>
                <a:sym typeface="Roboto"/>
              </a:rPr>
              <a:t>Highlighted points: Points that fall above the significance threshold (usually towards the top of the volcano plot) and far from the center (indicating a large effect size) are typically considered the most biologically relevant. These points represent genes or other features that are significantly differentially expressed between the compared conditions.</a:t>
            </a:r>
            <a:endParaRPr sz="1200">
              <a:solidFill>
                <a:srgbClr val="131617"/>
              </a:solidFill>
              <a:highlight>
                <a:srgbClr val="EAE8E4"/>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131617"/>
              </a:solidFill>
              <a:highlight>
                <a:srgbClr val="EAE8E4"/>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31617"/>
                </a:solidFill>
                <a:highlight>
                  <a:srgbClr val="EAE8E4"/>
                </a:highlight>
                <a:latin typeface="Roboto"/>
                <a:ea typeface="Roboto"/>
                <a:cs typeface="Roboto"/>
                <a:sym typeface="Roboto"/>
              </a:rPr>
              <a:t>Biological Processes:</a:t>
            </a:r>
            <a:endParaRPr sz="1200">
              <a:solidFill>
                <a:srgbClr val="131617"/>
              </a:solidFill>
              <a:highlight>
                <a:srgbClr val="EAE8E4"/>
              </a:highlight>
              <a:latin typeface="Roboto"/>
              <a:ea typeface="Roboto"/>
              <a:cs typeface="Roboto"/>
              <a:sym typeface="Roboto"/>
            </a:endParaRPr>
          </a:p>
          <a:p>
            <a:pPr indent="-304800" lvl="1" marL="914400" rtl="0" algn="l">
              <a:lnSpc>
                <a:spcPct val="115000"/>
              </a:lnSpc>
              <a:spcBef>
                <a:spcPts val="0"/>
              </a:spcBef>
              <a:spcAft>
                <a:spcPts val="0"/>
              </a:spcAft>
              <a:buClr>
                <a:srgbClr val="131617"/>
              </a:buClr>
              <a:buSzPts val="1200"/>
              <a:buFont typeface="Roboto"/>
              <a:buChar char="●"/>
            </a:pPr>
            <a:r>
              <a:rPr lang="en" sz="1200">
                <a:solidFill>
                  <a:srgbClr val="131617"/>
                </a:solidFill>
                <a:highlight>
                  <a:srgbClr val="EAE8E4"/>
                </a:highlight>
                <a:latin typeface="Roboto"/>
                <a:ea typeface="Roboto"/>
                <a:cs typeface="Roboto"/>
                <a:sym typeface="Roboto"/>
              </a:rPr>
              <a:t>Biological processes occurring on Day 17 may be more dynamic or actively regulated compared to Day 12. Certain cellular processes, pathways, or responses might be more pronounced or undergo significant changes at the later time point.</a:t>
            </a:r>
            <a:endParaRPr sz="1200">
              <a:solidFill>
                <a:srgbClr val="131617"/>
              </a:solidFill>
              <a:highlight>
                <a:srgbClr val="EAE8E4"/>
              </a:highlight>
              <a:latin typeface="Roboto"/>
              <a:ea typeface="Roboto"/>
              <a:cs typeface="Roboto"/>
              <a:sym typeface="Roboto"/>
            </a:endParaRPr>
          </a:p>
          <a:p>
            <a:pPr indent="-304800" lvl="1" marL="914400" rtl="0" algn="l">
              <a:lnSpc>
                <a:spcPct val="115000"/>
              </a:lnSpc>
              <a:spcBef>
                <a:spcPts val="0"/>
              </a:spcBef>
              <a:spcAft>
                <a:spcPts val="0"/>
              </a:spcAft>
              <a:buClr>
                <a:srgbClr val="131617"/>
              </a:buClr>
              <a:buSzPts val="1200"/>
              <a:buFont typeface="Roboto"/>
              <a:buChar char="●"/>
            </a:pPr>
            <a:r>
              <a:rPr lang="en" sz="1200">
                <a:solidFill>
                  <a:srgbClr val="131617"/>
                </a:solidFill>
                <a:highlight>
                  <a:srgbClr val="EAE8E4"/>
                </a:highlight>
                <a:latin typeface="Roboto"/>
                <a:ea typeface="Roboto"/>
                <a:cs typeface="Roboto"/>
                <a:sym typeface="Roboto"/>
              </a:rPr>
              <a:t>For example, if your experiment involves a developmental process, certain genes may be upregulated or downregulated more prominently as cells differentiate or respond to external stimuli over time.</a:t>
            </a:r>
            <a:endParaRPr sz="1200">
              <a:solidFill>
                <a:srgbClr val="131617"/>
              </a:solidFill>
              <a:highlight>
                <a:srgbClr val="EAE8E4"/>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131617"/>
              </a:solidFill>
              <a:highlight>
                <a:srgbClr val="EAE8E4"/>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cda2b7795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cda2b7795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31617"/>
                </a:solidFill>
                <a:highlight>
                  <a:srgbClr val="EAE8E4"/>
                </a:highlight>
                <a:latin typeface="Roboto"/>
                <a:ea typeface="Roboto"/>
                <a:cs typeface="Roboto"/>
                <a:sym typeface="Roboto"/>
              </a:rPr>
              <a:t> &lt;-1 | log2FoldChange &gt; 1 ) &amp; (padj &lt; 0.05)  log_tpms_outlierRemove</a:t>
            </a:r>
            <a:endParaRPr sz="1200">
              <a:solidFill>
                <a:srgbClr val="131617"/>
              </a:solidFill>
              <a:highlight>
                <a:srgbClr val="EAE8E4"/>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131617"/>
              </a:solidFill>
              <a:highlight>
                <a:srgbClr val="EAE8E4"/>
              </a:highlight>
              <a:latin typeface="Roboto"/>
              <a:ea typeface="Roboto"/>
              <a:cs typeface="Roboto"/>
              <a:sym typeface="Roboto"/>
            </a:endParaRPr>
          </a:p>
          <a:p>
            <a:pPr indent="0" lvl="0" marL="0" rtl="0" algn="l">
              <a:spcBef>
                <a:spcPts val="0"/>
              </a:spcBef>
              <a:spcAft>
                <a:spcPts val="0"/>
              </a:spcAft>
              <a:buNone/>
            </a:pPr>
            <a:r>
              <a:rPr lang="en" sz="1200">
                <a:solidFill>
                  <a:srgbClr val="131617"/>
                </a:solidFill>
                <a:highlight>
                  <a:srgbClr val="EAE8E4"/>
                </a:highlight>
                <a:latin typeface="Roboto"/>
                <a:ea typeface="Roboto"/>
                <a:cs typeface="Roboto"/>
                <a:sym typeface="Roboto"/>
              </a:rPr>
              <a:t>Intensity of Color: (i.e., gene expression levels) across samples. Look for any trends or correlations in their expression patterns that may indicate regulatory mechanisms or cellular responses to environmental cues.</a:t>
            </a:r>
            <a:endParaRPr sz="1200">
              <a:solidFill>
                <a:srgbClr val="131617"/>
              </a:solidFill>
              <a:highlight>
                <a:srgbClr val="EAE8E4"/>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131617"/>
              </a:solidFill>
              <a:highlight>
                <a:srgbClr val="EAE8E4"/>
              </a:highlight>
              <a:latin typeface="Roboto"/>
              <a:ea typeface="Roboto"/>
              <a:cs typeface="Roboto"/>
              <a:sym typeface="Roboto"/>
            </a:endParaRPr>
          </a:p>
          <a:p>
            <a:pPr indent="0" lvl="0" marL="0" rtl="0" algn="l">
              <a:spcBef>
                <a:spcPts val="0"/>
              </a:spcBef>
              <a:spcAft>
                <a:spcPts val="0"/>
              </a:spcAft>
              <a:buNone/>
            </a:pPr>
            <a:r>
              <a:rPr lang="en" sz="1200">
                <a:solidFill>
                  <a:srgbClr val="131617"/>
                </a:solidFill>
                <a:highlight>
                  <a:srgbClr val="EAE8E4"/>
                </a:highlight>
                <a:latin typeface="Roboto"/>
                <a:ea typeface="Roboto"/>
                <a:cs typeface="Roboto"/>
                <a:sym typeface="Roboto"/>
              </a:rPr>
              <a:t>Patterns and Clusters: Visualize the clustering results using heat maps or dendrogram plots to identify patterns of gene expression across different conditions or developmental stages.</a:t>
            </a:r>
            <a:endParaRPr sz="1200">
              <a:solidFill>
                <a:srgbClr val="131617"/>
              </a:solidFill>
              <a:highlight>
                <a:srgbClr val="EAE8E4"/>
              </a:highlight>
              <a:latin typeface="Roboto"/>
              <a:ea typeface="Roboto"/>
              <a:cs typeface="Roboto"/>
              <a:sym typeface="Roboto"/>
            </a:endParaRPr>
          </a:p>
          <a:p>
            <a:pPr indent="0" lvl="0" marL="0" rtl="0" algn="l">
              <a:spcBef>
                <a:spcPts val="0"/>
              </a:spcBef>
              <a:spcAft>
                <a:spcPts val="0"/>
              </a:spcAft>
              <a:buNone/>
            </a:pPr>
            <a:r>
              <a:t/>
            </a:r>
            <a:endParaRPr sz="1200">
              <a:solidFill>
                <a:srgbClr val="131617"/>
              </a:solidFill>
              <a:highlight>
                <a:srgbClr val="EAE8E4"/>
              </a:highlight>
              <a:latin typeface="Roboto"/>
              <a:ea typeface="Roboto"/>
              <a:cs typeface="Roboto"/>
              <a:sym typeface="Roboto"/>
            </a:endParaRPr>
          </a:p>
          <a:p>
            <a:pPr indent="0" lvl="0" marL="0" rtl="0" algn="l">
              <a:spcBef>
                <a:spcPts val="0"/>
              </a:spcBef>
              <a:spcAft>
                <a:spcPts val="0"/>
              </a:spcAft>
              <a:buNone/>
            </a:pPr>
            <a:r>
              <a:rPr lang="en" sz="1200">
                <a:solidFill>
                  <a:srgbClr val="131617"/>
                </a:solidFill>
                <a:highlight>
                  <a:srgbClr val="EAE8E4"/>
                </a:highlight>
                <a:latin typeface="Roboto"/>
                <a:ea typeface="Roboto"/>
                <a:cs typeface="Roboto"/>
                <a:sym typeface="Roboto"/>
              </a:rPr>
              <a:t> </a:t>
            </a:r>
            <a:r>
              <a:rPr lang="en" sz="1200">
                <a:solidFill>
                  <a:srgbClr val="131617"/>
                </a:solidFill>
                <a:highlight>
                  <a:srgbClr val="EAE8E4"/>
                </a:highlight>
                <a:latin typeface="Roboto"/>
                <a:ea typeface="Roboto"/>
                <a:cs typeface="Roboto"/>
                <a:sym typeface="Roboto"/>
              </a:rPr>
              <a:t>Biological Interpretation:</a:t>
            </a:r>
            <a:endParaRPr sz="1200">
              <a:solidFill>
                <a:srgbClr val="131617"/>
              </a:solidFill>
              <a:highlight>
                <a:srgbClr val="EAE8E4"/>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31617"/>
                </a:solidFill>
                <a:highlight>
                  <a:srgbClr val="EAE8E4"/>
                </a:highlight>
                <a:latin typeface="Roboto"/>
                <a:ea typeface="Roboto"/>
                <a:cs typeface="Roboto"/>
                <a:sym typeface="Roboto"/>
              </a:rPr>
              <a:t>may play a more significant role or be more actively involved in the biological processes or pathways relevant to Day 12 compared to Day 17. This could be due to various factors such as regulatory mechanisms, environmental cues, or cellular responses.</a:t>
            </a:r>
            <a:endParaRPr sz="1200">
              <a:solidFill>
                <a:srgbClr val="131617"/>
              </a:solidFill>
              <a:highlight>
                <a:srgbClr val="EAE8E4"/>
              </a:highlight>
              <a:latin typeface="Roboto"/>
              <a:ea typeface="Roboto"/>
              <a:cs typeface="Roboto"/>
              <a:sym typeface="Roboto"/>
            </a:endParaRPr>
          </a:p>
          <a:p>
            <a:pPr indent="0" lvl="0" marL="0" rtl="0" algn="l">
              <a:spcBef>
                <a:spcPts val="0"/>
              </a:spcBef>
              <a:spcAft>
                <a:spcPts val="0"/>
              </a:spcAft>
              <a:buNone/>
            </a:pPr>
            <a:r>
              <a:t/>
            </a:r>
            <a:endParaRPr sz="1200">
              <a:solidFill>
                <a:srgbClr val="131617"/>
              </a:solidFill>
              <a:highlight>
                <a:srgbClr val="EAE8E4"/>
              </a:highlight>
              <a:latin typeface="Roboto"/>
              <a:ea typeface="Roboto"/>
              <a:cs typeface="Roboto"/>
              <a:sym typeface="Roboto"/>
            </a:endParaRPr>
          </a:p>
          <a:p>
            <a:pPr indent="0" lvl="0" marL="0" rtl="0" algn="l">
              <a:spcBef>
                <a:spcPts val="0"/>
              </a:spcBef>
              <a:spcAft>
                <a:spcPts val="0"/>
              </a:spcAft>
              <a:buNone/>
            </a:pPr>
            <a:r>
              <a:t/>
            </a:r>
            <a:endParaRPr sz="1200">
              <a:solidFill>
                <a:srgbClr val="131617"/>
              </a:solidFill>
              <a:highlight>
                <a:srgbClr val="EAE8E4"/>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131617"/>
              </a:solidFill>
              <a:highlight>
                <a:srgbClr val="EAE8E4"/>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6f400481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6f400481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cda2b77950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cda2b77950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cda2b7795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cda2b7795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cf05bd82d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cf05bd82d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6f45d8791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6f45d879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cf05bd82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cf05bd82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(carolina) </a:t>
            </a:r>
            <a:r>
              <a:rPr lang="en" sz="1200">
                <a:solidFill>
                  <a:srgbClr val="333333"/>
                </a:solidFill>
                <a:latin typeface="Hanken Grotesk"/>
                <a:ea typeface="Hanken Grotesk"/>
                <a:cs typeface="Hanken Grotesk"/>
                <a:sym typeface="Hanken Grotesk"/>
              </a:rPr>
              <a:t>If able to continue with research, we would like to use GO annotations to cross evaluate with highly annotated organisms. This would allow us to identify the specific functional differences of the genes of younger Nile Tilapia and to overlay these functions on our heatmap for more digestible visualization. </a:t>
            </a:r>
            <a:endParaRPr sz="1200">
              <a:solidFill>
                <a:srgbClr val="333333"/>
              </a:solidFill>
              <a:latin typeface="Hanken Grotesk"/>
              <a:ea typeface="Hanken Grotesk"/>
              <a:cs typeface="Hanken Grotesk"/>
              <a:sym typeface="Hanken Grotesk"/>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cf05bd82d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cf05bd82d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61ca7da6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61ca7da6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cf7b0e0f3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cf7b0e0f3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cda2b7795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cda2b7795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f05bd82d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cf05bd82d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cda2b7795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cda2b7795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cda2b7795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cda2b7795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cda2b779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cda2b779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f45d879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f45d879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Positive scores along PC1 indicate data points that have higher-than-average values for the features that contribute positively to PC1 and/or lower-than-average values for the features that contribute negatively to PC1.</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Negative scores along PC1 indicate data points that have lower-than-average values for the features that contribute positively to PC1 and/or higher-than-average values for the features that contribute negatively to PC1.</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cda2b77950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cda2b77950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3" name="Google Shape;13;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4" name="Google Shape;14;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1"/>
          <p:cNvGrpSpPr/>
          <p:nvPr/>
        </p:nvGrpSpPr>
        <p:grpSpPr>
          <a:xfrm>
            <a:off x="727425" y="-382650"/>
            <a:ext cx="7703400" cy="5907300"/>
            <a:chOff x="727425" y="-382650"/>
            <a:chExt cx="7703400" cy="5907300"/>
          </a:xfrm>
        </p:grpSpPr>
        <p:sp>
          <p:nvSpPr>
            <p:cNvPr id="82" name="Google Shape;8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84" name="Google Shape;8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85" name="Google Shape;8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87"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8"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93" name="Google Shape;93;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94" name="Google Shape;94;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Google Shape;95;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6" name="Google Shape;96;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7" name="Google Shape;97;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8" name="Google Shape;98;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9" name="Google Shape;99;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4" name="Google Shape;104;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5" name="Google Shape;105;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08" name="Google Shape;108;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09" name="Google Shape;109;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0" name="Google Shape;110;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1" name="Google Shape;111;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2" name="Google Shape;112;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3" name="Shape 113"/>
        <p:cNvGrpSpPr/>
        <p:nvPr/>
      </p:nvGrpSpPr>
      <p:grpSpPr>
        <a:xfrm>
          <a:off x="0" y="0"/>
          <a:ext cx="0" cy="0"/>
          <a:chOff x="0" y="0"/>
          <a:chExt cx="0" cy="0"/>
        </a:xfrm>
      </p:grpSpPr>
      <p:sp>
        <p:nvSpPr>
          <p:cNvPr id="114" name="Google Shape;114;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4"/>
          <p:cNvGrpSpPr/>
          <p:nvPr/>
        </p:nvGrpSpPr>
        <p:grpSpPr>
          <a:xfrm>
            <a:off x="727425" y="-29250"/>
            <a:ext cx="8550550" cy="4637825"/>
            <a:chOff x="727425" y="-29250"/>
            <a:chExt cx="8550550" cy="4637825"/>
          </a:xfrm>
        </p:grpSpPr>
        <p:sp>
          <p:nvSpPr>
            <p:cNvPr id="116" name="Google Shape;116;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18" name="Google Shape;118;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19" name="Google Shape;119;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0" name="Google Shape;120;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21" name="Shape 121"/>
        <p:cNvGrpSpPr/>
        <p:nvPr/>
      </p:nvGrpSpPr>
      <p:grpSpPr>
        <a:xfrm>
          <a:off x="0" y="0"/>
          <a:ext cx="0" cy="0"/>
          <a:chOff x="0" y="0"/>
          <a:chExt cx="0" cy="0"/>
        </a:xfrm>
      </p:grpSpPr>
      <p:sp>
        <p:nvSpPr>
          <p:cNvPr id="122" name="Google Shape;122;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5"/>
          <p:cNvGrpSpPr/>
          <p:nvPr/>
        </p:nvGrpSpPr>
        <p:grpSpPr>
          <a:xfrm>
            <a:off x="-50475" y="232800"/>
            <a:ext cx="8961675" cy="4684500"/>
            <a:chOff x="-50475" y="232800"/>
            <a:chExt cx="8961675" cy="4684500"/>
          </a:xfrm>
        </p:grpSpPr>
        <p:sp>
          <p:nvSpPr>
            <p:cNvPr id="124" name="Google Shape;124;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26" name="Google Shape;126;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29" name="Shape 129"/>
        <p:cNvGrpSpPr/>
        <p:nvPr/>
      </p:nvGrpSpPr>
      <p:grpSpPr>
        <a:xfrm>
          <a:off x="0" y="0"/>
          <a:ext cx="0" cy="0"/>
          <a:chOff x="0" y="0"/>
          <a:chExt cx="0" cy="0"/>
        </a:xfrm>
      </p:grpSpPr>
      <p:sp>
        <p:nvSpPr>
          <p:cNvPr id="130" name="Google Shape;130;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16"/>
          <p:cNvGrpSpPr/>
          <p:nvPr/>
        </p:nvGrpSpPr>
        <p:grpSpPr>
          <a:xfrm>
            <a:off x="-19050" y="232800"/>
            <a:ext cx="9176275" cy="4684500"/>
            <a:chOff x="-19050" y="232800"/>
            <a:chExt cx="9176275" cy="4684500"/>
          </a:xfrm>
        </p:grpSpPr>
        <p:sp>
          <p:nvSpPr>
            <p:cNvPr id="132" name="Google Shape;132;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34" name="Google Shape;134;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35" name="Google Shape;135;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 name="Google Shape;136;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37" name="Shape 137"/>
        <p:cNvGrpSpPr/>
        <p:nvPr/>
      </p:nvGrpSpPr>
      <p:grpSpPr>
        <a:xfrm>
          <a:off x="0" y="0"/>
          <a:ext cx="0" cy="0"/>
          <a:chOff x="0" y="0"/>
          <a:chExt cx="0" cy="0"/>
        </a:xfrm>
      </p:grpSpPr>
      <p:sp>
        <p:nvSpPr>
          <p:cNvPr id="138" name="Google Shape;138;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7"/>
          <p:cNvGrpSpPr/>
          <p:nvPr/>
        </p:nvGrpSpPr>
        <p:grpSpPr>
          <a:xfrm>
            <a:off x="232200" y="232800"/>
            <a:ext cx="8937900" cy="4932875"/>
            <a:chOff x="232200" y="232800"/>
            <a:chExt cx="8937900" cy="4932875"/>
          </a:xfrm>
        </p:grpSpPr>
        <p:sp>
          <p:nvSpPr>
            <p:cNvPr id="140" name="Google Shape;140;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2" name="Google Shape;142;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43" name="Google Shape;143;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44" name="Google Shape;144;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45" name="Shape 145"/>
        <p:cNvGrpSpPr/>
        <p:nvPr/>
      </p:nvGrpSpPr>
      <p:grpSpPr>
        <a:xfrm>
          <a:off x="0" y="0"/>
          <a:ext cx="0" cy="0"/>
          <a:chOff x="0" y="0"/>
          <a:chExt cx="0" cy="0"/>
        </a:xfrm>
      </p:grpSpPr>
      <p:sp>
        <p:nvSpPr>
          <p:cNvPr id="146" name="Google Shape;146;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8"/>
          <p:cNvGrpSpPr/>
          <p:nvPr/>
        </p:nvGrpSpPr>
        <p:grpSpPr>
          <a:xfrm>
            <a:off x="-19050" y="232800"/>
            <a:ext cx="8930250" cy="5117250"/>
            <a:chOff x="-19050" y="232800"/>
            <a:chExt cx="8930250" cy="5117250"/>
          </a:xfrm>
        </p:grpSpPr>
        <p:sp>
          <p:nvSpPr>
            <p:cNvPr id="148" name="Google Shape;148;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0" name="Google Shape;150;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51" name="Google Shape;151;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52" name="Google Shape;152;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3" name="Shape 153"/>
        <p:cNvGrpSpPr/>
        <p:nvPr/>
      </p:nvGrpSpPr>
      <p:grpSpPr>
        <a:xfrm>
          <a:off x="0" y="0"/>
          <a:ext cx="0" cy="0"/>
          <a:chOff x="0" y="0"/>
          <a:chExt cx="0" cy="0"/>
        </a:xfrm>
      </p:grpSpPr>
      <p:sp>
        <p:nvSpPr>
          <p:cNvPr id="154" name="Google Shape;154;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9"/>
          <p:cNvGrpSpPr/>
          <p:nvPr/>
        </p:nvGrpSpPr>
        <p:grpSpPr>
          <a:xfrm>
            <a:off x="232200" y="232800"/>
            <a:ext cx="8988300" cy="5000100"/>
            <a:chOff x="232200" y="232800"/>
            <a:chExt cx="8988300" cy="5000100"/>
          </a:xfrm>
        </p:grpSpPr>
        <p:sp>
          <p:nvSpPr>
            <p:cNvPr id="156" name="Google Shape;156;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1" name="Google Shape;161;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2" name="Google Shape;162;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3" name="Google Shape;163;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64" name="Google Shape;164;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65" name="Google Shape;165;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66"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70" name="Google Shape;170;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71" name="Google Shape;171;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5" name="Google Shape;175;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6" name="Google Shape;176;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8" name="Google Shape;178;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9" name="Google Shape;179;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80" name="Google Shape;180;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81" name="Google Shape;181;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82" name="Google Shape;182;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1" name="Google Shape;21;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2" name="Google Shape;22;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 name="Google Shape;24;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183" name="Shape 183"/>
        <p:cNvGrpSpPr/>
        <p:nvPr/>
      </p:nvGrpSpPr>
      <p:grpSpPr>
        <a:xfrm>
          <a:off x="0" y="0"/>
          <a:ext cx="0" cy="0"/>
          <a:chOff x="0" y="0"/>
          <a:chExt cx="0" cy="0"/>
        </a:xfrm>
      </p:grpSpPr>
      <p:sp>
        <p:nvSpPr>
          <p:cNvPr id="184" name="Google Shape;18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21"/>
          <p:cNvGrpSpPr/>
          <p:nvPr/>
        </p:nvGrpSpPr>
        <p:grpSpPr>
          <a:xfrm>
            <a:off x="232200" y="-60100"/>
            <a:ext cx="9070200" cy="4977400"/>
            <a:chOff x="232200" y="-60100"/>
            <a:chExt cx="9070200" cy="4977400"/>
          </a:xfrm>
        </p:grpSpPr>
        <p:sp>
          <p:nvSpPr>
            <p:cNvPr id="186" name="Google Shape;18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188" name="Google Shape;18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189" name="Google Shape;18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0" name="Google Shape;19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1" name="Google Shape;19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2" name="Google Shape;19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3" name="Google Shape;19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4" name="Google Shape;19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5" name="Google Shape;19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6" name="Shape 196"/>
        <p:cNvGrpSpPr/>
        <p:nvPr/>
      </p:nvGrpSpPr>
      <p:grpSpPr>
        <a:xfrm>
          <a:off x="0" y="0"/>
          <a:ext cx="0" cy="0"/>
          <a:chOff x="0" y="0"/>
          <a:chExt cx="0" cy="0"/>
        </a:xfrm>
      </p:grpSpPr>
      <p:sp>
        <p:nvSpPr>
          <p:cNvPr id="197" name="Google Shape;197;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2"/>
          <p:cNvGrpSpPr/>
          <p:nvPr/>
        </p:nvGrpSpPr>
        <p:grpSpPr>
          <a:xfrm>
            <a:off x="-19050" y="232800"/>
            <a:ext cx="9189150" cy="4684500"/>
            <a:chOff x="-19050" y="232800"/>
            <a:chExt cx="9189150" cy="4684500"/>
          </a:xfrm>
        </p:grpSpPr>
        <p:sp>
          <p:nvSpPr>
            <p:cNvPr id="199" name="Google Shape;199;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01" name="Google Shape;201;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02" name="Google Shape;20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3" name="Google Shape;203;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4" name="Google Shape;204;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5" name="Google Shape;205;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6" name="Google Shape;206;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7" name="Google Shape;207;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8" name="Google Shape;208;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9" name="Google Shape;209;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10" name="Google Shape;210;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11" name="Shape 211"/>
        <p:cNvGrpSpPr/>
        <p:nvPr/>
      </p:nvGrpSpPr>
      <p:grpSpPr>
        <a:xfrm>
          <a:off x="0" y="0"/>
          <a:ext cx="0" cy="0"/>
          <a:chOff x="0" y="0"/>
          <a:chExt cx="0" cy="0"/>
        </a:xfrm>
      </p:grpSpPr>
      <p:sp>
        <p:nvSpPr>
          <p:cNvPr id="212" name="Google Shape;212;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3"/>
          <p:cNvGrpSpPr/>
          <p:nvPr/>
        </p:nvGrpSpPr>
        <p:grpSpPr>
          <a:xfrm>
            <a:off x="232200" y="232800"/>
            <a:ext cx="8988300" cy="5000100"/>
            <a:chOff x="232200" y="232800"/>
            <a:chExt cx="8988300" cy="5000100"/>
          </a:xfrm>
        </p:grpSpPr>
        <p:sp>
          <p:nvSpPr>
            <p:cNvPr id="214" name="Google Shape;214;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16" name="Google Shape;216;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17" name="Google Shape;21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9" name="Google Shape;219;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0" name="Google Shape;220;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1" name="Google Shape;221;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2" name="Google Shape;222;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3" name="Google Shape;223;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 name="Google Shape;224;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5" name="Google Shape;225;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6" name="Google Shape;226;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7" name="Google Shape;227;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8" name="Google Shape;228;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30" name="Shape 230"/>
        <p:cNvGrpSpPr/>
        <p:nvPr/>
      </p:nvGrpSpPr>
      <p:grpSpPr>
        <a:xfrm>
          <a:off x="0" y="0"/>
          <a:ext cx="0" cy="0"/>
          <a:chOff x="0" y="0"/>
          <a:chExt cx="0" cy="0"/>
        </a:xfrm>
      </p:grpSpPr>
      <p:sp>
        <p:nvSpPr>
          <p:cNvPr id="231" name="Google Shape;231;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4"/>
          <p:cNvGrpSpPr/>
          <p:nvPr/>
        </p:nvGrpSpPr>
        <p:grpSpPr>
          <a:xfrm>
            <a:off x="-69525" y="539500"/>
            <a:ext cx="9455500" cy="4069200"/>
            <a:chOff x="-69525" y="539500"/>
            <a:chExt cx="9455500" cy="4069200"/>
          </a:xfrm>
        </p:grpSpPr>
        <p:grpSp>
          <p:nvGrpSpPr>
            <p:cNvPr id="233" name="Google Shape;233;p24"/>
            <p:cNvGrpSpPr/>
            <p:nvPr/>
          </p:nvGrpSpPr>
          <p:grpSpPr>
            <a:xfrm>
              <a:off x="713225" y="539500"/>
              <a:ext cx="8672750" cy="4069200"/>
              <a:chOff x="713225" y="539500"/>
              <a:chExt cx="8672750" cy="4069200"/>
            </a:xfrm>
          </p:grpSpPr>
          <p:sp>
            <p:nvSpPr>
              <p:cNvPr id="234" name="Google Shape;234;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36" name="Google Shape;236;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37" name="Google Shape;237;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8" name="Google Shape;238;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39" name="Google Shape;239;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0" name="Google Shape;240;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41" name="Google Shape;241;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2" name="Google Shape;242;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43" name="Shape 243"/>
        <p:cNvGrpSpPr/>
        <p:nvPr/>
      </p:nvGrpSpPr>
      <p:grpSpPr>
        <a:xfrm>
          <a:off x="0" y="0"/>
          <a:ext cx="0" cy="0"/>
          <a:chOff x="0" y="0"/>
          <a:chExt cx="0" cy="0"/>
        </a:xfrm>
      </p:grpSpPr>
      <p:sp>
        <p:nvSpPr>
          <p:cNvPr id="244" name="Google Shape;244;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25"/>
          <p:cNvGrpSpPr/>
          <p:nvPr/>
        </p:nvGrpSpPr>
        <p:grpSpPr>
          <a:xfrm>
            <a:off x="-19050" y="232800"/>
            <a:ext cx="9189150" cy="4684500"/>
            <a:chOff x="-19050" y="232800"/>
            <a:chExt cx="9189150" cy="4684500"/>
          </a:xfrm>
        </p:grpSpPr>
        <p:sp>
          <p:nvSpPr>
            <p:cNvPr id="246" name="Google Shape;246;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48" name="Google Shape;248;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49" name="Google Shape;249;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50" name="Shape 250"/>
        <p:cNvGrpSpPr/>
        <p:nvPr/>
      </p:nvGrpSpPr>
      <p:grpSpPr>
        <a:xfrm>
          <a:off x="0" y="0"/>
          <a:ext cx="0" cy="0"/>
          <a:chOff x="0" y="0"/>
          <a:chExt cx="0" cy="0"/>
        </a:xfrm>
      </p:grpSpPr>
      <p:sp>
        <p:nvSpPr>
          <p:cNvPr id="251" name="Google Shape;251;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6"/>
          <p:cNvGrpSpPr/>
          <p:nvPr/>
        </p:nvGrpSpPr>
        <p:grpSpPr>
          <a:xfrm>
            <a:off x="232200" y="232800"/>
            <a:ext cx="8988300" cy="4964300"/>
            <a:chOff x="232200" y="232800"/>
            <a:chExt cx="8988300" cy="4964300"/>
          </a:xfrm>
        </p:grpSpPr>
        <p:sp>
          <p:nvSpPr>
            <p:cNvPr id="253" name="Google Shape;253;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55" name="Google Shape;255;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56" name="Google Shape;256;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57" name="Shape 257"/>
        <p:cNvGrpSpPr/>
        <p:nvPr/>
      </p:nvGrpSpPr>
      <p:grpSpPr>
        <a:xfrm>
          <a:off x="0" y="0"/>
          <a:ext cx="0" cy="0"/>
          <a:chOff x="0" y="0"/>
          <a:chExt cx="0" cy="0"/>
        </a:xfrm>
      </p:grpSpPr>
      <p:sp>
        <p:nvSpPr>
          <p:cNvPr id="258" name="Google Shape;258;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27"/>
          <p:cNvGrpSpPr/>
          <p:nvPr/>
        </p:nvGrpSpPr>
        <p:grpSpPr>
          <a:xfrm>
            <a:off x="713223" y="-79050"/>
            <a:ext cx="8791100" cy="4687625"/>
            <a:chOff x="-669332" y="-79050"/>
            <a:chExt cx="10173707" cy="4687625"/>
          </a:xfrm>
        </p:grpSpPr>
        <p:sp>
          <p:nvSpPr>
            <p:cNvPr id="260" name="Google Shape;260;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62" name="Google Shape;262;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63" name="Google Shape;263;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4" name="Google Shape;264;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66"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73"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278" name="Google Shape;278;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0" name="Google Shape;30;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1" name="Google Shape;3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77100" y="232800"/>
            <a:ext cx="8988300" cy="4964300"/>
            <a:chOff x="-77100" y="232800"/>
            <a:chExt cx="8988300" cy="4964300"/>
          </a:xfrm>
        </p:grpSpPr>
        <p:sp>
          <p:nvSpPr>
            <p:cNvPr id="36" name="Google Shape;36;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 name="Google Shape;37;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8" name="Google Shape;38;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1" name="Google Shape;41;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2" name="Google Shape;42;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3" name="Google Shape;43;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0" name="Google Shape;50;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1" name="Google Shape;51;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7"/>
          <p:cNvGrpSpPr/>
          <p:nvPr/>
        </p:nvGrpSpPr>
        <p:grpSpPr>
          <a:xfrm>
            <a:off x="-19050" y="-16000"/>
            <a:ext cx="8930250" cy="4933300"/>
            <a:chOff x="-19050" y="-16000"/>
            <a:chExt cx="8930250" cy="4933300"/>
          </a:xfrm>
        </p:grpSpPr>
        <p:sp>
          <p:nvSpPr>
            <p:cNvPr id="56" name="Google Shape;56;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8" name="Google Shape;58;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59" name="Google Shape;59;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66" name="Google Shape;66;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67" name="Google Shape;67;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10"/>
          <p:cNvSpPr/>
          <p:nvPr>
            <p:ph idx="2" type="pic"/>
          </p:nvPr>
        </p:nvSpPr>
        <p:spPr>
          <a:xfrm>
            <a:off x="0" y="0"/>
            <a:ext cx="9144000" cy="5143500"/>
          </a:xfrm>
          <a:prstGeom prst="rect">
            <a:avLst/>
          </a:prstGeom>
          <a:noFill/>
          <a:ln>
            <a:noFill/>
          </a:ln>
        </p:spPr>
      </p:sp>
      <p:sp>
        <p:nvSpPr>
          <p:cNvPr id="78" name="Google Shape;78;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ctrTitle"/>
          </p:nvPr>
        </p:nvSpPr>
        <p:spPr>
          <a:xfrm>
            <a:off x="1087125" y="703350"/>
            <a:ext cx="6717300" cy="13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Nile Tilapia: Retina Gene Expression</a:t>
            </a:r>
            <a:r>
              <a:rPr lang="en"/>
              <a:t> </a:t>
            </a:r>
            <a:endParaRPr/>
          </a:p>
        </p:txBody>
      </p:sp>
      <p:sp>
        <p:nvSpPr>
          <p:cNvPr id="284" name="Google Shape;284;p30"/>
          <p:cNvSpPr txBox="1"/>
          <p:nvPr>
            <p:ph idx="1" type="subTitle"/>
          </p:nvPr>
        </p:nvSpPr>
        <p:spPr>
          <a:xfrm>
            <a:off x="1497075" y="2040538"/>
            <a:ext cx="58974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2 Oophaga: Expression between Developmental Stages</a:t>
            </a:r>
            <a:endParaRPr/>
          </a:p>
          <a:p>
            <a:pPr indent="0" lvl="0" marL="0" rtl="0" algn="ctr">
              <a:spcBef>
                <a:spcPts val="0"/>
              </a:spcBef>
              <a:spcAft>
                <a:spcPts val="0"/>
              </a:spcAft>
              <a:buNone/>
            </a:pPr>
            <a:r>
              <a:t/>
            </a:r>
            <a:endParaRPr/>
          </a:p>
        </p:txBody>
      </p:sp>
      <p:pic>
        <p:nvPicPr>
          <p:cNvPr id="285" name="Google Shape;285;p30"/>
          <p:cNvPicPr preferRelativeResize="0"/>
          <p:nvPr/>
        </p:nvPicPr>
        <p:blipFill>
          <a:blip r:embed="rId3">
            <a:alphaModFix/>
          </a:blip>
          <a:stretch>
            <a:fillRect/>
          </a:stretch>
        </p:blipFill>
        <p:spPr>
          <a:xfrm>
            <a:off x="3094875" y="2571743"/>
            <a:ext cx="2701800" cy="1799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39"/>
          <p:cNvPicPr preferRelativeResize="0"/>
          <p:nvPr/>
        </p:nvPicPr>
        <p:blipFill rotWithShape="1">
          <a:blip r:embed="rId3">
            <a:alphaModFix/>
          </a:blip>
          <a:srcRect b="0" l="0" r="32989" t="0"/>
          <a:stretch/>
        </p:blipFill>
        <p:spPr>
          <a:xfrm>
            <a:off x="2256750" y="1232425"/>
            <a:ext cx="4769325" cy="3063825"/>
          </a:xfrm>
          <a:prstGeom prst="rect">
            <a:avLst/>
          </a:prstGeom>
          <a:noFill/>
          <a:ln>
            <a:noFill/>
          </a:ln>
        </p:spPr>
      </p:pic>
      <p:sp>
        <p:nvSpPr>
          <p:cNvPr id="345" name="Google Shape;345;p39"/>
          <p:cNvSpPr txBox="1"/>
          <p:nvPr>
            <p:ph type="title"/>
          </p:nvPr>
        </p:nvSpPr>
        <p:spPr>
          <a:xfrm>
            <a:off x="716550" y="459925"/>
            <a:ext cx="7710900" cy="77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Significance: Day17&gt;Day12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latin typeface="Hanken Grotesk"/>
                <a:ea typeface="Hanken Grotesk"/>
                <a:cs typeface="Hanken Grotesk"/>
                <a:sym typeface="Hanken Grotesk"/>
              </a:rPr>
              <a:t>Day 17 more differentially expressed than Day 12</a:t>
            </a:r>
            <a:endParaRPr sz="3900"/>
          </a:p>
          <a:p>
            <a:pPr indent="0" lvl="0" marL="0" rtl="0" algn="l">
              <a:spcBef>
                <a:spcPts val="0"/>
              </a:spcBef>
              <a:spcAft>
                <a:spcPts val="0"/>
              </a:spcAft>
              <a:buNone/>
            </a:pPr>
            <a:r>
              <a:t/>
            </a:r>
            <a:endParaRPr sz="30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sp>
        <p:nvSpPr>
          <p:cNvPr id="351" name="Google Shape;351;p40"/>
          <p:cNvSpPr txBox="1"/>
          <p:nvPr>
            <p:ph idx="1" type="subTitle"/>
          </p:nvPr>
        </p:nvSpPr>
        <p:spPr>
          <a:xfrm>
            <a:off x="6034150" y="1020750"/>
            <a:ext cx="2279700" cy="1739400"/>
          </a:xfrm>
          <a:prstGeom prst="rect">
            <a:avLst/>
          </a:prstGeom>
          <a:ln cap="flat" cmpd="sng" w="9525">
            <a:solidFill>
              <a:srgbClr val="F8FAF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t>Reason Guess:</a:t>
            </a:r>
            <a:endParaRPr sz="2200"/>
          </a:p>
          <a:p>
            <a:pPr indent="-304800" lvl="0" marL="457200" rtl="0" algn="l">
              <a:spcBef>
                <a:spcPts val="0"/>
              </a:spcBef>
              <a:spcAft>
                <a:spcPts val="0"/>
              </a:spcAft>
              <a:buSzPts val="1200"/>
              <a:buChar char="●"/>
            </a:pPr>
            <a:r>
              <a:rPr lang="en" sz="1200"/>
              <a:t>Biological processes more actively</a:t>
            </a:r>
            <a:endParaRPr sz="1200"/>
          </a:p>
          <a:p>
            <a:pPr indent="-304800" lvl="0" marL="457200" rtl="0" algn="l">
              <a:lnSpc>
                <a:spcPct val="115000"/>
              </a:lnSpc>
              <a:spcBef>
                <a:spcPts val="0"/>
              </a:spcBef>
              <a:spcAft>
                <a:spcPts val="0"/>
              </a:spcAft>
              <a:buSzPts val="1200"/>
              <a:buChar char="●"/>
            </a:pPr>
            <a:r>
              <a:rPr lang="en" sz="1200"/>
              <a:t>Certain cellular processes responses might undergo significant changes later</a:t>
            </a:r>
            <a:endParaRPr sz="1200"/>
          </a:p>
          <a:p>
            <a:pPr indent="0" lvl="0" marL="0" rtl="0" algn="l">
              <a:spcBef>
                <a:spcPts val="0"/>
              </a:spcBef>
              <a:spcAft>
                <a:spcPts val="0"/>
              </a:spcAft>
              <a:buNone/>
            </a:pPr>
            <a:r>
              <a:rPr lang="en" sz="2200"/>
              <a:t>Significant</a:t>
            </a:r>
            <a:r>
              <a:rPr lang="en" sz="2200"/>
              <a:t> genes</a:t>
            </a:r>
            <a:endParaRPr sz="2200"/>
          </a:p>
          <a:p>
            <a:pPr indent="0" lvl="0" marL="0" rtl="0" algn="l">
              <a:spcBef>
                <a:spcPts val="0"/>
              </a:spcBef>
              <a:spcAft>
                <a:spcPts val="0"/>
              </a:spcAft>
              <a:buNone/>
            </a:pPr>
            <a:r>
              <a:rPr b="1" lang="en" sz="1400"/>
              <a:t>Rdh20: </a:t>
            </a:r>
            <a:r>
              <a:rPr lang="en" sz="1200"/>
              <a:t>protein_coding_gene</a:t>
            </a:r>
            <a:endParaRPr sz="1200"/>
          </a:p>
          <a:p>
            <a:pPr indent="0" lvl="0" marL="0" rtl="0" algn="l">
              <a:spcBef>
                <a:spcPts val="0"/>
              </a:spcBef>
              <a:spcAft>
                <a:spcPts val="0"/>
              </a:spcAft>
              <a:buNone/>
            </a:pPr>
            <a:r>
              <a:rPr lang="en" sz="1200"/>
              <a:t>Taxon: Danio rerio(tropical fish)</a:t>
            </a:r>
            <a:endParaRPr sz="1200"/>
          </a:p>
          <a:p>
            <a:pPr indent="0" lvl="0" marL="0" rtl="0" algn="l">
              <a:spcBef>
                <a:spcPts val="0"/>
              </a:spcBef>
              <a:spcAft>
                <a:spcPts val="0"/>
              </a:spcAft>
              <a:buNone/>
            </a:pPr>
            <a:r>
              <a:rPr b="1" lang="en" sz="1400"/>
              <a:t>WFIKKN2: </a:t>
            </a:r>
            <a:r>
              <a:rPr lang="en" sz="1200"/>
              <a:t>human</a:t>
            </a:r>
            <a:r>
              <a:rPr b="1" lang="en" sz="1400"/>
              <a:t> </a:t>
            </a:r>
            <a:r>
              <a:rPr lang="en" sz="1200"/>
              <a:t>protein </a:t>
            </a:r>
            <a:endParaRPr sz="1200"/>
          </a:p>
          <a:p>
            <a:pPr indent="0" lvl="0" marL="0" rtl="0" algn="l">
              <a:lnSpc>
                <a:spcPct val="142857"/>
              </a:lnSpc>
              <a:spcBef>
                <a:spcPts val="0"/>
              </a:spcBef>
              <a:spcAft>
                <a:spcPts val="0"/>
              </a:spcAft>
              <a:buNone/>
            </a:pPr>
            <a:r>
              <a:rPr lang="en" sz="1200"/>
              <a:t>Taxon: Pan troglodytes</a:t>
            </a:r>
            <a:endParaRPr sz="1050">
              <a:solidFill>
                <a:srgbClr val="32383B"/>
              </a:solidFill>
              <a:highlight>
                <a:srgbClr val="EAE8E4"/>
              </a:highlight>
              <a:latin typeface="Arial"/>
              <a:ea typeface="Arial"/>
              <a:cs typeface="Arial"/>
              <a:sym typeface="Aria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pic>
        <p:nvPicPr>
          <p:cNvPr id="352" name="Google Shape;352;p40"/>
          <p:cNvPicPr preferRelativeResize="0"/>
          <p:nvPr/>
        </p:nvPicPr>
        <p:blipFill rotWithShape="1">
          <a:blip r:embed="rId3">
            <a:alphaModFix/>
          </a:blip>
          <a:srcRect b="0" l="0" r="0" t="2950"/>
          <a:stretch/>
        </p:blipFill>
        <p:spPr>
          <a:xfrm>
            <a:off x="350975" y="1215925"/>
            <a:ext cx="5606974" cy="279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1347475" y="426375"/>
            <a:ext cx="6344100" cy="76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900">
                <a:latin typeface="Hanken Grotesk"/>
                <a:ea typeface="Hanken Grotesk"/>
                <a:cs typeface="Hanken Grotesk"/>
                <a:sym typeface="Hanken Grotesk"/>
              </a:rPr>
              <a:t>Day 17 more significant than Day 12</a:t>
            </a:r>
            <a:endParaRPr sz="5800"/>
          </a:p>
        </p:txBody>
      </p:sp>
      <p:sp>
        <p:nvSpPr>
          <p:cNvPr id="358" name="Google Shape;358;p41"/>
          <p:cNvSpPr txBox="1"/>
          <p:nvPr/>
        </p:nvSpPr>
        <p:spPr>
          <a:xfrm>
            <a:off x="6069250" y="1538075"/>
            <a:ext cx="2298600" cy="24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Analysis:</a:t>
            </a:r>
            <a:endParaRPr b="1">
              <a:solidFill>
                <a:schemeClr val="dk1"/>
              </a:solidFill>
              <a:latin typeface="Hanken Grotesk"/>
              <a:ea typeface="Hanken Grotesk"/>
              <a:cs typeface="Hanken Grotesk"/>
              <a:sym typeface="Hanken Grotesk"/>
            </a:endParaRPr>
          </a:p>
          <a:p>
            <a:pPr indent="-311150" lvl="0" marL="457200" marR="0" rtl="0" algn="l">
              <a:lnSpc>
                <a:spcPct val="100000"/>
              </a:lnSpc>
              <a:spcBef>
                <a:spcPts val="0"/>
              </a:spcBef>
              <a:spcAft>
                <a:spcPts val="0"/>
              </a:spcAft>
              <a:buClr>
                <a:schemeClr val="dk1"/>
              </a:buClr>
              <a:buSzPts val="1300"/>
              <a:buFont typeface="Hanken Grotesk"/>
              <a:buChar char="●"/>
            </a:pPr>
            <a:r>
              <a:rPr lang="en" sz="1300">
                <a:solidFill>
                  <a:schemeClr val="dk1"/>
                </a:solidFill>
                <a:latin typeface="Hanken Grotesk"/>
                <a:ea typeface="Hanken Grotesk"/>
                <a:cs typeface="Hanken Grotesk"/>
                <a:sym typeface="Hanken Grotesk"/>
              </a:rPr>
              <a:t>Patterns and Clusters</a:t>
            </a:r>
            <a:endParaRPr sz="1300">
              <a:solidFill>
                <a:schemeClr val="dk1"/>
              </a:solidFill>
              <a:latin typeface="Hanken Grotesk"/>
              <a:ea typeface="Hanken Grotesk"/>
              <a:cs typeface="Hanken Grotesk"/>
              <a:sym typeface="Hanken Grotesk"/>
            </a:endParaRPr>
          </a:p>
          <a:p>
            <a:pPr indent="-292100" lvl="1" marL="914400" marR="0" rtl="0" algn="l">
              <a:lnSpc>
                <a:spcPct val="100000"/>
              </a:lnSpc>
              <a:spcBef>
                <a:spcPts val="0"/>
              </a:spcBef>
              <a:spcAft>
                <a:spcPts val="0"/>
              </a:spcAft>
              <a:buClr>
                <a:schemeClr val="dk1"/>
              </a:buClr>
              <a:buSzPts val="1000"/>
              <a:buFont typeface="Hanken Grotesk"/>
              <a:buChar char="○"/>
            </a:pPr>
            <a:r>
              <a:rPr lang="en" sz="1000">
                <a:solidFill>
                  <a:schemeClr val="dk1"/>
                </a:solidFill>
                <a:latin typeface="Hanken Grotesk"/>
                <a:ea typeface="Hanken Grotesk"/>
                <a:cs typeface="Hanken Grotesk"/>
                <a:sym typeface="Hanken Grotesk"/>
              </a:rPr>
              <a:t>Taxon: Danio rerio</a:t>
            </a:r>
            <a:endParaRPr sz="1000">
              <a:solidFill>
                <a:schemeClr val="dk1"/>
              </a:solidFill>
              <a:latin typeface="Hanken Grotesk"/>
              <a:ea typeface="Hanken Grotesk"/>
              <a:cs typeface="Hanken Grotesk"/>
              <a:sym typeface="Hanken Grotesk"/>
            </a:endParaRPr>
          </a:p>
          <a:p>
            <a:pPr indent="0" lvl="0" marL="914400" marR="0" rtl="0" algn="l">
              <a:lnSpc>
                <a:spcPct val="100000"/>
              </a:lnSpc>
              <a:spcBef>
                <a:spcPts val="0"/>
              </a:spcBef>
              <a:spcAft>
                <a:spcPts val="0"/>
              </a:spcAft>
              <a:buNone/>
            </a:pPr>
            <a:r>
              <a:rPr lang="en" sz="1000">
                <a:solidFill>
                  <a:schemeClr val="dk1"/>
                </a:solidFill>
                <a:latin typeface="Hanken Grotesk"/>
                <a:ea typeface="Hanken Grotesk"/>
                <a:cs typeface="Hanken Grotesk"/>
                <a:sym typeface="Hanken Grotesk"/>
              </a:rPr>
              <a:t>(jph1b&amp;mfge8b)</a:t>
            </a:r>
            <a:endParaRPr sz="1000">
              <a:solidFill>
                <a:schemeClr val="dk1"/>
              </a:solidFill>
              <a:latin typeface="Hanken Grotesk"/>
              <a:ea typeface="Hanken Grotesk"/>
              <a:cs typeface="Hanken Grotesk"/>
              <a:sym typeface="Hanken Grotesk"/>
            </a:endParaRPr>
          </a:p>
          <a:p>
            <a:pPr indent="-292100" lvl="1" marL="914400" marR="0" rtl="0" algn="l">
              <a:lnSpc>
                <a:spcPct val="100000"/>
              </a:lnSpc>
              <a:spcBef>
                <a:spcPts val="0"/>
              </a:spcBef>
              <a:spcAft>
                <a:spcPts val="0"/>
              </a:spcAft>
              <a:buClr>
                <a:schemeClr val="dk1"/>
              </a:buClr>
              <a:buSzPts val="1000"/>
              <a:buFont typeface="Hanken Grotesk"/>
              <a:buChar char="○"/>
            </a:pPr>
            <a:r>
              <a:rPr lang="en" sz="950"/>
              <a:t>Pan troglodytes</a:t>
            </a:r>
            <a:endParaRPr sz="950"/>
          </a:p>
          <a:p>
            <a:pPr indent="0" lvl="0" marL="914400" marR="0" rtl="0" algn="l">
              <a:lnSpc>
                <a:spcPct val="100000"/>
              </a:lnSpc>
              <a:spcBef>
                <a:spcPts val="0"/>
              </a:spcBef>
              <a:spcAft>
                <a:spcPts val="0"/>
              </a:spcAft>
              <a:buNone/>
            </a:pPr>
            <a:r>
              <a:rPr lang="en" sz="950"/>
              <a:t>(cmpk2)</a:t>
            </a:r>
            <a:endParaRPr sz="1000">
              <a:solidFill>
                <a:schemeClr val="dk1"/>
              </a:solidFill>
              <a:latin typeface="Hanken Grotesk"/>
              <a:ea typeface="Hanken Grotesk"/>
              <a:cs typeface="Hanken Grotesk"/>
              <a:sym typeface="Hanken Grotesk"/>
            </a:endParaRPr>
          </a:p>
          <a:p>
            <a:pPr indent="-311150" lvl="0" marL="457200" marR="0" rtl="0" algn="l">
              <a:lnSpc>
                <a:spcPct val="100000"/>
              </a:lnSpc>
              <a:spcBef>
                <a:spcPts val="0"/>
              </a:spcBef>
              <a:spcAft>
                <a:spcPts val="0"/>
              </a:spcAft>
              <a:buClr>
                <a:schemeClr val="dk1"/>
              </a:buClr>
              <a:buSzPts val="1300"/>
              <a:buFont typeface="Hanken Grotesk"/>
              <a:buChar char="●"/>
            </a:pPr>
            <a:r>
              <a:rPr lang="en" sz="1300">
                <a:solidFill>
                  <a:schemeClr val="dk1"/>
                </a:solidFill>
                <a:latin typeface="Hanken Grotesk"/>
                <a:ea typeface="Hanken Grotesk"/>
                <a:cs typeface="Hanken Grotesk"/>
                <a:sym typeface="Hanken Grotesk"/>
              </a:rPr>
              <a:t>Intensity of Color</a:t>
            </a:r>
            <a:endParaRPr sz="1100">
              <a:solidFill>
                <a:srgbClr val="131617"/>
              </a:solidFill>
              <a:highlight>
                <a:srgbClr val="EAE8E4"/>
              </a:highlight>
              <a:latin typeface="Roboto"/>
              <a:ea typeface="Roboto"/>
              <a:cs typeface="Roboto"/>
              <a:sym typeface="Roboto"/>
            </a:endParaRPr>
          </a:p>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Prediction:</a:t>
            </a:r>
            <a:r>
              <a:rPr lang="en" sz="1300">
                <a:solidFill>
                  <a:schemeClr val="dk1"/>
                </a:solidFill>
                <a:latin typeface="Hanken Grotesk"/>
                <a:ea typeface="Hanken Grotesk"/>
                <a:cs typeface="Hanken Grotesk"/>
                <a:sym typeface="Hanken Grotesk"/>
              </a:rPr>
              <a:t> </a:t>
            </a:r>
            <a:endParaRPr sz="1300">
              <a:solidFill>
                <a:schemeClr val="dk1"/>
              </a:solidFill>
              <a:latin typeface="Hanken Grotesk"/>
              <a:ea typeface="Hanken Grotesk"/>
              <a:cs typeface="Hanken Grotesk"/>
              <a:sym typeface="Hanken Grotesk"/>
            </a:endParaRPr>
          </a:p>
          <a:p>
            <a:pPr indent="-298450" lvl="0" marL="457200" rtl="0" algn="l">
              <a:spcBef>
                <a:spcPts val="0"/>
              </a:spcBef>
              <a:spcAft>
                <a:spcPts val="0"/>
              </a:spcAft>
              <a:buClr>
                <a:schemeClr val="dk1"/>
              </a:buClr>
              <a:buSzPts val="1100"/>
              <a:buFont typeface="Hanken Grotesk"/>
              <a:buChar char="●"/>
            </a:pPr>
            <a:r>
              <a:rPr lang="en" sz="1100">
                <a:solidFill>
                  <a:schemeClr val="dk1"/>
                </a:solidFill>
                <a:latin typeface="Hanken Grotesk"/>
                <a:ea typeface="Hanken Grotesk"/>
                <a:cs typeface="Hanken Grotesk"/>
                <a:sym typeface="Hanken Grotesk"/>
              </a:rPr>
              <a:t>regulatory mechanisms?</a:t>
            </a:r>
            <a:endParaRPr sz="1100">
              <a:solidFill>
                <a:schemeClr val="dk1"/>
              </a:solidFill>
              <a:latin typeface="Hanken Grotesk"/>
              <a:ea typeface="Hanken Grotesk"/>
              <a:cs typeface="Hanken Grotesk"/>
              <a:sym typeface="Hanken Grotesk"/>
            </a:endParaRPr>
          </a:p>
          <a:p>
            <a:pPr indent="-298450" lvl="0" marL="457200" rtl="0" algn="l">
              <a:spcBef>
                <a:spcPts val="0"/>
              </a:spcBef>
              <a:spcAft>
                <a:spcPts val="0"/>
              </a:spcAft>
              <a:buClr>
                <a:schemeClr val="dk1"/>
              </a:buClr>
              <a:buSzPts val="1100"/>
              <a:buFont typeface="Hanken Grotesk"/>
              <a:buChar char="●"/>
            </a:pPr>
            <a:r>
              <a:rPr lang="en" sz="1100">
                <a:solidFill>
                  <a:schemeClr val="dk1"/>
                </a:solidFill>
                <a:latin typeface="Hanken Grotesk"/>
                <a:ea typeface="Hanken Grotesk"/>
                <a:cs typeface="Hanken Grotesk"/>
                <a:sym typeface="Hanken Grotesk"/>
              </a:rPr>
              <a:t>environmental cues?</a:t>
            </a:r>
            <a:endParaRPr sz="1100">
              <a:solidFill>
                <a:schemeClr val="dk1"/>
              </a:solidFill>
              <a:latin typeface="Hanken Grotesk"/>
              <a:ea typeface="Hanken Grotesk"/>
              <a:cs typeface="Hanken Grotesk"/>
              <a:sym typeface="Hanken Grotesk"/>
            </a:endParaRPr>
          </a:p>
          <a:p>
            <a:pPr indent="-298450" lvl="0" marL="457200" rtl="0" algn="l">
              <a:spcBef>
                <a:spcPts val="0"/>
              </a:spcBef>
              <a:spcAft>
                <a:spcPts val="0"/>
              </a:spcAft>
              <a:buClr>
                <a:schemeClr val="dk1"/>
              </a:buClr>
              <a:buSzPts val="1100"/>
              <a:buFont typeface="Hanken Grotesk"/>
              <a:buChar char="●"/>
            </a:pPr>
            <a:r>
              <a:rPr lang="en" sz="1100">
                <a:solidFill>
                  <a:schemeClr val="dk1"/>
                </a:solidFill>
                <a:latin typeface="Hanken Grotesk"/>
                <a:ea typeface="Hanken Grotesk"/>
                <a:cs typeface="Hanken Grotesk"/>
                <a:sym typeface="Hanken Grotesk"/>
              </a:rPr>
              <a:t>cellular responses?</a:t>
            </a:r>
            <a:endParaRPr sz="1100">
              <a:solidFill>
                <a:schemeClr val="dk1"/>
              </a:solidFill>
              <a:latin typeface="Hanken Grotesk"/>
              <a:ea typeface="Hanken Grotesk"/>
              <a:cs typeface="Hanken Grotesk"/>
              <a:sym typeface="Hanken Grotesk"/>
            </a:endParaRPr>
          </a:p>
          <a:p>
            <a:pPr indent="-298450" lvl="0" marL="457200" rtl="0" algn="l">
              <a:spcBef>
                <a:spcPts val="0"/>
              </a:spcBef>
              <a:spcAft>
                <a:spcPts val="0"/>
              </a:spcAft>
              <a:buClr>
                <a:schemeClr val="dk1"/>
              </a:buClr>
              <a:buSzPts val="1100"/>
              <a:buFont typeface="Hanken Grotesk"/>
              <a:buChar char="●"/>
            </a:pPr>
            <a:r>
              <a:rPr lang="en" sz="1100">
                <a:solidFill>
                  <a:schemeClr val="dk1"/>
                </a:solidFill>
                <a:latin typeface="Hanken Grotesk"/>
                <a:ea typeface="Hanken Grotesk"/>
                <a:cs typeface="Hanken Grotesk"/>
                <a:sym typeface="Hanken Grotesk"/>
              </a:rPr>
              <a:t>Sample distribution?</a:t>
            </a:r>
            <a:endParaRPr>
              <a:solidFill>
                <a:schemeClr val="dk1"/>
              </a:solidFill>
              <a:latin typeface="Hanken Grotesk"/>
              <a:ea typeface="Hanken Grotesk"/>
              <a:cs typeface="Hanken Grotesk"/>
              <a:sym typeface="Hanken Grotesk"/>
            </a:endParaRPr>
          </a:p>
          <a:p>
            <a:pPr indent="0" lvl="0" marL="0" rtl="0" algn="l">
              <a:lnSpc>
                <a:spcPct val="115000"/>
              </a:lnSpc>
              <a:spcBef>
                <a:spcPts val="0"/>
              </a:spcBef>
              <a:spcAft>
                <a:spcPts val="0"/>
              </a:spcAft>
              <a:buNone/>
            </a:pPr>
            <a:r>
              <a:t/>
            </a:r>
            <a:endParaRPr sz="1000">
              <a:solidFill>
                <a:schemeClr val="dk1"/>
              </a:solidFill>
              <a:latin typeface="Hanken Grotesk"/>
              <a:ea typeface="Hanken Grotesk"/>
              <a:cs typeface="Hanken Grotesk"/>
              <a:sym typeface="Hanken Grotesk"/>
            </a:endParaRPr>
          </a:p>
        </p:txBody>
      </p:sp>
      <p:cxnSp>
        <p:nvCxnSpPr>
          <p:cNvPr id="359" name="Google Shape;359;p41"/>
          <p:cNvCxnSpPr>
            <a:stCxn id="360" idx="0"/>
          </p:cNvCxnSpPr>
          <p:nvPr/>
        </p:nvCxnSpPr>
        <p:spPr>
          <a:xfrm>
            <a:off x="3444503" y="1187176"/>
            <a:ext cx="0" cy="0"/>
          </a:xfrm>
          <a:prstGeom prst="straightConnector1">
            <a:avLst/>
          </a:prstGeom>
          <a:noFill/>
          <a:ln cap="flat" cmpd="sng" w="9525">
            <a:solidFill>
              <a:schemeClr val="dk2"/>
            </a:solidFill>
            <a:prstDash val="solid"/>
            <a:round/>
            <a:headEnd len="med" w="med" type="none"/>
            <a:tailEnd len="med" w="med" type="none"/>
          </a:ln>
        </p:spPr>
      </p:cxnSp>
      <p:pic>
        <p:nvPicPr>
          <p:cNvPr id="361" name="Google Shape;361;p41"/>
          <p:cNvPicPr preferRelativeResize="0"/>
          <p:nvPr/>
        </p:nvPicPr>
        <p:blipFill>
          <a:blip r:embed="rId3">
            <a:alphaModFix/>
          </a:blip>
          <a:stretch>
            <a:fillRect/>
          </a:stretch>
        </p:blipFill>
        <p:spPr>
          <a:xfrm>
            <a:off x="819750" y="1187175"/>
            <a:ext cx="5249498" cy="3232500"/>
          </a:xfrm>
          <a:prstGeom prst="rect">
            <a:avLst/>
          </a:prstGeom>
          <a:noFill/>
          <a:ln>
            <a:noFill/>
          </a:ln>
        </p:spPr>
      </p:pic>
      <p:sp>
        <p:nvSpPr>
          <p:cNvPr id="362" name="Google Shape;362;p41"/>
          <p:cNvSpPr txBox="1"/>
          <p:nvPr/>
        </p:nvSpPr>
        <p:spPr>
          <a:xfrm>
            <a:off x="4667875" y="3375025"/>
            <a:ext cx="714300" cy="523200"/>
          </a:xfrm>
          <a:prstGeom prst="rect">
            <a:avLst/>
          </a:prstGeom>
          <a:solidFill>
            <a:srgbClr val="F8FAF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Jph1b</a:t>
            </a:r>
            <a:endParaRPr sz="1100">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mfge8b</a:t>
            </a:r>
            <a:endParaRPr sz="1100">
              <a:solidFill>
                <a:schemeClr val="dk1"/>
              </a:solidFill>
              <a:latin typeface="Hanken Grotesk"/>
              <a:ea typeface="Hanken Grotesk"/>
              <a:cs typeface="Hanken Grotesk"/>
              <a:sym typeface="Hanken Grotesk"/>
            </a:endParaRPr>
          </a:p>
        </p:txBody>
      </p:sp>
      <p:sp>
        <p:nvSpPr>
          <p:cNvPr id="363" name="Google Shape;363;p41"/>
          <p:cNvSpPr txBox="1"/>
          <p:nvPr/>
        </p:nvSpPr>
        <p:spPr>
          <a:xfrm>
            <a:off x="4632975" y="2734950"/>
            <a:ext cx="677700" cy="361800"/>
          </a:xfrm>
          <a:prstGeom prst="rect">
            <a:avLst/>
          </a:prstGeom>
          <a:solidFill>
            <a:srgbClr val="F8FAF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t> </a:t>
            </a:r>
            <a:r>
              <a:rPr lang="en" sz="1150"/>
              <a:t> </a:t>
            </a:r>
            <a:r>
              <a:rPr lang="en" sz="950"/>
              <a:t>cmpk2</a:t>
            </a:r>
            <a:endParaRPr sz="1300">
              <a:solidFill>
                <a:schemeClr val="dk1"/>
              </a:solidFill>
              <a:latin typeface="Hanken Grotesk"/>
              <a:ea typeface="Hanken Grotesk"/>
              <a:cs typeface="Hanken Grotesk"/>
              <a:sym typeface="Hanken Grotesk"/>
            </a:endParaRPr>
          </a:p>
        </p:txBody>
      </p:sp>
      <p:cxnSp>
        <p:nvCxnSpPr>
          <p:cNvPr id="364" name="Google Shape;364;p41"/>
          <p:cNvCxnSpPr>
            <a:endCxn id="362" idx="1"/>
          </p:cNvCxnSpPr>
          <p:nvPr/>
        </p:nvCxnSpPr>
        <p:spPr>
          <a:xfrm flipH="1" rot="-5400000">
            <a:off x="3749875" y="2718625"/>
            <a:ext cx="1094100" cy="741900"/>
          </a:xfrm>
          <a:prstGeom prst="bentConnector2">
            <a:avLst/>
          </a:prstGeom>
          <a:noFill/>
          <a:ln cap="flat" cmpd="sng" w="9525">
            <a:solidFill>
              <a:schemeClr val="dk2"/>
            </a:solidFill>
            <a:prstDash val="solid"/>
            <a:round/>
            <a:headEnd len="med" w="med" type="none"/>
            <a:tailEnd len="med" w="med" type="none"/>
          </a:ln>
        </p:spPr>
      </p:cxnSp>
      <p:sp>
        <p:nvSpPr>
          <p:cNvPr id="365" name="Google Shape;365;p41"/>
          <p:cNvSpPr/>
          <p:nvPr/>
        </p:nvSpPr>
        <p:spPr>
          <a:xfrm>
            <a:off x="3819400" y="2481650"/>
            <a:ext cx="924680" cy="1416562"/>
          </a:xfrm>
          <a:custGeom>
            <a:rect b="b" l="l" r="r" t="t"/>
            <a:pathLst>
              <a:path extrusionOk="0" h="60738" w="37463">
                <a:moveTo>
                  <a:pt x="28472" y="2878"/>
                </a:moveTo>
                <a:cubicBezTo>
                  <a:pt x="20120" y="1208"/>
                  <a:pt x="8944" y="-2699"/>
                  <a:pt x="2923" y="3326"/>
                </a:cubicBezTo>
                <a:cubicBezTo>
                  <a:pt x="-378" y="6629"/>
                  <a:pt x="2045" y="12642"/>
                  <a:pt x="1130" y="17221"/>
                </a:cubicBezTo>
                <a:cubicBezTo>
                  <a:pt x="-1695" y="31354"/>
                  <a:pt x="146" y="54965"/>
                  <a:pt x="14129" y="58459"/>
                </a:cubicBezTo>
                <a:cubicBezTo>
                  <a:pt x="18067" y="59443"/>
                  <a:pt x="22855" y="62057"/>
                  <a:pt x="26231" y="59804"/>
                </a:cubicBezTo>
                <a:cubicBezTo>
                  <a:pt x="30516" y="56944"/>
                  <a:pt x="32841" y="51409"/>
                  <a:pt x="33851" y="46357"/>
                </a:cubicBezTo>
                <a:cubicBezTo>
                  <a:pt x="35462" y="38297"/>
                  <a:pt x="30620" y="29054"/>
                  <a:pt x="34299" y="21704"/>
                </a:cubicBezTo>
                <a:cubicBezTo>
                  <a:pt x="36018" y="18269"/>
                  <a:pt x="38416" y="14065"/>
                  <a:pt x="36989" y="10498"/>
                </a:cubicBezTo>
                <a:cubicBezTo>
                  <a:pt x="35574" y="6961"/>
                  <a:pt x="31071" y="5389"/>
                  <a:pt x="29369" y="1981"/>
                </a:cubicBezTo>
              </a:path>
            </a:pathLst>
          </a:custGeom>
          <a:noFill/>
          <a:ln cap="flat" cmpd="sng" w="28575">
            <a:solidFill>
              <a:srgbClr val="0000FF"/>
            </a:solidFill>
            <a:prstDash val="solid"/>
            <a:round/>
            <a:headEnd len="med" w="med" type="none"/>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9" name="Shape 369"/>
        <p:cNvGrpSpPr/>
        <p:nvPr/>
      </p:nvGrpSpPr>
      <p:grpSpPr>
        <a:xfrm>
          <a:off x="0" y="0"/>
          <a:ext cx="0" cy="0"/>
          <a:chOff x="0" y="0"/>
          <a:chExt cx="0" cy="0"/>
        </a:xfrm>
      </p:grpSpPr>
      <p:pic>
        <p:nvPicPr>
          <p:cNvPr id="370" name="Google Shape;370;p42"/>
          <p:cNvPicPr preferRelativeResize="0"/>
          <p:nvPr/>
        </p:nvPicPr>
        <p:blipFill>
          <a:blip r:embed="rId3">
            <a:alphaModFix/>
          </a:blip>
          <a:stretch>
            <a:fillRect/>
          </a:stretch>
        </p:blipFill>
        <p:spPr>
          <a:xfrm>
            <a:off x="1737350" y="920725"/>
            <a:ext cx="5344349" cy="3302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1613850" y="1842450"/>
            <a:ext cx="59163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Part 2:</a:t>
            </a:r>
            <a:endParaRPr sz="3000"/>
          </a:p>
        </p:txBody>
      </p:sp>
      <p:sp>
        <p:nvSpPr>
          <p:cNvPr id="376" name="Google Shape;376;p43"/>
          <p:cNvSpPr txBox="1"/>
          <p:nvPr>
            <p:ph idx="1" type="subTitle"/>
          </p:nvPr>
        </p:nvSpPr>
        <p:spPr>
          <a:xfrm>
            <a:off x="1270500" y="2596050"/>
            <a:ext cx="6603000" cy="7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Do maternal factors play a role in retina gene expression?</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7" name="Google Shape;377;p43"/>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4"/>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PC1 </a:t>
            </a:r>
            <a:r>
              <a:rPr lang="en"/>
              <a:t>Score Boxplot</a:t>
            </a:r>
            <a:r>
              <a:rPr lang="en"/>
              <a:t> by Mother</a:t>
            </a:r>
            <a:endParaRPr/>
          </a:p>
        </p:txBody>
      </p:sp>
      <p:sp>
        <p:nvSpPr>
          <p:cNvPr id="383" name="Google Shape;383;p44"/>
          <p:cNvSpPr txBox="1"/>
          <p:nvPr>
            <p:ph idx="1" type="subTitle"/>
          </p:nvPr>
        </p:nvSpPr>
        <p:spPr>
          <a:xfrm>
            <a:off x="5458100" y="1206350"/>
            <a:ext cx="3253500" cy="335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Analysis</a:t>
            </a:r>
            <a:endParaRPr b="1" sz="1400"/>
          </a:p>
          <a:p>
            <a:pPr indent="-304800" lvl="0" marL="457200" rtl="0" algn="l">
              <a:lnSpc>
                <a:spcPct val="150000"/>
              </a:lnSpc>
              <a:spcBef>
                <a:spcPts val="0"/>
              </a:spcBef>
              <a:spcAft>
                <a:spcPts val="0"/>
              </a:spcAft>
              <a:buSzPts val="1200"/>
              <a:buChar char="●"/>
            </a:pPr>
            <a:r>
              <a:rPr lang="en" sz="1200"/>
              <a:t>For both mothers, fish in 12 dph have a lower score than fish in 17 dph</a:t>
            </a:r>
            <a:r>
              <a:rPr b="1" lang="en" sz="1200"/>
              <a:t>. </a:t>
            </a:r>
            <a:endParaRPr b="1" sz="1200"/>
          </a:p>
          <a:p>
            <a:pPr indent="-304800" lvl="0" marL="457200" rtl="0" algn="l">
              <a:lnSpc>
                <a:spcPct val="150000"/>
              </a:lnSpc>
              <a:spcBef>
                <a:spcPts val="0"/>
              </a:spcBef>
              <a:spcAft>
                <a:spcPts val="0"/>
              </a:spcAft>
              <a:buSzPts val="1200"/>
              <a:buChar char="●"/>
            </a:pPr>
            <a:r>
              <a:rPr b="1" lang="en" sz="1200"/>
              <a:t>Variation differences in PC1 scores</a:t>
            </a:r>
            <a:endParaRPr b="1" sz="1200"/>
          </a:p>
          <a:p>
            <a:pPr indent="-304800" lvl="0" marL="914400" rtl="0" algn="l">
              <a:lnSpc>
                <a:spcPct val="150000"/>
              </a:lnSpc>
              <a:spcBef>
                <a:spcPts val="0"/>
              </a:spcBef>
              <a:spcAft>
                <a:spcPts val="0"/>
              </a:spcAft>
              <a:buSzPts val="1200"/>
              <a:buChar char="●"/>
            </a:pPr>
            <a:r>
              <a:rPr lang="en" sz="1200"/>
              <a:t>Significant variation when comparing days to respective mothers</a:t>
            </a:r>
            <a:endParaRPr sz="1200"/>
          </a:p>
          <a:p>
            <a:pPr indent="0" lvl="0" marL="0" rtl="0" algn="l">
              <a:lnSpc>
                <a:spcPct val="150000"/>
              </a:lnSpc>
              <a:spcBef>
                <a:spcPts val="0"/>
              </a:spcBef>
              <a:spcAft>
                <a:spcPts val="0"/>
              </a:spcAft>
              <a:buNone/>
            </a:pPr>
            <a:r>
              <a:rPr b="1" lang="en" sz="1400"/>
              <a:t>Further Questions</a:t>
            </a:r>
            <a:endParaRPr b="1" sz="1500"/>
          </a:p>
          <a:p>
            <a:pPr indent="-304800" lvl="0" marL="457200" rtl="0" algn="l">
              <a:lnSpc>
                <a:spcPct val="150000"/>
              </a:lnSpc>
              <a:spcBef>
                <a:spcPts val="0"/>
              </a:spcBef>
              <a:spcAft>
                <a:spcPts val="0"/>
              </a:spcAft>
              <a:buSzPts val="1200"/>
              <a:buChar char="●"/>
            </a:pPr>
            <a:r>
              <a:rPr lang="en" sz="1200"/>
              <a:t>Why is there variation between the PC1 scores for the dph, depending on the mother?</a:t>
            </a:r>
            <a:endParaRPr sz="1000"/>
          </a:p>
          <a:p>
            <a:pPr indent="0" lvl="0" marL="0" rtl="0" algn="l">
              <a:spcBef>
                <a:spcPts val="0"/>
              </a:spcBef>
              <a:spcAft>
                <a:spcPts val="0"/>
              </a:spcAft>
              <a:buNone/>
            </a:pPr>
            <a:r>
              <a:t/>
            </a:r>
            <a:endParaRPr sz="1200"/>
          </a:p>
        </p:txBody>
      </p:sp>
      <p:pic>
        <p:nvPicPr>
          <p:cNvPr id="384" name="Google Shape;384;p44"/>
          <p:cNvPicPr preferRelativeResize="0"/>
          <p:nvPr/>
        </p:nvPicPr>
        <p:blipFill>
          <a:blip r:embed="rId3">
            <a:alphaModFix/>
          </a:blip>
          <a:stretch>
            <a:fillRect/>
          </a:stretch>
        </p:blipFill>
        <p:spPr>
          <a:xfrm>
            <a:off x="299225" y="1252350"/>
            <a:ext cx="5158875" cy="3263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5"/>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PC2 </a:t>
            </a:r>
            <a:r>
              <a:rPr lang="en"/>
              <a:t>Score Boxplot</a:t>
            </a:r>
            <a:r>
              <a:rPr lang="en"/>
              <a:t> by Mother </a:t>
            </a:r>
            <a:endParaRPr/>
          </a:p>
        </p:txBody>
      </p:sp>
      <p:sp>
        <p:nvSpPr>
          <p:cNvPr id="390" name="Google Shape;390;p45"/>
          <p:cNvSpPr txBox="1"/>
          <p:nvPr>
            <p:ph idx="1" type="subTitle"/>
          </p:nvPr>
        </p:nvSpPr>
        <p:spPr>
          <a:xfrm>
            <a:off x="5761200" y="959375"/>
            <a:ext cx="2669700" cy="3557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b="1" lang="en" sz="1400"/>
              <a:t>Feature Chosen by PC2</a:t>
            </a:r>
            <a:endParaRPr sz="1200"/>
          </a:p>
          <a:p>
            <a:pPr indent="-304800" lvl="0" marL="457200" rtl="0" algn="l">
              <a:spcBef>
                <a:spcPts val="0"/>
              </a:spcBef>
              <a:spcAft>
                <a:spcPts val="0"/>
              </a:spcAft>
              <a:buSzPts val="1200"/>
              <a:buChar char="●"/>
            </a:pPr>
            <a:r>
              <a:rPr lang="en" sz="1200"/>
              <a:t>The mother accounts for ~9% of the total variation </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b="1" lang="en" sz="1400"/>
              <a:t>Analysis </a:t>
            </a:r>
            <a:endParaRPr b="1" sz="1400"/>
          </a:p>
          <a:p>
            <a:pPr indent="-304800" lvl="0" marL="457200" rtl="0" algn="l">
              <a:spcBef>
                <a:spcPts val="0"/>
              </a:spcBef>
              <a:spcAft>
                <a:spcPts val="0"/>
              </a:spcAft>
              <a:buSzPts val="1200"/>
              <a:buChar char="●"/>
            </a:pPr>
            <a:r>
              <a:rPr lang="en" sz="1200"/>
              <a:t>More Variation in the children of B than R</a:t>
            </a:r>
            <a:endParaRPr sz="1200"/>
          </a:p>
          <a:p>
            <a:pPr indent="-304800" lvl="0" marL="457200" rtl="0" algn="l">
              <a:spcBef>
                <a:spcPts val="0"/>
              </a:spcBef>
              <a:spcAft>
                <a:spcPts val="0"/>
              </a:spcAft>
              <a:buSzPts val="1200"/>
              <a:buChar char="●"/>
            </a:pPr>
            <a:r>
              <a:rPr lang="en" sz="1200"/>
              <a:t>More Outliers in mother R</a:t>
            </a:r>
            <a:endParaRPr sz="1200"/>
          </a:p>
          <a:p>
            <a:pPr indent="-304800" lvl="0" marL="457200" rtl="0" algn="l">
              <a:spcBef>
                <a:spcPts val="0"/>
              </a:spcBef>
              <a:spcAft>
                <a:spcPts val="0"/>
              </a:spcAft>
              <a:buSzPts val="1200"/>
              <a:buChar char="●"/>
            </a:pPr>
            <a:r>
              <a:rPr lang="en" sz="1200"/>
              <a:t>PCA Results after filtering by mother</a:t>
            </a:r>
            <a:endParaRPr sz="12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Further Questions</a:t>
            </a:r>
            <a:endParaRPr b="1" sz="1400"/>
          </a:p>
          <a:p>
            <a:pPr indent="-304800" lvl="0" marL="457200" rtl="0" algn="l">
              <a:spcBef>
                <a:spcPts val="0"/>
              </a:spcBef>
              <a:spcAft>
                <a:spcPts val="0"/>
              </a:spcAft>
              <a:buSzPts val="1200"/>
              <a:buChar char="●"/>
            </a:pPr>
            <a:r>
              <a:rPr lang="en" sz="1200"/>
              <a:t>Differences in genes expressed?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pic>
        <p:nvPicPr>
          <p:cNvPr id="391" name="Google Shape;391;p45"/>
          <p:cNvPicPr preferRelativeResize="0"/>
          <p:nvPr/>
        </p:nvPicPr>
        <p:blipFill>
          <a:blip r:embed="rId3">
            <a:alphaModFix/>
          </a:blip>
          <a:stretch>
            <a:fillRect/>
          </a:stretch>
        </p:blipFill>
        <p:spPr>
          <a:xfrm>
            <a:off x="286100" y="1111375"/>
            <a:ext cx="5475100" cy="3405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5" name="Shape 395"/>
        <p:cNvGrpSpPr/>
        <p:nvPr/>
      </p:nvGrpSpPr>
      <p:grpSpPr>
        <a:xfrm>
          <a:off x="0" y="0"/>
          <a:ext cx="0" cy="0"/>
          <a:chOff x="0" y="0"/>
          <a:chExt cx="0" cy="0"/>
        </a:xfrm>
      </p:grpSpPr>
      <p:sp>
        <p:nvSpPr>
          <p:cNvPr id="396" name="Google Shape;396;p46"/>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97" name="Google Shape;397;p46"/>
          <p:cNvPicPr preferRelativeResize="0"/>
          <p:nvPr/>
        </p:nvPicPr>
        <p:blipFill>
          <a:blip r:embed="rId3">
            <a:alphaModFix/>
          </a:blip>
          <a:stretch>
            <a:fillRect/>
          </a:stretch>
        </p:blipFill>
        <p:spPr>
          <a:xfrm>
            <a:off x="1678353" y="1264200"/>
            <a:ext cx="5787299" cy="3577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7"/>
          <p:cNvSpPr txBox="1"/>
          <p:nvPr>
            <p:ph type="title"/>
          </p:nvPr>
        </p:nvSpPr>
        <p:spPr>
          <a:xfrm>
            <a:off x="716550" y="571500"/>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Findings</a:t>
            </a:r>
            <a:endParaRPr/>
          </a:p>
        </p:txBody>
      </p:sp>
      <p:sp>
        <p:nvSpPr>
          <p:cNvPr id="403" name="Google Shape;403;p47"/>
          <p:cNvSpPr txBox="1"/>
          <p:nvPr>
            <p:ph idx="1" type="subTitle"/>
          </p:nvPr>
        </p:nvSpPr>
        <p:spPr>
          <a:xfrm>
            <a:off x="720000" y="1361025"/>
            <a:ext cx="7593900" cy="2906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Identified genetic differences in Nile Tilapia </a:t>
            </a:r>
            <a:r>
              <a:rPr lang="en"/>
              <a:t>based off of </a:t>
            </a:r>
            <a:r>
              <a:rPr lang="en"/>
              <a:t>days post fertilization account for a </a:t>
            </a:r>
            <a:r>
              <a:rPr lang="en"/>
              <a:t>significant</a:t>
            </a:r>
            <a:r>
              <a:rPr lang="en"/>
              <a:t> amount of variance, with increase and less varied expression in 17 dph.</a:t>
            </a:r>
            <a:endParaRPr/>
          </a:p>
          <a:p>
            <a:pPr indent="-330200" lvl="0" marL="457200" rtl="0" algn="l">
              <a:spcBef>
                <a:spcPts val="0"/>
              </a:spcBef>
              <a:spcAft>
                <a:spcPts val="0"/>
              </a:spcAft>
              <a:buSzPts val="1600"/>
              <a:buChar char="●"/>
            </a:pPr>
            <a:r>
              <a:rPr lang="en"/>
              <a:t>More overall </a:t>
            </a:r>
            <a:r>
              <a:rPr lang="en"/>
              <a:t>variation</a:t>
            </a:r>
            <a:r>
              <a:rPr lang="en"/>
              <a:t> in offspring of Mother B.</a:t>
            </a:r>
            <a:endParaRPr/>
          </a:p>
          <a:p>
            <a:pPr indent="-330200" lvl="0" marL="457200" rtl="0" algn="l">
              <a:spcBef>
                <a:spcPts val="0"/>
              </a:spcBef>
              <a:spcAft>
                <a:spcPts val="0"/>
              </a:spcAft>
              <a:buSzPts val="1600"/>
              <a:buChar char="●"/>
            </a:pPr>
            <a:r>
              <a:rPr lang="en"/>
              <a:t>GO annotations to cross evaluate with highly annotated organisms</a:t>
            </a:r>
            <a:endParaRPr/>
          </a:p>
          <a:p>
            <a:pPr indent="-330200" lvl="1" marL="914400" rtl="0" algn="l">
              <a:spcBef>
                <a:spcPts val="0"/>
              </a:spcBef>
              <a:spcAft>
                <a:spcPts val="0"/>
              </a:spcAft>
              <a:buSzPts val="1600"/>
              <a:buChar char="○"/>
            </a:pPr>
            <a:r>
              <a:rPr lang="en" sz="1600"/>
              <a:t>I</a:t>
            </a:r>
            <a:r>
              <a:rPr lang="en" sz="1600"/>
              <a:t>dentify</a:t>
            </a:r>
            <a:r>
              <a:rPr lang="en" sz="1600"/>
              <a:t> specific molecular </a:t>
            </a:r>
            <a:r>
              <a:rPr lang="en" sz="1600"/>
              <a:t>functional</a:t>
            </a:r>
            <a:r>
              <a:rPr lang="en" sz="1600"/>
              <a:t> differences</a:t>
            </a:r>
            <a:endParaRPr sz="1600"/>
          </a:p>
          <a:p>
            <a:pPr indent="-330200" lvl="1" marL="914400" rtl="0" algn="l">
              <a:spcBef>
                <a:spcPts val="0"/>
              </a:spcBef>
              <a:spcAft>
                <a:spcPts val="0"/>
              </a:spcAft>
              <a:buSzPts val="1600"/>
              <a:buChar char="○"/>
            </a:pPr>
            <a:r>
              <a:rPr lang="en" sz="1600"/>
              <a:t>Overlay on heatmap for better visualization</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8"/>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Implications and Final Thoughts</a:t>
            </a:r>
            <a:endParaRPr/>
          </a:p>
        </p:txBody>
      </p:sp>
      <p:sp>
        <p:nvSpPr>
          <p:cNvPr id="409" name="Google Shape;409;p48"/>
          <p:cNvSpPr txBox="1"/>
          <p:nvPr>
            <p:ph idx="1" type="subTitle"/>
          </p:nvPr>
        </p:nvSpPr>
        <p:spPr>
          <a:xfrm>
            <a:off x="1281900" y="1118700"/>
            <a:ext cx="6580200" cy="2906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Aligns with exploration of how visual adaptations allow for mobile aquatic organisms to thrive.</a:t>
            </a:r>
            <a:endParaRPr/>
          </a:p>
          <a:p>
            <a:pPr indent="-330200" lvl="0" marL="457200" rtl="0" algn="l">
              <a:spcBef>
                <a:spcPts val="0"/>
              </a:spcBef>
              <a:spcAft>
                <a:spcPts val="0"/>
              </a:spcAft>
              <a:buSzPts val="1600"/>
              <a:buChar char="●"/>
            </a:pPr>
            <a:r>
              <a:rPr lang="en"/>
              <a:t>Initial</a:t>
            </a:r>
            <a:r>
              <a:rPr lang="en"/>
              <a:t> concern over low counts</a:t>
            </a:r>
            <a:endParaRPr/>
          </a:p>
          <a:p>
            <a:pPr indent="-330200" lvl="1" marL="914400" rtl="0" algn="l">
              <a:spcBef>
                <a:spcPts val="0"/>
              </a:spcBef>
              <a:spcAft>
                <a:spcPts val="0"/>
              </a:spcAft>
              <a:buSzPts val="1600"/>
              <a:buChar char="○"/>
            </a:pPr>
            <a:r>
              <a:rPr lang="en" sz="1600"/>
              <a:t>Accounted for by p value difference in DESeq versus volcano plot</a:t>
            </a:r>
            <a:endParaRPr sz="1600"/>
          </a:p>
          <a:p>
            <a:pPr indent="-330200" lvl="1" marL="914400" rtl="0" algn="l">
              <a:spcBef>
                <a:spcPts val="0"/>
              </a:spcBef>
              <a:spcAft>
                <a:spcPts val="0"/>
              </a:spcAft>
              <a:buSzPts val="1600"/>
              <a:buChar char="○"/>
            </a:pPr>
            <a:r>
              <a:rPr lang="en" sz="1600"/>
              <a:t>Still </a:t>
            </a:r>
            <a:r>
              <a:rPr lang="en" sz="1600"/>
              <a:t>significant</a:t>
            </a:r>
            <a:r>
              <a:rPr lang="en" sz="1600"/>
              <a:t> in broader picture</a:t>
            </a:r>
            <a:endParaRPr sz="1600"/>
          </a:p>
          <a:p>
            <a:pPr indent="-330200" lvl="0" marL="457200" rtl="0" algn="l">
              <a:spcBef>
                <a:spcPts val="0"/>
              </a:spcBef>
              <a:spcAft>
                <a:spcPts val="0"/>
              </a:spcAft>
              <a:buSzPts val="1600"/>
              <a:buChar char="●"/>
            </a:pPr>
            <a:r>
              <a:rPr lang="en"/>
              <a:t>Exploring more questions</a:t>
            </a:r>
            <a:endParaRPr/>
          </a:p>
          <a:p>
            <a:pPr indent="-330200" lvl="1" marL="914400" rtl="0" algn="l">
              <a:spcBef>
                <a:spcPts val="0"/>
              </a:spcBef>
              <a:spcAft>
                <a:spcPts val="0"/>
              </a:spcAft>
              <a:buSzPts val="1600"/>
              <a:buChar char="○"/>
            </a:pPr>
            <a:r>
              <a:rPr lang="en" sz="1600"/>
              <a:t>Why was there so much variation between PC1 &amp; PC2 compared to rest of values?</a:t>
            </a:r>
            <a:endParaRPr sz="1600"/>
          </a:p>
          <a:p>
            <a:pPr indent="-342900" lvl="1" marL="914400" rtl="0" algn="l">
              <a:spcBef>
                <a:spcPts val="0"/>
              </a:spcBef>
              <a:spcAft>
                <a:spcPts val="0"/>
              </a:spcAft>
              <a:buSzPts val="1800"/>
              <a:buChar char="○"/>
            </a:pPr>
            <a:r>
              <a:rPr lang="en" sz="1600"/>
              <a:t>Relationship between Danio rerio &amp; </a:t>
            </a:r>
            <a:r>
              <a:rPr lang="en" sz="1600">
                <a:solidFill>
                  <a:srgbClr val="000000"/>
                </a:solidFill>
                <a:latin typeface="Arial"/>
                <a:ea typeface="Arial"/>
                <a:cs typeface="Arial"/>
                <a:sym typeface="Arial"/>
              </a:rPr>
              <a:t>Pan troglodytes &amp; Nile Tilapia</a:t>
            </a:r>
            <a:endParaRPr sz="1600">
              <a:solidFill>
                <a:srgbClr val="000000"/>
              </a:solidFill>
              <a:latin typeface="Arial"/>
              <a:ea typeface="Arial"/>
              <a:cs typeface="Arial"/>
              <a:sym typeface="Arial"/>
            </a:endParaRPr>
          </a:p>
          <a:p>
            <a:pPr indent="-342900" lvl="1" marL="914400" rtl="0" algn="l">
              <a:spcBef>
                <a:spcPts val="0"/>
              </a:spcBef>
              <a:spcAft>
                <a:spcPts val="0"/>
              </a:spcAft>
              <a:buSzPts val="1800"/>
              <a:buChar char="○"/>
            </a:pPr>
            <a:r>
              <a:rPr lang="en" sz="1600"/>
              <a:t>How do these functions relate to the observed expression patterns and potential interactions with other genes?</a:t>
            </a:r>
            <a:endParaRPr sz="16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ph type="title"/>
          </p:nvPr>
        </p:nvSpPr>
        <p:spPr>
          <a:xfrm>
            <a:off x="1216475" y="1977150"/>
            <a:ext cx="59163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91" name="Google Shape;291;p31"/>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Research Question</a:t>
            </a:r>
            <a:endParaRPr/>
          </a:p>
        </p:txBody>
      </p:sp>
      <p:sp>
        <p:nvSpPr>
          <p:cNvPr id="292" name="Google Shape;292;p31"/>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9"/>
          <p:cNvSpPr txBox="1"/>
          <p:nvPr>
            <p:ph type="title"/>
          </p:nvPr>
        </p:nvSpPr>
        <p:spPr>
          <a:xfrm>
            <a:off x="3520050" y="1998150"/>
            <a:ext cx="2103900" cy="11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720000" y="571500"/>
            <a:ext cx="7704000" cy="54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Background: Nile Tilapia Developmental Shift in Photokinesis </a:t>
            </a:r>
            <a:endParaRPr sz="2000"/>
          </a:p>
        </p:txBody>
      </p:sp>
      <p:sp>
        <p:nvSpPr>
          <p:cNvPr id="298" name="Google Shape;298;p32"/>
          <p:cNvSpPr txBox="1"/>
          <p:nvPr>
            <p:ph idx="1" type="body"/>
          </p:nvPr>
        </p:nvSpPr>
        <p:spPr>
          <a:xfrm>
            <a:off x="720000" y="1260775"/>
            <a:ext cx="7704000" cy="3233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00000"/>
              </a:buClr>
              <a:buSzPts val="1200"/>
              <a:buAutoNum type="romanUcPeriod"/>
            </a:pPr>
            <a:r>
              <a:rPr lang="en" sz="1200">
                <a:solidFill>
                  <a:srgbClr val="000000"/>
                </a:solidFill>
              </a:rPr>
              <a:t>Nile Tilapia exhibit phototaxis behavior in the form of kinesis</a:t>
            </a:r>
            <a:endParaRPr sz="1200">
              <a:solidFill>
                <a:srgbClr val="000000"/>
              </a:solidFill>
            </a:endParaRPr>
          </a:p>
          <a:p>
            <a:pPr indent="-304800" lvl="0" marL="457200" rtl="0" algn="l">
              <a:lnSpc>
                <a:spcPct val="150000"/>
              </a:lnSpc>
              <a:spcBef>
                <a:spcPts val="0"/>
              </a:spcBef>
              <a:spcAft>
                <a:spcPts val="0"/>
              </a:spcAft>
              <a:buClr>
                <a:srgbClr val="000000"/>
              </a:buClr>
              <a:buSzPts val="1200"/>
              <a:buAutoNum type="romanUcPeriod"/>
            </a:pPr>
            <a:r>
              <a:rPr lang="en" sz="1200">
                <a:solidFill>
                  <a:srgbClr val="000000"/>
                </a:solidFill>
              </a:rPr>
              <a:t>Developmental switch in phototaxis </a:t>
            </a:r>
            <a:endParaRPr sz="1200">
              <a:solidFill>
                <a:srgbClr val="000000"/>
              </a:solidFill>
            </a:endParaRPr>
          </a:p>
          <a:p>
            <a:pPr indent="-304800" lvl="1" marL="914400" rtl="0" algn="l">
              <a:lnSpc>
                <a:spcPct val="150000"/>
              </a:lnSpc>
              <a:spcBef>
                <a:spcPts val="0"/>
              </a:spcBef>
              <a:spcAft>
                <a:spcPts val="0"/>
              </a:spcAft>
              <a:buClr>
                <a:srgbClr val="000000"/>
              </a:buClr>
              <a:buSzPts val="1200"/>
              <a:buAutoNum type="alphaUcPeriod"/>
            </a:pPr>
            <a:r>
              <a:rPr lang="en" sz="1200">
                <a:solidFill>
                  <a:srgbClr val="000000"/>
                </a:solidFill>
              </a:rPr>
              <a:t>12 days post fertilization (dpf): Increased kinesis in light </a:t>
            </a:r>
            <a:endParaRPr sz="1200">
              <a:solidFill>
                <a:srgbClr val="000000"/>
              </a:solidFill>
            </a:endParaRPr>
          </a:p>
          <a:p>
            <a:pPr indent="-304800" lvl="1" marL="914400" rtl="0" algn="l">
              <a:lnSpc>
                <a:spcPct val="150000"/>
              </a:lnSpc>
              <a:spcBef>
                <a:spcPts val="0"/>
              </a:spcBef>
              <a:spcAft>
                <a:spcPts val="0"/>
              </a:spcAft>
              <a:buClr>
                <a:srgbClr val="000000"/>
              </a:buClr>
              <a:buSzPts val="1200"/>
              <a:buAutoNum type="alphaUcPeriod"/>
            </a:pPr>
            <a:r>
              <a:rPr lang="en" sz="1200">
                <a:solidFill>
                  <a:srgbClr val="000000"/>
                </a:solidFill>
              </a:rPr>
              <a:t>17 dpf: Increased kinesis in darkness </a:t>
            </a:r>
            <a:endParaRPr sz="1200">
              <a:solidFill>
                <a:srgbClr val="000000"/>
              </a:solidFill>
            </a:endParaRPr>
          </a:p>
          <a:p>
            <a:pPr indent="-304800" lvl="0" marL="457200" rtl="0" algn="l">
              <a:lnSpc>
                <a:spcPct val="150000"/>
              </a:lnSpc>
              <a:spcBef>
                <a:spcPts val="0"/>
              </a:spcBef>
              <a:spcAft>
                <a:spcPts val="0"/>
              </a:spcAft>
              <a:buClr>
                <a:srgbClr val="000000"/>
              </a:buClr>
              <a:buSzPts val="1200"/>
              <a:buAutoNum type="romanUcPeriod"/>
            </a:pPr>
            <a:r>
              <a:rPr lang="en" sz="1200">
                <a:solidFill>
                  <a:srgbClr val="000000"/>
                </a:solidFill>
              </a:rPr>
              <a:t>Underlying genetic basis of shift?</a:t>
            </a:r>
            <a:endParaRPr sz="1200">
              <a:solidFill>
                <a:srgbClr val="000000"/>
              </a:solidFill>
            </a:endParaRPr>
          </a:p>
          <a:p>
            <a:pPr indent="-304800" lvl="1" marL="914400" rtl="0" algn="l">
              <a:lnSpc>
                <a:spcPct val="150000"/>
              </a:lnSpc>
              <a:spcBef>
                <a:spcPts val="0"/>
              </a:spcBef>
              <a:spcAft>
                <a:spcPts val="0"/>
              </a:spcAft>
              <a:buClr>
                <a:srgbClr val="000000"/>
              </a:buClr>
              <a:buSzPts val="1200"/>
              <a:buAutoNum type="alphaUcPeriod"/>
            </a:pPr>
            <a:r>
              <a:rPr lang="en" sz="1200">
                <a:solidFill>
                  <a:srgbClr val="000000"/>
                </a:solidFill>
              </a:rPr>
              <a:t>Differential retina gene expression between developmental stages/age</a:t>
            </a:r>
            <a:endParaRPr sz="1200">
              <a:solidFill>
                <a:srgbClr val="000000"/>
              </a:solidFill>
            </a:endParaRPr>
          </a:p>
          <a:p>
            <a:pPr indent="-304800" lvl="0" marL="457200" rtl="0" algn="l">
              <a:lnSpc>
                <a:spcPct val="150000"/>
              </a:lnSpc>
              <a:spcBef>
                <a:spcPts val="0"/>
              </a:spcBef>
              <a:spcAft>
                <a:spcPts val="0"/>
              </a:spcAft>
              <a:buClr>
                <a:srgbClr val="000000"/>
              </a:buClr>
              <a:buSzPts val="1200"/>
              <a:buAutoNum type="romanUcPeriod"/>
            </a:pPr>
            <a:r>
              <a:rPr lang="en" sz="1200">
                <a:solidFill>
                  <a:srgbClr val="000000"/>
                </a:solidFill>
              </a:rPr>
              <a:t>Data Collected</a:t>
            </a:r>
            <a:endParaRPr sz="1200">
              <a:solidFill>
                <a:srgbClr val="000000"/>
              </a:solidFill>
            </a:endParaRPr>
          </a:p>
          <a:p>
            <a:pPr indent="-304800" lvl="1" marL="914400" rtl="0" algn="l">
              <a:lnSpc>
                <a:spcPct val="150000"/>
              </a:lnSpc>
              <a:spcBef>
                <a:spcPts val="0"/>
              </a:spcBef>
              <a:spcAft>
                <a:spcPts val="0"/>
              </a:spcAft>
              <a:buClr>
                <a:srgbClr val="000000"/>
              </a:buClr>
              <a:buSzPts val="1200"/>
              <a:buAutoNum type="alphaUcPeriod"/>
            </a:pPr>
            <a:r>
              <a:rPr lang="en" sz="1200">
                <a:solidFill>
                  <a:srgbClr val="000000"/>
                </a:solidFill>
              </a:rPr>
              <a:t>Our samples include fish offspring from one father and 2 mothers—one with red (R) and one with blue (B) markings. </a:t>
            </a:r>
            <a:endParaRPr sz="1200">
              <a:solidFill>
                <a:srgbClr val="000000"/>
              </a:solidFill>
            </a:endParaRPr>
          </a:p>
          <a:p>
            <a:pPr indent="-304800" lvl="1" marL="914400" rtl="0" algn="l">
              <a:lnSpc>
                <a:spcPct val="150000"/>
              </a:lnSpc>
              <a:spcBef>
                <a:spcPts val="0"/>
              </a:spcBef>
              <a:spcAft>
                <a:spcPts val="0"/>
              </a:spcAft>
              <a:buClr>
                <a:srgbClr val="000000"/>
              </a:buClr>
              <a:buSzPts val="1200"/>
              <a:buAutoNum type="alphaUcPeriod"/>
            </a:pPr>
            <a:r>
              <a:rPr lang="en" sz="1200">
                <a:solidFill>
                  <a:srgbClr val="000000"/>
                </a:solidFill>
              </a:rPr>
              <a:t>3’Tag-seq sequencing data from RNA extracted from 12 dpf and 17 dpf fish samples</a:t>
            </a:r>
            <a:endParaRPr sz="1200">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3"/>
          <p:cNvSpPr txBox="1"/>
          <p:nvPr>
            <p:ph idx="1" type="subTitle"/>
          </p:nvPr>
        </p:nvSpPr>
        <p:spPr>
          <a:xfrm>
            <a:off x="867600" y="1492500"/>
            <a:ext cx="7408800" cy="291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How does retina gene expression change between 12 days post fertilization (dph) and 17 days post fertilization (dph)?</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Do maternal factors play a role in retina gene expression?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u="sng"/>
              <a:t>Motivation: </a:t>
            </a:r>
            <a:r>
              <a:rPr lang="en" sz="1800"/>
              <a:t>By studying how retina gene expression for phototaxis varies, we can gain insight into the development of visual systems for aquatic organisms and other species that exhibit phototaxis behavior.</a:t>
            </a:r>
            <a:endParaRPr sz="1800"/>
          </a:p>
        </p:txBody>
      </p:sp>
      <p:sp>
        <p:nvSpPr>
          <p:cNvPr id="304" name="Google Shape;304;p33"/>
          <p:cNvSpPr txBox="1"/>
          <p:nvPr>
            <p:ph idx="4" type="subTitle"/>
          </p:nvPr>
        </p:nvSpPr>
        <p:spPr>
          <a:xfrm>
            <a:off x="348750" y="497700"/>
            <a:ext cx="8446500" cy="99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How do expression values change across developmental stages?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Method</a:t>
            </a:r>
            <a:endParaRPr/>
          </a:p>
        </p:txBody>
      </p:sp>
      <p:sp>
        <p:nvSpPr>
          <p:cNvPr id="310" name="Google Shape;310;p3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Clean datasets for Analysis</a:t>
            </a:r>
            <a:endParaRPr sz="1800"/>
          </a:p>
          <a:p>
            <a:pPr indent="-342900" lvl="0" marL="457200" rtl="0" algn="l">
              <a:spcBef>
                <a:spcPts val="0"/>
              </a:spcBef>
              <a:spcAft>
                <a:spcPts val="0"/>
              </a:spcAft>
              <a:buSzPts val="1800"/>
              <a:buAutoNum type="arabicPeriod"/>
            </a:pPr>
            <a:r>
              <a:rPr lang="en" sz="1800"/>
              <a:t>Normalized raw retina read counts using TPM</a:t>
            </a:r>
            <a:endParaRPr sz="1800"/>
          </a:p>
          <a:p>
            <a:pPr indent="-342900" lvl="1" marL="914400" rtl="0" algn="l">
              <a:spcBef>
                <a:spcPts val="0"/>
              </a:spcBef>
              <a:spcAft>
                <a:spcPts val="0"/>
              </a:spcAft>
              <a:buSzPts val="1800"/>
              <a:buAutoNum type="alphaLcPeriod"/>
            </a:pPr>
            <a:r>
              <a:rPr lang="en" sz="1800"/>
              <a:t>Log normalization, removing 0’s &amp; infinite values</a:t>
            </a:r>
            <a:endParaRPr sz="1800"/>
          </a:p>
          <a:p>
            <a:pPr indent="-342900" lvl="0" marL="457200" rtl="0" algn="l">
              <a:spcBef>
                <a:spcPts val="0"/>
              </a:spcBef>
              <a:spcAft>
                <a:spcPts val="0"/>
              </a:spcAft>
              <a:buSzPts val="1800"/>
              <a:buAutoNum type="arabicPeriod"/>
            </a:pPr>
            <a:r>
              <a:rPr lang="en" sz="1800"/>
              <a:t>Ran and Visualize PCA</a:t>
            </a:r>
            <a:endParaRPr sz="1800"/>
          </a:p>
          <a:p>
            <a:pPr indent="-342900" lvl="0" marL="457200" rtl="0" algn="l">
              <a:spcBef>
                <a:spcPts val="0"/>
              </a:spcBef>
              <a:spcAft>
                <a:spcPts val="0"/>
              </a:spcAft>
              <a:buSzPts val="1800"/>
              <a:buAutoNum type="arabicPeriod"/>
            </a:pPr>
            <a:r>
              <a:rPr lang="en" sz="1800"/>
              <a:t>Explore sources of variation</a:t>
            </a:r>
            <a:endParaRPr sz="1800"/>
          </a:p>
          <a:p>
            <a:pPr indent="-342900" lvl="1" marL="914400" rtl="0" algn="l">
              <a:spcBef>
                <a:spcPts val="0"/>
              </a:spcBef>
              <a:spcAft>
                <a:spcPts val="0"/>
              </a:spcAft>
              <a:buSzPts val="1800"/>
              <a:buAutoNum type="alphaLcPeriod"/>
            </a:pPr>
            <a:r>
              <a:rPr lang="en" sz="1800"/>
              <a:t>ANOVA</a:t>
            </a:r>
            <a:endParaRPr sz="1800"/>
          </a:p>
          <a:p>
            <a:pPr indent="-342900" lvl="1" marL="914400" rtl="0" algn="l">
              <a:spcBef>
                <a:spcPts val="0"/>
              </a:spcBef>
              <a:spcAft>
                <a:spcPts val="0"/>
              </a:spcAft>
              <a:buSzPts val="1800"/>
              <a:buAutoNum type="alphaLcPeriod"/>
            </a:pPr>
            <a:r>
              <a:rPr lang="en" sz="1800"/>
              <a:t>Further PCA</a:t>
            </a:r>
            <a:endParaRPr sz="1800"/>
          </a:p>
          <a:p>
            <a:pPr indent="-342900" lvl="1" marL="914400" rtl="0" algn="l">
              <a:spcBef>
                <a:spcPts val="0"/>
              </a:spcBef>
              <a:spcAft>
                <a:spcPts val="0"/>
              </a:spcAft>
              <a:buSzPts val="1800"/>
              <a:buAutoNum type="alphaLcPeriod"/>
            </a:pPr>
            <a:r>
              <a:rPr lang="en" sz="1800"/>
              <a:t>DEseq2</a:t>
            </a:r>
            <a:endParaRPr sz="1800"/>
          </a:p>
          <a:p>
            <a:pPr indent="0" lvl="0" marL="914400" rtl="0" algn="l">
              <a:spcBef>
                <a:spcPts val="0"/>
              </a:spcBef>
              <a:spcAft>
                <a:spcPts val="0"/>
              </a:spcAft>
              <a:buNone/>
            </a:pPr>
            <a:r>
              <a:t/>
            </a:r>
            <a:endParaRPr sz="18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1613850" y="1842450"/>
            <a:ext cx="59163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Part 1:</a:t>
            </a:r>
            <a:endParaRPr sz="3000"/>
          </a:p>
        </p:txBody>
      </p:sp>
      <p:sp>
        <p:nvSpPr>
          <p:cNvPr id="316" name="Google Shape;316;p35"/>
          <p:cNvSpPr txBox="1"/>
          <p:nvPr>
            <p:ph idx="1" type="subTitle"/>
          </p:nvPr>
        </p:nvSpPr>
        <p:spPr>
          <a:xfrm>
            <a:off x="1270500" y="2596050"/>
            <a:ext cx="6603000" cy="7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How does retina gene expression change between 12 days post fertilization (dph) and 17 days post fertilization (dph)?</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7" name="Google Shape;317;p35"/>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Phototaxis Variation Explained by PCA components</a:t>
            </a:r>
            <a:endParaRPr/>
          </a:p>
        </p:txBody>
      </p:sp>
      <p:pic>
        <p:nvPicPr>
          <p:cNvPr id="323" name="Google Shape;323;p36"/>
          <p:cNvPicPr preferRelativeResize="0"/>
          <p:nvPr/>
        </p:nvPicPr>
        <p:blipFill rotWithShape="1">
          <a:blip r:embed="rId3">
            <a:alphaModFix/>
          </a:blip>
          <a:srcRect b="0" l="1156" r="0" t="0"/>
          <a:stretch/>
        </p:blipFill>
        <p:spPr>
          <a:xfrm>
            <a:off x="420725" y="1017725"/>
            <a:ext cx="5721724" cy="3484350"/>
          </a:xfrm>
          <a:prstGeom prst="rect">
            <a:avLst/>
          </a:prstGeom>
          <a:noFill/>
          <a:ln>
            <a:noFill/>
          </a:ln>
        </p:spPr>
      </p:pic>
      <p:pic>
        <p:nvPicPr>
          <p:cNvPr id="324" name="Google Shape;324;p36"/>
          <p:cNvPicPr preferRelativeResize="0"/>
          <p:nvPr/>
        </p:nvPicPr>
        <p:blipFill>
          <a:blip r:embed="rId4">
            <a:alphaModFix/>
          </a:blip>
          <a:stretch>
            <a:fillRect/>
          </a:stretch>
        </p:blipFill>
        <p:spPr>
          <a:xfrm>
            <a:off x="6110975" y="1232412"/>
            <a:ext cx="2058150" cy="3054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717751" y="405325"/>
            <a:ext cx="7708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PC1 Score Boxplot by Day</a:t>
            </a:r>
            <a:endParaRPr/>
          </a:p>
        </p:txBody>
      </p:sp>
      <p:pic>
        <p:nvPicPr>
          <p:cNvPr id="330" name="Google Shape;330;p37"/>
          <p:cNvPicPr preferRelativeResize="0"/>
          <p:nvPr/>
        </p:nvPicPr>
        <p:blipFill>
          <a:blip r:embed="rId3">
            <a:alphaModFix/>
          </a:blip>
          <a:stretch>
            <a:fillRect/>
          </a:stretch>
        </p:blipFill>
        <p:spPr>
          <a:xfrm>
            <a:off x="491825" y="978026"/>
            <a:ext cx="5607525" cy="3514574"/>
          </a:xfrm>
          <a:prstGeom prst="rect">
            <a:avLst/>
          </a:prstGeom>
          <a:noFill/>
          <a:ln>
            <a:noFill/>
          </a:ln>
        </p:spPr>
      </p:pic>
      <p:sp>
        <p:nvSpPr>
          <p:cNvPr id="331" name="Google Shape;331;p37"/>
          <p:cNvSpPr txBox="1"/>
          <p:nvPr>
            <p:ph idx="1" type="subTitle"/>
          </p:nvPr>
        </p:nvSpPr>
        <p:spPr>
          <a:xfrm>
            <a:off x="6099350" y="978025"/>
            <a:ext cx="2426100" cy="3122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Feature Chosen by PC1</a:t>
            </a:r>
            <a:r>
              <a:rPr b="1" lang="en" sz="1400"/>
              <a:t>: </a:t>
            </a:r>
            <a:endParaRPr sz="1200"/>
          </a:p>
          <a:p>
            <a:pPr indent="-304800" lvl="0" marL="457200" rtl="0" algn="l">
              <a:spcBef>
                <a:spcPts val="0"/>
              </a:spcBef>
              <a:spcAft>
                <a:spcPts val="0"/>
              </a:spcAft>
              <a:buSzPts val="1200"/>
              <a:buChar char="●"/>
            </a:pPr>
            <a:r>
              <a:rPr lang="en" sz="1200"/>
              <a:t>Day accounts for </a:t>
            </a:r>
            <a:r>
              <a:rPr b="1" lang="en" sz="1200"/>
              <a:t>~11%</a:t>
            </a:r>
            <a:r>
              <a:rPr lang="en" sz="1200"/>
              <a:t> of the total variation of the samples</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b="1" lang="en"/>
              <a:t>Analysis</a:t>
            </a:r>
            <a:r>
              <a:rPr b="1" lang="en" sz="1200"/>
              <a:t> </a:t>
            </a:r>
            <a:endParaRPr b="1" sz="1200"/>
          </a:p>
          <a:p>
            <a:pPr indent="-304800" lvl="0" marL="457200" rtl="0" algn="l">
              <a:spcBef>
                <a:spcPts val="0"/>
              </a:spcBef>
              <a:spcAft>
                <a:spcPts val="0"/>
              </a:spcAft>
              <a:buSzPts val="1200"/>
              <a:buChar char="●"/>
            </a:pPr>
            <a:r>
              <a:rPr lang="en" sz="1200"/>
              <a:t>More Variation in Day 12 than 17</a:t>
            </a:r>
            <a:endParaRPr sz="1200"/>
          </a:p>
          <a:p>
            <a:pPr indent="-304800" lvl="0" marL="457200" rtl="0" algn="l">
              <a:spcBef>
                <a:spcPts val="0"/>
              </a:spcBef>
              <a:spcAft>
                <a:spcPts val="0"/>
              </a:spcAft>
              <a:buSzPts val="1200"/>
              <a:buChar char="●"/>
            </a:pPr>
            <a:r>
              <a:rPr lang="en" sz="1200"/>
              <a:t>More Outliers in Day 17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a:t>Further Questions</a:t>
            </a:r>
            <a:endParaRPr b="1"/>
          </a:p>
          <a:p>
            <a:pPr indent="-304800" lvl="0" marL="457200" rtl="0" algn="l">
              <a:spcBef>
                <a:spcPts val="0"/>
              </a:spcBef>
              <a:spcAft>
                <a:spcPts val="0"/>
              </a:spcAft>
              <a:buSzPts val="1200"/>
              <a:buChar char="●"/>
            </a:pPr>
            <a:r>
              <a:rPr lang="en" sz="1200"/>
              <a:t>Why does the day account for such a small amount of the variation?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337" name="Google Shape;337;p38"/>
          <p:cNvPicPr preferRelativeResize="0"/>
          <p:nvPr/>
        </p:nvPicPr>
        <p:blipFill>
          <a:blip r:embed="rId3">
            <a:alphaModFix/>
          </a:blip>
          <a:stretch>
            <a:fillRect/>
          </a:stretch>
        </p:blipFill>
        <p:spPr>
          <a:xfrm>
            <a:off x="3931950" y="1152526"/>
            <a:ext cx="4583880" cy="2838450"/>
          </a:xfrm>
          <a:prstGeom prst="rect">
            <a:avLst/>
          </a:prstGeom>
          <a:noFill/>
          <a:ln>
            <a:noFill/>
          </a:ln>
        </p:spPr>
      </p:pic>
      <p:pic>
        <p:nvPicPr>
          <p:cNvPr id="338" name="Google Shape;338;p38"/>
          <p:cNvPicPr preferRelativeResize="0"/>
          <p:nvPr/>
        </p:nvPicPr>
        <p:blipFill>
          <a:blip r:embed="rId4">
            <a:alphaModFix/>
          </a:blip>
          <a:stretch>
            <a:fillRect/>
          </a:stretch>
        </p:blipFill>
        <p:spPr>
          <a:xfrm>
            <a:off x="968049" y="1152525"/>
            <a:ext cx="2209800" cy="2838450"/>
          </a:xfrm>
          <a:prstGeom prst="rect">
            <a:avLst/>
          </a:prstGeom>
          <a:noFill/>
          <a:ln>
            <a:noFill/>
          </a:ln>
        </p:spPr>
      </p:pic>
      <p:sp>
        <p:nvSpPr>
          <p:cNvPr id="339" name="Google Shape;339;p38"/>
          <p:cNvSpPr txBox="1"/>
          <p:nvPr>
            <p:ph idx="1" type="subTitle"/>
          </p:nvPr>
        </p:nvSpPr>
        <p:spPr>
          <a:xfrm>
            <a:off x="717875" y="420085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