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45" r:id="rId2"/>
    <p:sldId id="346" r:id="rId3"/>
    <p:sldId id="347" r:id="rId4"/>
    <p:sldId id="349" r:id="rId5"/>
    <p:sldId id="479" r:id="rId6"/>
    <p:sldId id="353" r:id="rId7"/>
    <p:sldId id="354" r:id="rId8"/>
    <p:sldId id="355" r:id="rId9"/>
    <p:sldId id="356" r:id="rId10"/>
    <p:sldId id="357" r:id="rId11"/>
    <p:sldId id="358" r:id="rId12"/>
    <p:sldId id="366" r:id="rId13"/>
    <p:sldId id="371" r:id="rId14"/>
    <p:sldId id="376" r:id="rId15"/>
    <p:sldId id="377" r:id="rId16"/>
    <p:sldId id="378" r:id="rId17"/>
    <p:sldId id="379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9" r:id="rId33"/>
    <p:sldId id="400" r:id="rId34"/>
    <p:sldId id="401" r:id="rId35"/>
    <p:sldId id="403" r:id="rId36"/>
    <p:sldId id="405" r:id="rId37"/>
    <p:sldId id="408" r:id="rId38"/>
    <p:sldId id="409" r:id="rId39"/>
    <p:sldId id="410" r:id="rId40"/>
    <p:sldId id="411" r:id="rId41"/>
    <p:sldId id="412" r:id="rId42"/>
    <p:sldId id="416" r:id="rId43"/>
    <p:sldId id="417" r:id="rId44"/>
    <p:sldId id="418" r:id="rId45"/>
    <p:sldId id="419" r:id="rId46"/>
    <p:sldId id="420" r:id="rId47"/>
    <p:sldId id="424" r:id="rId48"/>
    <p:sldId id="425" r:id="rId49"/>
    <p:sldId id="426" r:id="rId50"/>
    <p:sldId id="427" r:id="rId51"/>
    <p:sldId id="433" r:id="rId52"/>
    <p:sldId id="434" r:id="rId53"/>
    <p:sldId id="437" r:id="rId54"/>
    <p:sldId id="438" r:id="rId55"/>
    <p:sldId id="444" r:id="rId56"/>
    <p:sldId id="446" r:id="rId57"/>
    <p:sldId id="448" r:id="rId58"/>
    <p:sldId id="450" r:id="rId59"/>
    <p:sldId id="451" r:id="rId60"/>
    <p:sldId id="455" r:id="rId61"/>
    <p:sldId id="456" r:id="rId62"/>
    <p:sldId id="457" r:id="rId63"/>
    <p:sldId id="458" r:id="rId64"/>
    <p:sldId id="460" r:id="rId65"/>
    <p:sldId id="466" r:id="rId66"/>
    <p:sldId id="468" r:id="rId67"/>
    <p:sldId id="469" r:id="rId68"/>
    <p:sldId id="471" r:id="rId69"/>
    <p:sldId id="473" r:id="rId70"/>
    <p:sldId id="474" r:id="rId71"/>
    <p:sldId id="475" r:id="rId72"/>
    <p:sldId id="478" r:id="rId73"/>
  </p:sldIdLst>
  <p:sldSz cx="9144000" cy="6858000" type="screen4x3"/>
  <p:notesSz cx="64008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5574" autoAdjust="0"/>
  </p:normalViewPr>
  <p:slideViewPr>
    <p:cSldViewPr snapToGrid="0">
      <p:cViewPr varScale="1">
        <p:scale>
          <a:sx n="98" d="100"/>
          <a:sy n="98" d="100"/>
        </p:scale>
        <p:origin x="200" y="1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335A97-3D6E-B74A-F5E2-A4536709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F919B-53FF-78FB-FE55-D3DA231D2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7F94E-CAD8-0144-A88B-6F9D05F4B04B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B1A83-F0C2-9224-F882-9900A81815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2EB2F-40FF-3A4C-03BB-C8BAA47A5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D300-ABA8-3B40-A919-26C6FE1D58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533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BA1B5F8B-A421-402D-BD50-AED65D1D8948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3841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2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0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0CA3D-B8BC-46A0-8C53-5D94296863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82055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5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EE5427-7106-422E-A1C4-AF931613DAD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13678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E79543-D59A-42DE-A7A5-E459349F752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23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095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20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735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31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9200F9-DBF6-423D-9549-880B2104969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73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5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C95065-A711-4130-833E-B7FC4B2ACF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171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34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13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3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C2A2C-2546-48A9-BFFA-5806D0638E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1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A1DBAE-2462-4149-BCE1-CA4C9B5E05EF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07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30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99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5414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37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03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4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36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9FC5C3-C54C-4B95-B869-06C141AE519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4194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646584">
              <a:defRPr/>
            </a:pPr>
            <a:endParaRPr lang="en-US" altLang="zh-CN" sz="2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6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02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56F8E0-C70B-4AB9-9328-4DF8A21C36DC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1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0293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302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13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一般来说，程序设计语言都会提供一些基本的数据类型，也就是初等数据类型。</a:t>
            </a:r>
          </a:p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比如说有数值类型，包括整型、实型、复数、双精度等。以整型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【</a:t>
            </a:r>
            <a:r>
              <a:rPr lang="zh-CN" altLang="en-US" sz="1100" dirty="0">
                <a:solidFill>
                  <a:srgbClr val="C00000"/>
                </a:solidFill>
                <a:latin typeface="+mj-ea"/>
              </a:rPr>
              <a:t>标记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】</a:t>
            </a:r>
            <a:r>
              <a:rPr lang="zh-CN" altLang="en-US" sz="1100" dirty="0">
                <a:latin typeface="+mj-ea"/>
              </a:rPr>
              <a:t>为例，它的数据对象是整数，受计算机物理实现的限制，整型的数据对象不是无限的，是一个有限集合，是数学上整数集合的子集。还有一点要注意，程序设计语言定义数据类型时，通常还会给出这些数据类型能够参加的运算，如</a:t>
            </a:r>
            <a:r>
              <a:rPr lang="en-US" altLang="zh-CN" sz="1100" dirty="0">
                <a:latin typeface="+mj-ea"/>
              </a:rPr>
              <a:t>+</a:t>
            </a:r>
            <a:r>
              <a:rPr lang="zh-CN" altLang="en-US" sz="1100" dirty="0">
                <a:latin typeface="+mj-ea"/>
              </a:rPr>
              <a:t>，</a:t>
            </a:r>
            <a:r>
              <a:rPr lang="en-US" altLang="zh-CN" sz="1100" dirty="0">
                <a:latin typeface="+mj-ea"/>
              </a:rPr>
              <a:t>-</a:t>
            </a:r>
            <a:r>
              <a:rPr lang="zh-CN" altLang="en-US" sz="1100" dirty="0">
                <a:latin typeface="+mj-ea"/>
              </a:rPr>
              <a:t>，*，</a:t>
            </a:r>
            <a:r>
              <a:rPr lang="en-US" altLang="zh-CN" sz="1100" dirty="0">
                <a:latin typeface="+mj-ea"/>
              </a:rPr>
              <a:t>/</a:t>
            </a:r>
            <a:r>
              <a:rPr lang="zh-CN" altLang="en-US" sz="1100" dirty="0">
                <a:latin typeface="+mj-ea"/>
              </a:rPr>
              <a:t>等。</a:t>
            </a:r>
          </a:p>
          <a:p>
            <a:r>
              <a:rPr lang="zh-CN" altLang="en-US" sz="2300" dirty="0">
                <a:latin typeface="+mj-ea"/>
              </a:rPr>
              <a:t>逻辑类型也是常见的数据类型，只有</a:t>
            </a:r>
            <a:r>
              <a:rPr lang="en-US" altLang="zh-CN" sz="2300" dirty="0">
                <a:latin typeface="+mj-ea"/>
              </a:rPr>
              <a:t>true</a:t>
            </a:r>
            <a:r>
              <a:rPr lang="zh-CN" altLang="en-US" sz="2300" dirty="0">
                <a:latin typeface="+mj-ea"/>
              </a:rPr>
              <a:t>、</a:t>
            </a:r>
            <a:r>
              <a:rPr lang="en-US" altLang="zh-CN" sz="2300" dirty="0">
                <a:latin typeface="+mj-ea"/>
              </a:rPr>
              <a:t>false</a:t>
            </a:r>
            <a:r>
              <a:rPr lang="zh-CN" altLang="en-US" sz="2300" dirty="0">
                <a:latin typeface="+mj-ea"/>
              </a:rPr>
              <a:t>两个数据对象，能够参加的运算包括布尔运算：∨，∧，┑等。</a:t>
            </a:r>
          </a:p>
          <a:p>
            <a:r>
              <a:rPr lang="zh-CN" altLang="en-US" sz="2300" dirty="0">
                <a:solidFill>
                  <a:srgbClr val="C00000"/>
                </a:solidFill>
                <a:latin typeface="+mj-ea"/>
              </a:rPr>
              <a:t>程序语言一般还会提供字符类型，使得程序员能够方便地表达和处理符号数据。</a:t>
            </a:r>
          </a:p>
          <a:p>
            <a:r>
              <a:rPr lang="zh-CN" altLang="en-US" sz="2300" dirty="0">
                <a:solidFill>
                  <a:srgbClr val="0070C0"/>
                </a:solidFill>
                <a:latin typeface="+mj-ea"/>
              </a:rPr>
              <a:t>此外，很多语言还提供指针类型。</a:t>
            </a:r>
          </a:p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27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48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E486BB-0087-4A05-98D2-7AE4B882B541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346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1283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EB86B-ADBF-4220-A70A-9B182561F697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294550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7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B3CC45-2C93-4714-AC1B-16D5C17BE264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019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053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6664094-7D8F-4F3E-BB43-3E459270284D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085850"/>
            <a:ext cx="3908425" cy="29321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441" y="4126230"/>
            <a:ext cx="469392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zh-CN" sz="800" dirty="0"/>
          </a:p>
        </p:txBody>
      </p:sp>
    </p:spTree>
    <p:extLst>
      <p:ext uri="{BB962C8B-B14F-4D97-AF65-F5344CB8AC3E}">
        <p14:creationId xmlns:p14="http://schemas.microsoft.com/office/powerpoint/2010/main" val="19938456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61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11AF70-90D0-4ACA-92D9-DE0B0490C18E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87956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0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B2D61F-7DC9-4D32-96C2-794A3041F951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746486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DBF481-E0BA-45FF-A953-57134346C559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1852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8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029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748964-F216-4088-881F-78C464D51670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lnSpc>
                <a:spcPct val="80000"/>
              </a:lnSpc>
              <a:defRPr/>
            </a:pPr>
            <a:endParaRPr lang="en-GB" altLang="zh-CN" sz="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545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59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46584">
              <a:defRPr/>
            </a:pPr>
            <a:endParaRPr lang="en-US" altLang="zh-CN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9D5F3-C342-4D06-BF23-97EE0D4E70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8167534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720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63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7747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5F539C-D3B1-48C6-A9D1-9907434037AB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38804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06054B-CDD4-4113-91FC-58EB572EB3F2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2258924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E9DDA7-4F65-4A84-A281-4B5191CF0525}" type="slidenum">
              <a:rPr lang="en-US" altLang="zh-CN" smtClean="0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72725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839A7-AAAE-4D2C-94E9-AC3373796054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7285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EF8FE4-6407-4B9F-B876-9BFF1CA209E2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438372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439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chemeClr val="accent2"/>
                </a:solidFill>
                <a:latin typeface="+mj-ea"/>
              </a:rPr>
              <a:t>从功能上说，语句大体可分执行性语句和说明性语句两大类。</a:t>
            </a: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</a:rPr>
              <a:t>执行语句用来描述程序的动作，如前面介绍的赋值语句和控制语句等</a:t>
            </a:r>
          </a:p>
          <a:p>
            <a:r>
              <a:rPr lang="zh-CN" altLang="en-US" sz="2100" dirty="0">
                <a:solidFill>
                  <a:srgbClr val="7030A0"/>
                </a:solidFill>
                <a:latin typeface="+mj-ea"/>
              </a:rPr>
              <a:t>除了执行语句，程序中还有说明语句，如前面介绍名字的部分提到的，说明语句用来定义名字的性质，定义各种不同数据类型的变量或运算。</a:t>
            </a:r>
          </a:p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38686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3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8031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3308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2F0DE-76C3-4D2C-868F-F9C97D9283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2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0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Edsger_Wybe_Dijkstra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File:Alan_Kay2.jpg" TargetMode="External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  <a:endParaRPr lang="en-GB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高级程序设计语言概述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8668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程序语言的定义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  <a:p>
            <a:r>
              <a:rPr lang="zh-CN" altLang="en-US" dirty="0"/>
              <a:t>语义</a:t>
            </a:r>
          </a:p>
          <a:p>
            <a:r>
              <a:rPr lang="zh-CN" altLang="en-US" dirty="0"/>
              <a:t>语用：语言的使用，这门课不考虑</a:t>
            </a:r>
          </a:p>
        </p:txBody>
      </p:sp>
    </p:spTree>
    <p:extLst>
      <p:ext uri="{BB962C8B-B14F-4D97-AF65-F5344CB8AC3E}">
        <p14:creationId xmlns:p14="http://schemas.microsoft.com/office/powerpoint/2010/main" val="315497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程序本质上是一定字符集上的字符串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</a:t>
            </a:r>
            <a:r>
              <a:rPr lang="zh-CN" altLang="en-US" dirty="0"/>
              <a:t>：一组规则</a:t>
            </a:r>
            <a:r>
              <a:rPr lang="zh-CN" altLang="en-US" noProof="1"/>
              <a:t>，</a:t>
            </a:r>
            <a:r>
              <a:rPr lang="zh-CN" altLang="en-US" dirty="0"/>
              <a:t>用它可以形成和产生一个</a:t>
            </a:r>
            <a:r>
              <a:rPr lang="zh-CN" altLang="en-US" dirty="0">
                <a:solidFill>
                  <a:schemeClr val="accent1"/>
                </a:solidFill>
              </a:rPr>
              <a:t>合式</a:t>
            </a:r>
            <a:r>
              <a:rPr lang="en-US" altLang="zh-CN" dirty="0">
                <a:solidFill>
                  <a:schemeClr val="accent1"/>
                </a:solidFill>
              </a:rPr>
              <a:t>(well-formed)</a:t>
            </a:r>
            <a:r>
              <a:rPr lang="zh-CN" altLang="en-US" dirty="0"/>
              <a:t>的程序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939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词法规则</a:t>
            </a:r>
            <a:r>
              <a:rPr lang="zh-CN" altLang="en-US" dirty="0"/>
              <a:t>：单词符号的形成规则</a:t>
            </a:r>
          </a:p>
          <a:p>
            <a:pPr lvl="1"/>
            <a:r>
              <a:rPr lang="zh-CN" altLang="en-US" dirty="0"/>
              <a:t>单词符号是语言中具有独立意义的最基本结构</a:t>
            </a:r>
          </a:p>
          <a:p>
            <a:pPr lvl="1"/>
            <a:r>
              <a:rPr lang="zh-CN" altLang="en-US" dirty="0"/>
              <a:t>一般包括：常数、标识符、基本字、算符、界符等</a:t>
            </a:r>
          </a:p>
          <a:p>
            <a:pPr lvl="1"/>
            <a:r>
              <a:rPr lang="zh-CN" altLang="en-US" dirty="0"/>
              <a:t>描述工具：</a:t>
            </a:r>
            <a:r>
              <a:rPr lang="zh-CN" altLang="en-US" dirty="0">
                <a:highlight>
                  <a:srgbClr val="FFFF00"/>
                </a:highlight>
              </a:rPr>
              <a:t>有限自动机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语法规则</a:t>
            </a:r>
            <a:r>
              <a:rPr lang="zh-CN" altLang="en-US" dirty="0"/>
              <a:t>：语法单位的形成规则</a:t>
            </a:r>
          </a:p>
          <a:p>
            <a:pPr lvl="1"/>
            <a:r>
              <a:rPr lang="zh-CN" altLang="en-US" dirty="0"/>
              <a:t>语法单位通常包括：表达式、语句、分程序、过程、函数、程序等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描述工具：</a:t>
            </a:r>
            <a:r>
              <a:rPr lang="zh-CN" altLang="en-US" dirty="0">
                <a:highlight>
                  <a:srgbClr val="FFFF00"/>
                </a:highlight>
              </a:rPr>
              <a:t>上下文无关文法</a:t>
            </a:r>
          </a:p>
        </p:txBody>
      </p:sp>
    </p:spTree>
    <p:extLst>
      <p:ext uri="{BB962C8B-B14F-4D97-AF65-F5344CB8AC3E}">
        <p14:creationId xmlns:p14="http://schemas.microsoft.com/office/powerpoint/2010/main" val="2095865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  <a:endParaRPr lang="zh-CN" alt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E→i</a:t>
            </a:r>
          </a:p>
          <a:p>
            <a:pPr marL="0" indent="0">
              <a:buNone/>
            </a:pPr>
            <a:r>
              <a:rPr lang="en-US" altLang="zh-CN" dirty="0"/>
              <a:t>	E→E+E</a:t>
            </a:r>
          </a:p>
          <a:p>
            <a:pPr marL="0" indent="0">
              <a:buNone/>
            </a:pPr>
            <a:r>
              <a:rPr lang="en-US" altLang="zh-CN" dirty="0"/>
              <a:t>	E→E*E</a:t>
            </a:r>
          </a:p>
          <a:p>
            <a:pPr marL="0" indent="0">
              <a:buNone/>
            </a:pPr>
            <a:r>
              <a:rPr lang="en-US" altLang="zh-CN" dirty="0"/>
              <a:t>	E→(E)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语法（语法规则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词法规则）</a:t>
            </a:r>
            <a:r>
              <a:rPr lang="zh-CN" altLang="en-US" dirty="0"/>
              <a:t>定义了程序的形式结构</a:t>
            </a:r>
          </a:p>
          <a:p>
            <a:r>
              <a:rPr lang="zh-CN" altLang="en-US" dirty="0"/>
              <a:t>定义语法单位的意义属于</a:t>
            </a:r>
            <a:r>
              <a:rPr lang="zh-CN" altLang="en-US" dirty="0">
                <a:solidFill>
                  <a:schemeClr val="accent2"/>
                </a:solidFill>
              </a:rPr>
              <a:t>语义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07955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语义</a:t>
            </a:r>
          </a:p>
          <a:p>
            <a:pPr lvl="1"/>
            <a:r>
              <a:rPr lang="zh-CN" altLang="en-US" dirty="0"/>
              <a:t>一组规则</a:t>
            </a:r>
            <a:r>
              <a:rPr lang="zh-CN" altLang="en-US" noProof="1"/>
              <a:t>，</a:t>
            </a:r>
            <a:r>
              <a:rPr lang="zh-CN" altLang="en-US" dirty="0"/>
              <a:t>用它可以定义一个程序的意义</a:t>
            </a:r>
          </a:p>
          <a:p>
            <a:r>
              <a:rPr lang="zh-CN" altLang="en-US" dirty="0"/>
              <a:t>描述方法</a:t>
            </a:r>
          </a:p>
          <a:p>
            <a:pPr lvl="1"/>
            <a:r>
              <a:rPr lang="zh-CN" altLang="en-US" dirty="0"/>
              <a:t>自然语言描述</a:t>
            </a:r>
          </a:p>
          <a:p>
            <a:pPr lvl="2"/>
            <a:r>
              <a:rPr lang="zh-CN" altLang="en-US" dirty="0"/>
              <a:t>二义性、隐藏错误和不完整性</a:t>
            </a:r>
          </a:p>
          <a:p>
            <a:pPr lvl="1"/>
            <a:r>
              <a:rPr lang="zh-CN" altLang="en-US" dirty="0"/>
              <a:t>形式描述（形式语义，这门课不展开）</a:t>
            </a:r>
          </a:p>
          <a:p>
            <a:pPr lvl="2"/>
            <a:r>
              <a:rPr lang="zh-CN" altLang="en-US" dirty="0"/>
              <a:t> 操作语义</a:t>
            </a:r>
            <a:endParaRPr lang="en-US" altLang="zh-CN" dirty="0"/>
          </a:p>
          <a:p>
            <a:pPr lvl="2"/>
            <a:r>
              <a:rPr lang="zh-CN" altLang="en-US" dirty="0"/>
              <a:t> 指称语义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代数语义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981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endParaRPr lang="zh-CN" alt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</a:t>
            </a:r>
            <a:r>
              <a:rPr lang="zh-CN" altLang="en-US" dirty="0"/>
              <a:t>些属于程序语言的语义定义</a:t>
            </a:r>
            <a:r>
              <a:rPr lang="zh-CN" altLang="en-GB" dirty="0"/>
              <a:t>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 </a:t>
            </a:r>
            <a:r>
              <a:rPr lang="zh-CN" altLang="en-US" dirty="0"/>
              <a:t>表达式中圆括号必须匹配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 </a:t>
            </a:r>
            <a:r>
              <a:rPr lang="zh-CN" altLang="en-US" dirty="0"/>
              <a:t>类的声明必须以</a:t>
            </a:r>
            <a:r>
              <a:rPr lang="en-US" altLang="zh-CN" dirty="0"/>
              <a:t>class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0" indent="0">
              <a:buNone/>
            </a:pPr>
            <a:r>
              <a:rPr lang="en-US" altLang="en-GB" dirty="0"/>
              <a:t>C. </a:t>
            </a:r>
            <a:r>
              <a:rPr lang="zh-CN" altLang="en-US" dirty="0">
                <a:highlight>
                  <a:srgbClr val="FFFF00"/>
                </a:highlight>
              </a:rPr>
              <a:t>关于函数调用时参数传递方法的描述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en-GB" dirty="0"/>
              <a:t>D. </a:t>
            </a:r>
            <a:r>
              <a:rPr lang="zh-CN" altLang="en-US" dirty="0"/>
              <a:t>函数体必须用</a:t>
            </a:r>
            <a:r>
              <a:rPr lang="en-US" altLang="zh-CN" dirty="0"/>
              <a:t>return</a:t>
            </a:r>
            <a:r>
              <a:rPr lang="zh-CN" altLang="en-US" dirty="0"/>
              <a:t>语句结尾</a:t>
            </a:r>
            <a:endParaRPr lang="en-US" altLang="zh-CN" dirty="0"/>
          </a:p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zh-CN" dirty="0"/>
              <a:t>ABD</a:t>
            </a:r>
            <a:r>
              <a:rPr lang="zh-CN" altLang="en-US" dirty="0"/>
              <a:t> 都是形式上的要求，是语法定义．</a:t>
            </a:r>
            <a:endParaRPr lang="en-GB" altLang="en-GB" dirty="0"/>
          </a:p>
        </p:txBody>
      </p:sp>
    </p:spTree>
    <p:extLst>
      <p:ext uri="{BB962C8B-B14F-4D97-AF65-F5344CB8AC3E}">
        <p14:creationId xmlns:p14="http://schemas.microsoft.com/office/powerpoint/2010/main" val="246305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程序语言的基本功能和层次结构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程序，本质上说是描述一定数据的处理过程</a:t>
            </a:r>
          </a:p>
          <a:p>
            <a:r>
              <a:rPr lang="zh-CN" altLang="en-US" dirty="0"/>
              <a:t>程序语言的基本功能</a:t>
            </a:r>
          </a:p>
          <a:p>
            <a:pPr lvl="1"/>
            <a:r>
              <a:rPr lang="zh-CN" altLang="en-US" dirty="0"/>
              <a:t>描述数据和对数据的运算</a:t>
            </a:r>
          </a:p>
        </p:txBody>
      </p:sp>
    </p:spTree>
    <p:extLst>
      <p:ext uri="{BB962C8B-B14F-4D97-AF65-F5344CB8AC3E}">
        <p14:creationId xmlns:p14="http://schemas.microsoft.com/office/powerpoint/2010/main" val="165738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程序的层次结构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程序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子程序或分程序、过程、函数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语句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数据引用   运算符   函数调用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22301" y="2361615"/>
            <a:ext cx="5826297" cy="31635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784376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程序语言成分的逻辑和实现意义 </a:t>
            </a:r>
          </a:p>
        </p:txBody>
      </p:sp>
      <p:sp>
        <p:nvSpPr>
          <p:cNvPr id="97285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抽象的逻辑的意义</a:t>
            </a:r>
          </a:p>
          <a:p>
            <a:pPr lvl="1"/>
            <a:r>
              <a:rPr lang="zh-CN" altLang="en-US" dirty="0"/>
              <a:t>数学意义 </a:t>
            </a:r>
          </a:p>
          <a:p>
            <a:r>
              <a:rPr lang="zh-CN" altLang="en-US" dirty="0"/>
              <a:t>计算机实现的意义</a:t>
            </a:r>
          </a:p>
          <a:p>
            <a:pPr lvl="1"/>
            <a:r>
              <a:rPr lang="zh-CN" altLang="en-US" dirty="0"/>
              <a:t>具体实现</a:t>
            </a:r>
          </a:p>
        </p:txBody>
      </p:sp>
      <p:sp>
        <p:nvSpPr>
          <p:cNvPr id="97286" name="AutoShape 1030"/>
          <p:cNvSpPr>
            <a:spLocks noChangeArrowheads="1"/>
          </p:cNvSpPr>
          <p:nvPr/>
        </p:nvSpPr>
        <p:spPr bwMode="auto">
          <a:xfrm>
            <a:off x="4186632" y="3316152"/>
            <a:ext cx="3102442" cy="922478"/>
          </a:xfrm>
          <a:prstGeom prst="wedgeRectCallout">
            <a:avLst>
              <a:gd name="adj1" fmla="val -84244"/>
              <a:gd name="adj2" fmla="val -48865"/>
            </a:avLst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计算思维与数学思维的不同</a:t>
            </a:r>
            <a:endParaRPr lang="en-GB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0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  <p:bldP spid="972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9355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/>
              <a:t>程序设计语言的定义</a:t>
            </a:r>
          </a:p>
          <a:p>
            <a:r>
              <a:rPr lang="zh-CN" altLang="en-US" dirty="0"/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146109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/>
              <a:t>程序设计语言的定义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27051308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高级语言的分类</a:t>
            </a:r>
          </a:p>
          <a:p>
            <a:r>
              <a:rPr lang="zh-CN" altLang="en-US"/>
              <a:t>程序结构</a:t>
            </a:r>
          </a:p>
          <a:p>
            <a:r>
              <a:rPr lang="zh-CN" altLang="en-US"/>
              <a:t>数据结构与操作</a:t>
            </a:r>
          </a:p>
          <a:p>
            <a:r>
              <a:rPr lang="zh-CN" altLang="en-US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8246194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高级语言的分类</a:t>
            </a:r>
          </a:p>
        </p:txBody>
      </p:sp>
    </p:spTree>
    <p:extLst>
      <p:ext uri="{BB962C8B-B14F-4D97-AF65-F5344CB8AC3E}">
        <p14:creationId xmlns:p14="http://schemas.microsoft.com/office/powerpoint/2010/main" val="6835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高级语言的分类</a:t>
            </a:r>
          </a:p>
          <a:p>
            <a:r>
              <a:rPr lang="zh-CN" altLang="en-US" dirty="0"/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20080478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高级语言的分类 </a:t>
            </a:r>
            <a:endParaRPr lang="zh-CN" alt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/>
              <a:t>过程式语言</a:t>
            </a:r>
          </a:p>
          <a:p>
            <a:r>
              <a:rPr lang="zh-CN" altLang="en-US" dirty="0"/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/>
              <a:t>基于规则的语言</a:t>
            </a:r>
            <a:r>
              <a:rPr lang="en-US" altLang="zh-CN" dirty="0"/>
              <a:t>( Rule-based Language)</a:t>
            </a:r>
          </a:p>
          <a:p>
            <a:r>
              <a:rPr lang="zh-CN" altLang="en-US" dirty="0"/>
              <a:t>面向对象语言</a:t>
            </a:r>
            <a:r>
              <a:rPr lang="en-US" altLang="zh-CN" dirty="0"/>
              <a:t>(Object-Oriented Language)</a:t>
            </a:r>
          </a:p>
        </p:txBody>
      </p:sp>
    </p:spTree>
    <p:extLst>
      <p:ext uri="{BB962C8B-B14F-4D97-AF65-F5344CB8AC3E}">
        <p14:creationId xmlns:p14="http://schemas.microsoft.com/office/powerpoint/2010/main" val="23067501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pPr lvl="1"/>
            <a:r>
              <a:rPr lang="zh-CN" altLang="en-US" dirty="0"/>
              <a:t>命令驱动，面向语句</a:t>
            </a:r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，</a:t>
            </a:r>
            <a:r>
              <a:rPr lang="en-US" altLang="zh-CN" dirty="0"/>
              <a:t>Ada </a:t>
            </a:r>
          </a:p>
        </p:txBody>
      </p:sp>
    </p:spTree>
    <p:extLst>
      <p:ext uri="{BB962C8B-B14F-4D97-AF65-F5344CB8AC3E}">
        <p14:creationId xmlns:p14="http://schemas.microsoft.com/office/powerpoint/2010/main" val="3041632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pPr lvl="1"/>
            <a:r>
              <a:rPr lang="zh-CN" altLang="en-US" dirty="0"/>
              <a:t>注重程序所表示的功能，而不是一个语句接一个语句地执行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ML </a:t>
            </a:r>
          </a:p>
        </p:txBody>
      </p:sp>
    </p:spTree>
    <p:extLst>
      <p:ext uri="{BB962C8B-B14F-4D97-AF65-F5344CB8AC3E}">
        <p14:creationId xmlns:p14="http://schemas.microsoft.com/office/powerpoint/2010/main" val="3660158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/>
              <a:t>( Rule-based Language)</a:t>
            </a:r>
          </a:p>
          <a:p>
            <a:pPr lvl="1"/>
            <a:r>
              <a:rPr lang="zh-CN" altLang="en-US" dirty="0"/>
              <a:t>检查一定的条件，当它满足值，则执行适当的动作</a:t>
            </a:r>
          </a:p>
          <a:p>
            <a:pPr lvl="1"/>
            <a:r>
              <a:rPr lang="en-US" altLang="zh-CN" dirty="0"/>
              <a:t>Prolog </a:t>
            </a:r>
          </a:p>
        </p:txBody>
      </p:sp>
    </p:spTree>
    <p:extLst>
      <p:ext uri="{BB962C8B-B14F-4D97-AF65-F5344CB8AC3E}">
        <p14:creationId xmlns:p14="http://schemas.microsoft.com/office/powerpoint/2010/main" val="323476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强制式语言</a:t>
            </a:r>
            <a:r>
              <a:rPr lang="en-US" altLang="zh-CN" dirty="0"/>
              <a:t>(Imperative </a:t>
            </a:r>
            <a:r>
              <a:rPr lang="en-US" altLang="zh-CN" dirty="0" err="1"/>
              <a:t>Languge</a:t>
            </a:r>
            <a:r>
              <a:rPr lang="en-US" altLang="zh-CN" dirty="0"/>
              <a:t>)/</a:t>
            </a:r>
            <a:r>
              <a:rPr lang="zh-CN" altLang="en-US" dirty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应用式语言</a:t>
            </a:r>
            <a:r>
              <a:rPr lang="en-US" altLang="zh-CN" dirty="0"/>
              <a:t>(Applicative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/>
              <a:t>( Rule-based Language)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面向对象语言</a:t>
            </a:r>
            <a:r>
              <a:rPr lang="en-US" altLang="zh-CN" dirty="0"/>
              <a:t>(Object-Oriented Language)</a:t>
            </a:r>
          </a:p>
          <a:p>
            <a:pPr lvl="1"/>
            <a:r>
              <a:rPr lang="zh-CN" altLang="en-US" dirty="0"/>
              <a:t>封装、继承和多态性</a:t>
            </a:r>
          </a:p>
          <a:p>
            <a:pPr lvl="1"/>
            <a:r>
              <a:rPr lang="en-US" altLang="zh-CN" dirty="0"/>
              <a:t>Smalltalk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 </a:t>
            </a:r>
          </a:p>
        </p:txBody>
      </p:sp>
    </p:spTree>
    <p:extLst>
      <p:ext uri="{BB962C8B-B14F-4D97-AF65-F5344CB8AC3E}">
        <p14:creationId xmlns:p14="http://schemas.microsoft.com/office/powerpoint/2010/main" val="1020928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85845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常用的高级程序设计语言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397817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695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idx="1"/>
          </p:nvPr>
        </p:nvSpPr>
        <p:spPr>
          <a:xfrm>
            <a:off x="235131" y="1607749"/>
            <a:ext cx="4785948" cy="316357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FORTRAN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一个程序由一个主程序段和若干辅程序段组成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辅程序段可以是子程序、函数段或数据块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每个程序段由一系列的说明语句和执行语句组成，各段可以独立编译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highlight>
                  <a:srgbClr val="FFFF00"/>
                </a:highlight>
              </a:rPr>
              <a:t>模块结构，没有嵌套和递归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noProof="1"/>
              <a:t>各程序段中的名字相互独立</a:t>
            </a:r>
            <a:r>
              <a:rPr lang="zh-CN" altLang="en-US" dirty="0"/>
              <a:t>，同一个标识符在不同的程序段中代表不同的名字</a:t>
            </a:r>
          </a:p>
          <a:p>
            <a:pPr>
              <a:spcBef>
                <a:spcPts val="600"/>
              </a:spcBef>
            </a:pPr>
            <a:endParaRPr lang="en-US" altLang="zh-CN" sz="3200" dirty="0"/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6485402" y="1848937"/>
            <a:ext cx="265859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PROGRAM …</a:t>
            </a:r>
          </a:p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4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SUBROUTINE …</a:t>
            </a:r>
          </a:p>
          <a:p>
            <a:pPr lvl="1"/>
            <a:r>
              <a:rPr kumimoji="1"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FUNCTION …</a:t>
            </a:r>
          </a:p>
          <a:p>
            <a:pPr lvl="1"/>
            <a:r>
              <a:rPr kumimoji="1" lang="en-US" altLang="zh-CN" sz="2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end</a:t>
            </a:r>
            <a:endParaRPr kumimoji="1" lang="en-US" altLang="zh-CN" sz="24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3818221" y="1515364"/>
            <a:ext cx="2538413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线形标注 1(带强调线) 10"/>
          <p:cNvSpPr/>
          <p:nvPr/>
        </p:nvSpPr>
        <p:spPr>
          <a:xfrm flipH="1">
            <a:off x="5133703" y="2124583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主程序</a:t>
            </a:r>
          </a:p>
        </p:txBody>
      </p:sp>
      <p:sp>
        <p:nvSpPr>
          <p:cNvPr id="12" name="线形标注 1(带强调线) 11"/>
          <p:cNvSpPr/>
          <p:nvPr/>
        </p:nvSpPr>
        <p:spPr>
          <a:xfrm flipH="1">
            <a:off x="5133703" y="3432066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1</a:t>
            </a:r>
          </a:p>
        </p:txBody>
      </p:sp>
      <p:sp>
        <p:nvSpPr>
          <p:cNvPr id="13" name="线形标注 1(带强调线) 12"/>
          <p:cNvSpPr/>
          <p:nvPr/>
        </p:nvSpPr>
        <p:spPr>
          <a:xfrm flipH="1">
            <a:off x="5133703" y="4739548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19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  <p:bldP spid="9" grpId="0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  <a:endParaRPr lang="en-GB" altLang="zh-CN"/>
          </a:p>
        </p:txBody>
      </p:sp>
      <p:sp>
        <p:nvSpPr>
          <p:cNvPr id="368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/>
              <a:t>PASCAL</a:t>
            </a:r>
          </a:p>
          <a:p>
            <a:pPr lvl="1"/>
            <a:r>
              <a:rPr lang="en-US" altLang="zh-CN" dirty="0"/>
              <a:t>PASCAL</a:t>
            </a:r>
            <a:r>
              <a:rPr lang="zh-CN" altLang="en-US" dirty="0"/>
              <a:t>程序本身可以看成是一个操作系统调用的过程，</a:t>
            </a:r>
            <a:r>
              <a:rPr lang="zh-CN" altLang="en-US" dirty="0">
                <a:highlight>
                  <a:srgbClr val="FFFF00"/>
                </a:highlight>
              </a:rPr>
              <a:t>过程可以嵌套和递归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PASCAL</a:t>
            </a:r>
            <a:r>
              <a:rPr lang="zh-CN" altLang="en-US" dirty="0"/>
              <a:t>过程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23132" y="3884860"/>
            <a:ext cx="5878532" cy="19389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过程头；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说明段（由一系列的说明语句组成）；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执行体（由一系列的执行语句组成）；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207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作用域</a:t>
            </a:r>
            <a:endParaRPr lang="en-GB" altLang="zh-CN" dirty="0"/>
          </a:p>
        </p:txBody>
      </p:sp>
      <p:sp>
        <p:nvSpPr>
          <p:cNvPr id="37896" name="Rectangle 10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同一个标识符在不同过程中代表不同的名字</a:t>
            </a:r>
          </a:p>
          <a:p>
            <a:r>
              <a:rPr lang="zh-CN" altLang="en-US" noProof="1">
                <a:solidFill>
                  <a:schemeClr val="accent2"/>
                </a:solidFill>
              </a:rPr>
              <a:t>作用域</a:t>
            </a:r>
            <a:r>
              <a:rPr lang="zh-CN" altLang="en-US" noProof="1"/>
              <a:t>：一个名字能被使用的区域范围</a:t>
            </a:r>
          </a:p>
          <a:p>
            <a:r>
              <a:rPr lang="zh-CN" altLang="en-US" noProof="1"/>
              <a:t>名字作用域规则</a:t>
            </a:r>
            <a:r>
              <a:rPr lang="en-US" altLang="zh-CN" dirty="0"/>
              <a:t>——</a:t>
            </a:r>
            <a:r>
              <a:rPr lang="en-US" altLang="en-US" noProof="1"/>
              <a:t>"</a:t>
            </a:r>
            <a:r>
              <a:rPr lang="zh-CN" altLang="en-US" noProof="1">
                <a:solidFill>
                  <a:schemeClr val="accent2"/>
                </a:solidFill>
              </a:rPr>
              <a:t>最近嵌套原则</a:t>
            </a:r>
            <a:r>
              <a:rPr lang="zh-CN" altLang="en-US" noProof="1"/>
              <a:t>"</a:t>
            </a:r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2449297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最近嵌套原则</a:t>
            </a:r>
            <a:endParaRPr lang="zh-CN" altLang="en-GB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4930066" cy="4352400"/>
          </a:xfrm>
        </p:spPr>
        <p:txBody>
          <a:bodyPr>
            <a:normAutofit lnSpcReduction="10000"/>
          </a:bodyPr>
          <a:lstStyle/>
          <a:p>
            <a:r>
              <a:rPr lang="zh-CN" altLang="en-US" noProof="1"/>
              <a:t>一个在子程序</a:t>
            </a:r>
            <a:r>
              <a:rPr lang="en-US" altLang="zh-CN"/>
              <a:t>B1</a:t>
            </a:r>
            <a:r>
              <a:rPr lang="zh-CN" altLang="en-US"/>
              <a:t>中说明的名字</a:t>
            </a:r>
            <a:r>
              <a:rPr lang="en-US" altLang="zh-CN"/>
              <a:t>X</a:t>
            </a:r>
            <a:r>
              <a:rPr lang="zh-CN" altLang="en-US"/>
              <a:t>只在</a:t>
            </a:r>
            <a:r>
              <a:rPr lang="en-US" altLang="zh-CN"/>
              <a:t>B1</a:t>
            </a:r>
            <a:r>
              <a:rPr lang="zh-CN" altLang="en-US"/>
              <a:t>中有效（局部于</a:t>
            </a:r>
            <a:r>
              <a:rPr lang="en-US" altLang="zh-CN"/>
              <a:t>B1</a:t>
            </a:r>
            <a:r>
              <a:rPr lang="zh-CN" altLang="en-US"/>
              <a:t>）</a:t>
            </a:r>
          </a:p>
          <a:p>
            <a:r>
              <a:rPr lang="zh-CN" altLang="en-US"/>
              <a:t>如果</a:t>
            </a:r>
            <a:r>
              <a:rPr lang="en-US" altLang="zh-CN"/>
              <a:t>B2</a:t>
            </a:r>
            <a:r>
              <a:rPr lang="zh-CN" altLang="en-US"/>
              <a:t>是</a:t>
            </a:r>
            <a:r>
              <a:rPr lang="en-US" altLang="zh-CN"/>
              <a:t>B1</a:t>
            </a:r>
            <a:r>
              <a:rPr lang="zh-CN" altLang="en-US"/>
              <a:t>的一个内层子程序且</a:t>
            </a:r>
            <a:r>
              <a:rPr lang="en-US" altLang="zh-CN"/>
              <a:t>B2</a:t>
            </a:r>
            <a:r>
              <a:rPr lang="zh-CN" altLang="en-US"/>
              <a:t>中对标识符</a:t>
            </a:r>
            <a:r>
              <a:rPr lang="en-US" altLang="zh-CN"/>
              <a:t>X</a:t>
            </a:r>
            <a:r>
              <a:rPr lang="zh-CN" altLang="en-US"/>
              <a:t>没有新的说明，则原来的名字</a:t>
            </a:r>
            <a:r>
              <a:rPr lang="en-US" altLang="zh-CN"/>
              <a:t>X</a:t>
            </a:r>
            <a:r>
              <a:rPr lang="zh-CN" altLang="en-US"/>
              <a:t>在</a:t>
            </a:r>
            <a:r>
              <a:rPr lang="en-US" altLang="zh-CN"/>
              <a:t>B2</a:t>
            </a:r>
            <a:r>
              <a:rPr lang="zh-CN" altLang="en-US"/>
              <a:t>中仍然有效</a:t>
            </a:r>
          </a:p>
          <a:p>
            <a:r>
              <a:rPr lang="zh-CN" altLang="en-US"/>
              <a:t>如果</a:t>
            </a:r>
            <a:r>
              <a:rPr lang="en-US" altLang="zh-CN"/>
              <a:t>B2</a:t>
            </a:r>
            <a:r>
              <a:rPr lang="zh-CN" altLang="en-US"/>
              <a:t>对</a:t>
            </a:r>
            <a:r>
              <a:rPr lang="en-US" altLang="zh-CN"/>
              <a:t>X</a:t>
            </a:r>
            <a:r>
              <a:rPr lang="zh-CN" altLang="en-US"/>
              <a:t>重新作了说明，那么，</a:t>
            </a:r>
            <a:r>
              <a:rPr lang="en-US" altLang="zh-CN"/>
              <a:t>B2</a:t>
            </a:r>
            <a:r>
              <a:rPr lang="zh-CN" altLang="en-US"/>
              <a:t>对</a:t>
            </a:r>
            <a:r>
              <a:rPr lang="en-US" altLang="zh-CN"/>
              <a:t>X</a:t>
            </a:r>
            <a:r>
              <a:rPr lang="zh-CN" altLang="en-US"/>
              <a:t>的任何引用都是指重新说明过的这个</a:t>
            </a:r>
            <a:r>
              <a:rPr lang="en-US" altLang="zh-CN"/>
              <a:t>X</a:t>
            </a:r>
            <a:endParaRPr lang="en-US" altLang="zh-CN" dirty="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6001788" y="2181646"/>
            <a:ext cx="1458516" cy="376832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7328144" y="2006623"/>
            <a:ext cx="62507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055366" y="2195148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 dirty="0">
                <a:solidFill>
                  <a:srgbClr val="0000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dirty="0">
              <a:solidFill>
                <a:srgbClr val="0000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6187526" y="3544672"/>
            <a:ext cx="901303" cy="159448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6949526" y="3364887"/>
            <a:ext cx="62507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6163713" y="3627064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">
                <a:solidFill>
                  <a:srgbClr val="CC0000"/>
                </a:solidFill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6341116" y="2519000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6348260" y="3290626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6349450" y="5247506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72" name="Rectangle 24"/>
          <p:cNvSpPr>
            <a:spLocks noChangeArrowheads="1"/>
          </p:cNvSpPr>
          <p:nvPr/>
        </p:nvSpPr>
        <p:spPr bwMode="auto">
          <a:xfrm>
            <a:off x="6349450" y="3291817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1527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  <p:bldP spid="309253" grpId="0" animBg="1"/>
      <p:bldP spid="309256" grpId="0"/>
      <p:bldP spid="309258" grpId="0"/>
      <p:bldP spid="309265" grpId="0" animBg="1"/>
      <p:bldP spid="309266" grpId="0"/>
      <p:bldP spid="309267" grpId="0"/>
      <p:bldP spid="309268" grpId="0"/>
      <p:bldP spid="309269" grpId="0"/>
      <p:bldP spid="309271" grpId="0"/>
      <p:bldP spid="3092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84610" y="1122389"/>
            <a:ext cx="2770458" cy="4615949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05701" y="1009325"/>
            <a:ext cx="784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A(real)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89596" y="1414334"/>
            <a:ext cx="571500" cy="2265760"/>
            <a:chOff x="2784" y="432"/>
            <a:chExt cx="480" cy="2064"/>
          </a:xfrm>
        </p:grpSpPr>
        <p:sp>
          <p:nvSpPr>
            <p:cNvPr id="36893" name="Line 4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4" name="Line 5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5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53877" y="5027444"/>
            <a:ext cx="642938" cy="523875"/>
            <a:chOff x="2880" y="3744"/>
            <a:chExt cx="384" cy="576"/>
          </a:xfrm>
        </p:grpSpPr>
        <p:sp>
          <p:nvSpPr>
            <p:cNvPr id="36890" name="Line 9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1" name="Line 10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2" name="Line 11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298050" y="1012999"/>
            <a:ext cx="770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B(real)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31279" y="1414333"/>
            <a:ext cx="457200" cy="685800"/>
            <a:chOff x="2880" y="3744"/>
            <a:chExt cx="384" cy="576"/>
          </a:xfrm>
        </p:grpSpPr>
        <p:sp>
          <p:nvSpPr>
            <p:cNvPr id="36887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8" name="Line 16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9" name="Line 17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75321" y="3370094"/>
            <a:ext cx="571500" cy="2181225"/>
            <a:chOff x="2784" y="432"/>
            <a:chExt cx="480" cy="2064"/>
          </a:xfrm>
        </p:grpSpPr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123146" y="1009325"/>
            <a:ext cx="8515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B(</a:t>
            </a:r>
            <a:r>
              <a:rPr kumimoji="1" lang="en-US" altLang="zh-CN" sz="1500" dirty="0" err="1">
                <a:solidFill>
                  <a:schemeClr val="accent2"/>
                </a:solidFill>
                <a:latin typeface="+mj-ea"/>
                <a:ea typeface="+mj-ea"/>
              </a:rPr>
              <a:t>bool</a:t>
            </a:r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297420" y="2104602"/>
            <a:ext cx="457200" cy="1257300"/>
            <a:chOff x="4560" y="1200"/>
            <a:chExt cx="384" cy="1056"/>
          </a:xfrm>
        </p:grpSpPr>
        <p:sp>
          <p:nvSpPr>
            <p:cNvPr id="36881" name="Line 24"/>
            <p:cNvSpPr>
              <a:spLocks noChangeShapeType="1"/>
            </p:cNvSpPr>
            <p:nvPr/>
          </p:nvSpPr>
          <p:spPr bwMode="auto">
            <a:xfrm>
              <a:off x="4560" y="1200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2" name="Line 25"/>
            <p:cNvSpPr>
              <a:spLocks noChangeShapeType="1"/>
            </p:cNvSpPr>
            <p:nvPr/>
          </p:nvSpPr>
          <p:spPr bwMode="auto">
            <a:xfrm>
              <a:off x="4752" y="1200"/>
              <a:ext cx="0" cy="105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3" name="Line 26"/>
            <p:cNvSpPr>
              <a:spLocks noChangeShapeType="1"/>
            </p:cNvSpPr>
            <p:nvPr/>
          </p:nvSpPr>
          <p:spPr bwMode="auto">
            <a:xfrm>
              <a:off x="4560" y="2256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4215584" y="1012999"/>
            <a:ext cx="11031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A(integer)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515903" y="3682474"/>
            <a:ext cx="457200" cy="1247775"/>
            <a:chOff x="5376" y="2448"/>
            <a:chExt cx="384" cy="1200"/>
          </a:xfrm>
        </p:grpSpPr>
        <p:sp>
          <p:nvSpPr>
            <p:cNvPr id="36878" name="Line 35"/>
            <p:cNvSpPr>
              <a:spLocks noChangeShapeType="1"/>
            </p:cNvSpPr>
            <p:nvPr/>
          </p:nvSpPr>
          <p:spPr bwMode="auto">
            <a:xfrm>
              <a:off x="5376" y="24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79" name="Line 36"/>
            <p:cNvSpPr>
              <a:spLocks noChangeShapeType="1"/>
            </p:cNvSpPr>
            <p:nvPr/>
          </p:nvSpPr>
          <p:spPr bwMode="auto">
            <a:xfrm>
              <a:off x="5568" y="2448"/>
              <a:ext cx="0" cy="120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0" name="Line 37"/>
            <p:cNvSpPr>
              <a:spLocks noChangeShapeType="1"/>
            </p:cNvSpPr>
            <p:nvPr/>
          </p:nvSpPr>
          <p:spPr bwMode="auto">
            <a:xfrm>
              <a:off x="5376" y="36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3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328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3" grpId="0" autoUpdateAnimBg="0"/>
      <p:bldP spid="56333" grpId="0" autoUpdateAnimBg="0"/>
      <p:bldP spid="56342" grpId="0" autoUpdateAnimBg="0"/>
      <p:bldP spid="563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测试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1688399"/>
            <a:ext cx="3436983" cy="4216011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4156821" y="2387250"/>
            <a:ext cx="29601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ea typeface="微软雅黑" panose="020B0503020204020204" pitchFamily="34" charset="-122"/>
              </a:rPr>
              <a:t>P2</a:t>
            </a:r>
            <a:r>
              <a:rPr lang="zh-CN" altLang="en-GB" sz="2400" dirty="0">
                <a:ea typeface="微软雅黑" panose="020B0503020204020204" pitchFamily="34" charset="-122"/>
              </a:rPr>
              <a:t>的代码能够调用</a:t>
            </a:r>
            <a:r>
              <a:rPr lang="en-GB" altLang="zh-CN" sz="2400" dirty="0">
                <a:ea typeface="微软雅黑" panose="020B0503020204020204" pitchFamily="34" charset="-122"/>
              </a:rPr>
              <a:t>P1</a:t>
            </a:r>
            <a:r>
              <a:rPr lang="zh-CN" altLang="en-GB" sz="2400" dirty="0">
                <a:ea typeface="微软雅黑" panose="020B0503020204020204" pitchFamily="34" charset="-122"/>
              </a:rPr>
              <a:t>吗？ </a:t>
            </a:r>
            <a:endParaRPr lang="en-GB" altLang="zh-CN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A.	 </a:t>
            </a:r>
            <a:r>
              <a:rPr lang="zh-CN" altLang="en-GB" sz="2400" dirty="0">
                <a:highlight>
                  <a:srgbClr val="FFFF00"/>
                </a:highlight>
                <a:ea typeface="微软雅黑" panose="020B0503020204020204" pitchFamily="34" charset="-122"/>
              </a:rPr>
              <a:t>可以</a:t>
            </a:r>
            <a:endParaRPr lang="en-GB" altLang="en-GB" sz="2400" dirty="0">
              <a:highlight>
                <a:srgbClr val="FFFF00"/>
              </a:highlight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B.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不可以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C.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说不清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GB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78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  <a:endParaRPr lang="en-GB" altLang="zh-CN"/>
          </a:p>
        </p:txBody>
      </p:sp>
      <p:sp>
        <p:nvSpPr>
          <p:cNvPr id="69638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endParaRPr lang="en-US" altLang="zh-CN" noProof="1"/>
          </a:p>
          <a:p>
            <a:pPr lvl="1"/>
            <a:r>
              <a:rPr lang="zh-CN" altLang="en-US" dirty="0"/>
              <a:t>面向对象的高级语言</a:t>
            </a:r>
          </a:p>
          <a:p>
            <a:pPr lvl="2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继承</a:t>
            </a:r>
            <a:r>
              <a:rPr lang="en-US" altLang="zh-CN" dirty="0"/>
              <a:t>(Inheritance)</a:t>
            </a:r>
          </a:p>
          <a:p>
            <a:pPr lvl="2"/>
            <a:r>
              <a:rPr lang="zh-CN" altLang="en-US" dirty="0"/>
              <a:t>多态性</a:t>
            </a:r>
            <a:r>
              <a:rPr lang="en-US" altLang="zh-CN" dirty="0"/>
              <a:t>(Polymorphism)</a:t>
            </a:r>
            <a:r>
              <a:rPr lang="zh-CN" altLang="en-US" dirty="0"/>
              <a:t>和动态绑定</a:t>
            </a:r>
            <a:r>
              <a:rPr lang="en-US" altLang="zh-CN" dirty="0"/>
              <a:t>(Dynamic binding)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2" defTabSz="685800">
              <a:defRPr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69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程序示例</a:t>
            </a:r>
            <a:endParaRPr lang="zh-CN" altLang="en-US" dirty="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color;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00155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数据结构与操作</a:t>
            </a:r>
          </a:p>
        </p:txBody>
      </p:sp>
    </p:spTree>
    <p:extLst>
      <p:ext uri="{BB962C8B-B14F-4D97-AF65-F5344CB8AC3E}">
        <p14:creationId xmlns:p14="http://schemas.microsoft.com/office/powerpoint/2010/main" val="27301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常用的高级程序设计语言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5648" y="4555425"/>
            <a:ext cx="1479947" cy="1894285"/>
            <a:chOff x="4195" y="2659"/>
            <a:chExt cx="1243" cy="1591"/>
          </a:xfrm>
        </p:grpSpPr>
        <p:pic>
          <p:nvPicPr>
            <p:cNvPr id="10247" name="Picture 5" descr="01324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659"/>
              <a:ext cx="120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4269" y="3979"/>
              <a:ext cx="11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1500" b="1" dirty="0">
                  <a:latin typeface="+mn-lt"/>
                  <a:ea typeface="+mj-ea"/>
                </a:rPr>
                <a:t>Alan J. Perlis</a:t>
              </a:r>
            </a:p>
          </p:txBody>
        </p:sp>
      </p:grpSp>
      <p:sp>
        <p:nvSpPr>
          <p:cNvPr id="238599" name="AutoShape 7"/>
          <p:cNvSpPr>
            <a:spLocks noChangeArrowheads="1"/>
          </p:cNvSpPr>
          <p:nvPr/>
        </p:nvSpPr>
        <p:spPr bwMode="auto">
          <a:xfrm>
            <a:off x="6257109" y="1136469"/>
            <a:ext cx="2481942" cy="3096297"/>
          </a:xfrm>
          <a:prstGeom prst="wedgeRoundRectCallout">
            <a:avLst>
              <a:gd name="adj1" fmla="val -3277"/>
              <a:gd name="adj2" fmla="val 6507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GB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language that doesn't affect the way you think about programming, is not worth knowing.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5609"/>
              </p:ext>
            </p:extLst>
          </p:nvPr>
        </p:nvGraphicFramePr>
        <p:xfrm>
          <a:off x="766308" y="2083279"/>
          <a:ext cx="5059726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/>
                        <a:t>语言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/>
                        <a:t>特点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kern="1200" dirty="0">
                          <a:latin typeface="+mj-ea"/>
                          <a:ea typeface="+mj-ea"/>
                        </a:rPr>
                        <a:t>FORTRAN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2400" kern="1200" dirty="0">
                          <a:latin typeface="+mj-ea"/>
                          <a:ea typeface="+mj-ea"/>
                        </a:rPr>
                        <a:t>数值计算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COBOL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事务处理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PASCAL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结构化程序设计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LISP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函数式程序设计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PROLOG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逻辑程序设计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C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系统程序设计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j-ea"/>
                          <a:ea typeface="+mj-ea"/>
                        </a:rPr>
                        <a:t>Smalltalk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面向对象程序设计</a:t>
                      </a:r>
                      <a:endParaRPr lang="en-US" altLang="zh-CN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Java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j-ea"/>
                          <a:ea typeface="+mj-ea"/>
                        </a:rPr>
                        <a:t>Internet</a:t>
                      </a:r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应用，可移植性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j-ea"/>
                          <a:ea typeface="+mj-ea"/>
                        </a:rPr>
                        <a:t>Python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+mj-ea"/>
                          <a:ea typeface="+mj-ea"/>
                        </a:rPr>
                        <a:t>解释型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4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程序结构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数据结构与操作</a:t>
            </a:r>
          </a:p>
          <a:p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504917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数据类型与操作 </a:t>
            </a:r>
          </a:p>
        </p:txBody>
      </p:sp>
      <p:sp>
        <p:nvSpPr>
          <p:cNvPr id="99333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数据类型通常包括三要素</a:t>
            </a:r>
          </a:p>
          <a:p>
            <a:pPr lvl="1"/>
            <a:r>
              <a:rPr lang="zh-CN" altLang="en-US" dirty="0"/>
              <a:t>用于区别这种类型数据对象的</a:t>
            </a:r>
            <a:r>
              <a:rPr lang="zh-CN" altLang="en-US" dirty="0">
                <a:solidFill>
                  <a:schemeClr val="accent2"/>
                </a:solidFill>
              </a:rPr>
              <a:t>属性</a:t>
            </a:r>
          </a:p>
          <a:p>
            <a:pPr lvl="1"/>
            <a:r>
              <a:rPr lang="zh-CN" altLang="en-US" dirty="0"/>
              <a:t>这种类型的数据对象可以具有的</a:t>
            </a:r>
            <a:r>
              <a:rPr lang="zh-CN" altLang="en-US" dirty="0">
                <a:solidFill>
                  <a:schemeClr val="accent2"/>
                </a:solidFill>
              </a:rPr>
              <a:t>值</a:t>
            </a:r>
          </a:p>
          <a:p>
            <a:pPr lvl="1"/>
            <a:r>
              <a:rPr lang="zh-CN" altLang="en-US" dirty="0"/>
              <a:t>可以作用于这种类型的数据对象的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257451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数据类型与操作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初等数据类型</a:t>
            </a:r>
          </a:p>
          <a:p>
            <a:pPr lvl="1"/>
            <a:r>
              <a:rPr lang="zh-CN" altLang="en-US" dirty="0"/>
              <a:t>数值类型</a:t>
            </a:r>
          </a:p>
          <a:p>
            <a:pPr lvl="2"/>
            <a:r>
              <a:rPr lang="zh-CN" altLang="en-US" dirty="0"/>
              <a:t>整型、实型、复数、双精度</a:t>
            </a:r>
          </a:p>
          <a:p>
            <a:pPr lvl="2"/>
            <a:r>
              <a:rPr lang="zh-CN" altLang="en-US" dirty="0"/>
              <a:t>运算：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逻辑类型</a:t>
            </a:r>
          </a:p>
          <a:p>
            <a:pPr lvl="2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</a:p>
          <a:p>
            <a:pPr lvl="2"/>
            <a:r>
              <a:rPr lang="zh-CN" altLang="en-US" dirty="0"/>
              <a:t>布尔运算：∨，∧，┑等（或与非）</a:t>
            </a:r>
          </a:p>
          <a:p>
            <a:pPr lvl="1"/>
            <a:r>
              <a:rPr lang="zh-CN" altLang="en-US" dirty="0"/>
              <a:t>字符类型：符号处理</a:t>
            </a:r>
          </a:p>
          <a:p>
            <a:pPr lvl="1"/>
            <a:r>
              <a:rPr lang="zh-CN" altLang="en-US" dirty="0"/>
              <a:t>指针类型</a:t>
            </a:r>
          </a:p>
        </p:txBody>
      </p:sp>
    </p:spTree>
    <p:extLst>
      <p:ext uri="{BB962C8B-B14F-4D97-AF65-F5344CB8AC3E}">
        <p14:creationId xmlns:p14="http://schemas.microsoft.com/office/powerpoint/2010/main" val="380923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标识符与名字</a:t>
            </a:r>
          </a:p>
        </p:txBody>
      </p:sp>
    </p:spTree>
    <p:extLst>
      <p:ext uri="{BB962C8B-B14F-4D97-AF65-F5344CB8AC3E}">
        <p14:creationId xmlns:p14="http://schemas.microsoft.com/office/powerpoint/2010/main" val="3242654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测试：标识符与名字</a:t>
            </a:r>
            <a:endParaRPr lang="zh-CN" altLang="en-GB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下面哪种说法正确？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标识符是语义概念，名字是语法概念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	</a:t>
            </a:r>
            <a:r>
              <a:rPr lang="zh-CN" altLang="en-GB" dirty="0">
                <a:highlight>
                  <a:srgbClr val="FFFF00"/>
                </a:highlight>
              </a:rPr>
              <a:t>标识符是语法概念，名字是语义概念</a:t>
            </a:r>
            <a:endParaRPr lang="en-GB" alt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351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</a:p>
          <a:p>
            <a:pPr lvl="1"/>
            <a:r>
              <a:rPr lang="zh-CN" altLang="en-US" dirty="0"/>
              <a:t>以字母开头的</a:t>
            </a:r>
            <a:r>
              <a:rPr lang="zh-CN" altLang="en-US" noProof="1"/>
              <a:t>，</a:t>
            </a:r>
            <a:r>
              <a:rPr lang="zh-CN" altLang="en-US" dirty="0"/>
              <a:t>由字母数字组成的字符串</a:t>
            </a:r>
            <a:endParaRPr lang="en-US" altLang="zh-CN" dirty="0"/>
          </a:p>
          <a:p>
            <a:r>
              <a:rPr lang="zh-CN" altLang="en-US" dirty="0"/>
              <a:t>名字</a:t>
            </a:r>
          </a:p>
          <a:p>
            <a:pPr lvl="1"/>
            <a:r>
              <a:rPr lang="zh-CN" altLang="en-US" dirty="0"/>
              <a:t>标识程序中的对象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74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Jordan</a:t>
            </a:r>
          </a:p>
        </p:txBody>
      </p:sp>
      <p:pic>
        <p:nvPicPr>
          <p:cNvPr id="107543" name="Picture 23" descr="200304160808_31798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29" y="2550760"/>
            <a:ext cx="2636242" cy="3163490"/>
          </a:xfrm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394564" y="3323438"/>
            <a:ext cx="2593181" cy="1619250"/>
            <a:chOff x="1338" y="981"/>
            <a:chExt cx="2904" cy="1452"/>
          </a:xfrm>
        </p:grpSpPr>
        <p:pic>
          <p:nvPicPr>
            <p:cNvPr id="74764" name="Picture 17" descr="Jordanfla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026"/>
              <a:ext cx="1407" cy="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5" name="Picture 15" descr="Jordanma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981"/>
              <a:ext cx="1451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2665776" y="1884853"/>
            <a:ext cx="1728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标识符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177870" y="1557430"/>
            <a:ext cx="1403747" cy="1187055"/>
            <a:chOff x="2608" y="145"/>
            <a:chExt cx="1179" cy="997"/>
          </a:xfrm>
        </p:grpSpPr>
        <p:sp>
          <p:nvSpPr>
            <p:cNvPr id="74762" name="AutoShape 29"/>
            <p:cNvSpPr>
              <a:spLocks noChangeArrowheads="1"/>
            </p:cNvSpPr>
            <p:nvPr/>
          </p:nvSpPr>
          <p:spPr bwMode="auto">
            <a:xfrm>
              <a:off x="2608" y="527"/>
              <a:ext cx="1179" cy="227"/>
            </a:xfrm>
            <a:prstGeom prst="rightArrow">
              <a:avLst>
                <a:gd name="adj1" fmla="val 50000"/>
                <a:gd name="adj2" fmla="val 12984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4761" name="Text Box 28"/>
            <p:cNvSpPr txBox="1">
              <a:spLocks noChangeArrowheads="1"/>
            </p:cNvSpPr>
            <p:nvPr/>
          </p:nvSpPr>
          <p:spPr bwMode="auto">
            <a:xfrm>
              <a:off x="2620" y="145"/>
              <a:ext cx="11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微软雅黑" panose="020B0503020204020204" pitchFamily="34" charset="-122"/>
                </a:rPr>
                <a:t>binding</a:t>
              </a:r>
              <a:endParaRPr lang="en-GB" altLang="zh-CN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74763" name="Text Box 30"/>
            <p:cNvSpPr txBox="1">
              <a:spLocks noChangeArrowheads="1"/>
            </p:cNvSpPr>
            <p:nvPr/>
          </p:nvSpPr>
          <p:spPr bwMode="auto">
            <a:xfrm>
              <a:off x="2807" y="754"/>
              <a:ext cx="67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</a:rPr>
                <a:t>绑定</a:t>
              </a:r>
              <a:endParaRPr lang="zh-CN" altLang="en-GB" sz="2400">
                <a:latin typeface="微软雅黑" panose="020B0503020204020204" pitchFamily="34" charset="-122"/>
              </a:endParaRPr>
            </a:p>
          </p:txBody>
        </p:sp>
      </p:grp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5636387" y="1903903"/>
            <a:ext cx="917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+mj-ea"/>
                <a:ea typeface="+mj-ea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950" i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52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5" grpId="0"/>
      <p:bldP spid="1075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标识符与名字</a:t>
            </a:r>
            <a:endParaRPr lang="zh-CN" alt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名字的意义和属性</a:t>
            </a:r>
            <a:endParaRPr lang="en-US" altLang="zh-CN" dirty="0"/>
          </a:p>
          <a:p>
            <a:pPr lvl="1"/>
            <a:r>
              <a:rPr lang="zh-CN" altLang="en-US" dirty="0"/>
              <a:t>值：单元中的内容</a:t>
            </a:r>
          </a:p>
          <a:p>
            <a:pPr lvl="1"/>
            <a:r>
              <a:rPr lang="zh-CN" altLang="en-US" dirty="0"/>
              <a:t>属性：类型和作用域</a:t>
            </a:r>
            <a:endParaRPr lang="en-US" altLang="zh-CN" dirty="0"/>
          </a:p>
          <a:p>
            <a:r>
              <a:rPr lang="zh-CN" altLang="en-US" dirty="0"/>
              <a:t>名字的说明方式</a:t>
            </a:r>
          </a:p>
          <a:p>
            <a:pPr lvl="1"/>
            <a:r>
              <a:rPr lang="zh-CN" altLang="en-US" dirty="0"/>
              <a:t>由说明语句来明确规定的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score</a:t>
            </a:r>
            <a:endParaRPr lang="zh-CN" altLang="en-US" dirty="0"/>
          </a:p>
          <a:p>
            <a:pPr lvl="1"/>
            <a:r>
              <a:rPr lang="zh-CN" altLang="en-US" dirty="0"/>
              <a:t>隐含说明</a:t>
            </a:r>
          </a:p>
          <a:p>
            <a:pPr lvl="2"/>
            <a:r>
              <a:rPr lang="en-US" altLang="zh-CN" dirty="0"/>
              <a:t>FORTRAN </a:t>
            </a:r>
            <a:r>
              <a:rPr lang="zh-CN" altLang="en-US" dirty="0"/>
              <a:t>以</a:t>
            </a:r>
            <a:r>
              <a:rPr lang="en-US" altLang="zh-CN" dirty="0"/>
              <a:t>I,J,K,…N</a:t>
            </a:r>
            <a:r>
              <a:rPr lang="zh-CN" altLang="en-US" dirty="0"/>
              <a:t>为首的名字代表整型</a:t>
            </a:r>
            <a:r>
              <a:rPr lang="en-US" altLang="zh-CN" dirty="0"/>
              <a:t>,</a:t>
            </a:r>
            <a:r>
              <a:rPr lang="zh-CN" altLang="en-US" dirty="0"/>
              <a:t>否则为实型</a:t>
            </a:r>
          </a:p>
          <a:p>
            <a:pPr lvl="1"/>
            <a:r>
              <a:rPr lang="zh-CN" altLang="en-US" dirty="0"/>
              <a:t>动态确定</a:t>
            </a:r>
          </a:p>
          <a:p>
            <a:pPr lvl="2"/>
            <a:r>
              <a:rPr lang="zh-CN" altLang="en-US" dirty="0"/>
              <a:t>走到哪里，是什么，算什么 </a:t>
            </a:r>
          </a:p>
        </p:txBody>
      </p:sp>
    </p:spTree>
    <p:extLst>
      <p:ext uri="{BB962C8B-B14F-4D97-AF65-F5344CB8AC3E}">
        <p14:creationId xmlns:p14="http://schemas.microsoft.com/office/powerpoint/2010/main" val="2369590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000" y="1823258"/>
            <a:ext cx="7887600" cy="4914893"/>
          </a:xfrm>
        </p:spPr>
        <p:txBody>
          <a:bodyPr>
            <a:normAutofit/>
          </a:bodyPr>
          <a:lstStyle/>
          <a:p>
            <a:r>
              <a:rPr lang="zh-CN" altLang="en-US" dirty="0"/>
              <a:t>下面说法的是</a:t>
            </a:r>
            <a:r>
              <a:rPr lang="zh-CN" altLang="en-US" dirty="0">
                <a:highlight>
                  <a:srgbClr val="FFFF00"/>
                </a:highlight>
              </a:rPr>
              <a:t>错误</a:t>
            </a:r>
            <a:r>
              <a:rPr lang="zh-CN" altLang="en-US" dirty="0"/>
              <a:t>的是</a:t>
            </a:r>
            <a:r>
              <a:rPr lang="en-US" altLang="zh-CN" dirty="0"/>
              <a:t>(   )</a:t>
            </a:r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名字的绑定</a:t>
            </a:r>
            <a:r>
              <a:rPr lang="en-US" altLang="zh-CN" dirty="0"/>
              <a:t>(</a:t>
            </a:r>
            <a:r>
              <a:rPr lang="en-AU" altLang="zh-CN" dirty="0"/>
              <a:t>binding</a:t>
            </a:r>
            <a:r>
              <a:rPr lang="en-US" altLang="zh-CN" dirty="0"/>
              <a:t>)</a:t>
            </a:r>
            <a:r>
              <a:rPr lang="zh-CN" altLang="en-US" dirty="0"/>
              <a:t>是指将标识符与所代表的程序数据或代码进行关联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>
                <a:highlight>
                  <a:srgbClr val="FFFF00"/>
                </a:highlight>
              </a:rPr>
              <a:t>名字的绑定总是发生在编译过程中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名字的绑定可以发生在运行过程中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你能举几个静态绑定和动态绑定例子吗？</a:t>
            </a:r>
            <a:endParaRPr lang="en-US" altLang="zh-CN" dirty="0"/>
          </a:p>
          <a:p>
            <a:pPr lvl="1"/>
            <a:r>
              <a:rPr lang="zh-CN" altLang="en-US" dirty="0"/>
              <a:t>静态绑定：变量声明、类型定义、函数定义</a:t>
            </a:r>
            <a:endParaRPr lang="en-US" altLang="zh-CN" dirty="0"/>
          </a:p>
          <a:p>
            <a:pPr lvl="1"/>
            <a:r>
              <a:rPr lang="zh-CN" altLang="en-US" dirty="0"/>
              <a:t>动态绑定：</a:t>
            </a:r>
            <a:r>
              <a:rPr lang="en-US" altLang="zh-CN" dirty="0"/>
              <a:t>C++</a:t>
            </a:r>
            <a:r>
              <a:rPr lang="zh-CN" altLang="en-US" dirty="0"/>
              <a:t> 中的虚函数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标识符</a:t>
            </a:r>
          </a:p>
          <a:p>
            <a:pPr lvl="1"/>
            <a:r>
              <a:rPr lang="zh-CN" altLang="en-US" dirty="0"/>
              <a:t>以字母开头的</a:t>
            </a:r>
            <a:r>
              <a:rPr lang="zh-CN" altLang="en-US" noProof="1"/>
              <a:t>，</a:t>
            </a:r>
            <a:r>
              <a:rPr lang="zh-CN" altLang="en-US" dirty="0"/>
              <a:t>由字母数字组成的字符串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标识符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accent2"/>
                </a:solidFill>
              </a:rPr>
              <a:t>名字</a:t>
            </a:r>
            <a:r>
              <a:rPr lang="zh-CN" altLang="en-US" dirty="0"/>
              <a:t>两者有本质区别</a:t>
            </a:r>
          </a:p>
          <a:p>
            <a:pPr lvl="1"/>
            <a:r>
              <a:rPr lang="zh-CN" altLang="en-US" dirty="0"/>
              <a:t>标识符是语法概念</a:t>
            </a:r>
          </a:p>
          <a:p>
            <a:pPr lvl="1"/>
            <a:r>
              <a:rPr lang="zh-CN" altLang="en-US" dirty="0"/>
              <a:t>名字有确切的意义和属性</a:t>
            </a:r>
          </a:p>
        </p:txBody>
      </p:sp>
    </p:spTree>
    <p:extLst>
      <p:ext uri="{BB962C8B-B14F-4D97-AF65-F5344CB8AC3E}">
        <p14:creationId xmlns:p14="http://schemas.microsoft.com/office/powerpoint/2010/main" val="243774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ACM</a:t>
            </a:r>
            <a:r>
              <a:rPr lang="zh-CN" altLang="en-GB"/>
              <a:t>图灵奖</a:t>
            </a:r>
            <a:endParaRPr lang="en-GB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19095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zh-CN" sz="1600" dirty="0"/>
              <a:t>Alan J. Perlis (1966)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Edsger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Wybe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Dijkstra</a:t>
            </a:r>
            <a:r>
              <a:rPr lang="en-GB" altLang="zh-CN" sz="1600" dirty="0"/>
              <a:t> (1972)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Michael O. Rabin &amp;  Dana S. Scott (1976) --</a:t>
            </a:r>
            <a:r>
              <a:rPr lang="zh-CN" altLang="en-GB" sz="1600" dirty="0"/>
              <a:t>非确定自动机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John W. Backus (1977) -- FORTRAN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Kenneth Eugene Iverson (1979) -- </a:t>
            </a:r>
            <a:r>
              <a:rPr lang="en-GB" altLang="zh-CN" sz="1600" dirty="0" err="1"/>
              <a:t>APL程序语言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Niklaus</a:t>
            </a:r>
            <a:r>
              <a:rPr lang="en-GB" altLang="zh-CN" sz="1600" dirty="0"/>
              <a:t> Wirth (1984) -- PASCAL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John </a:t>
            </a:r>
            <a:r>
              <a:rPr lang="en-GB" altLang="zh-CN" sz="1600" dirty="0" err="1"/>
              <a:t>Cocke</a:t>
            </a:r>
            <a:r>
              <a:rPr lang="en-GB" altLang="zh-CN" sz="1600" dirty="0"/>
              <a:t> (1987) -- RISC &amp; </a:t>
            </a:r>
            <a:r>
              <a:rPr lang="en-GB" altLang="zh-CN" sz="1600" dirty="0" err="1"/>
              <a:t>编译优化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O. Dahl</a:t>
            </a:r>
            <a:r>
              <a:rPr lang="zh-CN" altLang="en-GB" sz="1600" dirty="0"/>
              <a:t>，</a:t>
            </a:r>
            <a:r>
              <a:rPr lang="en-GB" altLang="zh-CN" sz="1600" dirty="0" err="1"/>
              <a:t>K.Nygaard</a:t>
            </a:r>
            <a:r>
              <a:rPr lang="en-GB" altLang="zh-CN" sz="1600" dirty="0"/>
              <a:t> (2001) -- </a:t>
            </a:r>
            <a:r>
              <a:rPr lang="en-GB" altLang="zh-CN" sz="1600" dirty="0" err="1"/>
              <a:t>Simula</a:t>
            </a:r>
            <a:r>
              <a:rPr lang="zh-CN" altLang="en-GB" sz="1600" dirty="0"/>
              <a:t>语言和</a:t>
            </a:r>
            <a:r>
              <a:rPr lang="en-GB" altLang="zh-CN" sz="1600" dirty="0"/>
              <a:t>OO</a:t>
            </a:r>
            <a:r>
              <a:rPr lang="zh-CN" altLang="en-GB" sz="1600" dirty="0"/>
              <a:t>概念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Alan Kay(2003) -- </a:t>
            </a:r>
            <a:r>
              <a:rPr lang="en-GB" altLang="zh-CN" sz="1600" dirty="0" err="1"/>
              <a:t>SmallTalk语言和面向对象程序设计</a:t>
            </a:r>
            <a:endParaRPr lang="zh-CN" altLang="en-GB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Peter </a:t>
            </a:r>
            <a:r>
              <a:rPr lang="en-GB" altLang="zh-CN" sz="1600" dirty="0" err="1"/>
              <a:t>Naur</a:t>
            </a:r>
            <a:r>
              <a:rPr lang="en-GB" altLang="zh-CN" sz="1600" dirty="0"/>
              <a:t>(2005) -- ALGOL60以及编译设计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Frances E. Allen(2006)-- </a:t>
            </a:r>
            <a:r>
              <a:rPr lang="zh-CN" altLang="en-GB" sz="1600" dirty="0"/>
              <a:t>优化编译器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Barbara </a:t>
            </a:r>
            <a:r>
              <a:rPr lang="en-GB" altLang="zh-CN" sz="1600" dirty="0" err="1"/>
              <a:t>Liskov</a:t>
            </a:r>
            <a:r>
              <a:rPr lang="en-GB" altLang="zh-CN" sz="1600" dirty="0"/>
              <a:t>(2008)--</a:t>
            </a:r>
            <a:r>
              <a:rPr lang="zh-CN" altLang="en-GB" sz="1600" dirty="0"/>
              <a:t>编程语言和系统设计的实践与理论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/>
              <a:t>…</a:t>
            </a:r>
            <a:endParaRPr lang="en-GB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051695" y="6692"/>
            <a:ext cx="1440000" cy="1681708"/>
            <a:chOff x="2463670" y="-1610305"/>
            <a:chExt cx="1080000" cy="1261281"/>
          </a:xfrm>
        </p:grpSpPr>
        <p:pic>
          <p:nvPicPr>
            <p:cNvPr id="16432" name="Picture 5" descr="01324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670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3" name="Text Box 6"/>
            <p:cNvSpPr txBox="1">
              <a:spLocks noChangeArrowheads="1"/>
            </p:cNvSpPr>
            <p:nvPr/>
          </p:nvSpPr>
          <p:spPr bwMode="auto">
            <a:xfrm>
              <a:off x="2600314" y="-502865"/>
              <a:ext cx="806711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J. Perlis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6293" y="9183"/>
            <a:ext cx="1455992" cy="1679217"/>
            <a:chOff x="4781017" y="-1610305"/>
            <a:chExt cx="1091994" cy="1259413"/>
          </a:xfrm>
        </p:grpSpPr>
        <p:pic>
          <p:nvPicPr>
            <p:cNvPr id="16430" name="Picture 8" descr="07035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011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 Box 9"/>
            <p:cNvSpPr txBox="1">
              <a:spLocks noChangeArrowheads="1"/>
            </p:cNvSpPr>
            <p:nvPr/>
          </p:nvSpPr>
          <p:spPr bwMode="auto">
            <a:xfrm>
              <a:off x="4781017" y="-504733"/>
              <a:ext cx="1080000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W. Backus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3275" y="5130271"/>
            <a:ext cx="1521312" cy="1747712"/>
            <a:chOff x="3098575" y="3849264"/>
            <a:chExt cx="1140984" cy="1310784"/>
          </a:xfrm>
        </p:grpSpPr>
        <p:pic>
          <p:nvPicPr>
            <p:cNvPr id="16428" name="Picture 11" descr="71432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991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9" name="Text Box 12"/>
            <p:cNvSpPr txBox="1">
              <a:spLocks noChangeArrowheads="1"/>
            </p:cNvSpPr>
            <p:nvPr/>
          </p:nvSpPr>
          <p:spPr bwMode="auto">
            <a:xfrm>
              <a:off x="3098575" y="5006207"/>
              <a:ext cx="114098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Donald E. Knuth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2079" y="9182"/>
            <a:ext cx="1503809" cy="1667464"/>
            <a:chOff x="3592856" y="-1610305"/>
            <a:chExt cx="1127857" cy="1250598"/>
          </a:xfrm>
        </p:grpSpPr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3592856" y="-513548"/>
              <a:ext cx="112785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Edsger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W.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Dijkstra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7" name="Picture 15" descr="150px-Edsger_Wybe_Dijkstra">
              <a:hlinkClick r:id="rId6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07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130272"/>
            <a:ext cx="1440000" cy="1686638"/>
            <a:chOff x="6165898" y="233044"/>
            <a:chExt cx="1080000" cy="1264978"/>
          </a:xfrm>
        </p:grpSpPr>
        <p:sp>
          <p:nvSpPr>
            <p:cNvPr id="16424" name="Text Box 17"/>
            <p:cNvSpPr txBox="1">
              <a:spLocks noChangeArrowheads="1"/>
            </p:cNvSpPr>
            <p:nvPr/>
          </p:nvSpPr>
          <p:spPr bwMode="auto">
            <a:xfrm>
              <a:off x="6292934" y="1344181"/>
              <a:ext cx="820032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Niklaus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Wirth</a:t>
              </a:r>
            </a:p>
          </p:txBody>
        </p:sp>
        <p:pic>
          <p:nvPicPr>
            <p:cNvPr id="16425" name="Picture 18" descr="956813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98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712247" y="5145522"/>
            <a:ext cx="1440000" cy="1682332"/>
            <a:chOff x="7732804" y="3860700"/>
            <a:chExt cx="1080000" cy="1261749"/>
          </a:xfrm>
        </p:grpSpPr>
        <p:sp>
          <p:nvSpPr>
            <p:cNvPr id="16422" name="Text Box 20"/>
            <p:cNvSpPr txBox="1">
              <a:spLocks noChangeArrowheads="1"/>
            </p:cNvSpPr>
            <p:nvPr/>
          </p:nvSpPr>
          <p:spPr bwMode="auto">
            <a:xfrm>
              <a:off x="7998690" y="4968608"/>
              <a:ext cx="54822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Kay</a:t>
              </a:r>
            </a:p>
          </p:txBody>
        </p:sp>
        <p:pic>
          <p:nvPicPr>
            <p:cNvPr id="16423" name="Picture 21" descr="220px-Alan_Kay2">
              <a:hlinkClick r:id="rId9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804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3123573" y="5137898"/>
            <a:ext cx="1440000" cy="1717962"/>
            <a:chOff x="4291299" y="3854982"/>
            <a:chExt cx="1080000" cy="1288471"/>
          </a:xfrm>
        </p:grpSpPr>
        <p:sp>
          <p:nvSpPr>
            <p:cNvPr id="16420" name="Text Box 23"/>
            <p:cNvSpPr txBox="1">
              <a:spLocks noChangeArrowheads="1"/>
            </p:cNvSpPr>
            <p:nvPr/>
          </p:nvSpPr>
          <p:spPr bwMode="auto">
            <a:xfrm>
              <a:off x="4371959" y="4989612"/>
              <a:ext cx="92573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Barbara 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Liskov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1" name="Picture 24" descr="resize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99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157112" y="5145522"/>
            <a:ext cx="1440000" cy="1719056"/>
            <a:chOff x="6566453" y="3860700"/>
            <a:chExt cx="1080000" cy="1289292"/>
          </a:xfrm>
        </p:grpSpPr>
        <p:sp>
          <p:nvSpPr>
            <p:cNvPr id="16418" name="Text Box 26"/>
            <p:cNvSpPr txBox="1">
              <a:spLocks noChangeArrowheads="1"/>
            </p:cNvSpPr>
            <p:nvPr/>
          </p:nvSpPr>
          <p:spPr bwMode="auto">
            <a:xfrm>
              <a:off x="6787753" y="4996151"/>
              <a:ext cx="64921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Peter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Naur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9" name="Picture 27" descr="102445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453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659930" y="9182"/>
            <a:ext cx="1596591" cy="1679218"/>
            <a:chOff x="5923742" y="-1610305"/>
            <a:chExt cx="1197443" cy="1259413"/>
          </a:xfrm>
        </p:grpSpPr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5923742" y="-504733"/>
              <a:ext cx="1197443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Kenneth E. Iverson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16417" name="Picture 30" descr="914749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516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628491" y="3410401"/>
            <a:ext cx="1440000" cy="1699516"/>
            <a:chOff x="5078198" y="241209"/>
            <a:chExt cx="1080000" cy="1274637"/>
          </a:xfrm>
        </p:grpSpPr>
        <p:sp>
          <p:nvSpPr>
            <p:cNvPr id="16414" name="Text Box 32"/>
            <p:cNvSpPr txBox="1">
              <a:spLocks noChangeArrowheads="1"/>
            </p:cNvSpPr>
            <p:nvPr/>
          </p:nvSpPr>
          <p:spPr bwMode="auto">
            <a:xfrm>
              <a:off x="5255719" y="1362005"/>
              <a:ext cx="724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Cocke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5" name="Picture 33" descr="208311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198" y="241209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4594010" y="5137896"/>
            <a:ext cx="1508811" cy="1748738"/>
            <a:chOff x="5394124" y="3854982"/>
            <a:chExt cx="1131608" cy="1311554"/>
          </a:xfrm>
        </p:grpSpPr>
        <p:pic>
          <p:nvPicPr>
            <p:cNvPr id="16412" name="Picture 35" descr="1012327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441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3" name="Text Box 36"/>
            <p:cNvSpPr txBox="1">
              <a:spLocks noChangeArrowheads="1"/>
            </p:cNvSpPr>
            <p:nvPr/>
          </p:nvSpPr>
          <p:spPr bwMode="auto">
            <a:xfrm>
              <a:off x="5394124" y="4943445"/>
              <a:ext cx="1131608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1333" b="1" dirty="0">
                  <a:ea typeface="宋体" panose="02010600030101010101" pitchFamily="2" charset="-122"/>
                </a:rPr>
                <a:t>Frances E. Allen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82143" y="1707500"/>
            <a:ext cx="1440000" cy="1744970"/>
            <a:chOff x="7380312" y="233044"/>
            <a:chExt cx="1080000" cy="1308728"/>
          </a:xfrm>
        </p:grpSpPr>
        <p:pic>
          <p:nvPicPr>
            <p:cNvPr id="16410" name="Picture 38" descr="6917600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7603498" y="1318681"/>
              <a:ext cx="588142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O. Dahl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2327" y="1707499"/>
            <a:ext cx="1440000" cy="1702902"/>
            <a:chOff x="6230198" y="241208"/>
            <a:chExt cx="1080000" cy="1277177"/>
          </a:xfrm>
        </p:grpSpPr>
        <p:pic>
          <p:nvPicPr>
            <p:cNvPr id="16408" name="Picture 41" descr="5916220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98" y="24120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6380548" y="1295294"/>
              <a:ext cx="779300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K.Nygaard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6473" y="3435690"/>
            <a:ext cx="1611338" cy="1737454"/>
            <a:chOff x="781027" y="3849264"/>
            <a:chExt cx="1208504" cy="1303091"/>
          </a:xfrm>
        </p:grpSpPr>
        <p:pic>
          <p:nvPicPr>
            <p:cNvPr id="16406" name="Picture 44" descr="9681074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65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7" name="Text Box 45"/>
            <p:cNvSpPr txBox="1">
              <a:spLocks noChangeArrowheads="1"/>
            </p:cNvSpPr>
            <p:nvPr/>
          </p:nvSpPr>
          <p:spPr bwMode="auto">
            <a:xfrm>
              <a:off x="781027" y="4929264"/>
              <a:ext cx="1208504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Michael O. Rabin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2774" y="3439125"/>
            <a:ext cx="1440000" cy="1758531"/>
            <a:chOff x="1984399" y="3854176"/>
            <a:chExt cx="1080000" cy="1318898"/>
          </a:xfrm>
        </p:grpSpPr>
        <p:pic>
          <p:nvPicPr>
            <p:cNvPr id="16404" name="Picture 47" descr="3562254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99" y="3854176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5" name="Text Box 48"/>
            <p:cNvSpPr txBox="1">
              <a:spLocks noChangeArrowheads="1"/>
            </p:cNvSpPr>
            <p:nvPr/>
          </p:nvSpPr>
          <p:spPr bwMode="auto">
            <a:xfrm>
              <a:off x="2023540" y="4949984"/>
              <a:ext cx="1001717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Dana S. Scott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96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095300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  <a:p>
            <a:pPr lvl="1"/>
            <a:r>
              <a:rPr lang="zh-CN" altLang="en-US" dirty="0"/>
              <a:t>逻辑上，数组是由同一类型数据组成的某种</a:t>
            </a:r>
            <a:r>
              <a:rPr lang="en-US" altLang="zh-CN" dirty="0"/>
              <a:t>n</a:t>
            </a:r>
            <a:r>
              <a:rPr lang="zh-CN" altLang="en-US" dirty="0"/>
              <a:t>维矩形结构，沿着每一维的距离，称为</a:t>
            </a:r>
            <a:r>
              <a:rPr lang="zh-CN" altLang="en-US" dirty="0">
                <a:solidFill>
                  <a:schemeClr val="accent2"/>
                </a:solidFill>
              </a:rPr>
              <a:t>下标</a:t>
            </a:r>
          </a:p>
          <a:p>
            <a:pPr lvl="1"/>
            <a:r>
              <a:rPr lang="zh-CN" altLang="en-US" dirty="0"/>
              <a:t>数组可变与不可变</a:t>
            </a:r>
          </a:p>
          <a:p>
            <a:pPr lvl="2"/>
            <a:r>
              <a:rPr lang="zh-CN" altLang="en-US" dirty="0"/>
              <a:t>编译时能否确定其存贮空间的大小</a:t>
            </a:r>
          </a:p>
          <a:p>
            <a:pPr lvl="1"/>
            <a:r>
              <a:rPr lang="zh-CN" altLang="en-US" dirty="0"/>
              <a:t>访问</a:t>
            </a:r>
          </a:p>
          <a:p>
            <a:pPr lvl="2"/>
            <a:r>
              <a:rPr lang="zh-CN" altLang="en-US" dirty="0"/>
              <a:t>给出数组名和下标值，如</a:t>
            </a:r>
            <a:r>
              <a:rPr lang="en-US" altLang="zh-CN" dirty="0"/>
              <a:t>A[10, </a:t>
            </a:r>
            <a:r>
              <a:rPr lang="en-US" altLang="zh-CN" dirty="0" err="1"/>
              <a:t>i</a:t>
            </a:r>
            <a:r>
              <a:rPr lang="en-US" altLang="zh-CN" dirty="0"/>
              <a:t>+ j]</a:t>
            </a:r>
            <a:endParaRPr lang="zh-CN" altLang="en-US" dirty="0"/>
          </a:p>
          <a:p>
            <a:pPr lvl="1"/>
            <a:r>
              <a:rPr lang="zh-CN" altLang="en-US" dirty="0"/>
              <a:t>存放方式</a:t>
            </a:r>
          </a:p>
          <a:p>
            <a:pPr lvl="2"/>
            <a:r>
              <a:rPr lang="zh-CN" altLang="en-US" dirty="0"/>
              <a:t>按行存放</a:t>
            </a:r>
            <a:r>
              <a:rPr lang="en-US" altLang="zh-CN" dirty="0"/>
              <a:t>,</a:t>
            </a:r>
            <a:r>
              <a:rPr lang="zh-CN" altLang="en-US" dirty="0"/>
              <a:t>按列存放</a:t>
            </a:r>
          </a:p>
        </p:txBody>
      </p:sp>
    </p:spTree>
    <p:extLst>
      <p:ext uri="{BB962C8B-B14F-4D97-AF65-F5344CB8AC3E}">
        <p14:creationId xmlns:p14="http://schemas.microsoft.com/office/powerpoint/2010/main" val="168467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数组元素地址计算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A[10,20]</a:t>
            </a:r>
            <a:r>
              <a:rPr lang="zh-CN" altLang="en-US" dirty="0"/>
              <a:t>的</a:t>
            </a:r>
            <a:r>
              <a:rPr lang="en-US" altLang="zh-CN" dirty="0"/>
              <a:t>A[1</a:t>
            </a:r>
            <a:r>
              <a:rPr lang="en-US" altLang="zh-CN" noProof="1"/>
              <a:t>，</a:t>
            </a:r>
            <a:r>
              <a:rPr lang="en-US" altLang="zh-CN" dirty="0"/>
              <a:t>1]</a:t>
            </a:r>
            <a:r>
              <a:rPr lang="zh-CN" altLang="en-US" dirty="0"/>
              <a:t>的地址为</a:t>
            </a:r>
            <a:r>
              <a:rPr lang="en-US" altLang="zh-CN" dirty="0"/>
              <a:t>a</a:t>
            </a:r>
            <a:r>
              <a:rPr lang="en-US" altLang="zh-CN" noProof="1"/>
              <a:t>，</a:t>
            </a:r>
            <a:r>
              <a:rPr lang="zh-CN" altLang="en-US" dirty="0"/>
              <a:t>每个元素占</a:t>
            </a:r>
            <a:r>
              <a:rPr lang="en-US" altLang="zh-CN" dirty="0"/>
              <a:t>1</a:t>
            </a:r>
            <a:r>
              <a:rPr lang="zh-CN" altLang="en-US" dirty="0"/>
              <a:t>字节，</a:t>
            </a:r>
            <a:r>
              <a:rPr lang="zh-CN" altLang="en-US" noProof="1"/>
              <a:t>各维下标从1开始，</a:t>
            </a:r>
            <a:r>
              <a:rPr lang="zh-CN" altLang="en-US" dirty="0"/>
              <a:t>按行存放，那么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noProof="1"/>
              <a:t>，</a:t>
            </a:r>
            <a:r>
              <a:rPr lang="en-US" altLang="zh-CN" dirty="0"/>
              <a:t>j]</a:t>
            </a:r>
            <a:r>
              <a:rPr lang="zh-CN" altLang="en-US" dirty="0"/>
              <a:t>地址为：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chemeClr val="tx1"/>
                </a:solidFill>
              </a:rPr>
              <a:t>a+(i-1)*20+(j-1)</a:t>
            </a:r>
          </a:p>
          <a:p>
            <a:r>
              <a:rPr lang="zh-CN" altLang="en-US" dirty="0"/>
              <a:t>通用的数组元素地址计算公式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125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数组元素地址计算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维数组，按行存放，每个元素宽度为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 err="1"/>
              <a:t>low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的下界</a:t>
            </a:r>
          </a:p>
          <a:p>
            <a:pPr lvl="1"/>
            <a:r>
              <a:rPr lang="en-US" altLang="zh-CN" dirty="0" err="1"/>
              <a:t>up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的上界</a:t>
            </a:r>
          </a:p>
          <a:p>
            <a:pPr lvl="1"/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维 可取值的个数</a:t>
            </a:r>
            <a:r>
              <a:rPr lang="en-US" altLang="zh-CN" dirty="0"/>
              <a:t>(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up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low</a:t>
            </a:r>
            <a:r>
              <a:rPr lang="en-US" altLang="zh-CN" baseline="-25000" dirty="0" err="1"/>
              <a:t>i</a:t>
            </a:r>
            <a:r>
              <a:rPr lang="en-US" altLang="zh-CN" dirty="0"/>
              <a:t> + 1), </a:t>
            </a:r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的第一个元素相对地址</a:t>
            </a:r>
          </a:p>
          <a:p>
            <a:r>
              <a:rPr lang="zh-CN" altLang="en-US" dirty="0"/>
              <a:t>元素</a:t>
            </a:r>
            <a:r>
              <a:rPr lang="en-US" altLang="zh-CN" dirty="0"/>
              <a:t>A[i</a:t>
            </a:r>
            <a:r>
              <a:rPr lang="en-US" altLang="zh-CN" sz="1800" baseline="-25000" dirty="0"/>
              <a:t>1</a:t>
            </a:r>
            <a:r>
              <a:rPr lang="en-US" altLang="zh-CN" dirty="0"/>
              <a:t>,i</a:t>
            </a:r>
            <a:r>
              <a:rPr lang="en-US" altLang="zh-CN" sz="1800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i</a:t>
            </a:r>
            <a:r>
              <a:rPr lang="en-US" altLang="zh-CN" sz="1800" baseline="-25000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相对地址公式 </a:t>
            </a:r>
          </a:p>
          <a:p>
            <a:pPr marL="342900" lvl="1" indent="0">
              <a:buNone/>
            </a:pPr>
            <a:r>
              <a:rPr lang="en-US" altLang="zh-CN" dirty="0"/>
              <a:t>((…i</a:t>
            </a:r>
            <a:r>
              <a:rPr lang="en-US" altLang="zh-CN" sz="1500" baseline="-25000" dirty="0"/>
              <a:t>1</a:t>
            </a:r>
            <a:r>
              <a:rPr lang="en-US" altLang="zh-CN" dirty="0"/>
              <a:t> n</a:t>
            </a:r>
            <a:r>
              <a:rPr lang="en-US" altLang="zh-CN" sz="1500" baseline="-25000" dirty="0"/>
              <a:t>2</a:t>
            </a:r>
            <a:r>
              <a:rPr lang="en-US" altLang="zh-CN" dirty="0"/>
              <a:t>+i</a:t>
            </a:r>
            <a:r>
              <a:rPr lang="en-US" altLang="zh-CN" sz="1500" baseline="-25000" dirty="0"/>
              <a:t>2</a:t>
            </a:r>
            <a:r>
              <a:rPr lang="en-US" altLang="zh-CN" dirty="0"/>
              <a:t>)n</a:t>
            </a:r>
            <a:r>
              <a:rPr lang="en-US" altLang="zh-CN" sz="1500" baseline="-25000" dirty="0"/>
              <a:t>3</a:t>
            </a:r>
            <a:r>
              <a:rPr lang="en-US" altLang="zh-CN" dirty="0"/>
              <a:t>+i</a:t>
            </a:r>
            <a:r>
              <a:rPr lang="en-US" altLang="zh-CN" sz="1500" baseline="-25000" dirty="0"/>
              <a:t>3</a:t>
            </a:r>
            <a:r>
              <a:rPr lang="en-US" altLang="zh-CN" dirty="0"/>
              <a:t>)…)</a:t>
            </a:r>
            <a:r>
              <a:rPr lang="en-US" altLang="zh-CN" dirty="0" err="1"/>
              <a:t>n</a:t>
            </a:r>
            <a:r>
              <a:rPr lang="en-US" altLang="zh-CN" sz="1500" baseline="-25000" dirty="0" err="1"/>
              <a:t>k</a:t>
            </a:r>
            <a:r>
              <a:rPr lang="en-US" altLang="zh-CN" dirty="0" err="1"/>
              <a:t>+i</a:t>
            </a:r>
            <a:r>
              <a:rPr lang="en-US" altLang="zh-CN" sz="1500" baseline="-25000" dirty="0" err="1"/>
              <a:t>k</a:t>
            </a:r>
            <a:r>
              <a:rPr lang="en-US" altLang="zh-CN" dirty="0"/>
              <a:t>)×w </a:t>
            </a:r>
            <a:r>
              <a:rPr lang="zh-CN" altLang="en-US" dirty="0"/>
              <a:t>（变化部分）</a:t>
            </a:r>
            <a:r>
              <a:rPr lang="en-US" altLang="zh-CN" dirty="0"/>
              <a:t>+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base-</a:t>
            </a:r>
            <a:r>
              <a:rPr lang="en-US" altLang="zh-CN" dirty="0">
                <a:solidFill>
                  <a:schemeClr val="accent1"/>
                </a:solidFill>
              </a:rPr>
              <a:t>((…((low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1</a:t>
            </a:r>
            <a:r>
              <a:rPr lang="en-US" altLang="zh-CN" dirty="0">
                <a:solidFill>
                  <a:schemeClr val="accent1"/>
                </a:solidFill>
              </a:rPr>
              <a:t> 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>
                <a:solidFill>
                  <a:schemeClr val="accent1"/>
                </a:solidFill>
              </a:rPr>
              <a:t>)n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>
                <a:solidFill>
                  <a:schemeClr val="accent1"/>
                </a:solidFill>
              </a:rPr>
              <a:t>)…)</a:t>
            </a:r>
            <a:r>
              <a:rPr lang="en-US" altLang="zh-CN" dirty="0" err="1">
                <a:solidFill>
                  <a:schemeClr val="accent1"/>
                </a:solidFill>
              </a:rPr>
              <a:t>n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 err="1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>
                <a:solidFill>
                  <a:schemeClr val="accent1"/>
                </a:solidFill>
              </a:rPr>
              <a:t>)×w</a:t>
            </a:r>
            <a:r>
              <a:rPr lang="en-US" altLang="zh-CN" dirty="0"/>
              <a:t> </a:t>
            </a:r>
          </a:p>
        </p:txBody>
      </p:sp>
      <p:cxnSp>
        <p:nvCxnSpPr>
          <p:cNvPr id="60" name="直接连接符 59"/>
          <p:cNvCxnSpPr>
            <a:cxnSpLocks/>
          </p:cNvCxnSpPr>
          <p:nvPr/>
        </p:nvCxnSpPr>
        <p:spPr>
          <a:xfrm>
            <a:off x="1038687" y="5857720"/>
            <a:ext cx="65359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273407" y="5944826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Con</a:t>
            </a:r>
            <a:r>
              <a:rPr lang="zh-CN" altLang="en-US" sz="2400" dirty="0">
                <a:solidFill>
                  <a:srgbClr val="0070C0"/>
                </a:solidFill>
              </a:rPr>
              <a:t>（不变部分）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112716" y="5385015"/>
            <a:ext cx="55455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内情向量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内情向量</a:t>
            </a:r>
          </a:p>
          <a:p>
            <a:pPr lvl="1"/>
            <a:r>
              <a:rPr lang="zh-CN" altLang="en-US" dirty="0"/>
              <a:t>登记维数，各维的上、下限，首地址，以及数组（元素）的类型等信息</a:t>
            </a:r>
          </a:p>
        </p:txBody>
      </p:sp>
      <p:graphicFrame>
        <p:nvGraphicFramePr>
          <p:cNvPr id="2465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65401"/>
              </p:ext>
            </p:extLst>
          </p:nvPr>
        </p:nvGraphicFramePr>
        <p:xfrm>
          <a:off x="1524775" y="3411030"/>
          <a:ext cx="3618311" cy="26060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0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GB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base</a:t>
                      </a:r>
                      <a:endParaRPr kumimoji="0" lang="en-GB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56642" y="840930"/>
            <a:ext cx="6779623" cy="1354217"/>
            <a:chOff x="2560319" y="811237"/>
            <a:chExt cx="6779623" cy="1354217"/>
          </a:xfrm>
        </p:grpSpPr>
        <p:sp>
          <p:nvSpPr>
            <p:cNvPr id="82978" name="Text Box 6"/>
            <p:cNvSpPr txBox="1">
              <a:spLocks noChangeArrowheads="1"/>
            </p:cNvSpPr>
            <p:nvPr/>
          </p:nvSpPr>
          <p:spPr bwMode="auto">
            <a:xfrm>
              <a:off x="2560319" y="811237"/>
              <a:ext cx="6779623" cy="1354217"/>
            </a:xfrm>
            <a:prstGeom prst="rect">
              <a:avLst/>
            </a:prstGeom>
            <a:ln>
              <a:noFill/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((…i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ea typeface="宋体" panose="02010600030101010101" pitchFamily="2" charset="-122"/>
                </a:rPr>
                <a:t>)×w +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base-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((…((low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)×w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D0"/>
                  </a:solidFill>
                  <a:ea typeface="宋体" panose="02010600030101010101" pitchFamily="2" charset="-122"/>
                </a:rPr>
                <a:t>                                      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Con</a:t>
              </a:r>
              <a:endParaRPr lang="en-GB" altLang="zh-CN" sz="2400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979" name="Line 7"/>
            <p:cNvSpPr>
              <a:spLocks noChangeShapeType="1"/>
            </p:cNvSpPr>
            <p:nvPr/>
          </p:nvSpPr>
          <p:spPr bwMode="auto">
            <a:xfrm>
              <a:off x="2702403" y="1658707"/>
              <a:ext cx="6420019" cy="4022"/>
            </a:xfrm>
            <a:prstGeom prst="line">
              <a:avLst/>
            </a:prstGeom>
            <a:ln>
              <a:headEnd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702403" y="1270806"/>
              <a:ext cx="3852000" cy="1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87047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由已知类型的数据组合在一起的一种结构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记录或者结构的元素，也叫做域</a:t>
            </a:r>
            <a:r>
              <a:rPr lang="en-US" altLang="zh-CN" sz="2400" dirty="0"/>
              <a:t>(field)</a:t>
            </a:r>
            <a:r>
              <a:rPr lang="zh-CN" altLang="en-US" sz="2400" dirty="0"/>
              <a:t>（也叫字段）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record {  char name[20];   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   	     integer  age;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   	     </a:t>
            </a:r>
            <a:r>
              <a:rPr lang="en-US" altLang="zh-CN" dirty="0" err="1"/>
              <a:t>bool</a:t>
            </a:r>
            <a:r>
              <a:rPr lang="en-US" altLang="zh-CN" dirty="0"/>
              <a:t>  married;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/>
              <a:t> 	} 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访问：复合名 </a:t>
            </a:r>
            <a:r>
              <a:rPr lang="en-US" altLang="zh-CN" sz="2400" dirty="0"/>
              <a:t>cards[k].name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存储：连续存放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域的地址计算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相对于记录结构起点的相对数</a:t>
            </a:r>
            <a:r>
              <a:rPr lang="en-US" altLang="zh-CN" dirty="0"/>
              <a:t>OFFSET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1320593" y="4064774"/>
            <a:ext cx="1890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cards[1000]</a:t>
            </a:r>
            <a:endParaRPr lang="en-GB" altLang="zh-CN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8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  <p:bldP spid="256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字符串、表格、栈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字符串：符号处理、公式处理</a:t>
            </a:r>
          </a:p>
          <a:p>
            <a:r>
              <a:rPr lang="zh-CN" altLang="en-US" dirty="0"/>
              <a:t>表格：本质上是一种记录结构</a:t>
            </a:r>
          </a:p>
          <a:p>
            <a:r>
              <a:rPr lang="zh-CN" altLang="en-US" dirty="0"/>
              <a:t>线性表：一组顺序化的记录结构</a:t>
            </a:r>
          </a:p>
          <a:p>
            <a:r>
              <a:rPr lang="zh-CN" altLang="en-US" dirty="0"/>
              <a:t>栈：一种线性表，后进先出，</a:t>
            </a:r>
            <a:r>
              <a:rPr lang="en-US" altLang="zh-CN" dirty="0"/>
              <a:t>POP, PUSH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356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抽象数据类型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抽象数据类型</a:t>
            </a:r>
            <a:r>
              <a:rPr lang="en-US" altLang="zh-CN" sz="2400" dirty="0"/>
              <a:t>(</a:t>
            </a:r>
            <a:r>
              <a:rPr lang="en-GB" altLang="zh-CN" sz="2400" dirty="0"/>
              <a:t>Abstract Data Type)</a:t>
            </a:r>
          </a:p>
          <a:p>
            <a:pPr lvl="1"/>
            <a:r>
              <a:rPr lang="en-GB" altLang="zh-CN" sz="2100" dirty="0"/>
              <a:t>A set of data values and associated operations that are precisely specified independent of any particular implementation.</a:t>
            </a:r>
          </a:p>
          <a:p>
            <a:pPr lvl="1"/>
            <a:r>
              <a:rPr lang="zh-CN" altLang="en-US" sz="2100" dirty="0">
                <a:latin typeface="+mj-ea"/>
              </a:rPr>
              <a:t>抽象数据类型由数据集合、及其相关的操作组成，这些操作有明确的定义，而且定义不依赖于具体的实现。</a:t>
            </a:r>
            <a:endParaRPr lang="en-GB" altLang="zh-CN" sz="2100" dirty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44510" y="5519738"/>
            <a:ext cx="483459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美国标准与技术研究院</a:t>
            </a: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NIST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 http://www.nist.gov/dads/HTML/abstractDataType.html</a:t>
            </a:r>
          </a:p>
        </p:txBody>
      </p:sp>
    </p:spTree>
    <p:extLst>
      <p:ext uri="{BB962C8B-B14F-4D97-AF65-F5344CB8AC3E}">
        <p14:creationId xmlns:p14="http://schemas.microsoft.com/office/powerpoint/2010/main" val="341852155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抽象数据类型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一个抽象数据类型包括</a:t>
            </a:r>
          </a:p>
          <a:p>
            <a:pPr lvl="1"/>
            <a:r>
              <a:rPr lang="zh-CN" altLang="en-US" dirty="0"/>
              <a:t>数据对象集合</a:t>
            </a:r>
          </a:p>
          <a:p>
            <a:pPr lvl="1"/>
            <a:r>
              <a:rPr lang="zh-CN" altLang="en-US" dirty="0"/>
              <a:t>作用于这些数据对象的抽象运算的集合</a:t>
            </a:r>
          </a:p>
          <a:p>
            <a:pPr lvl="1"/>
            <a:r>
              <a:rPr lang="zh-CN" altLang="en-US" dirty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/>
              <a:t>程序设计语言对抽象数据类型的支持</a:t>
            </a:r>
          </a:p>
          <a:p>
            <a:pPr lvl="1"/>
            <a:r>
              <a:rPr lang="en-US" altLang="zh-CN" dirty="0"/>
              <a:t>Ada</a:t>
            </a:r>
            <a:r>
              <a:rPr lang="zh-CN" altLang="en-US" dirty="0"/>
              <a:t>通过程序包</a:t>
            </a:r>
            <a:r>
              <a:rPr lang="en-US" altLang="zh-CN" dirty="0"/>
              <a:t>(package)</a:t>
            </a:r>
            <a:r>
              <a:rPr lang="zh-CN" altLang="en-US" dirty="0"/>
              <a:t>提供了数据封装的支持</a:t>
            </a:r>
          </a:p>
        </p:txBody>
      </p:sp>
    </p:spTree>
    <p:extLst>
      <p:ext uri="{BB962C8B-B14F-4D97-AF65-F5344CB8AC3E}">
        <p14:creationId xmlns:p14="http://schemas.microsoft.com/office/powerpoint/2010/main" val="2353629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idx="4294967295"/>
          </p:nvPr>
        </p:nvSpPr>
        <p:spPr>
          <a:xfrm>
            <a:off x="1467303" y="1643398"/>
            <a:ext cx="6021000" cy="2119745"/>
          </a:xfr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27000" tIns="54000" rIns="27000" bIns="5400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package STACKS is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ELEM is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STACK is limited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push (S: in out STACK; E: in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pop (S: in out STACK; E: out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…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end STACK;</a:t>
            </a:r>
          </a:p>
        </p:txBody>
      </p:sp>
      <p:sp>
        <p:nvSpPr>
          <p:cNvPr id="66563" name="Rectangle 2051"/>
          <p:cNvSpPr>
            <a:spLocks noChangeArrowheads="1"/>
          </p:cNvSpPr>
          <p:nvPr/>
        </p:nvSpPr>
        <p:spPr bwMode="auto">
          <a:xfrm>
            <a:off x="1467303" y="3763142"/>
            <a:ext cx="6021000" cy="280868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7000" tIns="54000" rIns="27000" bIns="540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package body STACKS is 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push(S: in out STACK; E: in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push;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pop (S: in out STACK; E: out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pop;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end; </a:t>
            </a:r>
          </a:p>
        </p:txBody>
      </p:sp>
      <p:sp>
        <p:nvSpPr>
          <p:cNvPr id="66564" name="Text Box 2052"/>
          <p:cNvSpPr txBox="1">
            <a:spLocks noChangeArrowheads="1"/>
          </p:cNvSpPr>
          <p:nvPr/>
        </p:nvSpPr>
        <p:spPr bwMode="auto">
          <a:xfrm>
            <a:off x="6129267" y="1643397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规范说明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6565" name="Text Box 2053"/>
          <p:cNvSpPr txBox="1">
            <a:spLocks noChangeArrowheads="1"/>
          </p:cNvSpPr>
          <p:nvPr/>
        </p:nvSpPr>
        <p:spPr bwMode="auto">
          <a:xfrm>
            <a:off x="5928871" y="6009794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程序包体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ADA </a:t>
            </a:r>
            <a:r>
              <a:rPr lang="zh-CN" altLang="en-US" dirty="0"/>
              <a:t>程序示例</a:t>
            </a:r>
          </a:p>
        </p:txBody>
      </p:sp>
    </p:spTree>
    <p:extLst>
      <p:ext uri="{BB962C8B-B14F-4D97-AF65-F5344CB8AC3E}">
        <p14:creationId xmlns:p14="http://schemas.microsoft.com/office/powerpoint/2010/main" val="63072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高级程序设计语言的优点</a:t>
            </a:r>
            <a:endParaRPr lang="en-GB" altLang="zh-CN" dirty="0"/>
          </a:p>
        </p:txBody>
      </p:sp>
      <p:sp>
        <p:nvSpPr>
          <p:cNvPr id="205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相对机器语言或汇编语言</a:t>
            </a:r>
            <a:r>
              <a:rPr lang="zh-CN" altLang="en-US" noProof="1"/>
              <a:t>，高级程序设计语言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更接近于数学语言和工程语言</a:t>
            </a:r>
            <a:r>
              <a:rPr lang="zh-CN" altLang="zh-CN" dirty="0"/>
              <a:t>，</a:t>
            </a:r>
            <a:r>
              <a:rPr lang="zh-CN" altLang="en-US" dirty="0"/>
              <a:t>更直观、自然和易于理解</a:t>
            </a:r>
          </a:p>
          <a:p>
            <a:pPr lvl="1" eaLnBrk="1" hangingPunct="1"/>
            <a:r>
              <a:rPr lang="zh-CN" altLang="en-US" dirty="0"/>
              <a:t>更容易验证其正确性、改错</a:t>
            </a:r>
          </a:p>
          <a:p>
            <a:pPr lvl="1" eaLnBrk="1" hangingPunct="1"/>
            <a:r>
              <a:rPr lang="zh-CN" altLang="en-US" dirty="0"/>
              <a:t>编写程序的效率更高</a:t>
            </a:r>
          </a:p>
          <a:p>
            <a:pPr lvl="1" eaLnBrk="1" hangingPunct="1"/>
            <a:r>
              <a:rPr lang="zh-CN" altLang="en-US" dirty="0"/>
              <a:t>更容易移植</a:t>
            </a:r>
          </a:p>
        </p:txBody>
      </p:sp>
    </p:spTree>
    <p:extLst>
      <p:ext uri="{BB962C8B-B14F-4D97-AF65-F5344CB8AC3E}">
        <p14:creationId xmlns:p14="http://schemas.microsoft.com/office/powerpoint/2010/main" val="17266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抽象数据类型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一个抽象数据类型包括</a:t>
            </a:r>
          </a:p>
          <a:p>
            <a:pPr lvl="1"/>
            <a:r>
              <a:rPr lang="zh-CN" altLang="en-US" dirty="0"/>
              <a:t>数据对象集合</a:t>
            </a:r>
          </a:p>
          <a:p>
            <a:pPr lvl="1"/>
            <a:r>
              <a:rPr lang="zh-CN" altLang="en-US" dirty="0"/>
              <a:t>作用于这些数据对象的抽象运算的集合</a:t>
            </a:r>
          </a:p>
          <a:p>
            <a:pPr lvl="1"/>
            <a:r>
              <a:rPr lang="zh-CN" altLang="en-US" dirty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/>
              <a:t>程序设计语言对抽象数据类型的支持</a:t>
            </a:r>
          </a:p>
          <a:p>
            <a:pPr lvl="1"/>
            <a:r>
              <a:rPr lang="en-US" altLang="zh-CN" dirty="0"/>
              <a:t>Ada</a:t>
            </a:r>
            <a:r>
              <a:rPr lang="zh-CN" altLang="en-US" dirty="0"/>
              <a:t>通过程序包</a:t>
            </a:r>
            <a:r>
              <a:rPr lang="en-US" altLang="zh-CN" dirty="0"/>
              <a:t>(package)</a:t>
            </a:r>
            <a:r>
              <a:rPr lang="zh-CN" altLang="en-US" dirty="0"/>
              <a:t>提供了数据封装的支持</a:t>
            </a:r>
          </a:p>
          <a:p>
            <a:pPr lvl="1"/>
            <a:r>
              <a:rPr lang="en-US" altLang="zh-CN" dirty="0"/>
              <a:t>Smalltalk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通过类</a:t>
            </a:r>
            <a:r>
              <a:rPr lang="en-US" altLang="zh-CN" dirty="0"/>
              <a:t>(Class)</a:t>
            </a:r>
            <a:r>
              <a:rPr lang="zh-CN" altLang="en-US" dirty="0"/>
              <a:t>对抽象数据类型提供支持</a:t>
            </a:r>
          </a:p>
        </p:txBody>
      </p:sp>
    </p:spTree>
    <p:extLst>
      <p:ext uri="{BB962C8B-B14F-4D97-AF65-F5344CB8AC3E}">
        <p14:creationId xmlns:p14="http://schemas.microsoft.com/office/powerpoint/2010/main" val="3734994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程序示例</a:t>
            </a: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56542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4213419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高级语言的一般特性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高级语言的分类</a:t>
            </a:r>
          </a:p>
          <a:p>
            <a:r>
              <a:rPr lang="zh-CN" altLang="en-US" dirty="0"/>
              <a:t>程序结构</a:t>
            </a:r>
          </a:p>
          <a:p>
            <a:r>
              <a:rPr lang="zh-CN" altLang="en-US" dirty="0"/>
              <a:t>数据结构与操作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1485097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语句与控制结构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表达式</a:t>
            </a:r>
          </a:p>
          <a:p>
            <a:pPr lvl="1"/>
            <a:r>
              <a:rPr lang="zh-CN" altLang="en-US" dirty="0"/>
              <a:t>表达式由</a:t>
            </a:r>
            <a:r>
              <a:rPr lang="zh-CN" altLang="en-US" dirty="0">
                <a:highlight>
                  <a:srgbClr val="FFFF00"/>
                </a:highlight>
              </a:rPr>
              <a:t>运算量</a:t>
            </a:r>
            <a:r>
              <a:rPr lang="zh-CN" altLang="en-US" dirty="0"/>
              <a:t>（也称操作数，即数据引用或函数调用）和</a:t>
            </a:r>
            <a:r>
              <a:rPr lang="zh-CN" altLang="en-US" dirty="0">
                <a:highlight>
                  <a:srgbClr val="FFFF00"/>
                </a:highlight>
              </a:rPr>
              <a:t>算符</a:t>
            </a:r>
            <a:r>
              <a:rPr lang="zh-CN" altLang="en-US" dirty="0"/>
              <a:t>（运算符，操作符）组成</a:t>
            </a:r>
          </a:p>
          <a:p>
            <a:pPr lvl="1"/>
            <a:r>
              <a:rPr lang="zh-CN" altLang="en-US" dirty="0"/>
              <a:t>形式：中缀、前缀、后缀</a:t>
            </a:r>
          </a:p>
          <a:p>
            <a:pPr marL="342900" lvl="1" indent="0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X*Y      -A       P↑</a:t>
            </a:r>
            <a:r>
              <a:rPr lang="zh-CN" altLang="en-US" dirty="0"/>
              <a:t>或者</a:t>
            </a:r>
            <a:r>
              <a:rPr lang="en-US" altLang="zh-CN" dirty="0"/>
              <a:t>p-&gt;</a:t>
            </a:r>
          </a:p>
          <a:p>
            <a:pPr lvl="1"/>
            <a:r>
              <a:rPr lang="zh-CN" altLang="en-US" dirty="0"/>
              <a:t>表达式形成规则</a:t>
            </a:r>
            <a:endParaRPr lang="en-US" altLang="zh-CN" dirty="0"/>
          </a:p>
          <a:p>
            <a:pPr lvl="2"/>
            <a:r>
              <a:rPr lang="zh-CN" altLang="zh-CN" dirty="0"/>
              <a:t>变量（包括下标变量）、常数是表达式。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为表达式，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是一个二元算符，则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为一元算符，则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zh-CN" altLang="zh-CN" dirty="0"/>
              <a:t>（或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）是表达式。</a:t>
            </a:r>
          </a:p>
          <a:p>
            <a:pPr lvl="2"/>
            <a:r>
              <a:rPr lang="zh-CN" altLang="zh-CN" dirty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是表达式，则（</a:t>
            </a:r>
            <a:r>
              <a:rPr lang="en-US" altLang="zh-CN" dirty="0"/>
              <a:t>E</a:t>
            </a:r>
            <a:r>
              <a:rPr lang="zh-CN" altLang="zh-CN" dirty="0"/>
              <a:t>）是表达式。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1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算符的优先次序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一般的规定</a:t>
            </a:r>
          </a:p>
          <a:p>
            <a:pPr lvl="1"/>
            <a:r>
              <a:rPr lang="en-US" altLang="zh-CN" dirty="0"/>
              <a:t>PASCAL</a:t>
            </a:r>
            <a:r>
              <a:rPr lang="en-US" altLang="zh-CN" noProof="1"/>
              <a:t>：</a:t>
            </a:r>
            <a:r>
              <a:rPr lang="zh-CN" altLang="en-US" noProof="1"/>
              <a:t>左结合</a:t>
            </a:r>
            <a:r>
              <a:rPr lang="en-US" altLang="zh-CN" dirty="0"/>
              <a:t>A+B+C=(A+B)+C</a:t>
            </a:r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：对于满足左、右结合的算符可任取一种，如</a:t>
            </a:r>
            <a:r>
              <a:rPr lang="en-US" altLang="zh-CN" dirty="0"/>
              <a:t>A+B+C</a:t>
            </a:r>
            <a:r>
              <a:rPr lang="zh-CN" altLang="en-US" dirty="0"/>
              <a:t>就可以处理成</a:t>
            </a:r>
            <a:r>
              <a:rPr lang="en-US" altLang="zh-CN" dirty="0"/>
              <a:t>(A+B)+C</a:t>
            </a:r>
            <a:r>
              <a:rPr lang="zh-CN" altLang="en-US" dirty="0"/>
              <a:t>，也可以处理成</a:t>
            </a:r>
            <a:r>
              <a:rPr lang="en-US" altLang="zh-CN" dirty="0"/>
              <a:t>A+(B+C)</a:t>
            </a:r>
          </a:p>
          <a:p>
            <a:r>
              <a:rPr lang="zh-CN" altLang="en-US" dirty="0"/>
              <a:t>注意两点</a:t>
            </a:r>
          </a:p>
          <a:p>
            <a:pPr lvl="1"/>
            <a:r>
              <a:rPr lang="zh-CN" altLang="en-US" dirty="0"/>
              <a:t>代数性质能引用到什么程度视具体的语言而定</a:t>
            </a:r>
            <a:endParaRPr lang="en-US" altLang="zh-CN" dirty="0"/>
          </a:p>
          <a:p>
            <a:pPr lvl="1"/>
            <a:r>
              <a:rPr lang="zh-CN" altLang="en-US" dirty="0"/>
              <a:t>在数学上成立的代数性质在计算机上未必完全成立</a:t>
            </a:r>
            <a:endParaRPr lang="en-US" altLang="zh-CN" dirty="0"/>
          </a:p>
          <a:p>
            <a:pPr lvl="2"/>
            <a:r>
              <a:rPr lang="en-US" altLang="zh-CN" dirty="0"/>
              <a:t>A + B = B +A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792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赋值语句</a:t>
            </a:r>
          </a:p>
          <a:p>
            <a:pPr lvl="1"/>
            <a:r>
              <a:rPr lang="en-US" altLang="zh-CN" dirty="0"/>
              <a:t>A := B  </a:t>
            </a:r>
          </a:p>
          <a:p>
            <a:pPr lvl="1"/>
            <a:r>
              <a:rPr lang="zh-CN" altLang="en-US" dirty="0"/>
              <a:t>名字的</a:t>
            </a:r>
            <a:r>
              <a:rPr lang="zh-CN" altLang="en-US" dirty="0">
                <a:solidFill>
                  <a:schemeClr val="accent2"/>
                </a:solidFill>
              </a:rPr>
              <a:t>左值</a:t>
            </a:r>
            <a:r>
              <a:rPr lang="zh-CN" altLang="en-US" dirty="0"/>
              <a:t>：该名字代表的存储单元的</a:t>
            </a:r>
            <a:r>
              <a:rPr lang="zh-CN" altLang="en-US" dirty="0">
                <a:solidFill>
                  <a:schemeClr val="accent2"/>
                </a:solidFill>
              </a:rPr>
              <a:t>地址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名字的</a:t>
            </a:r>
            <a:r>
              <a:rPr lang="zh-CN" altLang="en-US" dirty="0">
                <a:solidFill>
                  <a:schemeClr val="accent2"/>
                </a:solidFill>
              </a:rPr>
              <a:t>右值</a:t>
            </a:r>
            <a:r>
              <a:rPr lang="zh-CN" altLang="en-US" dirty="0"/>
              <a:t>：该名字代表的存贮单元的</a:t>
            </a:r>
            <a:r>
              <a:rPr lang="zh-CN" altLang="en-US" dirty="0">
                <a:solidFill>
                  <a:schemeClr val="accent2"/>
                </a:solidFill>
              </a:rPr>
              <a:t>内容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5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测试：左值与右值</a:t>
            </a:r>
            <a:r>
              <a:rPr lang="zh-CN" altLang="en-GB" dirty="0"/>
              <a:t> 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在</a:t>
            </a:r>
            <a:r>
              <a:rPr lang="en-GB" altLang="zh-CN" dirty="0"/>
              <a:t>C</a:t>
            </a:r>
            <a:r>
              <a:rPr lang="zh-CN" altLang="en-GB" dirty="0"/>
              <a:t>语言中，下面选项只具有右值、不具有左值的是 </a:t>
            </a:r>
            <a:r>
              <a:rPr lang="en-GB" altLang="zh-CN" dirty="0"/>
              <a:t>(    )</a:t>
            </a:r>
            <a:r>
              <a:rPr lang="zh-CN" altLang="en-GB" dirty="0"/>
              <a:t>。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变量</a:t>
            </a:r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	</a:t>
            </a:r>
            <a:r>
              <a:rPr lang="zh-CN" altLang="en-GB" dirty="0"/>
              <a:t>下标变量</a:t>
            </a:r>
          </a:p>
          <a:p>
            <a:pPr marL="0" indent="0">
              <a:buNone/>
            </a:pPr>
            <a:r>
              <a:rPr lang="en-GB" altLang="zh-CN" dirty="0"/>
              <a:t>C. 	 </a:t>
            </a:r>
            <a:r>
              <a:rPr lang="en-GB" altLang="zh-CN" dirty="0">
                <a:highlight>
                  <a:srgbClr val="FFFF00"/>
                </a:highlight>
              </a:rPr>
              <a:t>a + 5</a:t>
            </a:r>
          </a:p>
          <a:p>
            <a:pPr marL="0" indent="0">
              <a:buNone/>
            </a:pPr>
            <a:r>
              <a:rPr lang="en-GB" altLang="zh-CN" dirty="0"/>
              <a:t>D.	</a:t>
            </a:r>
            <a:r>
              <a:rPr lang="zh-CN" altLang="en-GB" dirty="0"/>
              <a:t>指针变量</a:t>
            </a:r>
            <a:r>
              <a:rPr lang="en-GB" altLang="zh-CN" dirty="0"/>
              <a:t>P</a:t>
            </a:r>
          </a:p>
          <a:p>
            <a:pPr marL="0" indent="0">
              <a:buNone/>
            </a:pPr>
            <a:r>
              <a:rPr lang="en-GB" altLang="zh-CN" dirty="0"/>
              <a:t>E. 	*P  (P</a:t>
            </a:r>
            <a:r>
              <a:rPr lang="zh-CN" altLang="en-GB" dirty="0"/>
              <a:t>是指针变量</a:t>
            </a:r>
            <a:r>
              <a:rPr lang="en-GB" altLang="zh-CN" dirty="0"/>
              <a:t>)</a:t>
            </a: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886008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  <a:endParaRPr lang="en-GB" altLang="zh-CN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44347" y="2555172"/>
            <a:ext cx="2903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无条件转移语句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goto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481115" y="2555171"/>
            <a:ext cx="36840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条件语句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if  B  then S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if  B  then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else 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44347" y="3428101"/>
            <a:ext cx="48708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循环语句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while B do S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repeat S until B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for i:=E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step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until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3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do 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44347" y="5039694"/>
            <a:ext cx="3384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过程调用语句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call P(X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... ,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X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481115" y="5039694"/>
            <a:ext cx="2010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返回语句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return (E)</a:t>
            </a:r>
          </a:p>
        </p:txBody>
      </p:sp>
    </p:spTree>
    <p:extLst>
      <p:ext uri="{BB962C8B-B14F-4D97-AF65-F5344CB8AC3E}">
        <p14:creationId xmlns:p14="http://schemas.microsoft.com/office/powerpoint/2010/main" val="423321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语句的分类</a:t>
            </a:r>
            <a:endParaRPr lang="en-GB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执行语句：</a:t>
            </a:r>
            <a:r>
              <a:rPr lang="zh-CN" altLang="zh-CN" dirty="0"/>
              <a:t>描述程序的动作</a:t>
            </a:r>
            <a:endParaRPr lang="en-US" altLang="zh-CN" dirty="0"/>
          </a:p>
          <a:p>
            <a:pPr lvl="1"/>
            <a:r>
              <a:rPr lang="zh-CN" altLang="en-US" dirty="0"/>
              <a:t>说明语句：定义各种不同数据类型的变量或运算，定义名字的性质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873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程序设计语言的定义</a:t>
            </a:r>
          </a:p>
        </p:txBody>
      </p:sp>
    </p:spTree>
    <p:extLst>
      <p:ext uri="{BB962C8B-B14F-4D97-AF65-F5344CB8AC3E}">
        <p14:creationId xmlns:p14="http://schemas.microsoft.com/office/powerpoint/2010/main" val="22219225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语句的分类</a:t>
            </a:r>
            <a:endParaRPr lang="en-GB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简单句：不包含其他语句成分的基本句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A = B + C ;</a:t>
            </a:r>
          </a:p>
          <a:p>
            <a:pPr marL="685800" lvl="2" indent="0">
              <a:buNone/>
            </a:pPr>
            <a:r>
              <a:rPr lang="en-US" altLang="zh-CN" dirty="0" err="1"/>
              <a:t>goto</a:t>
            </a:r>
            <a:r>
              <a:rPr lang="en-US" altLang="zh-CN" dirty="0"/>
              <a:t> 105 ;</a:t>
            </a:r>
            <a:endParaRPr lang="zh-CN" altLang="en-US" dirty="0"/>
          </a:p>
          <a:p>
            <a:pPr lvl="1"/>
            <a:r>
              <a:rPr lang="zh-CN" altLang="en-US" dirty="0"/>
              <a:t>复合句：句中有句的语句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 &gt;= 0)  {</a:t>
            </a:r>
          </a:p>
          <a:p>
            <a:pPr marL="685800" lvl="2" indent="0">
              <a:buNone/>
            </a:pPr>
            <a:r>
              <a:rPr lang="en-US" altLang="zh-CN" dirty="0"/>
              <a:t>     j = </a:t>
            </a:r>
            <a:r>
              <a:rPr lang="en-US" altLang="zh-CN" dirty="0" err="1"/>
              <a:t>i</a:t>
            </a:r>
            <a:r>
              <a:rPr lang="en-US" altLang="zh-CN" dirty="0"/>
              <a:t> * 10;</a:t>
            </a:r>
          </a:p>
          <a:p>
            <a:pPr marL="685800" lvl="2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6858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39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53783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GB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程序语言的定义</a:t>
            </a:r>
          </a:p>
          <a:p>
            <a:pPr lvl="1"/>
            <a:r>
              <a:rPr lang="zh-CN" altLang="en-US" dirty="0"/>
              <a:t>语法</a:t>
            </a:r>
          </a:p>
          <a:p>
            <a:pPr lvl="1"/>
            <a:r>
              <a:rPr lang="zh-CN" altLang="en-US" dirty="0"/>
              <a:t>语义</a:t>
            </a:r>
          </a:p>
          <a:p>
            <a:pPr lvl="1"/>
            <a:r>
              <a:rPr lang="zh-CN" altLang="en-US" dirty="0"/>
              <a:t>程序语言的功能</a:t>
            </a:r>
          </a:p>
          <a:p>
            <a:r>
              <a:rPr lang="zh-CN" altLang="en-US" dirty="0"/>
              <a:t>高级语言的一般特性</a:t>
            </a:r>
            <a:endParaRPr lang="zh-CN" altLang="en-GB" dirty="0"/>
          </a:p>
          <a:p>
            <a:pPr lvl="1"/>
            <a:r>
              <a:rPr lang="zh-CN" altLang="en-GB" dirty="0"/>
              <a:t>高级语言的分类</a:t>
            </a:r>
          </a:p>
          <a:p>
            <a:pPr lvl="1"/>
            <a:r>
              <a:rPr lang="zh-CN" altLang="en-GB" dirty="0"/>
              <a:t>程序结构</a:t>
            </a:r>
          </a:p>
          <a:p>
            <a:pPr lvl="1"/>
            <a:r>
              <a:rPr lang="zh-CN" altLang="en-GB" dirty="0"/>
              <a:t>数据结构与操作</a:t>
            </a:r>
          </a:p>
          <a:p>
            <a:pPr lvl="1"/>
            <a:r>
              <a:rPr lang="zh-CN" altLang="en-GB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28689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常用的高级程序设计语言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程序设计语言的定义</a:t>
            </a:r>
          </a:p>
          <a:p>
            <a:r>
              <a:rPr lang="zh-CN" altLang="en-US" dirty="0"/>
              <a:t>高级程序设计语言的一般特性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1949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GB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下面哪种说法正确？ </a:t>
            </a:r>
            <a:r>
              <a:rPr lang="en-GB" altLang="zh-CN" dirty="0"/>
              <a:t>(    )</a:t>
            </a:r>
          </a:p>
          <a:p>
            <a:pPr marL="0" indent="0">
              <a:buNone/>
            </a:pPr>
            <a:r>
              <a:rPr lang="en-GB" altLang="en-GB" dirty="0"/>
              <a:t>A.	</a:t>
            </a:r>
            <a:r>
              <a:rPr lang="zh-CN" altLang="en-GB" dirty="0"/>
              <a:t>标识符是语义概念，名字是语法概念</a:t>
            </a:r>
            <a:endParaRPr lang="en-GB" altLang="en-GB" dirty="0"/>
          </a:p>
          <a:p>
            <a:pPr marL="0" indent="0">
              <a:buNone/>
            </a:pPr>
            <a:r>
              <a:rPr lang="en-GB" altLang="en-GB" dirty="0"/>
              <a:t>B.</a:t>
            </a:r>
            <a:r>
              <a:rPr lang="en-GB" altLang="zh-CN" dirty="0"/>
              <a:t> </a:t>
            </a:r>
            <a:r>
              <a:rPr lang="en-GB" altLang="zh-CN" dirty="0">
                <a:highlight>
                  <a:srgbClr val="FFFF00"/>
                </a:highlight>
              </a:rPr>
              <a:t>	</a:t>
            </a:r>
            <a:r>
              <a:rPr lang="zh-CN" altLang="en-GB" dirty="0">
                <a:highlight>
                  <a:srgbClr val="FFFF00"/>
                </a:highlight>
              </a:rPr>
              <a:t>标识符是语法概念，名字是语义概念</a:t>
            </a:r>
            <a:endParaRPr lang="en-GB" alt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39954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2705</TotalTime>
  <Words>3824</Words>
  <Application>Microsoft Macintosh PowerPoint</Application>
  <PresentationFormat>全屏显示(4:3)</PresentationFormat>
  <Paragraphs>671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等线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Wingdings 3</vt:lpstr>
      <vt:lpstr>平面(MOOC)</vt:lpstr>
      <vt:lpstr>编译原理</vt:lpstr>
      <vt:lpstr>高级程序设计语言概述</vt:lpstr>
      <vt:lpstr>编译原理</vt:lpstr>
      <vt:lpstr>常用的高级程序设计语言</vt:lpstr>
      <vt:lpstr>ACM图灵奖</vt:lpstr>
      <vt:lpstr>高级程序设计语言的优点</vt:lpstr>
      <vt:lpstr>编译原理</vt:lpstr>
      <vt:lpstr>高级程序设计语言概述</vt:lpstr>
      <vt:lpstr>测试</vt:lpstr>
      <vt:lpstr>程序语言的定义</vt:lpstr>
      <vt:lpstr>语法</vt:lpstr>
      <vt:lpstr>语法</vt:lpstr>
      <vt:lpstr>语法</vt:lpstr>
      <vt:lpstr>语义</vt:lpstr>
      <vt:lpstr>测试</vt:lpstr>
      <vt:lpstr>程序语言的基本功能和层次结构</vt:lpstr>
      <vt:lpstr>程序的层次结构</vt:lpstr>
      <vt:lpstr>程序语言成分的逻辑和实现意义 </vt:lpstr>
      <vt:lpstr>编译原理</vt:lpstr>
      <vt:lpstr>高级程序设计语言概述</vt:lpstr>
      <vt:lpstr>高级语言的一般特性 </vt:lpstr>
      <vt:lpstr>编译原理</vt:lpstr>
      <vt:lpstr>高级语言的一般特性 </vt:lpstr>
      <vt:lpstr>高级语言的分类 </vt:lpstr>
      <vt:lpstr>高级语言的分类 </vt:lpstr>
      <vt:lpstr>高级语言的分类 </vt:lpstr>
      <vt:lpstr>高级语言的分类 </vt:lpstr>
      <vt:lpstr>高级语言的分类 </vt:lpstr>
      <vt:lpstr>编译原理</vt:lpstr>
      <vt:lpstr>高级语言的一般特性 </vt:lpstr>
      <vt:lpstr>程序结构</vt:lpstr>
      <vt:lpstr>程序结构</vt:lpstr>
      <vt:lpstr>作用域</vt:lpstr>
      <vt:lpstr>最近嵌套原则</vt:lpstr>
      <vt:lpstr>PowerPoint 演示文稿</vt:lpstr>
      <vt:lpstr>测试</vt:lpstr>
      <vt:lpstr>程序结构</vt:lpstr>
      <vt:lpstr>JAVA 程序示例</vt:lpstr>
      <vt:lpstr>编译原理</vt:lpstr>
      <vt:lpstr>高级语言的一般特性 </vt:lpstr>
      <vt:lpstr>数据类型与操作 </vt:lpstr>
      <vt:lpstr>数据类型与操作 </vt:lpstr>
      <vt:lpstr>编译原理</vt:lpstr>
      <vt:lpstr>测试：标识符与名字</vt:lpstr>
      <vt:lpstr>标识符与名字</vt:lpstr>
      <vt:lpstr>Jordan</vt:lpstr>
      <vt:lpstr>标识符与名字</vt:lpstr>
      <vt:lpstr>测试</vt:lpstr>
      <vt:lpstr>标识符与名字</vt:lpstr>
      <vt:lpstr>编译原理</vt:lpstr>
      <vt:lpstr>数据结构</vt:lpstr>
      <vt:lpstr>数组元素地址计算</vt:lpstr>
      <vt:lpstr>数组元素地址计算</vt:lpstr>
      <vt:lpstr>内情向量</vt:lpstr>
      <vt:lpstr>记录</vt:lpstr>
      <vt:lpstr>字符串、表格、栈</vt:lpstr>
      <vt:lpstr>抽象数据类型</vt:lpstr>
      <vt:lpstr>抽象数据类型 </vt:lpstr>
      <vt:lpstr>PowerPoint 演示文稿</vt:lpstr>
      <vt:lpstr>抽象数据类型 </vt:lpstr>
      <vt:lpstr>JAVA 程序示例</vt:lpstr>
      <vt:lpstr>编译原理</vt:lpstr>
      <vt:lpstr>高级语言的一般特性 </vt:lpstr>
      <vt:lpstr>语句与控制结构</vt:lpstr>
      <vt:lpstr>算符的优先次序</vt:lpstr>
      <vt:lpstr>语句</vt:lpstr>
      <vt:lpstr>测试：左值与右值 </vt:lpstr>
      <vt:lpstr>语句</vt:lpstr>
      <vt:lpstr>语句的分类</vt:lpstr>
      <vt:lpstr>语句的分类</vt:lpstr>
      <vt:lpstr>编译原理</vt:lpstr>
      <vt:lpstr>小结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杨 东</cp:lastModifiedBy>
  <cp:revision>240</cp:revision>
  <cp:lastPrinted>2018-09-19T14:04:24Z</cp:lastPrinted>
  <dcterms:created xsi:type="dcterms:W3CDTF">2016-03-17T03:50:07Z</dcterms:created>
  <dcterms:modified xsi:type="dcterms:W3CDTF">2022-04-27T12:24:49Z</dcterms:modified>
</cp:coreProperties>
</file>