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345" r:id="rId2"/>
    <p:sldId id="346" r:id="rId3"/>
    <p:sldId id="348" r:id="rId4"/>
    <p:sldId id="353" r:id="rId5"/>
    <p:sldId id="354" r:id="rId6"/>
    <p:sldId id="355" r:id="rId7"/>
    <p:sldId id="359" r:id="rId8"/>
    <p:sldId id="363" r:id="rId9"/>
    <p:sldId id="364" r:id="rId10"/>
    <p:sldId id="365" r:id="rId11"/>
    <p:sldId id="366" r:id="rId12"/>
    <p:sldId id="367" r:id="rId13"/>
    <p:sldId id="368" r:id="rId14"/>
    <p:sldId id="373" r:id="rId15"/>
    <p:sldId id="374" r:id="rId16"/>
    <p:sldId id="377" r:id="rId17"/>
    <p:sldId id="378" r:id="rId18"/>
    <p:sldId id="379" r:id="rId19"/>
    <p:sldId id="380" r:id="rId20"/>
    <p:sldId id="381" r:id="rId21"/>
    <p:sldId id="382" r:id="rId22"/>
    <p:sldId id="453" r:id="rId23"/>
    <p:sldId id="454" r:id="rId24"/>
    <p:sldId id="386" r:id="rId25"/>
    <p:sldId id="391" r:id="rId26"/>
    <p:sldId id="396" r:id="rId27"/>
    <p:sldId id="397" r:id="rId28"/>
    <p:sldId id="404" r:id="rId29"/>
    <p:sldId id="406" r:id="rId30"/>
    <p:sldId id="407" r:id="rId31"/>
    <p:sldId id="411" r:id="rId32"/>
    <p:sldId id="416" r:id="rId33"/>
    <p:sldId id="417" r:id="rId34"/>
    <p:sldId id="418" r:id="rId35"/>
    <p:sldId id="425" r:id="rId36"/>
    <p:sldId id="426" r:id="rId37"/>
    <p:sldId id="429" r:id="rId38"/>
    <p:sldId id="430" r:id="rId39"/>
    <p:sldId id="433" r:id="rId40"/>
    <p:sldId id="434" r:id="rId41"/>
    <p:sldId id="435" r:id="rId42"/>
    <p:sldId id="439" r:id="rId43"/>
    <p:sldId id="442" r:id="rId44"/>
    <p:sldId id="445" r:id="rId45"/>
    <p:sldId id="446" r:id="rId46"/>
    <p:sldId id="447" r:id="rId47"/>
    <p:sldId id="448" r:id="rId48"/>
    <p:sldId id="449" r:id="rId49"/>
    <p:sldId id="450" r:id="rId50"/>
    <p:sldId id="452" r:id="rId51"/>
  </p:sldIdLst>
  <p:sldSz cx="9144000" cy="6858000" type="screen4x3"/>
  <p:notesSz cx="6400800" cy="8686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" initials="w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69077" autoAdjust="0"/>
  </p:normalViewPr>
  <p:slideViewPr>
    <p:cSldViewPr snapToGrid="0">
      <p:cViewPr varScale="1">
        <p:scale>
          <a:sx n="74" d="100"/>
          <a:sy n="74" d="100"/>
        </p:scale>
        <p:origin x="25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9-08-27T14:31:47.244" idx="3">
    <p:pos x="10" y="10"/>
    <p:text>Chomsky图片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773680" cy="435849"/>
          </a:xfrm>
          <a:prstGeom prst="rect">
            <a:avLst/>
          </a:prstGeom>
        </p:spPr>
        <p:txBody>
          <a:bodyPr vert="horz" lIns="86206" tIns="43104" rIns="86206" bIns="43104" rtlCol="0"/>
          <a:lstStyle>
            <a:lvl1pPr algn="l">
              <a:defRPr sz="10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625639" y="1"/>
            <a:ext cx="2773680" cy="435849"/>
          </a:xfrm>
          <a:prstGeom prst="rect">
            <a:avLst/>
          </a:prstGeom>
        </p:spPr>
        <p:txBody>
          <a:bodyPr vert="horz" lIns="86206" tIns="43104" rIns="86206" bIns="43104" rtlCol="0"/>
          <a:lstStyle>
            <a:lvl1pPr algn="r">
              <a:defRPr sz="1000"/>
            </a:lvl1pPr>
          </a:lstStyle>
          <a:p>
            <a:fld id="{BA1B5F8B-A421-402D-BD50-AED65D1D8948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085850"/>
            <a:ext cx="39084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06" tIns="43104" rIns="86206" bIns="4310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40081" y="4180523"/>
            <a:ext cx="5120640" cy="3420428"/>
          </a:xfrm>
          <a:prstGeom prst="rect">
            <a:avLst/>
          </a:prstGeom>
        </p:spPr>
        <p:txBody>
          <a:bodyPr vert="horz" lIns="86206" tIns="43104" rIns="86206" bIns="4310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8250952"/>
            <a:ext cx="2773680" cy="435849"/>
          </a:xfrm>
          <a:prstGeom prst="rect">
            <a:avLst/>
          </a:prstGeom>
        </p:spPr>
        <p:txBody>
          <a:bodyPr vert="horz" lIns="86206" tIns="43104" rIns="86206" bIns="43104" rtlCol="0" anchor="b"/>
          <a:lstStyle>
            <a:lvl1pPr algn="l">
              <a:defRPr sz="10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625639" y="8250952"/>
            <a:ext cx="2773680" cy="435849"/>
          </a:xfrm>
          <a:prstGeom prst="rect">
            <a:avLst/>
          </a:prstGeom>
        </p:spPr>
        <p:txBody>
          <a:bodyPr vert="horz" lIns="86206" tIns="43104" rIns="86206" bIns="43104" rtlCol="0" anchor="b"/>
          <a:lstStyle>
            <a:lvl1pPr algn="r">
              <a:defRPr sz="1000"/>
            </a:lvl1pPr>
          </a:lstStyle>
          <a:p>
            <a:fld id="{656C61CE-634D-4F64-ACD8-85A675627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568346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52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068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2911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FEC8E9-CB09-4A5F-AEEA-561617BF2FD4}" type="slidenum">
              <a:rPr lang="en-US" altLang="zh-CN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0332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16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B6F340-D714-4B35-AEEA-CD7DE1A48617}" type="slidenum">
              <a:rPr lang="en-US" altLang="zh-CN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646551">
              <a:defRPr/>
            </a:pPr>
            <a:endParaRPr lang="zh-CN" altLang="en-US" sz="2600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0835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FC5B95-D077-4806-A4B5-FF6AC9317660}" type="slidenum">
              <a:rPr lang="en-US" altLang="zh-CN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646551">
              <a:defRPr/>
            </a:pPr>
            <a:endParaRPr lang="zh-CN" altLang="en-US" dirty="0">
              <a:solidFill>
                <a:srgbClr val="7030A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7745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696AB9-3C5D-4173-B34D-F9B2D844EDFE}" type="slidenum">
              <a:rPr lang="en-US" altLang="zh-CN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646551">
              <a:defRPr/>
            </a:pPr>
            <a:endParaRPr lang="en-US" altLang="zh-CN" sz="1900" dirty="0">
              <a:solidFill>
                <a:srgbClr val="7030A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6489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068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7274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3B52E5-027A-42C1-886B-EC67B4A4C52A}" type="slidenum">
              <a:rPr lang="en-US" altLang="zh-CN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0609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2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068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58131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635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068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10745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48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61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24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068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6164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30064B-AC2F-4AE7-A512-0B7988E28327}" type="slidenum">
              <a:rPr lang="en-US" altLang="zh-CN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GB" dirty="0" smtClean="0">
              <a:latin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4374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5D06E9-1C44-4B96-B0AA-8E46EF001A4E}" type="slidenum">
              <a:rPr lang="en-US" altLang="zh-CN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646551">
              <a:defRPr/>
            </a:pPr>
            <a:endParaRPr lang="zh-CN" altLang="en-US" sz="1700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09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27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068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2463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7543A3-1445-42B0-BBD2-8C1B0BE2FFD8}" type="slidenum">
              <a:rPr lang="en-US" altLang="zh-CN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520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7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4111CB-ECBF-463A-A91A-04513580DDC4}" type="slidenum">
              <a:rPr lang="en-US" altLang="zh-CN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7704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30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068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312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B4AA89-1AC5-474E-B9F0-F43E0E606818}" type="slidenum">
              <a:rPr lang="en-US" altLang="zh-CN">
                <a:latin typeface="Times New Roman" panose="02020603050405020304" pitchFamily="18" charset="0"/>
              </a:rPr>
              <a:pPr eaLnBrk="1" hangingPunct="1"/>
              <a:t>31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12803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EC3017-2E81-4EBF-B9B6-BFFC504AA20F}" type="slidenum">
              <a:rPr lang="en-US" altLang="zh-CN">
                <a:latin typeface="Times New Roman" panose="02020603050405020304" pitchFamily="18" charset="0"/>
              </a:rPr>
              <a:pPr eaLnBrk="1" hangingPunct="1"/>
              <a:t>32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59006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068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68432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353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353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154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662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498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62068">
              <a:defRPr/>
            </a:pPr>
            <a:endParaRPr lang="zh-CN" altLang="en-US" sz="2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1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2389" indent="-272389">
              <a:lnSpc>
                <a:spcPct val="80000"/>
              </a:lnSpc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828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40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068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5695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17D53E-E5DC-448A-9F95-A3A07489CAF1}" type="slidenum">
              <a:rPr lang="en-US" altLang="zh-CN">
                <a:latin typeface="Times New Roman" panose="02020603050405020304" pitchFamily="18" charset="0"/>
              </a:rPr>
              <a:pPr eaLnBrk="1" hangingPunct="1"/>
              <a:t>41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564909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506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646551"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444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noProof="1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692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644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46551">
              <a:defRPr/>
            </a:pPr>
            <a:endParaRPr lang="en-US" altLang="zh-CN" sz="1700" dirty="0"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005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2068">
              <a:spcBef>
                <a:spcPct val="0"/>
              </a:spcBef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013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7AD501-056B-47D6-9905-65DF55ACA72F}" type="slidenum">
              <a:rPr lang="en-US" altLang="zh-CN">
                <a:latin typeface="Times New Roman" panose="02020603050405020304" pitchFamily="18" charset="0"/>
              </a:rPr>
              <a:pPr eaLnBrk="1" hangingPunct="1"/>
              <a:t>48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068">
              <a:defRPr/>
            </a:pPr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4626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49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068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7391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5155B3-8116-4E81-9FE9-71C5FA46C111}" type="slidenum">
              <a:rPr lang="en-US" altLang="zh-CN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18176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总结下这一讲的内容。</a:t>
            </a:r>
            <a:r>
              <a:rPr lang="zh-CN" altLang="en-US" dirty="0">
                <a:solidFill>
                  <a:srgbClr val="C00000"/>
                </a:solidFill>
              </a:rPr>
              <a:t>我们介绍了文法的概念，利用文法规则我们可以推导出句型、句子和语言。</a:t>
            </a:r>
            <a:r>
              <a:rPr lang="zh-CN" altLang="en-US" dirty="0">
                <a:solidFill>
                  <a:srgbClr val="7030A0"/>
                </a:solidFill>
              </a:rPr>
              <a:t>给定一个语言，我们也可以写出文法来产生语言，主要是写出上下文无关文法。 </a:t>
            </a:r>
            <a:r>
              <a:rPr lang="zh-CN" altLang="en-US" dirty="0">
                <a:solidFill>
                  <a:srgbClr val="0070C0"/>
                </a:solidFill>
              </a:rPr>
              <a:t>注意从规范性出发，我们有最左推导、最右推导两种规范的推导方法。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pPr marL="0" lvl="1" defTabSz="646551">
              <a:defRPr/>
            </a:pPr>
            <a:r>
              <a:rPr lang="zh-CN" altLang="en-US" sz="2300" dirty="0">
                <a:solidFill>
                  <a:srgbClr val="C00000"/>
                </a:solidFill>
              </a:rPr>
              <a:t>语法树是对于句型的不同推导过程的共性抽象，体现了句型的结构。</a:t>
            </a:r>
            <a:endParaRPr lang="en-US" altLang="zh-CN" sz="2300" dirty="0">
              <a:solidFill>
                <a:srgbClr val="C00000"/>
              </a:solidFill>
            </a:endParaRPr>
          </a:p>
          <a:p>
            <a:pPr marL="0" lvl="1" defTabSz="646551">
              <a:defRPr/>
            </a:pPr>
            <a:r>
              <a:rPr lang="zh-CN" altLang="en-US" sz="2300" dirty="0">
                <a:solidFill>
                  <a:srgbClr val="0070C0"/>
                </a:solidFill>
              </a:rPr>
              <a:t>我们还介绍了文法的二义性和语言的二义性问题。</a:t>
            </a:r>
            <a:endParaRPr lang="en-US" altLang="zh-CN" sz="2300" dirty="0">
              <a:solidFill>
                <a:srgbClr val="0070C0"/>
              </a:solidFill>
            </a:endParaRPr>
          </a:p>
          <a:p>
            <a:pPr marL="0" lvl="1" defTabSz="646551">
              <a:defRPr/>
            </a:pPr>
            <a:r>
              <a:rPr lang="zh-CN" altLang="en-US" sz="2300" dirty="0"/>
              <a:t>最后，概要介绍了</a:t>
            </a:r>
            <a:r>
              <a:rPr lang="en-GB" altLang="en-US" sz="2300" dirty="0" err="1"/>
              <a:t>乔姆斯基</a:t>
            </a:r>
            <a:r>
              <a:rPr lang="en-GB" altLang="zh-CN" sz="2300" dirty="0" err="1"/>
              <a:t>形</a:t>
            </a:r>
            <a:r>
              <a:rPr lang="zh-CN" altLang="en-US" sz="2300" dirty="0"/>
              <a:t>式语言体系，包括</a:t>
            </a:r>
            <a:r>
              <a:rPr lang="en-US" altLang="zh-CN" sz="2300" dirty="0"/>
              <a:t>0,1,2,3</a:t>
            </a:r>
            <a:r>
              <a:rPr lang="zh-CN" altLang="en-US" sz="2300" dirty="0"/>
              <a:t>型文法。</a:t>
            </a:r>
            <a:endParaRPr lang="en-US" altLang="zh-CN" sz="2300" dirty="0"/>
          </a:p>
          <a:p>
            <a:pPr marL="0" lvl="1" defTabSz="646551">
              <a:defRPr/>
            </a:pPr>
            <a:r>
              <a:rPr lang="zh-CN" altLang="en-US" dirty="0" smtClean="0"/>
              <a:t>这一讲就到这，下一讲开始，我们将介绍编译过程的第一阶段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词法分析。再见。</a:t>
            </a:r>
            <a:endParaRPr lang="en-US" altLang="zh-CN" dirty="0" smtClean="0"/>
          </a:p>
          <a:p>
            <a:endParaRPr lang="en-US" altLang="zh-CN" dirty="0">
              <a:solidFill>
                <a:srgbClr val="0070C0"/>
              </a:solidFill>
            </a:endParaRPr>
          </a:p>
          <a:p>
            <a:pPr marL="0" lvl="1" defTabSz="862068">
              <a:defRPr/>
            </a:pPr>
            <a:endParaRPr lang="en-US" altLang="zh-CN" dirty="0" smtClean="0"/>
          </a:p>
          <a:p>
            <a:pPr marL="0" lvl="1" defTabSz="862068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19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068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0515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62068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73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+mj-ea"/>
              </a:rPr>
              <a:t>、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94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30" indent="-26939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84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18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653" indent="-21551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687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720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754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788" indent="-215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536048-E077-46AD-B057-B15A2FA0A077}" type="slidenum">
              <a:rPr lang="en-US" altLang="zh-CN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646551">
              <a:defRPr/>
            </a:pPr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407246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ctr">
            <a:no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ctr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9DED-7116-441B-A0DF-F992E77604B5}" type="datetime1">
              <a:rPr lang="en-US" altLang="zh-CN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84DC-2974-46BE-B453-8C9BE47C97D5}" type="datetime1">
              <a:rPr lang="en-US" altLang="zh-CN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146-A22E-46BB-9695-B52DB1332B17}" type="datetime1">
              <a:rPr lang="en-US" altLang="zh-CN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59CA-9846-45FF-98E9-141CFFE3E3E4}" type="datetime1">
              <a:rPr lang="en-US" altLang="zh-CN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87AB-DA9E-4D3B-A3E5-2538A8970EF1}" type="datetime1">
              <a:rPr lang="en-US" altLang="zh-CN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38C-0163-4341-B646-736093F497CE}" type="datetime1">
              <a:rPr lang="en-US" altLang="zh-CN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1AA-4B36-43ED-93DF-772BC41D56D4}" type="datetime1">
              <a:rPr lang="en-US" altLang="zh-CN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2DBD-725E-4A4D-92BC-5A958102AA5E}" type="datetime1">
              <a:rPr lang="en-US" altLang="zh-CN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0C5-5541-430E-99A8-78E4E676FFB6}" type="datetime1">
              <a:rPr lang="en-US" altLang="zh-CN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ctr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1DF7-B517-4A34-B334-EDDDC558C397}" type="datetime1">
              <a:rPr lang="en-US" altLang="zh-CN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2F0A-A2EE-4F7E-B069-111E4459EB83}" type="datetime1">
              <a:rPr lang="en-US" altLang="zh-CN" smtClean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7F7A-1362-41D5-8176-78E6544A0C39}" type="datetime1">
              <a:rPr lang="en-US" altLang="zh-CN" smtClean="0"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6AC9-C91B-41F0-A54D-0045A783293D}" type="datetime1">
              <a:rPr lang="en-US" altLang="zh-CN" smtClean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D182-882D-42BD-ABCD-288C7FEE4331}" type="datetime1">
              <a:rPr lang="en-US" altLang="zh-CN" smtClean="0"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442F-5C83-46DB-AA07-F3D54F35D450}" type="datetime1">
              <a:rPr lang="en-US" altLang="zh-CN" smtClean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604-B7F7-4C3D-A324-B0ACF3C73506}" type="datetime1">
              <a:rPr lang="en-US" altLang="zh-CN" smtClean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7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1823259"/>
            <a:ext cx="7887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27600" y="6357600"/>
            <a:ext cx="308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656F-08AF-403B-80AE-3B33FE0D851C}" type="datetime1">
              <a:rPr lang="en-US" altLang="zh-CN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00" y="6357600"/>
            <a:ext cx="205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400" y="6357600"/>
            <a:ext cx="205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6468349" y="0"/>
            <a:ext cx="2685485" cy="686646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</a:rPr>
              <a:t>视频区域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编译原理</a:t>
            </a:r>
            <a:endParaRPr lang="en-GB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8903" y="4050834"/>
            <a:ext cx="5936599" cy="1096899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3</a:t>
            </a:r>
            <a:r>
              <a:rPr lang="zh-CN" altLang="en-US" dirty="0" smtClean="0"/>
              <a:t>讲 高级程序设计语言的语法</a:t>
            </a:r>
            <a:r>
              <a:rPr lang="zh-CN" altLang="en-US" dirty="0"/>
              <a:t>描述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4990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语法描述</a:t>
            </a:r>
            <a:r>
              <a:rPr lang="zh-CN" altLang="en-US" noProof="1"/>
              <a:t>的几个基本概念</a:t>
            </a:r>
            <a:endParaRPr lang="zh-CN" alt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设：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b="1" i="1" dirty="0" smtClean="0">
                <a:latin typeface="Times New Roman" panose="02020603050405020304" pitchFamily="18" charset="0"/>
              </a:rPr>
              <a:t>U</a:t>
            </a:r>
            <a:r>
              <a:rPr lang="zh-CN" altLang="en-US" sz="2800" b="1" i="1" dirty="0" smtClean="0">
                <a:latin typeface="Times New Roman" panose="02020603050405020304" pitchFamily="18" charset="0"/>
              </a:rPr>
              <a:t>＝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 a, 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aa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}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那么：</a:t>
            </a:r>
          </a:p>
          <a:p>
            <a:pPr lvl="1" algn="just">
              <a:buClrTx/>
              <a:buSzTx/>
              <a:buFont typeface="Symbol" panose="05050102010706020507" pitchFamily="18" charset="2"/>
              <a:buNone/>
            </a:pPr>
            <a:r>
              <a:rPr kumimoji="1" lang="en-US" altLang="zh-CN" sz="2800" b="1" i="1" dirty="0" smtClean="0">
                <a:latin typeface="Times New Roman" panose="02020603050405020304" pitchFamily="18" charset="0"/>
              </a:rPr>
              <a:t>U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</a:rPr>
              <a:t>*</a:t>
            </a:r>
            <a:r>
              <a:rPr kumimoji="1" lang="en-US" altLang="zh-CN" sz="2800" b="1" baseline="300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=</a:t>
            </a:r>
          </a:p>
          <a:p>
            <a:pPr lvl="1" algn="just">
              <a:buClrTx/>
              <a:buSzTx/>
              <a:buFont typeface="Symbol" panose="05050102010706020507" pitchFamily="18" charset="2"/>
              <a:buNone/>
            </a:pPr>
            <a:r>
              <a:rPr kumimoji="1" lang="en-US" altLang="zh-CN" sz="2800" b="1" i="1" dirty="0" smtClean="0">
                <a:latin typeface="Times New Roman" panose="02020603050405020304" pitchFamily="18" charset="0"/>
              </a:rPr>
              <a:t>U</a:t>
            </a:r>
            <a:r>
              <a:rPr lang="zh-CN" altLang="en-US" sz="2800" b="1" baseline="30000" dirty="0" smtClean="0"/>
              <a:t>＋</a:t>
            </a:r>
            <a:r>
              <a:rPr kumimoji="1" lang="zh-CN" altLang="en-US" sz="2800" b="1" baseline="300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=</a:t>
            </a:r>
          </a:p>
          <a:p>
            <a:pPr algn="just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endParaRPr lang="en-US" altLang="zh-CN" dirty="0" smtClean="0"/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1740079" y="3426445"/>
            <a:ext cx="38555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{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 , a,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aaa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aaaa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, …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endParaRPr lang="en-GB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1875213" y="4023892"/>
            <a:ext cx="34291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{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a,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aaa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aaaa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, …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endParaRPr lang="en-GB" altLang="zh-CN" sz="2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5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uiExpand="1" build="p" autoUpdateAnimBg="0"/>
      <p:bldP spid="177155" grpId="0"/>
      <p:bldP spid="1771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高级程序设计语言的语法描述</a:t>
            </a:r>
            <a:endParaRPr lang="en-GB" altLang="zh-CN" dirty="0"/>
          </a:p>
          <a:p>
            <a:r>
              <a:rPr lang="en-US" altLang="zh-CN" dirty="0" smtClean="0"/>
              <a:t>——</a:t>
            </a:r>
            <a:r>
              <a:rPr lang="zh-CN" altLang="en-US" dirty="0"/>
              <a:t>上下文无关文法</a:t>
            </a:r>
          </a:p>
        </p:txBody>
      </p:sp>
    </p:spTree>
    <p:extLst>
      <p:ext uri="{BB962C8B-B14F-4D97-AF65-F5344CB8AC3E}">
        <p14:creationId xmlns:p14="http://schemas.microsoft.com/office/powerpoint/2010/main" val="12210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上下文无关文法</a:t>
            </a:r>
          </a:p>
        </p:txBody>
      </p:sp>
      <p:sp>
        <p:nvSpPr>
          <p:cNvPr id="146439" name="Rectangle 7"/>
          <p:cNvSpPr>
            <a:spLocks noGrp="1" noChangeArrowheads="1"/>
          </p:cNvSpPr>
          <p:nvPr>
            <p:ph idx="1"/>
          </p:nvPr>
        </p:nvSpPr>
        <p:spPr>
          <a:xfrm>
            <a:off x="630000" y="3170099"/>
            <a:ext cx="7887600" cy="324957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 smtClean="0"/>
              <a:t>上下文无关文法</a:t>
            </a:r>
            <a:r>
              <a:rPr lang="en-US" altLang="zh-CN" dirty="0"/>
              <a:t>G</a:t>
            </a:r>
            <a:r>
              <a:rPr lang="zh-CN" altLang="en-US" dirty="0"/>
              <a:t>是一个</a:t>
            </a:r>
            <a:r>
              <a:rPr lang="zh-CN" altLang="en-US" dirty="0" smtClean="0"/>
              <a:t>四元组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G=(V</a:t>
            </a:r>
            <a:r>
              <a:rPr lang="en-US" altLang="zh-CN" baseline="-25000" dirty="0"/>
              <a:t>T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P)</a:t>
            </a:r>
            <a:r>
              <a:rPr lang="zh-CN" altLang="en-US" dirty="0"/>
              <a:t>，其中</a:t>
            </a:r>
          </a:p>
          <a:p>
            <a:pPr lvl="1"/>
            <a:r>
              <a:rPr lang="en-US" altLang="zh-CN" dirty="0"/>
              <a:t>V</a:t>
            </a:r>
            <a:r>
              <a:rPr lang="en-US" altLang="zh-CN" baseline="-25000" dirty="0"/>
              <a:t>T</a:t>
            </a:r>
            <a:r>
              <a:rPr lang="zh-CN" altLang="en-US" dirty="0"/>
              <a:t>：</a:t>
            </a:r>
            <a:r>
              <a:rPr lang="zh-CN" altLang="en-US" dirty="0" smtClean="0">
                <a:solidFill>
                  <a:srgbClr val="CC0000"/>
                </a:solidFill>
              </a:rPr>
              <a:t>终结符</a:t>
            </a:r>
            <a:r>
              <a:rPr lang="en-US" altLang="zh-CN" dirty="0"/>
              <a:t>(Terminal)</a:t>
            </a:r>
            <a:r>
              <a:rPr lang="zh-CN" altLang="en-US" dirty="0" smtClean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非空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r>
              <a:rPr lang="zh-CN" altLang="en-US" dirty="0"/>
              <a:t>：</a:t>
            </a:r>
            <a:r>
              <a:rPr lang="zh-CN" altLang="en-US" dirty="0" smtClean="0">
                <a:solidFill>
                  <a:srgbClr val="CC0000"/>
                </a:solidFill>
              </a:rPr>
              <a:t>非终结符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Noterminal</a:t>
            </a:r>
            <a:r>
              <a:rPr lang="en-US" altLang="zh-CN" dirty="0"/>
              <a:t>)</a:t>
            </a:r>
            <a:r>
              <a:rPr lang="zh-CN" altLang="en-US" dirty="0" smtClean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非空</a:t>
            </a:r>
            <a:r>
              <a:rPr lang="en-US" altLang="zh-CN" dirty="0"/>
              <a:t>)</a:t>
            </a:r>
            <a:r>
              <a:rPr lang="zh-CN" altLang="en-US" dirty="0"/>
              <a:t>，且</a:t>
            </a:r>
            <a:r>
              <a:rPr lang="en-US" altLang="zh-CN" dirty="0"/>
              <a:t>V</a:t>
            </a:r>
            <a:r>
              <a:rPr lang="en-US" altLang="zh-CN" baseline="-25000" dirty="0"/>
              <a:t>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 V</a:t>
            </a:r>
            <a:r>
              <a:rPr lang="en-US" altLang="zh-CN" baseline="-25000" dirty="0"/>
              <a:t>N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</a:t>
            </a:r>
            <a:r>
              <a:rPr lang="zh-CN" altLang="en-US" dirty="0"/>
              <a:t>：文法的</a:t>
            </a:r>
            <a:r>
              <a:rPr lang="zh-CN" altLang="en-US" dirty="0">
                <a:solidFill>
                  <a:srgbClr val="CC0000"/>
                </a:solidFill>
              </a:rPr>
              <a:t>开始符号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</a:p>
          <a:p>
            <a:pPr lvl="1" eaLnBrk="1" hangingPunct="1"/>
            <a:r>
              <a:rPr lang="en-US" altLang="zh-CN" dirty="0"/>
              <a:t>P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CC0000"/>
                </a:solidFill>
              </a:rPr>
              <a:t>产生式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有限</a:t>
            </a:r>
            <a:r>
              <a:rPr lang="en-US" altLang="zh-CN" dirty="0"/>
              <a:t>)</a:t>
            </a:r>
            <a:r>
              <a:rPr lang="zh-CN" altLang="en-US" dirty="0"/>
              <a:t>，每个产生式形式为</a:t>
            </a:r>
          </a:p>
          <a:p>
            <a:pPr lvl="2" eaLnBrk="1" hangingPunct="1"/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</a:t>
            </a:r>
            <a:r>
              <a:rPr lang="zh-CN" altLang="en-US" dirty="0" smtClean="0">
                <a:sym typeface="Symbol" panose="05050102010706020507" pitchFamily="18" charset="2"/>
              </a:rPr>
              <a:t>， 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dirty="0" smtClean="0"/>
              <a:t>V</a:t>
            </a:r>
            <a:r>
              <a:rPr lang="en-US" altLang="zh-CN" sz="2100" baseline="-25000" dirty="0"/>
              <a:t>N</a:t>
            </a:r>
            <a:r>
              <a:rPr lang="zh-CN" altLang="en-US" dirty="0" smtClean="0"/>
              <a:t>， </a:t>
            </a:r>
            <a:r>
              <a:rPr lang="zh-CN" altLang="en-US" dirty="0" smtClean="0">
                <a:sym typeface="Symbol" panose="05050102010706020507" pitchFamily="18" charset="2"/>
              </a:rPr>
              <a:t>  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 smtClean="0"/>
              <a:t>V</a:t>
            </a:r>
            <a:r>
              <a:rPr lang="en-US" altLang="zh-CN" sz="2100" baseline="-25000" dirty="0"/>
              <a:t>T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</a:t>
            </a:r>
            <a:r>
              <a:rPr lang="en-US" altLang="zh-CN" dirty="0" smtClean="0"/>
              <a:t> V</a:t>
            </a:r>
            <a:r>
              <a:rPr lang="en-US" altLang="zh-CN" sz="2100" baseline="-25000" dirty="0"/>
              <a:t>N</a:t>
            </a:r>
            <a:r>
              <a:rPr lang="en-US" altLang="zh-CN" dirty="0" smtClean="0"/>
              <a:t>)*</a:t>
            </a:r>
          </a:p>
          <a:p>
            <a:pPr lvl="1" eaLnBrk="1" hangingPunct="1"/>
            <a:r>
              <a:rPr lang="zh-CN" altLang="en-US" dirty="0"/>
              <a:t>开始符</a:t>
            </a:r>
            <a:r>
              <a:rPr lang="en-US" altLang="zh-CN" dirty="0"/>
              <a:t>S</a:t>
            </a:r>
            <a:r>
              <a:rPr lang="zh-CN" altLang="en-US" dirty="0"/>
              <a:t>至少必须在某个产生式的左部出现一次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3646" y="0"/>
            <a:ext cx="6100354" cy="3170099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句子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间接宾语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直接宾语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间接宾语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直接宾语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He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book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gave</a:t>
            </a:r>
          </a:p>
        </p:txBody>
      </p:sp>
    </p:spTree>
    <p:extLst>
      <p:ext uri="{BB962C8B-B14F-4D97-AF65-F5344CB8AC3E}">
        <p14:creationId xmlns:p14="http://schemas.microsoft.com/office/powerpoint/2010/main" val="26092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build="p" bldLvl="2" autoUpdateAnimBg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上下文无关文法</a:t>
            </a:r>
          </a:p>
        </p:txBody>
      </p:sp>
      <p:sp>
        <p:nvSpPr>
          <p:cNvPr id="1024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例，定义只含</a:t>
            </a:r>
            <a:r>
              <a:rPr lang="en-US" altLang="zh-CN" dirty="0" smtClean="0"/>
              <a:t>+</a:t>
            </a:r>
            <a:r>
              <a:rPr lang="zh-CN" altLang="en-US" dirty="0" smtClean="0"/>
              <a:t>，*的算术表达式的文法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G=&lt; </a:t>
            </a:r>
            <a:r>
              <a:rPr lang="en-US" altLang="zh-CN" dirty="0" smtClean="0">
                <a:solidFill>
                  <a:srgbClr val="CC0000"/>
                </a:solidFill>
              </a:rPr>
              <a:t>{</a:t>
            </a:r>
            <a:r>
              <a:rPr lang="en-US" altLang="zh-CN" dirty="0" err="1" smtClean="0">
                <a:solidFill>
                  <a:srgbClr val="CC0000"/>
                </a:solidFill>
              </a:rPr>
              <a:t>i</a:t>
            </a:r>
            <a:r>
              <a:rPr lang="zh-CN" altLang="en-US" dirty="0" smtClean="0">
                <a:solidFill>
                  <a:srgbClr val="CC0000"/>
                </a:solidFill>
              </a:rPr>
              <a:t>，</a:t>
            </a:r>
            <a:r>
              <a:rPr lang="en-US" altLang="zh-CN" dirty="0" smtClean="0">
                <a:solidFill>
                  <a:srgbClr val="CC0000"/>
                </a:solidFill>
              </a:rPr>
              <a:t>+</a:t>
            </a:r>
            <a:r>
              <a:rPr lang="zh-CN" altLang="en-US" dirty="0" smtClean="0">
                <a:solidFill>
                  <a:srgbClr val="CC0000"/>
                </a:solidFill>
              </a:rPr>
              <a:t>，*，</a:t>
            </a:r>
            <a:r>
              <a:rPr lang="en-US" altLang="zh-CN" dirty="0" smtClean="0">
                <a:solidFill>
                  <a:srgbClr val="CC0000"/>
                </a:solidFill>
              </a:rPr>
              <a:t>(</a:t>
            </a:r>
            <a:r>
              <a:rPr lang="zh-CN" altLang="en-US" dirty="0" smtClean="0">
                <a:solidFill>
                  <a:srgbClr val="CC0000"/>
                </a:solidFill>
              </a:rPr>
              <a:t>，</a:t>
            </a:r>
            <a:r>
              <a:rPr lang="en-US" altLang="zh-CN" dirty="0" smtClean="0">
                <a:solidFill>
                  <a:srgbClr val="CC0000"/>
                </a:solidFill>
              </a:rPr>
              <a:t>)}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rgbClr val="006600"/>
                </a:solidFill>
              </a:rPr>
              <a:t>{E}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rgbClr val="3366CC"/>
                </a:solidFill>
              </a:rPr>
              <a:t>E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/>
              <a:t>P</a:t>
            </a:r>
            <a:r>
              <a:rPr lang="en-US" altLang="zh-CN" dirty="0" smtClean="0">
                <a:solidFill>
                  <a:srgbClr val="CC0000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r>
              <a:rPr lang="zh-CN" altLang="en-US" dirty="0" smtClean="0"/>
              <a:t>， 其中，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由下列产生式组成：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E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endParaRPr lang="en-US" altLang="zh-CN" sz="28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E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E+E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E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E*E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E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(E)</a:t>
            </a:r>
          </a:p>
          <a:p>
            <a:pPr eaLnBrk="1" hangingPunct="1"/>
            <a:endParaRPr lang="en-US" altLang="zh-CN" dirty="0" smtClean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923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上下文无关文法</a:t>
            </a:r>
            <a:endParaRPr lang="en-GB" altLang="zh-CN" dirty="0" smtClean="0"/>
          </a:p>
        </p:txBody>
      </p:sp>
      <p:sp>
        <p:nvSpPr>
          <p:cNvPr id="171019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巴</a:t>
            </a:r>
            <a:r>
              <a:rPr lang="zh-CN" altLang="en-US" dirty="0"/>
              <a:t>科斯范式</a:t>
            </a:r>
            <a:r>
              <a:rPr lang="en-US" altLang="zh-CN" dirty="0"/>
              <a:t>(BNF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</a:rPr>
              <a:t>“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微软雅黑" panose="020B0503020204020204" pitchFamily="34" charset="-122"/>
              </a:rPr>
              <a:t>”</a:t>
            </a:r>
            <a:r>
              <a:rPr lang="zh-CN" altLang="en-US" dirty="0" smtClean="0"/>
              <a:t>用</a:t>
            </a:r>
            <a:r>
              <a:rPr lang="zh-CN" altLang="en-US" dirty="0" smtClean="0">
                <a:latin typeface="微软雅黑" panose="020B0503020204020204" pitchFamily="34" charset="-122"/>
              </a:rPr>
              <a:t>“</a:t>
            </a:r>
            <a:r>
              <a:rPr lang="en-US" altLang="zh-CN" dirty="0" smtClean="0"/>
              <a:t>::="</a:t>
            </a:r>
            <a:r>
              <a:rPr lang="zh-CN" altLang="en-US" dirty="0" smtClean="0"/>
              <a:t>表示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defTabSz="685800">
              <a:defRPr/>
            </a:pPr>
            <a:endParaRPr lang="en-US" altLang="zh-CN" sz="2400" dirty="0">
              <a:latin typeface="+mj-ea"/>
              <a:ea typeface="+mj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19396" y="3049867"/>
            <a:ext cx="7487048" cy="3436629"/>
            <a:chOff x="819396" y="3049867"/>
            <a:chExt cx="7487048" cy="3436629"/>
          </a:xfrm>
        </p:grpSpPr>
        <p:pic>
          <p:nvPicPr>
            <p:cNvPr id="10" name="Picture 6" descr="070352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396" y="3049867"/>
              <a:ext cx="2450323" cy="305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269720" y="3061742"/>
              <a:ext cx="5036724" cy="3046988"/>
            </a:xfrm>
            <a:prstGeom prst="rect">
              <a:avLst/>
            </a:prstGeom>
            <a:ln>
              <a:headEnd/>
              <a:tailEnd type="none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GB" altLang="zh-CN" sz="2400" dirty="0"/>
                <a:t>For profound, influential, and lasting contributions to the design of practical high-level programming systems, notably through his work on FORTRAN, and for seminal publication of formal procedures for the specification of programming languages. 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5042" y="6117164"/>
              <a:ext cx="1839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John</a:t>
              </a:r>
              <a:r>
                <a:rPr lang="en-GB" altLang="zh-CN" dirty="0">
                  <a:latin typeface="Arial" panose="020B0604020202020204" pitchFamily="34" charset="0"/>
                </a:rPr>
                <a:t> </a:t>
              </a:r>
              <a:r>
                <a:rPr lang="en-GB" altLang="zh-CN" dirty="0"/>
                <a:t>W.</a:t>
              </a:r>
              <a:r>
                <a:rPr lang="en-GB" altLang="zh-CN" dirty="0">
                  <a:latin typeface="Arial" panose="020B0604020202020204" pitchFamily="34" charset="0"/>
                </a:rPr>
                <a:t> </a:t>
              </a:r>
              <a:r>
                <a:rPr lang="en-GB" altLang="zh-CN" dirty="0"/>
                <a:t>Backus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41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1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9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巴科斯范式</a:t>
            </a:r>
            <a:r>
              <a:rPr lang="en-US" altLang="zh-CN" dirty="0"/>
              <a:t>(BNF)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defTabSz="685800">
              <a:defRPr/>
            </a:pPr>
            <a:endParaRPr lang="zh-CN" altLang="en-US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477285" y="1614252"/>
            <a:ext cx="1368425" cy="1652587"/>
            <a:chOff x="588" y="841"/>
            <a:chExt cx="862" cy="1041"/>
          </a:xfrm>
        </p:grpSpPr>
        <p:pic>
          <p:nvPicPr>
            <p:cNvPr id="17" name="Picture 8" descr="070352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841"/>
              <a:ext cx="725" cy="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588" y="1746"/>
              <a:ext cx="86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GB" altLang="zh-CN" sz="1400" b="1"/>
                <a:t>John W. Backus</a:t>
              </a:r>
            </a:p>
          </p:txBody>
        </p:sp>
      </p:grp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406641" y="5086908"/>
            <a:ext cx="1511300" cy="1655762"/>
            <a:chOff x="551" y="2927"/>
            <a:chExt cx="952" cy="1043"/>
          </a:xfrm>
        </p:grpSpPr>
        <p:pic>
          <p:nvPicPr>
            <p:cNvPr id="20" name="Picture 11" descr="714325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2927"/>
              <a:ext cx="725" cy="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551" y="3834"/>
              <a:ext cx="9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GB" altLang="zh-CN" sz="1400" b="1" dirty="0"/>
                <a:t>Donald E. Knuth</a:t>
              </a: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586823" y="3365263"/>
            <a:ext cx="1150937" cy="1631950"/>
            <a:chOff x="657" y="1888"/>
            <a:chExt cx="725" cy="1028"/>
          </a:xfrm>
        </p:grpSpPr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729" y="2780"/>
              <a:ext cx="57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GB" altLang="zh-CN" sz="1400" b="1" dirty="0"/>
                <a:t>Peter </a:t>
              </a:r>
              <a:r>
                <a:rPr lang="en-GB" altLang="zh-CN" sz="1400" b="1" dirty="0" err="1"/>
                <a:t>Naur</a:t>
              </a:r>
              <a:endParaRPr lang="en-GB" altLang="zh-CN" sz="1400" b="1" dirty="0"/>
            </a:p>
          </p:txBody>
        </p:sp>
        <p:pic>
          <p:nvPicPr>
            <p:cNvPr id="24" name="Picture 15" descr="1024454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1888"/>
              <a:ext cx="725" cy="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810785" y="2207976"/>
            <a:ext cx="651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首次在ALGOL</a:t>
            </a:r>
            <a:r>
              <a:rPr lang="en-GB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58</a:t>
            </a:r>
            <a:r>
              <a:rPr lang="zh-CN" altLang="en-GB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中使用这种记号系统描述语法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1883809" y="3774839"/>
            <a:ext cx="3865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在ALGOL 60中发展并简化</a:t>
            </a:r>
          </a:p>
          <a:p>
            <a:pPr eaLnBrk="1" hangingPunct="1"/>
            <a:r>
              <a:rPr lang="zh-CN" altLang="en-GB" sz="2400"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r>
              <a:rPr lang="en-GB" altLang="zh-CN" sz="24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Backus Normal Form</a:t>
            </a:r>
            <a:endParaRPr lang="zh-CN" altLang="en-GB" sz="240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1772685" y="5496483"/>
            <a:ext cx="66730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主张称为巴斯科-诺尔范式</a:t>
            </a:r>
            <a:r>
              <a:rPr lang="en-GB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GB" altLang="zh-CN" sz="24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Backus–</a:t>
            </a:r>
            <a:r>
              <a:rPr lang="en-GB" altLang="zh-CN" sz="2400" dirty="0" err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Naur</a:t>
            </a:r>
            <a:r>
              <a:rPr lang="en-GB" altLang="zh-CN" sz="24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Form</a:t>
            </a:r>
            <a:r>
              <a:rPr lang="en-GB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GB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认为它不算是一种正规形式</a:t>
            </a:r>
            <a:r>
              <a:rPr lang="en-GB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(Normal Form)</a:t>
            </a:r>
          </a:p>
        </p:txBody>
      </p:sp>
    </p:spTree>
    <p:extLst>
      <p:ext uri="{BB962C8B-B14F-4D97-AF65-F5344CB8AC3E}">
        <p14:creationId xmlns:p14="http://schemas.microsoft.com/office/powerpoint/2010/main" val="4231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上下文无关文法</a:t>
            </a:r>
            <a:endParaRPr lang="en-GB" altLang="zh-CN" dirty="0" smtClean="0"/>
          </a:p>
        </p:txBody>
      </p:sp>
      <p:sp>
        <p:nvSpPr>
          <p:cNvPr id="34713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约定</a:t>
            </a:r>
          </a:p>
          <a:p>
            <a:pPr lvl="1" eaLnBrk="1" hangingPunct="1"/>
            <a:endParaRPr lang="en-US" altLang="zh-CN" sz="1650" dirty="0"/>
          </a:p>
          <a:p>
            <a:pPr lvl="1" eaLnBrk="1" hangingPunct="1"/>
            <a:endParaRPr lang="en-US" altLang="zh-CN" sz="1650" dirty="0"/>
          </a:p>
          <a:p>
            <a:pPr lvl="1" eaLnBrk="1" hangingPunct="1"/>
            <a:endParaRPr lang="en-US" altLang="zh-CN" sz="1650" dirty="0"/>
          </a:p>
          <a:p>
            <a:pPr lvl="1" eaLnBrk="1" hangingPunct="1"/>
            <a:r>
              <a:rPr lang="zh-CN" altLang="en-US" dirty="0" smtClean="0"/>
              <a:t>其中，“</a:t>
            </a:r>
            <a:r>
              <a:rPr lang="en-US" altLang="zh-CN" dirty="0" smtClean="0"/>
              <a:t>|”</a:t>
            </a:r>
            <a:r>
              <a:rPr lang="zh-CN" altLang="en-US" dirty="0" smtClean="0"/>
              <a:t>读成“或”，称</a:t>
            </a: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 err="1"/>
              <a:t>i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的一个候选式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 smtClean="0"/>
              <a:t>表示一个文法时，通常只给出开始符号和产生式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328362" y="4629258"/>
            <a:ext cx="4245438" cy="2228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2"/>
              </a:buClr>
              <a:buSzPct val="75000"/>
            </a:pPr>
            <a:r>
              <a:rPr lang="zh-CN" altLang="en-US" sz="2400" dirty="0">
                <a:ea typeface="微软雅黑" panose="020B0503020204020204" pitchFamily="34" charset="-122"/>
              </a:rPr>
              <a:t>文法</a:t>
            </a:r>
            <a:r>
              <a:rPr lang="en-US" altLang="zh-CN" sz="2400" dirty="0">
                <a:ea typeface="微软雅黑" panose="020B0503020204020204" pitchFamily="34" charset="-122"/>
              </a:rPr>
              <a:t>G=&lt;{</a:t>
            </a:r>
            <a:r>
              <a:rPr lang="en-US" altLang="zh-CN" sz="2400" dirty="0" err="1"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ea typeface="微软雅黑" panose="020B0503020204020204" pitchFamily="34" charset="-122"/>
              </a:rPr>
              <a:t>，*，</a:t>
            </a:r>
            <a:r>
              <a:rPr lang="en-US" altLang="zh-CN" sz="2400" dirty="0"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ea typeface="微软雅黑" panose="020B0503020204020204" pitchFamily="34" charset="-122"/>
              </a:rPr>
              <a:t>)}</a:t>
            </a:r>
            <a:r>
              <a:rPr lang="zh-CN" altLang="en-US" sz="2400" dirty="0"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ea typeface="微软雅黑" panose="020B0503020204020204" pitchFamily="34" charset="-122"/>
              </a:rPr>
              <a:t>{E}</a:t>
            </a:r>
            <a:r>
              <a:rPr lang="zh-CN" altLang="en-US" sz="2400" dirty="0"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ea typeface="微软雅黑" panose="020B0503020204020204" pitchFamily="34" charset="-122"/>
              </a:rPr>
              <a:t>， </a:t>
            </a:r>
            <a:r>
              <a:rPr lang="en-US" altLang="zh-CN" sz="2400" dirty="0">
                <a:ea typeface="微软雅黑" panose="020B0503020204020204" pitchFamily="34" charset="-122"/>
              </a:rPr>
              <a:t>P&gt;</a:t>
            </a:r>
            <a:r>
              <a:rPr lang="zh-CN" altLang="en-US" sz="2400" dirty="0">
                <a:ea typeface="微软雅黑" panose="020B0503020204020204" pitchFamily="34" charset="-122"/>
              </a:rPr>
              <a:t>， </a:t>
            </a:r>
            <a:r>
              <a:rPr lang="en-US" altLang="zh-CN" sz="2400" dirty="0"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ea typeface="微软雅黑" panose="020B0503020204020204" pitchFamily="34" charset="-122"/>
              </a:rPr>
              <a:t>定义如下：</a:t>
            </a:r>
          </a:p>
          <a:p>
            <a:pPr>
              <a:buClr>
                <a:schemeClr val="accent2"/>
              </a:buClr>
              <a:buSzPct val="80000"/>
            </a:pPr>
            <a:r>
              <a:rPr lang="en-US" altLang="zh-CN" sz="2400" dirty="0">
                <a:ea typeface="微软雅黑" panose="020B0503020204020204" pitchFamily="34" charset="-122"/>
              </a:rPr>
              <a:t>E </a:t>
            </a:r>
            <a:r>
              <a:rPr lang="en-US" altLang="zh-CN" sz="2400" dirty="0"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ea typeface="微软雅黑" panose="020B0503020204020204" pitchFamily="34" charset="-122"/>
              </a:rPr>
              <a:t>i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  <a:buSzPct val="80000"/>
            </a:pPr>
            <a:r>
              <a:rPr lang="en-US" altLang="zh-CN" sz="2400" dirty="0">
                <a:ea typeface="微软雅黑" panose="020B0503020204020204" pitchFamily="34" charset="-122"/>
              </a:rPr>
              <a:t>E </a:t>
            </a:r>
            <a:r>
              <a:rPr lang="en-US" altLang="zh-CN" sz="2400" dirty="0"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微软雅黑" panose="020B0503020204020204" pitchFamily="34" charset="-122"/>
              </a:rPr>
              <a:t> E+E</a:t>
            </a:r>
          </a:p>
          <a:p>
            <a:pPr>
              <a:buClr>
                <a:schemeClr val="accent2"/>
              </a:buClr>
              <a:buSzPct val="80000"/>
            </a:pPr>
            <a:r>
              <a:rPr lang="en-US" altLang="zh-CN" sz="2400" dirty="0">
                <a:ea typeface="微软雅黑" panose="020B0503020204020204" pitchFamily="34" charset="-122"/>
              </a:rPr>
              <a:t>E </a:t>
            </a:r>
            <a:r>
              <a:rPr lang="en-US" altLang="zh-CN" sz="2400" dirty="0"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微软雅黑" panose="020B0503020204020204" pitchFamily="34" charset="-122"/>
              </a:rPr>
              <a:t> E*E</a:t>
            </a:r>
          </a:p>
          <a:p>
            <a:pPr>
              <a:buClr>
                <a:schemeClr val="accent2"/>
              </a:buClr>
              <a:buSzPct val="80000"/>
            </a:pPr>
            <a:r>
              <a:rPr lang="en-US" altLang="zh-CN" sz="2400" dirty="0">
                <a:ea typeface="微软雅黑" panose="020B0503020204020204" pitchFamily="34" charset="-122"/>
              </a:rPr>
              <a:t>E </a:t>
            </a:r>
            <a:r>
              <a:rPr lang="en-US" altLang="zh-CN" sz="2400" dirty="0"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微软雅黑" panose="020B0503020204020204" pitchFamily="34" charset="-122"/>
              </a:rPr>
              <a:t> (E)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70278" y="1984968"/>
            <a:ext cx="13348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 </a:t>
            </a:r>
            <a:r>
              <a:rPr lang="en-US" altLang="zh-CN" sz="2400" dirty="0">
                <a:sym typeface="Symbol" panose="05050102010706020507" pitchFamily="18" charset="2"/>
              </a:rPr>
              <a:t> 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P </a:t>
            </a:r>
            <a:r>
              <a:rPr lang="en-US" altLang="zh-CN" sz="2400" dirty="0">
                <a:sym typeface="Symbol" panose="05050102010706020507" pitchFamily="18" charset="2"/>
              </a:rPr>
              <a:t> 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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P </a:t>
            </a:r>
            <a:r>
              <a:rPr lang="en-US" altLang="zh-CN" sz="2400" dirty="0">
                <a:sym typeface="Symbol" panose="05050102010706020507" pitchFamily="18" charset="2"/>
              </a:rPr>
              <a:t> </a:t>
            </a:r>
            <a:r>
              <a:rPr lang="en-US" altLang="zh-CN" sz="2400" baseline="-25000" dirty="0"/>
              <a:t>n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904648" y="2550293"/>
            <a:ext cx="2413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 </a:t>
            </a:r>
            <a:r>
              <a:rPr lang="en-US" altLang="zh-CN" sz="2400" dirty="0">
                <a:sym typeface="Symbol" panose="05050102010706020507" pitchFamily="18" charset="2"/>
              </a:rPr>
              <a:t> 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|</a:t>
            </a:r>
            <a:r>
              <a:rPr lang="en-US" altLang="zh-CN" sz="2400" dirty="0">
                <a:sym typeface="Symbol" panose="05050102010706020507" pitchFamily="18" charset="2"/>
              </a:rPr>
              <a:t>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|</a:t>
            </a:r>
            <a:r>
              <a:rPr lang="en-US" altLang="zh-CN" sz="2400" dirty="0">
                <a:sym typeface="Symbol" panose="05050102010706020507" pitchFamily="18" charset="2"/>
              </a:rPr>
              <a:t></a:t>
            </a:r>
            <a:r>
              <a:rPr lang="en-US" altLang="zh-CN" sz="2400" dirty="0"/>
              <a:t>|</a:t>
            </a:r>
            <a:r>
              <a:rPr lang="en-US" altLang="zh-CN" sz="2400" dirty="0">
                <a:sym typeface="Symbol" panose="05050102010706020507" pitchFamily="18" charset="2"/>
              </a:rPr>
              <a:t></a:t>
            </a:r>
            <a:r>
              <a:rPr lang="en-US" altLang="zh-CN" sz="2400" baseline="-25000" dirty="0">
                <a:sym typeface="Symbol" panose="05050102010706020507" pitchFamily="18" charset="2"/>
              </a:rPr>
              <a:t>n</a:t>
            </a:r>
            <a:r>
              <a:rPr lang="en-US" altLang="zh-CN" sz="2400" dirty="0"/>
              <a:t>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456929" y="2325993"/>
            <a:ext cx="1415772" cy="584108"/>
            <a:chOff x="6736711" y="710468"/>
            <a:chExt cx="1887696" cy="778810"/>
          </a:xfrm>
        </p:grpSpPr>
        <p:sp>
          <p:nvSpPr>
            <p:cNvPr id="8" name="文本框 7"/>
            <p:cNvSpPr txBox="1"/>
            <p:nvPr/>
          </p:nvSpPr>
          <p:spPr>
            <a:xfrm>
              <a:off x="6736711" y="710468"/>
              <a:ext cx="18876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可缩写为</a:t>
              </a:r>
            </a:p>
          </p:txBody>
        </p:sp>
        <p:sp>
          <p:nvSpPr>
            <p:cNvPr id="9" name="右箭头 8"/>
            <p:cNvSpPr/>
            <p:nvPr/>
          </p:nvSpPr>
          <p:spPr>
            <a:xfrm>
              <a:off x="6793706" y="1260985"/>
              <a:ext cx="1824000" cy="2282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42739" y="5544383"/>
            <a:ext cx="4254691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0" algn="ctr"/>
            <a:r>
              <a:rPr lang="en-US" altLang="zh-CN" sz="2400" dirty="0">
                <a:solidFill>
                  <a:prstClr val="white"/>
                </a:solidFill>
              </a:rPr>
              <a:t>G(E)</a:t>
            </a:r>
            <a:r>
              <a:rPr lang="zh-CN" altLang="en-US" sz="2400" dirty="0">
                <a:solidFill>
                  <a:prstClr val="white"/>
                </a:solidFill>
              </a:rPr>
              <a:t>： </a:t>
            </a:r>
            <a:r>
              <a:rPr lang="en-US" altLang="zh-CN" sz="2400" dirty="0">
                <a:solidFill>
                  <a:prstClr val="white"/>
                </a:solidFill>
              </a:rPr>
              <a:t>E </a:t>
            </a:r>
            <a:r>
              <a:rPr lang="en-US" altLang="zh-CN" sz="2400" dirty="0">
                <a:solidFill>
                  <a:prstClr val="white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prstClr val="white"/>
                </a:solidFill>
              </a:rPr>
              <a:t> </a:t>
            </a:r>
            <a:r>
              <a:rPr lang="en-US" altLang="zh-CN" sz="2400" dirty="0" err="1">
                <a:solidFill>
                  <a:prstClr val="white"/>
                </a:solidFill>
              </a:rPr>
              <a:t>i</a:t>
            </a:r>
            <a:r>
              <a:rPr lang="en-US" altLang="zh-CN" sz="2400" dirty="0">
                <a:solidFill>
                  <a:prstClr val="white"/>
                </a:solidFill>
              </a:rPr>
              <a:t> | E+E | E*E | (E</a:t>
            </a:r>
            <a:r>
              <a:rPr lang="en-US" altLang="zh-CN" sz="2400" dirty="0" smtClean="0">
                <a:solidFill>
                  <a:prstClr val="white"/>
                </a:solidFill>
              </a:rPr>
              <a:t>)</a:t>
            </a: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0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7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7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7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 uiExpand="1" build="p"/>
      <p:bldP spid="5" grpId="0" animBg="1"/>
      <p:bldP spid="6" grpId="0"/>
      <p:bldP spid="7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高级程序设计语言的语法描述</a:t>
            </a:r>
            <a:endParaRPr lang="en-GB" altLang="zh-CN" dirty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文法生成语言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推导</a:t>
            </a:r>
            <a:endParaRPr lang="zh-CN" altLang="en-US" dirty="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idx="1"/>
          </p:nvPr>
        </p:nvSpPr>
        <p:spPr>
          <a:xfrm>
            <a:off x="565605" y="2428568"/>
            <a:ext cx="7887600" cy="4352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定义：称</a:t>
            </a:r>
            <a:r>
              <a:rPr lang="zh-CN" altLang="en-US" dirty="0" smtClean="0"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sym typeface="Symbol" panose="05050102010706020507" pitchFamily="18" charset="2"/>
              </a:rPr>
              <a:t>A</a:t>
            </a:r>
            <a:r>
              <a:rPr lang="zh-CN" altLang="en-US" dirty="0" smtClean="0">
                <a:solidFill>
                  <a:srgbClr val="CC0000"/>
                </a:solidFill>
              </a:rPr>
              <a:t>直接推出</a:t>
            </a:r>
            <a:r>
              <a:rPr lang="zh-CN" altLang="en-US" dirty="0" smtClean="0">
                <a:sym typeface="Symbol" panose="05050102010706020507" pitchFamily="18" charset="2"/>
              </a:rPr>
              <a:t></a:t>
            </a:r>
            <a:r>
              <a:rPr lang="zh-CN" altLang="en-US" dirty="0" smtClean="0"/>
              <a:t>，即</a:t>
            </a:r>
          </a:p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</a:t>
            </a:r>
            <a:r>
              <a:rPr lang="en-US" altLang="zh-CN" sz="2800" dirty="0">
                <a:solidFill>
                  <a:srgbClr val="0000D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</a:t>
            </a:r>
            <a:r>
              <a:rPr lang="en-US" altLang="zh-CN" sz="2800" b="1" dirty="0">
                <a:solidFill>
                  <a:srgbClr val="CC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ym typeface="Symbol" panose="05050102010706020507" pitchFamily="18" charset="2"/>
              </a:rPr>
              <a:t></a:t>
            </a:r>
            <a:r>
              <a:rPr lang="en-US" altLang="zh-CN" sz="2800" dirty="0">
                <a:solidFill>
                  <a:srgbClr val="0000D0"/>
                </a:solidFill>
                <a:sym typeface="Symbol" panose="05050102010706020507" pitchFamily="18" charset="2"/>
              </a:rPr>
              <a:t></a:t>
            </a:r>
            <a:r>
              <a:rPr lang="en-US" altLang="zh-CN" sz="2800" dirty="0">
                <a:sym typeface="Symbol" panose="05050102010706020507" pitchFamily="18" charset="2"/>
              </a:rPr>
              <a:t></a:t>
            </a:r>
            <a:endParaRPr lang="en-US" altLang="zh-CN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仅</a:t>
            </a:r>
            <a:r>
              <a:rPr lang="zh-CN" altLang="en-US" dirty="0"/>
              <a:t>当</a:t>
            </a:r>
            <a:r>
              <a:rPr lang="en-US" altLang="zh-CN" dirty="0">
                <a:solidFill>
                  <a:srgbClr val="0000D0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D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D0"/>
                </a:solidFill>
                <a:sym typeface="Symbol" panose="05050102010706020507" pitchFamily="18" charset="2"/>
              </a:rPr>
              <a:t></a:t>
            </a:r>
            <a:r>
              <a:rPr lang="zh-CN" altLang="en-US" dirty="0"/>
              <a:t>是一个产生式</a:t>
            </a:r>
            <a:r>
              <a:rPr lang="zh-CN" altLang="en-US" dirty="0" smtClean="0"/>
              <a:t>，且</a:t>
            </a:r>
            <a:r>
              <a:rPr lang="zh-CN" altLang="en-US" dirty="0">
                <a:sym typeface="Symbol" panose="05050102010706020507" pitchFamily="18" charset="2"/>
              </a:rPr>
              <a:t>， 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V</a:t>
            </a:r>
            <a:r>
              <a:rPr lang="en-US" altLang="zh-CN" baseline="-25000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baseline="-25000" dirty="0"/>
              <a:t> </a:t>
            </a: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r>
              <a:rPr lang="en-US" altLang="zh-CN" baseline="30000" dirty="0"/>
              <a:t>*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dirty="0" smtClean="0"/>
              <a:t>如果</a:t>
            </a:r>
            <a:r>
              <a:rPr lang="zh-CN" altLang="en-US" dirty="0" smtClean="0">
                <a:sym typeface="Symbol" panose="05050102010706020507" pitchFamily="18" charset="2"/>
              </a:rPr>
              <a:t>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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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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 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n</a:t>
            </a:r>
            <a:r>
              <a:rPr lang="zh-CN" altLang="en-US" dirty="0" smtClean="0"/>
              <a:t>，则我们称这个序列是从</a:t>
            </a:r>
            <a:r>
              <a:rPr lang="zh-CN" altLang="en-US" dirty="0" smtClean="0">
                <a:sym typeface="Symbol" panose="05050102010706020507" pitchFamily="18" charset="2"/>
              </a:rPr>
              <a:t>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zh-CN" altLang="en-US" dirty="0" smtClean="0"/>
              <a:t>到</a:t>
            </a:r>
            <a:r>
              <a:rPr lang="zh-CN" altLang="en-US" dirty="0" smtClean="0">
                <a:sym typeface="Symbol" panose="05050102010706020507" pitchFamily="18" charset="2"/>
              </a:rPr>
              <a:t>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n</a:t>
            </a:r>
            <a:r>
              <a:rPr lang="zh-CN" altLang="en-US" dirty="0" smtClean="0"/>
              <a:t>的一个</a:t>
            </a:r>
            <a:r>
              <a:rPr lang="zh-CN" altLang="en-US" dirty="0" smtClean="0">
                <a:solidFill>
                  <a:srgbClr val="CC0000"/>
                </a:solidFill>
              </a:rPr>
              <a:t>推导</a:t>
            </a:r>
            <a:r>
              <a:rPr lang="zh-CN" altLang="en-US" dirty="0" smtClean="0"/>
              <a:t>。若存在一个从</a:t>
            </a:r>
            <a:r>
              <a:rPr lang="zh-CN" altLang="en-US" dirty="0" smtClean="0">
                <a:sym typeface="Symbol" panose="05050102010706020507" pitchFamily="18" charset="2"/>
              </a:rPr>
              <a:t>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zh-CN" altLang="en-US" dirty="0" smtClean="0"/>
              <a:t>到</a:t>
            </a:r>
            <a:r>
              <a:rPr lang="zh-CN" altLang="en-US" dirty="0" smtClean="0">
                <a:sym typeface="Symbol" panose="05050102010706020507" pitchFamily="18" charset="2"/>
              </a:rPr>
              <a:t>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n</a:t>
            </a:r>
            <a:r>
              <a:rPr lang="zh-CN" altLang="en-US" dirty="0" smtClean="0"/>
              <a:t>的推导，则称</a:t>
            </a:r>
            <a:r>
              <a:rPr lang="zh-CN" altLang="en-US" dirty="0" smtClean="0">
                <a:sym typeface="Symbol" panose="05050102010706020507" pitchFamily="18" charset="2"/>
              </a:rPr>
              <a:t>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zh-CN" altLang="en-US" dirty="0" smtClean="0"/>
              <a:t>可以</a:t>
            </a:r>
            <a:r>
              <a:rPr lang="zh-CN" altLang="en-US" dirty="0" smtClean="0">
                <a:solidFill>
                  <a:srgbClr val="CC0000"/>
                </a:solidFill>
              </a:rPr>
              <a:t>推导</a:t>
            </a:r>
            <a:r>
              <a:rPr lang="zh-CN" altLang="en-US" dirty="0" smtClean="0"/>
              <a:t>出</a:t>
            </a:r>
            <a:r>
              <a:rPr lang="zh-CN" altLang="en-US" dirty="0" smtClean="0">
                <a:sym typeface="Symbol" panose="05050102010706020507" pitchFamily="18" charset="2"/>
              </a:rPr>
              <a:t>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dirty="0" smtClean="0"/>
              <a:t>对文法</a:t>
            </a:r>
            <a:r>
              <a:rPr lang="en-US" altLang="zh-CN" dirty="0" smtClean="0"/>
              <a:t>G(E)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E 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| E+E | E*E | (E)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1848441" y="6025929"/>
            <a:ext cx="10823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2804446" y="6025929"/>
            <a:ext cx="1545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 (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E+E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4193436" y="6025929"/>
            <a:ext cx="14446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 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i+E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5477608" y="6025929"/>
            <a:ext cx="5389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1606372" y="6025929"/>
            <a:ext cx="381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820833" y="6025929"/>
            <a:ext cx="9893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i+i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957" y="-128784"/>
            <a:ext cx="4209043" cy="25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build="p" autoUpdateAnimBg="0"/>
      <p:bldP spid="149509" grpId="0"/>
      <p:bldP spid="149510" grpId="0"/>
      <p:bldP spid="149511" grpId="0"/>
      <p:bldP spid="149512" grpId="0"/>
      <p:bldP spid="149513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304453" y="3521323"/>
                <a:ext cx="8538693" cy="2770246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⇒"/>
                        <m:vertJc m:val="bot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zh-CN" altLang="en-US" sz="2400" dirty="0" smtClean="0">
                    <a:latin typeface="+mn-lt"/>
                  </a:rPr>
                  <a:t>从</a:t>
                </a:r>
                <a:r>
                  <a:rPr kumimoji="1" lang="zh-CN" altLang="en-US" sz="2400" dirty="0">
                    <a:latin typeface="+mn-lt"/>
                    <a:sym typeface="Symbol" panose="05050102010706020507" pitchFamily="18" charset="2"/>
                  </a:rPr>
                  <a:t></a:t>
                </a:r>
                <a:r>
                  <a:rPr kumimoji="1" lang="en-US" altLang="zh-CN" sz="2400" baseline="-25000" dirty="0">
                    <a:latin typeface="+mn-lt"/>
                    <a:sym typeface="Symbol" panose="05050102010706020507" pitchFamily="18" charset="2"/>
                  </a:rPr>
                  <a:t>1</a:t>
                </a:r>
                <a:r>
                  <a:rPr kumimoji="1" lang="zh-CN" altLang="en-US" sz="2400" dirty="0">
                    <a:latin typeface="+mn-lt"/>
                  </a:rPr>
                  <a:t>出发，经过</a:t>
                </a:r>
                <a:r>
                  <a:rPr kumimoji="1" lang="en-US" altLang="zh-CN" sz="2400" dirty="0">
                    <a:latin typeface="+mn-lt"/>
                  </a:rPr>
                  <a:t>0</a:t>
                </a:r>
                <a:r>
                  <a:rPr kumimoji="1" lang="zh-CN" altLang="en-US" sz="2400" dirty="0">
                    <a:latin typeface="+mn-lt"/>
                  </a:rPr>
                  <a:t>步或若干步推出</a:t>
                </a:r>
                <a:r>
                  <a:rPr kumimoji="1" lang="zh-CN" altLang="en-US" sz="2400" dirty="0">
                    <a:latin typeface="+mn-lt"/>
                    <a:sym typeface="Symbol" panose="05050102010706020507" pitchFamily="18" charset="2"/>
                  </a:rPr>
                  <a:t></a:t>
                </a:r>
                <a:r>
                  <a:rPr kumimoji="1" lang="en-US" altLang="zh-CN" sz="2400" baseline="-25000" dirty="0">
                    <a:latin typeface="+mn-lt"/>
                    <a:sym typeface="Symbol" panose="05050102010706020507" pitchFamily="18" charset="2"/>
                  </a:rPr>
                  <a:t>n</a:t>
                </a:r>
                <a:endParaRPr lang="zh-CN" altLang="en-US" sz="2400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⇒"/>
                        <m:vertJc m:val="bot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groupCh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lt"/>
                  </a:rPr>
                  <a:t>  从</a:t>
                </a:r>
                <a:r>
                  <a:rPr lang="zh-CN" altLang="en-US" sz="2400" dirty="0">
                    <a:latin typeface="+mn-lt"/>
                    <a:sym typeface="Symbol" panose="05050102010706020507" pitchFamily="18" charset="2"/>
                  </a:rPr>
                  <a:t></a:t>
                </a:r>
                <a:r>
                  <a:rPr lang="en-US" altLang="zh-CN" sz="2400" baseline="-25000" dirty="0">
                    <a:latin typeface="+mn-lt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latin typeface="+mn-lt"/>
                  </a:rPr>
                  <a:t>出发，经过</a:t>
                </a:r>
                <a:r>
                  <a:rPr kumimoji="1" lang="en-US" altLang="zh-CN" sz="2400" dirty="0">
                    <a:latin typeface="+mn-lt"/>
                  </a:rPr>
                  <a:t>1</a:t>
                </a:r>
                <a:r>
                  <a:rPr lang="zh-CN" altLang="en-US" sz="2400" dirty="0">
                    <a:latin typeface="+mn-lt"/>
                  </a:rPr>
                  <a:t>步或若干步推出</a:t>
                </a:r>
                <a:r>
                  <a:rPr lang="zh-CN" altLang="en-US" sz="2400" dirty="0">
                    <a:latin typeface="+mn-lt"/>
                    <a:sym typeface="Symbol" panose="05050102010706020507" pitchFamily="18" charset="2"/>
                  </a:rPr>
                  <a:t></a:t>
                </a:r>
                <a:r>
                  <a:rPr lang="en-US" altLang="zh-CN" sz="2400" baseline="-25000" dirty="0">
                    <a:latin typeface="+mn-lt"/>
                    <a:sym typeface="Symbol" panose="05050102010706020507" pitchFamily="18" charset="2"/>
                  </a:rPr>
                  <a:t>n</a:t>
                </a:r>
                <a:endParaRPr lang="zh-CN" altLang="en-US" sz="2400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 smtClean="0">
                    <a:latin typeface="+mn-lt"/>
                  </a:rPr>
                  <a:t>或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𝛼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groupCh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sz="24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kumimoji="1" lang="en-US" altLang="zh-CN" sz="2400" dirty="0" smtClean="0">
                    <a:latin typeface="+mn-lt"/>
                    <a:sym typeface="Symbol" panose="05050102010706020507" pitchFamily="18" charset="2"/>
                  </a:rPr>
                  <a:t>&lt;</a:t>
                </a:r>
                <a:r>
                  <a:rPr kumimoji="1" lang="zh-CN" altLang="en-US" sz="2400" dirty="0">
                    <a:latin typeface="+mn-lt"/>
                    <a:sym typeface="Symbol" panose="05050102010706020507" pitchFamily="18" charset="2"/>
                  </a:rPr>
                  <a:t>句子</a:t>
                </a:r>
                <a:r>
                  <a:rPr kumimoji="1" lang="en-US" altLang="zh-CN" sz="2400" dirty="0" smtClean="0">
                    <a:latin typeface="+mn-lt"/>
                    <a:sym typeface="Symbol" panose="05050102010706020507" pitchFamily="18" charset="2"/>
                  </a:rPr>
                  <a:t>&gt;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1" lang="en-US" altLang="zh-CN" sz="2400" dirty="0" smtClean="0">
                    <a:latin typeface="+mn-lt"/>
                    <a:sym typeface="Symbol" panose="05050102010706020507" pitchFamily="18" charset="2"/>
                  </a:rPr>
                  <a:t>He </a:t>
                </a:r>
                <a:r>
                  <a:rPr kumimoji="1" lang="en-US" altLang="zh-CN" sz="2400" dirty="0">
                    <a:latin typeface="+mn-lt"/>
                    <a:sym typeface="Symbol" panose="05050102010706020507" pitchFamily="18" charset="2"/>
                  </a:rPr>
                  <a:t>gave me a </a:t>
                </a:r>
                <a:r>
                  <a:rPr kumimoji="1" lang="en-US" altLang="zh-CN" sz="2400" dirty="0" smtClean="0">
                    <a:latin typeface="+mn-lt"/>
                    <a:sym typeface="Symbol" panose="05050102010706020507" pitchFamily="18" charset="2"/>
                  </a:rPr>
                  <a:t>book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kumimoji="1" lang="en-US" altLang="zh-CN" sz="2400" dirty="0" smtClean="0">
                    <a:latin typeface="+mn-lt"/>
                    <a:sym typeface="Symbol" panose="05050102010706020507" pitchFamily="18" charset="2"/>
                  </a:rPr>
                  <a:t>&lt;</a:t>
                </a:r>
                <a:r>
                  <a:rPr kumimoji="1" lang="zh-CN" altLang="en-US" sz="2400" dirty="0">
                    <a:latin typeface="+mn-lt"/>
                    <a:sym typeface="Symbol" panose="05050102010706020507" pitchFamily="18" charset="2"/>
                  </a:rPr>
                  <a:t>句子</a:t>
                </a:r>
                <a:r>
                  <a:rPr kumimoji="1" lang="en-US" altLang="zh-CN" sz="2400" dirty="0">
                    <a:latin typeface="+mn-lt"/>
                    <a:sym typeface="Symbol" panose="05050102010706020507" pitchFamily="18" charset="2"/>
                  </a:rPr>
                  <a:t>&gt;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groupChr>
                  </m:oMath>
                </a14:m>
                <a:r>
                  <a:rPr kumimoji="1" lang="en-US" altLang="zh-CN" sz="2400" dirty="0">
                    <a:latin typeface="+mn-lt"/>
                    <a:sym typeface="Symbol" panose="05050102010706020507" pitchFamily="18" charset="2"/>
                  </a:rPr>
                  <a:t>He gave me a </a:t>
                </a:r>
                <a:r>
                  <a:rPr kumimoji="1" lang="en-US" altLang="zh-CN" sz="2400" dirty="0" smtClean="0">
                    <a:latin typeface="+mn-lt"/>
                    <a:sym typeface="Symbol" panose="05050102010706020507" pitchFamily="18" charset="2"/>
                  </a:rPr>
                  <a:t>book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kumimoji="1" lang="en-US" altLang="zh-CN" sz="2400" dirty="0">
                    <a:latin typeface="+mn-lt"/>
                    <a:sym typeface="Symbol" panose="05050102010706020507" pitchFamily="18" charset="2"/>
                  </a:rPr>
                  <a:t>He gave &lt;</a:t>
                </a:r>
                <a:r>
                  <a:rPr kumimoji="1" lang="zh-CN" altLang="en-US" sz="2400" dirty="0">
                    <a:latin typeface="+mn-lt"/>
                    <a:sym typeface="Symbol" panose="05050102010706020507" pitchFamily="18" charset="2"/>
                  </a:rPr>
                  <a:t>间接宾语</a:t>
                </a:r>
                <a:r>
                  <a:rPr kumimoji="1" lang="en-US" altLang="zh-CN" sz="2400" dirty="0">
                    <a:latin typeface="+mn-lt"/>
                    <a:sym typeface="Symbol" panose="05050102010706020507" pitchFamily="18" charset="2"/>
                  </a:rPr>
                  <a:t>&gt;&lt;</a:t>
                </a:r>
                <a:r>
                  <a:rPr kumimoji="1" lang="zh-CN" altLang="en-US" sz="2400" dirty="0">
                    <a:latin typeface="+mn-lt"/>
                    <a:sym typeface="Symbol" panose="05050102010706020507" pitchFamily="18" charset="2"/>
                  </a:rPr>
                  <a:t>直接宾语</a:t>
                </a:r>
                <a:r>
                  <a:rPr kumimoji="1" lang="en-US" altLang="zh-CN" sz="2400" dirty="0" smtClean="0">
                    <a:latin typeface="+mn-lt"/>
                    <a:sym typeface="Symbol" panose="05050102010706020507" pitchFamily="18" charset="2"/>
                  </a:rPr>
                  <a:t>&gt;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groupChr>
                  </m:oMath>
                </a14:m>
                <a:r>
                  <a:rPr kumimoji="1" lang="en-US" altLang="zh-CN" sz="2400" dirty="0">
                    <a:latin typeface="+mn-lt"/>
                    <a:sym typeface="Symbol" panose="05050102010706020507" pitchFamily="18" charset="2"/>
                  </a:rPr>
                  <a:t>He gave me &lt;</a:t>
                </a:r>
                <a:r>
                  <a:rPr kumimoji="1" lang="zh-CN" altLang="en-US" sz="2400" dirty="0">
                    <a:latin typeface="+mn-lt"/>
                    <a:sym typeface="Symbol" panose="05050102010706020507" pitchFamily="18" charset="2"/>
                  </a:rPr>
                  <a:t>冠词</a:t>
                </a:r>
                <a:r>
                  <a:rPr kumimoji="1" lang="en-US" altLang="zh-CN" sz="2400" dirty="0">
                    <a:latin typeface="+mn-lt"/>
                    <a:sym typeface="Symbol" panose="05050102010706020507" pitchFamily="18" charset="2"/>
                  </a:rPr>
                  <a:t>&gt;&lt;</a:t>
                </a:r>
                <a:r>
                  <a:rPr kumimoji="1" lang="zh-CN" altLang="en-US" sz="2400" dirty="0">
                    <a:latin typeface="+mn-lt"/>
                    <a:sym typeface="Symbol" panose="05050102010706020507" pitchFamily="18" charset="2"/>
                  </a:rPr>
                  <a:t>名词</a:t>
                </a:r>
                <a:r>
                  <a:rPr kumimoji="1" lang="en-US" altLang="zh-CN" sz="2400" dirty="0" smtClean="0">
                    <a:latin typeface="+mn-lt"/>
                    <a:sym typeface="Symbol" panose="05050102010706020507" pitchFamily="18" charset="2"/>
                  </a:rPr>
                  <a:t>&gt;</a:t>
                </a:r>
                <a:endParaRPr lang="zh-CN" altLang="en-US" sz="2400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zh-CN" altLang="en-US" sz="2400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zh-CN" altLang="en-US" sz="24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zh-CN" alt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453" y="3521323"/>
                <a:ext cx="8538693" cy="2770246"/>
              </a:xfrm>
              <a:blipFill rotWithShape="0">
                <a:blip r:embed="rId3"/>
                <a:stretch>
                  <a:fillRect l="-1142" r="-286" b="-1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3904364" y="-15833"/>
            <a:ext cx="5178649" cy="3421246"/>
          </a:xfrm>
          <a:prstGeom prst="rect">
            <a:avLst/>
          </a:prstGeom>
          <a:ln w="12700" cap="rnd" cmpd="sng" algn="ctr">
            <a:solidFill>
              <a:schemeClr val="accent5"/>
            </a:solidFill>
            <a:prstDash val="solid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CN" sz="2000" dirty="0"/>
              <a:t>    &lt;</a:t>
            </a:r>
            <a:r>
              <a:rPr lang="zh-CN" altLang="en-US" sz="2000" dirty="0"/>
              <a:t>句子</a:t>
            </a:r>
            <a:r>
              <a:rPr lang="en-US" altLang="zh-CN" sz="2000" dirty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solidFill>
                  <a:srgbClr val="0000D0"/>
                </a:solidFill>
              </a:rPr>
              <a:t>&lt;</a:t>
            </a:r>
            <a:r>
              <a:rPr lang="zh-CN" altLang="en-US" sz="2000" dirty="0">
                <a:solidFill>
                  <a:srgbClr val="0000D0"/>
                </a:solidFill>
              </a:rPr>
              <a:t>主语</a:t>
            </a:r>
            <a:r>
              <a:rPr lang="en-US" altLang="zh-CN" sz="2000" dirty="0">
                <a:solidFill>
                  <a:srgbClr val="0000D0"/>
                </a:solidFill>
              </a:rPr>
              <a:t>&gt;&lt;</a:t>
            </a:r>
            <a:r>
              <a:rPr lang="zh-CN" altLang="en-US" sz="2000" dirty="0">
                <a:solidFill>
                  <a:srgbClr val="0000D0"/>
                </a:solidFill>
              </a:rPr>
              <a:t>谓语</a:t>
            </a:r>
            <a:r>
              <a:rPr lang="en-US" altLang="zh-CN" sz="2000" dirty="0">
                <a:solidFill>
                  <a:srgbClr val="0000D0"/>
                </a:solidFill>
              </a:rPr>
              <a:t>&gt;&lt;</a:t>
            </a:r>
            <a:r>
              <a:rPr lang="zh-CN" altLang="en-US" sz="2000" dirty="0">
                <a:solidFill>
                  <a:srgbClr val="0000D0"/>
                </a:solidFill>
              </a:rPr>
              <a:t>间接宾语</a:t>
            </a:r>
            <a:r>
              <a:rPr lang="en-US" altLang="zh-CN" sz="2000" dirty="0">
                <a:solidFill>
                  <a:srgbClr val="0000D0"/>
                </a:solidFill>
              </a:rPr>
              <a:t>&gt;&lt;</a:t>
            </a:r>
            <a:r>
              <a:rPr lang="zh-CN" altLang="en-US" sz="2000" dirty="0">
                <a:solidFill>
                  <a:srgbClr val="0000D0"/>
                </a:solidFill>
              </a:rPr>
              <a:t>直接宾语</a:t>
            </a:r>
            <a:r>
              <a:rPr lang="en-US" altLang="zh-CN" sz="2000" dirty="0">
                <a:solidFill>
                  <a:srgbClr val="0000D0"/>
                </a:solidFill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solidFill>
                  <a:srgbClr val="0000D0"/>
                </a:solidFill>
              </a:rPr>
              <a:t>&lt;</a:t>
            </a:r>
            <a:r>
              <a:rPr lang="zh-CN" altLang="en-US" sz="2000" dirty="0">
                <a:solidFill>
                  <a:srgbClr val="0000D0"/>
                </a:solidFill>
              </a:rPr>
              <a:t>代词</a:t>
            </a:r>
            <a:r>
              <a:rPr lang="en-US" altLang="zh-CN" sz="2000" dirty="0">
                <a:solidFill>
                  <a:srgbClr val="0000D0"/>
                </a:solidFill>
              </a:rPr>
              <a:t>&gt;</a:t>
            </a:r>
            <a:r>
              <a:rPr lang="en-US" altLang="zh-CN" sz="2000" dirty="0"/>
              <a:t>&lt;</a:t>
            </a:r>
            <a:r>
              <a:rPr lang="zh-CN" altLang="en-US" sz="2000" dirty="0"/>
              <a:t>谓语</a:t>
            </a:r>
            <a:r>
              <a:rPr lang="en-US" altLang="zh-CN" sz="2000" dirty="0"/>
              <a:t>&gt;&lt;</a:t>
            </a:r>
            <a:r>
              <a:rPr lang="zh-CN" altLang="en-US" sz="2000" dirty="0"/>
              <a:t>间接宾语</a:t>
            </a:r>
            <a:r>
              <a:rPr lang="en-US" altLang="zh-CN" sz="2000" dirty="0"/>
              <a:t>&gt;&lt;</a:t>
            </a:r>
            <a:r>
              <a:rPr lang="zh-CN" altLang="en-US" sz="2000" dirty="0"/>
              <a:t>直接宾语</a:t>
            </a:r>
            <a:r>
              <a:rPr lang="en-US" altLang="zh-CN" sz="20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solidFill>
                  <a:srgbClr val="0000D0"/>
                </a:solidFill>
              </a:rPr>
              <a:t>He</a:t>
            </a:r>
            <a:r>
              <a:rPr lang="en-US" altLang="zh-CN" sz="2000" dirty="0"/>
              <a:t> &lt;</a:t>
            </a:r>
            <a:r>
              <a:rPr lang="zh-CN" altLang="en-US" sz="2000" dirty="0"/>
              <a:t>谓语</a:t>
            </a:r>
            <a:r>
              <a:rPr lang="en-US" altLang="zh-CN" sz="2000" dirty="0"/>
              <a:t>&gt;&lt;</a:t>
            </a:r>
            <a:r>
              <a:rPr lang="zh-CN" altLang="en-US" sz="2000" dirty="0"/>
              <a:t>间接宾语</a:t>
            </a:r>
            <a:r>
              <a:rPr lang="en-US" altLang="zh-CN" sz="2000" dirty="0"/>
              <a:t>&gt;&lt;</a:t>
            </a:r>
            <a:r>
              <a:rPr lang="zh-CN" altLang="en-US" sz="2000" dirty="0"/>
              <a:t>直接宾语</a:t>
            </a:r>
            <a:r>
              <a:rPr lang="en-US" altLang="zh-CN" sz="20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He </a:t>
            </a:r>
            <a:r>
              <a:rPr lang="en-US" altLang="zh-CN" sz="2000" dirty="0">
                <a:solidFill>
                  <a:srgbClr val="0000D0"/>
                </a:solidFill>
              </a:rPr>
              <a:t>&lt;</a:t>
            </a:r>
            <a:r>
              <a:rPr lang="zh-CN" altLang="en-US" sz="2000" dirty="0">
                <a:solidFill>
                  <a:srgbClr val="0000D0"/>
                </a:solidFill>
              </a:rPr>
              <a:t>动词</a:t>
            </a:r>
            <a:r>
              <a:rPr lang="en-US" altLang="zh-CN" sz="2000" dirty="0">
                <a:solidFill>
                  <a:srgbClr val="0000D0"/>
                </a:solidFill>
              </a:rPr>
              <a:t>&gt;</a:t>
            </a:r>
            <a:r>
              <a:rPr lang="en-US" altLang="zh-CN" sz="2000" dirty="0"/>
              <a:t> &lt;</a:t>
            </a:r>
            <a:r>
              <a:rPr lang="zh-CN" altLang="en-US" sz="2000" dirty="0"/>
              <a:t>间接宾语</a:t>
            </a:r>
            <a:r>
              <a:rPr lang="en-US" altLang="zh-CN" sz="2000" dirty="0"/>
              <a:t>&gt;&lt;</a:t>
            </a:r>
            <a:r>
              <a:rPr lang="zh-CN" altLang="en-US" sz="2000" dirty="0"/>
              <a:t>直接宾语</a:t>
            </a:r>
            <a:r>
              <a:rPr lang="en-US" altLang="zh-CN" sz="20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He </a:t>
            </a:r>
            <a:r>
              <a:rPr lang="en-US" altLang="zh-CN" sz="2000" dirty="0">
                <a:solidFill>
                  <a:srgbClr val="0000D0"/>
                </a:solidFill>
              </a:rPr>
              <a:t>gave</a:t>
            </a:r>
            <a:r>
              <a:rPr lang="en-US" altLang="zh-CN" sz="2000" dirty="0"/>
              <a:t> &lt;</a:t>
            </a:r>
            <a:r>
              <a:rPr lang="zh-CN" altLang="en-US" sz="2000" dirty="0"/>
              <a:t>间接宾语</a:t>
            </a:r>
            <a:r>
              <a:rPr lang="en-US" altLang="zh-CN" sz="2000" dirty="0"/>
              <a:t>&gt;&lt;</a:t>
            </a:r>
            <a:r>
              <a:rPr lang="zh-CN" altLang="en-US" sz="2000" dirty="0"/>
              <a:t>直接宾语</a:t>
            </a:r>
            <a:r>
              <a:rPr lang="en-US" altLang="zh-CN" sz="20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He gave </a:t>
            </a:r>
            <a:r>
              <a:rPr lang="en-US" altLang="zh-CN" sz="2000" dirty="0">
                <a:solidFill>
                  <a:srgbClr val="0000D0"/>
                </a:solidFill>
              </a:rPr>
              <a:t>&lt;</a:t>
            </a:r>
            <a:r>
              <a:rPr lang="zh-CN" altLang="en-US" sz="2000" dirty="0">
                <a:solidFill>
                  <a:srgbClr val="0000D0"/>
                </a:solidFill>
              </a:rPr>
              <a:t>代词</a:t>
            </a:r>
            <a:r>
              <a:rPr lang="en-US" altLang="zh-CN" sz="2000" dirty="0">
                <a:solidFill>
                  <a:srgbClr val="0000D0"/>
                </a:solidFill>
              </a:rPr>
              <a:t>&gt;</a:t>
            </a:r>
            <a:r>
              <a:rPr lang="en-US" altLang="zh-CN" sz="2000" dirty="0"/>
              <a:t> &lt;</a:t>
            </a:r>
            <a:r>
              <a:rPr lang="zh-CN" altLang="en-US" sz="2000" dirty="0"/>
              <a:t>直接宾语</a:t>
            </a:r>
            <a:r>
              <a:rPr lang="en-US" altLang="zh-CN" sz="20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He gave </a:t>
            </a:r>
            <a:r>
              <a:rPr lang="en-US" altLang="zh-CN" sz="2000" dirty="0">
                <a:solidFill>
                  <a:srgbClr val="0000D0"/>
                </a:solidFill>
              </a:rPr>
              <a:t>me</a:t>
            </a:r>
            <a:r>
              <a:rPr lang="en-US" altLang="zh-CN" sz="2000" dirty="0"/>
              <a:t> &lt;</a:t>
            </a:r>
            <a:r>
              <a:rPr lang="zh-CN" altLang="en-US" sz="2000" dirty="0"/>
              <a:t>直接宾语</a:t>
            </a:r>
            <a:r>
              <a:rPr lang="en-US" altLang="zh-CN" sz="20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He gave me </a:t>
            </a:r>
            <a:r>
              <a:rPr lang="en-US" altLang="zh-CN" sz="2000" dirty="0">
                <a:solidFill>
                  <a:srgbClr val="0000D0"/>
                </a:solidFill>
              </a:rPr>
              <a:t>&lt;</a:t>
            </a:r>
            <a:r>
              <a:rPr lang="zh-CN" altLang="en-US" sz="2000" dirty="0">
                <a:solidFill>
                  <a:srgbClr val="0000D0"/>
                </a:solidFill>
              </a:rPr>
              <a:t>冠词</a:t>
            </a:r>
            <a:r>
              <a:rPr lang="en-US" altLang="zh-CN" sz="2000" dirty="0">
                <a:solidFill>
                  <a:srgbClr val="0000D0"/>
                </a:solidFill>
              </a:rPr>
              <a:t>&gt;&lt;</a:t>
            </a:r>
            <a:r>
              <a:rPr lang="zh-CN" altLang="en-US" sz="2000" dirty="0">
                <a:solidFill>
                  <a:srgbClr val="0000D0"/>
                </a:solidFill>
              </a:rPr>
              <a:t>名词</a:t>
            </a:r>
            <a:r>
              <a:rPr lang="en-US" altLang="zh-CN" sz="2000" dirty="0">
                <a:solidFill>
                  <a:srgbClr val="0000D0"/>
                </a:solidFill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He gave me </a:t>
            </a:r>
            <a:r>
              <a:rPr lang="en-US" altLang="zh-CN" sz="2000" dirty="0">
                <a:solidFill>
                  <a:srgbClr val="0000D0"/>
                </a:solidFill>
              </a:rPr>
              <a:t>a </a:t>
            </a:r>
            <a:r>
              <a:rPr lang="en-US" altLang="zh-CN" sz="2000" dirty="0"/>
              <a:t>&lt;</a:t>
            </a:r>
            <a:r>
              <a:rPr lang="zh-CN" altLang="en-US" sz="2000" dirty="0"/>
              <a:t>名词</a:t>
            </a:r>
            <a:r>
              <a:rPr lang="en-US" altLang="zh-CN" sz="20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He gave me a </a:t>
            </a:r>
            <a:r>
              <a:rPr lang="en-US" altLang="zh-CN" sz="2000" dirty="0">
                <a:solidFill>
                  <a:srgbClr val="0000D0"/>
                </a:solidFill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800965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高级程序设计语言的语法描述</a:t>
            </a:r>
            <a:endParaRPr lang="en-GB" altLang="zh-CN" dirty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文法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3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句型、句子和语言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8000" y="3258354"/>
                <a:ext cx="8223875" cy="2627291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latin typeface="+mn-lt"/>
                  </a:rPr>
                  <a:t>假定</a:t>
                </a:r>
                <a:r>
                  <a:rPr lang="en-US" altLang="zh-CN" sz="2400" dirty="0">
                    <a:latin typeface="+mn-lt"/>
                  </a:rPr>
                  <a:t>G</a:t>
                </a:r>
                <a:r>
                  <a:rPr lang="zh-CN" altLang="en-US" sz="2400" dirty="0">
                    <a:latin typeface="+mn-lt"/>
                  </a:rPr>
                  <a:t>是一个文法，</a:t>
                </a:r>
                <a:r>
                  <a:rPr lang="en-US" altLang="zh-CN" sz="2400" dirty="0">
                    <a:latin typeface="+mn-lt"/>
                  </a:rPr>
                  <a:t>S </a:t>
                </a:r>
                <a:r>
                  <a:rPr lang="zh-CN" altLang="en-US" sz="2400" dirty="0">
                    <a:latin typeface="+mn-lt"/>
                  </a:rPr>
                  <a:t>是它的开始符号</a:t>
                </a:r>
                <a:r>
                  <a:rPr lang="zh-CN" altLang="en-US" sz="2400" dirty="0" smtClean="0">
                    <a:latin typeface="+mn-lt"/>
                  </a:rPr>
                  <a:t>。</a:t>
                </a:r>
                <a:endParaRPr lang="en-US" altLang="zh-CN" sz="2400" dirty="0" smtClean="0">
                  <a:latin typeface="+mn-lt"/>
                </a:endParaRPr>
              </a:p>
              <a:p>
                <a:r>
                  <a:rPr lang="zh-CN" altLang="en-US" sz="2400" dirty="0" smtClean="0">
                    <a:latin typeface="+mn-lt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>
                    <a:latin typeface="+mn-lt"/>
                  </a:rPr>
                  <a:t>，</a:t>
                </a:r>
                <a:r>
                  <a:rPr lang="zh-CN" altLang="en-US" sz="2400" dirty="0" smtClean="0">
                    <a:latin typeface="+mn-lt"/>
                  </a:rPr>
                  <a:t>则称</a:t>
                </a:r>
                <a:r>
                  <a:rPr lang="zh-CN" altLang="en-US" sz="2400" dirty="0">
                    <a:latin typeface="+mn-lt"/>
                    <a:sym typeface="Symbol" panose="05050102010706020507" pitchFamily="18" charset="2"/>
                  </a:rPr>
                  <a:t></a:t>
                </a:r>
                <a:r>
                  <a:rPr lang="zh-CN" altLang="en-US" sz="2400" dirty="0" smtClean="0">
                    <a:latin typeface="+mn-lt"/>
                  </a:rPr>
                  <a:t>是</a:t>
                </a:r>
                <a:r>
                  <a:rPr lang="zh-CN" altLang="en-US" sz="2400" dirty="0">
                    <a:latin typeface="+mn-lt"/>
                  </a:rPr>
                  <a:t>一个</a:t>
                </a:r>
                <a:r>
                  <a:rPr lang="zh-CN" altLang="en-US" sz="2400" dirty="0">
                    <a:solidFill>
                      <a:srgbClr val="CC0000"/>
                    </a:solidFill>
                    <a:latin typeface="+mn-lt"/>
                  </a:rPr>
                  <a:t>句型</a:t>
                </a:r>
                <a:r>
                  <a:rPr lang="zh-CN" altLang="en-US" sz="2400" dirty="0" smtClean="0">
                    <a:latin typeface="+mn-lt"/>
                  </a:rPr>
                  <a:t>。</a:t>
                </a:r>
                <a:endParaRPr lang="en-US" altLang="zh-CN" sz="2400" dirty="0" smtClean="0">
                  <a:latin typeface="+mn-lt"/>
                </a:endParaRPr>
              </a:p>
              <a:p>
                <a:r>
                  <a:rPr lang="zh-CN" altLang="en-US" sz="2400" dirty="0">
                    <a:latin typeface="+mn-lt"/>
                  </a:rPr>
                  <a:t>仅含终结符号的句型是一个</a:t>
                </a:r>
                <a:r>
                  <a:rPr lang="zh-CN" altLang="en-US" sz="2400" dirty="0">
                    <a:solidFill>
                      <a:srgbClr val="CC0000"/>
                    </a:solidFill>
                    <a:latin typeface="+mn-lt"/>
                  </a:rPr>
                  <a:t>句子</a:t>
                </a:r>
                <a:r>
                  <a:rPr lang="zh-CN" altLang="en-US" sz="2400" dirty="0">
                    <a:latin typeface="+mn-lt"/>
                  </a:rPr>
                  <a:t>。</a:t>
                </a:r>
                <a:endParaRPr lang="en-US" altLang="zh-CN" sz="2400" dirty="0">
                  <a:latin typeface="+mn-lt"/>
                </a:endParaRPr>
              </a:p>
              <a:p>
                <a:r>
                  <a:rPr lang="zh-CN" altLang="en-US" sz="2400" dirty="0">
                    <a:latin typeface="+mn-lt"/>
                  </a:rPr>
                  <a:t>文法</a:t>
                </a:r>
                <a:r>
                  <a:rPr lang="en-US" altLang="zh-CN" sz="2400" dirty="0">
                    <a:latin typeface="+mn-lt"/>
                  </a:rPr>
                  <a:t>G</a:t>
                </a:r>
                <a:r>
                  <a:rPr lang="zh-CN" altLang="en-US" sz="2400" dirty="0">
                    <a:latin typeface="+mn-lt"/>
                  </a:rPr>
                  <a:t>所产生的句子的全体是一个</a:t>
                </a:r>
                <a:r>
                  <a:rPr lang="zh-CN" altLang="en-US" sz="2400" dirty="0">
                    <a:solidFill>
                      <a:srgbClr val="CC0000"/>
                    </a:solidFill>
                    <a:latin typeface="+mn-lt"/>
                  </a:rPr>
                  <a:t>语言</a:t>
                </a:r>
                <a:r>
                  <a:rPr lang="zh-CN" altLang="en-US" sz="2400" dirty="0">
                    <a:latin typeface="+mn-lt"/>
                  </a:rPr>
                  <a:t>，记为 </a:t>
                </a:r>
                <a:r>
                  <a:rPr lang="en-US" altLang="zh-CN" sz="2400" dirty="0">
                    <a:latin typeface="+mn-lt"/>
                  </a:rPr>
                  <a:t>L(G):</a:t>
                </a:r>
                <a:endParaRPr lang="en-US" altLang="zh-CN" sz="2400" dirty="0" smtClean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groupCh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0" y="3258354"/>
                <a:ext cx="8223875" cy="2627291"/>
              </a:xfrm>
              <a:blipFill rotWithShape="0">
                <a:blip r:embed="rId3"/>
                <a:stretch>
                  <a:fillRect l="-593" t="-1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46242" y="15870"/>
            <a:ext cx="4597758" cy="3064521"/>
          </a:xfrm>
          <a:prstGeom prst="rect">
            <a:avLst/>
          </a:prstGeom>
          <a:ln w="12700" cap="rnd" cmpd="sng" algn="ctr">
            <a:solidFill>
              <a:schemeClr val="accent5"/>
            </a:solidFill>
            <a:prstDash val="solid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&lt;</a:t>
            </a:r>
            <a:r>
              <a:rPr lang="zh-CN" altLang="en-US" sz="1800" dirty="0"/>
              <a:t>句子</a:t>
            </a:r>
            <a:r>
              <a:rPr lang="en-US" altLang="zh-CN" sz="1800" dirty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>
                <a:solidFill>
                  <a:srgbClr val="0000D0"/>
                </a:solidFill>
              </a:rPr>
              <a:t>&lt;</a:t>
            </a:r>
            <a:r>
              <a:rPr lang="zh-CN" altLang="en-US" sz="1800" dirty="0">
                <a:solidFill>
                  <a:srgbClr val="0000D0"/>
                </a:solidFill>
              </a:rPr>
              <a:t>主语</a:t>
            </a:r>
            <a:r>
              <a:rPr lang="en-US" altLang="zh-CN" sz="1800" dirty="0">
                <a:solidFill>
                  <a:srgbClr val="0000D0"/>
                </a:solidFill>
              </a:rPr>
              <a:t>&gt;&lt;</a:t>
            </a:r>
            <a:r>
              <a:rPr lang="zh-CN" altLang="en-US" sz="1800" dirty="0">
                <a:solidFill>
                  <a:srgbClr val="0000D0"/>
                </a:solidFill>
              </a:rPr>
              <a:t>谓语</a:t>
            </a:r>
            <a:r>
              <a:rPr lang="en-US" altLang="zh-CN" sz="1800" dirty="0">
                <a:solidFill>
                  <a:srgbClr val="0000D0"/>
                </a:solidFill>
              </a:rPr>
              <a:t>&gt;&lt;</a:t>
            </a:r>
            <a:r>
              <a:rPr lang="zh-CN" altLang="en-US" sz="1800" dirty="0">
                <a:solidFill>
                  <a:srgbClr val="0000D0"/>
                </a:solidFill>
              </a:rPr>
              <a:t>间接宾语</a:t>
            </a:r>
            <a:r>
              <a:rPr lang="en-US" altLang="zh-CN" sz="1800" dirty="0">
                <a:solidFill>
                  <a:srgbClr val="0000D0"/>
                </a:solidFill>
              </a:rPr>
              <a:t>&gt;&lt;</a:t>
            </a:r>
            <a:r>
              <a:rPr lang="zh-CN" altLang="en-US" sz="1800" dirty="0">
                <a:solidFill>
                  <a:srgbClr val="0000D0"/>
                </a:solidFill>
              </a:rPr>
              <a:t>直接宾语</a:t>
            </a:r>
            <a:r>
              <a:rPr lang="en-US" altLang="zh-CN" sz="1800" dirty="0">
                <a:solidFill>
                  <a:srgbClr val="0000D0"/>
                </a:solidFill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>
                <a:solidFill>
                  <a:srgbClr val="0000D0"/>
                </a:solidFill>
              </a:rPr>
              <a:t>&lt;</a:t>
            </a:r>
            <a:r>
              <a:rPr lang="zh-CN" altLang="en-US" sz="1800" dirty="0">
                <a:solidFill>
                  <a:srgbClr val="0000D0"/>
                </a:solidFill>
              </a:rPr>
              <a:t>代词</a:t>
            </a:r>
            <a:r>
              <a:rPr lang="en-US" altLang="zh-CN" sz="1800" dirty="0">
                <a:solidFill>
                  <a:srgbClr val="0000D0"/>
                </a:solidFill>
              </a:rPr>
              <a:t>&gt;</a:t>
            </a:r>
            <a:r>
              <a:rPr lang="en-US" altLang="zh-CN" sz="1800" dirty="0"/>
              <a:t>&lt;</a:t>
            </a:r>
            <a:r>
              <a:rPr lang="zh-CN" altLang="en-US" sz="1800" dirty="0"/>
              <a:t>谓语</a:t>
            </a:r>
            <a:r>
              <a:rPr lang="en-US" altLang="zh-CN" sz="1800" dirty="0"/>
              <a:t>&gt;&lt;</a:t>
            </a:r>
            <a:r>
              <a:rPr lang="zh-CN" altLang="en-US" sz="1800" dirty="0"/>
              <a:t>间接宾语</a:t>
            </a:r>
            <a:r>
              <a:rPr lang="en-US" altLang="zh-CN" sz="1800" dirty="0"/>
              <a:t>&gt;&lt;</a:t>
            </a:r>
            <a:r>
              <a:rPr lang="zh-CN" altLang="en-US" sz="1800" dirty="0"/>
              <a:t>直接宾语</a:t>
            </a:r>
            <a:r>
              <a:rPr lang="en-US" altLang="zh-CN" sz="18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>
                <a:solidFill>
                  <a:srgbClr val="0000D0"/>
                </a:solidFill>
              </a:rPr>
              <a:t>He</a:t>
            </a:r>
            <a:r>
              <a:rPr lang="en-US" altLang="zh-CN" sz="1800" dirty="0"/>
              <a:t> &lt;</a:t>
            </a:r>
            <a:r>
              <a:rPr lang="zh-CN" altLang="en-US" sz="1800" dirty="0"/>
              <a:t>谓语</a:t>
            </a:r>
            <a:r>
              <a:rPr lang="en-US" altLang="zh-CN" sz="1800" dirty="0"/>
              <a:t>&gt;&lt;</a:t>
            </a:r>
            <a:r>
              <a:rPr lang="zh-CN" altLang="en-US" sz="1800" dirty="0"/>
              <a:t>间接宾语</a:t>
            </a:r>
            <a:r>
              <a:rPr lang="en-US" altLang="zh-CN" sz="1800" dirty="0"/>
              <a:t>&gt;&lt;</a:t>
            </a:r>
            <a:r>
              <a:rPr lang="zh-CN" altLang="en-US" sz="1800" dirty="0"/>
              <a:t>直接宾语</a:t>
            </a:r>
            <a:r>
              <a:rPr lang="en-US" altLang="zh-CN" sz="18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He </a:t>
            </a:r>
            <a:r>
              <a:rPr lang="en-US" altLang="zh-CN" sz="1800" dirty="0">
                <a:solidFill>
                  <a:srgbClr val="0000D0"/>
                </a:solidFill>
              </a:rPr>
              <a:t>&lt;</a:t>
            </a:r>
            <a:r>
              <a:rPr lang="zh-CN" altLang="en-US" sz="1800" dirty="0">
                <a:solidFill>
                  <a:srgbClr val="0000D0"/>
                </a:solidFill>
              </a:rPr>
              <a:t>动词</a:t>
            </a:r>
            <a:r>
              <a:rPr lang="en-US" altLang="zh-CN" sz="1800" dirty="0">
                <a:solidFill>
                  <a:srgbClr val="0000D0"/>
                </a:solidFill>
              </a:rPr>
              <a:t>&gt;</a:t>
            </a:r>
            <a:r>
              <a:rPr lang="en-US" altLang="zh-CN" sz="1800" dirty="0"/>
              <a:t> &lt;</a:t>
            </a:r>
            <a:r>
              <a:rPr lang="zh-CN" altLang="en-US" sz="1800" dirty="0"/>
              <a:t>间接宾语</a:t>
            </a:r>
            <a:r>
              <a:rPr lang="en-US" altLang="zh-CN" sz="1800" dirty="0"/>
              <a:t>&gt;&lt;</a:t>
            </a:r>
            <a:r>
              <a:rPr lang="zh-CN" altLang="en-US" sz="1800" dirty="0"/>
              <a:t>直接宾语</a:t>
            </a:r>
            <a:r>
              <a:rPr lang="en-US" altLang="zh-CN" sz="18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He </a:t>
            </a:r>
            <a:r>
              <a:rPr lang="en-US" altLang="zh-CN" sz="1800" dirty="0">
                <a:solidFill>
                  <a:srgbClr val="0000D0"/>
                </a:solidFill>
              </a:rPr>
              <a:t>gave</a:t>
            </a:r>
            <a:r>
              <a:rPr lang="en-US" altLang="zh-CN" sz="1800" dirty="0"/>
              <a:t> &lt;</a:t>
            </a:r>
            <a:r>
              <a:rPr lang="zh-CN" altLang="en-US" sz="1800" dirty="0"/>
              <a:t>间接宾语</a:t>
            </a:r>
            <a:r>
              <a:rPr lang="en-US" altLang="zh-CN" sz="1800" dirty="0"/>
              <a:t>&gt;&lt;</a:t>
            </a:r>
            <a:r>
              <a:rPr lang="zh-CN" altLang="en-US" sz="1800" dirty="0"/>
              <a:t>直接宾语</a:t>
            </a:r>
            <a:r>
              <a:rPr lang="en-US" altLang="zh-CN" sz="18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He gave </a:t>
            </a:r>
            <a:r>
              <a:rPr lang="en-US" altLang="zh-CN" sz="1800" dirty="0">
                <a:solidFill>
                  <a:srgbClr val="0000D0"/>
                </a:solidFill>
              </a:rPr>
              <a:t>&lt;</a:t>
            </a:r>
            <a:r>
              <a:rPr lang="zh-CN" altLang="en-US" sz="1800" dirty="0">
                <a:solidFill>
                  <a:srgbClr val="0000D0"/>
                </a:solidFill>
              </a:rPr>
              <a:t>代词</a:t>
            </a:r>
            <a:r>
              <a:rPr lang="en-US" altLang="zh-CN" sz="1800" dirty="0">
                <a:solidFill>
                  <a:srgbClr val="0000D0"/>
                </a:solidFill>
              </a:rPr>
              <a:t>&gt;</a:t>
            </a:r>
            <a:r>
              <a:rPr lang="en-US" altLang="zh-CN" sz="1800" dirty="0"/>
              <a:t> &lt;</a:t>
            </a:r>
            <a:r>
              <a:rPr lang="zh-CN" altLang="en-US" sz="1800" dirty="0"/>
              <a:t>直接宾语</a:t>
            </a:r>
            <a:r>
              <a:rPr lang="en-US" altLang="zh-CN" sz="18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He gave </a:t>
            </a:r>
            <a:r>
              <a:rPr lang="en-US" altLang="zh-CN" sz="1800" dirty="0">
                <a:solidFill>
                  <a:srgbClr val="0000D0"/>
                </a:solidFill>
              </a:rPr>
              <a:t>me</a:t>
            </a:r>
            <a:r>
              <a:rPr lang="en-US" altLang="zh-CN" sz="1800" dirty="0"/>
              <a:t> &lt;</a:t>
            </a:r>
            <a:r>
              <a:rPr lang="zh-CN" altLang="en-US" sz="1800" dirty="0"/>
              <a:t>直接宾语</a:t>
            </a:r>
            <a:r>
              <a:rPr lang="en-US" altLang="zh-CN" sz="18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He gave me </a:t>
            </a:r>
            <a:r>
              <a:rPr lang="en-US" altLang="zh-CN" sz="1800" dirty="0">
                <a:solidFill>
                  <a:srgbClr val="0000D0"/>
                </a:solidFill>
              </a:rPr>
              <a:t>&lt;</a:t>
            </a:r>
            <a:r>
              <a:rPr lang="zh-CN" altLang="en-US" sz="1800" dirty="0">
                <a:solidFill>
                  <a:srgbClr val="0000D0"/>
                </a:solidFill>
              </a:rPr>
              <a:t>冠词</a:t>
            </a:r>
            <a:r>
              <a:rPr lang="en-US" altLang="zh-CN" sz="1800" dirty="0">
                <a:solidFill>
                  <a:srgbClr val="0000D0"/>
                </a:solidFill>
              </a:rPr>
              <a:t>&gt;&lt;</a:t>
            </a:r>
            <a:r>
              <a:rPr lang="zh-CN" altLang="en-US" sz="1800" dirty="0">
                <a:solidFill>
                  <a:srgbClr val="0000D0"/>
                </a:solidFill>
              </a:rPr>
              <a:t>名词</a:t>
            </a:r>
            <a:r>
              <a:rPr lang="en-US" altLang="zh-CN" sz="1800" dirty="0">
                <a:solidFill>
                  <a:srgbClr val="0000D0"/>
                </a:solidFill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He gave me </a:t>
            </a:r>
            <a:r>
              <a:rPr lang="en-US" altLang="zh-CN" sz="1800" dirty="0">
                <a:solidFill>
                  <a:srgbClr val="0000D0"/>
                </a:solidFill>
              </a:rPr>
              <a:t>a </a:t>
            </a:r>
            <a:r>
              <a:rPr lang="en-US" altLang="zh-CN" sz="1800" dirty="0"/>
              <a:t>&lt;</a:t>
            </a:r>
            <a:r>
              <a:rPr lang="zh-CN" altLang="en-US" sz="1800" dirty="0"/>
              <a:t>名词</a:t>
            </a:r>
            <a:r>
              <a:rPr lang="en-US" altLang="zh-CN" sz="18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He gave me a </a:t>
            </a:r>
            <a:r>
              <a:rPr lang="en-US" altLang="zh-CN" sz="1800" dirty="0">
                <a:solidFill>
                  <a:srgbClr val="0000D0"/>
                </a:solidFill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5880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高级程序设计语言的语法描述</a:t>
            </a:r>
            <a:endParaRPr lang="en-GB" altLang="zh-CN" dirty="0"/>
          </a:p>
          <a:p>
            <a:r>
              <a:rPr lang="en-US" altLang="zh-CN" dirty="0" smtClean="0"/>
              <a:t>——</a:t>
            </a:r>
            <a:r>
              <a:rPr lang="zh-CN" altLang="en-US" dirty="0"/>
              <a:t>句型和</a:t>
            </a:r>
            <a:r>
              <a:rPr lang="zh-CN" altLang="en-US" dirty="0" smtClean="0"/>
              <a:t>句子练习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2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句型、句子和语言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554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spcBef>
                    <a:spcPts val="600"/>
                  </a:spcBef>
                </a:pPr>
                <a:r>
                  <a:rPr lang="zh-CN" altLang="en-US" sz="2400" dirty="0" smtClean="0"/>
                  <a:t>请证明 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*</a:t>
                </a:r>
                <a:r>
                  <a:rPr lang="en-US" altLang="zh-CN" sz="2400" dirty="0" err="1"/>
                  <a:t>i+i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是文法</a:t>
                </a:r>
              </a:p>
              <a:p>
                <a:pPr lvl="1" eaLnBrk="1" hangingPunct="1">
                  <a:spcBef>
                    <a:spcPts val="600"/>
                  </a:spcBef>
                  <a:buFont typeface="Wingdings" panose="05000000000000000000" pitchFamily="2" charset="2"/>
                  <a:buNone/>
                </a:pPr>
                <a:r>
                  <a:rPr lang="en-US" altLang="zh-CN" dirty="0" smtClean="0"/>
                  <a:t>G(E)</a:t>
                </a:r>
                <a:r>
                  <a:rPr lang="zh-CN" altLang="en-US" dirty="0" smtClean="0"/>
                  <a:t>： </a:t>
                </a:r>
                <a:r>
                  <a:rPr lang="en-US" altLang="zh-CN" dirty="0" smtClean="0"/>
                  <a:t>E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| E+E | E*E | (E)</a:t>
                </a:r>
              </a:p>
              <a:p>
                <a:pPr lvl="1" eaLnBrk="1" hangingPunct="1">
                  <a:spcBef>
                    <a:spcPts val="60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 smtClean="0"/>
                  <a:t>的一个句子。</a:t>
                </a:r>
                <a:endParaRPr lang="en-US" altLang="zh-CN" dirty="0" smtClean="0"/>
              </a:p>
              <a:p>
                <a:pPr lvl="1" eaLnBrk="1" hangingPunct="1">
                  <a:spcBef>
                    <a:spcPts val="600"/>
                  </a:spcBef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groupCh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8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02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句型、句子和语言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zh-CN" altLang="en-US" sz="2400" dirty="0" smtClean="0"/>
              <a:t>请证明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*</a:t>
            </a:r>
            <a:r>
              <a:rPr lang="en-US" altLang="zh-CN" sz="2400" dirty="0" err="1"/>
              <a:t>i+i</a:t>
            </a:r>
            <a:r>
              <a:rPr lang="en-US" altLang="zh-CN" sz="2400" dirty="0"/>
              <a:t>)</a:t>
            </a:r>
            <a:r>
              <a:rPr lang="zh-CN" altLang="en-US" sz="2400" dirty="0"/>
              <a:t>是文法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G(E)</a:t>
            </a:r>
            <a:r>
              <a:rPr lang="zh-CN" altLang="en-US" dirty="0"/>
              <a:t>： </a:t>
            </a:r>
            <a:r>
              <a:rPr lang="en-US" altLang="zh-CN" dirty="0"/>
              <a:t>E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| E+E | E*E | (E)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的一个句子。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  证明：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  		</a:t>
            </a:r>
            <a:r>
              <a:rPr lang="en-US" altLang="zh-CN" sz="2400" dirty="0"/>
              <a:t>E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dirty="0"/>
              <a:t> (E) 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		    (</a:t>
            </a:r>
            <a:r>
              <a:rPr lang="en-US" altLang="zh-CN" sz="2400" dirty="0"/>
              <a:t>E+E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		    (</a:t>
            </a:r>
            <a:r>
              <a:rPr lang="en-US" altLang="zh-CN" sz="2400" dirty="0"/>
              <a:t>E*E+E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		    (</a:t>
            </a:r>
            <a:r>
              <a:rPr lang="en-US" altLang="zh-CN" sz="2400" dirty="0" err="1"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ym typeface="Symbol" panose="05050102010706020507" pitchFamily="18" charset="2"/>
              </a:rPr>
              <a:t>*</a:t>
            </a:r>
            <a:r>
              <a:rPr lang="en-US" altLang="zh-CN" sz="2400" dirty="0"/>
              <a:t>E+E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		    (</a:t>
            </a:r>
            <a:r>
              <a:rPr lang="en-US" altLang="zh-CN" sz="2400" dirty="0" err="1"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ym typeface="Symbol" panose="05050102010706020507" pitchFamily="18" charset="2"/>
              </a:rPr>
              <a:t>*</a:t>
            </a:r>
            <a:r>
              <a:rPr lang="en-US" altLang="zh-CN" sz="2400" dirty="0" err="1"/>
              <a:t>i+E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		    (</a:t>
            </a:r>
            <a:r>
              <a:rPr lang="en-US" altLang="zh-CN" sz="2400" dirty="0" err="1"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ym typeface="Symbol" panose="05050102010706020507" pitchFamily="18" charset="2"/>
              </a:rPr>
              <a:t>*</a:t>
            </a:r>
            <a:r>
              <a:rPr lang="en-US" altLang="zh-CN" sz="2400" dirty="0" err="1"/>
              <a:t>i+i</a:t>
            </a:r>
            <a:r>
              <a:rPr lang="en-US" altLang="zh-CN" sz="2400" dirty="0" smtClean="0">
                <a:sym typeface="Symbol" panose="05050102010706020507" pitchFamily="18" charset="2"/>
              </a:rPr>
              <a:t>)</a:t>
            </a: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670478" y="4597758"/>
            <a:ext cx="534473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nn-NO" altLang="zh-CN" sz="2400" dirty="0"/>
              <a:t>(i*i+i)</a:t>
            </a:r>
            <a:r>
              <a:rPr lang="zh-CN" altLang="nn-NO" sz="2400" dirty="0"/>
              <a:t>是文法</a:t>
            </a:r>
            <a:r>
              <a:rPr lang="nn-NO" altLang="zh-CN" sz="2400" dirty="0"/>
              <a:t>G</a:t>
            </a:r>
            <a:r>
              <a:rPr lang="zh-CN" altLang="nn-NO" sz="2400" dirty="0"/>
              <a:t>的句子</a:t>
            </a:r>
            <a:endParaRPr lang="en-US" altLang="zh-CN" sz="2400" dirty="0"/>
          </a:p>
          <a:p>
            <a:pPr>
              <a:spcBef>
                <a:spcPts val="600"/>
              </a:spcBef>
              <a:buNone/>
            </a:pPr>
            <a:r>
              <a:rPr lang="en-US" altLang="zh-CN" sz="2400" dirty="0" smtClean="0"/>
              <a:t>E</a:t>
            </a:r>
            <a:r>
              <a:rPr lang="zh-CN" altLang="en-US" sz="2400" dirty="0"/>
              <a:t>，</a:t>
            </a:r>
            <a:r>
              <a:rPr lang="en-US" altLang="zh-CN" sz="2400" dirty="0"/>
              <a:t>(E)</a:t>
            </a:r>
            <a:r>
              <a:rPr lang="zh-CN" altLang="en-US" sz="2400" dirty="0"/>
              <a:t>，</a:t>
            </a:r>
            <a:r>
              <a:rPr lang="en-US" altLang="zh-CN" sz="2400" dirty="0"/>
              <a:t>(E*E+E)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*</a:t>
            </a:r>
            <a:r>
              <a:rPr lang="en-US" altLang="zh-CN" sz="2400" dirty="0" err="1"/>
              <a:t>i+i</a:t>
            </a:r>
            <a:r>
              <a:rPr lang="en-US" altLang="zh-CN" sz="2400" dirty="0"/>
              <a:t>)</a:t>
            </a:r>
            <a:r>
              <a:rPr lang="zh-CN" altLang="en-US" sz="2400" dirty="0"/>
              <a:t>是句型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598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151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51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151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151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高级程序设计语言的语法描述</a:t>
            </a:r>
            <a:endParaRPr lang="en-GB" altLang="zh-CN" dirty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从文法</a:t>
            </a:r>
            <a:r>
              <a:rPr lang="zh-CN" altLang="en-US" dirty="0"/>
              <a:t>到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9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句型、句子和语言</a:t>
            </a:r>
            <a:endParaRPr lang="en-GB" altLang="zh-CN" dirty="0" smtClean="0"/>
          </a:p>
        </p:txBody>
      </p:sp>
      <p:sp>
        <p:nvSpPr>
          <p:cNvPr id="15360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noProof="1" smtClean="0"/>
              <a:t>设文法 </a:t>
            </a:r>
            <a:r>
              <a:rPr kumimoji="1" lang="en-US" altLang="zh-CN" noProof="1" smtClean="0"/>
              <a:t>G</a:t>
            </a:r>
            <a:r>
              <a:rPr kumimoji="1" lang="en-US" altLang="zh-CN" baseline="-25000" dirty="0" smtClean="0"/>
              <a:t>1</a:t>
            </a:r>
            <a:r>
              <a:rPr kumimoji="1" lang="en-US" altLang="zh-CN" noProof="1" smtClean="0"/>
              <a:t>(A)</a:t>
            </a:r>
            <a:r>
              <a:rPr kumimoji="1" lang="zh-CN" altLang="en-US" dirty="0" smtClean="0"/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dirty="0" smtClean="0">
                <a:sym typeface="Symbol" panose="05050102010706020507" pitchFamily="18" charset="2"/>
              </a:rPr>
              <a:t>	</a:t>
            </a:r>
            <a:r>
              <a:rPr kumimoji="1" lang="en-US" altLang="zh-CN" dirty="0" smtClean="0">
                <a:sym typeface="Symbol" panose="05050102010706020507" pitchFamily="18" charset="2"/>
              </a:rPr>
              <a:t>A  c | Ab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noProof="1" smtClean="0"/>
              <a:t>G</a:t>
            </a:r>
            <a:r>
              <a:rPr kumimoji="1" lang="en-US" altLang="zh-CN" baseline="-25000" dirty="0" smtClean="0"/>
              <a:t>1</a:t>
            </a:r>
            <a:r>
              <a:rPr kumimoji="1" lang="en-US" altLang="zh-CN" noProof="1" smtClean="0"/>
              <a:t>(A)</a:t>
            </a:r>
            <a:r>
              <a:rPr kumimoji="1" lang="zh-CN" altLang="en-US" noProof="1" smtClean="0"/>
              <a:t>产生</a:t>
            </a:r>
            <a:r>
              <a:rPr kumimoji="1" lang="zh-CN" altLang="en-US" dirty="0" smtClean="0"/>
              <a:t>的语言是什么</a:t>
            </a:r>
            <a:r>
              <a:rPr kumimoji="1" lang="en-US" altLang="zh-CN" dirty="0" smtClean="0"/>
              <a:t>?</a:t>
            </a:r>
          </a:p>
          <a:p>
            <a:pPr eaLnBrk="1" hangingPunct="1"/>
            <a:endParaRPr kumimoji="1" lang="en-US" altLang="zh-CN" dirty="0" smtClean="0"/>
          </a:p>
          <a:p>
            <a:r>
              <a:rPr kumimoji="1" lang="zh-CN" altLang="en-US" dirty="0"/>
              <a:t>以</a:t>
            </a:r>
            <a:r>
              <a:rPr kumimoji="1" lang="en-US" altLang="zh-CN" dirty="0"/>
              <a:t>c</a:t>
            </a:r>
            <a:r>
              <a:rPr kumimoji="1" lang="zh-CN" altLang="en-US" dirty="0"/>
              <a:t>开头，后继若干个</a:t>
            </a:r>
            <a:r>
              <a:rPr kumimoji="1" lang="en-US" altLang="zh-CN" dirty="0"/>
              <a:t>b</a:t>
            </a:r>
          </a:p>
          <a:p>
            <a:pPr eaLnBrk="1" hangingPunct="1"/>
            <a:r>
              <a:rPr kumimoji="1" lang="en-US" altLang="zh-CN" dirty="0" smtClean="0"/>
              <a:t>L(</a:t>
            </a:r>
            <a:r>
              <a:rPr kumimoji="1" lang="en-US" altLang="zh-CN" noProof="1" smtClean="0"/>
              <a:t>G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)={c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cb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cbb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>
                <a:sym typeface="Symbol" panose="05050102010706020507" pitchFamily="18" charset="2"/>
              </a:rPr>
              <a:t></a:t>
            </a:r>
            <a:r>
              <a:rPr kumimoji="1" lang="en-US" altLang="zh-CN" dirty="0" smtClean="0"/>
              <a:t>}</a:t>
            </a:r>
          </a:p>
          <a:p>
            <a:pPr eaLnBrk="1" hangingPunct="1"/>
            <a:endParaRPr lang="en-GB" altLang="zh-CN" dirty="0" smtClean="0"/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6050533" y="2053269"/>
            <a:ext cx="2256340" cy="37035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>
              <a:buClr>
                <a:schemeClr val="accent1"/>
              </a:buClr>
              <a:buSzPct val="80000"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marL="257175" indent="-257175">
              <a:buClr>
                <a:schemeClr val="accent1"/>
              </a:buClr>
              <a:buSzPct val="80000"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A  Ab</a:t>
            </a:r>
          </a:p>
          <a:p>
            <a:pPr marL="257175" indent="-257175">
              <a:buClr>
                <a:schemeClr val="accent1"/>
              </a:buClr>
              <a:buSzPct val="80000"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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257175" indent="-257175">
              <a:buClr>
                <a:schemeClr val="accent1"/>
              </a:buClr>
              <a:buSzPct val="80000"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A  Ab </a:t>
            </a:r>
          </a:p>
          <a:p>
            <a:pPr marL="257175" indent="-257175">
              <a:buClr>
                <a:schemeClr val="accent1"/>
              </a:buClr>
              <a:buSzPct val="80000"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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Abb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</a:p>
          <a:p>
            <a:pPr marL="257175" indent="-257175">
              <a:buClr>
                <a:schemeClr val="accent1"/>
              </a:buClr>
              <a:buSzPct val="80000"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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Abbb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</a:p>
          <a:p>
            <a:pPr marL="257175" indent="-257175">
              <a:buClr>
                <a:schemeClr val="accent1"/>
              </a:buClr>
              <a:buSzPct val="80000"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 ... </a:t>
            </a:r>
          </a:p>
          <a:p>
            <a:pPr marL="257175" indent="-257175">
              <a:buClr>
                <a:schemeClr val="accent1"/>
              </a:buClr>
              <a:buSzPct val="80000"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 Ab...b </a:t>
            </a:r>
          </a:p>
          <a:p>
            <a:pPr marL="257175" indent="-257175">
              <a:buClr>
                <a:schemeClr val="accent1"/>
              </a:buClr>
              <a:buSzPct val="80000"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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cb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...b</a:t>
            </a:r>
          </a:p>
        </p:txBody>
      </p:sp>
    </p:spTree>
    <p:extLst>
      <p:ext uri="{BB962C8B-B14F-4D97-AF65-F5344CB8AC3E}">
        <p14:creationId xmlns:p14="http://schemas.microsoft.com/office/powerpoint/2010/main" val="1410938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build="p"/>
      <p:bldP spid="153605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句型、句子和语言</a:t>
            </a:r>
            <a:endParaRPr lang="en-GB" altLang="zh-CN" dirty="0" smtClean="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noProof="1" smtClean="0">
                <a:latin typeface="微软雅黑" panose="020B0503020204020204" pitchFamily="34" charset="-122"/>
              </a:rPr>
              <a:t>设文法</a:t>
            </a:r>
            <a:r>
              <a:rPr lang="en-US" altLang="zh-CN" noProof="1" smtClean="0">
                <a:latin typeface="微软雅黑" panose="020B0503020204020204" pitchFamily="34" charset="-122"/>
              </a:rPr>
              <a:t>G</a:t>
            </a:r>
            <a:r>
              <a:rPr lang="en-US" altLang="zh-CN" baseline="-25000" dirty="0" smtClean="0">
                <a:latin typeface="微软雅黑" panose="020B0503020204020204" pitchFamily="34" charset="-122"/>
              </a:rPr>
              <a:t>2</a:t>
            </a:r>
            <a:r>
              <a:rPr lang="en-US" altLang="zh-CN" noProof="1" smtClean="0">
                <a:latin typeface="微软雅黑" panose="020B0503020204020204" pitchFamily="34" charset="-122"/>
              </a:rPr>
              <a:t>(S)</a:t>
            </a:r>
            <a:r>
              <a:rPr lang="zh-CN" altLang="en-US" dirty="0" smtClean="0">
                <a:latin typeface="微软雅黑" panose="020B0503020204020204" pitchFamily="34" charset="-122"/>
              </a:rPr>
              <a:t>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微软雅黑" panose="020B0503020204020204" pitchFamily="34" charset="-122"/>
              </a:rPr>
              <a:t>    	</a:t>
            </a:r>
            <a:r>
              <a:rPr lang="en-US" altLang="zh-CN" dirty="0" smtClean="0">
                <a:latin typeface="微软雅黑" panose="020B0503020204020204" pitchFamily="34" charset="-122"/>
              </a:rPr>
              <a:t>S </a:t>
            </a:r>
            <a:r>
              <a:rPr lang="en-US" altLang="zh-CN" dirty="0" smtClean="0">
                <a:latin typeface="微软雅黑" panose="020B0503020204020204" pitchFamily="34" charset="-122"/>
                <a:sym typeface="Symbol" panose="05050102010706020507" pitchFamily="18" charset="2"/>
              </a:rPr>
              <a:t> AB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微软雅黑" panose="020B0503020204020204" pitchFamily="34" charset="-122"/>
                <a:sym typeface="Symbol" panose="05050102010706020507" pitchFamily="18" charset="2"/>
              </a:rPr>
              <a:t>		A  </a:t>
            </a:r>
            <a:r>
              <a:rPr lang="en-US" altLang="zh-CN" dirty="0" err="1" smtClean="0">
                <a:latin typeface="微软雅黑" panose="020B0503020204020204" pitchFamily="34" charset="-122"/>
                <a:sym typeface="Symbol" panose="05050102010706020507" pitchFamily="18" charset="2"/>
              </a:rPr>
              <a:t>aA|a</a:t>
            </a:r>
            <a:endParaRPr lang="en-US" altLang="zh-CN" dirty="0" smtClean="0">
              <a:latin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微软雅黑" panose="020B0503020204020204" pitchFamily="34" charset="-122"/>
                <a:sym typeface="Symbol" panose="05050102010706020507" pitchFamily="18" charset="2"/>
              </a:rPr>
              <a:t>		B  </a:t>
            </a:r>
            <a:r>
              <a:rPr lang="en-US" altLang="zh-CN" dirty="0" err="1" smtClean="0">
                <a:latin typeface="微软雅黑" panose="020B0503020204020204" pitchFamily="34" charset="-122"/>
                <a:sym typeface="Symbol" panose="05050102010706020507" pitchFamily="18" charset="2"/>
              </a:rPr>
              <a:t>bB|b</a:t>
            </a:r>
            <a:endParaRPr lang="en-US" altLang="zh-CN" dirty="0" smtClean="0">
              <a:latin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noProof="1" smtClean="0">
                <a:latin typeface="微软雅黑" panose="020B0503020204020204" pitchFamily="34" charset="-122"/>
              </a:rPr>
              <a:t>G</a:t>
            </a:r>
            <a:r>
              <a:rPr lang="en-US" altLang="zh-CN" baseline="-25000" dirty="0" smtClean="0">
                <a:latin typeface="微软雅黑" panose="020B0503020204020204" pitchFamily="34" charset="-122"/>
              </a:rPr>
              <a:t>2</a:t>
            </a:r>
            <a:r>
              <a:rPr lang="en-US" altLang="zh-CN" noProof="1" smtClean="0">
                <a:latin typeface="微软雅黑" panose="020B0503020204020204" pitchFamily="34" charset="-122"/>
              </a:rPr>
              <a:t>(S)</a:t>
            </a:r>
            <a:r>
              <a:rPr kumimoji="1" lang="zh-CN" altLang="en-US" noProof="1"/>
              <a:t>产生</a:t>
            </a:r>
            <a:r>
              <a:rPr kumimoji="1" lang="zh-CN" altLang="en-US" dirty="0"/>
              <a:t>的语言是什么</a:t>
            </a:r>
            <a:r>
              <a:rPr kumimoji="1" lang="en-US" altLang="zh-CN" dirty="0" smtClean="0"/>
              <a:t>?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微软雅黑" panose="020B0503020204020204" pitchFamily="34" charset="-122"/>
              </a:rPr>
              <a:t>L(</a:t>
            </a:r>
            <a:r>
              <a:rPr lang="en-US" altLang="zh-CN" noProof="1" smtClean="0">
                <a:latin typeface="微软雅黑" panose="020B0503020204020204" pitchFamily="34" charset="-122"/>
              </a:rPr>
              <a:t>G</a:t>
            </a:r>
            <a:r>
              <a:rPr lang="en-US" altLang="zh-CN" baseline="-25000" dirty="0" smtClean="0">
                <a:latin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</a:rPr>
              <a:t>)={</a:t>
            </a:r>
            <a:r>
              <a:rPr lang="en-US" altLang="zh-CN" dirty="0" err="1" smtClean="0">
                <a:latin typeface="微软雅黑" panose="020B0503020204020204" pitchFamily="34" charset="-122"/>
              </a:rPr>
              <a:t>a</a:t>
            </a:r>
            <a:r>
              <a:rPr lang="en-US" altLang="zh-CN" baseline="30000" dirty="0" err="1" smtClean="0">
                <a:latin typeface="微软雅黑" panose="020B0503020204020204" pitchFamily="34" charset="-122"/>
              </a:rPr>
              <a:t>m</a:t>
            </a:r>
            <a:r>
              <a:rPr lang="en-US" altLang="zh-CN" dirty="0" err="1" smtClean="0">
                <a:latin typeface="微软雅黑" panose="020B0503020204020204" pitchFamily="34" charset="-122"/>
              </a:rPr>
              <a:t>b</a:t>
            </a:r>
            <a:r>
              <a:rPr lang="en-US" altLang="zh-CN" baseline="30000" dirty="0" err="1" smtClean="0">
                <a:latin typeface="微软雅黑" panose="020B0503020204020204" pitchFamily="34" charset="-122"/>
              </a:rPr>
              <a:t>n</a:t>
            </a:r>
            <a:r>
              <a:rPr lang="en-US" altLang="zh-CN" dirty="0" err="1" smtClean="0">
                <a:latin typeface="微软雅黑" panose="020B0503020204020204" pitchFamily="34" charset="-122"/>
              </a:rPr>
              <a:t>|m</a:t>
            </a:r>
            <a:r>
              <a:rPr lang="zh-CN" altLang="en-US" dirty="0" smtClean="0">
                <a:latin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</a:rPr>
              <a:t>n&gt;0}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729343" y="665113"/>
            <a:ext cx="2693439" cy="58129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 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 </a:t>
            </a:r>
            <a:r>
              <a:rPr kumimoji="1"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endParaRPr kumimoji="1"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 </a:t>
            </a:r>
            <a:r>
              <a:rPr kumimoji="1"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eaLnBrk="1" hangingPunct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A  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aA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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aaA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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aaaA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 ... </a:t>
            </a:r>
          </a:p>
          <a:p>
            <a:pPr eaLnBrk="1" hangingPunct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 a...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aA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 a...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aa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 b</a:t>
            </a:r>
          </a:p>
          <a:p>
            <a:pPr eaLnBrk="1" hangingPunct="1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B  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 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bb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 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bbb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 ... </a:t>
            </a:r>
          </a:p>
          <a:p>
            <a:pPr eaLnBrk="1" hangingPunct="1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 b...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 b...bb</a:t>
            </a:r>
          </a:p>
        </p:txBody>
      </p:sp>
    </p:spTree>
    <p:extLst>
      <p:ext uri="{BB962C8B-B14F-4D97-AF65-F5344CB8AC3E}">
        <p14:creationId xmlns:p14="http://schemas.microsoft.com/office/powerpoint/2010/main" val="35135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build="p" autoUpdateAnimBg="0"/>
      <p:bldP spid="152580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高级程序设计语言的语法描述</a:t>
            </a:r>
            <a:endParaRPr lang="en-GB" altLang="zh-CN" dirty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从语言到文法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7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句型、句子和语言</a:t>
            </a:r>
            <a:endParaRPr lang="en-GB" altLang="zh-CN" dirty="0" smtClean="0"/>
          </a:p>
        </p:txBody>
      </p:sp>
      <p:sp>
        <p:nvSpPr>
          <p:cNvPr id="15462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/>
              <a:t>请</a:t>
            </a:r>
            <a:r>
              <a:rPr kumimoji="1" lang="zh-CN" altLang="en-US" dirty="0" smtClean="0"/>
              <a:t>给出产生语言为</a:t>
            </a:r>
            <a:r>
              <a:rPr kumimoji="1" lang="en-US" altLang="zh-CN" dirty="0" smtClean="0"/>
              <a:t>{a</a:t>
            </a:r>
            <a:r>
              <a:rPr kumimoji="1" lang="en-US" altLang="zh-CN" baseline="30000" dirty="0" smtClean="0"/>
              <a:t>n</a:t>
            </a:r>
            <a:r>
              <a:rPr kumimoji="1" lang="en-US" altLang="zh-CN" dirty="0" smtClean="0"/>
              <a:t>b</a:t>
            </a:r>
            <a:r>
              <a:rPr kumimoji="1" lang="en-US" altLang="zh-CN" baseline="30000" dirty="0" smtClean="0"/>
              <a:t>n</a:t>
            </a:r>
            <a:r>
              <a:rPr kumimoji="1" lang="en-US" altLang="zh-CN" dirty="0" smtClean="0"/>
              <a:t>|n</a:t>
            </a:r>
            <a:r>
              <a:rPr kumimoji="1" lang="en-US" altLang="zh-CN" dirty="0" smtClean="0">
                <a:sym typeface="Symbol" panose="05050102010706020507" pitchFamily="18" charset="2"/>
              </a:rPr>
              <a:t>1</a:t>
            </a:r>
            <a:r>
              <a:rPr kumimoji="1" lang="en-US" altLang="zh-CN" dirty="0" smtClean="0"/>
              <a:t>}</a:t>
            </a:r>
            <a:r>
              <a:rPr kumimoji="1" lang="zh-CN" altLang="en-US" dirty="0" smtClean="0"/>
              <a:t>的文法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noProof="1" smtClean="0"/>
              <a:t>    </a:t>
            </a:r>
            <a:r>
              <a:rPr kumimoji="1" lang="en-US" altLang="zh-CN" noProof="1" smtClean="0"/>
              <a:t>G</a:t>
            </a:r>
            <a:r>
              <a:rPr kumimoji="1" lang="en-US" altLang="zh-CN" baseline="-25000" noProof="1" smtClean="0"/>
              <a:t>3</a:t>
            </a:r>
            <a:r>
              <a:rPr kumimoji="1" lang="en-US" altLang="zh-CN" noProof="1" smtClean="0"/>
              <a:t>(S)</a:t>
            </a:r>
            <a:r>
              <a:rPr kumimoji="1" lang="zh-CN" altLang="en-US" dirty="0" smtClean="0"/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S </a:t>
            </a:r>
            <a:r>
              <a:rPr kumimoji="1" lang="en-US" altLang="zh-CN" dirty="0" smtClean="0">
                <a:sym typeface="Symbol" panose="05050102010706020507" pitchFamily="18" charset="2"/>
              </a:rPr>
              <a:t> </a:t>
            </a:r>
            <a:r>
              <a:rPr kumimoji="1" lang="en-US" altLang="zh-CN" dirty="0" err="1" smtClean="0">
                <a:sym typeface="Symbol" panose="05050102010706020507" pitchFamily="18" charset="2"/>
              </a:rPr>
              <a:t>aSb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dirty="0" smtClean="0">
                <a:sym typeface="Symbol" panose="05050102010706020507" pitchFamily="18" charset="2"/>
              </a:rPr>
              <a:t>       S  ab</a:t>
            </a:r>
            <a:endParaRPr kumimoji="1" lang="en-US" altLang="zh-CN" dirty="0" smtClean="0"/>
          </a:p>
        </p:txBody>
      </p:sp>
      <p:sp>
        <p:nvSpPr>
          <p:cNvPr id="116739" name="Rectangle 2"/>
          <p:cNvSpPr>
            <a:spLocks noChangeArrowheads="1"/>
          </p:cNvSpPr>
          <p:nvPr/>
        </p:nvSpPr>
        <p:spPr bwMode="auto">
          <a:xfrm>
            <a:off x="1828800" y="2400300"/>
            <a:ext cx="58864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8925" indent="-288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7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kumimoji="1" lang="en-GB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3929857" y="3257550"/>
            <a:ext cx="4789141" cy="30939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GB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创艺简中圆"/>
              </a:rPr>
              <a:t>计算思维的典型方法</a:t>
            </a:r>
            <a:r>
              <a:rPr lang="en-GB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创艺简中圆"/>
              </a:rPr>
              <a:t>--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创艺简中圆"/>
              </a:rPr>
              <a:t>递归</a:t>
            </a:r>
          </a:p>
          <a:p>
            <a:pPr lvl="1" eaLnBrk="1" hangingPunct="1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创艺简中圆"/>
              </a:rPr>
              <a:t>问题的解决又依赖于类似问题的解决，只不过后者的复杂程度或规模较原来的问题更小</a:t>
            </a:r>
          </a:p>
          <a:p>
            <a:pPr lvl="1" eaLnBrk="1" hangingPunct="1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创艺简中圆"/>
              </a:rPr>
              <a:t>一旦将问题的复杂程度和规模化简到足够小时，问题的解法其实非常简单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创艺简中圆"/>
            </a:endParaRPr>
          </a:p>
          <a:p>
            <a:pPr lvl="1" eaLnBrk="1" hangingPunct="1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endParaRPr lang="en-GB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创艺简中圆"/>
            </a:endParaRPr>
          </a:p>
        </p:txBody>
      </p:sp>
      <p:pic>
        <p:nvPicPr>
          <p:cNvPr id="154631" name="Picture 7" descr="on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31" y="4270762"/>
            <a:ext cx="1938338" cy="193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935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uiExpand="1" build="p"/>
      <p:bldP spid="154629" grpId="0" uiExpan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上下文无关文法示例</a:t>
            </a:r>
            <a:endParaRPr lang="en-GB" altLang="zh-CN" dirty="0" smtClean="0"/>
          </a:p>
        </p:txBody>
      </p:sp>
      <p:sp>
        <p:nvSpPr>
          <p:cNvPr id="15565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/>
              <a:t>请</a:t>
            </a:r>
            <a:r>
              <a:rPr kumimoji="1" lang="zh-CN" altLang="en-US" dirty="0" smtClean="0">
                <a:latin typeface="微软雅黑" panose="020B0503020204020204" pitchFamily="34" charset="-122"/>
              </a:rPr>
              <a:t>给出产生语言为</a:t>
            </a:r>
            <a:r>
              <a:rPr kumimoji="1" lang="en-US" altLang="zh-CN" dirty="0" smtClean="0">
                <a:latin typeface="微软雅黑" panose="020B0503020204020204" pitchFamily="34" charset="-122"/>
              </a:rPr>
              <a:t>{a</a:t>
            </a:r>
            <a:r>
              <a:rPr kumimoji="1" lang="en-US" altLang="zh-CN" baseline="30000" dirty="0" smtClean="0">
                <a:latin typeface="微软雅黑" panose="020B0503020204020204" pitchFamily="34" charset="-122"/>
              </a:rPr>
              <a:t>m</a:t>
            </a:r>
            <a:r>
              <a:rPr kumimoji="1" lang="en-US" altLang="zh-CN" dirty="0" smtClean="0">
                <a:latin typeface="微软雅黑" panose="020B0503020204020204" pitchFamily="34" charset="-122"/>
              </a:rPr>
              <a:t>b</a:t>
            </a:r>
            <a:r>
              <a:rPr kumimoji="1" lang="en-US" altLang="zh-CN" baseline="30000" dirty="0" smtClean="0">
                <a:latin typeface="微软雅黑" panose="020B0503020204020204" pitchFamily="34" charset="-122"/>
              </a:rPr>
              <a:t>n</a:t>
            </a:r>
            <a:r>
              <a:rPr kumimoji="1" lang="en-US" altLang="zh-CN" dirty="0" smtClean="0">
                <a:latin typeface="微软雅黑" panose="020B0503020204020204" pitchFamily="34" charset="-122"/>
              </a:rPr>
              <a:t>|1</a:t>
            </a:r>
            <a:r>
              <a:rPr kumimoji="1" lang="en-US" altLang="zh-CN" dirty="0" smtClean="0">
                <a:latin typeface="微软雅黑" panose="020B0503020204020204" pitchFamily="34" charset="-122"/>
                <a:sym typeface="Symbol" panose="05050102010706020507" pitchFamily="18" charset="2"/>
              </a:rPr>
              <a:t></a:t>
            </a:r>
            <a:r>
              <a:rPr kumimoji="1" lang="en-US" altLang="zh-CN" dirty="0" smtClean="0">
                <a:latin typeface="微软雅黑" panose="020B0503020204020204" pitchFamily="34" charset="-122"/>
              </a:rPr>
              <a:t>n</a:t>
            </a:r>
            <a:r>
              <a:rPr kumimoji="1" lang="en-US" altLang="zh-CN" dirty="0" smtClean="0">
                <a:latin typeface="微软雅黑" panose="020B0503020204020204" pitchFamily="34" charset="-122"/>
                <a:sym typeface="Symbol" panose="05050102010706020507" pitchFamily="18" charset="2"/>
              </a:rPr>
              <a:t></a:t>
            </a:r>
            <a:r>
              <a:rPr kumimoji="1" lang="en-US" altLang="zh-CN" dirty="0" smtClean="0">
                <a:latin typeface="微软雅黑" panose="020B0503020204020204" pitchFamily="34" charset="-122"/>
              </a:rPr>
              <a:t>m</a:t>
            </a:r>
            <a:r>
              <a:rPr kumimoji="1" lang="en-US" altLang="zh-CN" dirty="0" smtClean="0">
                <a:latin typeface="微软雅黑" panose="020B0503020204020204" pitchFamily="34" charset="-122"/>
                <a:sym typeface="Symbol" panose="05050102010706020507" pitchFamily="18" charset="2"/>
              </a:rPr>
              <a:t>2n</a:t>
            </a:r>
            <a:r>
              <a:rPr kumimoji="1" lang="en-US" altLang="zh-CN" dirty="0" smtClean="0">
                <a:latin typeface="微软雅黑" panose="020B0503020204020204" pitchFamily="34" charset="-122"/>
              </a:rPr>
              <a:t>}</a:t>
            </a:r>
            <a:r>
              <a:rPr kumimoji="1" lang="zh-CN" altLang="en-US" dirty="0" smtClean="0">
                <a:latin typeface="微软雅黑" panose="020B0503020204020204" pitchFamily="34" charset="-122"/>
              </a:rPr>
              <a:t>的文法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noProof="1" smtClean="0">
                <a:latin typeface="微软雅黑" panose="020B0503020204020204" pitchFamily="34" charset="-122"/>
              </a:rPr>
              <a:t> </a:t>
            </a:r>
            <a:r>
              <a:rPr kumimoji="1" lang="en-US" altLang="zh-CN" noProof="1" smtClean="0">
                <a:latin typeface="微软雅黑" panose="020B0503020204020204" pitchFamily="34" charset="-122"/>
              </a:rPr>
              <a:t>G</a:t>
            </a:r>
            <a:r>
              <a:rPr kumimoji="1" lang="en-US" altLang="zh-CN" baseline="-25000" noProof="1" smtClean="0">
                <a:latin typeface="微软雅黑" panose="020B0503020204020204" pitchFamily="34" charset="-122"/>
              </a:rPr>
              <a:t>4</a:t>
            </a:r>
            <a:r>
              <a:rPr kumimoji="1" lang="en-US" altLang="zh-CN" noProof="1" smtClean="0">
                <a:latin typeface="微软雅黑" panose="020B0503020204020204" pitchFamily="34" charset="-122"/>
              </a:rPr>
              <a:t>(S)</a:t>
            </a:r>
            <a:r>
              <a:rPr kumimoji="1" lang="zh-CN" altLang="en-US" dirty="0" smtClean="0">
                <a:latin typeface="微软雅黑" panose="020B0503020204020204" pitchFamily="34" charset="-122"/>
              </a:rPr>
              <a:t>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 smtClean="0">
                <a:latin typeface="微软雅黑" panose="020B0503020204020204" pitchFamily="34" charset="-122"/>
              </a:rPr>
              <a:t>       </a:t>
            </a:r>
            <a:r>
              <a:rPr kumimoji="1" lang="en-US" altLang="zh-CN" dirty="0" smtClean="0">
                <a:latin typeface="微软雅黑" panose="020B0503020204020204" pitchFamily="34" charset="-122"/>
                <a:sym typeface="Symbol" panose="05050102010706020507" pitchFamily="18" charset="2"/>
              </a:rPr>
              <a:t>S  ab | </a:t>
            </a:r>
            <a:r>
              <a:rPr kumimoji="1" lang="en-US" altLang="zh-CN" dirty="0" err="1" smtClean="0">
                <a:latin typeface="微软雅黑" panose="020B0503020204020204" pitchFamily="34" charset="-122"/>
                <a:sym typeface="Symbol" panose="05050102010706020507" pitchFamily="18" charset="2"/>
              </a:rPr>
              <a:t>aab</a:t>
            </a:r>
            <a:r>
              <a:rPr kumimoji="1" lang="en-US" altLang="zh-CN" dirty="0" smtClean="0">
                <a:latin typeface="微软雅黑" panose="020B0503020204020204" pitchFamily="34" charset="-122"/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 smtClean="0">
                <a:latin typeface="微软雅黑" panose="020B0503020204020204" pitchFamily="34" charset="-122"/>
              </a:rPr>
              <a:t>       S </a:t>
            </a:r>
            <a:r>
              <a:rPr kumimoji="1" lang="en-US" altLang="zh-CN" dirty="0" smtClean="0">
                <a:latin typeface="微软雅黑" panose="020B0503020204020204" pitchFamily="34" charset="-122"/>
                <a:sym typeface="Symbol" panose="05050102010706020507" pitchFamily="18" charset="2"/>
              </a:rPr>
              <a:t> </a:t>
            </a:r>
            <a:r>
              <a:rPr kumimoji="1" lang="en-US" altLang="zh-CN" dirty="0" err="1" smtClean="0">
                <a:latin typeface="微软雅黑" panose="020B0503020204020204" pitchFamily="34" charset="-122"/>
                <a:sym typeface="Symbol" panose="05050102010706020507" pitchFamily="18" charset="2"/>
              </a:rPr>
              <a:t>aSb</a:t>
            </a:r>
            <a:r>
              <a:rPr kumimoji="1" lang="en-US" altLang="zh-CN" dirty="0" smtClean="0">
                <a:latin typeface="微软雅黑" panose="020B0503020204020204" pitchFamily="34" charset="-122"/>
                <a:sym typeface="Symbol" panose="05050102010706020507" pitchFamily="18" charset="2"/>
              </a:rPr>
              <a:t> | </a:t>
            </a:r>
            <a:r>
              <a:rPr kumimoji="1" lang="en-US" altLang="zh-CN" dirty="0" err="1" smtClean="0">
                <a:latin typeface="微软雅黑" panose="020B0503020204020204" pitchFamily="34" charset="-122"/>
                <a:sym typeface="Symbol" panose="05050102010706020507" pitchFamily="18" charset="2"/>
              </a:rPr>
              <a:t>aaSb</a:t>
            </a:r>
            <a:endParaRPr kumimoji="1" lang="en-US" altLang="zh-CN" dirty="0" smtClean="0">
              <a:latin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/>
            <a:endParaRPr kumimoji="1" lang="en-GB" altLang="zh-CN" dirty="0" smtClean="0"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1211139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 dirty="0"/>
              <a:t>高级语言及其语法描述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程序语言的定义</a:t>
            </a:r>
          </a:p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</a:rPr>
              <a:t>高级语言的一般特性</a:t>
            </a: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程序语言的语法描述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defTabSz="685800">
              <a:defRPr/>
            </a:pPr>
            <a:endParaRPr lang="zh-CN" altLang="en-US" sz="2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3033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高级程序设计语言的语法描述</a:t>
            </a:r>
            <a:endParaRPr lang="en-GB" altLang="zh-CN" dirty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推导与语法树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6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最左</a:t>
            </a:r>
            <a:r>
              <a:rPr lang="zh-CN" altLang="en-US" dirty="0" smtClean="0"/>
              <a:t>推导和最右推导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从一个句型到另一个句型的推导往往不唯一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</a:t>
            </a:r>
            <a:r>
              <a:rPr lang="en-US" altLang="zh-CN" dirty="0" err="1" smtClean="0"/>
              <a:t>E+E</a:t>
            </a:r>
            <a:r>
              <a:rPr lang="en-US" altLang="zh-CN" dirty="0" err="1" smtClean="0">
                <a:sym typeface="Symbol" panose="05050102010706020507" pitchFamily="18" charset="2"/>
              </a:rPr>
              <a:t></a:t>
            </a:r>
            <a:r>
              <a:rPr lang="en-US" altLang="zh-CN" dirty="0" err="1" smtClean="0"/>
              <a:t>i+E</a:t>
            </a:r>
            <a:r>
              <a:rPr lang="en-US" altLang="zh-CN" dirty="0" err="1" smtClean="0">
                <a:sym typeface="Symbol" panose="05050102010706020507" pitchFamily="18" charset="2"/>
              </a:rPr>
              <a:t>i</a:t>
            </a:r>
            <a:r>
              <a:rPr lang="en-US" altLang="zh-CN" dirty="0" err="1" smtClean="0"/>
              <a:t>+I</a:t>
            </a:r>
            <a:endParaRPr lang="en-US" altLang="zh-CN" dirty="0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E+E</a:t>
            </a:r>
            <a:r>
              <a:rPr lang="en-US" altLang="zh-CN" dirty="0" err="1" smtClean="0">
                <a:sym typeface="Symbol" panose="05050102010706020507" pitchFamily="18" charset="2"/>
              </a:rPr>
              <a:t></a:t>
            </a:r>
            <a:r>
              <a:rPr lang="en-US" altLang="zh-CN" dirty="0" err="1" smtClean="0"/>
              <a:t>E+i</a:t>
            </a:r>
            <a:r>
              <a:rPr lang="en-US" altLang="zh-CN" dirty="0" err="1" smtClean="0">
                <a:sym typeface="Symbol" panose="05050102010706020507" pitchFamily="18" charset="2"/>
              </a:rPr>
              <a:t>i</a:t>
            </a:r>
            <a:r>
              <a:rPr lang="en-US" altLang="zh-CN" dirty="0" err="1" smtClean="0"/>
              <a:t>+i</a:t>
            </a:r>
            <a:endParaRPr lang="en-US" altLang="zh-CN" dirty="0" smtClean="0"/>
          </a:p>
          <a:p>
            <a:pPr eaLnBrk="1" hangingPunct="1">
              <a:spcBef>
                <a:spcPct val="80000"/>
              </a:spcBef>
            </a:pPr>
            <a:r>
              <a:rPr lang="zh-CN" altLang="en-US" dirty="0" smtClean="0">
                <a:solidFill>
                  <a:srgbClr val="CC0000"/>
                </a:solidFill>
              </a:rPr>
              <a:t>最左推导</a:t>
            </a:r>
            <a:r>
              <a:rPr lang="zh-CN" altLang="en-US" dirty="0" smtClean="0"/>
              <a:t>：任何一步</a:t>
            </a:r>
            <a:r>
              <a:rPr lang="zh-CN" altLang="en-US" dirty="0" smtClean="0">
                <a:sym typeface="Symbol" panose="05050102010706020507" pitchFamily="18" charset="2"/>
              </a:rPr>
              <a:t>  </a:t>
            </a:r>
            <a:r>
              <a:rPr lang="zh-CN" altLang="en-US" dirty="0" smtClean="0"/>
              <a:t>都是对</a:t>
            </a:r>
            <a:r>
              <a:rPr lang="zh-CN" altLang="en-US" dirty="0" smtClean="0">
                <a:sym typeface="Symbol" panose="05050102010706020507" pitchFamily="18" charset="2"/>
              </a:rPr>
              <a:t></a:t>
            </a:r>
            <a:r>
              <a:rPr lang="zh-CN" altLang="en-US" dirty="0" smtClean="0"/>
              <a:t>中的最左非终结符进行替换</a:t>
            </a:r>
          </a:p>
          <a:p>
            <a:pPr eaLnBrk="1" hangingPunct="1">
              <a:spcBef>
                <a:spcPct val="80000"/>
              </a:spcBef>
            </a:pPr>
            <a:r>
              <a:rPr lang="zh-CN" altLang="en-US" dirty="0" smtClean="0">
                <a:solidFill>
                  <a:srgbClr val="CC0000"/>
                </a:solidFill>
              </a:rPr>
              <a:t>最右推导</a:t>
            </a:r>
            <a:r>
              <a:rPr lang="zh-CN" altLang="en-US" dirty="0" smtClean="0"/>
              <a:t>：任何一步</a:t>
            </a:r>
            <a:r>
              <a:rPr lang="zh-CN" altLang="en-US" dirty="0" smtClean="0">
                <a:sym typeface="Symbol" panose="05050102010706020507" pitchFamily="18" charset="2"/>
              </a:rPr>
              <a:t>  </a:t>
            </a:r>
            <a:r>
              <a:rPr lang="zh-CN" altLang="en-US" dirty="0" smtClean="0"/>
              <a:t>都是对</a:t>
            </a:r>
            <a:r>
              <a:rPr lang="zh-CN" altLang="en-US" dirty="0" smtClean="0">
                <a:sym typeface="Symbol" panose="05050102010706020507" pitchFamily="18" charset="2"/>
              </a:rPr>
              <a:t></a:t>
            </a:r>
            <a:r>
              <a:rPr lang="zh-CN" altLang="en-US" dirty="0" smtClean="0"/>
              <a:t>中的最右非终结符进行替换</a:t>
            </a:r>
          </a:p>
        </p:txBody>
      </p:sp>
    </p:spTree>
    <p:extLst>
      <p:ext uri="{BB962C8B-B14F-4D97-AF65-F5344CB8AC3E}">
        <p14:creationId xmlns:p14="http://schemas.microsoft.com/office/powerpoint/2010/main" val="95317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6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6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6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</a:rPr>
              <a:t>语法树</a:t>
            </a:r>
            <a:endParaRPr lang="en-US" altLang="zh-CN" dirty="0" smtClean="0">
              <a:latin typeface="微软雅黑" panose="020B0503020204020204" pitchFamily="34" charset="-122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</a:rPr>
              <a:t>用一张图表示一个句型的推导</a:t>
            </a:r>
            <a:r>
              <a:rPr lang="en-US" altLang="zh-CN" dirty="0" smtClean="0">
                <a:latin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</a:rPr>
              <a:t>称为</a:t>
            </a:r>
            <a:r>
              <a:rPr lang="zh-CN" altLang="en-US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语法树</a:t>
            </a:r>
            <a:endParaRPr lang="en-US" altLang="zh-CN" dirty="0" smtClean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kumimoji="1" lang="zh-CN" altLang="en-US" dirty="0">
                <a:latin typeface="Times New Roman" panose="02020603050405020304" pitchFamily="18" charset="0"/>
              </a:rPr>
              <a:t>一棵语法树是不同推导过程的共性抽象</a:t>
            </a:r>
            <a:endParaRPr lang="zh-CN" altLang="en-US" dirty="0" smtClean="0">
              <a:solidFill>
                <a:srgbClr val="CC0000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157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190278"/>
              </p:ext>
            </p:extLst>
          </p:nvPr>
        </p:nvGraphicFramePr>
        <p:xfrm>
          <a:off x="547144" y="3439099"/>
          <a:ext cx="2099072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Picture" r:id="rId4" imgW="1870200" imgH="2189520" progId="Word.Picture.8">
                  <p:embed/>
                </p:oleObj>
              </mc:Choice>
              <mc:Fallback>
                <p:oleObj name="Picture" r:id="rId4" imgW="1870200" imgH="21895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44" y="3439099"/>
                        <a:ext cx="2099072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3332944" y="4026747"/>
            <a:ext cx="20002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(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E+E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(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E*E+E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(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*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E+E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(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*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i+E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(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*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i+i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5333194" y="4046634"/>
            <a:ext cx="148149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</a:p>
          <a:p>
            <a:pPr eaLnBrk="1" hangingPunct="1"/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(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E+E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(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E+i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(E*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E+i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(E*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i+i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(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*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i+i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3332944" y="2993318"/>
            <a:ext cx="4224269" cy="89156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G(E)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E+E | E*E | (E)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i+i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522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5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57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57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57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57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57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57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57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57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157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 autoUpdateAnimBg="0"/>
      <p:bldP spid="157701" grpId="0" build="p" autoUpdateAnimBg="0"/>
      <p:bldP spid="157702" grpId="0" build="p" autoUpdateAnimBg="0"/>
      <p:bldP spid="15770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高级程序设计语言的语法描述</a:t>
            </a:r>
            <a:endParaRPr lang="en-GB" altLang="zh-CN" dirty="0"/>
          </a:p>
          <a:p>
            <a:r>
              <a:rPr lang="en-US" altLang="zh-CN" dirty="0" smtClean="0"/>
              <a:t>——</a:t>
            </a:r>
            <a:r>
              <a:rPr lang="zh-CN" altLang="en-US" dirty="0"/>
              <a:t>语法树与二义性</a:t>
            </a:r>
          </a:p>
        </p:txBody>
      </p:sp>
    </p:spTree>
    <p:extLst>
      <p:ext uri="{BB962C8B-B14F-4D97-AF65-F5344CB8AC3E}">
        <p14:creationId xmlns:p14="http://schemas.microsoft.com/office/powerpoint/2010/main" val="51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语法树</a:t>
            </a:r>
            <a:r>
              <a:rPr lang="zh-CN" altLang="en-US" dirty="0"/>
              <a:t>与二义性</a:t>
            </a:r>
            <a:r>
              <a:rPr lang="en-US" altLang="zh-CN" dirty="0"/>
              <a:t>(</a:t>
            </a:r>
            <a:r>
              <a:rPr lang="en-GB" altLang="zh-CN" dirty="0"/>
              <a:t>ambiguity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一个句型是否只对应唯一一棵语法树？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i+i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graphicFrame>
        <p:nvGraphicFramePr>
          <p:cNvPr id="158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892604"/>
              </p:ext>
            </p:extLst>
          </p:nvPr>
        </p:nvGraphicFramePr>
        <p:xfrm>
          <a:off x="1362377" y="3673698"/>
          <a:ext cx="1930123" cy="2259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图片" r:id="rId4" imgW="1870200" imgH="2189520" progId="Word.Picture.8">
                  <p:embed/>
                </p:oleObj>
              </mc:Choice>
              <mc:Fallback>
                <p:oleObj name="图片" r:id="rId4" imgW="1870200" imgH="21895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377" y="3673698"/>
                        <a:ext cx="1930123" cy="2259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39642"/>
              </p:ext>
            </p:extLst>
          </p:nvPr>
        </p:nvGraphicFramePr>
        <p:xfrm>
          <a:off x="3804581" y="3673698"/>
          <a:ext cx="2259656" cy="2393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图片" r:id="rId6" imgW="2188800" imgH="2319120" progId="Word.Picture.8">
                  <p:embed/>
                </p:oleObj>
              </mc:Choice>
              <mc:Fallback>
                <p:oleObj name="图片" r:id="rId6" imgW="2188800" imgH="23191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4581" y="3673698"/>
                        <a:ext cx="2259656" cy="2393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3443972" y="2390572"/>
            <a:ext cx="4103048" cy="904863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G(E)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i|E+E|E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*E|(E)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是二义的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(ambiguous)</a:t>
            </a:r>
            <a:endParaRPr lang="en-GB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74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build="p" autoUpdateAnimBg="0"/>
      <p:bldP spid="158726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语法树与二义性</a:t>
            </a:r>
            <a:r>
              <a:rPr lang="en-US" altLang="zh-CN" smtClean="0"/>
              <a:t>(</a:t>
            </a:r>
            <a:r>
              <a:rPr lang="en-GB" altLang="zh-CN" smtClean="0"/>
              <a:t>ambiguity</a:t>
            </a:r>
            <a:r>
              <a:rPr lang="en-US" altLang="zh-CN" smtClean="0"/>
              <a:t>)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文法</a:t>
            </a:r>
            <a:r>
              <a:rPr lang="zh-CN" altLang="en-US" dirty="0" smtClean="0"/>
              <a:t>的</a:t>
            </a:r>
            <a:r>
              <a:rPr lang="zh-CN" altLang="en-US" dirty="0"/>
              <a:t>二义性</a:t>
            </a:r>
            <a:r>
              <a:rPr lang="zh-CN" altLang="zh-CN" noProof="1" smtClean="0"/>
              <a:t>：</a:t>
            </a:r>
            <a:r>
              <a:rPr lang="zh-CN" altLang="en-US" noProof="1"/>
              <a:t>如果一个文法存在某个句子对应</a:t>
            </a:r>
            <a:r>
              <a:rPr lang="zh-CN" altLang="en-US" noProof="1" smtClean="0"/>
              <a:t>两棵不同</a:t>
            </a:r>
            <a:r>
              <a:rPr lang="zh-CN" altLang="en-US" noProof="1"/>
              <a:t>的语法树</a:t>
            </a:r>
            <a:r>
              <a:rPr lang="zh-CN" altLang="zh-CN" noProof="1"/>
              <a:t>，</a:t>
            </a:r>
            <a:r>
              <a:rPr lang="zh-CN" altLang="en-US" noProof="1"/>
              <a:t>则说这个</a:t>
            </a:r>
            <a:r>
              <a:rPr lang="zh-CN" altLang="en-US" noProof="1">
                <a:solidFill>
                  <a:srgbClr val="CC0000"/>
                </a:solidFill>
              </a:rPr>
              <a:t>文法是二义的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G(E)</a:t>
            </a:r>
            <a:r>
              <a:rPr lang="zh-CN" altLang="en-US" dirty="0"/>
              <a:t>： </a:t>
            </a:r>
            <a:r>
              <a:rPr lang="en-US" altLang="zh-CN" dirty="0"/>
              <a:t>E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i|E+E|E</a:t>
            </a:r>
            <a:r>
              <a:rPr lang="en-US" altLang="zh-CN" dirty="0"/>
              <a:t>*E|(E) </a:t>
            </a:r>
            <a:r>
              <a:rPr lang="zh-CN" altLang="en-US" dirty="0"/>
              <a:t>是二义文法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语言的二义性：一个</a:t>
            </a:r>
            <a:r>
              <a:rPr lang="zh-CN" altLang="en-US" dirty="0">
                <a:solidFill>
                  <a:srgbClr val="CC0000"/>
                </a:solidFill>
              </a:rPr>
              <a:t>语言是二</a:t>
            </a:r>
            <a:r>
              <a:rPr lang="zh-CN" altLang="en-US" dirty="0" smtClean="0">
                <a:solidFill>
                  <a:srgbClr val="CC0000"/>
                </a:solidFill>
              </a:rPr>
              <a:t>义的</a:t>
            </a:r>
            <a:r>
              <a:rPr lang="zh-CN" altLang="en-US" dirty="0"/>
              <a:t>，如果对它不存在无二</a:t>
            </a:r>
            <a:r>
              <a:rPr lang="zh-CN" altLang="en-US" dirty="0" smtClean="0"/>
              <a:t>义的</a:t>
            </a:r>
            <a:r>
              <a:rPr lang="zh-CN" altLang="en-US" dirty="0"/>
              <a:t>文法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对于语言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，可能</a:t>
            </a:r>
            <a:r>
              <a:rPr lang="zh-CN" altLang="en-US" dirty="0"/>
              <a:t>存在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n-US" altLang="zh-CN" dirty="0"/>
              <a:t>G’</a:t>
            </a:r>
            <a:r>
              <a:rPr lang="zh-CN" altLang="en-US" dirty="0" smtClean="0"/>
              <a:t>，使得</a:t>
            </a:r>
            <a:r>
              <a:rPr lang="en-US" altLang="zh-CN" dirty="0"/>
              <a:t>L(G)=L(G</a:t>
            </a:r>
            <a:r>
              <a:rPr lang="en-US" altLang="zh-CN" dirty="0" smtClean="0"/>
              <a:t>’)=L</a:t>
            </a:r>
            <a:r>
              <a:rPr lang="zh-CN" altLang="en-US" dirty="0" smtClean="0"/>
              <a:t>，有可能其中一个文法为二</a:t>
            </a:r>
            <a:r>
              <a:rPr lang="zh-CN" altLang="en-US" dirty="0"/>
              <a:t>义的</a:t>
            </a:r>
            <a:r>
              <a:rPr lang="zh-CN" altLang="en-US" dirty="0" smtClean="0"/>
              <a:t>，另一</a:t>
            </a:r>
            <a:r>
              <a:rPr lang="zh-CN" altLang="en-US" dirty="0"/>
              <a:t>个为无二义</a:t>
            </a:r>
            <a:r>
              <a:rPr lang="zh-CN" altLang="en-US" dirty="0" smtClean="0"/>
              <a:t>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30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语言的二义性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841" y="3328210"/>
            <a:ext cx="5826297" cy="4343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3000" dirty="0"/>
              <a:t>John saw Mary in a boat.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950" dirty="0"/>
          </a:p>
        </p:txBody>
      </p:sp>
    </p:spTree>
    <p:extLst>
      <p:ext uri="{BB962C8B-B14F-4D97-AF65-F5344CB8AC3E}">
        <p14:creationId xmlns:p14="http://schemas.microsoft.com/office/powerpoint/2010/main" val="329064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语言的二义性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idx="1"/>
          </p:nvPr>
        </p:nvSpPr>
        <p:spPr>
          <a:xfrm>
            <a:off x="833928" y="2360934"/>
            <a:ext cx="2907851" cy="98387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rmAutofit fontScale="925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二义文法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G(E)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： 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E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 | E+E | E*E | (E)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833928" y="3612000"/>
            <a:ext cx="2907851" cy="1686131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无二义文法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kumimoji="1" lang="en-US" altLang="zh-CN" sz="2400" dirty="0">
                <a:latin typeface="+mn-lt"/>
                <a:ea typeface="微软雅黑" panose="020B0503020204020204" pitchFamily="34" charset="-122"/>
              </a:rPr>
              <a:t>’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E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  |  E +  T</a:t>
            </a:r>
          </a:p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T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 F  |  T  *  F</a:t>
            </a:r>
          </a:p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F  (  E  )  |   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4069311" y="4186920"/>
            <a:ext cx="3864075" cy="1111211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 * 因子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| 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96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build="p" animBg="1"/>
      <p:bldP spid="160772" grpId="0" animBg="1"/>
      <p:bldP spid="16077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语言的二义性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考虑句子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*</a:t>
            </a:r>
            <a:r>
              <a:rPr kumimoji="1" lang="en-US" altLang="zh-CN" dirty="0" err="1"/>
              <a:t>i+i</a:t>
            </a:r>
            <a:r>
              <a:rPr kumimoji="1" lang="en-US" altLang="zh-CN" dirty="0"/>
              <a:t>)</a:t>
            </a:r>
            <a:endParaRPr kumimoji="1" lang="en-US" altLang="zh-CN" sz="1500" dirty="0"/>
          </a:p>
          <a:p>
            <a:endParaRPr lang="zh-CN" altLang="en-US" dirty="0"/>
          </a:p>
        </p:txBody>
      </p:sp>
      <p:grpSp>
        <p:nvGrpSpPr>
          <p:cNvPr id="44" name="Group 42"/>
          <p:cNvGrpSpPr>
            <a:grpSpLocks/>
          </p:cNvGrpSpPr>
          <p:nvPr/>
        </p:nvGrpSpPr>
        <p:grpSpPr bwMode="auto">
          <a:xfrm>
            <a:off x="3175795" y="764424"/>
            <a:ext cx="3017837" cy="5792787"/>
            <a:chOff x="3651" y="391"/>
            <a:chExt cx="1901" cy="3649"/>
          </a:xfrm>
        </p:grpSpPr>
        <p:sp>
          <p:nvSpPr>
            <p:cNvPr id="45" name="Rectangle 3"/>
            <p:cNvSpPr>
              <a:spLocks noChangeArrowheads="1"/>
            </p:cNvSpPr>
            <p:nvPr/>
          </p:nvSpPr>
          <p:spPr bwMode="auto">
            <a:xfrm>
              <a:off x="5235" y="1648"/>
              <a:ext cx="31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4562" y="391"/>
              <a:ext cx="31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47" name="Rectangle 5"/>
            <p:cNvSpPr>
              <a:spLocks noChangeArrowheads="1"/>
            </p:cNvSpPr>
            <p:nvPr/>
          </p:nvSpPr>
          <p:spPr bwMode="auto">
            <a:xfrm>
              <a:off x="4562" y="1202"/>
              <a:ext cx="31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endPara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6"/>
            <p:cNvSpPr>
              <a:spLocks noChangeArrowheads="1"/>
            </p:cNvSpPr>
            <p:nvPr/>
          </p:nvSpPr>
          <p:spPr bwMode="auto">
            <a:xfrm>
              <a:off x="4087" y="2054"/>
              <a:ext cx="31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4562" y="2905"/>
              <a:ext cx="31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3651" y="3350"/>
              <a:ext cx="31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4562" y="796"/>
              <a:ext cx="31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4087" y="2459"/>
              <a:ext cx="31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5116" y="2054"/>
              <a:ext cx="31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</a:p>
          </p:txBody>
        </p:sp>
        <p:sp>
          <p:nvSpPr>
            <p:cNvPr id="54" name="Rectangle 12"/>
            <p:cNvSpPr>
              <a:spLocks noChangeArrowheads="1"/>
            </p:cNvSpPr>
            <p:nvPr/>
          </p:nvSpPr>
          <p:spPr bwMode="auto">
            <a:xfrm>
              <a:off x="3651" y="2905"/>
              <a:ext cx="31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</a:p>
          </p:txBody>
        </p:sp>
        <p:sp>
          <p:nvSpPr>
            <p:cNvPr id="55" name="Rectangle 13"/>
            <p:cNvSpPr>
              <a:spLocks noChangeArrowheads="1"/>
            </p:cNvSpPr>
            <p:nvPr/>
          </p:nvSpPr>
          <p:spPr bwMode="auto">
            <a:xfrm>
              <a:off x="3651" y="3797"/>
              <a:ext cx="31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</a:p>
          </p:txBody>
        </p:sp>
        <p:sp>
          <p:nvSpPr>
            <p:cNvPr id="56" name="Rectangle 14"/>
            <p:cNvSpPr>
              <a:spLocks noChangeArrowheads="1"/>
            </p:cNvSpPr>
            <p:nvPr/>
          </p:nvSpPr>
          <p:spPr bwMode="auto">
            <a:xfrm>
              <a:off x="4562" y="2054"/>
              <a:ext cx="31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4087" y="2905"/>
              <a:ext cx="31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</a:p>
          </p:txBody>
        </p:sp>
        <p:sp>
          <p:nvSpPr>
            <p:cNvPr id="58" name="Rectangle 16"/>
            <p:cNvSpPr>
              <a:spLocks noChangeArrowheads="1"/>
            </p:cNvSpPr>
            <p:nvPr/>
          </p:nvSpPr>
          <p:spPr bwMode="auto">
            <a:xfrm>
              <a:off x="3928" y="1648"/>
              <a:ext cx="31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</a:p>
          </p:txBody>
        </p:sp>
        <p:sp>
          <p:nvSpPr>
            <p:cNvPr id="59" name="Line 17"/>
            <p:cNvSpPr>
              <a:spLocks noChangeShapeType="1"/>
            </p:cNvSpPr>
            <p:nvPr/>
          </p:nvSpPr>
          <p:spPr bwMode="auto">
            <a:xfrm>
              <a:off x="4720" y="634"/>
              <a:ext cx="0" cy="162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0" name="Line 18"/>
            <p:cNvSpPr>
              <a:spLocks noChangeShapeType="1"/>
            </p:cNvSpPr>
            <p:nvPr/>
          </p:nvSpPr>
          <p:spPr bwMode="auto">
            <a:xfrm>
              <a:off x="4720" y="1024"/>
              <a:ext cx="0" cy="20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4562" y="1607"/>
              <a:ext cx="31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62" name="Line 20"/>
            <p:cNvSpPr>
              <a:spLocks noChangeShapeType="1"/>
            </p:cNvSpPr>
            <p:nvPr/>
          </p:nvSpPr>
          <p:spPr bwMode="auto">
            <a:xfrm>
              <a:off x="4720" y="1445"/>
              <a:ext cx="0" cy="20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3" name="Line 21"/>
            <p:cNvSpPr>
              <a:spLocks noChangeShapeType="1"/>
            </p:cNvSpPr>
            <p:nvPr/>
          </p:nvSpPr>
          <p:spPr bwMode="auto">
            <a:xfrm flipH="1">
              <a:off x="4047" y="1445"/>
              <a:ext cx="594" cy="20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4800" y="1445"/>
              <a:ext cx="633" cy="20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5" name="Line 23"/>
            <p:cNvSpPr>
              <a:spLocks noChangeShapeType="1"/>
            </p:cNvSpPr>
            <p:nvPr/>
          </p:nvSpPr>
          <p:spPr bwMode="auto">
            <a:xfrm flipH="1">
              <a:off x="4245" y="1851"/>
              <a:ext cx="475" cy="20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6" name="Line 24"/>
            <p:cNvSpPr>
              <a:spLocks noChangeShapeType="1"/>
            </p:cNvSpPr>
            <p:nvPr/>
          </p:nvSpPr>
          <p:spPr bwMode="auto">
            <a:xfrm>
              <a:off x="4720" y="1851"/>
              <a:ext cx="0" cy="20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7" name="Line 25"/>
            <p:cNvSpPr>
              <a:spLocks noChangeShapeType="1"/>
            </p:cNvSpPr>
            <p:nvPr/>
          </p:nvSpPr>
          <p:spPr bwMode="auto">
            <a:xfrm>
              <a:off x="4720" y="1851"/>
              <a:ext cx="555" cy="20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8" name="Line 26"/>
            <p:cNvSpPr>
              <a:spLocks noChangeShapeType="1"/>
            </p:cNvSpPr>
            <p:nvPr/>
          </p:nvSpPr>
          <p:spPr bwMode="auto">
            <a:xfrm>
              <a:off x="4245" y="2273"/>
              <a:ext cx="0" cy="20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9" name="Line 27"/>
            <p:cNvSpPr>
              <a:spLocks noChangeShapeType="1"/>
            </p:cNvSpPr>
            <p:nvPr/>
          </p:nvSpPr>
          <p:spPr bwMode="auto">
            <a:xfrm>
              <a:off x="3809" y="3148"/>
              <a:ext cx="0" cy="202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3809" y="3594"/>
              <a:ext cx="0" cy="20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 flipH="1">
              <a:off x="3809" y="2702"/>
              <a:ext cx="436" cy="20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4245" y="2702"/>
              <a:ext cx="0" cy="20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73" name="Line 31"/>
            <p:cNvSpPr>
              <a:spLocks noChangeShapeType="1"/>
            </p:cNvSpPr>
            <p:nvPr/>
          </p:nvSpPr>
          <p:spPr bwMode="auto">
            <a:xfrm>
              <a:off x="4245" y="2702"/>
              <a:ext cx="436" cy="20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74" name="Rectangle 32"/>
            <p:cNvSpPr>
              <a:spLocks noChangeArrowheads="1"/>
            </p:cNvSpPr>
            <p:nvPr/>
          </p:nvSpPr>
          <p:spPr bwMode="auto">
            <a:xfrm>
              <a:off x="5116" y="2500"/>
              <a:ext cx="31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5116" y="2945"/>
              <a:ext cx="31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</a:p>
          </p:txBody>
        </p:sp>
        <p:sp>
          <p:nvSpPr>
            <p:cNvPr id="76" name="Line 34"/>
            <p:cNvSpPr>
              <a:spLocks noChangeShapeType="1"/>
            </p:cNvSpPr>
            <p:nvPr/>
          </p:nvSpPr>
          <p:spPr bwMode="auto">
            <a:xfrm>
              <a:off x="5275" y="2297"/>
              <a:ext cx="0" cy="20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77" name="Line 35"/>
            <p:cNvSpPr>
              <a:spLocks noChangeShapeType="1"/>
            </p:cNvSpPr>
            <p:nvPr/>
          </p:nvSpPr>
          <p:spPr bwMode="auto">
            <a:xfrm>
              <a:off x="5275" y="2742"/>
              <a:ext cx="0" cy="20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78" name="Rectangle 36"/>
            <p:cNvSpPr>
              <a:spLocks noChangeArrowheads="1"/>
            </p:cNvSpPr>
            <p:nvPr/>
          </p:nvSpPr>
          <p:spPr bwMode="auto">
            <a:xfrm>
              <a:off x="4522" y="3350"/>
              <a:ext cx="31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</a:p>
          </p:txBody>
        </p:sp>
        <p:sp>
          <p:nvSpPr>
            <p:cNvPr id="79" name="Line 37"/>
            <p:cNvSpPr>
              <a:spLocks noChangeShapeType="1"/>
            </p:cNvSpPr>
            <p:nvPr/>
          </p:nvSpPr>
          <p:spPr bwMode="auto">
            <a:xfrm>
              <a:off x="4681" y="3148"/>
              <a:ext cx="0" cy="202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</p:grpSp>
      <p:sp>
        <p:nvSpPr>
          <p:cNvPr id="80" name="Rectangle 38"/>
          <p:cNvSpPr>
            <a:spLocks noChangeArrowheads="1"/>
          </p:cNvSpPr>
          <p:nvPr/>
        </p:nvSpPr>
        <p:spPr bwMode="auto">
          <a:xfrm>
            <a:off x="1080824" y="2393951"/>
            <a:ext cx="3200400" cy="416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</a:p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</a:p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(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E+T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</a:p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(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T+T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 </a:t>
            </a:r>
          </a:p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(T*F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+T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</a:p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(F*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F+T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</a:p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(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*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F+T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</a:p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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i+T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i+F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i+i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5357076" y="165078"/>
            <a:ext cx="3123564" cy="1953452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无二义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文法</a:t>
            </a: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kumimoji="1" lang="en-US" altLang="zh-CN" sz="2800" dirty="0" smtClean="0">
                <a:latin typeface="+mn-lt"/>
                <a:ea typeface="微软雅黑" panose="020B0503020204020204" pitchFamily="34" charset="-122"/>
              </a:rPr>
              <a:t>’</a:t>
            </a: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(E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 +  T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 F </a:t>
            </a: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|  T  *  F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F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 </a:t>
            </a: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  E  )  |   </a:t>
            </a:r>
            <a:r>
              <a:rPr kumimoji="1"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452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 autoUpdateAnimBg="0"/>
      <p:bldP spid="8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语法树与二义性</a:t>
            </a:r>
            <a:r>
              <a:rPr lang="en-US" altLang="zh-CN" smtClean="0"/>
              <a:t>(</a:t>
            </a:r>
            <a:r>
              <a:rPr lang="en-GB" altLang="zh-CN" smtClean="0"/>
              <a:t>ambiguity</a:t>
            </a:r>
            <a:r>
              <a:rPr lang="en-US" altLang="zh-CN" smtClean="0"/>
              <a:t>)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文法的二义性</a:t>
            </a:r>
            <a:r>
              <a:rPr lang="zh-CN" altLang="zh-CN" noProof="1" smtClean="0"/>
              <a:t>：</a:t>
            </a:r>
            <a:r>
              <a:rPr lang="zh-CN" altLang="en-US" noProof="1" smtClean="0"/>
              <a:t>如果一个文法存在某个句子对应两棵不同的语法树</a:t>
            </a:r>
            <a:r>
              <a:rPr lang="zh-CN" altLang="zh-CN" noProof="1" smtClean="0"/>
              <a:t>，</a:t>
            </a:r>
            <a:r>
              <a:rPr lang="zh-CN" altLang="en-US" noProof="1" smtClean="0"/>
              <a:t>则说这个</a:t>
            </a:r>
            <a:r>
              <a:rPr lang="zh-CN" altLang="en-US" noProof="1" smtClean="0">
                <a:solidFill>
                  <a:srgbClr val="CC0000"/>
                </a:solidFill>
              </a:rPr>
              <a:t>文法是二义的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400" dirty="0" smtClean="0"/>
              <a:t>G(E)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E </a:t>
            </a:r>
            <a:r>
              <a:rPr lang="en-US" altLang="zh-CN" sz="2400" dirty="0" smtClean="0">
                <a:sym typeface="Symbol" panose="05050102010706020507" pitchFamily="18" charset="2"/>
              </a:rPr>
              <a:t>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i|E+E|E</a:t>
            </a:r>
            <a:r>
              <a:rPr lang="en-US" altLang="zh-CN" sz="2400" dirty="0" smtClean="0"/>
              <a:t>*E|(E) </a:t>
            </a:r>
            <a:r>
              <a:rPr lang="zh-CN" altLang="en-US" sz="2400" dirty="0" smtClean="0"/>
              <a:t>是二义文法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语言的二义性：一个</a:t>
            </a:r>
            <a:r>
              <a:rPr lang="zh-CN" altLang="en-US" dirty="0" smtClean="0">
                <a:solidFill>
                  <a:srgbClr val="CC0000"/>
                </a:solidFill>
              </a:rPr>
              <a:t>语言是二义的</a:t>
            </a:r>
            <a:r>
              <a:rPr lang="zh-CN" altLang="en-US" dirty="0" smtClean="0"/>
              <a:t>，如果对它不存在无二义的文法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对于语言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，可能存在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G’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L(G)=L(G’)=L</a:t>
            </a:r>
            <a:r>
              <a:rPr lang="zh-CN" altLang="en-US" dirty="0" smtClean="0"/>
              <a:t>，有可能其中一个文法为二义的，另一个为无二义的</a:t>
            </a:r>
            <a:endParaRPr lang="en-US" altLang="zh-CN" dirty="0" smtClean="0"/>
          </a:p>
          <a:p>
            <a:pPr eaLnBrk="1" hangingPunct="1">
              <a:spcBef>
                <a:spcPts val="0"/>
              </a:spcBef>
            </a:pPr>
            <a:r>
              <a:rPr lang="zh-CN" altLang="en-US" dirty="0" smtClean="0"/>
              <a:t>二义性问题是不可判定问题，即不存在一个算法，它能在有限步骤内，确切地判定一个文法是否是二义的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dirty="0" smtClean="0"/>
              <a:t>可以找到一组无二义文法的充分条件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23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文法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文法</a:t>
            </a:r>
            <a:r>
              <a:rPr lang="zh-CN" altLang="en-US" dirty="0" smtClean="0"/>
              <a:t>： 描述语言的语法结构的形式规则</a:t>
            </a:r>
          </a:p>
          <a:p>
            <a:r>
              <a:rPr lang="en-US" altLang="zh-CN" dirty="0" smtClean="0"/>
              <a:t>He gave me a book.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2535" y="2880036"/>
            <a:ext cx="7442530" cy="3785652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主语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谓语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间接宾语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直接宾语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主语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谓语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间接宾语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直接宾语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&lt;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He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book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gave</a:t>
            </a:r>
          </a:p>
        </p:txBody>
      </p:sp>
    </p:spTree>
    <p:extLst>
      <p:ext uri="{BB962C8B-B14F-4D97-AF65-F5344CB8AC3E}">
        <p14:creationId xmlns:p14="http://schemas.microsoft.com/office/powerpoint/2010/main" val="1490064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高级程序设计语言的语法描述</a:t>
            </a:r>
            <a:endParaRPr lang="en-GB" altLang="zh-CN" dirty="0"/>
          </a:p>
          <a:p>
            <a:r>
              <a:rPr lang="en-US" altLang="zh-CN" dirty="0" smtClean="0"/>
              <a:t>——</a:t>
            </a:r>
            <a:r>
              <a:rPr lang="zh-CN" altLang="en-US" dirty="0"/>
              <a:t>形式语言鸟瞰</a:t>
            </a:r>
          </a:p>
        </p:txBody>
      </p:sp>
    </p:spTree>
    <p:extLst>
      <p:ext uri="{BB962C8B-B14F-4D97-AF65-F5344CB8AC3E}">
        <p14:creationId xmlns:p14="http://schemas.microsoft.com/office/powerpoint/2010/main" val="10161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形式语言鸟瞰</a:t>
            </a:r>
          </a:p>
        </p:txBody>
      </p:sp>
      <p:sp>
        <p:nvSpPr>
          <p:cNvPr id="16384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err="1" smtClean="0"/>
              <a:t>乔姆斯基</a:t>
            </a:r>
            <a:r>
              <a:rPr lang="en-GB" altLang="zh-CN" dirty="0" smtClean="0"/>
              <a:t>(</a:t>
            </a:r>
            <a:r>
              <a:rPr lang="en-US" altLang="zh-CN" dirty="0" smtClean="0"/>
              <a:t>Chomsky</a:t>
            </a:r>
            <a:r>
              <a:rPr lang="en-GB" altLang="zh-CN" dirty="0" smtClean="0"/>
              <a:t>)</a:t>
            </a:r>
            <a:r>
              <a:rPr lang="en-GB" altLang="en-US" dirty="0" err="1" smtClean="0"/>
              <a:t>是美国当代有重大影响的语言学家</a:t>
            </a:r>
            <a:endParaRPr lang="en-GB" altLang="zh-CN" dirty="0" smtClean="0"/>
          </a:p>
          <a:p>
            <a:pPr eaLnBrk="1" hangingPunct="1"/>
            <a:r>
              <a:rPr lang="en-GB" altLang="en-US" dirty="0" smtClean="0"/>
              <a:t>www.chomsky.info  </a:t>
            </a:r>
            <a:endParaRPr lang="en-US" altLang="zh-CN" dirty="0" smtClean="0"/>
          </a:p>
        </p:txBody>
      </p:sp>
      <p:pic>
        <p:nvPicPr>
          <p:cNvPr id="123909" name="Picture 6" descr="chomsk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50" y="3273386"/>
            <a:ext cx="1728216" cy="243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92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3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形式语言鸟瞰</a:t>
            </a:r>
          </a:p>
        </p:txBody>
      </p:sp>
      <p:sp>
        <p:nvSpPr>
          <p:cNvPr id="214022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dirty="0" err="1" smtClean="0"/>
              <a:t>乔姆斯基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1956</a:t>
            </a:r>
            <a:r>
              <a:rPr lang="zh-CN" altLang="en-US" dirty="0" smtClean="0"/>
              <a:t>年建立形式语言体系，他把文法分成四种类型：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型</a:t>
            </a:r>
          </a:p>
          <a:p>
            <a:pPr eaLnBrk="1" hangingPunct="1"/>
            <a:r>
              <a:rPr lang="zh-CN" altLang="en-US" dirty="0" smtClean="0"/>
              <a:t>与上下文无关文法一样，它们都由四部分组成，但对产生式的限制有所不同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G=(V</a:t>
            </a:r>
            <a:r>
              <a:rPr lang="en-US" altLang="zh-CN" baseline="-25000" dirty="0">
                <a:solidFill>
                  <a:schemeClr val="tx1"/>
                </a:solidFill>
              </a:rPr>
              <a:t>T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</a:rPr>
              <a:t>T</a:t>
            </a:r>
            <a:r>
              <a:rPr lang="zh-CN" altLang="en-US" dirty="0">
                <a:solidFill>
                  <a:schemeClr val="tx1"/>
                </a:solidFill>
              </a:rPr>
              <a:t>：终结符</a:t>
            </a:r>
            <a:r>
              <a:rPr lang="en-US" altLang="zh-CN" dirty="0">
                <a:solidFill>
                  <a:schemeClr val="tx1"/>
                </a:solidFill>
              </a:rPr>
              <a:t>(Terminal)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非空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：非终结符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Noterminal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非空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，且</a:t>
            </a:r>
            <a:r>
              <a:rPr lang="en-US" altLang="zh-CN" dirty="0">
                <a:solidFill>
                  <a:schemeClr val="tx1"/>
                </a:solidFill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lang="en-US" altLang="zh-CN" dirty="0">
                <a:solidFill>
                  <a:schemeClr val="tx1"/>
                </a:solidFill>
              </a:rPr>
              <a:t> V</a:t>
            </a:r>
            <a:r>
              <a:rPr lang="en-US" altLang="zh-CN" baseline="-25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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：文法的开始符号，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chemeClr val="tx1"/>
                </a:solidFill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</a:rPr>
              <a:t>N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：产生式集合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有限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4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4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4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4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40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40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2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形式语言鸟瞰</a:t>
            </a:r>
          </a:p>
        </p:txBody>
      </p:sp>
      <p:sp>
        <p:nvSpPr>
          <p:cNvPr id="1648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0</a:t>
            </a:r>
            <a:r>
              <a:rPr lang="zh-CN" altLang="en-US" dirty="0" smtClean="0"/>
              <a:t>型</a:t>
            </a:r>
            <a:r>
              <a:rPr lang="en-US" altLang="zh-CN" dirty="0" smtClean="0"/>
              <a:t>(</a:t>
            </a:r>
            <a:r>
              <a:rPr lang="zh-CN" altLang="en-US" noProof="1" smtClean="0"/>
              <a:t>短语文法，图灵机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 smtClean="0"/>
              <a:t>产生式形如：</a:t>
            </a:r>
            <a:r>
              <a:rPr lang="zh-CN" altLang="en-US" dirty="0" smtClean="0">
                <a:sym typeface="Symbol" panose="05050102010706020507" pitchFamily="18" charset="2"/>
              </a:rPr>
              <a:t>     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其中：</a:t>
            </a:r>
            <a:r>
              <a:rPr lang="zh-CN" altLang="en-US" dirty="0" smtClean="0">
                <a:sym typeface="Symbol" panose="05050102010706020507" pitchFamily="18" charset="2"/>
              </a:rPr>
              <a:t> 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</a:t>
            </a:r>
            <a:r>
              <a:rPr lang="en-US" altLang="zh-CN" dirty="0" smtClean="0"/>
              <a:t> V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)*</a:t>
            </a:r>
            <a:r>
              <a:rPr lang="zh-CN" altLang="en-US" dirty="0" smtClean="0"/>
              <a:t>且至少含有一个非终结符；</a:t>
            </a:r>
            <a:r>
              <a:rPr lang="zh-CN" altLang="en-US" dirty="0" smtClean="0">
                <a:sym typeface="Symbol" panose="05050102010706020507" pitchFamily="18" charset="2"/>
              </a:rPr>
              <a:t> 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</a:t>
            </a:r>
            <a:r>
              <a:rPr lang="en-US" altLang="zh-CN" dirty="0" smtClean="0"/>
              <a:t> V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)*</a:t>
            </a:r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型</a:t>
            </a:r>
            <a:r>
              <a:rPr lang="en-US" altLang="zh-CN" dirty="0" smtClean="0"/>
              <a:t>(</a:t>
            </a:r>
            <a:r>
              <a:rPr lang="zh-CN" altLang="en-US" noProof="1" smtClean="0"/>
              <a:t>上下文有关文法，线性界限自动机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 smtClean="0"/>
              <a:t>产生式形如：</a:t>
            </a:r>
            <a:r>
              <a:rPr lang="zh-CN" altLang="en-US" dirty="0" smtClean="0">
                <a:sym typeface="Symbol" panose="05050102010706020507" pitchFamily="18" charset="2"/>
              </a:rPr>
              <a:t>     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其中：</a:t>
            </a:r>
            <a:r>
              <a:rPr lang="en-US" altLang="zh-CN" dirty="0" smtClean="0"/>
              <a:t>|</a:t>
            </a:r>
            <a:r>
              <a:rPr lang="en-US" altLang="zh-CN" dirty="0" smtClean="0">
                <a:sym typeface="Symbol" panose="05050102010706020507" pitchFamily="18" charset="2"/>
              </a:rPr>
              <a:t>|  ||</a:t>
            </a:r>
            <a:r>
              <a:rPr lang="zh-CN" altLang="en-US" dirty="0" smtClean="0">
                <a:sym typeface="Symbol" panose="05050102010706020507" pitchFamily="18" charset="2"/>
              </a:rPr>
              <a:t>，仅 </a:t>
            </a:r>
            <a:r>
              <a:rPr lang="en-US" altLang="zh-CN" dirty="0" smtClean="0">
                <a:sym typeface="Symbol" panose="05050102010706020507" pitchFamily="18" charset="2"/>
              </a:rPr>
              <a:t>S </a:t>
            </a:r>
            <a:r>
              <a:rPr lang="zh-CN" altLang="en-US" dirty="0" smtClean="0">
                <a:sym typeface="Symbol" panose="05050102010706020507" pitchFamily="18" charset="2"/>
              </a:rPr>
              <a:t>例外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4387468" y="1294164"/>
            <a:ext cx="4443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P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</a:t>
            </a:r>
            <a:r>
              <a:rPr lang="zh-CN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， </a:t>
            </a:r>
            <a:r>
              <a:rPr lang="en-US" altLang="zh-CN" sz="2400" dirty="0">
                <a:solidFill>
                  <a:srgbClr val="C00000"/>
                </a:solidFill>
              </a:rPr>
              <a:t>P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C00000"/>
                </a:solidFill>
              </a:rPr>
              <a:t>V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N</a:t>
            </a:r>
            <a:r>
              <a:rPr lang="zh-CN" altLang="en-US" sz="2400" dirty="0">
                <a:solidFill>
                  <a:srgbClr val="C00000"/>
                </a:solidFill>
              </a:rPr>
              <a:t>， </a:t>
            </a:r>
            <a:r>
              <a:rPr lang="zh-CN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  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rgbClr val="C00000"/>
                </a:solidFill>
              </a:rPr>
              <a:t>V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solidFill>
                  <a:srgbClr val="C00000"/>
                </a:solidFill>
              </a:rPr>
              <a:t> V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N</a:t>
            </a:r>
            <a:r>
              <a:rPr lang="en-US" altLang="zh-CN" sz="2400" dirty="0">
                <a:solidFill>
                  <a:srgbClr val="C00000"/>
                </a:solidFill>
              </a:rPr>
              <a:t>)*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defTabSz="685800">
              <a:defRPr/>
            </a:pP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423840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uiExpand="1" build="p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形式语言鸟瞰</a:t>
            </a:r>
            <a:endParaRPr lang="en-GB" altLang="zh-CN" smtClean="0"/>
          </a:p>
        </p:txBody>
      </p:sp>
      <p:sp>
        <p:nvSpPr>
          <p:cNvPr id="165900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型</a:t>
            </a:r>
            <a:r>
              <a:rPr kumimoji="1" lang="en-US" altLang="zh-CN" dirty="0" smtClean="0"/>
              <a:t>(</a:t>
            </a:r>
            <a:r>
              <a:rPr kumimoji="1" lang="zh-CN" altLang="en-US" noProof="1" smtClean="0"/>
              <a:t>上下文无关文法，非确定下推自动机</a:t>
            </a:r>
            <a:r>
              <a:rPr kumimoji="1" lang="en-US" altLang="zh-CN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 smtClean="0"/>
              <a:t>产生式形如：</a:t>
            </a:r>
            <a:r>
              <a:rPr kumimoji="1" lang="zh-CN" altLang="en-US" dirty="0" smtClean="0">
                <a:sym typeface="Symbol" panose="05050102010706020507" pitchFamily="18" charset="2"/>
              </a:rPr>
              <a:t>   </a:t>
            </a:r>
            <a:r>
              <a:rPr kumimoji="1" lang="en-US" altLang="zh-CN" dirty="0" smtClean="0">
                <a:sym typeface="Symbol" panose="05050102010706020507" pitchFamily="18" charset="2"/>
              </a:rPr>
              <a:t>A   </a:t>
            </a:r>
            <a:endParaRPr kumimoji="1"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 smtClean="0"/>
              <a:t>其中：</a:t>
            </a:r>
            <a:r>
              <a:rPr kumimoji="1" lang="en-US" altLang="zh-CN" dirty="0" smtClean="0">
                <a:sym typeface="Symbol" panose="05050102010706020507" pitchFamily="18" charset="2"/>
              </a:rPr>
              <a:t>A </a:t>
            </a:r>
            <a:r>
              <a:rPr kumimoji="1" lang="en-US" altLang="zh-CN" dirty="0" smtClean="0"/>
              <a:t>V</a:t>
            </a:r>
            <a:r>
              <a:rPr kumimoji="1" lang="en-US" altLang="zh-CN" baseline="-25000" dirty="0" smtClean="0"/>
              <a:t>N</a:t>
            </a:r>
            <a:r>
              <a:rPr kumimoji="1" lang="zh-CN" altLang="en-US" dirty="0" smtClean="0"/>
              <a:t>；</a:t>
            </a:r>
            <a:r>
              <a:rPr kumimoji="1" lang="zh-CN" altLang="en-US" dirty="0" smtClean="0">
                <a:sym typeface="Symbol" panose="05050102010706020507" pitchFamily="18" charset="2"/>
              </a:rPr>
              <a:t> </a:t>
            </a:r>
            <a:r>
              <a:rPr kumimoji="1" lang="en-US" altLang="zh-CN" dirty="0" smtClean="0">
                <a:sym typeface="Symbol" panose="05050102010706020507" pitchFamily="18" charset="2"/>
              </a:rPr>
              <a:t>(</a:t>
            </a:r>
            <a:r>
              <a:rPr kumimoji="1" lang="en-US" altLang="zh-CN" dirty="0" smtClean="0"/>
              <a:t>V</a:t>
            </a:r>
            <a:r>
              <a:rPr kumimoji="1" lang="en-US" altLang="zh-CN" baseline="-25000" dirty="0" smtClean="0"/>
              <a:t>T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Symbol" panose="05050102010706020507" pitchFamily="18" charset="2"/>
              </a:rPr>
              <a:t></a:t>
            </a:r>
            <a:r>
              <a:rPr kumimoji="1" lang="en-US" altLang="zh-CN" dirty="0" smtClean="0"/>
              <a:t> V</a:t>
            </a:r>
            <a:r>
              <a:rPr kumimoji="1" lang="en-US" altLang="zh-CN" baseline="-25000" dirty="0" smtClean="0"/>
              <a:t>N</a:t>
            </a:r>
            <a:r>
              <a:rPr kumimoji="1" lang="en-US" altLang="zh-CN" dirty="0" smtClean="0"/>
              <a:t>)*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型</a:t>
            </a:r>
            <a:r>
              <a:rPr kumimoji="1" lang="en-US" altLang="zh-CN" dirty="0" smtClean="0"/>
              <a:t>(</a:t>
            </a:r>
            <a:r>
              <a:rPr kumimoji="1" lang="zh-CN" altLang="en-US" noProof="1" smtClean="0"/>
              <a:t>正规文法，有限自动机</a:t>
            </a:r>
            <a:r>
              <a:rPr kumimoji="1" lang="en-US" altLang="zh-CN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 smtClean="0">
                <a:solidFill>
                  <a:srgbClr val="006600"/>
                </a:solidFill>
              </a:rPr>
              <a:t>产生式形如：</a:t>
            </a:r>
            <a:r>
              <a:rPr kumimoji="1" lang="zh-CN" altLang="en-US" dirty="0" smtClean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olidFill>
                  <a:srgbClr val="006600"/>
                </a:solidFill>
                <a:sym typeface="Symbol" panose="05050102010706020507" pitchFamily="18" charset="2"/>
              </a:rPr>
              <a:t>A  B </a:t>
            </a:r>
            <a:r>
              <a:rPr kumimoji="1" lang="zh-CN" altLang="en-US" dirty="0" smtClean="0">
                <a:solidFill>
                  <a:srgbClr val="006600"/>
                </a:solidFill>
              </a:rPr>
              <a:t>或 </a:t>
            </a:r>
            <a:r>
              <a:rPr kumimoji="1" lang="en-US" altLang="zh-CN" dirty="0" smtClean="0">
                <a:solidFill>
                  <a:srgbClr val="006600"/>
                </a:solidFill>
                <a:sym typeface="Symbol" panose="05050102010706020507" pitchFamily="18" charset="2"/>
              </a:rPr>
              <a:t>A  </a:t>
            </a:r>
            <a:endParaRPr kumimoji="1" lang="en-US" altLang="zh-CN" dirty="0" smtClean="0">
              <a:solidFill>
                <a:srgbClr val="0066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 smtClean="0">
                <a:solidFill>
                  <a:srgbClr val="006600"/>
                </a:solidFill>
              </a:rPr>
              <a:t>其中：</a:t>
            </a:r>
            <a:r>
              <a:rPr kumimoji="1" lang="zh-CN" altLang="en-US" dirty="0" smtClean="0">
                <a:solidFill>
                  <a:srgbClr val="006600"/>
                </a:solidFill>
                <a:sym typeface="Symbol" panose="05050102010706020507" pitchFamily="18" charset="2"/>
              </a:rPr>
              <a:t>  </a:t>
            </a:r>
            <a:r>
              <a:rPr kumimoji="1" lang="en-US" altLang="zh-CN" dirty="0" smtClean="0">
                <a:solidFill>
                  <a:srgbClr val="006600"/>
                </a:solidFill>
              </a:rPr>
              <a:t>V</a:t>
            </a:r>
            <a:r>
              <a:rPr kumimoji="1" lang="en-US" altLang="zh-CN" baseline="-25000" dirty="0" smtClean="0">
                <a:solidFill>
                  <a:srgbClr val="006600"/>
                </a:solidFill>
              </a:rPr>
              <a:t>T</a:t>
            </a:r>
            <a:r>
              <a:rPr kumimoji="1" lang="en-US" altLang="zh-CN" dirty="0" smtClean="0">
                <a:solidFill>
                  <a:srgbClr val="006600"/>
                </a:solidFill>
              </a:rPr>
              <a:t>*</a:t>
            </a:r>
            <a:r>
              <a:rPr kumimoji="1" lang="zh-CN" altLang="en-US" dirty="0" smtClean="0">
                <a:solidFill>
                  <a:srgbClr val="006600"/>
                </a:solidFill>
              </a:rPr>
              <a:t>；</a:t>
            </a:r>
            <a:r>
              <a:rPr kumimoji="1" lang="en-US" altLang="zh-CN" dirty="0" smtClean="0">
                <a:solidFill>
                  <a:srgbClr val="006600"/>
                </a:solidFill>
                <a:sym typeface="Symbol" panose="05050102010706020507" pitchFamily="18" charset="2"/>
              </a:rPr>
              <a:t>A</a:t>
            </a:r>
            <a:r>
              <a:rPr kumimoji="1" lang="zh-CN" altLang="en-US" dirty="0" smtClean="0">
                <a:solidFill>
                  <a:srgbClr val="006600"/>
                </a:solidFill>
                <a:sym typeface="Symbol" panose="05050102010706020507" pitchFamily="18" charset="2"/>
              </a:rPr>
              <a:t>，</a:t>
            </a:r>
            <a:r>
              <a:rPr kumimoji="1" lang="en-US" altLang="zh-CN" dirty="0" smtClean="0">
                <a:solidFill>
                  <a:srgbClr val="006600"/>
                </a:solidFill>
                <a:sym typeface="Symbol" panose="05050102010706020507" pitchFamily="18" charset="2"/>
              </a:rPr>
              <a:t>B</a:t>
            </a:r>
            <a:r>
              <a:rPr kumimoji="1" lang="en-US" altLang="zh-CN" dirty="0" smtClean="0">
                <a:solidFill>
                  <a:srgbClr val="006600"/>
                </a:solidFill>
              </a:rPr>
              <a:t>V</a:t>
            </a:r>
            <a:r>
              <a:rPr kumimoji="1" lang="en-US" altLang="zh-CN" baseline="-25000" dirty="0" smtClean="0">
                <a:solidFill>
                  <a:srgbClr val="006600"/>
                </a:solidFill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 smtClean="0">
                <a:solidFill>
                  <a:srgbClr val="0000D0"/>
                </a:solidFill>
              </a:rPr>
              <a:t>产生式形如：</a:t>
            </a:r>
            <a:r>
              <a:rPr kumimoji="1" lang="zh-CN" altLang="en-US" dirty="0" smtClean="0">
                <a:solidFill>
                  <a:srgbClr val="0000D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olidFill>
                  <a:srgbClr val="0000D0"/>
                </a:solidFill>
                <a:sym typeface="Symbol" panose="05050102010706020507" pitchFamily="18" charset="2"/>
              </a:rPr>
              <a:t>A  B </a:t>
            </a:r>
            <a:r>
              <a:rPr kumimoji="1" lang="zh-CN" altLang="en-US" dirty="0" smtClean="0">
                <a:solidFill>
                  <a:srgbClr val="0000D0"/>
                </a:solidFill>
              </a:rPr>
              <a:t>或 </a:t>
            </a:r>
            <a:r>
              <a:rPr kumimoji="1" lang="en-US" altLang="zh-CN" dirty="0" smtClean="0">
                <a:solidFill>
                  <a:srgbClr val="0000D0"/>
                </a:solidFill>
                <a:sym typeface="Symbol" panose="05050102010706020507" pitchFamily="18" charset="2"/>
              </a:rPr>
              <a:t>A  </a:t>
            </a:r>
            <a:endParaRPr kumimoji="1" lang="en-US" altLang="zh-CN" dirty="0" smtClean="0">
              <a:solidFill>
                <a:srgbClr val="0000D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 smtClean="0">
                <a:solidFill>
                  <a:srgbClr val="0000D0"/>
                </a:solidFill>
              </a:rPr>
              <a:t>其中：</a:t>
            </a:r>
            <a:r>
              <a:rPr kumimoji="1" lang="zh-CN" altLang="en-US" dirty="0" smtClean="0">
                <a:solidFill>
                  <a:srgbClr val="0000D0"/>
                </a:solidFill>
                <a:sym typeface="Symbol" panose="05050102010706020507" pitchFamily="18" charset="2"/>
              </a:rPr>
              <a:t>  </a:t>
            </a:r>
            <a:r>
              <a:rPr kumimoji="1" lang="en-US" altLang="zh-CN" dirty="0" smtClean="0">
                <a:solidFill>
                  <a:srgbClr val="0000D0"/>
                </a:solidFill>
              </a:rPr>
              <a:t>V</a:t>
            </a:r>
            <a:r>
              <a:rPr kumimoji="1" lang="en-US" altLang="zh-CN" baseline="-25000" dirty="0" smtClean="0">
                <a:solidFill>
                  <a:srgbClr val="0000D0"/>
                </a:solidFill>
              </a:rPr>
              <a:t>T</a:t>
            </a:r>
            <a:r>
              <a:rPr kumimoji="1" lang="en-US" altLang="zh-CN" dirty="0" smtClean="0">
                <a:solidFill>
                  <a:srgbClr val="0000D0"/>
                </a:solidFill>
              </a:rPr>
              <a:t>*</a:t>
            </a:r>
            <a:r>
              <a:rPr kumimoji="1" lang="zh-CN" altLang="en-US" dirty="0" smtClean="0">
                <a:solidFill>
                  <a:srgbClr val="0000D0"/>
                </a:solidFill>
              </a:rPr>
              <a:t>；</a:t>
            </a:r>
            <a:r>
              <a:rPr kumimoji="1" lang="en-US" altLang="zh-CN" dirty="0" smtClean="0">
                <a:solidFill>
                  <a:srgbClr val="0000D0"/>
                </a:solidFill>
                <a:sym typeface="Symbol" panose="05050102010706020507" pitchFamily="18" charset="2"/>
              </a:rPr>
              <a:t>A</a:t>
            </a:r>
            <a:r>
              <a:rPr kumimoji="1" lang="zh-CN" altLang="en-US" dirty="0" smtClean="0">
                <a:solidFill>
                  <a:srgbClr val="0000D0"/>
                </a:solidFill>
                <a:sym typeface="Symbol" panose="05050102010706020507" pitchFamily="18" charset="2"/>
              </a:rPr>
              <a:t>，</a:t>
            </a:r>
            <a:r>
              <a:rPr kumimoji="1" lang="en-US" altLang="zh-CN" dirty="0" smtClean="0">
                <a:solidFill>
                  <a:srgbClr val="0000D0"/>
                </a:solidFill>
                <a:sym typeface="Symbol" panose="05050102010706020507" pitchFamily="18" charset="2"/>
              </a:rPr>
              <a:t>B</a:t>
            </a:r>
            <a:r>
              <a:rPr kumimoji="1" lang="en-US" altLang="zh-CN" dirty="0" smtClean="0">
                <a:solidFill>
                  <a:srgbClr val="0000D0"/>
                </a:solidFill>
              </a:rPr>
              <a:t>V</a:t>
            </a:r>
            <a:r>
              <a:rPr kumimoji="1" lang="en-US" altLang="zh-CN" baseline="-25000" dirty="0" smtClean="0">
                <a:solidFill>
                  <a:srgbClr val="0000D0"/>
                </a:solidFill>
              </a:rPr>
              <a:t>N</a:t>
            </a:r>
            <a:endParaRPr kumimoji="1" lang="en-GB" altLang="zh-CN" baseline="-25000" dirty="0">
              <a:solidFill>
                <a:srgbClr val="0000D0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6238272" y="4109412"/>
            <a:ext cx="1759507" cy="461665"/>
          </a:xfrm>
          <a:prstGeom prst="rect">
            <a:avLst/>
          </a:prstGeom>
          <a:solidFill>
            <a:srgbClr val="CCFFCC"/>
          </a:solidFill>
          <a:ln w="254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square" lIns="13500" rIns="135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solidFill>
                  <a:srgbClr val="006600"/>
                </a:solidFill>
                <a:latin typeface="+mj-ea"/>
                <a:ea typeface="+mj-ea"/>
              </a:rPr>
              <a:t>右线性文法</a:t>
            </a:r>
            <a:endParaRPr kumimoji="1" lang="en-GB" altLang="zh-CN" sz="2400" b="1" dirty="0">
              <a:solidFill>
                <a:srgbClr val="006600"/>
              </a:solidFill>
              <a:latin typeface="+mj-ea"/>
              <a:ea typeface="+mj-ea"/>
            </a:endParaRP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238273" y="4937378"/>
            <a:ext cx="1759507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333399"/>
            </a:solidFill>
            <a:miter lim="800000"/>
            <a:headEnd/>
            <a:tailEnd type="none" w="lg" len="lg"/>
          </a:ln>
        </p:spPr>
        <p:txBody>
          <a:bodyPr wrap="square" lIns="13500" rIns="135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左线性文法</a:t>
            </a:r>
            <a:endParaRPr kumimoji="1" lang="en-GB" altLang="zh-CN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0584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5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5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5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5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5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5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5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0" grpId="0" uiExpand="1" build="p"/>
      <p:bldP spid="165891" grpId="0" animBg="1"/>
      <p:bldP spid="16589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</a:rPr>
              <a:t>四种类型</a:t>
            </a:r>
            <a:r>
              <a:rPr lang="zh-CN" altLang="en-US" dirty="0">
                <a:latin typeface="宋体" panose="02010600030101010101" pitchFamily="2" charset="-122"/>
              </a:rPr>
              <a:t>文法</a:t>
            </a:r>
            <a:r>
              <a:rPr lang="zh-CN" altLang="en-US" dirty="0" smtClean="0">
                <a:latin typeface="宋体" panose="02010600030101010101" pitchFamily="2" charset="-122"/>
              </a:rPr>
              <a:t>描述能力比较</a:t>
            </a:r>
          </a:p>
        </p:txBody>
      </p:sp>
      <p:sp>
        <p:nvSpPr>
          <p:cNvPr id="166915" name="Oval 3"/>
          <p:cNvSpPr>
            <a:spLocks noChangeArrowheads="1"/>
          </p:cNvSpPr>
          <p:nvPr/>
        </p:nvSpPr>
        <p:spPr bwMode="auto">
          <a:xfrm>
            <a:off x="1782670" y="2324067"/>
            <a:ext cx="3657600" cy="3371850"/>
          </a:xfrm>
          <a:prstGeom prst="ellipse">
            <a:avLst/>
          </a:prstGeom>
          <a:solidFill>
            <a:srgbClr val="99CCFF"/>
          </a:solidFill>
          <a:ln w="28575" cap="sq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型</a:t>
            </a:r>
          </a:p>
          <a:p>
            <a:pPr algn="ctr" eaLnBrk="1" hangingPunct="1"/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16" name="Oval 4"/>
          <p:cNvSpPr>
            <a:spLocks noChangeArrowheads="1"/>
          </p:cNvSpPr>
          <p:nvPr/>
        </p:nvSpPr>
        <p:spPr bwMode="auto">
          <a:xfrm>
            <a:off x="2239870" y="2838417"/>
            <a:ext cx="2743200" cy="2514600"/>
          </a:xfrm>
          <a:prstGeom prst="ellipse">
            <a:avLst/>
          </a:prstGeom>
          <a:solidFill>
            <a:srgbClr val="00CCFF"/>
          </a:solidFill>
          <a:ln w="28575" cap="sq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型</a:t>
            </a:r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17" name="Oval 5"/>
          <p:cNvSpPr>
            <a:spLocks noChangeArrowheads="1"/>
          </p:cNvSpPr>
          <p:nvPr/>
        </p:nvSpPr>
        <p:spPr bwMode="auto">
          <a:xfrm>
            <a:off x="2754220" y="3352767"/>
            <a:ext cx="1657350" cy="1543050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型</a:t>
            </a:r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18" name="Oval 6"/>
          <p:cNvSpPr>
            <a:spLocks noChangeArrowheads="1"/>
          </p:cNvSpPr>
          <p:nvPr/>
        </p:nvSpPr>
        <p:spPr bwMode="auto">
          <a:xfrm>
            <a:off x="3211420" y="3752817"/>
            <a:ext cx="800100" cy="742950"/>
          </a:xfrm>
          <a:prstGeom prst="ellipse">
            <a:avLst/>
          </a:prstGeom>
          <a:solidFill>
            <a:srgbClr val="0000FF"/>
          </a:solidFill>
          <a:ln w="28575" cap="sq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型</a:t>
            </a:r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74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animBg="1" autoUpdateAnimBg="0"/>
      <p:bldP spid="166916" grpId="0" animBg="1" autoUpdateAnimBg="0"/>
      <p:bldP spid="166917" grpId="0" animBg="1" autoUpdateAnimBg="0"/>
      <p:bldP spid="166918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上下文无关文法 与上下文有关文法</a:t>
            </a:r>
            <a:endParaRPr lang="zh-CN" altLang="en-US" dirty="0" smtClean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noProof="1">
                <a:solidFill>
                  <a:srgbClr val="CC0000"/>
                </a:solidFill>
              </a:rPr>
              <a:t>L</a:t>
            </a:r>
            <a:r>
              <a:rPr lang="en-US" altLang="zh-CN" baseline="-25000" noProof="1">
                <a:solidFill>
                  <a:srgbClr val="CC0000"/>
                </a:solidFill>
              </a:rPr>
              <a:t>5</a:t>
            </a:r>
            <a:r>
              <a:rPr lang="en-US" altLang="zh-CN" noProof="1">
                <a:solidFill>
                  <a:srgbClr val="CC0000"/>
                </a:solidFill>
              </a:rPr>
              <a:t>=</a:t>
            </a:r>
            <a:r>
              <a:rPr lang="en-US" altLang="zh-CN" dirty="0">
                <a:solidFill>
                  <a:srgbClr val="CC0000"/>
                </a:solidFill>
              </a:rPr>
              <a:t>{a</a:t>
            </a:r>
            <a:r>
              <a:rPr lang="en-US" altLang="zh-CN" baseline="30000" dirty="0">
                <a:solidFill>
                  <a:srgbClr val="CC0000"/>
                </a:solidFill>
              </a:rPr>
              <a:t>n</a:t>
            </a:r>
            <a:r>
              <a:rPr lang="en-US" altLang="zh-CN" dirty="0">
                <a:solidFill>
                  <a:srgbClr val="CC0000"/>
                </a:solidFill>
              </a:rPr>
              <a:t>b</a:t>
            </a:r>
            <a:r>
              <a:rPr lang="en-US" altLang="zh-CN" baseline="30000" dirty="0">
                <a:solidFill>
                  <a:srgbClr val="CC0000"/>
                </a:solidFill>
              </a:rPr>
              <a:t>n</a:t>
            </a:r>
            <a:r>
              <a:rPr lang="en-US" altLang="zh-CN" dirty="0">
                <a:solidFill>
                  <a:srgbClr val="CC0000"/>
                </a:solidFill>
              </a:rPr>
              <a:t>|n</a:t>
            </a:r>
            <a:r>
              <a:rPr lang="en-US" altLang="zh-CN" dirty="0">
                <a:solidFill>
                  <a:srgbClr val="CC0000"/>
                </a:solidFill>
                <a:sym typeface="Symbol" panose="05050102010706020507" pitchFamily="18" charset="2"/>
              </a:rPr>
              <a:t>1</a:t>
            </a:r>
            <a:r>
              <a:rPr lang="en-US" altLang="zh-CN" dirty="0">
                <a:solidFill>
                  <a:srgbClr val="CC0000"/>
                </a:solidFill>
              </a:rPr>
              <a:t>}</a:t>
            </a:r>
            <a:r>
              <a:rPr lang="en-US" altLang="zh-CN" dirty="0"/>
              <a:t> </a:t>
            </a:r>
            <a:r>
              <a:rPr lang="zh-CN" altLang="en-US" dirty="0"/>
              <a:t>不能由</a:t>
            </a:r>
            <a:r>
              <a:rPr lang="zh-CN" altLang="en-US" dirty="0">
                <a:solidFill>
                  <a:schemeClr val="accent2"/>
                </a:solidFill>
              </a:rPr>
              <a:t>正规文法</a:t>
            </a:r>
            <a:r>
              <a:rPr lang="zh-CN" altLang="en-US" dirty="0"/>
              <a:t>产生，但可由</a:t>
            </a:r>
            <a:r>
              <a:rPr lang="zh-CN" altLang="en-US" dirty="0">
                <a:solidFill>
                  <a:schemeClr val="accent2"/>
                </a:solidFill>
              </a:rPr>
              <a:t>上下文无关文法</a:t>
            </a:r>
            <a:r>
              <a:rPr lang="zh-CN" altLang="en-US" dirty="0"/>
              <a:t>产生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noProof="1"/>
              <a:t>    </a:t>
            </a:r>
            <a:r>
              <a:rPr lang="en-US" altLang="zh-CN" noProof="1"/>
              <a:t>G</a:t>
            </a:r>
            <a:r>
              <a:rPr lang="en-US" altLang="zh-CN" baseline="-25000" noProof="1"/>
              <a:t>5</a:t>
            </a:r>
            <a:r>
              <a:rPr lang="en-US" altLang="zh-CN" noProof="1"/>
              <a:t>(S)</a:t>
            </a:r>
            <a:r>
              <a:rPr lang="zh-CN" altLang="en-US" dirty="0"/>
              <a:t>：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sym typeface="Symbol" panose="05050102010706020507" pitchFamily="18" charset="2"/>
              </a:rPr>
              <a:t>aSb</a:t>
            </a:r>
            <a:r>
              <a:rPr lang="en-US" altLang="zh-CN" dirty="0">
                <a:sym typeface="Symbol" panose="05050102010706020507" pitchFamily="18" charset="2"/>
              </a:rPr>
              <a:t>| ab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303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上下文无关文法 与上下文有关文法</a:t>
            </a:r>
            <a:endParaRPr lang="zh-CN" altLang="en-US" dirty="0" smtClean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idx="1"/>
          </p:nvPr>
        </p:nvSpPr>
        <p:spPr>
          <a:xfrm>
            <a:off x="630000" y="1823259"/>
            <a:ext cx="5760503" cy="4352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noProof="1">
                <a:solidFill>
                  <a:srgbClr val="CC0000"/>
                </a:solidFill>
              </a:rPr>
              <a:t>L</a:t>
            </a:r>
            <a:r>
              <a:rPr lang="en-US" altLang="zh-CN" baseline="-25000" noProof="1">
                <a:solidFill>
                  <a:srgbClr val="CC0000"/>
                </a:solidFill>
              </a:rPr>
              <a:t>6</a:t>
            </a:r>
            <a:r>
              <a:rPr lang="en-US" altLang="zh-CN" noProof="1">
                <a:solidFill>
                  <a:srgbClr val="CC0000"/>
                </a:solidFill>
              </a:rPr>
              <a:t>=</a:t>
            </a:r>
            <a:r>
              <a:rPr lang="en-US" altLang="zh-CN" dirty="0">
                <a:solidFill>
                  <a:srgbClr val="CC0000"/>
                </a:solidFill>
              </a:rPr>
              <a:t>{a</a:t>
            </a:r>
            <a:r>
              <a:rPr lang="en-US" altLang="zh-CN" baseline="30000" dirty="0">
                <a:solidFill>
                  <a:srgbClr val="CC0000"/>
                </a:solidFill>
              </a:rPr>
              <a:t>n</a:t>
            </a:r>
            <a:r>
              <a:rPr lang="en-US" altLang="zh-CN" dirty="0">
                <a:solidFill>
                  <a:srgbClr val="CC0000"/>
                </a:solidFill>
              </a:rPr>
              <a:t>b</a:t>
            </a:r>
            <a:r>
              <a:rPr lang="en-US" altLang="zh-CN" baseline="30000" dirty="0">
                <a:solidFill>
                  <a:srgbClr val="CC0000"/>
                </a:solidFill>
              </a:rPr>
              <a:t>n</a:t>
            </a:r>
            <a:r>
              <a:rPr lang="en-US" altLang="zh-CN" dirty="0">
                <a:solidFill>
                  <a:srgbClr val="CC0000"/>
                </a:solidFill>
              </a:rPr>
              <a:t>c</a:t>
            </a:r>
            <a:r>
              <a:rPr lang="en-US" altLang="zh-CN" baseline="30000" dirty="0">
                <a:solidFill>
                  <a:srgbClr val="CC0000"/>
                </a:solidFill>
              </a:rPr>
              <a:t>n</a:t>
            </a:r>
            <a:r>
              <a:rPr lang="en-US" altLang="zh-CN" dirty="0">
                <a:solidFill>
                  <a:srgbClr val="CC0000"/>
                </a:solidFill>
              </a:rPr>
              <a:t>|n</a:t>
            </a:r>
            <a:r>
              <a:rPr lang="en-US" altLang="zh-CN" dirty="0">
                <a:solidFill>
                  <a:srgbClr val="CC0000"/>
                </a:solidFill>
                <a:sym typeface="Symbol" panose="05050102010706020507" pitchFamily="18" charset="2"/>
              </a:rPr>
              <a:t>1</a:t>
            </a:r>
            <a:r>
              <a:rPr lang="en-US" altLang="zh-CN" dirty="0">
                <a:solidFill>
                  <a:srgbClr val="CC0000"/>
                </a:solidFill>
              </a:rPr>
              <a:t>}</a:t>
            </a:r>
            <a:r>
              <a:rPr lang="zh-CN" altLang="en-US" dirty="0"/>
              <a:t>不能由</a:t>
            </a:r>
            <a:r>
              <a:rPr lang="zh-CN" altLang="en-US" dirty="0">
                <a:solidFill>
                  <a:schemeClr val="accent2"/>
                </a:solidFill>
              </a:rPr>
              <a:t>上下文无关文法</a:t>
            </a:r>
            <a:r>
              <a:rPr lang="zh-CN" altLang="en-US" dirty="0"/>
              <a:t>产生，</a:t>
            </a:r>
            <a:r>
              <a:rPr lang="zh-CN" altLang="zh-CN" dirty="0"/>
              <a:t>但</a:t>
            </a:r>
            <a:r>
              <a:rPr lang="zh-CN" altLang="en-US" dirty="0"/>
              <a:t>可由</a:t>
            </a:r>
            <a:r>
              <a:rPr lang="zh-CN" altLang="en-US" dirty="0">
                <a:solidFill>
                  <a:schemeClr val="accent2"/>
                </a:solidFill>
              </a:rPr>
              <a:t>上下文有关文法</a:t>
            </a:r>
            <a:r>
              <a:rPr lang="zh-CN" altLang="en-US" dirty="0"/>
              <a:t>产生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noProof="1"/>
              <a:t>  </a:t>
            </a:r>
            <a:r>
              <a:rPr lang="en-US" altLang="zh-CN" noProof="1"/>
              <a:t>G</a:t>
            </a:r>
            <a:r>
              <a:rPr lang="en-US" altLang="zh-CN" baseline="-25000" noProof="1"/>
              <a:t>6</a:t>
            </a:r>
            <a:r>
              <a:rPr lang="en-US" altLang="zh-CN" noProof="1"/>
              <a:t>(S)</a:t>
            </a:r>
            <a:r>
              <a:rPr lang="zh-CN" altLang="en-US" dirty="0"/>
              <a:t>： </a:t>
            </a:r>
            <a:r>
              <a:rPr lang="en-US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sym typeface="Symbol" panose="05050102010706020507" pitchFamily="18" charset="2"/>
              </a:rPr>
              <a:t>aSBC</a:t>
            </a:r>
            <a:r>
              <a:rPr lang="en-US" altLang="zh-CN" dirty="0">
                <a:sym typeface="Symbol" panose="05050102010706020507" pitchFamily="18" charset="2"/>
              </a:rPr>
              <a:t>| </a:t>
            </a:r>
            <a:r>
              <a:rPr lang="en-US" altLang="zh-CN" dirty="0" err="1">
                <a:sym typeface="Symbol" panose="05050102010706020507" pitchFamily="18" charset="2"/>
              </a:rPr>
              <a:t>aBC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CB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BC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</a:t>
            </a:r>
            <a:r>
              <a:rPr lang="en-US" altLang="zh-CN" dirty="0" err="1">
                <a:sym typeface="Symbol" panose="05050102010706020507" pitchFamily="18" charset="2"/>
              </a:rPr>
              <a:t>aB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ab</a:t>
            </a:r>
            <a:endParaRPr lang="en-US" altLang="zh-CN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         </a:t>
            </a:r>
            <a:r>
              <a:rPr lang="en-US" altLang="zh-CN" dirty="0" err="1"/>
              <a:t>bB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bb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</a:t>
            </a:r>
            <a:r>
              <a:rPr lang="en-US" altLang="zh-CN" dirty="0" err="1">
                <a:sym typeface="Symbol" panose="05050102010706020507" pitchFamily="18" charset="2"/>
              </a:rPr>
              <a:t>bC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dirty="0" err="1">
                <a:sym typeface="Symbol" panose="05050102010706020507" pitchFamily="18" charset="2"/>
              </a:rPr>
              <a:t>bc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</a:t>
            </a:r>
            <a:r>
              <a:rPr lang="en-US" altLang="zh-CN" dirty="0" err="1">
                <a:sym typeface="Symbol" panose="05050102010706020507" pitchFamily="18" charset="2"/>
              </a:rPr>
              <a:t>cC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cc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6506413" y="1688400"/>
            <a:ext cx="2511028" cy="495181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</a:t>
            </a:r>
          </a:p>
          <a:p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aSBC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aaSBCBC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aaaBCBCBC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aaaBBCCBC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 </a:t>
            </a:r>
            <a:r>
              <a:rPr kumimoji="1"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aaaBBCBCC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aaaBBBCCC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 </a:t>
            </a:r>
            <a:r>
              <a:rPr kumimoji="1"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aaabBBCCC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 </a:t>
            </a:r>
            <a:r>
              <a:rPr kumimoji="1"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aaabbBCCC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 </a:t>
            </a:r>
            <a:r>
              <a:rPr kumimoji="1"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aaabbbCCC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 </a:t>
            </a:r>
            <a:r>
              <a:rPr kumimoji="1"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aaabbbcCC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 </a:t>
            </a:r>
            <a:r>
              <a:rPr kumimoji="1"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aaabbbccC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 </a:t>
            </a:r>
            <a:r>
              <a:rPr kumimoji="1"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aaabbbccc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79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build="p" autoUpdateAnimBg="0"/>
      <p:bldP spid="167939" grpId="0" build="p" animBg="1"/>
      <p:bldP spid="167939" grpId="1" build="allAtOnce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四种类型描述能力比较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noProof="1">
                <a:latin typeface="宋体" panose="02010600030101010101" pitchFamily="2" charset="-122"/>
              </a:rPr>
              <a:t>程序设计语言不是上下文无关语言，甚至不是上下文有关语言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CC0000"/>
                </a:solidFill>
              </a:rPr>
              <a:t>L</a:t>
            </a:r>
            <a:r>
              <a:rPr lang="en-US" altLang="zh-CN" baseline="-25000" dirty="0">
                <a:solidFill>
                  <a:srgbClr val="CC0000"/>
                </a:solidFill>
              </a:rPr>
              <a:t>7</a:t>
            </a:r>
            <a:r>
              <a:rPr lang="en-US" altLang="zh-CN" dirty="0">
                <a:solidFill>
                  <a:srgbClr val="CC0000"/>
                </a:solidFill>
              </a:rPr>
              <a:t>={</a:t>
            </a:r>
            <a:r>
              <a:rPr lang="en-US" altLang="zh-CN" dirty="0">
                <a:solidFill>
                  <a:srgbClr val="CC0000"/>
                </a:solidFill>
                <a:sym typeface="Symbol" panose="05050102010706020507" pitchFamily="18" charset="2"/>
              </a:rPr>
              <a:t>c| {</a:t>
            </a:r>
            <a:r>
              <a:rPr lang="en-US" altLang="zh-CN" dirty="0" err="1">
                <a:solidFill>
                  <a:srgbClr val="CC0000"/>
                </a:solidFill>
                <a:sym typeface="Symbol" panose="05050102010706020507" pitchFamily="18" charset="2"/>
              </a:rPr>
              <a:t>a,b</a:t>
            </a:r>
            <a:r>
              <a:rPr lang="en-US" altLang="zh-CN" dirty="0">
                <a:solidFill>
                  <a:srgbClr val="CC0000"/>
                </a:solidFill>
                <a:sym typeface="Symbol" panose="05050102010706020507" pitchFamily="18" charset="2"/>
              </a:rPr>
              <a:t>}</a:t>
            </a:r>
            <a:r>
              <a:rPr lang="en-US" altLang="zh-CN" baseline="30000" dirty="0">
                <a:solidFill>
                  <a:srgbClr val="CC0000"/>
                </a:solidFill>
                <a:sym typeface="Symbol" panose="05050102010706020507" pitchFamily="18" charset="2"/>
              </a:rPr>
              <a:t>*</a:t>
            </a:r>
            <a:r>
              <a:rPr lang="en-US" altLang="zh-CN" dirty="0">
                <a:solidFill>
                  <a:srgbClr val="CC0000"/>
                </a:solidFill>
              </a:rPr>
              <a:t>}</a:t>
            </a:r>
            <a:r>
              <a:rPr lang="zh-CN" altLang="en-US" dirty="0">
                <a:latin typeface="宋体" panose="02010600030101010101" pitchFamily="2" charset="-122"/>
              </a:rPr>
              <a:t>不能由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上下文无关文法</a:t>
            </a:r>
            <a:r>
              <a:rPr lang="zh-CN" altLang="en-US" dirty="0">
                <a:latin typeface="宋体" panose="02010600030101010101" pitchFamily="2" charset="-122"/>
              </a:rPr>
              <a:t>产生，甚至连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上下文有关文法</a:t>
            </a:r>
            <a:r>
              <a:rPr lang="zh-CN" altLang="en-US" dirty="0">
                <a:latin typeface="宋体" panose="02010600030101010101" pitchFamily="2" charset="-122"/>
              </a:rPr>
              <a:t>也不能产生，只能由</a:t>
            </a: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型文法</a:t>
            </a:r>
            <a:r>
              <a:rPr lang="zh-CN" altLang="en-US" dirty="0">
                <a:latin typeface="宋体" panose="02010600030101010101" pitchFamily="2" charset="-122"/>
              </a:rPr>
              <a:t>产生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noProof="1">
                <a:latin typeface="宋体" panose="02010600030101010101" pitchFamily="2" charset="-122"/>
              </a:rPr>
              <a:t>标识符引用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noProof="1">
                <a:latin typeface="宋体" panose="02010600030101010101" pitchFamily="2" charset="-122"/>
              </a:rPr>
              <a:t>过程调用过程中，</a:t>
            </a:r>
            <a:r>
              <a:rPr lang="zh-CN" altLang="en-US" noProof="1"/>
              <a:t>“</a:t>
            </a:r>
            <a:r>
              <a:rPr lang="zh-CN" altLang="en-US" noProof="1">
                <a:latin typeface="宋体" panose="02010600030101010101" pitchFamily="2" charset="-122"/>
              </a:rPr>
              <a:t>形-</a:t>
            </a:r>
            <a:r>
              <a:rPr lang="zh-CN" altLang="zh-CN" noProof="1">
                <a:latin typeface="宋体" panose="02010600030101010101" pitchFamily="2" charset="-122"/>
              </a:rPr>
              <a:t>实参数</a:t>
            </a:r>
            <a:r>
              <a:rPr lang="zh-CN" altLang="zh-CN" dirty="0">
                <a:latin typeface="宋体" panose="02010600030101010101" pitchFamily="2" charset="-122"/>
              </a:rPr>
              <a:t>的对应性</a:t>
            </a:r>
            <a:r>
              <a:rPr lang="zh-CN" altLang="en-US" noProof="1">
                <a:latin typeface="宋体" panose="02010600030101010101" pitchFamily="2" charset="-122"/>
              </a:rPr>
              <a:t>"(如个数，顺序和类型一致性)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对于现今程序设计语言，在编译程序中，仍然采用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上下文无关文法</a:t>
            </a:r>
            <a:r>
              <a:rPr lang="zh-CN" altLang="en-US" dirty="0">
                <a:latin typeface="宋体" panose="02010600030101010101" pitchFamily="2" charset="-122"/>
              </a:rPr>
              <a:t>来描述其语言结构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5388538" y="0"/>
            <a:ext cx="3755462" cy="242674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GB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创艺简中圆"/>
              </a:rPr>
              <a:t>计算思维的典型方法</a:t>
            </a:r>
            <a:endParaRPr lang="en-GB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创艺简中圆"/>
            </a:endParaRPr>
          </a:p>
          <a:p>
            <a:pPr lvl="1" eaLnBrk="1" hangingPunct="1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创艺简中圆"/>
              </a:rPr>
              <a:t>理论可实现  vs. 实际可实现</a:t>
            </a:r>
          </a:p>
          <a:p>
            <a:pPr lvl="1" eaLnBrk="1" hangingPunct="1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创艺简中圆"/>
              </a:rPr>
              <a:t>理论研究重在探寻问题求解的方法，对于理论成果的研究运用又需要在能力和运用中作出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创艺简中圆"/>
              </a:rPr>
              <a:t>权衡</a:t>
            </a:r>
            <a:endParaRPr lang="en-GB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创艺简中圆"/>
            </a:endParaRPr>
          </a:p>
        </p:txBody>
      </p:sp>
    </p:spTree>
    <p:extLst>
      <p:ext uri="{BB962C8B-B14F-4D97-AF65-F5344CB8AC3E}">
        <p14:creationId xmlns:p14="http://schemas.microsoft.com/office/powerpoint/2010/main" val="70567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build="p" autoUpdateAnimBg="0"/>
      <p:bldP spid="168963" grpId="0" animBg="1"/>
      <p:bldP spid="168963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高级程序设计语言的语法描述</a:t>
            </a:r>
            <a:endParaRPr lang="en-GB" altLang="zh-CN" dirty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1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630000" y="3170099"/>
            <a:ext cx="5331691" cy="3500846"/>
          </a:xfr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dirty="0"/>
              <a:t>    &lt;</a:t>
            </a:r>
            <a:r>
              <a:rPr lang="zh-CN" altLang="en-US" sz="2000" dirty="0"/>
              <a:t>句子</a:t>
            </a:r>
            <a:r>
              <a:rPr lang="en-US" altLang="zh-CN" sz="2000" dirty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solidFill>
                  <a:srgbClr val="0000D0"/>
                </a:solidFill>
              </a:rPr>
              <a:t>&lt;</a:t>
            </a:r>
            <a:r>
              <a:rPr lang="zh-CN" altLang="en-US" sz="2000" dirty="0">
                <a:solidFill>
                  <a:srgbClr val="0000D0"/>
                </a:solidFill>
              </a:rPr>
              <a:t>主语</a:t>
            </a:r>
            <a:r>
              <a:rPr lang="en-US" altLang="zh-CN" sz="2000" dirty="0">
                <a:solidFill>
                  <a:srgbClr val="0000D0"/>
                </a:solidFill>
              </a:rPr>
              <a:t>&gt;&lt;</a:t>
            </a:r>
            <a:r>
              <a:rPr lang="zh-CN" altLang="en-US" sz="2000" dirty="0">
                <a:solidFill>
                  <a:srgbClr val="0000D0"/>
                </a:solidFill>
              </a:rPr>
              <a:t>谓语</a:t>
            </a:r>
            <a:r>
              <a:rPr lang="en-US" altLang="zh-CN" sz="2000" dirty="0">
                <a:solidFill>
                  <a:srgbClr val="0000D0"/>
                </a:solidFill>
              </a:rPr>
              <a:t>&gt;&lt;</a:t>
            </a:r>
            <a:r>
              <a:rPr lang="zh-CN" altLang="en-US" sz="2000" dirty="0">
                <a:solidFill>
                  <a:srgbClr val="0000D0"/>
                </a:solidFill>
              </a:rPr>
              <a:t>间接宾语</a:t>
            </a:r>
            <a:r>
              <a:rPr lang="en-US" altLang="zh-CN" sz="2000" dirty="0">
                <a:solidFill>
                  <a:srgbClr val="0000D0"/>
                </a:solidFill>
              </a:rPr>
              <a:t>&gt;&lt;</a:t>
            </a:r>
            <a:r>
              <a:rPr lang="zh-CN" altLang="en-US" sz="2000" dirty="0">
                <a:solidFill>
                  <a:srgbClr val="0000D0"/>
                </a:solidFill>
              </a:rPr>
              <a:t>直接宾语</a:t>
            </a:r>
            <a:r>
              <a:rPr lang="en-US" altLang="zh-CN" sz="2000" dirty="0">
                <a:solidFill>
                  <a:srgbClr val="0000D0"/>
                </a:solidFill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solidFill>
                  <a:srgbClr val="0000D0"/>
                </a:solidFill>
              </a:rPr>
              <a:t>&lt;</a:t>
            </a:r>
            <a:r>
              <a:rPr lang="zh-CN" altLang="en-US" sz="2000" dirty="0">
                <a:solidFill>
                  <a:srgbClr val="0000D0"/>
                </a:solidFill>
              </a:rPr>
              <a:t>代词</a:t>
            </a:r>
            <a:r>
              <a:rPr lang="en-US" altLang="zh-CN" sz="2000" dirty="0">
                <a:solidFill>
                  <a:srgbClr val="0000D0"/>
                </a:solidFill>
              </a:rPr>
              <a:t>&gt;</a:t>
            </a:r>
            <a:r>
              <a:rPr lang="en-US" altLang="zh-CN" sz="2000" dirty="0"/>
              <a:t>&lt;</a:t>
            </a:r>
            <a:r>
              <a:rPr lang="zh-CN" altLang="en-US" sz="2000" dirty="0"/>
              <a:t>谓语</a:t>
            </a:r>
            <a:r>
              <a:rPr lang="en-US" altLang="zh-CN" sz="2000" dirty="0"/>
              <a:t>&gt;&lt;</a:t>
            </a:r>
            <a:r>
              <a:rPr lang="zh-CN" altLang="en-US" sz="2000" dirty="0"/>
              <a:t>间接宾语</a:t>
            </a:r>
            <a:r>
              <a:rPr lang="en-US" altLang="zh-CN" sz="2000" dirty="0"/>
              <a:t>&gt;&lt;</a:t>
            </a:r>
            <a:r>
              <a:rPr lang="zh-CN" altLang="en-US" sz="2000" dirty="0"/>
              <a:t>直接宾语</a:t>
            </a:r>
            <a:r>
              <a:rPr lang="en-US" altLang="zh-CN" sz="20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solidFill>
                  <a:srgbClr val="0000D0"/>
                </a:solidFill>
              </a:rPr>
              <a:t>He</a:t>
            </a:r>
            <a:r>
              <a:rPr lang="en-US" altLang="zh-CN" sz="2000" dirty="0"/>
              <a:t> &lt;</a:t>
            </a:r>
            <a:r>
              <a:rPr lang="zh-CN" altLang="en-US" sz="2000" dirty="0"/>
              <a:t>谓语</a:t>
            </a:r>
            <a:r>
              <a:rPr lang="en-US" altLang="zh-CN" sz="2000" dirty="0"/>
              <a:t>&gt;&lt;</a:t>
            </a:r>
            <a:r>
              <a:rPr lang="zh-CN" altLang="en-US" sz="2000" dirty="0"/>
              <a:t>间接宾语</a:t>
            </a:r>
            <a:r>
              <a:rPr lang="en-US" altLang="zh-CN" sz="2000" dirty="0"/>
              <a:t>&gt;&lt;</a:t>
            </a:r>
            <a:r>
              <a:rPr lang="zh-CN" altLang="en-US" sz="2000" dirty="0"/>
              <a:t>直接宾语</a:t>
            </a:r>
            <a:r>
              <a:rPr lang="en-US" altLang="zh-CN" sz="20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He </a:t>
            </a:r>
            <a:r>
              <a:rPr lang="en-US" altLang="zh-CN" sz="2000" dirty="0">
                <a:solidFill>
                  <a:srgbClr val="0000D0"/>
                </a:solidFill>
              </a:rPr>
              <a:t>&lt;</a:t>
            </a:r>
            <a:r>
              <a:rPr lang="zh-CN" altLang="en-US" sz="2000" dirty="0">
                <a:solidFill>
                  <a:srgbClr val="0000D0"/>
                </a:solidFill>
              </a:rPr>
              <a:t>动词</a:t>
            </a:r>
            <a:r>
              <a:rPr lang="en-US" altLang="zh-CN" sz="2000" dirty="0">
                <a:solidFill>
                  <a:srgbClr val="0000D0"/>
                </a:solidFill>
              </a:rPr>
              <a:t>&gt;</a:t>
            </a:r>
            <a:r>
              <a:rPr lang="en-US" altLang="zh-CN" sz="2000" dirty="0"/>
              <a:t> &lt;</a:t>
            </a:r>
            <a:r>
              <a:rPr lang="zh-CN" altLang="en-US" sz="2000" dirty="0"/>
              <a:t>间接宾语</a:t>
            </a:r>
            <a:r>
              <a:rPr lang="en-US" altLang="zh-CN" sz="2000" dirty="0"/>
              <a:t>&gt;&lt;</a:t>
            </a:r>
            <a:r>
              <a:rPr lang="zh-CN" altLang="en-US" sz="2000" dirty="0"/>
              <a:t>直接宾语</a:t>
            </a:r>
            <a:r>
              <a:rPr lang="en-US" altLang="zh-CN" sz="20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He </a:t>
            </a:r>
            <a:r>
              <a:rPr lang="en-US" altLang="zh-CN" sz="2000" dirty="0">
                <a:solidFill>
                  <a:srgbClr val="0000D0"/>
                </a:solidFill>
              </a:rPr>
              <a:t>gave</a:t>
            </a:r>
            <a:r>
              <a:rPr lang="en-US" altLang="zh-CN" sz="2000" dirty="0"/>
              <a:t> &lt;</a:t>
            </a:r>
            <a:r>
              <a:rPr lang="zh-CN" altLang="en-US" sz="2000" dirty="0"/>
              <a:t>间接宾语</a:t>
            </a:r>
            <a:r>
              <a:rPr lang="en-US" altLang="zh-CN" sz="2000" dirty="0"/>
              <a:t>&gt;&lt;</a:t>
            </a:r>
            <a:r>
              <a:rPr lang="zh-CN" altLang="en-US" sz="2000" dirty="0"/>
              <a:t>直接宾语</a:t>
            </a:r>
            <a:r>
              <a:rPr lang="en-US" altLang="zh-CN" sz="20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He gave </a:t>
            </a:r>
            <a:r>
              <a:rPr lang="en-US" altLang="zh-CN" sz="2000" dirty="0">
                <a:solidFill>
                  <a:srgbClr val="0000D0"/>
                </a:solidFill>
              </a:rPr>
              <a:t>&lt;</a:t>
            </a:r>
            <a:r>
              <a:rPr lang="zh-CN" altLang="en-US" sz="2000" dirty="0">
                <a:solidFill>
                  <a:srgbClr val="0000D0"/>
                </a:solidFill>
              </a:rPr>
              <a:t>代词</a:t>
            </a:r>
            <a:r>
              <a:rPr lang="en-US" altLang="zh-CN" sz="2000" dirty="0">
                <a:solidFill>
                  <a:srgbClr val="0000D0"/>
                </a:solidFill>
              </a:rPr>
              <a:t>&gt;</a:t>
            </a:r>
            <a:r>
              <a:rPr lang="en-US" altLang="zh-CN" sz="2000" dirty="0"/>
              <a:t> &lt;</a:t>
            </a:r>
            <a:r>
              <a:rPr lang="zh-CN" altLang="en-US" sz="2000" dirty="0"/>
              <a:t>直接宾语</a:t>
            </a:r>
            <a:r>
              <a:rPr lang="en-US" altLang="zh-CN" sz="20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He gave </a:t>
            </a:r>
            <a:r>
              <a:rPr lang="en-US" altLang="zh-CN" sz="2000" dirty="0">
                <a:solidFill>
                  <a:srgbClr val="0000D0"/>
                </a:solidFill>
              </a:rPr>
              <a:t>me</a:t>
            </a:r>
            <a:r>
              <a:rPr lang="en-US" altLang="zh-CN" sz="2000" dirty="0"/>
              <a:t> &lt;</a:t>
            </a:r>
            <a:r>
              <a:rPr lang="zh-CN" altLang="en-US" sz="2000" dirty="0"/>
              <a:t>直接宾语</a:t>
            </a:r>
            <a:r>
              <a:rPr lang="en-US" altLang="zh-CN" sz="20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He gave me </a:t>
            </a:r>
            <a:r>
              <a:rPr lang="en-US" altLang="zh-CN" sz="2000" dirty="0">
                <a:solidFill>
                  <a:srgbClr val="0000D0"/>
                </a:solidFill>
              </a:rPr>
              <a:t>&lt;</a:t>
            </a:r>
            <a:r>
              <a:rPr lang="zh-CN" altLang="en-US" sz="2000" dirty="0">
                <a:solidFill>
                  <a:srgbClr val="0000D0"/>
                </a:solidFill>
              </a:rPr>
              <a:t>冠词</a:t>
            </a:r>
            <a:r>
              <a:rPr lang="en-US" altLang="zh-CN" sz="2000" dirty="0">
                <a:solidFill>
                  <a:srgbClr val="0000D0"/>
                </a:solidFill>
              </a:rPr>
              <a:t>&gt;&lt;</a:t>
            </a:r>
            <a:r>
              <a:rPr lang="zh-CN" altLang="en-US" sz="2000" dirty="0">
                <a:solidFill>
                  <a:srgbClr val="0000D0"/>
                </a:solidFill>
              </a:rPr>
              <a:t>名词</a:t>
            </a:r>
            <a:r>
              <a:rPr lang="en-US" altLang="zh-CN" sz="2000" dirty="0">
                <a:solidFill>
                  <a:srgbClr val="0000D0"/>
                </a:solidFill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He gave me </a:t>
            </a:r>
            <a:r>
              <a:rPr lang="en-US" altLang="zh-CN" sz="2000" dirty="0">
                <a:solidFill>
                  <a:srgbClr val="0000D0"/>
                </a:solidFill>
              </a:rPr>
              <a:t>a </a:t>
            </a:r>
            <a:r>
              <a:rPr lang="en-US" altLang="zh-CN" sz="2000" dirty="0"/>
              <a:t>&lt;</a:t>
            </a:r>
            <a:r>
              <a:rPr lang="zh-CN" altLang="en-US" sz="2000" dirty="0"/>
              <a:t>名词</a:t>
            </a:r>
            <a:r>
              <a:rPr lang="en-US" altLang="zh-CN" sz="2000" dirty="0"/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He gave me a </a:t>
            </a:r>
            <a:r>
              <a:rPr lang="en-US" altLang="zh-CN" sz="2000" dirty="0">
                <a:solidFill>
                  <a:srgbClr val="0000D0"/>
                </a:solidFill>
              </a:rPr>
              <a:t>book</a:t>
            </a:r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2162520" y="0"/>
            <a:ext cx="6387737" cy="3170099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7000" rIns="27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句子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间接宾语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直接宾语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间接宾语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直接宾语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He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book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gave</a:t>
            </a:r>
          </a:p>
        </p:txBody>
      </p:sp>
    </p:spTree>
    <p:extLst>
      <p:ext uri="{BB962C8B-B14F-4D97-AF65-F5344CB8AC3E}">
        <p14:creationId xmlns:p14="http://schemas.microsoft.com/office/powerpoint/2010/main" val="1129879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小结</a:t>
            </a:r>
            <a:endParaRPr lang="zh-CN" altLang="en-GB" smtClean="0"/>
          </a:p>
        </p:txBody>
      </p:sp>
      <p:sp>
        <p:nvSpPr>
          <p:cNvPr id="131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文法、推导</a:t>
            </a:r>
          </a:p>
          <a:p>
            <a:pPr lvl="1" eaLnBrk="1" hangingPunct="1"/>
            <a:r>
              <a:rPr lang="zh-CN" altLang="en-US" dirty="0" smtClean="0"/>
              <a:t>文法</a:t>
            </a:r>
            <a:r>
              <a:rPr lang="zh-CN" altLang="en-US" dirty="0" smtClean="0">
                <a:latin typeface="Batang" pitchFamily="18" charset="-127"/>
                <a:ea typeface="Batang" pitchFamily="18" charset="-127"/>
              </a:rPr>
              <a:t>⇔</a:t>
            </a:r>
            <a:r>
              <a:rPr lang="zh-CN" altLang="en-US" dirty="0" smtClean="0"/>
              <a:t>语言</a:t>
            </a:r>
          </a:p>
          <a:p>
            <a:pPr lvl="1" eaLnBrk="1" hangingPunct="1"/>
            <a:r>
              <a:rPr lang="zh-CN" altLang="en-US" dirty="0" smtClean="0"/>
              <a:t>最左推导、最右推导</a:t>
            </a:r>
          </a:p>
          <a:p>
            <a:pPr eaLnBrk="1" hangingPunct="1"/>
            <a:r>
              <a:rPr lang="zh-CN" altLang="en-US" dirty="0" smtClean="0"/>
              <a:t>语法树</a:t>
            </a:r>
          </a:p>
          <a:p>
            <a:pPr eaLnBrk="1" hangingPunct="1"/>
            <a:r>
              <a:rPr lang="zh-CN" altLang="en-US" dirty="0" smtClean="0"/>
              <a:t>二义性</a:t>
            </a:r>
          </a:p>
          <a:p>
            <a:pPr lvl="1" eaLnBrk="1" hangingPunct="1"/>
            <a:r>
              <a:rPr lang="zh-CN" altLang="en-US" dirty="0" smtClean="0"/>
              <a:t>文法的二义性、语言的二义性</a:t>
            </a:r>
          </a:p>
          <a:p>
            <a:pPr eaLnBrk="1" hangingPunct="1"/>
            <a:r>
              <a:rPr lang="en-GB" altLang="en-US" dirty="0" err="1" smtClean="0"/>
              <a:t>乔姆斯基</a:t>
            </a:r>
            <a:r>
              <a:rPr lang="en-GB" altLang="zh-CN" dirty="0" err="1" smtClean="0"/>
              <a:t>形</a:t>
            </a:r>
            <a:r>
              <a:rPr lang="zh-CN" altLang="en-US" dirty="0" smtClean="0"/>
              <a:t>式语言体系</a:t>
            </a:r>
            <a:endParaRPr lang="zh-CN" altLang="en-GB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defTabSz="685800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297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高级程序设计语言的语法描述</a:t>
            </a:r>
            <a:endParaRPr lang="en-GB" altLang="zh-CN" dirty="0"/>
          </a:p>
          <a:p>
            <a:r>
              <a:rPr lang="en-US" altLang="zh-CN" dirty="0" smtClean="0"/>
              <a:t>——</a:t>
            </a:r>
            <a:r>
              <a:rPr lang="zh-CN" altLang="en-US" dirty="0"/>
              <a:t>语法描述</a:t>
            </a:r>
            <a:r>
              <a:rPr lang="zh-CN" altLang="en-US" noProof="1"/>
              <a:t>的几个基本概念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8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语法描述</a:t>
            </a:r>
            <a:r>
              <a:rPr lang="zh-CN" altLang="en-US" noProof="1"/>
              <a:t>的几</a:t>
            </a:r>
            <a:r>
              <a:rPr lang="zh-CN" altLang="en-US" noProof="1" smtClean="0"/>
              <a:t>个基本概念</a:t>
            </a:r>
            <a:endParaRPr lang="zh-CN" altLang="en-US" dirty="0" smtClean="0"/>
          </a:p>
        </p:txBody>
      </p:sp>
      <p:sp>
        <p:nvSpPr>
          <p:cNvPr id="14234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noProof="1" smtClean="0">
                <a:solidFill>
                  <a:srgbClr val="CC0000"/>
                </a:solidFill>
              </a:rPr>
              <a:t>字母表</a:t>
            </a:r>
            <a:r>
              <a:rPr lang="zh-CN" altLang="en-US" noProof="1" smtClean="0">
                <a:solidFill>
                  <a:schemeClr val="tx1"/>
                </a:solidFill>
              </a:rPr>
              <a:t>：</a:t>
            </a:r>
            <a:r>
              <a:rPr lang="zh-CN" altLang="en-US" noProof="1" smtClean="0"/>
              <a:t>一</a:t>
            </a:r>
            <a:r>
              <a:rPr lang="zh-CN" altLang="en-US" noProof="1"/>
              <a:t>个</a:t>
            </a:r>
            <a:r>
              <a:rPr lang="zh-CN" altLang="en-US" dirty="0"/>
              <a:t>有</a:t>
            </a:r>
            <a:r>
              <a:rPr lang="zh-CN" altLang="en-US" dirty="0" smtClean="0"/>
              <a:t>穷</a:t>
            </a:r>
            <a:r>
              <a:rPr lang="zh-CN" altLang="en-US" noProof="1" smtClean="0"/>
              <a:t>字符集</a:t>
            </a:r>
            <a:r>
              <a:rPr lang="zh-CN" altLang="en-US" noProof="1"/>
              <a:t>，记为∑</a:t>
            </a:r>
          </a:p>
          <a:p>
            <a:pPr>
              <a:lnSpc>
                <a:spcPct val="90000"/>
              </a:lnSpc>
            </a:pPr>
            <a:r>
              <a:rPr lang="zh-CN" altLang="en-US" noProof="1">
                <a:solidFill>
                  <a:srgbClr val="CC0000"/>
                </a:solidFill>
              </a:rPr>
              <a:t>字母表</a:t>
            </a:r>
            <a:r>
              <a:rPr lang="zh-CN" altLang="en-US" noProof="1" smtClean="0"/>
              <a:t>中每个</a:t>
            </a:r>
            <a:r>
              <a:rPr lang="zh-CN" altLang="en-US" noProof="1"/>
              <a:t>元素</a:t>
            </a:r>
            <a:r>
              <a:rPr lang="zh-CN" altLang="en-US" noProof="1" smtClean="0"/>
              <a:t>称为</a:t>
            </a:r>
            <a:r>
              <a:rPr lang="zh-CN" altLang="en-US" noProof="1" smtClean="0">
                <a:solidFill>
                  <a:srgbClr val="CC0000"/>
                </a:solidFill>
              </a:rPr>
              <a:t>字符</a:t>
            </a:r>
            <a:endParaRPr lang="zh-CN" altLang="en-US" noProof="1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noProof="1"/>
              <a:t>∑上的</a:t>
            </a:r>
            <a:r>
              <a:rPr lang="zh-CN" altLang="en-US" noProof="1">
                <a:solidFill>
                  <a:srgbClr val="CC0000"/>
                </a:solidFill>
              </a:rPr>
              <a:t>字</a:t>
            </a:r>
            <a:r>
              <a:rPr lang="zh-CN" altLang="en-US" noProof="1"/>
              <a:t>(也叫</a:t>
            </a:r>
            <a:r>
              <a:rPr lang="zh-CN" altLang="en-US" noProof="1">
                <a:solidFill>
                  <a:srgbClr val="CC0000"/>
                </a:solidFill>
              </a:rPr>
              <a:t>字符串</a:t>
            </a:r>
            <a:r>
              <a:rPr lang="zh-CN" altLang="en-US" noProof="1"/>
              <a:t>)  是指由∑中的字符所构成的一个有穷序列</a:t>
            </a:r>
          </a:p>
          <a:p>
            <a:pPr>
              <a:lnSpc>
                <a:spcPct val="90000"/>
              </a:lnSpc>
            </a:pPr>
            <a:r>
              <a:rPr lang="zh-CN" altLang="en-US" noProof="1"/>
              <a:t>不包含任何字符的序列称为</a:t>
            </a:r>
            <a:r>
              <a:rPr lang="zh-CN" altLang="en-US" noProof="1">
                <a:solidFill>
                  <a:srgbClr val="CC0000"/>
                </a:solidFill>
              </a:rPr>
              <a:t>空字</a:t>
            </a:r>
            <a:r>
              <a:rPr lang="zh-CN" altLang="en-US" noProof="1"/>
              <a:t>，记为</a:t>
            </a:r>
            <a:r>
              <a:rPr lang="el-GR" altLang="zh-CN" noProof="1"/>
              <a:t>ε</a:t>
            </a:r>
          </a:p>
          <a:p>
            <a:pPr>
              <a:lnSpc>
                <a:spcPct val="90000"/>
              </a:lnSpc>
            </a:pPr>
            <a:r>
              <a:rPr lang="zh-CN" altLang="en-US" noProof="1"/>
              <a:t>用</a:t>
            </a:r>
            <a:r>
              <a:rPr lang="zh-CN" altLang="en-US" dirty="0"/>
              <a:t>∑*表示∑上的所有</a:t>
            </a:r>
            <a:r>
              <a:rPr lang="zh-CN" altLang="en-US" dirty="0">
                <a:solidFill>
                  <a:srgbClr val="CC0000"/>
                </a:solidFill>
              </a:rPr>
              <a:t>字的全体</a:t>
            </a:r>
            <a:r>
              <a:rPr lang="zh-CN" altLang="en-US" noProof="1"/>
              <a:t>，</a:t>
            </a:r>
            <a:r>
              <a:rPr lang="zh-CN" altLang="en-US" dirty="0"/>
              <a:t>包含空字</a:t>
            </a:r>
            <a:r>
              <a:rPr lang="en-US" altLang="zh-CN" dirty="0"/>
              <a:t>ε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例如</a:t>
            </a:r>
            <a:r>
              <a:rPr lang="en-US" altLang="zh-CN" dirty="0"/>
              <a:t>: </a:t>
            </a:r>
            <a:r>
              <a:rPr lang="zh-CN" altLang="en-US" dirty="0"/>
              <a:t>设 ∑</a:t>
            </a:r>
            <a:r>
              <a:rPr lang="en-US" altLang="zh-CN" dirty="0"/>
              <a:t>={a</a:t>
            </a:r>
            <a:r>
              <a:rPr lang="zh-CN" altLang="en-US" dirty="0"/>
              <a:t>， </a:t>
            </a:r>
            <a:r>
              <a:rPr lang="en-US" altLang="zh-CN" dirty="0"/>
              <a:t>b}</a:t>
            </a:r>
            <a:r>
              <a:rPr lang="zh-CN" altLang="en-US" dirty="0"/>
              <a:t>，则 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615130" y="5396547"/>
            <a:ext cx="6199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Courier New" panose="02070309020205020404" pitchFamily="49" charset="0"/>
              </a:rPr>
              <a:t>={</a:t>
            </a:r>
            <a:r>
              <a:rPr lang="el-GR" altLang="zh-CN" sz="2800" b="1" noProof="1">
                <a:latin typeface="Courier New" panose="02070309020205020404" pitchFamily="49" charset="0"/>
              </a:rPr>
              <a:t>ε</a:t>
            </a:r>
            <a:r>
              <a:rPr lang="en-US" altLang="zh-CN" sz="2800" b="1" noProof="1">
                <a:latin typeface="Courier New" panose="02070309020205020404" pitchFamily="49" charset="0"/>
              </a:rPr>
              <a:t>,a,b,aa,ab,ba,bb,aaa,...</a:t>
            </a:r>
            <a:r>
              <a:rPr lang="en-US" altLang="zh-CN" sz="2800" b="1" dirty="0">
                <a:latin typeface="Courier New" panose="02070309020205020404" pitchFamily="49" charset="0"/>
              </a:rPr>
              <a:t>}</a:t>
            </a:r>
            <a:endParaRPr lang="en-GB" altLang="zh-CN" sz="2800" b="1" dirty="0">
              <a:latin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0253" y="5382168"/>
            <a:ext cx="69442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lnSpc>
                <a:spcPct val="90000"/>
              </a:lnSpc>
              <a:spcBef>
                <a:spcPts val="750"/>
              </a:spcBef>
              <a:buClr>
                <a:srgbClr val="4F81BD"/>
              </a:buClr>
              <a:buSzPct val="80000"/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∑*</a:t>
            </a:r>
          </a:p>
        </p:txBody>
      </p:sp>
    </p:spTree>
    <p:extLst>
      <p:ext uri="{BB962C8B-B14F-4D97-AF65-F5344CB8AC3E}">
        <p14:creationId xmlns:p14="http://schemas.microsoft.com/office/powerpoint/2010/main" val="308943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2" grpId="0" build="p" bldLvl="2" autoUpdateAnimBg="0"/>
      <p:bldP spid="14234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语法描述</a:t>
            </a:r>
            <a:r>
              <a:rPr lang="zh-CN" altLang="en-US" noProof="1"/>
              <a:t>的几个基本概念</a:t>
            </a:r>
            <a:endParaRPr lang="zh-CN" altLang="en-US" dirty="0"/>
          </a:p>
        </p:txBody>
      </p:sp>
      <p:sp>
        <p:nvSpPr>
          <p:cNvPr id="17817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zh-CN" altLang="en-US" noProof="1" smtClean="0">
                <a:latin typeface="Times New Roman" panose="02020603050405020304" pitchFamily="18" charset="0"/>
              </a:rPr>
              <a:t>∑</a:t>
            </a:r>
            <a:r>
              <a:rPr lang="zh-CN" altLang="en-US" baseline="30000" noProof="1" smtClean="0">
                <a:latin typeface="Times New Roman" panose="02020603050405020304" pitchFamily="18" charset="0"/>
              </a:rPr>
              <a:t>*</a:t>
            </a:r>
            <a:r>
              <a:rPr lang="zh-CN" altLang="en-US" dirty="0" smtClean="0">
                <a:latin typeface="Times New Roman" panose="02020603050405020304" pitchFamily="18" charset="0"/>
              </a:rPr>
              <a:t>的子集</a:t>
            </a:r>
            <a:r>
              <a:rPr lang="en-US" altLang="zh-CN" dirty="0" smtClean="0">
                <a:latin typeface="Times New Roman" panose="02020603050405020304" pitchFamily="18" charset="0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连接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积</a:t>
            </a:r>
            <a:r>
              <a:rPr lang="zh-CN" altLang="en-US" dirty="0" smtClean="0">
                <a:latin typeface="Times New Roman" panose="02020603050405020304" pitchFamily="18" charset="0"/>
              </a:rPr>
              <a:t>）定义为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b="1" i="1" dirty="0" smtClean="0">
                <a:latin typeface="Times New Roman" panose="02020603050405020304" pitchFamily="18" charset="0"/>
              </a:rPr>
              <a:t>UV</a:t>
            </a:r>
            <a:r>
              <a:rPr lang="zh-CN" altLang="en-US" b="1" i="1" dirty="0" smtClean="0">
                <a:latin typeface="Times New Roman" panose="02020603050405020304" pitchFamily="18" charset="0"/>
              </a:rPr>
              <a:t>＝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{ </a:t>
            </a:r>
            <a:r>
              <a:rPr lang="en-US" altLang="zh-CN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 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| </a:t>
            </a:r>
            <a:r>
              <a:rPr lang="en-US" altLang="zh-CN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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U &amp; </a:t>
            </a:r>
            <a:r>
              <a:rPr lang="en-US" altLang="zh-CN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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V }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示例：设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b="1" i="1" dirty="0" smtClean="0">
                <a:latin typeface="Times New Roman" panose="02020603050405020304" pitchFamily="18" charset="0"/>
              </a:rPr>
              <a:t>U</a:t>
            </a:r>
            <a:r>
              <a:rPr lang="zh-CN" altLang="en-US" sz="2800" b="1" i="1" dirty="0" smtClean="0">
                <a:latin typeface="Times New Roman" panose="02020603050405020304" pitchFamily="18" charset="0"/>
              </a:rPr>
              <a:t>＝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 a, 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aa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}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b="1" i="1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800" b="1" i="1" dirty="0" smtClean="0">
                <a:latin typeface="Times New Roman" panose="02020603050405020304" pitchFamily="18" charset="0"/>
              </a:rPr>
              <a:t>＝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 b, bb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} </a:t>
            </a:r>
          </a:p>
          <a:p>
            <a:pPr algn="just">
              <a:buClrTx/>
              <a:buSzTx/>
              <a:buFont typeface="Symbol" panose="05050102010706020507" pitchFamily="18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	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	</a:t>
            </a:r>
            <a:r>
              <a:rPr kumimoji="1" lang="en-US" altLang="zh-CN" b="1" i="1" dirty="0" smtClean="0">
                <a:latin typeface="Times New Roman" panose="02020603050405020304" pitchFamily="18" charset="0"/>
              </a:rPr>
              <a:t>UV</a:t>
            </a:r>
            <a:r>
              <a:rPr kumimoji="1" lang="en-US" altLang="zh-CN" b="1" dirty="0" smtClean="0">
                <a:latin typeface="Times New Roman" panose="02020603050405020304" pitchFamily="18" charset="0"/>
              </a:rPr>
              <a:t>=</a:t>
            </a:r>
            <a:endParaRPr lang="en-US" altLang="zh-CN" b="1" dirty="0" smtClean="0">
              <a:latin typeface="Times New Roman" panose="02020603050405020304" pitchFamily="18" charset="0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1858264" y="4584618"/>
            <a:ext cx="3249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ab,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abb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aab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aabb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endParaRPr lang="en-GB" altLang="zh-CN" sz="2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9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uiExpand="1" build="p"/>
      <p:bldP spid="1781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语法描述</a:t>
            </a:r>
            <a:r>
              <a:rPr lang="zh-CN" altLang="en-US" noProof="1"/>
              <a:t>的几个基本概念</a:t>
            </a:r>
            <a:endParaRPr lang="zh-CN" altLang="en-US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noProof="1"/>
              <a:t>∑</a:t>
            </a:r>
            <a:r>
              <a:rPr lang="zh-CN" altLang="en-US" baseline="30000" noProof="1"/>
              <a:t>*</a:t>
            </a:r>
            <a:r>
              <a:rPr lang="zh-CN" altLang="en-US" dirty="0"/>
              <a:t>的子集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00"/>
                </a:solidFill>
              </a:rPr>
              <a:t>连接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CC0000"/>
                </a:solidFill>
              </a:rPr>
              <a:t>积</a:t>
            </a:r>
            <a:r>
              <a:rPr lang="zh-CN" altLang="en-US" dirty="0"/>
              <a:t>）定义为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 dirty="0"/>
              <a:t>UV</a:t>
            </a:r>
            <a:r>
              <a:rPr lang="zh-CN" altLang="en-US" i="1" dirty="0"/>
              <a:t>＝</a:t>
            </a:r>
            <a:r>
              <a:rPr lang="en-US" altLang="zh-CN" i="1" dirty="0"/>
              <a:t>{ </a:t>
            </a:r>
            <a:r>
              <a:rPr lang="en-US" altLang="zh-CN" i="1" dirty="0">
                <a:sym typeface="Symbol" panose="05050102010706020507" pitchFamily="18" charset="2"/>
              </a:rPr>
              <a:t> </a:t>
            </a:r>
            <a:r>
              <a:rPr lang="en-US" altLang="zh-CN" i="1" dirty="0"/>
              <a:t>| </a:t>
            </a:r>
            <a:r>
              <a:rPr lang="en-US" altLang="zh-CN" i="1" dirty="0">
                <a:sym typeface="Symbol" panose="05050102010706020507" pitchFamily="18" charset="2"/>
              </a:rPr>
              <a:t></a:t>
            </a:r>
            <a:r>
              <a:rPr lang="en-US" altLang="zh-CN" i="1" dirty="0"/>
              <a:t>U &amp; </a:t>
            </a:r>
            <a:r>
              <a:rPr lang="en-US" altLang="zh-CN" i="1" dirty="0">
                <a:sym typeface="Symbol" panose="05050102010706020507" pitchFamily="18" charset="2"/>
              </a:rPr>
              <a:t></a:t>
            </a:r>
            <a:r>
              <a:rPr lang="en-US" altLang="zh-CN" i="1" dirty="0"/>
              <a:t>V }</a:t>
            </a:r>
            <a:r>
              <a:rPr lang="en-US" altLang="zh-CN" dirty="0"/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dirty="0"/>
              <a:t>V</a:t>
            </a:r>
            <a:r>
              <a:rPr lang="zh-CN" altLang="en-US" dirty="0"/>
              <a:t>自身的 </a:t>
            </a:r>
            <a:r>
              <a:rPr lang="en-US" altLang="zh-CN" dirty="0"/>
              <a:t>n</a:t>
            </a:r>
            <a:r>
              <a:rPr lang="zh-CN" altLang="en-US" dirty="0"/>
              <a:t>次积记为</a:t>
            </a:r>
          </a:p>
          <a:p>
            <a:pPr algn="ctr">
              <a:lnSpc>
                <a:spcPct val="90000"/>
              </a:lnSpc>
              <a:buClrTx/>
              <a:buSzTx/>
              <a:buFont typeface="Symbol" panose="05050102010706020507" pitchFamily="18" charset="2"/>
              <a:buNone/>
            </a:pPr>
            <a:r>
              <a:rPr kumimoji="1" lang="zh-CN" altLang="en-US" dirty="0"/>
              <a:t>	</a:t>
            </a:r>
            <a:r>
              <a:rPr kumimoji="1" lang="en-US" altLang="zh-CN" dirty="0" err="1"/>
              <a:t>V</a:t>
            </a:r>
            <a:r>
              <a:rPr kumimoji="1" lang="en-US" altLang="zh-CN" baseline="30000" dirty="0" err="1"/>
              <a:t>n</a:t>
            </a:r>
            <a:r>
              <a:rPr kumimoji="1" lang="en-US" altLang="zh-CN" dirty="0"/>
              <a:t>=V V…V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endParaRPr kumimoji="1" lang="en-US" altLang="zh-CN" dirty="0"/>
          </a:p>
          <a:p>
            <a:pPr algn="just" eaLnBrk="1" hangingPunct="1">
              <a:lnSpc>
                <a:spcPct val="90000"/>
              </a:lnSpc>
            </a:pPr>
            <a:r>
              <a:rPr lang="en-US" altLang="zh-CN" dirty="0" smtClean="0"/>
              <a:t>V</a:t>
            </a:r>
            <a:r>
              <a:rPr kumimoji="1" lang="en-US" altLang="zh-CN" baseline="30000" dirty="0" smtClean="0"/>
              <a:t>0</a:t>
            </a:r>
            <a:r>
              <a:rPr lang="en-US" altLang="zh-CN" dirty="0"/>
              <a:t>={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en-US" altLang="zh-CN" dirty="0" smtClean="0"/>
              <a:t>}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dirty="0"/>
              <a:t>V</a:t>
            </a:r>
            <a:r>
              <a:rPr kumimoji="1" lang="en-US" altLang="zh-CN" baseline="30000" dirty="0"/>
              <a:t>*</a:t>
            </a:r>
            <a:r>
              <a:rPr kumimoji="1" lang="zh-CN" altLang="en-US" dirty="0"/>
              <a:t>是</a:t>
            </a:r>
            <a:r>
              <a:rPr kumimoji="1" lang="en-US" altLang="zh-CN" dirty="0"/>
              <a:t>V</a:t>
            </a:r>
            <a:r>
              <a:rPr kumimoji="1" lang="zh-CN" altLang="en-US" dirty="0"/>
              <a:t>的</a:t>
            </a:r>
            <a:r>
              <a:rPr kumimoji="1" lang="zh-CN" altLang="en-US" dirty="0" smtClean="0">
                <a:solidFill>
                  <a:srgbClr val="CC0000"/>
                </a:solidFill>
              </a:rPr>
              <a:t>闭包</a:t>
            </a:r>
            <a:r>
              <a:rPr kumimoji="1" lang="zh-CN" altLang="en-US" dirty="0" smtClean="0">
                <a:solidFill>
                  <a:schemeClr val="tx1"/>
                </a:solidFill>
              </a:rPr>
              <a:t>：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</a:t>
            </a:r>
            <a:r>
              <a:rPr kumimoji="1" lang="en-US" altLang="zh-CN" baseline="30000" dirty="0"/>
              <a:t>*</a:t>
            </a:r>
            <a:r>
              <a:rPr kumimoji="1" lang="en-US" altLang="zh-CN" dirty="0"/>
              <a:t>=V</a:t>
            </a:r>
            <a:r>
              <a:rPr kumimoji="1" lang="en-US" altLang="zh-CN" baseline="30000" dirty="0"/>
              <a:t>0</a:t>
            </a:r>
            <a:r>
              <a:rPr kumimoji="1" lang="en-US" altLang="zh-CN" dirty="0">
                <a:cs typeface="Times New Roman" panose="02020603050405020304" pitchFamily="18" charset="0"/>
              </a:rPr>
              <a:t>∪</a:t>
            </a:r>
            <a:r>
              <a:rPr kumimoji="1" lang="en-US" altLang="zh-CN" dirty="0"/>
              <a:t>V</a:t>
            </a:r>
            <a:r>
              <a:rPr kumimoji="1" lang="en-US" altLang="zh-CN" baseline="30000" dirty="0"/>
              <a:t>1</a:t>
            </a:r>
            <a:r>
              <a:rPr kumimoji="1" lang="en-US" altLang="zh-CN" dirty="0">
                <a:cs typeface="Times New Roman" panose="02020603050405020304" pitchFamily="18" charset="0"/>
              </a:rPr>
              <a:t>∪</a:t>
            </a:r>
            <a:r>
              <a:rPr kumimoji="1" lang="en-US" altLang="zh-CN" dirty="0"/>
              <a:t>V</a:t>
            </a:r>
            <a:r>
              <a:rPr kumimoji="1" lang="en-US" altLang="zh-CN" baseline="30000" dirty="0"/>
              <a:t>2</a:t>
            </a:r>
            <a:r>
              <a:rPr kumimoji="1" lang="en-US" altLang="zh-CN" dirty="0">
                <a:cs typeface="Times New Roman" panose="02020603050405020304" pitchFamily="18" charset="0"/>
              </a:rPr>
              <a:t>∪</a:t>
            </a:r>
            <a:r>
              <a:rPr kumimoji="1" lang="en-US" altLang="zh-CN" dirty="0"/>
              <a:t>V</a:t>
            </a:r>
            <a:r>
              <a:rPr kumimoji="1" lang="en-US" altLang="zh-CN" baseline="30000" dirty="0"/>
              <a:t>3</a:t>
            </a:r>
            <a:r>
              <a:rPr kumimoji="1" lang="en-US" altLang="zh-CN" dirty="0">
                <a:cs typeface="Times New Roman" panose="02020603050405020304" pitchFamily="18" charset="0"/>
              </a:rPr>
              <a:t>∪</a:t>
            </a:r>
            <a:r>
              <a:rPr kumimoji="1" lang="en-US" altLang="zh-CN" dirty="0"/>
              <a:t>… </a:t>
            </a:r>
            <a:endParaRPr kumimoji="1" lang="zh-CN" altLang="en-US" dirty="0"/>
          </a:p>
          <a:p>
            <a:pPr algn="just">
              <a:lnSpc>
                <a:spcPct val="90000"/>
              </a:lnSpc>
            </a:pPr>
            <a:r>
              <a:rPr lang="en-US" altLang="zh-CN" dirty="0"/>
              <a:t>V</a:t>
            </a:r>
            <a:r>
              <a:rPr lang="en-US" altLang="zh-CN" baseline="30000" dirty="0"/>
              <a:t>+</a:t>
            </a:r>
            <a:r>
              <a:rPr lang="zh-CN" altLang="en-US" dirty="0"/>
              <a:t>是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kumimoji="1" lang="zh-CN" altLang="en-US" dirty="0">
                <a:solidFill>
                  <a:srgbClr val="CC0000"/>
                </a:solidFill>
              </a:rPr>
              <a:t>正规</a:t>
            </a:r>
            <a:r>
              <a:rPr kumimoji="1" lang="zh-CN" altLang="en-US" dirty="0" smtClean="0">
                <a:solidFill>
                  <a:srgbClr val="CC0000"/>
                </a:solidFill>
              </a:rPr>
              <a:t>闭包</a:t>
            </a:r>
            <a:r>
              <a:rPr kumimoji="1"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/>
              <a:t>V</a:t>
            </a:r>
            <a:r>
              <a:rPr lang="zh-CN" altLang="en-US" baseline="30000" dirty="0"/>
              <a:t>＋</a:t>
            </a:r>
            <a:r>
              <a:rPr lang="zh-CN" altLang="en-US" dirty="0"/>
              <a:t>＝</a:t>
            </a:r>
            <a:r>
              <a:rPr lang="en-US" altLang="zh-CN" dirty="0"/>
              <a:t>V V</a:t>
            </a:r>
            <a:r>
              <a:rPr lang="en-US" altLang="zh-CN" baseline="30000" dirty="0" smtClean="0"/>
              <a:t>*</a:t>
            </a:r>
            <a:endParaRPr kumimoji="1" lang="zh-CN" altLang="en-US" dirty="0"/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endParaRPr lang="en-US" altLang="zh-CN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3798" y="3839673"/>
            <a:ext cx="1050799" cy="622697"/>
            <a:chOff x="2971" y="1752"/>
            <a:chExt cx="635" cy="523"/>
          </a:xfrm>
        </p:grpSpPr>
        <p:sp>
          <p:nvSpPr>
            <p:cNvPr id="99333" name="AutoShape 3"/>
            <p:cNvSpPr>
              <a:spLocks/>
            </p:cNvSpPr>
            <p:nvPr/>
          </p:nvSpPr>
          <p:spPr bwMode="auto">
            <a:xfrm rot="-5400000">
              <a:off x="3198" y="1525"/>
              <a:ext cx="181" cy="635"/>
            </a:xfrm>
            <a:prstGeom prst="leftBrace">
              <a:avLst>
                <a:gd name="adj1" fmla="val 2923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99334" name="Text Box 4"/>
            <p:cNvSpPr txBox="1">
              <a:spLocks noChangeArrowheads="1"/>
            </p:cNvSpPr>
            <p:nvPr/>
          </p:nvSpPr>
          <p:spPr bwMode="auto">
            <a:xfrm>
              <a:off x="3085" y="1887"/>
              <a:ext cx="41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endParaRPr lang="zh-CN" altLang="en-GB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34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build="p"/>
    </p:bldLst>
  </p:timing>
</p:sld>
</file>

<file path=ppt/theme/theme1.xml><?xml version="1.0" encoding="utf-8"?>
<a:theme xmlns:a="http://schemas.openxmlformats.org/drawingml/2006/main" name="平面(MOOC)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OC-PPT模板" id="{52A9F7C9-966B-4A8B-A1C7-6E16B2577468}" vid="{3D64D331-574C-4511-9C06-47C9CEF20C9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MOOC-PPT模板</Template>
  <TotalTime>2897</TotalTime>
  <Words>3180</Words>
  <Application>Microsoft Office PowerPoint</Application>
  <PresentationFormat>全屏显示(4:3)</PresentationFormat>
  <Paragraphs>523</Paragraphs>
  <Slides>50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6" baseType="lpstr">
      <vt:lpstr>Batang</vt:lpstr>
      <vt:lpstr>创艺简中圆</vt:lpstr>
      <vt:lpstr>黑体</vt:lpstr>
      <vt:lpstr>宋体</vt:lpstr>
      <vt:lpstr>微软雅黑</vt:lpstr>
      <vt:lpstr>Arial</vt:lpstr>
      <vt:lpstr>Calibri</vt:lpstr>
      <vt:lpstr>Cambria Math</vt:lpstr>
      <vt:lpstr>Courier New</vt:lpstr>
      <vt:lpstr>Symbol</vt:lpstr>
      <vt:lpstr>Times New Roman</vt:lpstr>
      <vt:lpstr>Wingdings</vt:lpstr>
      <vt:lpstr>Wingdings 3</vt:lpstr>
      <vt:lpstr>平面(MOOC)</vt:lpstr>
      <vt:lpstr>Picture</vt:lpstr>
      <vt:lpstr>图片</vt:lpstr>
      <vt:lpstr>编译原理</vt:lpstr>
      <vt:lpstr>编译原理</vt:lpstr>
      <vt:lpstr>高级语言及其语法描述 </vt:lpstr>
      <vt:lpstr>文法</vt:lpstr>
      <vt:lpstr>文法</vt:lpstr>
      <vt:lpstr>编译原理</vt:lpstr>
      <vt:lpstr>语法描述的几个基本概念</vt:lpstr>
      <vt:lpstr>语法描述的几个基本概念</vt:lpstr>
      <vt:lpstr>语法描述的几个基本概念</vt:lpstr>
      <vt:lpstr>语法描述的几个基本概念</vt:lpstr>
      <vt:lpstr>编译原理</vt:lpstr>
      <vt:lpstr>上下文无关文法</vt:lpstr>
      <vt:lpstr>上下文无关文法</vt:lpstr>
      <vt:lpstr>上下文无关文法</vt:lpstr>
      <vt:lpstr>巴科斯范式(BNF)</vt:lpstr>
      <vt:lpstr>上下文无关文法</vt:lpstr>
      <vt:lpstr>编译原理</vt:lpstr>
      <vt:lpstr>推导</vt:lpstr>
      <vt:lpstr>推导</vt:lpstr>
      <vt:lpstr>句型、句子和语言</vt:lpstr>
      <vt:lpstr>编译原理</vt:lpstr>
      <vt:lpstr>句型、句子和语言</vt:lpstr>
      <vt:lpstr>句型、句子和语言</vt:lpstr>
      <vt:lpstr>编译原理</vt:lpstr>
      <vt:lpstr>句型、句子和语言</vt:lpstr>
      <vt:lpstr>句型、句子和语言</vt:lpstr>
      <vt:lpstr>编译原理</vt:lpstr>
      <vt:lpstr>句型、句子和语言</vt:lpstr>
      <vt:lpstr>上下文无关文法示例</vt:lpstr>
      <vt:lpstr>编译原理</vt:lpstr>
      <vt:lpstr>最左推导和最右推导</vt:lpstr>
      <vt:lpstr>语法树</vt:lpstr>
      <vt:lpstr>编译原理</vt:lpstr>
      <vt:lpstr>语法树与二义性(ambiguity)</vt:lpstr>
      <vt:lpstr>语法树与二义性(ambiguity)</vt:lpstr>
      <vt:lpstr>语言的二义性</vt:lpstr>
      <vt:lpstr>语言的二义性</vt:lpstr>
      <vt:lpstr>语言的二义性</vt:lpstr>
      <vt:lpstr>语法树与二义性(ambiguity)</vt:lpstr>
      <vt:lpstr>编译原理</vt:lpstr>
      <vt:lpstr>形式语言鸟瞰</vt:lpstr>
      <vt:lpstr>形式语言鸟瞰</vt:lpstr>
      <vt:lpstr>形式语言鸟瞰</vt:lpstr>
      <vt:lpstr>形式语言鸟瞰</vt:lpstr>
      <vt:lpstr>四种类型文法描述能力比较</vt:lpstr>
      <vt:lpstr>上下文无关文法 与上下文有关文法</vt:lpstr>
      <vt:lpstr>上下文无关文法 与上下文有关文法</vt:lpstr>
      <vt:lpstr>四种类型描述能力比较</vt:lpstr>
      <vt:lpstr>编译原理</vt:lpstr>
      <vt:lpstr>小结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Ting Wang</dc:creator>
  <cp:lastModifiedBy>Wang</cp:lastModifiedBy>
  <cp:revision>245</cp:revision>
  <cp:lastPrinted>2019-03-31T14:58:27Z</cp:lastPrinted>
  <dcterms:created xsi:type="dcterms:W3CDTF">2016-03-17T03:50:07Z</dcterms:created>
  <dcterms:modified xsi:type="dcterms:W3CDTF">2019-03-31T15:08:07Z</dcterms:modified>
</cp:coreProperties>
</file>