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5"/>
    <p:sldMasterId id="214748369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DM Sans Medium"/>
      <p:regular r:id="rId38"/>
      <p:bold r:id="rId39"/>
      <p:italic r:id="rId40"/>
      <p:boldItalic r:id="rId41"/>
    </p:embeddedFont>
    <p:embeddedFont>
      <p:font typeface="Roboto Mono"/>
      <p:regular r:id="rId42"/>
      <p:bold r:id="rId43"/>
      <p:italic r:id="rId44"/>
      <p:boldItalic r:id="rId45"/>
    </p:embeddedFont>
    <p:embeddedFont>
      <p:font typeface="Merriweather"/>
      <p:regular r:id="rId46"/>
      <p:bold r:id="rId47"/>
      <p:italic r:id="rId48"/>
      <p:boldItalic r:id="rId49"/>
    </p:embeddedFont>
    <p:embeddedFont>
      <p:font typeface="DM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30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051108E-E731-4344-8ECD-364F3CCD9652}">
  <a:tblStyle styleId="{A051108E-E731-4344-8ECD-364F3CCD965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97BCD58-C171-4878-805E-BB7AAD880133}"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0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DMSansMedium-italic.fntdata"/><Relationship Id="rId42" Type="http://schemas.openxmlformats.org/officeDocument/2006/relationships/font" Target="fonts/RobotoMono-regular.fntdata"/><Relationship Id="rId41" Type="http://schemas.openxmlformats.org/officeDocument/2006/relationships/font" Target="fonts/DMSansMedium-boldItalic.fntdata"/><Relationship Id="rId44" Type="http://schemas.openxmlformats.org/officeDocument/2006/relationships/font" Target="fonts/RobotoMono-italic.fntdata"/><Relationship Id="rId43" Type="http://schemas.openxmlformats.org/officeDocument/2006/relationships/font" Target="fonts/RobotoMono-bold.fntdata"/><Relationship Id="rId46" Type="http://schemas.openxmlformats.org/officeDocument/2006/relationships/font" Target="fonts/Merriweather-regular.fntdata"/><Relationship Id="rId45"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48" Type="http://schemas.openxmlformats.org/officeDocument/2006/relationships/font" Target="fonts/Merriweather-italic.fntdata"/><Relationship Id="rId47" Type="http://schemas.openxmlformats.org/officeDocument/2006/relationships/font" Target="fonts/Merriweather-bold.fntdata"/><Relationship Id="rId49" Type="http://schemas.openxmlformats.org/officeDocument/2006/relationships/font" Target="fonts/Merriweather-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font" Target="fonts/DMSansMedium-bold.fntdata"/><Relationship Id="rId38" Type="http://schemas.openxmlformats.org/officeDocument/2006/relationships/font" Target="fonts/DMSansMedium-regular.fntdata"/><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DMSans-bold.fntdata"/><Relationship Id="rId50" Type="http://schemas.openxmlformats.org/officeDocument/2006/relationships/font" Target="fonts/DMSans-regular.fntdata"/><Relationship Id="rId53" Type="http://schemas.openxmlformats.org/officeDocument/2006/relationships/font" Target="fonts/DMSans-boldItalic.fntdata"/><Relationship Id="rId52" Type="http://schemas.openxmlformats.org/officeDocument/2006/relationships/font" Target="fonts/DMSans-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1f2bfac62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1f2bfac62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1f3cc5b771_1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1f3cc5b771_1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1f2bfac622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1f2bfac622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1f2bfac622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1f2bfac622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1cc927ff2a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1cc927ff2a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dimensionality reduction step set the stage for the subsequent modeling, ensuring we could focus on the most impactful aspects of the data without unnecessary complexity</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g31cc927ff2a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31cc927ff2a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320ff7c5b7f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320ff7c5b7f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represents the probability of the outcome Y being equal to 1, given a set of predictor variables X.</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20ff7c5b7f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20ff7c5b7f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Unlike linear regression, where the outcome is continuous, binomial regression deals with a probabilistic outcome. This makes MLE the preferred method.</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31cc927ff2a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1cc927ff2a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Out of 9,000 total samples, the model correctly predicted 6,558 non-approved applications and 1,478 approved applications. However, there are some misclassifications: 432 non-approved applications were incorrectly predicted as approved, and 532 approved applications were misclassified as non-approved.</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1cc927ff2a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1cc927ff2a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true positive rate (TPR) against the false positive rate (FPR) The area under the curve (AUC) quantifies the model's overall performance. An AUC of 0.95, like in this example, indicates excellent performance.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1f2bfac622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1f2bfac622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1f2bfac62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1f2bfac62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320e14a2df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320e14a2df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 sz="1050">
                <a:solidFill>
                  <a:schemeClr val="dk1"/>
                </a:solidFill>
                <a:highlight>
                  <a:srgbClr val="FFFFFF"/>
                </a:highlight>
              </a:rPr>
              <a:t>the removal of less useful or redundant features.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320ff7c5b7f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320ff7c5b7f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320e14a2dff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320e14a2dff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320e14a2dff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320e14a2dff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320e14a2dff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320e14a2dff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320ff7c5b7f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320ff7c5b7f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320ff7c5b7f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320ff7c5b7f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g320ff7c5b7f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320ff7c5b7f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31f3cc5b771_1_2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31f3cc5b771_1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31f3cc5b771_1_2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31f3cc5b771_1_2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1f2bfac62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1f2bfac62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g31f2bfac622_0_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4" name="Google Shape;604;g31f2bfac622_0_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1ccd5ea1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1ccd5ea1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1f2bfac622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1f2bfac622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1f2bfac62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1f2bfac62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1f2bfac622_0_5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1f2bfac622_0_5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1f3cc5b771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1f3cc5b771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1f3cc5b771_1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1f3cc5b771_1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0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SzPts val="1000"/>
              <a:buChar char="●"/>
              <a:defRPr/>
            </a:lvl1pPr>
            <a:lvl2pPr indent="-279400" lvl="1" marL="914400" algn="ctr">
              <a:spcBef>
                <a:spcPts val="0"/>
              </a:spcBef>
              <a:spcAft>
                <a:spcPts val="0"/>
              </a:spcAft>
              <a:buSzPts val="8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slide" type="title">
  <p:cSld name="TITLE">
    <p:bg>
      <p:bgPr>
        <a:solidFill>
          <a:schemeClr val="dk1"/>
        </a:solidFill>
      </p:bgPr>
    </p:bg>
    <p:spTree>
      <p:nvGrpSpPr>
        <p:cNvPr id="176" name="Shape 176"/>
        <p:cNvGrpSpPr/>
        <p:nvPr/>
      </p:nvGrpSpPr>
      <p:grpSpPr>
        <a:xfrm>
          <a:off x="0" y="0"/>
          <a:ext cx="0" cy="0"/>
          <a:chOff x="0" y="0"/>
          <a:chExt cx="0" cy="0"/>
        </a:xfrm>
      </p:grpSpPr>
      <p:sp>
        <p:nvSpPr>
          <p:cNvPr id="177" name="Google Shape;177;p35"/>
          <p:cNvSpPr txBox="1"/>
          <p:nvPr>
            <p:ph idx="1" type="body"/>
          </p:nvPr>
        </p:nvSpPr>
        <p:spPr>
          <a:xfrm>
            <a:off x="196951" y="4737750"/>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78" name="Google Shape;178;p35"/>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p:txBody>
      </p:sp>
      <p:sp>
        <p:nvSpPr>
          <p:cNvPr id="179" name="Google Shape;179;p35"/>
          <p:cNvSpPr txBox="1"/>
          <p:nvPr>
            <p:ph idx="2" type="subTitle"/>
          </p:nvPr>
        </p:nvSpPr>
        <p:spPr>
          <a:xfrm>
            <a:off x="196950" y="2171250"/>
            <a:ext cx="3986700" cy="55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80" name="Google Shape;180;p35"/>
          <p:cNvSpPr/>
          <p:nvPr>
            <p:ph idx="3" type="pic"/>
          </p:nvPr>
        </p:nvSpPr>
        <p:spPr>
          <a:xfrm>
            <a:off x="4437578" y="2171250"/>
            <a:ext cx="4509600" cy="2775600"/>
          </a:xfrm>
          <a:prstGeom prst="round2DiagRect">
            <a:avLst>
              <a:gd fmla="val 16667" name="adj1"/>
              <a:gd fmla="val 0" name="adj2"/>
            </a:avLst>
          </a:prstGeom>
          <a:noFill/>
          <a:ln>
            <a:noFill/>
          </a:ln>
        </p:spPr>
      </p:sp>
      <p:sp>
        <p:nvSpPr>
          <p:cNvPr id="181" name="Google Shape;181;p35"/>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
        <p:nvSpPr>
          <p:cNvPr id="182" name="Google Shape;182;p35"/>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lvl1pPr lvl="0">
              <a:buNone/>
              <a:defRPr sz="1300">
                <a:solidFill>
                  <a:schemeClr val="lt1"/>
                </a:solidFill>
              </a:defRPr>
            </a:lvl1pPr>
            <a:lvl2pPr lvl="1">
              <a:buNone/>
              <a:defRPr sz="1300">
                <a:solidFill>
                  <a:schemeClr val="lt1"/>
                </a:solidFill>
              </a:defRPr>
            </a:lvl2pPr>
            <a:lvl3pPr lvl="2">
              <a:buNone/>
              <a:defRPr sz="1300">
                <a:solidFill>
                  <a:schemeClr val="lt1"/>
                </a:solidFill>
              </a:defRPr>
            </a:lvl3pPr>
            <a:lvl4pPr lvl="3">
              <a:buNone/>
              <a:defRPr sz="1300">
                <a:solidFill>
                  <a:schemeClr val="lt1"/>
                </a:solidFill>
              </a:defRPr>
            </a:lvl4pPr>
            <a:lvl5pPr lvl="4">
              <a:buNone/>
              <a:defRPr sz="1300">
                <a:solidFill>
                  <a:schemeClr val="lt1"/>
                </a:solidFill>
              </a:defRPr>
            </a:lvl5pPr>
            <a:lvl6pPr lvl="5">
              <a:buNone/>
              <a:defRPr sz="1300">
                <a:solidFill>
                  <a:schemeClr val="lt1"/>
                </a:solidFill>
              </a:defRPr>
            </a:lvl6pPr>
            <a:lvl7pPr lvl="6">
              <a:buNone/>
              <a:defRPr sz="1300">
                <a:solidFill>
                  <a:schemeClr val="lt1"/>
                </a:solidFill>
              </a:defRPr>
            </a:lvl7pPr>
            <a:lvl8pPr lvl="7">
              <a:buNone/>
              <a:defRPr sz="1300">
                <a:solidFill>
                  <a:schemeClr val="lt1"/>
                </a:solidFill>
              </a:defRPr>
            </a:lvl8pPr>
            <a:lvl9pPr lvl="8">
              <a:buNone/>
              <a:defRPr sz="13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 type="secHead">
  <p:cSld name="SECTION_HEADER">
    <p:spTree>
      <p:nvGrpSpPr>
        <p:cNvPr id="183" name="Shape 183"/>
        <p:cNvGrpSpPr/>
        <p:nvPr/>
      </p:nvGrpSpPr>
      <p:grpSpPr>
        <a:xfrm>
          <a:off x="0" y="0"/>
          <a:ext cx="0" cy="0"/>
          <a:chOff x="0" y="0"/>
          <a:chExt cx="0" cy="0"/>
        </a:xfrm>
      </p:grpSpPr>
      <p:sp>
        <p:nvSpPr>
          <p:cNvPr id="184" name="Google Shape;184;p36"/>
          <p:cNvSpPr txBox="1"/>
          <p:nvPr>
            <p:ph type="title"/>
          </p:nvPr>
        </p:nvSpPr>
        <p:spPr>
          <a:xfrm>
            <a:off x="511953" y="5885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5" name="Google Shape;185;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6" name="Google Shape;186;p36"/>
          <p:cNvSpPr txBox="1"/>
          <p:nvPr>
            <p:ph idx="2" type="title"/>
          </p:nvPr>
        </p:nvSpPr>
        <p:spPr>
          <a:xfrm>
            <a:off x="511953" y="14303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7" name="Google Shape;187;p36"/>
          <p:cNvSpPr txBox="1"/>
          <p:nvPr>
            <p:ph idx="3" type="title"/>
          </p:nvPr>
        </p:nvSpPr>
        <p:spPr>
          <a:xfrm>
            <a:off x="511953" y="22721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8" name="Google Shape;188;p36"/>
          <p:cNvSpPr txBox="1"/>
          <p:nvPr>
            <p:ph idx="4" type="title"/>
          </p:nvPr>
        </p:nvSpPr>
        <p:spPr>
          <a:xfrm>
            <a:off x="511953" y="31139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9" name="Google Shape;189;p36"/>
          <p:cNvSpPr txBox="1"/>
          <p:nvPr>
            <p:ph idx="5" type="title"/>
          </p:nvPr>
        </p:nvSpPr>
        <p:spPr>
          <a:xfrm>
            <a:off x="511953" y="39557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0" name="Google Shape;190;p36"/>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91" name="Google Shape;191;p36"/>
          <p:cNvSpPr txBox="1"/>
          <p:nvPr>
            <p:ph idx="6"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type="tx">
  <p:cSld name="TITLE_AND_BODY">
    <p:spTree>
      <p:nvGrpSpPr>
        <p:cNvPr id="192" name="Shape 192"/>
        <p:cNvGrpSpPr/>
        <p:nvPr/>
      </p:nvGrpSpPr>
      <p:grpSpPr>
        <a:xfrm>
          <a:off x="0" y="0"/>
          <a:ext cx="0" cy="0"/>
          <a:chOff x="0" y="0"/>
          <a:chExt cx="0" cy="0"/>
        </a:xfrm>
      </p:grpSpPr>
      <p:sp>
        <p:nvSpPr>
          <p:cNvPr id="193" name="Google Shape;193;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4" name="Google Shape;194;p37"/>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p:txBody>
      </p:sp>
      <p:sp>
        <p:nvSpPr>
          <p:cNvPr id="195" name="Google Shape;195;p37"/>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96" name="Google Shape;196;p37"/>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AND_BODY_1">
    <p:bg>
      <p:bgPr>
        <a:solidFill>
          <a:schemeClr val="dk1"/>
        </a:solidFill>
      </p:bgPr>
    </p:bg>
    <p:spTree>
      <p:nvGrpSpPr>
        <p:cNvPr id="197" name="Shape 197"/>
        <p:cNvGrpSpPr/>
        <p:nvPr/>
      </p:nvGrpSpPr>
      <p:grpSpPr>
        <a:xfrm>
          <a:off x="0" y="0"/>
          <a:ext cx="0" cy="0"/>
          <a:chOff x="0" y="0"/>
          <a:chExt cx="0" cy="0"/>
        </a:xfrm>
      </p:grpSpPr>
      <p:sp>
        <p:nvSpPr>
          <p:cNvPr id="198" name="Google Shape;198;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99" name="Google Shape;199;p38"/>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p:txBody>
      </p:sp>
      <p:sp>
        <p:nvSpPr>
          <p:cNvPr id="200" name="Google Shape;200;p38"/>
          <p:cNvSpPr txBox="1"/>
          <p:nvPr>
            <p:ph idx="2"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201" name="Google Shape;201;p38"/>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1" type="twoColTx">
  <p:cSld name="TITLE_AND_TWO_COLUMNS">
    <p:spTree>
      <p:nvGrpSpPr>
        <p:cNvPr id="202" name="Shape 202"/>
        <p:cNvGrpSpPr/>
        <p:nvPr/>
      </p:nvGrpSpPr>
      <p:grpSpPr>
        <a:xfrm>
          <a:off x="0" y="0"/>
          <a:ext cx="0" cy="0"/>
          <a:chOff x="0" y="0"/>
          <a:chExt cx="0" cy="0"/>
        </a:xfrm>
      </p:grpSpPr>
      <p:sp>
        <p:nvSpPr>
          <p:cNvPr id="203" name="Google Shape;203;p39"/>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04" name="Google Shape;204;p39"/>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dk1"/>
              </a:buClr>
              <a:buSzPts val="1000"/>
              <a:buChar char="●"/>
              <a:defRPr>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a:solidFill>
                  <a:schemeClr val="dk1"/>
                </a:solidFill>
              </a:defRPr>
            </a:lvl3pPr>
            <a:lvl4pPr indent="-292100" lvl="3" marL="1828800">
              <a:lnSpc>
                <a:spcPct val="100000"/>
              </a:lnSpc>
              <a:spcBef>
                <a:spcPts val="0"/>
              </a:spcBef>
              <a:spcAft>
                <a:spcPts val="0"/>
              </a:spcAft>
              <a:buClr>
                <a:schemeClr val="dk1"/>
              </a:buClr>
              <a:buSzPts val="1000"/>
              <a:buChar char="●"/>
              <a:defRPr>
                <a:solidFill>
                  <a:schemeClr val="dk1"/>
                </a:solidFill>
              </a:defRPr>
            </a:lvl4pPr>
            <a:lvl5pPr indent="-292100" lvl="4" marL="2286000">
              <a:lnSpc>
                <a:spcPct val="100000"/>
              </a:lnSpc>
              <a:spcBef>
                <a:spcPts val="0"/>
              </a:spcBef>
              <a:spcAft>
                <a:spcPts val="0"/>
              </a:spcAft>
              <a:buClr>
                <a:schemeClr val="dk1"/>
              </a:buClr>
              <a:buSzPts val="1000"/>
              <a:buChar char="○"/>
              <a:defRPr>
                <a:solidFill>
                  <a:schemeClr val="dk1"/>
                </a:solidFill>
              </a:defRPr>
            </a:lvl5pPr>
            <a:lvl6pPr indent="-292100" lvl="5" marL="2743200">
              <a:lnSpc>
                <a:spcPct val="100000"/>
              </a:lnSpc>
              <a:spcBef>
                <a:spcPts val="0"/>
              </a:spcBef>
              <a:spcAft>
                <a:spcPts val="0"/>
              </a:spcAft>
              <a:buClr>
                <a:schemeClr val="dk1"/>
              </a:buClr>
              <a:buSzPts val="1000"/>
              <a:buChar char="■"/>
              <a:defRPr>
                <a:solidFill>
                  <a:schemeClr val="dk1"/>
                </a:solidFill>
              </a:defRPr>
            </a:lvl6pPr>
            <a:lvl7pPr indent="-292100" lvl="6" marL="3200400">
              <a:lnSpc>
                <a:spcPct val="100000"/>
              </a:lnSpc>
              <a:spcBef>
                <a:spcPts val="0"/>
              </a:spcBef>
              <a:spcAft>
                <a:spcPts val="0"/>
              </a:spcAft>
              <a:buClr>
                <a:schemeClr val="dk1"/>
              </a:buClr>
              <a:buSzPts val="1000"/>
              <a:buChar char="●"/>
              <a:defRPr>
                <a:solidFill>
                  <a:schemeClr val="dk1"/>
                </a:solidFill>
              </a:defRPr>
            </a:lvl7pPr>
            <a:lvl8pPr indent="-292100" lvl="7" marL="3657600">
              <a:lnSpc>
                <a:spcPct val="100000"/>
              </a:lnSpc>
              <a:spcBef>
                <a:spcPts val="0"/>
              </a:spcBef>
              <a:spcAft>
                <a:spcPts val="0"/>
              </a:spcAft>
              <a:buClr>
                <a:schemeClr val="dk1"/>
              </a:buClr>
              <a:buSzPts val="1000"/>
              <a:buChar char="○"/>
              <a:defRPr>
                <a:solidFill>
                  <a:schemeClr val="dk1"/>
                </a:solidFill>
              </a:defRPr>
            </a:lvl8pPr>
            <a:lvl9pPr indent="-292100" lvl="8" marL="4114800">
              <a:lnSpc>
                <a:spcPct val="100000"/>
              </a:lnSpc>
              <a:spcBef>
                <a:spcPts val="0"/>
              </a:spcBef>
              <a:spcAft>
                <a:spcPts val="0"/>
              </a:spcAft>
              <a:buClr>
                <a:schemeClr val="dk1"/>
              </a:buClr>
              <a:buSzPts val="1000"/>
              <a:buChar char="■"/>
              <a:defRPr>
                <a:solidFill>
                  <a:schemeClr val="dk1"/>
                </a:solidFill>
              </a:defRPr>
            </a:lvl9pPr>
          </a:lstStyle>
          <a:p/>
        </p:txBody>
      </p:sp>
      <p:sp>
        <p:nvSpPr>
          <p:cNvPr id="205" name="Google Shape;205;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6" name="Google Shape;206;p39"/>
          <p:cNvSpPr/>
          <p:nvPr>
            <p:ph idx="2" type="pic"/>
          </p:nvPr>
        </p:nvSpPr>
        <p:spPr>
          <a:xfrm>
            <a:off x="3726325" y="669925"/>
            <a:ext cx="5220900" cy="4276800"/>
          </a:xfrm>
          <a:prstGeom prst="round2DiagRect">
            <a:avLst>
              <a:gd fmla="val 16667" name="adj1"/>
              <a:gd fmla="val 0" name="adj2"/>
            </a:avLst>
          </a:prstGeom>
          <a:noFill/>
          <a:ln>
            <a:noFill/>
          </a:ln>
        </p:spPr>
      </p:sp>
      <p:sp>
        <p:nvSpPr>
          <p:cNvPr id="207" name="Google Shape;207;p39"/>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08" name="Google Shape;208;p39"/>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2">
  <p:cSld name="TITLE_AND_TWO_COLUMNS_1">
    <p:bg>
      <p:bgPr>
        <a:solidFill>
          <a:schemeClr val="dk1"/>
        </a:solidFill>
      </p:bgPr>
    </p:bg>
    <p:spTree>
      <p:nvGrpSpPr>
        <p:cNvPr id="209" name="Shape 209"/>
        <p:cNvGrpSpPr/>
        <p:nvPr/>
      </p:nvGrpSpPr>
      <p:grpSpPr>
        <a:xfrm>
          <a:off x="0" y="0"/>
          <a:ext cx="0" cy="0"/>
          <a:chOff x="0" y="0"/>
          <a:chExt cx="0" cy="0"/>
        </a:xfrm>
      </p:grpSpPr>
      <p:sp>
        <p:nvSpPr>
          <p:cNvPr id="210" name="Google Shape;210;p40"/>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p:txBody>
      </p:sp>
      <p:sp>
        <p:nvSpPr>
          <p:cNvPr id="211" name="Google Shape;211;p40"/>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lt1"/>
              </a:buClr>
              <a:buSzPts val="1000"/>
              <a:buChar char="●"/>
              <a:defRPr>
                <a:solidFill>
                  <a:schemeClr val="lt1"/>
                </a:solidFill>
              </a:defRPr>
            </a:lvl1pPr>
            <a:lvl2pPr indent="-292100" lvl="1" marL="914400">
              <a:lnSpc>
                <a:spcPct val="100000"/>
              </a:lnSpc>
              <a:spcBef>
                <a:spcPts val="0"/>
              </a:spcBef>
              <a:spcAft>
                <a:spcPts val="0"/>
              </a:spcAft>
              <a:buClr>
                <a:schemeClr val="lt1"/>
              </a:buClr>
              <a:buSzPts val="1000"/>
              <a:buChar char="○"/>
              <a:defRPr sz="1000">
                <a:solidFill>
                  <a:schemeClr val="lt1"/>
                </a:solidFill>
              </a:defRPr>
            </a:lvl2pPr>
            <a:lvl3pPr indent="-292100" lvl="2" marL="1371600">
              <a:lnSpc>
                <a:spcPct val="100000"/>
              </a:lnSpc>
              <a:spcBef>
                <a:spcPts val="0"/>
              </a:spcBef>
              <a:spcAft>
                <a:spcPts val="0"/>
              </a:spcAft>
              <a:buClr>
                <a:schemeClr val="lt1"/>
              </a:buClr>
              <a:buSzPts val="1000"/>
              <a:buChar char="■"/>
              <a:defRPr>
                <a:solidFill>
                  <a:schemeClr val="lt1"/>
                </a:solidFill>
              </a:defRPr>
            </a:lvl3pPr>
            <a:lvl4pPr indent="-292100" lvl="3" marL="1828800">
              <a:lnSpc>
                <a:spcPct val="100000"/>
              </a:lnSpc>
              <a:spcBef>
                <a:spcPts val="0"/>
              </a:spcBef>
              <a:spcAft>
                <a:spcPts val="0"/>
              </a:spcAft>
              <a:buClr>
                <a:schemeClr val="lt1"/>
              </a:buClr>
              <a:buSzPts val="1000"/>
              <a:buChar char="●"/>
              <a:defRPr>
                <a:solidFill>
                  <a:schemeClr val="lt1"/>
                </a:solidFill>
              </a:defRPr>
            </a:lvl4pPr>
            <a:lvl5pPr indent="-292100" lvl="4" marL="2286000">
              <a:lnSpc>
                <a:spcPct val="100000"/>
              </a:lnSpc>
              <a:spcBef>
                <a:spcPts val="0"/>
              </a:spcBef>
              <a:spcAft>
                <a:spcPts val="0"/>
              </a:spcAft>
              <a:buClr>
                <a:schemeClr val="lt1"/>
              </a:buClr>
              <a:buSzPts val="1000"/>
              <a:buChar char="○"/>
              <a:defRPr>
                <a:solidFill>
                  <a:schemeClr val="lt1"/>
                </a:solidFill>
              </a:defRPr>
            </a:lvl5pPr>
            <a:lvl6pPr indent="-292100" lvl="5" marL="2743200">
              <a:lnSpc>
                <a:spcPct val="100000"/>
              </a:lnSpc>
              <a:spcBef>
                <a:spcPts val="0"/>
              </a:spcBef>
              <a:spcAft>
                <a:spcPts val="0"/>
              </a:spcAft>
              <a:buClr>
                <a:schemeClr val="lt1"/>
              </a:buClr>
              <a:buSzPts val="1000"/>
              <a:buChar char="■"/>
              <a:defRPr>
                <a:solidFill>
                  <a:schemeClr val="lt1"/>
                </a:solidFill>
              </a:defRPr>
            </a:lvl6pPr>
            <a:lvl7pPr indent="-292100" lvl="6" marL="3200400">
              <a:lnSpc>
                <a:spcPct val="100000"/>
              </a:lnSpc>
              <a:spcBef>
                <a:spcPts val="0"/>
              </a:spcBef>
              <a:spcAft>
                <a:spcPts val="0"/>
              </a:spcAft>
              <a:buClr>
                <a:schemeClr val="lt1"/>
              </a:buClr>
              <a:buSzPts val="1000"/>
              <a:buChar char="●"/>
              <a:defRPr>
                <a:solidFill>
                  <a:schemeClr val="lt1"/>
                </a:solidFill>
              </a:defRPr>
            </a:lvl7pPr>
            <a:lvl8pPr indent="-292100" lvl="7" marL="3657600">
              <a:lnSpc>
                <a:spcPct val="100000"/>
              </a:lnSpc>
              <a:spcBef>
                <a:spcPts val="0"/>
              </a:spcBef>
              <a:spcAft>
                <a:spcPts val="0"/>
              </a:spcAft>
              <a:buClr>
                <a:schemeClr val="lt1"/>
              </a:buClr>
              <a:buSzPts val="1000"/>
              <a:buChar char="○"/>
              <a:defRPr>
                <a:solidFill>
                  <a:schemeClr val="lt1"/>
                </a:solidFill>
              </a:defRPr>
            </a:lvl8pPr>
            <a:lvl9pPr indent="-292100" lvl="8" marL="4114800">
              <a:lnSpc>
                <a:spcPct val="100000"/>
              </a:lnSpc>
              <a:spcBef>
                <a:spcPts val="0"/>
              </a:spcBef>
              <a:spcAft>
                <a:spcPts val="0"/>
              </a:spcAft>
              <a:buClr>
                <a:schemeClr val="lt1"/>
              </a:buClr>
              <a:buSzPts val="1000"/>
              <a:buChar char="■"/>
              <a:defRPr>
                <a:solidFill>
                  <a:schemeClr val="lt1"/>
                </a:solidFill>
              </a:defRPr>
            </a:lvl9pPr>
          </a:lstStyle>
          <a:p/>
        </p:txBody>
      </p:sp>
      <p:sp>
        <p:nvSpPr>
          <p:cNvPr id="212" name="Google Shape;212;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13" name="Google Shape;213;p40"/>
          <p:cNvSpPr/>
          <p:nvPr>
            <p:ph idx="2" type="pic"/>
          </p:nvPr>
        </p:nvSpPr>
        <p:spPr>
          <a:xfrm>
            <a:off x="3726325" y="669925"/>
            <a:ext cx="5220900" cy="4276800"/>
          </a:xfrm>
          <a:prstGeom prst="round2DiagRect">
            <a:avLst>
              <a:gd fmla="val 16667" name="adj1"/>
              <a:gd fmla="val 0" name="adj2"/>
            </a:avLst>
          </a:prstGeom>
          <a:noFill/>
          <a:ln>
            <a:noFill/>
          </a:ln>
        </p:spPr>
      </p:sp>
      <p:sp>
        <p:nvSpPr>
          <p:cNvPr id="214" name="Google Shape;214;p40"/>
          <p:cNvSpPr txBox="1"/>
          <p:nvPr>
            <p:ph idx="3"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215" name="Google Shape;215;p40"/>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
        <p:nvSpPr>
          <p:cNvPr id="216" name="Google Shape;216;p40"/>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chart">
  <p:cSld name="SECTION_TITLE_AND_DESCRIPTION">
    <p:bg>
      <p:bgPr>
        <a:solidFill>
          <a:schemeClr val="lt2"/>
        </a:solidFill>
      </p:bgPr>
    </p:bg>
    <p:spTree>
      <p:nvGrpSpPr>
        <p:cNvPr id="217" name="Shape 217"/>
        <p:cNvGrpSpPr/>
        <p:nvPr/>
      </p:nvGrpSpPr>
      <p:grpSpPr>
        <a:xfrm>
          <a:off x="0" y="0"/>
          <a:ext cx="0" cy="0"/>
          <a:chOff x="0" y="0"/>
          <a:chExt cx="0" cy="0"/>
        </a:xfrm>
      </p:grpSpPr>
      <p:sp>
        <p:nvSpPr>
          <p:cNvPr id="218" name="Google Shape;218;p41"/>
          <p:cNvSpPr/>
          <p:nvPr/>
        </p:nvSpPr>
        <p:spPr>
          <a:xfrm>
            <a:off x="4305000" y="-125"/>
            <a:ext cx="4839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9" name="Google Shape;219;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20" name="Google Shape;220;p41"/>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p:txBody>
      </p:sp>
      <p:sp>
        <p:nvSpPr>
          <p:cNvPr id="221" name="Google Shape;221;p41"/>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a:lvl3pPr>
            <a:lvl4pPr indent="-292100" lvl="3" marL="1828800">
              <a:lnSpc>
                <a:spcPct val="100000"/>
              </a:lnSpc>
              <a:spcBef>
                <a:spcPts val="0"/>
              </a:spcBef>
              <a:spcAft>
                <a:spcPts val="0"/>
              </a:spcAft>
              <a:buSzPts val="1000"/>
              <a:buChar char="●"/>
              <a:defRPr/>
            </a:lvl4pPr>
            <a:lvl5pPr indent="-292100" lvl="4" marL="2286000">
              <a:lnSpc>
                <a:spcPct val="100000"/>
              </a:lnSpc>
              <a:spcBef>
                <a:spcPts val="0"/>
              </a:spcBef>
              <a:spcAft>
                <a:spcPts val="0"/>
              </a:spcAft>
              <a:buSzPts val="1000"/>
              <a:buChar char="○"/>
              <a:defRPr/>
            </a:lvl5pPr>
            <a:lvl6pPr indent="-292100" lvl="5" marL="2743200">
              <a:lnSpc>
                <a:spcPct val="100000"/>
              </a:lnSpc>
              <a:spcBef>
                <a:spcPts val="0"/>
              </a:spcBef>
              <a:spcAft>
                <a:spcPts val="0"/>
              </a:spcAft>
              <a:buSzPts val="1000"/>
              <a:buChar char="■"/>
              <a:defRPr/>
            </a:lvl6pPr>
            <a:lvl7pPr indent="-292100" lvl="6" marL="3200400">
              <a:lnSpc>
                <a:spcPct val="100000"/>
              </a:lnSpc>
              <a:spcBef>
                <a:spcPts val="0"/>
              </a:spcBef>
              <a:spcAft>
                <a:spcPts val="0"/>
              </a:spcAft>
              <a:buSzPts val="1000"/>
              <a:buChar char="●"/>
              <a:defRPr/>
            </a:lvl7pPr>
            <a:lvl8pPr indent="-292100" lvl="7" marL="3657600">
              <a:lnSpc>
                <a:spcPct val="100000"/>
              </a:lnSpc>
              <a:spcBef>
                <a:spcPts val="0"/>
              </a:spcBef>
              <a:spcAft>
                <a:spcPts val="0"/>
              </a:spcAft>
              <a:buSzPts val="1000"/>
              <a:buChar char="○"/>
              <a:defRPr/>
            </a:lvl8pPr>
            <a:lvl9pPr indent="-292100" lvl="8" marL="4114800">
              <a:lnSpc>
                <a:spcPct val="100000"/>
              </a:lnSpc>
              <a:spcBef>
                <a:spcPts val="0"/>
              </a:spcBef>
              <a:spcAft>
                <a:spcPts val="0"/>
              </a:spcAft>
              <a:buSzPts val="1000"/>
              <a:buChar char="■"/>
              <a:defRPr/>
            </a:lvl9pPr>
          </a:lstStyle>
          <a:p/>
        </p:txBody>
      </p:sp>
      <p:sp>
        <p:nvSpPr>
          <p:cNvPr id="222" name="Google Shape;222;p41"/>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23" name="Google Shape;223;p41"/>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APTION_ONLY">
    <p:bg>
      <p:bgPr>
        <a:solidFill>
          <a:schemeClr val="lt2"/>
        </a:solidFill>
      </p:bgPr>
    </p:bg>
    <p:spTree>
      <p:nvGrpSpPr>
        <p:cNvPr id="224" name="Shape 224"/>
        <p:cNvGrpSpPr/>
        <p:nvPr/>
      </p:nvGrpSpPr>
      <p:grpSpPr>
        <a:xfrm>
          <a:off x="0" y="0"/>
          <a:ext cx="0" cy="0"/>
          <a:chOff x="0" y="0"/>
          <a:chExt cx="0" cy="0"/>
        </a:xfrm>
      </p:grpSpPr>
      <p:sp>
        <p:nvSpPr>
          <p:cNvPr id="225" name="Google Shape;225;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26" name="Google Shape;226;p42"/>
          <p:cNvSpPr txBox="1"/>
          <p:nvPr>
            <p:ph idx="1" type="body"/>
          </p:nvPr>
        </p:nvSpPr>
        <p:spPr>
          <a:xfrm>
            <a:off x="203000" y="89145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27" name="Google Shape;227;p42"/>
          <p:cNvSpPr txBox="1"/>
          <p:nvPr>
            <p:ph idx="2" type="body"/>
          </p:nvPr>
        </p:nvSpPr>
        <p:spPr>
          <a:xfrm>
            <a:off x="2030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28" name="Google Shape;228;p42"/>
          <p:cNvSpPr txBox="1"/>
          <p:nvPr>
            <p:ph idx="3" type="body"/>
          </p:nvPr>
        </p:nvSpPr>
        <p:spPr>
          <a:xfrm>
            <a:off x="2030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29" name="Google Shape;229;p42"/>
          <p:cNvSpPr txBox="1"/>
          <p:nvPr>
            <p:ph idx="4" type="body"/>
          </p:nvPr>
        </p:nvSpPr>
        <p:spPr>
          <a:xfrm>
            <a:off x="2030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0" name="Google Shape;230;p42"/>
          <p:cNvSpPr txBox="1"/>
          <p:nvPr>
            <p:ph idx="5" type="body"/>
          </p:nvPr>
        </p:nvSpPr>
        <p:spPr>
          <a:xfrm>
            <a:off x="2030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1" name="Google Shape;231;p42"/>
          <p:cNvSpPr txBox="1"/>
          <p:nvPr>
            <p:ph idx="6" type="body"/>
          </p:nvPr>
        </p:nvSpPr>
        <p:spPr>
          <a:xfrm>
            <a:off x="2030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32" name="Google Shape;232;p42"/>
          <p:cNvSpPr txBox="1"/>
          <p:nvPr>
            <p:ph idx="7" type="body"/>
          </p:nvPr>
        </p:nvSpPr>
        <p:spPr>
          <a:xfrm>
            <a:off x="2030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3" name="Google Shape;233;p42"/>
          <p:cNvSpPr txBox="1"/>
          <p:nvPr>
            <p:ph idx="8" type="body"/>
          </p:nvPr>
        </p:nvSpPr>
        <p:spPr>
          <a:xfrm>
            <a:off x="203000" y="386240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4" name="Google Shape;234;p42"/>
          <p:cNvSpPr txBox="1"/>
          <p:nvPr>
            <p:ph idx="9" type="body"/>
          </p:nvPr>
        </p:nvSpPr>
        <p:spPr>
          <a:xfrm>
            <a:off x="2030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35" name="Google Shape;235;p42"/>
          <p:cNvSpPr txBox="1"/>
          <p:nvPr>
            <p:ph idx="13" type="body"/>
          </p:nvPr>
        </p:nvSpPr>
        <p:spPr>
          <a:xfrm>
            <a:off x="32496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6" name="Google Shape;236;p42"/>
          <p:cNvSpPr txBox="1"/>
          <p:nvPr>
            <p:ph idx="14" type="body"/>
          </p:nvPr>
        </p:nvSpPr>
        <p:spPr>
          <a:xfrm>
            <a:off x="32496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7" name="Google Shape;237;p42"/>
          <p:cNvSpPr txBox="1"/>
          <p:nvPr>
            <p:ph idx="15" type="body"/>
          </p:nvPr>
        </p:nvSpPr>
        <p:spPr>
          <a:xfrm>
            <a:off x="32496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38" name="Google Shape;238;p42"/>
          <p:cNvSpPr txBox="1"/>
          <p:nvPr>
            <p:ph idx="16" type="body"/>
          </p:nvPr>
        </p:nvSpPr>
        <p:spPr>
          <a:xfrm>
            <a:off x="32496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9" name="Google Shape;239;p42"/>
          <p:cNvSpPr txBox="1"/>
          <p:nvPr>
            <p:ph idx="17" type="body"/>
          </p:nvPr>
        </p:nvSpPr>
        <p:spPr>
          <a:xfrm>
            <a:off x="32496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0" name="Google Shape;240;p42"/>
          <p:cNvSpPr txBox="1"/>
          <p:nvPr>
            <p:ph idx="18" type="body"/>
          </p:nvPr>
        </p:nvSpPr>
        <p:spPr>
          <a:xfrm>
            <a:off x="32496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41" name="Google Shape;241;p42"/>
          <p:cNvSpPr txBox="1"/>
          <p:nvPr>
            <p:ph idx="19" type="body"/>
          </p:nvPr>
        </p:nvSpPr>
        <p:spPr>
          <a:xfrm>
            <a:off x="32496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2" name="Google Shape;242;p42"/>
          <p:cNvSpPr txBox="1"/>
          <p:nvPr>
            <p:ph idx="20" type="body"/>
          </p:nvPr>
        </p:nvSpPr>
        <p:spPr>
          <a:xfrm>
            <a:off x="32496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3" name="Google Shape;243;p42"/>
          <p:cNvSpPr txBox="1"/>
          <p:nvPr>
            <p:ph idx="21" type="body"/>
          </p:nvPr>
        </p:nvSpPr>
        <p:spPr>
          <a:xfrm>
            <a:off x="32496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44" name="Google Shape;244;p42"/>
          <p:cNvSpPr txBox="1"/>
          <p:nvPr>
            <p:ph idx="22" type="body"/>
          </p:nvPr>
        </p:nvSpPr>
        <p:spPr>
          <a:xfrm>
            <a:off x="62962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5" name="Google Shape;245;p42"/>
          <p:cNvSpPr txBox="1"/>
          <p:nvPr>
            <p:ph idx="23" type="body"/>
          </p:nvPr>
        </p:nvSpPr>
        <p:spPr>
          <a:xfrm>
            <a:off x="62962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6" name="Google Shape;246;p42"/>
          <p:cNvSpPr txBox="1"/>
          <p:nvPr>
            <p:ph idx="24" type="body"/>
          </p:nvPr>
        </p:nvSpPr>
        <p:spPr>
          <a:xfrm>
            <a:off x="62962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47" name="Google Shape;247;p42"/>
          <p:cNvSpPr txBox="1"/>
          <p:nvPr>
            <p:ph idx="25" type="body"/>
          </p:nvPr>
        </p:nvSpPr>
        <p:spPr>
          <a:xfrm>
            <a:off x="62962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8" name="Google Shape;248;p42"/>
          <p:cNvSpPr txBox="1"/>
          <p:nvPr>
            <p:ph idx="26" type="body"/>
          </p:nvPr>
        </p:nvSpPr>
        <p:spPr>
          <a:xfrm>
            <a:off x="62962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9" name="Google Shape;249;p42"/>
          <p:cNvSpPr txBox="1"/>
          <p:nvPr>
            <p:ph idx="27" type="body"/>
          </p:nvPr>
        </p:nvSpPr>
        <p:spPr>
          <a:xfrm>
            <a:off x="62962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50" name="Google Shape;250;p42"/>
          <p:cNvSpPr txBox="1"/>
          <p:nvPr>
            <p:ph idx="28" type="body"/>
          </p:nvPr>
        </p:nvSpPr>
        <p:spPr>
          <a:xfrm>
            <a:off x="62962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51" name="Google Shape;251;p42"/>
          <p:cNvSpPr txBox="1"/>
          <p:nvPr>
            <p:ph idx="29" type="body"/>
          </p:nvPr>
        </p:nvSpPr>
        <p:spPr>
          <a:xfrm>
            <a:off x="62962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52" name="Google Shape;252;p42"/>
          <p:cNvSpPr txBox="1"/>
          <p:nvPr>
            <p:ph idx="30" type="body"/>
          </p:nvPr>
        </p:nvSpPr>
        <p:spPr>
          <a:xfrm>
            <a:off x="6296200" y="4130600"/>
            <a:ext cx="2644800" cy="268200"/>
          </a:xfrm>
          <a:prstGeom prst="rect">
            <a:avLst/>
          </a:prstGeom>
        </p:spPr>
        <p:txBody>
          <a:bodyPr anchorCtr="0" anchor="t" bIns="91425" lIns="91425" spcFirstLastPara="1" rIns="91425" wrap="square" tIns="91425">
            <a:no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53" name="Google Shape;253;p42"/>
          <p:cNvSpPr txBox="1"/>
          <p:nvPr>
            <p:ph idx="31"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54" name="Google Shape;254;p42"/>
          <p:cNvSpPr txBox="1"/>
          <p:nvPr>
            <p:ph idx="3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SzPts val="800"/>
              <a:buChar char="●"/>
              <a:defRPr sz="800"/>
            </a:lvl1pPr>
            <a:lvl2pPr indent="-279400" lvl="1" marL="914400" algn="r">
              <a:spcBef>
                <a:spcPts val="0"/>
              </a:spcBef>
              <a:spcAft>
                <a:spcPts val="0"/>
              </a:spcAft>
              <a:buSzPts val="800"/>
              <a:buChar char="○"/>
              <a:defRPr/>
            </a:lvl2pPr>
            <a:lvl3pPr indent="-279400" lvl="2" marL="1371600" algn="r">
              <a:spcBef>
                <a:spcPts val="0"/>
              </a:spcBef>
              <a:spcAft>
                <a:spcPts val="0"/>
              </a:spcAft>
              <a:buSzPts val="800"/>
              <a:buChar char="■"/>
              <a:defRPr sz="800"/>
            </a:lvl3pPr>
            <a:lvl4pPr indent="-279400" lvl="3" marL="1828800" algn="r">
              <a:spcBef>
                <a:spcPts val="0"/>
              </a:spcBef>
              <a:spcAft>
                <a:spcPts val="0"/>
              </a:spcAft>
              <a:buSzPts val="800"/>
              <a:buChar char="●"/>
              <a:defRPr sz="800"/>
            </a:lvl4pPr>
            <a:lvl5pPr indent="-279400" lvl="4" marL="2286000" algn="r">
              <a:spcBef>
                <a:spcPts val="0"/>
              </a:spcBef>
              <a:spcAft>
                <a:spcPts val="0"/>
              </a:spcAft>
              <a:buSzPts val="800"/>
              <a:buChar char="○"/>
              <a:defRPr sz="800"/>
            </a:lvl5pPr>
            <a:lvl6pPr indent="-279400" lvl="5" marL="2743200" algn="r">
              <a:spcBef>
                <a:spcPts val="0"/>
              </a:spcBef>
              <a:spcAft>
                <a:spcPts val="0"/>
              </a:spcAft>
              <a:buSzPts val="800"/>
              <a:buChar char="■"/>
              <a:defRPr sz="800"/>
            </a:lvl6pPr>
            <a:lvl7pPr indent="-279400" lvl="6" marL="3200400" algn="r">
              <a:spcBef>
                <a:spcPts val="0"/>
              </a:spcBef>
              <a:spcAft>
                <a:spcPts val="0"/>
              </a:spcAft>
              <a:buSzPts val="800"/>
              <a:buChar char="●"/>
              <a:defRPr sz="800"/>
            </a:lvl7pPr>
            <a:lvl8pPr indent="-279400" lvl="7" marL="3657600" algn="r">
              <a:spcBef>
                <a:spcPts val="0"/>
              </a:spcBef>
              <a:spcAft>
                <a:spcPts val="0"/>
              </a:spcAft>
              <a:buSzPts val="800"/>
              <a:buChar char="○"/>
              <a:defRPr sz="800"/>
            </a:lvl8pPr>
            <a:lvl9pPr indent="-279400" lvl="8" marL="4114800" algn="r">
              <a:spcBef>
                <a:spcPts val="0"/>
              </a:spcBef>
              <a:spcAft>
                <a:spcPts val="0"/>
              </a:spcAft>
              <a:buSzPts val="800"/>
              <a:buChar char="■"/>
              <a:defRPr sz="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p:cSld name="CUSTOM">
    <p:spTree>
      <p:nvGrpSpPr>
        <p:cNvPr id="255" name="Shape 255"/>
        <p:cNvGrpSpPr/>
        <p:nvPr/>
      </p:nvGrpSpPr>
      <p:grpSpPr>
        <a:xfrm>
          <a:off x="0" y="0"/>
          <a:ext cx="0" cy="0"/>
          <a:chOff x="0" y="0"/>
          <a:chExt cx="0" cy="0"/>
        </a:xfrm>
      </p:grpSpPr>
      <p:sp>
        <p:nvSpPr>
          <p:cNvPr id="256" name="Google Shape;256;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7" name="Google Shape;257;p43"/>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58" name="Google Shape;258;p43"/>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theme" Target="../theme/theme3.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9pPr>
          </a:lstStyle>
          <a:p/>
        </p:txBody>
      </p:sp>
      <p:sp>
        <p:nvSpPr>
          <p:cNvPr id="52" name="Google Shape;52;p13"/>
          <p:cNvSpPr txBox="1"/>
          <p:nvPr>
            <p:ph idx="1" type="body"/>
          </p:nvPr>
        </p:nvSpPr>
        <p:spPr>
          <a:xfrm>
            <a:off x="311700" y="1152475"/>
            <a:ext cx="8520600" cy="1760100"/>
          </a:xfrm>
          <a:prstGeom prst="rect">
            <a:avLst/>
          </a:prstGeom>
          <a:noFill/>
          <a:ln>
            <a:noFill/>
          </a:ln>
        </p:spPr>
        <p:txBody>
          <a:bodyPr anchorCtr="0" anchor="t" bIns="91425" lIns="91425" spcFirstLastPara="1" rIns="91425" wrap="square" tIns="91425">
            <a:normAutofit/>
          </a:bodyPr>
          <a:lstStyle>
            <a:lvl1pPr indent="-292100" lvl="0" marL="457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indent="-279400" lvl="1" marL="914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indent="-292100" lvl="2" marL="1371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indent="-292100" lvl="3" marL="1828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indent="-292100" lvl="4" marL="22860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indent="-292100" lvl="5" marL="2743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indent="-292100" lvl="6" marL="32004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indent="-292100" lvl="7" marL="3657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indent="-292100" lvl="8" marL="4114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800">
                <a:solidFill>
                  <a:schemeClr val="dk2"/>
                </a:solidFill>
                <a:latin typeface="DM Sans"/>
                <a:ea typeface="DM Sans"/>
                <a:cs typeface="DM Sans"/>
                <a:sym typeface="DM Sans"/>
              </a:defRPr>
            </a:lvl1pPr>
            <a:lvl2pPr lvl="1" algn="r">
              <a:buNone/>
              <a:defRPr sz="800">
                <a:solidFill>
                  <a:schemeClr val="dk2"/>
                </a:solidFill>
                <a:latin typeface="DM Sans"/>
                <a:ea typeface="DM Sans"/>
                <a:cs typeface="DM Sans"/>
                <a:sym typeface="DM Sans"/>
              </a:defRPr>
            </a:lvl2pPr>
            <a:lvl3pPr lvl="2" algn="r">
              <a:buNone/>
              <a:defRPr sz="800">
                <a:solidFill>
                  <a:schemeClr val="dk2"/>
                </a:solidFill>
                <a:latin typeface="DM Sans"/>
                <a:ea typeface="DM Sans"/>
                <a:cs typeface="DM Sans"/>
                <a:sym typeface="DM Sans"/>
              </a:defRPr>
            </a:lvl3pPr>
            <a:lvl4pPr lvl="3" algn="r">
              <a:buNone/>
              <a:defRPr sz="800">
                <a:solidFill>
                  <a:schemeClr val="dk2"/>
                </a:solidFill>
                <a:latin typeface="DM Sans"/>
                <a:ea typeface="DM Sans"/>
                <a:cs typeface="DM Sans"/>
                <a:sym typeface="DM Sans"/>
              </a:defRPr>
            </a:lvl4pPr>
            <a:lvl5pPr lvl="4" algn="r">
              <a:buNone/>
              <a:defRPr sz="800">
                <a:solidFill>
                  <a:schemeClr val="dk2"/>
                </a:solidFill>
                <a:latin typeface="DM Sans"/>
                <a:ea typeface="DM Sans"/>
                <a:cs typeface="DM Sans"/>
                <a:sym typeface="DM Sans"/>
              </a:defRPr>
            </a:lvl5pPr>
            <a:lvl6pPr lvl="5" algn="r">
              <a:buNone/>
              <a:defRPr sz="800">
                <a:solidFill>
                  <a:schemeClr val="dk2"/>
                </a:solidFill>
                <a:latin typeface="DM Sans"/>
                <a:ea typeface="DM Sans"/>
                <a:cs typeface="DM Sans"/>
                <a:sym typeface="DM Sans"/>
              </a:defRPr>
            </a:lvl6pPr>
            <a:lvl7pPr lvl="6" algn="r">
              <a:buNone/>
              <a:defRPr sz="800">
                <a:solidFill>
                  <a:schemeClr val="dk2"/>
                </a:solidFill>
                <a:latin typeface="DM Sans"/>
                <a:ea typeface="DM Sans"/>
                <a:cs typeface="DM Sans"/>
                <a:sym typeface="DM Sans"/>
              </a:defRPr>
            </a:lvl7pPr>
            <a:lvl8pPr lvl="7" algn="r">
              <a:buNone/>
              <a:defRPr sz="800">
                <a:solidFill>
                  <a:schemeClr val="dk2"/>
                </a:solidFill>
                <a:latin typeface="DM Sans"/>
                <a:ea typeface="DM Sans"/>
                <a:cs typeface="DM Sans"/>
                <a:sym typeface="DM Sans"/>
              </a:defRPr>
            </a:lvl8pPr>
            <a:lvl9pPr lvl="8" algn="r">
              <a:buNone/>
              <a:defRPr sz="800">
                <a:solidFill>
                  <a:schemeClr val="dk2"/>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24">
          <p15:clr>
            <a:srgbClr val="E46962"/>
          </p15:clr>
        </p15:guide>
        <p15:guide id="2" orient="horz" pos="124">
          <p15:clr>
            <a:srgbClr val="E46962"/>
          </p15:clr>
        </p15:guide>
        <p15:guide id="3" pos="5636">
          <p15:clr>
            <a:srgbClr val="E46962"/>
          </p15:clr>
        </p15:guide>
        <p15:guide id="4" orient="horz" pos="3116">
          <p15:clr>
            <a:srgbClr val="E46962"/>
          </p15:clr>
        </p15:guide>
        <p15:guide id="5" pos="1296">
          <p15:clr>
            <a:srgbClr val="E46962"/>
          </p15:clr>
        </p15:guide>
        <p15:guide id="6" pos="446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xml"/><Relationship Id="rId3" Type="http://schemas.openxmlformats.org/officeDocument/2006/relationships/image" Target="../media/image5.gi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Relationship Id="rId3"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Relationship Id="rId3" Type="http://schemas.openxmlformats.org/officeDocument/2006/relationships/image" Target="../media/image2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5.xml"/><Relationship Id="rId3" Type="http://schemas.openxmlformats.org/officeDocument/2006/relationships/image" Target="../media/image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7.xml"/><Relationship Id="rId3" Type="http://schemas.openxmlformats.org/officeDocument/2006/relationships/image" Target="../media/image20.jp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3.xml"/><Relationship Id="rId3"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4.xml"/><Relationship Id="rId3"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5.xml"/><Relationship Id="rId3" Type="http://schemas.openxmlformats.org/officeDocument/2006/relationships/image" Target="../media/image21.png"/><Relationship Id="rId4" Type="http://schemas.openxmlformats.org/officeDocument/2006/relationships/image" Target="../media/image1.png"/><Relationship Id="rId5" Type="http://schemas.openxmlformats.org/officeDocument/2006/relationships/image" Target="../media/image10.png"/><Relationship Id="rId6"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 name="Shape 262"/>
        <p:cNvGrpSpPr/>
        <p:nvPr/>
      </p:nvGrpSpPr>
      <p:grpSpPr>
        <a:xfrm>
          <a:off x="0" y="0"/>
          <a:ext cx="0" cy="0"/>
          <a:chOff x="0" y="0"/>
          <a:chExt cx="0" cy="0"/>
        </a:xfrm>
      </p:grpSpPr>
      <p:sp>
        <p:nvSpPr>
          <p:cNvPr id="263" name="Google Shape;263;p44"/>
          <p:cNvSpPr txBox="1"/>
          <p:nvPr>
            <p:ph idx="4" type="body"/>
          </p:nvPr>
        </p:nvSpPr>
        <p:spPr>
          <a:xfrm>
            <a:off x="8208751" y="196725"/>
            <a:ext cx="8124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MM</a:t>
            </a:r>
            <a:r>
              <a:rPr lang="en"/>
              <a:t>.DD.YY</a:t>
            </a:r>
            <a:endParaRPr/>
          </a:p>
        </p:txBody>
      </p:sp>
      <p:sp>
        <p:nvSpPr>
          <p:cNvPr id="264" name="Google Shape;264;p44"/>
          <p:cNvSpPr txBox="1"/>
          <p:nvPr>
            <p:ph type="ctrTitle"/>
          </p:nvPr>
        </p:nvSpPr>
        <p:spPr>
          <a:xfrm>
            <a:off x="197375" y="196725"/>
            <a:ext cx="8011800" cy="18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5088"/>
                </a:solidFill>
              </a:rPr>
              <a:t>Loan Approval Predictive Model</a:t>
            </a:r>
            <a:endParaRPr>
              <a:solidFill>
                <a:srgbClr val="005088"/>
              </a:solidFill>
            </a:endParaRPr>
          </a:p>
          <a:p>
            <a:pPr indent="0" lvl="0" marL="0" rtl="0" algn="l">
              <a:spcBef>
                <a:spcPts val="0"/>
              </a:spcBef>
              <a:spcAft>
                <a:spcPts val="0"/>
              </a:spcAft>
              <a:buNone/>
            </a:pPr>
            <a:r>
              <a:t/>
            </a:r>
            <a:endParaRPr>
              <a:solidFill>
                <a:srgbClr val="005088"/>
              </a:solidFill>
            </a:endParaRPr>
          </a:p>
        </p:txBody>
      </p:sp>
      <p:sp>
        <p:nvSpPr>
          <p:cNvPr id="265" name="Google Shape;265;p44"/>
          <p:cNvSpPr txBox="1"/>
          <p:nvPr>
            <p:ph idx="2" type="subTitle"/>
          </p:nvPr>
        </p:nvSpPr>
        <p:spPr>
          <a:xfrm>
            <a:off x="349350" y="2857050"/>
            <a:ext cx="3986700" cy="20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5088"/>
                </a:solidFill>
              </a:rPr>
              <a:t>Presentation Group 5:</a:t>
            </a:r>
            <a:endParaRPr>
              <a:solidFill>
                <a:srgbClr val="005088"/>
              </a:solidFill>
            </a:endParaRPr>
          </a:p>
          <a:p>
            <a:pPr indent="0" lvl="0" marL="0" rtl="0" algn="l">
              <a:spcBef>
                <a:spcPts val="0"/>
              </a:spcBef>
              <a:spcAft>
                <a:spcPts val="0"/>
              </a:spcAft>
              <a:buNone/>
            </a:pPr>
            <a:r>
              <a:rPr lang="en">
                <a:solidFill>
                  <a:srgbClr val="005088"/>
                </a:solidFill>
              </a:rPr>
              <a:t>Artemis Lu</a:t>
            </a:r>
            <a:endParaRPr>
              <a:solidFill>
                <a:srgbClr val="005088"/>
              </a:solidFill>
            </a:endParaRPr>
          </a:p>
          <a:p>
            <a:pPr indent="0" lvl="0" marL="0" rtl="0" algn="l">
              <a:spcBef>
                <a:spcPts val="0"/>
              </a:spcBef>
              <a:spcAft>
                <a:spcPts val="0"/>
              </a:spcAft>
              <a:buNone/>
            </a:pPr>
            <a:r>
              <a:rPr lang="en">
                <a:solidFill>
                  <a:srgbClr val="005088"/>
                </a:solidFill>
              </a:rPr>
              <a:t>Yiling Ding</a:t>
            </a:r>
            <a:endParaRPr>
              <a:solidFill>
                <a:srgbClr val="005088"/>
              </a:solidFill>
            </a:endParaRPr>
          </a:p>
          <a:p>
            <a:pPr indent="0" lvl="0" marL="0" rtl="0" algn="l">
              <a:spcBef>
                <a:spcPts val="0"/>
              </a:spcBef>
              <a:spcAft>
                <a:spcPts val="0"/>
              </a:spcAft>
              <a:buNone/>
            </a:pPr>
            <a:r>
              <a:rPr lang="en">
                <a:solidFill>
                  <a:srgbClr val="005088"/>
                </a:solidFill>
              </a:rPr>
              <a:t>Sherry Xu</a:t>
            </a:r>
            <a:endParaRPr>
              <a:solidFill>
                <a:srgbClr val="005088"/>
              </a:solidFill>
            </a:endParaRPr>
          </a:p>
          <a:p>
            <a:pPr indent="0" lvl="0" marL="0" rtl="0" algn="l">
              <a:spcBef>
                <a:spcPts val="0"/>
              </a:spcBef>
              <a:spcAft>
                <a:spcPts val="0"/>
              </a:spcAft>
              <a:buNone/>
            </a:pPr>
            <a:r>
              <a:rPr lang="en">
                <a:solidFill>
                  <a:srgbClr val="005088"/>
                </a:solidFill>
              </a:rPr>
              <a:t>Ashley</a:t>
            </a:r>
            <a:r>
              <a:rPr lang="en">
                <a:solidFill>
                  <a:srgbClr val="005088"/>
                </a:solidFill>
              </a:rPr>
              <a:t> Sun</a:t>
            </a:r>
            <a:endParaRPr>
              <a:solidFill>
                <a:srgbClr val="005088"/>
              </a:solidFill>
            </a:endParaRPr>
          </a:p>
          <a:p>
            <a:pPr indent="0" lvl="0" marL="0" rtl="0" algn="l">
              <a:spcBef>
                <a:spcPts val="0"/>
              </a:spcBef>
              <a:spcAft>
                <a:spcPts val="0"/>
              </a:spcAft>
              <a:buNone/>
            </a:pPr>
            <a:r>
              <a:rPr lang="en">
                <a:solidFill>
                  <a:srgbClr val="005088"/>
                </a:solidFill>
              </a:rPr>
              <a:t>Yichen Yang</a:t>
            </a:r>
            <a:endParaRPr>
              <a:solidFill>
                <a:srgbClr val="005088"/>
              </a:solidFill>
            </a:endParaRPr>
          </a:p>
        </p:txBody>
      </p:sp>
      <p:sp>
        <p:nvSpPr>
          <p:cNvPr id="266" name="Google Shape;266;p44"/>
          <p:cNvSpPr txBox="1"/>
          <p:nvPr>
            <p:ph idx="1" type="body"/>
          </p:nvPr>
        </p:nvSpPr>
        <p:spPr>
          <a:xfrm>
            <a:off x="196951" y="4737750"/>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Lorem Ipsum</a:t>
            </a:r>
            <a:endParaRPr/>
          </a:p>
        </p:txBody>
      </p:sp>
      <p:pic>
        <p:nvPicPr>
          <p:cNvPr id="267" name="Google Shape;267;p44"/>
          <p:cNvPicPr preferRelativeResize="0"/>
          <p:nvPr>
            <p:ph idx="3" type="pic"/>
          </p:nvPr>
        </p:nvPicPr>
        <p:blipFill rotWithShape="1">
          <a:blip r:embed="rId3">
            <a:alphaModFix/>
          </a:blip>
          <a:srcRect b="3832" l="0" r="0" t="3823"/>
          <a:stretch/>
        </p:blipFill>
        <p:spPr>
          <a:xfrm>
            <a:off x="4437578" y="2247450"/>
            <a:ext cx="4509600" cy="2775600"/>
          </a:xfrm>
          <a:prstGeom prst="round2DiagRect">
            <a:avLst>
              <a:gd fmla="val 16667" name="adj1"/>
              <a:gd fmla="val 0" name="adj2"/>
            </a:avLst>
          </a:prstGeom>
        </p:spPr>
      </p:pic>
      <p:sp>
        <p:nvSpPr>
          <p:cNvPr id="268" name="Google Shape;268;p44"/>
          <p:cNvSpPr txBox="1"/>
          <p:nvPr>
            <p:ph idx="12" type="sldNum"/>
          </p:nvPr>
        </p:nvSpPr>
        <p:spPr>
          <a:xfrm>
            <a:off x="8556784" y="4749851"/>
            <a:ext cx="548700" cy="393600"/>
          </a:xfrm>
          <a:prstGeom prst="rect">
            <a:avLst/>
          </a:prstGeom>
        </p:spPr>
        <p:txBody>
          <a:bodyPr anchorCtr="0" anchor="t"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380" name="Google Shape;380;p53"/>
          <p:cNvSpPr txBox="1"/>
          <p:nvPr>
            <p:ph idx="3" type="body"/>
          </p:nvPr>
        </p:nvSpPr>
        <p:spPr>
          <a:xfrm>
            <a:off x="5040975" y="1295825"/>
            <a:ext cx="3926100" cy="32796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rgbClr val="005088"/>
              </a:buClr>
              <a:buSzPts val="1800"/>
              <a:buChar char="●"/>
            </a:pPr>
            <a:r>
              <a:rPr lang="en" sz="1800">
                <a:solidFill>
                  <a:srgbClr val="005088"/>
                </a:solidFill>
              </a:rPr>
              <a:t>Individuals with a history of default are significantly more likely to have their loan applications rejected. </a:t>
            </a:r>
            <a:endParaRPr sz="1800">
              <a:solidFill>
                <a:srgbClr val="005088"/>
              </a:solidFill>
            </a:endParaRPr>
          </a:p>
          <a:p>
            <a:pPr indent="-342900" lvl="0" marL="457200" rtl="0" algn="l">
              <a:spcBef>
                <a:spcPts val="0"/>
              </a:spcBef>
              <a:spcAft>
                <a:spcPts val="0"/>
              </a:spcAft>
              <a:buClr>
                <a:srgbClr val="005088"/>
              </a:buClr>
              <a:buSzPts val="1800"/>
              <a:buChar char="●"/>
            </a:pPr>
            <a:r>
              <a:rPr lang="en" sz="1800">
                <a:solidFill>
                  <a:srgbClr val="005088"/>
                </a:solidFill>
              </a:rPr>
              <a:t>The approval rate for individuals with a default history is relatively low.</a:t>
            </a:r>
            <a:endParaRPr sz="1800">
              <a:solidFill>
                <a:srgbClr val="005088"/>
              </a:solidFill>
            </a:endParaRPr>
          </a:p>
          <a:p>
            <a:pPr indent="0" lvl="0" marL="0" rtl="0" algn="l">
              <a:spcBef>
                <a:spcPts val="1200"/>
              </a:spcBef>
              <a:spcAft>
                <a:spcPts val="1200"/>
              </a:spcAft>
              <a:buNone/>
            </a:pPr>
            <a:r>
              <a:t/>
            </a:r>
            <a:endParaRPr sz="1800">
              <a:solidFill>
                <a:srgbClr val="005088"/>
              </a:solidFill>
            </a:endParaRPr>
          </a:p>
        </p:txBody>
      </p:sp>
      <p:sp>
        <p:nvSpPr>
          <p:cNvPr id="381" name="Google Shape;381;p53"/>
          <p:cNvSpPr txBox="1"/>
          <p:nvPr/>
        </p:nvSpPr>
        <p:spPr>
          <a:xfrm>
            <a:off x="1349100" y="405825"/>
            <a:ext cx="6603600" cy="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005088"/>
                </a:solidFill>
                <a:latin typeface="DM Sans"/>
                <a:ea typeface="DM Sans"/>
                <a:cs typeface="DM Sans"/>
                <a:sym typeface="DM Sans"/>
              </a:rPr>
              <a:t>Loan Status VS Previous </a:t>
            </a:r>
            <a:r>
              <a:rPr b="1" lang="en" sz="2600">
                <a:solidFill>
                  <a:srgbClr val="005088"/>
                </a:solidFill>
                <a:latin typeface="DM Sans"/>
                <a:ea typeface="DM Sans"/>
                <a:cs typeface="DM Sans"/>
                <a:sym typeface="DM Sans"/>
              </a:rPr>
              <a:t>Default</a:t>
            </a:r>
            <a:r>
              <a:rPr b="1" lang="en" sz="2600">
                <a:solidFill>
                  <a:srgbClr val="005088"/>
                </a:solidFill>
                <a:latin typeface="DM Sans"/>
                <a:ea typeface="DM Sans"/>
                <a:cs typeface="DM Sans"/>
                <a:sym typeface="DM Sans"/>
              </a:rPr>
              <a:t> Status</a:t>
            </a:r>
            <a:endParaRPr b="1" sz="2600">
              <a:solidFill>
                <a:srgbClr val="005088"/>
              </a:solidFill>
              <a:latin typeface="DM Sans"/>
              <a:ea typeface="DM Sans"/>
              <a:cs typeface="DM Sans"/>
              <a:sym typeface="DM Sans"/>
            </a:endParaRPr>
          </a:p>
        </p:txBody>
      </p:sp>
      <p:pic>
        <p:nvPicPr>
          <p:cNvPr id="382" name="Google Shape;382;p53"/>
          <p:cNvPicPr preferRelativeResize="0"/>
          <p:nvPr/>
        </p:nvPicPr>
        <p:blipFill>
          <a:blip r:embed="rId3">
            <a:alphaModFix/>
          </a:blip>
          <a:stretch>
            <a:fillRect/>
          </a:stretch>
        </p:blipFill>
        <p:spPr>
          <a:xfrm>
            <a:off x="293048" y="1295825"/>
            <a:ext cx="4747925" cy="3118950"/>
          </a:xfrm>
          <a:prstGeom prst="rect">
            <a:avLst/>
          </a:prstGeom>
          <a:noFill/>
          <a:ln>
            <a:noFill/>
          </a:ln>
        </p:spPr>
      </p:pic>
      <p:sp>
        <p:nvSpPr>
          <p:cNvPr id="383" name="Google Shape;383;p53"/>
          <p:cNvSpPr/>
          <p:nvPr/>
        </p:nvSpPr>
        <p:spPr>
          <a:xfrm>
            <a:off x="645820" y="4701937"/>
            <a:ext cx="18336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Introduction</a:t>
            </a:r>
            <a:endParaRPr i="0" sz="1200" u="none" cap="none" strike="noStrike">
              <a:solidFill>
                <a:srgbClr val="000000"/>
              </a:solidFill>
            </a:endParaRPr>
          </a:p>
        </p:txBody>
      </p:sp>
      <p:sp>
        <p:nvSpPr>
          <p:cNvPr id="384" name="Google Shape;384;p53"/>
          <p:cNvSpPr/>
          <p:nvPr/>
        </p:nvSpPr>
        <p:spPr>
          <a:xfrm>
            <a:off x="2465364" y="4701937"/>
            <a:ext cx="1404900" cy="316200"/>
          </a:xfrm>
          <a:prstGeom prst="chevron">
            <a:avLst>
              <a:gd fmla="val 50000" name="adj"/>
            </a:avLst>
          </a:prstGeom>
          <a:solidFill>
            <a:srgbClr val="4892DC"/>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 sz="1200"/>
              <a:t>Data EDA</a:t>
            </a:r>
            <a:endParaRPr b="1" i="0" sz="1200" u="none" cap="none" strike="noStrike">
              <a:solidFill>
                <a:srgbClr val="000000"/>
              </a:solidFill>
            </a:endParaRPr>
          </a:p>
        </p:txBody>
      </p:sp>
      <p:sp>
        <p:nvSpPr>
          <p:cNvPr id="385" name="Google Shape;385;p53"/>
          <p:cNvSpPr/>
          <p:nvPr/>
        </p:nvSpPr>
        <p:spPr>
          <a:xfrm>
            <a:off x="3870150" y="4701936"/>
            <a:ext cx="13668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ML Model</a:t>
            </a:r>
            <a:endParaRPr b="0" i="0" sz="1200" u="none" cap="none" strike="noStrike">
              <a:solidFill>
                <a:srgbClr val="000000"/>
              </a:solidFill>
              <a:latin typeface="Arial"/>
              <a:ea typeface="Arial"/>
              <a:cs typeface="Arial"/>
              <a:sym typeface="Arial"/>
            </a:endParaRPr>
          </a:p>
        </p:txBody>
      </p:sp>
      <p:sp>
        <p:nvSpPr>
          <p:cNvPr id="386" name="Google Shape;386;p53"/>
          <p:cNvSpPr/>
          <p:nvPr/>
        </p:nvSpPr>
        <p:spPr>
          <a:xfrm>
            <a:off x="5173216" y="4701936"/>
            <a:ext cx="16236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Interpretation</a:t>
            </a:r>
            <a:endParaRPr b="0" i="0" sz="1200" u="none" cap="none" strike="noStrike">
              <a:solidFill>
                <a:srgbClr val="000000"/>
              </a:solidFill>
              <a:latin typeface="Arial"/>
              <a:ea typeface="Arial"/>
              <a:cs typeface="Arial"/>
              <a:sym typeface="Arial"/>
            </a:endParaRPr>
          </a:p>
        </p:txBody>
      </p:sp>
      <p:sp>
        <p:nvSpPr>
          <p:cNvPr id="387" name="Google Shape;387;p53"/>
          <p:cNvSpPr/>
          <p:nvPr/>
        </p:nvSpPr>
        <p:spPr>
          <a:xfrm>
            <a:off x="6765972" y="4701936"/>
            <a:ext cx="17322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Conclusion</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393" name="Google Shape;393;p54"/>
          <p:cNvSpPr txBox="1"/>
          <p:nvPr>
            <p:ph idx="3" type="body"/>
          </p:nvPr>
        </p:nvSpPr>
        <p:spPr>
          <a:xfrm>
            <a:off x="228600" y="827025"/>
            <a:ext cx="3272700" cy="39294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rgbClr val="005088"/>
              </a:buClr>
              <a:buSzPts val="1800"/>
              <a:buChar char="●"/>
            </a:pPr>
            <a:r>
              <a:rPr lang="en" sz="1800">
                <a:solidFill>
                  <a:srgbClr val="005088"/>
                </a:solidFill>
              </a:rPr>
              <a:t>A history of previous loan defaults strongly correlates with loan rejections.</a:t>
            </a:r>
            <a:endParaRPr sz="1800">
              <a:solidFill>
                <a:srgbClr val="005088"/>
              </a:solidFill>
            </a:endParaRPr>
          </a:p>
          <a:p>
            <a:pPr indent="-342900" lvl="0" marL="457200" rtl="0" algn="l">
              <a:spcBef>
                <a:spcPts val="0"/>
              </a:spcBef>
              <a:spcAft>
                <a:spcPts val="0"/>
              </a:spcAft>
              <a:buClr>
                <a:srgbClr val="005088"/>
              </a:buClr>
              <a:buSzPts val="1800"/>
              <a:buChar char="●"/>
            </a:pPr>
            <a:r>
              <a:rPr lang="en" sz="1800">
                <a:solidFill>
                  <a:srgbClr val="005088"/>
                </a:solidFill>
              </a:rPr>
              <a:t>Higher credit scores are positively associated with loan approvals.</a:t>
            </a:r>
            <a:endParaRPr sz="1800">
              <a:solidFill>
                <a:srgbClr val="005088"/>
              </a:solidFill>
            </a:endParaRPr>
          </a:p>
          <a:p>
            <a:pPr indent="-342900" lvl="0" marL="457200" rtl="0" algn="l">
              <a:spcBef>
                <a:spcPts val="0"/>
              </a:spcBef>
              <a:spcAft>
                <a:spcPts val="0"/>
              </a:spcAft>
              <a:buClr>
                <a:srgbClr val="005088"/>
              </a:buClr>
              <a:buSzPts val="1800"/>
              <a:buChar char="●"/>
            </a:pPr>
            <a:r>
              <a:rPr lang="en" sz="1800">
                <a:solidFill>
                  <a:srgbClr val="005088"/>
                </a:solidFill>
              </a:rPr>
              <a:t>Higher interest rates may be associated with approved loans, though the relationship is weak.</a:t>
            </a:r>
            <a:endParaRPr sz="1800">
              <a:solidFill>
                <a:srgbClr val="005088"/>
              </a:solidFill>
            </a:endParaRPr>
          </a:p>
          <a:p>
            <a:pPr indent="0" lvl="0" marL="0" rtl="0" algn="l">
              <a:spcBef>
                <a:spcPts val="1200"/>
              </a:spcBef>
              <a:spcAft>
                <a:spcPts val="1200"/>
              </a:spcAft>
              <a:buNone/>
            </a:pPr>
            <a:r>
              <a:t/>
            </a:r>
            <a:endParaRPr sz="1800">
              <a:solidFill>
                <a:srgbClr val="005088"/>
              </a:solidFill>
            </a:endParaRPr>
          </a:p>
        </p:txBody>
      </p:sp>
      <p:sp>
        <p:nvSpPr>
          <p:cNvPr id="394" name="Google Shape;394;p54"/>
          <p:cNvSpPr txBox="1"/>
          <p:nvPr/>
        </p:nvSpPr>
        <p:spPr>
          <a:xfrm>
            <a:off x="142450" y="177225"/>
            <a:ext cx="6603600" cy="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005088"/>
                </a:solidFill>
                <a:latin typeface="DM Sans"/>
                <a:ea typeface="DM Sans"/>
                <a:cs typeface="DM Sans"/>
                <a:sym typeface="DM Sans"/>
              </a:rPr>
              <a:t>Correlation Heat Map</a:t>
            </a:r>
            <a:endParaRPr b="1" sz="2600">
              <a:solidFill>
                <a:srgbClr val="005088"/>
              </a:solidFill>
              <a:latin typeface="DM Sans"/>
              <a:ea typeface="DM Sans"/>
              <a:cs typeface="DM Sans"/>
              <a:sym typeface="DM Sans"/>
            </a:endParaRPr>
          </a:p>
        </p:txBody>
      </p:sp>
      <p:pic>
        <p:nvPicPr>
          <p:cNvPr id="395" name="Google Shape;395;p54"/>
          <p:cNvPicPr preferRelativeResize="0"/>
          <p:nvPr/>
        </p:nvPicPr>
        <p:blipFill>
          <a:blip r:embed="rId3">
            <a:alphaModFix/>
          </a:blip>
          <a:stretch>
            <a:fillRect/>
          </a:stretch>
        </p:blipFill>
        <p:spPr>
          <a:xfrm>
            <a:off x="3657600" y="118275"/>
            <a:ext cx="5164597" cy="4583651"/>
          </a:xfrm>
          <a:prstGeom prst="rect">
            <a:avLst/>
          </a:prstGeom>
          <a:noFill/>
          <a:ln>
            <a:noFill/>
          </a:ln>
        </p:spPr>
      </p:pic>
      <p:sp>
        <p:nvSpPr>
          <p:cNvPr id="396" name="Google Shape;396;p54"/>
          <p:cNvSpPr/>
          <p:nvPr/>
        </p:nvSpPr>
        <p:spPr>
          <a:xfrm>
            <a:off x="645820" y="4701937"/>
            <a:ext cx="18336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Introduction</a:t>
            </a:r>
            <a:endParaRPr i="0" sz="1200" u="none" cap="none" strike="noStrike">
              <a:solidFill>
                <a:srgbClr val="000000"/>
              </a:solidFill>
            </a:endParaRPr>
          </a:p>
        </p:txBody>
      </p:sp>
      <p:sp>
        <p:nvSpPr>
          <p:cNvPr id="397" name="Google Shape;397;p54"/>
          <p:cNvSpPr/>
          <p:nvPr/>
        </p:nvSpPr>
        <p:spPr>
          <a:xfrm>
            <a:off x="2465364" y="4701937"/>
            <a:ext cx="1404900" cy="316200"/>
          </a:xfrm>
          <a:prstGeom prst="chevron">
            <a:avLst>
              <a:gd fmla="val 50000" name="adj"/>
            </a:avLst>
          </a:prstGeom>
          <a:solidFill>
            <a:srgbClr val="4892DC"/>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 sz="1200"/>
              <a:t>Data EDA</a:t>
            </a:r>
            <a:endParaRPr b="1" i="0" sz="1200" u="none" cap="none" strike="noStrike">
              <a:solidFill>
                <a:srgbClr val="000000"/>
              </a:solidFill>
            </a:endParaRPr>
          </a:p>
        </p:txBody>
      </p:sp>
      <p:sp>
        <p:nvSpPr>
          <p:cNvPr id="398" name="Google Shape;398;p54"/>
          <p:cNvSpPr/>
          <p:nvPr/>
        </p:nvSpPr>
        <p:spPr>
          <a:xfrm>
            <a:off x="3870150" y="4701936"/>
            <a:ext cx="13668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ML Model</a:t>
            </a:r>
            <a:endParaRPr b="0" i="0" sz="1200" u="none" cap="none" strike="noStrike">
              <a:solidFill>
                <a:srgbClr val="000000"/>
              </a:solidFill>
              <a:latin typeface="Arial"/>
              <a:ea typeface="Arial"/>
              <a:cs typeface="Arial"/>
              <a:sym typeface="Arial"/>
            </a:endParaRPr>
          </a:p>
        </p:txBody>
      </p:sp>
      <p:sp>
        <p:nvSpPr>
          <p:cNvPr id="399" name="Google Shape;399;p54"/>
          <p:cNvSpPr/>
          <p:nvPr/>
        </p:nvSpPr>
        <p:spPr>
          <a:xfrm>
            <a:off x="5173216" y="4701936"/>
            <a:ext cx="16236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Interpretation</a:t>
            </a:r>
            <a:endParaRPr b="0" i="0" sz="1200" u="none" cap="none" strike="noStrike">
              <a:solidFill>
                <a:srgbClr val="000000"/>
              </a:solidFill>
              <a:latin typeface="Arial"/>
              <a:ea typeface="Arial"/>
              <a:cs typeface="Arial"/>
              <a:sym typeface="Arial"/>
            </a:endParaRPr>
          </a:p>
        </p:txBody>
      </p:sp>
      <p:sp>
        <p:nvSpPr>
          <p:cNvPr id="400" name="Google Shape;400;p54"/>
          <p:cNvSpPr/>
          <p:nvPr/>
        </p:nvSpPr>
        <p:spPr>
          <a:xfrm>
            <a:off x="6765972" y="4701936"/>
            <a:ext cx="17322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Conclusion</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406" name="Google Shape;406;p55"/>
          <p:cNvSpPr txBox="1"/>
          <p:nvPr/>
        </p:nvSpPr>
        <p:spPr>
          <a:xfrm>
            <a:off x="948187" y="2168764"/>
            <a:ext cx="7043700" cy="49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5088"/>
                </a:solidFill>
                <a:latin typeface="Merriweather"/>
                <a:ea typeface="Merriweather"/>
                <a:cs typeface="Merriweather"/>
                <a:sym typeface="Merriweather"/>
              </a:rPr>
              <a:t>Machine Learning</a:t>
            </a:r>
            <a:endParaRPr b="1" sz="4800">
              <a:solidFill>
                <a:srgbClr val="005088"/>
              </a:solidFill>
              <a:latin typeface="Merriweather"/>
              <a:ea typeface="Merriweather"/>
              <a:cs typeface="Merriweather"/>
              <a:sym typeface="Merriweath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412" name="Google Shape;412;p56"/>
          <p:cNvSpPr txBox="1"/>
          <p:nvPr>
            <p:ph idx="3" type="body"/>
          </p:nvPr>
        </p:nvSpPr>
        <p:spPr>
          <a:xfrm>
            <a:off x="0" y="696325"/>
            <a:ext cx="5173200" cy="39669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Clr>
                <a:srgbClr val="005088"/>
              </a:buClr>
              <a:buSzPts val="1500"/>
              <a:buChar char="●"/>
            </a:pPr>
            <a:r>
              <a:rPr b="1" lang="en" sz="1500">
                <a:solidFill>
                  <a:srgbClr val="005088"/>
                </a:solidFill>
              </a:rPr>
              <a:t>Goal</a:t>
            </a:r>
            <a:r>
              <a:rPr lang="en" sz="1500">
                <a:solidFill>
                  <a:srgbClr val="005088"/>
                </a:solidFill>
              </a:rPr>
              <a:t>: To reduce the dimensionality of the dataset while retaining the most important information. This helps to simplify the dataset for faster computations and improved model performance </a:t>
            </a:r>
            <a:endParaRPr sz="1500">
              <a:solidFill>
                <a:srgbClr val="005088"/>
              </a:solidFill>
            </a:endParaRPr>
          </a:p>
          <a:p>
            <a:pPr indent="-323850" lvl="0" marL="457200" rtl="0" algn="l">
              <a:spcBef>
                <a:spcPts val="0"/>
              </a:spcBef>
              <a:spcAft>
                <a:spcPts val="0"/>
              </a:spcAft>
              <a:buClr>
                <a:srgbClr val="005088"/>
              </a:buClr>
              <a:buSzPts val="1500"/>
              <a:buChar char="●"/>
            </a:pPr>
            <a:r>
              <a:rPr b="1" lang="en" sz="1500">
                <a:solidFill>
                  <a:srgbClr val="005088"/>
                </a:solidFill>
              </a:rPr>
              <a:t>Details</a:t>
            </a:r>
            <a:r>
              <a:rPr lang="en" sz="1500">
                <a:solidFill>
                  <a:srgbClr val="005088"/>
                </a:solidFill>
              </a:rPr>
              <a:t>:</a:t>
            </a:r>
            <a:endParaRPr sz="1500">
              <a:solidFill>
                <a:srgbClr val="005088"/>
              </a:solidFill>
            </a:endParaRPr>
          </a:p>
          <a:p>
            <a:pPr indent="-323850" lvl="1" marL="914400" rtl="0" algn="l">
              <a:spcBef>
                <a:spcPts val="0"/>
              </a:spcBef>
              <a:spcAft>
                <a:spcPts val="0"/>
              </a:spcAft>
              <a:buClr>
                <a:srgbClr val="005088"/>
              </a:buClr>
              <a:buSzPts val="1500"/>
              <a:buChar char="○"/>
            </a:pPr>
            <a:r>
              <a:rPr lang="en" sz="1500">
                <a:solidFill>
                  <a:srgbClr val="005088"/>
                </a:solidFill>
              </a:rPr>
              <a:t>Applied Principal Component Analysis (PCA) to reduce features while retai</a:t>
            </a:r>
            <a:r>
              <a:rPr lang="en" sz="1500">
                <a:solidFill>
                  <a:srgbClr val="005088"/>
                </a:solidFill>
              </a:rPr>
              <a:t>n</a:t>
            </a:r>
            <a:r>
              <a:rPr lang="en" sz="1500">
                <a:solidFill>
                  <a:srgbClr val="005088"/>
                </a:solidFill>
              </a:rPr>
              <a:t>ing </a:t>
            </a:r>
            <a:r>
              <a:rPr b="1" lang="en" sz="1500">
                <a:solidFill>
                  <a:srgbClr val="005088"/>
                </a:solidFill>
              </a:rPr>
              <a:t>91.49</a:t>
            </a:r>
            <a:r>
              <a:rPr lang="en" sz="1500">
                <a:solidFill>
                  <a:srgbClr val="005088"/>
                </a:solidFill>
              </a:rPr>
              <a:t>% of the original dataset's variance</a:t>
            </a:r>
            <a:endParaRPr sz="1500">
              <a:solidFill>
                <a:srgbClr val="005088"/>
              </a:solidFill>
            </a:endParaRPr>
          </a:p>
          <a:p>
            <a:pPr indent="-323850" lvl="1" marL="914400" rtl="0" algn="l">
              <a:spcBef>
                <a:spcPts val="0"/>
              </a:spcBef>
              <a:spcAft>
                <a:spcPts val="0"/>
              </a:spcAft>
              <a:buClr>
                <a:srgbClr val="005088"/>
              </a:buClr>
              <a:buSzPts val="1500"/>
              <a:buChar char="○"/>
            </a:pPr>
            <a:r>
              <a:rPr lang="en" sz="1500">
                <a:solidFill>
                  <a:srgbClr val="005088"/>
                </a:solidFill>
              </a:rPr>
              <a:t>Selected </a:t>
            </a:r>
            <a:r>
              <a:rPr b="1" lang="en" sz="1500">
                <a:solidFill>
                  <a:srgbClr val="005088"/>
                </a:solidFill>
              </a:rPr>
              <a:t>13</a:t>
            </a:r>
            <a:r>
              <a:rPr lang="en" sz="1500">
                <a:solidFill>
                  <a:srgbClr val="005088"/>
                </a:solidFill>
              </a:rPr>
              <a:t> principal components out of 27 original features based on the explained variance threshold</a:t>
            </a:r>
            <a:endParaRPr sz="1500">
              <a:solidFill>
                <a:srgbClr val="005088"/>
              </a:solidFill>
            </a:endParaRPr>
          </a:p>
          <a:p>
            <a:pPr indent="-323850" lvl="1" marL="914400" rtl="0" algn="l">
              <a:spcBef>
                <a:spcPts val="0"/>
              </a:spcBef>
              <a:spcAft>
                <a:spcPts val="0"/>
              </a:spcAft>
              <a:buClr>
                <a:srgbClr val="005088"/>
              </a:buClr>
              <a:buSzPts val="1500"/>
              <a:buChar char="○"/>
            </a:pPr>
            <a:r>
              <a:rPr lang="en" sz="1500">
                <a:solidFill>
                  <a:srgbClr val="005088"/>
                </a:solidFill>
              </a:rPr>
              <a:t>Top 3 components explained </a:t>
            </a:r>
            <a:r>
              <a:rPr b="1" lang="en" sz="1500">
                <a:solidFill>
                  <a:srgbClr val="005088"/>
                </a:solidFill>
              </a:rPr>
              <a:t>51.25%</a:t>
            </a:r>
            <a:r>
              <a:rPr lang="en" sz="1500">
                <a:solidFill>
                  <a:srgbClr val="005088"/>
                </a:solidFill>
              </a:rPr>
              <a:t> of the total variance</a:t>
            </a:r>
            <a:endParaRPr sz="1500">
              <a:solidFill>
                <a:srgbClr val="005088"/>
              </a:solidFill>
            </a:endParaRPr>
          </a:p>
        </p:txBody>
      </p:sp>
      <p:sp>
        <p:nvSpPr>
          <p:cNvPr id="413" name="Google Shape;413;p56"/>
          <p:cNvSpPr txBox="1"/>
          <p:nvPr/>
        </p:nvSpPr>
        <p:spPr>
          <a:xfrm>
            <a:off x="142450" y="134600"/>
            <a:ext cx="6603600" cy="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005088"/>
                </a:solidFill>
                <a:latin typeface="DM Sans"/>
                <a:ea typeface="DM Sans"/>
                <a:cs typeface="DM Sans"/>
                <a:sym typeface="DM Sans"/>
              </a:rPr>
              <a:t>Principal Component Analysis</a:t>
            </a:r>
            <a:endParaRPr b="1" sz="2600">
              <a:solidFill>
                <a:srgbClr val="005088"/>
              </a:solidFill>
              <a:latin typeface="DM Sans"/>
              <a:ea typeface="DM Sans"/>
              <a:cs typeface="DM Sans"/>
              <a:sym typeface="DM Sans"/>
            </a:endParaRPr>
          </a:p>
        </p:txBody>
      </p:sp>
      <p:pic>
        <p:nvPicPr>
          <p:cNvPr id="414" name="Google Shape;414;p56"/>
          <p:cNvPicPr preferRelativeResize="0"/>
          <p:nvPr/>
        </p:nvPicPr>
        <p:blipFill>
          <a:blip r:embed="rId3">
            <a:alphaModFix/>
          </a:blip>
          <a:stretch>
            <a:fillRect/>
          </a:stretch>
        </p:blipFill>
        <p:spPr>
          <a:xfrm>
            <a:off x="5216175" y="1171850"/>
            <a:ext cx="3742675" cy="2951893"/>
          </a:xfrm>
          <a:prstGeom prst="rect">
            <a:avLst/>
          </a:prstGeom>
          <a:noFill/>
          <a:ln>
            <a:noFill/>
          </a:ln>
        </p:spPr>
      </p:pic>
      <p:sp>
        <p:nvSpPr>
          <p:cNvPr id="415" name="Google Shape;415;p56"/>
          <p:cNvSpPr/>
          <p:nvPr/>
        </p:nvSpPr>
        <p:spPr>
          <a:xfrm>
            <a:off x="645820" y="4701937"/>
            <a:ext cx="18336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Introduction</a:t>
            </a:r>
            <a:endParaRPr i="0" sz="1200" u="none" cap="none" strike="noStrike">
              <a:solidFill>
                <a:srgbClr val="000000"/>
              </a:solidFill>
            </a:endParaRPr>
          </a:p>
        </p:txBody>
      </p:sp>
      <p:sp>
        <p:nvSpPr>
          <p:cNvPr id="416" name="Google Shape;416;p56"/>
          <p:cNvSpPr/>
          <p:nvPr/>
        </p:nvSpPr>
        <p:spPr>
          <a:xfrm>
            <a:off x="2465364" y="4701937"/>
            <a:ext cx="14049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Data EDA</a:t>
            </a:r>
            <a:endParaRPr i="0" sz="1200" u="none" cap="none" strike="noStrike">
              <a:solidFill>
                <a:srgbClr val="000000"/>
              </a:solidFill>
            </a:endParaRPr>
          </a:p>
        </p:txBody>
      </p:sp>
      <p:sp>
        <p:nvSpPr>
          <p:cNvPr id="417" name="Google Shape;417;p56"/>
          <p:cNvSpPr/>
          <p:nvPr/>
        </p:nvSpPr>
        <p:spPr>
          <a:xfrm>
            <a:off x="3870150" y="4701936"/>
            <a:ext cx="1366800" cy="303900"/>
          </a:xfrm>
          <a:prstGeom prst="chevron">
            <a:avLst>
              <a:gd fmla="val 50000" name="adj"/>
            </a:avLst>
          </a:prstGeom>
          <a:solidFill>
            <a:srgbClr val="4892DC"/>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 sz="1200"/>
              <a:t>ML Model</a:t>
            </a:r>
            <a:endParaRPr b="1" i="0" sz="1200" u="none" cap="none" strike="noStrike">
              <a:solidFill>
                <a:srgbClr val="000000"/>
              </a:solidFill>
            </a:endParaRPr>
          </a:p>
        </p:txBody>
      </p:sp>
      <p:sp>
        <p:nvSpPr>
          <p:cNvPr id="418" name="Google Shape;418;p56"/>
          <p:cNvSpPr/>
          <p:nvPr/>
        </p:nvSpPr>
        <p:spPr>
          <a:xfrm>
            <a:off x="5173216" y="4701936"/>
            <a:ext cx="16236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Interpretation</a:t>
            </a:r>
            <a:endParaRPr b="0" i="0" sz="1200" u="none" cap="none" strike="noStrike">
              <a:solidFill>
                <a:srgbClr val="000000"/>
              </a:solidFill>
              <a:latin typeface="Arial"/>
              <a:ea typeface="Arial"/>
              <a:cs typeface="Arial"/>
              <a:sym typeface="Arial"/>
            </a:endParaRPr>
          </a:p>
        </p:txBody>
      </p:sp>
      <p:sp>
        <p:nvSpPr>
          <p:cNvPr id="419" name="Google Shape;419;p56"/>
          <p:cNvSpPr/>
          <p:nvPr/>
        </p:nvSpPr>
        <p:spPr>
          <a:xfrm>
            <a:off x="6765972" y="4701936"/>
            <a:ext cx="17322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Conclusion</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25" name="Google Shape;425;p57"/>
          <p:cNvSpPr txBox="1"/>
          <p:nvPr>
            <p:ph idx="3" type="body"/>
          </p:nvPr>
        </p:nvSpPr>
        <p:spPr>
          <a:xfrm>
            <a:off x="-89975" y="891725"/>
            <a:ext cx="5252400" cy="37713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Clr>
                <a:srgbClr val="005088"/>
              </a:buClr>
              <a:buSzPts val="1500"/>
              <a:buChar char="●"/>
            </a:pPr>
            <a:r>
              <a:rPr lang="en" sz="1500">
                <a:solidFill>
                  <a:srgbClr val="005088"/>
                </a:solidFill>
              </a:rPr>
              <a:t>Target: Build a predictive model to classify whether a loan application will be approved or not</a:t>
            </a:r>
            <a:endParaRPr sz="1500">
              <a:solidFill>
                <a:srgbClr val="005088"/>
              </a:solidFill>
            </a:endParaRPr>
          </a:p>
          <a:p>
            <a:pPr indent="-323850" lvl="0" marL="457200" rtl="0" algn="l">
              <a:spcBef>
                <a:spcPts val="0"/>
              </a:spcBef>
              <a:spcAft>
                <a:spcPts val="0"/>
              </a:spcAft>
              <a:buClr>
                <a:srgbClr val="005088"/>
              </a:buClr>
              <a:buSzPts val="1500"/>
              <a:buChar char="●"/>
            </a:pPr>
            <a:r>
              <a:rPr lang="en" sz="1500">
                <a:solidFill>
                  <a:srgbClr val="005088"/>
                </a:solidFill>
              </a:rPr>
              <a:t>Reasons to Choose Binomial Regression</a:t>
            </a:r>
            <a:endParaRPr sz="1500">
              <a:solidFill>
                <a:srgbClr val="005088"/>
              </a:solidFill>
            </a:endParaRPr>
          </a:p>
          <a:p>
            <a:pPr indent="-323850" lvl="1" marL="914400" rtl="0" algn="l">
              <a:spcBef>
                <a:spcPts val="0"/>
              </a:spcBef>
              <a:spcAft>
                <a:spcPts val="0"/>
              </a:spcAft>
              <a:buClr>
                <a:srgbClr val="005088"/>
              </a:buClr>
              <a:buSzPts val="1500"/>
              <a:buChar char="○"/>
            </a:pPr>
            <a:r>
              <a:rPr b="1" lang="en" sz="1500">
                <a:solidFill>
                  <a:srgbClr val="005088"/>
                </a:solidFill>
              </a:rPr>
              <a:t>Binary Outcome</a:t>
            </a:r>
            <a:r>
              <a:rPr lang="en" sz="1500">
                <a:solidFill>
                  <a:srgbClr val="005088"/>
                </a:solidFill>
              </a:rPr>
              <a:t>: Designed for binary (yes or no) classification tasks</a:t>
            </a:r>
            <a:endParaRPr sz="1500">
              <a:solidFill>
                <a:srgbClr val="005088"/>
              </a:solidFill>
            </a:endParaRPr>
          </a:p>
          <a:p>
            <a:pPr indent="-323850" lvl="1" marL="914400" rtl="0" algn="l">
              <a:spcBef>
                <a:spcPts val="0"/>
              </a:spcBef>
              <a:spcAft>
                <a:spcPts val="0"/>
              </a:spcAft>
              <a:buClr>
                <a:srgbClr val="005088"/>
              </a:buClr>
              <a:buSzPts val="1500"/>
              <a:buChar char="○"/>
            </a:pPr>
            <a:r>
              <a:rPr b="1" lang="en" sz="1500">
                <a:solidFill>
                  <a:srgbClr val="005088"/>
                </a:solidFill>
              </a:rPr>
              <a:t>Interpretability</a:t>
            </a:r>
            <a:r>
              <a:rPr lang="en" sz="1500">
                <a:solidFill>
                  <a:srgbClr val="005088"/>
                </a:solidFill>
              </a:rPr>
              <a:t>: Provides interpretable coefficients that explain the impact of each feature on the probability of approval</a:t>
            </a:r>
            <a:endParaRPr sz="1500">
              <a:solidFill>
                <a:srgbClr val="005088"/>
              </a:solidFill>
            </a:endParaRPr>
          </a:p>
          <a:p>
            <a:pPr indent="-323850" lvl="1" marL="914400" rtl="0" algn="l">
              <a:spcBef>
                <a:spcPts val="0"/>
              </a:spcBef>
              <a:spcAft>
                <a:spcPts val="0"/>
              </a:spcAft>
              <a:buClr>
                <a:srgbClr val="005088"/>
              </a:buClr>
              <a:buSzPts val="1500"/>
              <a:buChar char="○"/>
            </a:pPr>
            <a:r>
              <a:rPr b="1" lang="en" sz="1500">
                <a:solidFill>
                  <a:srgbClr val="005088"/>
                </a:solidFill>
              </a:rPr>
              <a:t>Efficiency</a:t>
            </a:r>
            <a:r>
              <a:rPr lang="en" sz="1500">
                <a:solidFill>
                  <a:srgbClr val="005088"/>
                </a:solidFill>
              </a:rPr>
              <a:t>: Computationally efficient and works well even with relatively large datasets</a:t>
            </a:r>
            <a:endParaRPr sz="1500">
              <a:solidFill>
                <a:srgbClr val="005088"/>
              </a:solidFill>
            </a:endParaRPr>
          </a:p>
          <a:p>
            <a:pPr indent="-323850" lvl="1" marL="914400" rtl="0" algn="l">
              <a:spcBef>
                <a:spcPts val="0"/>
              </a:spcBef>
              <a:spcAft>
                <a:spcPts val="0"/>
              </a:spcAft>
              <a:buClr>
                <a:srgbClr val="005088"/>
              </a:buClr>
              <a:buSzPts val="1500"/>
              <a:buChar char="○"/>
            </a:pPr>
            <a:r>
              <a:rPr b="1" lang="en" sz="1500">
                <a:solidFill>
                  <a:srgbClr val="005088"/>
                </a:solidFill>
              </a:rPr>
              <a:t>Baseline Model</a:t>
            </a:r>
            <a:r>
              <a:rPr lang="en" sz="1500">
                <a:solidFill>
                  <a:srgbClr val="005088"/>
                </a:solidFill>
              </a:rPr>
              <a:t>: Serves as a strong baseline to compare with other models </a:t>
            </a:r>
            <a:endParaRPr sz="1500">
              <a:solidFill>
                <a:srgbClr val="005088"/>
              </a:solidFill>
            </a:endParaRPr>
          </a:p>
          <a:p>
            <a:pPr indent="0" lvl="0" marL="0" rtl="0" algn="l">
              <a:spcBef>
                <a:spcPts val="1200"/>
              </a:spcBef>
              <a:spcAft>
                <a:spcPts val="1200"/>
              </a:spcAft>
              <a:buNone/>
            </a:pPr>
            <a:r>
              <a:t/>
            </a:r>
            <a:endParaRPr sz="1700">
              <a:solidFill>
                <a:srgbClr val="005088"/>
              </a:solidFill>
            </a:endParaRPr>
          </a:p>
        </p:txBody>
      </p:sp>
      <p:sp>
        <p:nvSpPr>
          <p:cNvPr id="426" name="Google Shape;426;p57"/>
          <p:cNvSpPr txBox="1"/>
          <p:nvPr/>
        </p:nvSpPr>
        <p:spPr>
          <a:xfrm>
            <a:off x="142450" y="196450"/>
            <a:ext cx="6603600" cy="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005088"/>
                </a:solidFill>
                <a:latin typeface="DM Sans"/>
                <a:ea typeface="DM Sans"/>
                <a:cs typeface="DM Sans"/>
                <a:sym typeface="DM Sans"/>
              </a:rPr>
              <a:t>Binomial</a:t>
            </a:r>
            <a:r>
              <a:rPr b="1" lang="en" sz="2600">
                <a:solidFill>
                  <a:srgbClr val="005088"/>
                </a:solidFill>
                <a:latin typeface="DM Sans"/>
                <a:ea typeface="DM Sans"/>
                <a:cs typeface="DM Sans"/>
                <a:sym typeface="DM Sans"/>
              </a:rPr>
              <a:t> Model</a:t>
            </a:r>
            <a:endParaRPr b="1" sz="2600">
              <a:solidFill>
                <a:srgbClr val="005088"/>
              </a:solidFill>
              <a:latin typeface="DM Sans"/>
              <a:ea typeface="DM Sans"/>
              <a:cs typeface="DM Sans"/>
              <a:sym typeface="DM Sans"/>
            </a:endParaRPr>
          </a:p>
        </p:txBody>
      </p:sp>
      <p:pic>
        <p:nvPicPr>
          <p:cNvPr id="427" name="Google Shape;427;p57"/>
          <p:cNvPicPr preferRelativeResize="0"/>
          <p:nvPr/>
        </p:nvPicPr>
        <p:blipFill rotWithShape="1">
          <a:blip r:embed="rId3">
            <a:alphaModFix/>
          </a:blip>
          <a:srcRect b="0" l="0" r="39368" t="29338"/>
          <a:stretch/>
        </p:blipFill>
        <p:spPr>
          <a:xfrm>
            <a:off x="5162475" y="1228172"/>
            <a:ext cx="3850100" cy="2842854"/>
          </a:xfrm>
          <a:prstGeom prst="rect">
            <a:avLst/>
          </a:prstGeom>
          <a:noFill/>
          <a:ln>
            <a:noFill/>
          </a:ln>
        </p:spPr>
      </p:pic>
      <p:sp>
        <p:nvSpPr>
          <p:cNvPr id="428" name="Google Shape;428;p57"/>
          <p:cNvSpPr/>
          <p:nvPr/>
        </p:nvSpPr>
        <p:spPr>
          <a:xfrm>
            <a:off x="645820" y="4701937"/>
            <a:ext cx="18336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Introduction</a:t>
            </a:r>
            <a:endParaRPr i="0" sz="1200" u="none" cap="none" strike="noStrike">
              <a:solidFill>
                <a:srgbClr val="000000"/>
              </a:solidFill>
            </a:endParaRPr>
          </a:p>
        </p:txBody>
      </p:sp>
      <p:sp>
        <p:nvSpPr>
          <p:cNvPr id="429" name="Google Shape;429;p57"/>
          <p:cNvSpPr/>
          <p:nvPr/>
        </p:nvSpPr>
        <p:spPr>
          <a:xfrm>
            <a:off x="2465364" y="4701937"/>
            <a:ext cx="14049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Data EDA</a:t>
            </a:r>
            <a:endParaRPr i="0" sz="1200" u="none" cap="none" strike="noStrike">
              <a:solidFill>
                <a:srgbClr val="000000"/>
              </a:solidFill>
            </a:endParaRPr>
          </a:p>
        </p:txBody>
      </p:sp>
      <p:sp>
        <p:nvSpPr>
          <p:cNvPr id="430" name="Google Shape;430;p57"/>
          <p:cNvSpPr/>
          <p:nvPr/>
        </p:nvSpPr>
        <p:spPr>
          <a:xfrm>
            <a:off x="3870150" y="4701936"/>
            <a:ext cx="1366800" cy="303900"/>
          </a:xfrm>
          <a:prstGeom prst="chevron">
            <a:avLst>
              <a:gd fmla="val 50000" name="adj"/>
            </a:avLst>
          </a:prstGeom>
          <a:solidFill>
            <a:srgbClr val="4892DC"/>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 sz="1200"/>
              <a:t>ML Model</a:t>
            </a:r>
            <a:endParaRPr b="1" i="0" sz="1200" u="none" cap="none" strike="noStrike">
              <a:solidFill>
                <a:srgbClr val="000000"/>
              </a:solidFill>
            </a:endParaRPr>
          </a:p>
        </p:txBody>
      </p:sp>
      <p:sp>
        <p:nvSpPr>
          <p:cNvPr id="431" name="Google Shape;431;p57"/>
          <p:cNvSpPr/>
          <p:nvPr/>
        </p:nvSpPr>
        <p:spPr>
          <a:xfrm>
            <a:off x="5173216" y="4701936"/>
            <a:ext cx="16236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Interpretation</a:t>
            </a:r>
            <a:endParaRPr b="0" i="0" sz="1200" u="none" cap="none" strike="noStrike">
              <a:solidFill>
                <a:srgbClr val="000000"/>
              </a:solidFill>
              <a:latin typeface="Arial"/>
              <a:ea typeface="Arial"/>
              <a:cs typeface="Arial"/>
              <a:sym typeface="Arial"/>
            </a:endParaRPr>
          </a:p>
        </p:txBody>
      </p:sp>
      <p:sp>
        <p:nvSpPr>
          <p:cNvPr id="432" name="Google Shape;432;p57"/>
          <p:cNvSpPr/>
          <p:nvPr/>
        </p:nvSpPr>
        <p:spPr>
          <a:xfrm>
            <a:off x="6765972" y="4701936"/>
            <a:ext cx="17322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Conclusion</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38" name="Google Shape;438;p58"/>
          <p:cNvSpPr txBox="1"/>
          <p:nvPr/>
        </p:nvSpPr>
        <p:spPr>
          <a:xfrm>
            <a:off x="142450" y="196450"/>
            <a:ext cx="8051400" cy="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005088"/>
                </a:solidFill>
                <a:latin typeface="DM Sans"/>
                <a:ea typeface="DM Sans"/>
                <a:cs typeface="DM Sans"/>
                <a:sym typeface="DM Sans"/>
              </a:rPr>
              <a:t>Formula for Binomial Logistic Regression</a:t>
            </a:r>
            <a:endParaRPr b="1" sz="2600">
              <a:solidFill>
                <a:srgbClr val="005088"/>
              </a:solidFill>
              <a:latin typeface="DM Sans"/>
              <a:ea typeface="DM Sans"/>
              <a:cs typeface="DM Sans"/>
              <a:sym typeface="DM Sans"/>
            </a:endParaRPr>
          </a:p>
        </p:txBody>
      </p:sp>
      <p:sp>
        <p:nvSpPr>
          <p:cNvPr id="439" name="Google Shape;439;p58"/>
          <p:cNvSpPr/>
          <p:nvPr/>
        </p:nvSpPr>
        <p:spPr>
          <a:xfrm>
            <a:off x="645820" y="4701937"/>
            <a:ext cx="18336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Introduction</a:t>
            </a:r>
            <a:endParaRPr i="0" sz="1200" u="none" cap="none" strike="noStrike">
              <a:solidFill>
                <a:srgbClr val="000000"/>
              </a:solidFill>
            </a:endParaRPr>
          </a:p>
        </p:txBody>
      </p:sp>
      <p:sp>
        <p:nvSpPr>
          <p:cNvPr id="440" name="Google Shape;440;p58"/>
          <p:cNvSpPr/>
          <p:nvPr/>
        </p:nvSpPr>
        <p:spPr>
          <a:xfrm>
            <a:off x="2465364" y="4701937"/>
            <a:ext cx="14049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Data EDA</a:t>
            </a:r>
            <a:endParaRPr i="0" sz="1200" u="none" cap="none" strike="noStrike">
              <a:solidFill>
                <a:srgbClr val="000000"/>
              </a:solidFill>
            </a:endParaRPr>
          </a:p>
        </p:txBody>
      </p:sp>
      <p:sp>
        <p:nvSpPr>
          <p:cNvPr id="441" name="Google Shape;441;p58"/>
          <p:cNvSpPr/>
          <p:nvPr/>
        </p:nvSpPr>
        <p:spPr>
          <a:xfrm>
            <a:off x="3870150" y="4701936"/>
            <a:ext cx="1366800" cy="303900"/>
          </a:xfrm>
          <a:prstGeom prst="chevron">
            <a:avLst>
              <a:gd fmla="val 50000" name="adj"/>
            </a:avLst>
          </a:prstGeom>
          <a:solidFill>
            <a:srgbClr val="4892DC"/>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 sz="1200"/>
              <a:t>ML Model</a:t>
            </a:r>
            <a:endParaRPr b="1" i="0" sz="1200" u="none" cap="none" strike="noStrike">
              <a:solidFill>
                <a:srgbClr val="000000"/>
              </a:solidFill>
            </a:endParaRPr>
          </a:p>
        </p:txBody>
      </p:sp>
      <p:sp>
        <p:nvSpPr>
          <p:cNvPr id="442" name="Google Shape;442;p58"/>
          <p:cNvSpPr/>
          <p:nvPr/>
        </p:nvSpPr>
        <p:spPr>
          <a:xfrm>
            <a:off x="5173216" y="4701936"/>
            <a:ext cx="16236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Interpretation</a:t>
            </a:r>
            <a:endParaRPr b="0" i="0" sz="1200" u="none" cap="none" strike="noStrike">
              <a:solidFill>
                <a:srgbClr val="000000"/>
              </a:solidFill>
              <a:latin typeface="Arial"/>
              <a:ea typeface="Arial"/>
              <a:cs typeface="Arial"/>
              <a:sym typeface="Arial"/>
            </a:endParaRPr>
          </a:p>
        </p:txBody>
      </p:sp>
      <p:sp>
        <p:nvSpPr>
          <p:cNvPr id="443" name="Google Shape;443;p58"/>
          <p:cNvSpPr/>
          <p:nvPr/>
        </p:nvSpPr>
        <p:spPr>
          <a:xfrm>
            <a:off x="6765972" y="4701936"/>
            <a:ext cx="17322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Conclusion</a:t>
            </a:r>
            <a:endParaRPr b="0" i="0" sz="1200" u="none" cap="none" strike="noStrike">
              <a:solidFill>
                <a:srgbClr val="000000"/>
              </a:solidFill>
              <a:latin typeface="Arial"/>
              <a:ea typeface="Arial"/>
              <a:cs typeface="Arial"/>
              <a:sym typeface="Arial"/>
            </a:endParaRPr>
          </a:p>
        </p:txBody>
      </p:sp>
      <p:pic>
        <p:nvPicPr>
          <p:cNvPr id="444" name="Google Shape;444;p58"/>
          <p:cNvPicPr preferRelativeResize="0"/>
          <p:nvPr/>
        </p:nvPicPr>
        <p:blipFill>
          <a:blip r:embed="rId3">
            <a:alphaModFix/>
          </a:blip>
          <a:stretch>
            <a:fillRect/>
          </a:stretch>
        </p:blipFill>
        <p:spPr>
          <a:xfrm>
            <a:off x="776250" y="846250"/>
            <a:ext cx="7696200" cy="1295400"/>
          </a:xfrm>
          <a:prstGeom prst="rect">
            <a:avLst/>
          </a:prstGeom>
          <a:noFill/>
          <a:ln>
            <a:noFill/>
          </a:ln>
        </p:spPr>
      </p:pic>
      <p:pic>
        <p:nvPicPr>
          <p:cNvPr id="445" name="Google Shape;445;p58"/>
          <p:cNvPicPr preferRelativeResize="0"/>
          <p:nvPr/>
        </p:nvPicPr>
        <p:blipFill>
          <a:blip r:embed="rId4">
            <a:alphaModFix/>
          </a:blip>
          <a:stretch>
            <a:fillRect/>
          </a:stretch>
        </p:blipFill>
        <p:spPr>
          <a:xfrm>
            <a:off x="152400" y="2435288"/>
            <a:ext cx="8839199" cy="193430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51" name="Google Shape;451;p59"/>
          <p:cNvSpPr txBox="1"/>
          <p:nvPr/>
        </p:nvSpPr>
        <p:spPr>
          <a:xfrm>
            <a:off x="142450" y="196450"/>
            <a:ext cx="8051400" cy="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005088"/>
                </a:solidFill>
                <a:latin typeface="DM Sans"/>
                <a:ea typeface="DM Sans"/>
                <a:cs typeface="DM Sans"/>
                <a:sym typeface="DM Sans"/>
              </a:rPr>
              <a:t>Model Methodology</a:t>
            </a:r>
            <a:endParaRPr b="1" sz="2600">
              <a:solidFill>
                <a:srgbClr val="005088"/>
              </a:solidFill>
              <a:latin typeface="DM Sans"/>
              <a:ea typeface="DM Sans"/>
              <a:cs typeface="DM Sans"/>
              <a:sym typeface="DM Sans"/>
            </a:endParaRPr>
          </a:p>
        </p:txBody>
      </p:sp>
      <p:sp>
        <p:nvSpPr>
          <p:cNvPr id="452" name="Google Shape;452;p59"/>
          <p:cNvSpPr/>
          <p:nvPr/>
        </p:nvSpPr>
        <p:spPr>
          <a:xfrm>
            <a:off x="645820" y="4701937"/>
            <a:ext cx="18336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Introduction</a:t>
            </a:r>
            <a:endParaRPr i="0" sz="1200" u="none" cap="none" strike="noStrike">
              <a:solidFill>
                <a:srgbClr val="000000"/>
              </a:solidFill>
            </a:endParaRPr>
          </a:p>
        </p:txBody>
      </p:sp>
      <p:sp>
        <p:nvSpPr>
          <p:cNvPr id="453" name="Google Shape;453;p59"/>
          <p:cNvSpPr/>
          <p:nvPr/>
        </p:nvSpPr>
        <p:spPr>
          <a:xfrm>
            <a:off x="2465364" y="4701937"/>
            <a:ext cx="14049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Data EDA</a:t>
            </a:r>
            <a:endParaRPr i="0" sz="1200" u="none" cap="none" strike="noStrike">
              <a:solidFill>
                <a:srgbClr val="000000"/>
              </a:solidFill>
            </a:endParaRPr>
          </a:p>
        </p:txBody>
      </p:sp>
      <p:sp>
        <p:nvSpPr>
          <p:cNvPr id="454" name="Google Shape;454;p59"/>
          <p:cNvSpPr/>
          <p:nvPr/>
        </p:nvSpPr>
        <p:spPr>
          <a:xfrm>
            <a:off x="3870150" y="4701936"/>
            <a:ext cx="1366800" cy="303900"/>
          </a:xfrm>
          <a:prstGeom prst="chevron">
            <a:avLst>
              <a:gd fmla="val 50000" name="adj"/>
            </a:avLst>
          </a:prstGeom>
          <a:solidFill>
            <a:srgbClr val="4892DC"/>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 sz="1200"/>
              <a:t>ML Model</a:t>
            </a:r>
            <a:endParaRPr b="1" i="0" sz="1200" u="none" cap="none" strike="noStrike">
              <a:solidFill>
                <a:srgbClr val="000000"/>
              </a:solidFill>
            </a:endParaRPr>
          </a:p>
        </p:txBody>
      </p:sp>
      <p:sp>
        <p:nvSpPr>
          <p:cNvPr id="455" name="Google Shape;455;p59"/>
          <p:cNvSpPr/>
          <p:nvPr/>
        </p:nvSpPr>
        <p:spPr>
          <a:xfrm>
            <a:off x="5173216" y="4701936"/>
            <a:ext cx="16236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Interpretation</a:t>
            </a:r>
            <a:endParaRPr b="0" i="0" sz="1200" u="none" cap="none" strike="noStrike">
              <a:solidFill>
                <a:srgbClr val="000000"/>
              </a:solidFill>
              <a:latin typeface="Arial"/>
              <a:ea typeface="Arial"/>
              <a:cs typeface="Arial"/>
              <a:sym typeface="Arial"/>
            </a:endParaRPr>
          </a:p>
        </p:txBody>
      </p:sp>
      <p:sp>
        <p:nvSpPr>
          <p:cNvPr id="456" name="Google Shape;456;p59"/>
          <p:cNvSpPr/>
          <p:nvPr/>
        </p:nvSpPr>
        <p:spPr>
          <a:xfrm>
            <a:off x="6765972" y="4701936"/>
            <a:ext cx="17322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Conclusion</a:t>
            </a:r>
            <a:endParaRPr b="0" i="0" sz="1200" u="none" cap="none" strike="noStrike">
              <a:solidFill>
                <a:srgbClr val="000000"/>
              </a:solidFill>
              <a:latin typeface="Arial"/>
              <a:ea typeface="Arial"/>
              <a:cs typeface="Arial"/>
              <a:sym typeface="Arial"/>
            </a:endParaRPr>
          </a:p>
        </p:txBody>
      </p:sp>
      <p:sp>
        <p:nvSpPr>
          <p:cNvPr id="457" name="Google Shape;457;p59"/>
          <p:cNvSpPr txBox="1"/>
          <p:nvPr/>
        </p:nvSpPr>
        <p:spPr>
          <a:xfrm>
            <a:off x="525100" y="915875"/>
            <a:ext cx="8421600" cy="339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rgbClr val="005088"/>
                </a:solidFill>
                <a:latin typeface="DM Sans"/>
                <a:ea typeface="DM Sans"/>
                <a:cs typeface="DM Sans"/>
                <a:sym typeface="DM Sans"/>
              </a:rPr>
              <a:t>Binomial Logistic Regression</a:t>
            </a:r>
            <a:r>
              <a:rPr lang="en" sz="1600">
                <a:solidFill>
                  <a:srgbClr val="005088"/>
                </a:solidFill>
                <a:latin typeface="DM Sans"/>
                <a:ea typeface="DM Sans"/>
                <a:cs typeface="DM Sans"/>
                <a:sym typeface="DM Sans"/>
              </a:rPr>
              <a:t> is typically estimated using the </a:t>
            </a:r>
            <a:r>
              <a:rPr b="1" lang="en" sz="1600">
                <a:solidFill>
                  <a:srgbClr val="005088"/>
                </a:solidFill>
                <a:latin typeface="DM Sans"/>
                <a:ea typeface="DM Sans"/>
                <a:cs typeface="DM Sans"/>
                <a:sym typeface="DM Sans"/>
              </a:rPr>
              <a:t>Maximum Likelihood Estimation (MLE)</a:t>
            </a:r>
            <a:r>
              <a:rPr lang="en" sz="1600">
                <a:solidFill>
                  <a:srgbClr val="005088"/>
                </a:solidFill>
                <a:latin typeface="DM Sans"/>
                <a:ea typeface="DM Sans"/>
                <a:cs typeface="DM Sans"/>
                <a:sym typeface="DM Sans"/>
              </a:rPr>
              <a:t> method.</a:t>
            </a:r>
            <a:endParaRPr sz="1600">
              <a:solidFill>
                <a:srgbClr val="005088"/>
              </a:solidFill>
              <a:latin typeface="DM Sans"/>
              <a:ea typeface="DM Sans"/>
              <a:cs typeface="DM Sans"/>
              <a:sym typeface="DM Sans"/>
            </a:endParaRPr>
          </a:p>
          <a:p>
            <a:pPr indent="0" lvl="0" marL="0" rtl="0" algn="l">
              <a:lnSpc>
                <a:spcPct val="115000"/>
              </a:lnSpc>
              <a:spcBef>
                <a:spcPts val="1400"/>
              </a:spcBef>
              <a:spcAft>
                <a:spcPts val="0"/>
              </a:spcAft>
              <a:buClr>
                <a:schemeClr val="hlink"/>
              </a:buClr>
              <a:buSzPts val="1100"/>
              <a:buFont typeface="Arial"/>
              <a:buNone/>
            </a:pPr>
            <a:r>
              <a:t/>
            </a:r>
            <a:endParaRPr b="1" sz="1300">
              <a:solidFill>
                <a:schemeClr val="hlink"/>
              </a:solidFill>
            </a:endParaRPr>
          </a:p>
          <a:p>
            <a:pPr indent="-323850" lvl="0" marL="457200" rtl="0" algn="l">
              <a:lnSpc>
                <a:spcPct val="115000"/>
              </a:lnSpc>
              <a:spcBef>
                <a:spcPts val="1200"/>
              </a:spcBef>
              <a:spcAft>
                <a:spcPts val="0"/>
              </a:spcAft>
              <a:buClr>
                <a:srgbClr val="005088"/>
              </a:buClr>
              <a:buSzPts val="1500"/>
              <a:buFont typeface="DM Sans"/>
              <a:buChar char="●"/>
            </a:pPr>
            <a:r>
              <a:rPr lang="en" sz="1500">
                <a:solidFill>
                  <a:srgbClr val="005088"/>
                </a:solidFill>
                <a:latin typeface="DM Sans"/>
                <a:ea typeface="DM Sans"/>
                <a:cs typeface="DM Sans"/>
                <a:sym typeface="DM Sans"/>
              </a:rPr>
              <a:t>Binomial regression models the probability of a </a:t>
            </a:r>
            <a:r>
              <a:rPr b="1" lang="en" sz="1500">
                <a:solidFill>
                  <a:srgbClr val="005088"/>
                </a:solidFill>
                <a:latin typeface="DM Sans"/>
                <a:ea typeface="DM Sans"/>
                <a:cs typeface="DM Sans"/>
                <a:sym typeface="DM Sans"/>
              </a:rPr>
              <a:t>binary outcome</a:t>
            </a:r>
            <a:r>
              <a:rPr lang="en" sz="1500">
                <a:solidFill>
                  <a:srgbClr val="005088"/>
                </a:solidFill>
                <a:latin typeface="DM Sans"/>
                <a:ea typeface="DM Sans"/>
                <a:cs typeface="DM Sans"/>
                <a:sym typeface="DM Sans"/>
              </a:rPr>
              <a:t> (Y=1 or Y=0) based on predictor variables. Unlike Ordinary Least Squares (OLS), the outcome is </a:t>
            </a:r>
            <a:r>
              <a:rPr b="1" lang="en" sz="1500">
                <a:solidFill>
                  <a:srgbClr val="005088"/>
                </a:solidFill>
                <a:latin typeface="DM Sans"/>
                <a:ea typeface="DM Sans"/>
                <a:cs typeface="DM Sans"/>
                <a:sym typeface="DM Sans"/>
              </a:rPr>
              <a:t>not continuous </a:t>
            </a:r>
            <a:r>
              <a:rPr lang="en" sz="1500">
                <a:solidFill>
                  <a:srgbClr val="005088"/>
                </a:solidFill>
                <a:latin typeface="DM Sans"/>
                <a:ea typeface="DM Sans"/>
                <a:cs typeface="DM Sans"/>
                <a:sym typeface="DM Sans"/>
              </a:rPr>
              <a:t>but </a:t>
            </a:r>
            <a:r>
              <a:rPr b="1" lang="en" sz="1500">
                <a:solidFill>
                  <a:srgbClr val="005088"/>
                </a:solidFill>
                <a:latin typeface="DM Sans"/>
                <a:ea typeface="DM Sans"/>
                <a:cs typeface="DM Sans"/>
                <a:sym typeface="DM Sans"/>
              </a:rPr>
              <a:t>rather probabilistic</a:t>
            </a:r>
            <a:r>
              <a:rPr lang="en" sz="1500">
                <a:solidFill>
                  <a:srgbClr val="005088"/>
                </a:solidFill>
                <a:latin typeface="DM Sans"/>
                <a:ea typeface="DM Sans"/>
                <a:cs typeface="DM Sans"/>
                <a:sym typeface="DM Sans"/>
              </a:rPr>
              <a:t>, making MLE the preferred method.</a:t>
            </a:r>
            <a:endParaRPr sz="1500">
              <a:solidFill>
                <a:srgbClr val="005088"/>
              </a:solidFill>
              <a:latin typeface="DM Sans"/>
              <a:ea typeface="DM Sans"/>
              <a:cs typeface="DM Sans"/>
              <a:sym typeface="DM Sans"/>
            </a:endParaRPr>
          </a:p>
          <a:p>
            <a:pPr indent="0" lvl="0" marL="457200" rtl="0" algn="l">
              <a:lnSpc>
                <a:spcPct val="115000"/>
              </a:lnSpc>
              <a:spcBef>
                <a:spcPts val="1200"/>
              </a:spcBef>
              <a:spcAft>
                <a:spcPts val="0"/>
              </a:spcAft>
              <a:buNone/>
            </a:pPr>
            <a:r>
              <a:t/>
            </a:r>
            <a:endParaRPr sz="1500">
              <a:solidFill>
                <a:srgbClr val="005088"/>
              </a:solidFill>
              <a:latin typeface="DM Sans"/>
              <a:ea typeface="DM Sans"/>
              <a:cs typeface="DM Sans"/>
              <a:sym typeface="DM Sans"/>
            </a:endParaRPr>
          </a:p>
          <a:p>
            <a:pPr indent="-323850" lvl="0" marL="457200" rtl="0" algn="l">
              <a:lnSpc>
                <a:spcPct val="115000"/>
              </a:lnSpc>
              <a:spcBef>
                <a:spcPts val="1200"/>
              </a:spcBef>
              <a:spcAft>
                <a:spcPts val="0"/>
              </a:spcAft>
              <a:buClr>
                <a:srgbClr val="005088"/>
              </a:buClr>
              <a:buSzPts val="1500"/>
              <a:buFont typeface="DM Sans"/>
              <a:buChar char="●"/>
            </a:pPr>
            <a:r>
              <a:rPr lang="en" sz="1500">
                <a:solidFill>
                  <a:srgbClr val="005088"/>
                </a:solidFill>
                <a:latin typeface="DM Sans"/>
                <a:ea typeface="DM Sans"/>
                <a:cs typeface="DM Sans"/>
                <a:sym typeface="DM Sans"/>
              </a:rPr>
              <a:t>MLE finds the set of parameters that </a:t>
            </a:r>
            <a:r>
              <a:rPr b="1" lang="en" sz="1500">
                <a:solidFill>
                  <a:srgbClr val="005088"/>
                </a:solidFill>
                <a:latin typeface="DM Sans"/>
                <a:ea typeface="DM Sans"/>
                <a:cs typeface="DM Sans"/>
                <a:sym typeface="DM Sans"/>
              </a:rPr>
              <a:t>maximize the likelihood </a:t>
            </a:r>
            <a:r>
              <a:rPr lang="en" sz="1500">
                <a:solidFill>
                  <a:srgbClr val="005088"/>
                </a:solidFill>
                <a:latin typeface="DM Sans"/>
                <a:ea typeface="DM Sans"/>
                <a:cs typeface="DM Sans"/>
                <a:sym typeface="DM Sans"/>
              </a:rPr>
              <a:t>of observing the given data.</a:t>
            </a:r>
            <a:endParaRPr sz="1500">
              <a:solidFill>
                <a:srgbClr val="005088"/>
              </a:solidFill>
              <a:latin typeface="DM Sans"/>
              <a:ea typeface="DM Sans"/>
              <a:cs typeface="DM Sans"/>
              <a:sym typeface="DM Sans"/>
            </a:endParaRPr>
          </a:p>
          <a:p>
            <a:pPr indent="0" lvl="0" marL="0" rtl="0" algn="l">
              <a:spcBef>
                <a:spcPts val="1200"/>
              </a:spcBef>
              <a:spcAft>
                <a:spcPts val="0"/>
              </a:spcAft>
              <a:buNone/>
            </a:pPr>
            <a:r>
              <a:t/>
            </a:r>
            <a:endParaRPr sz="1600">
              <a:solidFill>
                <a:srgbClr val="005088"/>
              </a:solidFill>
              <a:latin typeface="DM Sans"/>
              <a:ea typeface="DM Sans"/>
              <a:cs typeface="DM Sans"/>
              <a:sym typeface="DM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63" name="Google Shape;463;p60"/>
          <p:cNvSpPr txBox="1"/>
          <p:nvPr/>
        </p:nvSpPr>
        <p:spPr>
          <a:xfrm>
            <a:off x="142450" y="196450"/>
            <a:ext cx="6603600" cy="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005088"/>
                </a:solidFill>
                <a:latin typeface="DM Sans"/>
                <a:ea typeface="DM Sans"/>
                <a:cs typeface="DM Sans"/>
                <a:sym typeface="DM Sans"/>
              </a:rPr>
              <a:t>Model Performance</a:t>
            </a:r>
            <a:endParaRPr b="1" sz="2600">
              <a:solidFill>
                <a:srgbClr val="005088"/>
              </a:solidFill>
              <a:latin typeface="DM Sans"/>
              <a:ea typeface="DM Sans"/>
              <a:cs typeface="DM Sans"/>
              <a:sym typeface="DM Sans"/>
            </a:endParaRPr>
          </a:p>
        </p:txBody>
      </p:sp>
      <p:pic>
        <p:nvPicPr>
          <p:cNvPr id="464" name="Google Shape;464;p60"/>
          <p:cNvPicPr preferRelativeResize="0"/>
          <p:nvPr/>
        </p:nvPicPr>
        <p:blipFill rotWithShape="1">
          <a:blip r:embed="rId3">
            <a:alphaModFix/>
          </a:blip>
          <a:srcRect b="0" l="0" r="18253" t="0"/>
          <a:stretch/>
        </p:blipFill>
        <p:spPr>
          <a:xfrm>
            <a:off x="197375" y="1167875"/>
            <a:ext cx="5245475" cy="2340146"/>
          </a:xfrm>
          <a:prstGeom prst="rect">
            <a:avLst/>
          </a:prstGeom>
          <a:noFill/>
          <a:ln>
            <a:noFill/>
          </a:ln>
        </p:spPr>
      </p:pic>
      <p:pic>
        <p:nvPicPr>
          <p:cNvPr id="465" name="Google Shape;465;p60"/>
          <p:cNvPicPr preferRelativeResize="0"/>
          <p:nvPr/>
        </p:nvPicPr>
        <p:blipFill>
          <a:blip r:embed="rId4">
            <a:alphaModFix/>
          </a:blip>
          <a:stretch>
            <a:fillRect/>
          </a:stretch>
        </p:blipFill>
        <p:spPr>
          <a:xfrm>
            <a:off x="5442850" y="762688"/>
            <a:ext cx="3578300" cy="3150524"/>
          </a:xfrm>
          <a:prstGeom prst="rect">
            <a:avLst/>
          </a:prstGeom>
          <a:noFill/>
          <a:ln>
            <a:noFill/>
          </a:ln>
        </p:spPr>
      </p:pic>
      <p:sp>
        <p:nvSpPr>
          <p:cNvPr id="466" name="Google Shape;466;p60"/>
          <p:cNvSpPr txBox="1"/>
          <p:nvPr>
            <p:ph idx="3" type="body"/>
          </p:nvPr>
        </p:nvSpPr>
        <p:spPr>
          <a:xfrm>
            <a:off x="325975" y="3508025"/>
            <a:ext cx="10097700" cy="16113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rgbClr val="005088"/>
              </a:buClr>
              <a:buSzPts val="1800"/>
              <a:buChar char="●"/>
            </a:pPr>
            <a:r>
              <a:rPr lang="en" sz="1800">
                <a:solidFill>
                  <a:srgbClr val="005088"/>
                </a:solidFill>
              </a:rPr>
              <a:t>Overall Accuracy: </a:t>
            </a:r>
            <a:r>
              <a:rPr b="1" lang="en" sz="2200">
                <a:solidFill>
                  <a:srgbClr val="005088"/>
                </a:solidFill>
              </a:rPr>
              <a:t>0.89</a:t>
            </a:r>
            <a:endParaRPr b="1" sz="2200">
              <a:solidFill>
                <a:srgbClr val="005088"/>
              </a:solidFill>
            </a:endParaRPr>
          </a:p>
          <a:p>
            <a:pPr indent="0" lvl="0" marL="0" rtl="0" algn="l">
              <a:spcBef>
                <a:spcPts val="1200"/>
              </a:spcBef>
              <a:spcAft>
                <a:spcPts val="1200"/>
              </a:spcAft>
              <a:buNone/>
            </a:pPr>
            <a:r>
              <a:t/>
            </a:r>
            <a:endParaRPr sz="1800">
              <a:solidFill>
                <a:srgbClr val="005088"/>
              </a:solidFill>
            </a:endParaRPr>
          </a:p>
        </p:txBody>
      </p:sp>
      <p:sp>
        <p:nvSpPr>
          <p:cNvPr id="467" name="Google Shape;467;p60"/>
          <p:cNvSpPr/>
          <p:nvPr/>
        </p:nvSpPr>
        <p:spPr>
          <a:xfrm>
            <a:off x="645820" y="4701937"/>
            <a:ext cx="18336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Introduction</a:t>
            </a:r>
            <a:endParaRPr i="0" sz="1200" u="none" cap="none" strike="noStrike">
              <a:solidFill>
                <a:srgbClr val="000000"/>
              </a:solidFill>
            </a:endParaRPr>
          </a:p>
        </p:txBody>
      </p:sp>
      <p:sp>
        <p:nvSpPr>
          <p:cNvPr id="468" name="Google Shape;468;p60"/>
          <p:cNvSpPr/>
          <p:nvPr/>
        </p:nvSpPr>
        <p:spPr>
          <a:xfrm>
            <a:off x="2465364" y="4701937"/>
            <a:ext cx="14049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Data EDA</a:t>
            </a:r>
            <a:endParaRPr i="0" sz="1200" u="none" cap="none" strike="noStrike">
              <a:solidFill>
                <a:srgbClr val="000000"/>
              </a:solidFill>
            </a:endParaRPr>
          </a:p>
        </p:txBody>
      </p:sp>
      <p:sp>
        <p:nvSpPr>
          <p:cNvPr id="469" name="Google Shape;469;p60"/>
          <p:cNvSpPr/>
          <p:nvPr/>
        </p:nvSpPr>
        <p:spPr>
          <a:xfrm>
            <a:off x="3870150" y="4701936"/>
            <a:ext cx="1366800" cy="303900"/>
          </a:xfrm>
          <a:prstGeom prst="chevron">
            <a:avLst>
              <a:gd fmla="val 50000" name="adj"/>
            </a:avLst>
          </a:prstGeom>
          <a:solidFill>
            <a:srgbClr val="4892DC"/>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 sz="1200"/>
              <a:t>ML Model</a:t>
            </a:r>
            <a:endParaRPr b="1" i="0" sz="1200" u="none" cap="none" strike="noStrike">
              <a:solidFill>
                <a:srgbClr val="000000"/>
              </a:solidFill>
            </a:endParaRPr>
          </a:p>
        </p:txBody>
      </p:sp>
      <p:sp>
        <p:nvSpPr>
          <p:cNvPr id="470" name="Google Shape;470;p60"/>
          <p:cNvSpPr/>
          <p:nvPr/>
        </p:nvSpPr>
        <p:spPr>
          <a:xfrm>
            <a:off x="5173216" y="4701936"/>
            <a:ext cx="16236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Interpretation</a:t>
            </a:r>
            <a:endParaRPr b="0" i="0" sz="1200" u="none" cap="none" strike="noStrike">
              <a:solidFill>
                <a:srgbClr val="000000"/>
              </a:solidFill>
              <a:latin typeface="Arial"/>
              <a:ea typeface="Arial"/>
              <a:cs typeface="Arial"/>
              <a:sym typeface="Arial"/>
            </a:endParaRPr>
          </a:p>
        </p:txBody>
      </p:sp>
      <p:sp>
        <p:nvSpPr>
          <p:cNvPr id="471" name="Google Shape;471;p60"/>
          <p:cNvSpPr/>
          <p:nvPr/>
        </p:nvSpPr>
        <p:spPr>
          <a:xfrm>
            <a:off x="6765972" y="4701936"/>
            <a:ext cx="17322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Conclusion</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477" name="Google Shape;477;p61"/>
          <p:cNvPicPr preferRelativeResize="0"/>
          <p:nvPr/>
        </p:nvPicPr>
        <p:blipFill>
          <a:blip r:embed="rId3">
            <a:alphaModFix/>
          </a:blip>
          <a:stretch>
            <a:fillRect/>
          </a:stretch>
        </p:blipFill>
        <p:spPr>
          <a:xfrm>
            <a:off x="2295475" y="732200"/>
            <a:ext cx="4516150" cy="3561925"/>
          </a:xfrm>
          <a:prstGeom prst="rect">
            <a:avLst/>
          </a:prstGeom>
          <a:noFill/>
          <a:ln>
            <a:noFill/>
          </a:ln>
        </p:spPr>
      </p:pic>
      <p:sp>
        <p:nvSpPr>
          <p:cNvPr id="478" name="Google Shape;478;p61"/>
          <p:cNvSpPr txBox="1"/>
          <p:nvPr/>
        </p:nvSpPr>
        <p:spPr>
          <a:xfrm>
            <a:off x="3406425" y="82400"/>
            <a:ext cx="6603600" cy="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005088"/>
                </a:solidFill>
                <a:latin typeface="DM Sans"/>
                <a:ea typeface="DM Sans"/>
                <a:cs typeface="DM Sans"/>
                <a:sym typeface="DM Sans"/>
              </a:rPr>
              <a:t>ROC curve</a:t>
            </a:r>
            <a:endParaRPr b="1" sz="2600">
              <a:solidFill>
                <a:srgbClr val="005088"/>
              </a:solidFill>
              <a:latin typeface="DM Sans"/>
              <a:ea typeface="DM Sans"/>
              <a:cs typeface="DM Sans"/>
              <a:sym typeface="DM Sans"/>
            </a:endParaRPr>
          </a:p>
        </p:txBody>
      </p:sp>
      <p:sp>
        <p:nvSpPr>
          <p:cNvPr id="479" name="Google Shape;479;p61"/>
          <p:cNvSpPr/>
          <p:nvPr/>
        </p:nvSpPr>
        <p:spPr>
          <a:xfrm>
            <a:off x="645820" y="4701937"/>
            <a:ext cx="18336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Introduction</a:t>
            </a:r>
            <a:endParaRPr i="0" sz="1200" u="none" cap="none" strike="noStrike">
              <a:solidFill>
                <a:srgbClr val="000000"/>
              </a:solidFill>
            </a:endParaRPr>
          </a:p>
        </p:txBody>
      </p:sp>
      <p:sp>
        <p:nvSpPr>
          <p:cNvPr id="480" name="Google Shape;480;p61"/>
          <p:cNvSpPr/>
          <p:nvPr/>
        </p:nvSpPr>
        <p:spPr>
          <a:xfrm>
            <a:off x="2465364" y="4701937"/>
            <a:ext cx="14049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Data EDA</a:t>
            </a:r>
            <a:endParaRPr i="0" sz="1200" u="none" cap="none" strike="noStrike">
              <a:solidFill>
                <a:srgbClr val="000000"/>
              </a:solidFill>
            </a:endParaRPr>
          </a:p>
        </p:txBody>
      </p:sp>
      <p:sp>
        <p:nvSpPr>
          <p:cNvPr id="481" name="Google Shape;481;p61"/>
          <p:cNvSpPr/>
          <p:nvPr/>
        </p:nvSpPr>
        <p:spPr>
          <a:xfrm>
            <a:off x="3870150" y="4701936"/>
            <a:ext cx="1366800" cy="303900"/>
          </a:xfrm>
          <a:prstGeom prst="chevron">
            <a:avLst>
              <a:gd fmla="val 50000" name="adj"/>
            </a:avLst>
          </a:prstGeom>
          <a:solidFill>
            <a:srgbClr val="4892DC"/>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 sz="1200"/>
              <a:t>ML Model</a:t>
            </a:r>
            <a:endParaRPr b="1" i="0" sz="1200" u="none" cap="none" strike="noStrike">
              <a:solidFill>
                <a:srgbClr val="000000"/>
              </a:solidFill>
            </a:endParaRPr>
          </a:p>
        </p:txBody>
      </p:sp>
      <p:sp>
        <p:nvSpPr>
          <p:cNvPr id="482" name="Google Shape;482;p61"/>
          <p:cNvSpPr/>
          <p:nvPr/>
        </p:nvSpPr>
        <p:spPr>
          <a:xfrm>
            <a:off x="5173216" y="4701936"/>
            <a:ext cx="16236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Interpretation</a:t>
            </a:r>
            <a:endParaRPr b="0" i="0" sz="1200" u="none" cap="none" strike="noStrike">
              <a:solidFill>
                <a:srgbClr val="000000"/>
              </a:solidFill>
              <a:latin typeface="Arial"/>
              <a:ea typeface="Arial"/>
              <a:cs typeface="Arial"/>
              <a:sym typeface="Arial"/>
            </a:endParaRPr>
          </a:p>
        </p:txBody>
      </p:sp>
      <p:sp>
        <p:nvSpPr>
          <p:cNvPr id="483" name="Google Shape;483;p61"/>
          <p:cNvSpPr/>
          <p:nvPr/>
        </p:nvSpPr>
        <p:spPr>
          <a:xfrm>
            <a:off x="6765972" y="4701936"/>
            <a:ext cx="17322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Conclusion</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89" name="Google Shape;489;p62"/>
          <p:cNvSpPr txBox="1"/>
          <p:nvPr/>
        </p:nvSpPr>
        <p:spPr>
          <a:xfrm>
            <a:off x="948187" y="2168764"/>
            <a:ext cx="7043700" cy="49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5088"/>
                </a:solidFill>
                <a:latin typeface="Merriweather"/>
                <a:ea typeface="Merriweather"/>
                <a:cs typeface="Merriweather"/>
                <a:sym typeface="Merriweather"/>
              </a:rPr>
              <a:t>Interpretation</a:t>
            </a:r>
            <a:endParaRPr b="1" sz="4800">
              <a:solidFill>
                <a:srgbClr val="005088"/>
              </a:solidFill>
              <a:latin typeface="Merriweather"/>
              <a:ea typeface="Merriweather"/>
              <a:cs typeface="Merriweather"/>
              <a:sym typeface="Merriweather"/>
            </a:endParaRPr>
          </a:p>
        </p:txBody>
      </p:sp>
      <p:sp>
        <p:nvSpPr>
          <p:cNvPr id="490" name="Google Shape;490;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5"/>
          <p:cNvSpPr txBox="1"/>
          <p:nvPr>
            <p:ph idx="1" type="body"/>
          </p:nvPr>
        </p:nvSpPr>
        <p:spPr>
          <a:xfrm>
            <a:off x="425551" y="4253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b="1" lang="en" sz="2700">
                <a:solidFill>
                  <a:srgbClr val="005088"/>
                </a:solidFill>
              </a:rPr>
              <a:t>Agenda</a:t>
            </a:r>
            <a:endParaRPr b="1" sz="2700">
              <a:solidFill>
                <a:srgbClr val="005088"/>
              </a:solidFill>
            </a:endParaRPr>
          </a:p>
        </p:txBody>
      </p:sp>
      <p:sp>
        <p:nvSpPr>
          <p:cNvPr id="274" name="Google Shape;274;p45"/>
          <p:cNvSpPr txBox="1"/>
          <p:nvPr/>
        </p:nvSpPr>
        <p:spPr>
          <a:xfrm>
            <a:off x="1173737" y="992752"/>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rgbClr val="005088"/>
                </a:solidFill>
                <a:latin typeface="Merriweather"/>
                <a:ea typeface="Merriweather"/>
                <a:cs typeface="Merriweather"/>
                <a:sym typeface="Merriweather"/>
              </a:rPr>
              <a:t>Introduction</a:t>
            </a:r>
            <a:endParaRPr b="1" sz="3650">
              <a:solidFill>
                <a:srgbClr val="005088"/>
              </a:solidFill>
              <a:latin typeface="Merriweather"/>
              <a:ea typeface="Merriweather"/>
              <a:cs typeface="Merriweather"/>
              <a:sym typeface="Merriweather"/>
            </a:endParaRPr>
          </a:p>
        </p:txBody>
      </p:sp>
      <p:sp>
        <p:nvSpPr>
          <p:cNvPr id="275" name="Google Shape;275;p45"/>
          <p:cNvSpPr txBox="1"/>
          <p:nvPr/>
        </p:nvSpPr>
        <p:spPr>
          <a:xfrm>
            <a:off x="1173737" y="1832273"/>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rgbClr val="005088"/>
                </a:solidFill>
                <a:latin typeface="Merriweather"/>
                <a:ea typeface="Merriweather"/>
                <a:cs typeface="Merriweather"/>
                <a:sym typeface="Merriweather"/>
              </a:rPr>
              <a:t>Data EDA</a:t>
            </a:r>
            <a:endParaRPr b="1" sz="3650">
              <a:solidFill>
                <a:srgbClr val="005088"/>
              </a:solidFill>
              <a:latin typeface="Merriweather"/>
              <a:ea typeface="Merriweather"/>
              <a:cs typeface="Merriweather"/>
              <a:sym typeface="Merriweather"/>
            </a:endParaRPr>
          </a:p>
        </p:txBody>
      </p:sp>
      <p:sp>
        <p:nvSpPr>
          <p:cNvPr id="276" name="Google Shape;276;p45"/>
          <p:cNvSpPr txBox="1"/>
          <p:nvPr/>
        </p:nvSpPr>
        <p:spPr>
          <a:xfrm>
            <a:off x="1173737" y="2671757"/>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rgbClr val="005088"/>
                </a:solidFill>
                <a:latin typeface="Merriweather"/>
                <a:ea typeface="Merriweather"/>
                <a:cs typeface="Merriweather"/>
                <a:sym typeface="Merriweather"/>
              </a:rPr>
              <a:t>Machine Learning</a:t>
            </a:r>
            <a:endParaRPr b="1" sz="3650">
              <a:solidFill>
                <a:srgbClr val="005088"/>
              </a:solidFill>
              <a:latin typeface="Merriweather"/>
              <a:ea typeface="Merriweather"/>
              <a:cs typeface="Merriweather"/>
              <a:sym typeface="Merriweather"/>
            </a:endParaRPr>
          </a:p>
        </p:txBody>
      </p:sp>
      <p:sp>
        <p:nvSpPr>
          <p:cNvPr id="277" name="Google Shape;277;p45"/>
          <p:cNvSpPr txBox="1"/>
          <p:nvPr/>
        </p:nvSpPr>
        <p:spPr>
          <a:xfrm>
            <a:off x="1246062" y="3504543"/>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rgbClr val="005088"/>
                </a:solidFill>
                <a:latin typeface="Merriweather"/>
                <a:ea typeface="Merriweather"/>
                <a:cs typeface="Merriweather"/>
                <a:sym typeface="Merriweather"/>
              </a:rPr>
              <a:t>Interpretation</a:t>
            </a:r>
            <a:endParaRPr b="1" sz="3650">
              <a:solidFill>
                <a:srgbClr val="005088"/>
              </a:solidFill>
              <a:latin typeface="Merriweather"/>
              <a:ea typeface="Merriweather"/>
              <a:cs typeface="Merriweather"/>
              <a:sym typeface="Merriweather"/>
            </a:endParaRPr>
          </a:p>
        </p:txBody>
      </p:sp>
      <p:sp>
        <p:nvSpPr>
          <p:cNvPr id="278" name="Google Shape;278;p45"/>
          <p:cNvSpPr txBox="1"/>
          <p:nvPr/>
        </p:nvSpPr>
        <p:spPr>
          <a:xfrm>
            <a:off x="854254" y="992752"/>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rgbClr val="005088"/>
                </a:solidFill>
                <a:latin typeface="Merriweather"/>
                <a:ea typeface="Merriweather"/>
                <a:cs typeface="Merriweather"/>
                <a:sym typeface="Merriweather"/>
              </a:rPr>
              <a:t>1.</a:t>
            </a:r>
            <a:endParaRPr b="1" sz="1450">
              <a:solidFill>
                <a:srgbClr val="005088"/>
              </a:solidFill>
              <a:latin typeface="Merriweather"/>
              <a:ea typeface="Merriweather"/>
              <a:cs typeface="Merriweather"/>
              <a:sym typeface="Merriweather"/>
            </a:endParaRPr>
          </a:p>
        </p:txBody>
      </p:sp>
      <p:sp>
        <p:nvSpPr>
          <p:cNvPr id="279" name="Google Shape;279;p45"/>
          <p:cNvSpPr txBox="1"/>
          <p:nvPr/>
        </p:nvSpPr>
        <p:spPr>
          <a:xfrm>
            <a:off x="854254" y="1832273"/>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rgbClr val="005088"/>
                </a:solidFill>
                <a:latin typeface="Merriweather"/>
                <a:ea typeface="Merriweather"/>
                <a:cs typeface="Merriweather"/>
                <a:sym typeface="Merriweather"/>
              </a:rPr>
              <a:t>2.</a:t>
            </a:r>
            <a:endParaRPr b="1" sz="1450">
              <a:solidFill>
                <a:srgbClr val="005088"/>
              </a:solidFill>
              <a:latin typeface="Merriweather"/>
              <a:ea typeface="Merriweather"/>
              <a:cs typeface="Merriweather"/>
              <a:sym typeface="Merriweather"/>
            </a:endParaRPr>
          </a:p>
        </p:txBody>
      </p:sp>
      <p:sp>
        <p:nvSpPr>
          <p:cNvPr id="280" name="Google Shape;280;p45"/>
          <p:cNvSpPr txBox="1"/>
          <p:nvPr/>
        </p:nvSpPr>
        <p:spPr>
          <a:xfrm>
            <a:off x="854254" y="2671757"/>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rgbClr val="005088"/>
                </a:solidFill>
                <a:latin typeface="Merriweather"/>
                <a:ea typeface="Merriweather"/>
                <a:cs typeface="Merriweather"/>
                <a:sym typeface="Merriweather"/>
              </a:rPr>
              <a:t>3.</a:t>
            </a:r>
            <a:endParaRPr b="1" sz="1450">
              <a:solidFill>
                <a:srgbClr val="005088"/>
              </a:solidFill>
              <a:latin typeface="Merriweather"/>
              <a:ea typeface="Merriweather"/>
              <a:cs typeface="Merriweather"/>
              <a:sym typeface="Merriweather"/>
            </a:endParaRPr>
          </a:p>
        </p:txBody>
      </p:sp>
      <p:sp>
        <p:nvSpPr>
          <p:cNvPr id="281" name="Google Shape;281;p45"/>
          <p:cNvSpPr txBox="1"/>
          <p:nvPr/>
        </p:nvSpPr>
        <p:spPr>
          <a:xfrm>
            <a:off x="854254" y="3504457"/>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rgbClr val="005088"/>
                </a:solidFill>
                <a:latin typeface="Merriweather"/>
                <a:ea typeface="Merriweather"/>
                <a:cs typeface="Merriweather"/>
                <a:sym typeface="Merriweather"/>
              </a:rPr>
              <a:t>4.</a:t>
            </a:r>
            <a:endParaRPr b="1" sz="1450">
              <a:solidFill>
                <a:srgbClr val="005088"/>
              </a:solidFill>
              <a:latin typeface="Merriweather"/>
              <a:ea typeface="Merriweather"/>
              <a:cs typeface="Merriweather"/>
              <a:sym typeface="Merriweather"/>
            </a:endParaRPr>
          </a:p>
        </p:txBody>
      </p:sp>
      <p:sp>
        <p:nvSpPr>
          <p:cNvPr id="282" name="Google Shape;282;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283" name="Google Shape;283;p45"/>
          <p:cNvSpPr txBox="1"/>
          <p:nvPr/>
        </p:nvSpPr>
        <p:spPr>
          <a:xfrm>
            <a:off x="1246062" y="4342743"/>
            <a:ext cx="7043700" cy="493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3650">
                <a:solidFill>
                  <a:srgbClr val="005088"/>
                </a:solidFill>
                <a:latin typeface="Merriweather"/>
                <a:ea typeface="Merriweather"/>
                <a:cs typeface="Merriweather"/>
                <a:sym typeface="Merriweather"/>
              </a:rPr>
              <a:t>Conclusion</a:t>
            </a:r>
            <a:endParaRPr b="1" sz="3650">
              <a:solidFill>
                <a:srgbClr val="005088"/>
              </a:solidFill>
              <a:latin typeface="Merriweather"/>
              <a:ea typeface="Merriweather"/>
              <a:cs typeface="Merriweather"/>
              <a:sym typeface="Merriweather"/>
            </a:endParaRPr>
          </a:p>
        </p:txBody>
      </p:sp>
      <p:sp>
        <p:nvSpPr>
          <p:cNvPr id="284" name="Google Shape;284;p45"/>
          <p:cNvSpPr txBox="1"/>
          <p:nvPr/>
        </p:nvSpPr>
        <p:spPr>
          <a:xfrm>
            <a:off x="854254" y="4342657"/>
            <a:ext cx="391800" cy="349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1450">
                <a:solidFill>
                  <a:srgbClr val="005088"/>
                </a:solidFill>
                <a:latin typeface="Merriweather"/>
                <a:ea typeface="Merriweather"/>
                <a:cs typeface="Merriweather"/>
                <a:sym typeface="Merriweather"/>
              </a:rPr>
              <a:t>5</a:t>
            </a:r>
            <a:r>
              <a:rPr b="1" lang="en" sz="1450">
                <a:solidFill>
                  <a:srgbClr val="005088"/>
                </a:solidFill>
                <a:latin typeface="Merriweather"/>
                <a:ea typeface="Merriweather"/>
                <a:cs typeface="Merriweather"/>
                <a:sym typeface="Merriweather"/>
              </a:rPr>
              <a:t>.</a:t>
            </a:r>
            <a:endParaRPr b="1" sz="1450">
              <a:solidFill>
                <a:srgbClr val="005088"/>
              </a:solidFill>
              <a:latin typeface="Merriweather"/>
              <a:ea typeface="Merriweather"/>
              <a:cs typeface="Merriweather"/>
              <a:sym typeface="Merriweath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400">
                <a:solidFill>
                  <a:srgbClr val="005088"/>
                </a:solidFill>
              </a:rPr>
              <a:t>Interpretation</a:t>
            </a:r>
            <a:r>
              <a:rPr lang="en" sz="2400">
                <a:solidFill>
                  <a:srgbClr val="005088"/>
                </a:solidFill>
              </a:rPr>
              <a:t> I: </a:t>
            </a:r>
            <a:r>
              <a:rPr lang="en" sz="2100">
                <a:solidFill>
                  <a:srgbClr val="005088"/>
                </a:solidFill>
              </a:rPr>
              <a:t>Our model is </a:t>
            </a:r>
            <a:r>
              <a:rPr lang="en" sz="2100">
                <a:solidFill>
                  <a:srgbClr val="005088"/>
                </a:solidFill>
              </a:rPr>
              <a:t>better and</a:t>
            </a:r>
            <a:r>
              <a:rPr lang="en" sz="2100">
                <a:solidFill>
                  <a:srgbClr val="005088"/>
                </a:solidFill>
              </a:rPr>
              <a:t> statistically sound</a:t>
            </a:r>
            <a:endParaRPr sz="2100">
              <a:solidFill>
                <a:srgbClr val="005088"/>
              </a:solidFill>
            </a:endParaRPr>
          </a:p>
        </p:txBody>
      </p:sp>
      <p:sp>
        <p:nvSpPr>
          <p:cNvPr id="496" name="Google Shape;496;p63"/>
          <p:cNvSpPr txBox="1"/>
          <p:nvPr>
            <p:ph idx="2" type="body"/>
          </p:nvPr>
        </p:nvSpPr>
        <p:spPr>
          <a:xfrm>
            <a:off x="4584950" y="1153125"/>
            <a:ext cx="4666500" cy="33747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0"/>
              </a:spcAft>
              <a:buNone/>
            </a:pPr>
            <a:r>
              <a:rPr b="1" i="1" lang="en" sz="1500" u="sng">
                <a:solidFill>
                  <a:srgbClr val="005088"/>
                </a:solidFill>
              </a:rPr>
              <a:t>Insights:</a:t>
            </a:r>
            <a:endParaRPr b="1" i="1" sz="1500" u="sng">
              <a:solidFill>
                <a:srgbClr val="005088"/>
              </a:solidFill>
            </a:endParaRPr>
          </a:p>
          <a:p>
            <a:pPr indent="0" lvl="0" marL="0" rtl="0" algn="ctr">
              <a:lnSpc>
                <a:spcPct val="95000"/>
              </a:lnSpc>
              <a:spcBef>
                <a:spcPts val="1200"/>
              </a:spcBef>
              <a:spcAft>
                <a:spcPts val="0"/>
              </a:spcAft>
              <a:buNone/>
            </a:pPr>
            <a:r>
              <a:rPr b="1" i="1" lang="en" sz="1500" u="sng">
                <a:solidFill>
                  <a:srgbClr val="005088"/>
                </a:solidFill>
              </a:rPr>
              <a:t>Our selected model performs better</a:t>
            </a:r>
            <a:endParaRPr b="1" i="1" sz="1500" u="sng">
              <a:solidFill>
                <a:srgbClr val="005088"/>
              </a:solidFill>
            </a:endParaRPr>
          </a:p>
          <a:p>
            <a:pPr indent="-323850" lvl="0" marL="457200" rtl="0" algn="l">
              <a:lnSpc>
                <a:spcPct val="95000"/>
              </a:lnSpc>
              <a:spcBef>
                <a:spcPts val="1200"/>
              </a:spcBef>
              <a:spcAft>
                <a:spcPts val="0"/>
              </a:spcAft>
              <a:buClr>
                <a:srgbClr val="005088"/>
              </a:buClr>
              <a:buSzPts val="1500"/>
              <a:buAutoNum type="arabicPeriod"/>
            </a:pPr>
            <a:r>
              <a:rPr lang="en" sz="1500">
                <a:solidFill>
                  <a:srgbClr val="005088"/>
                </a:solidFill>
              </a:rPr>
              <a:t>Variables included: 13 (91.5% explained variance)</a:t>
            </a:r>
            <a:endParaRPr sz="1500">
              <a:solidFill>
                <a:srgbClr val="005088"/>
              </a:solidFill>
            </a:endParaRPr>
          </a:p>
          <a:p>
            <a:pPr indent="-323850" lvl="0" marL="457200" rtl="0" algn="l">
              <a:lnSpc>
                <a:spcPct val="95000"/>
              </a:lnSpc>
              <a:spcBef>
                <a:spcPts val="0"/>
              </a:spcBef>
              <a:spcAft>
                <a:spcPts val="0"/>
              </a:spcAft>
              <a:buClr>
                <a:srgbClr val="005088"/>
              </a:buClr>
              <a:buSzPts val="1500"/>
              <a:buAutoNum type="arabicPeriod"/>
            </a:pPr>
            <a:r>
              <a:rPr lang="en" sz="1500">
                <a:solidFill>
                  <a:srgbClr val="005088"/>
                </a:solidFill>
              </a:rPr>
              <a:t>Log-likelihood: Less negative; Better fit</a:t>
            </a:r>
            <a:endParaRPr sz="1500">
              <a:solidFill>
                <a:srgbClr val="005088"/>
              </a:solidFill>
            </a:endParaRPr>
          </a:p>
          <a:p>
            <a:pPr indent="-323850" lvl="0" marL="457200" rtl="0" algn="l">
              <a:lnSpc>
                <a:spcPct val="95000"/>
              </a:lnSpc>
              <a:spcBef>
                <a:spcPts val="0"/>
              </a:spcBef>
              <a:spcAft>
                <a:spcPts val="0"/>
              </a:spcAft>
              <a:buClr>
                <a:srgbClr val="005088"/>
              </a:buClr>
              <a:buSzPts val="1500"/>
              <a:buAutoNum type="arabicPeriod"/>
            </a:pPr>
            <a:r>
              <a:rPr lang="en" sz="1500">
                <a:solidFill>
                  <a:srgbClr val="005088"/>
                </a:solidFill>
              </a:rPr>
              <a:t>Deviance: </a:t>
            </a:r>
            <a:endParaRPr sz="1500">
              <a:solidFill>
                <a:srgbClr val="005088"/>
              </a:solidFill>
            </a:endParaRPr>
          </a:p>
          <a:p>
            <a:pPr indent="-311150" lvl="0" marL="914400" rtl="0" algn="l">
              <a:lnSpc>
                <a:spcPct val="95000"/>
              </a:lnSpc>
              <a:spcBef>
                <a:spcPts val="0"/>
              </a:spcBef>
              <a:spcAft>
                <a:spcPts val="0"/>
              </a:spcAft>
              <a:buSzPts val="1300"/>
              <a:buChar char="-"/>
            </a:pPr>
            <a:r>
              <a:rPr lang="en" sz="1500">
                <a:solidFill>
                  <a:srgbClr val="005088"/>
                </a:solidFill>
              </a:rPr>
              <a:t>Our model is lower &amp; better by removing less useful features</a:t>
            </a:r>
            <a:endParaRPr sz="1500">
              <a:solidFill>
                <a:srgbClr val="005088"/>
              </a:solidFill>
            </a:endParaRPr>
          </a:p>
          <a:p>
            <a:pPr indent="-323850" lvl="0" marL="457200" rtl="0" algn="l">
              <a:lnSpc>
                <a:spcPct val="95000"/>
              </a:lnSpc>
              <a:spcBef>
                <a:spcPts val="0"/>
              </a:spcBef>
              <a:spcAft>
                <a:spcPts val="0"/>
              </a:spcAft>
              <a:buClr>
                <a:srgbClr val="005088"/>
              </a:buClr>
              <a:buSzPts val="1500"/>
              <a:buAutoNum type="arabicPeriod"/>
            </a:pPr>
            <a:r>
              <a:rPr lang="en" sz="1500">
                <a:solidFill>
                  <a:srgbClr val="005088"/>
                </a:solidFill>
              </a:rPr>
              <a:t>AIC: Our model performs better</a:t>
            </a:r>
            <a:endParaRPr sz="1500">
              <a:solidFill>
                <a:srgbClr val="005088"/>
              </a:solidFill>
            </a:endParaRPr>
          </a:p>
          <a:p>
            <a:pPr indent="-311150" lvl="0" marL="914400" rtl="0" algn="l">
              <a:lnSpc>
                <a:spcPct val="95000"/>
              </a:lnSpc>
              <a:spcBef>
                <a:spcPts val="0"/>
              </a:spcBef>
              <a:spcAft>
                <a:spcPts val="0"/>
              </a:spcAft>
              <a:buSzPts val="1300"/>
              <a:buChar char="-"/>
            </a:pPr>
            <a:r>
              <a:rPr lang="en" sz="1500">
                <a:solidFill>
                  <a:srgbClr val="005088"/>
                </a:solidFill>
              </a:rPr>
              <a:t>Simpler and more effective</a:t>
            </a:r>
            <a:endParaRPr sz="1500">
              <a:solidFill>
                <a:srgbClr val="005088"/>
              </a:solidFill>
            </a:endParaRPr>
          </a:p>
          <a:p>
            <a:pPr indent="-311150" lvl="0" marL="914400" rtl="0" algn="l">
              <a:lnSpc>
                <a:spcPct val="95000"/>
              </a:lnSpc>
              <a:spcBef>
                <a:spcPts val="0"/>
              </a:spcBef>
              <a:spcAft>
                <a:spcPts val="0"/>
              </a:spcAft>
              <a:buSzPts val="1300"/>
              <a:buChar char="-"/>
            </a:pPr>
            <a:r>
              <a:rPr lang="en" sz="1500">
                <a:solidFill>
                  <a:srgbClr val="005088"/>
                </a:solidFill>
              </a:rPr>
              <a:t>The selected model has a better balance</a:t>
            </a:r>
            <a:endParaRPr sz="1500">
              <a:solidFill>
                <a:srgbClr val="005088"/>
              </a:solidFill>
            </a:endParaRPr>
          </a:p>
          <a:p>
            <a:pPr indent="-323850" lvl="0" marL="457200" rtl="0" algn="l">
              <a:lnSpc>
                <a:spcPct val="95000"/>
              </a:lnSpc>
              <a:spcBef>
                <a:spcPts val="0"/>
              </a:spcBef>
              <a:spcAft>
                <a:spcPts val="0"/>
              </a:spcAft>
              <a:buClr>
                <a:srgbClr val="005088"/>
              </a:buClr>
              <a:buSzPts val="1500"/>
              <a:buAutoNum type="arabicPeriod"/>
            </a:pPr>
            <a:r>
              <a:rPr lang="en" sz="1500">
                <a:solidFill>
                  <a:srgbClr val="005088"/>
                </a:solidFill>
              </a:rPr>
              <a:t>BIC: Less negative; more fit</a:t>
            </a:r>
            <a:endParaRPr sz="1300"/>
          </a:p>
        </p:txBody>
      </p:sp>
      <p:graphicFrame>
        <p:nvGraphicFramePr>
          <p:cNvPr id="497" name="Google Shape;497;p63"/>
          <p:cNvGraphicFramePr/>
          <p:nvPr/>
        </p:nvGraphicFramePr>
        <p:xfrm>
          <a:off x="197375" y="1634788"/>
          <a:ext cx="3000000" cy="3000000"/>
        </p:xfrm>
        <a:graphic>
          <a:graphicData uri="http://schemas.openxmlformats.org/drawingml/2006/table">
            <a:tbl>
              <a:tblPr>
                <a:noFill/>
                <a:tableStyleId>{A051108E-E731-4344-8ECD-364F3CCD9652}</a:tableStyleId>
              </a:tblPr>
              <a:tblGrid>
                <a:gridCol w="1657675"/>
                <a:gridCol w="1290375"/>
                <a:gridCol w="1230500"/>
              </a:tblGrid>
              <a:tr h="412050">
                <a:tc>
                  <a:txBody>
                    <a:bodyPr/>
                    <a:lstStyle/>
                    <a:p>
                      <a:pPr indent="0" lvl="0" marL="0" rtl="0" algn="ctr">
                        <a:spcBef>
                          <a:spcPts val="0"/>
                        </a:spcBef>
                        <a:spcAft>
                          <a:spcPts val="0"/>
                        </a:spcAft>
                        <a:buNone/>
                      </a:pPr>
                      <a:r>
                        <a:rPr b="1" lang="en" sz="1500">
                          <a:solidFill>
                            <a:srgbClr val="005088"/>
                          </a:solidFill>
                          <a:latin typeface="DM Sans"/>
                          <a:ea typeface="DM Sans"/>
                          <a:cs typeface="DM Sans"/>
                          <a:sym typeface="DM Sans"/>
                        </a:rPr>
                        <a:t>Metric</a:t>
                      </a:r>
                      <a:endParaRPr b="1" sz="1500">
                        <a:solidFill>
                          <a:srgbClr val="005088"/>
                        </a:solidFill>
                        <a:latin typeface="DM Sans"/>
                        <a:ea typeface="DM Sans"/>
                        <a:cs typeface="DM Sans"/>
                        <a:sym typeface="DM Sans"/>
                      </a:endParaRPr>
                    </a:p>
                  </a:txBody>
                  <a:tcPr marT="91425" marB="91425" marR="91425" marL="91425"/>
                </a:tc>
                <a:tc>
                  <a:txBody>
                    <a:bodyPr/>
                    <a:lstStyle/>
                    <a:p>
                      <a:pPr indent="0" lvl="0" marL="0" rtl="0" algn="ctr">
                        <a:spcBef>
                          <a:spcPts val="0"/>
                        </a:spcBef>
                        <a:spcAft>
                          <a:spcPts val="0"/>
                        </a:spcAft>
                        <a:buNone/>
                      </a:pPr>
                      <a:r>
                        <a:rPr b="1" lang="en" sz="1500">
                          <a:solidFill>
                            <a:srgbClr val="005088"/>
                          </a:solidFill>
                          <a:latin typeface="DM Sans"/>
                          <a:ea typeface="DM Sans"/>
                          <a:cs typeface="DM Sans"/>
                          <a:sym typeface="DM Sans"/>
                        </a:rPr>
                        <a:t>Full Model</a:t>
                      </a:r>
                      <a:endParaRPr b="1" sz="1500">
                        <a:solidFill>
                          <a:srgbClr val="005088"/>
                        </a:solidFill>
                        <a:latin typeface="DM Sans"/>
                        <a:ea typeface="DM Sans"/>
                        <a:cs typeface="DM Sans"/>
                        <a:sym typeface="DM Sans"/>
                      </a:endParaRPr>
                    </a:p>
                  </a:txBody>
                  <a:tcPr marT="91425" marB="91425" marR="91425" marL="91425"/>
                </a:tc>
                <a:tc>
                  <a:txBody>
                    <a:bodyPr/>
                    <a:lstStyle/>
                    <a:p>
                      <a:pPr indent="0" lvl="0" marL="0" rtl="0" algn="ctr">
                        <a:spcBef>
                          <a:spcPts val="0"/>
                        </a:spcBef>
                        <a:spcAft>
                          <a:spcPts val="0"/>
                        </a:spcAft>
                        <a:buNone/>
                      </a:pPr>
                      <a:r>
                        <a:rPr b="1" lang="en" sz="1500">
                          <a:solidFill>
                            <a:srgbClr val="005088"/>
                          </a:solidFill>
                          <a:latin typeface="DM Sans"/>
                          <a:ea typeface="DM Sans"/>
                          <a:cs typeface="DM Sans"/>
                          <a:sym typeface="DM Sans"/>
                        </a:rPr>
                        <a:t>Our Model</a:t>
                      </a:r>
                      <a:endParaRPr b="1" sz="1500">
                        <a:solidFill>
                          <a:srgbClr val="005088"/>
                        </a:solidFill>
                        <a:latin typeface="DM Sans"/>
                        <a:ea typeface="DM Sans"/>
                        <a:cs typeface="DM Sans"/>
                        <a:sym typeface="DM Sans"/>
                      </a:endParaRPr>
                    </a:p>
                  </a:txBody>
                  <a:tcPr marT="91425" marB="91425" marR="91425" marL="91425"/>
                </a:tc>
              </a:tr>
              <a:tr h="402100">
                <a:tc>
                  <a:txBody>
                    <a:bodyPr/>
                    <a:lstStyle/>
                    <a:p>
                      <a:pPr indent="0" lvl="0" marL="0" rtl="0" algn="ctr">
                        <a:spcBef>
                          <a:spcPts val="0"/>
                        </a:spcBef>
                        <a:spcAft>
                          <a:spcPts val="0"/>
                        </a:spcAft>
                        <a:buNone/>
                      </a:pPr>
                      <a:r>
                        <a:rPr lang="en" sz="1500">
                          <a:solidFill>
                            <a:srgbClr val="005088"/>
                          </a:solidFill>
                          <a:latin typeface="DM Sans"/>
                          <a:ea typeface="DM Sans"/>
                          <a:cs typeface="DM Sans"/>
                          <a:sym typeface="DM Sans"/>
                        </a:rPr>
                        <a:t>Log-Likelihood</a:t>
                      </a:r>
                      <a:endParaRPr sz="1500">
                        <a:solidFill>
                          <a:srgbClr val="005088"/>
                        </a:solidFill>
                        <a:latin typeface="DM Sans"/>
                        <a:ea typeface="DM Sans"/>
                        <a:cs typeface="DM Sans"/>
                        <a:sym typeface="DM Sans"/>
                      </a:endParaRPr>
                    </a:p>
                  </a:txBody>
                  <a:tcPr marT="91425" marB="91425" marR="91425" marL="91425"/>
                </a:tc>
                <a:tc>
                  <a:txBody>
                    <a:bodyPr/>
                    <a:lstStyle/>
                    <a:p>
                      <a:pPr indent="0" lvl="0" marL="0" rtl="0" algn="ctr">
                        <a:spcBef>
                          <a:spcPts val="0"/>
                        </a:spcBef>
                        <a:spcAft>
                          <a:spcPts val="0"/>
                        </a:spcAft>
                        <a:buNone/>
                      </a:pPr>
                      <a:r>
                        <a:rPr lang="en" sz="1500">
                          <a:solidFill>
                            <a:srgbClr val="005088"/>
                          </a:solidFill>
                          <a:latin typeface="DM Sans"/>
                          <a:ea typeface="DM Sans"/>
                          <a:cs typeface="DM Sans"/>
                          <a:sym typeface="DM Sans"/>
                        </a:rPr>
                        <a:t>-10,880</a:t>
                      </a:r>
                      <a:endParaRPr sz="1500">
                        <a:solidFill>
                          <a:srgbClr val="005088"/>
                        </a:solidFill>
                        <a:latin typeface="DM Sans"/>
                        <a:ea typeface="DM Sans"/>
                        <a:cs typeface="DM Sans"/>
                        <a:sym typeface="DM Sans"/>
                      </a:endParaRPr>
                    </a:p>
                  </a:txBody>
                  <a:tcPr marT="91425" marB="91425" marR="91425" marL="91425"/>
                </a:tc>
                <a:tc>
                  <a:txBody>
                    <a:bodyPr/>
                    <a:lstStyle/>
                    <a:p>
                      <a:pPr indent="0" lvl="0" marL="0" rtl="0" algn="ctr">
                        <a:spcBef>
                          <a:spcPts val="0"/>
                        </a:spcBef>
                        <a:spcAft>
                          <a:spcPts val="0"/>
                        </a:spcAft>
                        <a:buNone/>
                      </a:pPr>
                      <a:r>
                        <a:rPr lang="en" sz="1500">
                          <a:solidFill>
                            <a:srgbClr val="005088"/>
                          </a:solidFill>
                          <a:latin typeface="DM Sans"/>
                          <a:ea typeface="DM Sans"/>
                          <a:cs typeface="DM Sans"/>
                          <a:sym typeface="DM Sans"/>
                        </a:rPr>
                        <a:t>-8,007</a:t>
                      </a:r>
                      <a:endParaRPr sz="1500">
                        <a:solidFill>
                          <a:srgbClr val="005088"/>
                        </a:solidFill>
                        <a:latin typeface="DM Sans"/>
                        <a:ea typeface="DM Sans"/>
                        <a:cs typeface="DM Sans"/>
                        <a:sym typeface="DM Sans"/>
                      </a:endParaRPr>
                    </a:p>
                  </a:txBody>
                  <a:tcPr marT="91425" marB="91425" marR="91425" marL="91425"/>
                </a:tc>
              </a:tr>
              <a:tr h="402100">
                <a:tc>
                  <a:txBody>
                    <a:bodyPr/>
                    <a:lstStyle/>
                    <a:p>
                      <a:pPr indent="0" lvl="0" marL="0" rtl="0" algn="ctr">
                        <a:spcBef>
                          <a:spcPts val="0"/>
                        </a:spcBef>
                        <a:spcAft>
                          <a:spcPts val="0"/>
                        </a:spcAft>
                        <a:buNone/>
                      </a:pPr>
                      <a:r>
                        <a:rPr lang="en" sz="1500">
                          <a:solidFill>
                            <a:srgbClr val="005088"/>
                          </a:solidFill>
                          <a:latin typeface="DM Sans"/>
                          <a:ea typeface="DM Sans"/>
                          <a:cs typeface="DM Sans"/>
                          <a:sym typeface="DM Sans"/>
                        </a:rPr>
                        <a:t>Deviance</a:t>
                      </a:r>
                      <a:endParaRPr sz="1500">
                        <a:solidFill>
                          <a:srgbClr val="005088"/>
                        </a:solidFill>
                        <a:latin typeface="DM Sans"/>
                        <a:ea typeface="DM Sans"/>
                        <a:cs typeface="DM Sans"/>
                        <a:sym typeface="DM Sans"/>
                      </a:endParaRPr>
                    </a:p>
                  </a:txBody>
                  <a:tcPr marT="91425" marB="91425" marR="91425" marL="91425"/>
                </a:tc>
                <a:tc>
                  <a:txBody>
                    <a:bodyPr/>
                    <a:lstStyle/>
                    <a:p>
                      <a:pPr indent="0" lvl="0" marL="0" rtl="0" algn="ctr">
                        <a:spcBef>
                          <a:spcPts val="0"/>
                        </a:spcBef>
                        <a:spcAft>
                          <a:spcPts val="0"/>
                        </a:spcAft>
                        <a:buNone/>
                      </a:pPr>
                      <a:r>
                        <a:rPr lang="en" sz="1500">
                          <a:solidFill>
                            <a:srgbClr val="005088"/>
                          </a:solidFill>
                          <a:latin typeface="DM Sans"/>
                          <a:ea typeface="DM Sans"/>
                          <a:cs typeface="DM Sans"/>
                          <a:sym typeface="DM Sans"/>
                        </a:rPr>
                        <a:t>21,760</a:t>
                      </a:r>
                      <a:endParaRPr sz="1500">
                        <a:solidFill>
                          <a:srgbClr val="005088"/>
                        </a:solidFill>
                        <a:latin typeface="DM Sans"/>
                        <a:ea typeface="DM Sans"/>
                        <a:cs typeface="DM Sans"/>
                        <a:sym typeface="DM Sans"/>
                      </a:endParaRPr>
                    </a:p>
                  </a:txBody>
                  <a:tcPr marT="91425" marB="91425" marR="91425" marL="91425"/>
                </a:tc>
                <a:tc>
                  <a:txBody>
                    <a:bodyPr/>
                    <a:lstStyle/>
                    <a:p>
                      <a:pPr indent="0" lvl="0" marL="0" rtl="0" algn="ctr">
                        <a:spcBef>
                          <a:spcPts val="0"/>
                        </a:spcBef>
                        <a:spcAft>
                          <a:spcPts val="0"/>
                        </a:spcAft>
                        <a:buNone/>
                      </a:pPr>
                      <a:r>
                        <a:rPr lang="en" sz="1500">
                          <a:solidFill>
                            <a:srgbClr val="005088"/>
                          </a:solidFill>
                          <a:latin typeface="DM Sans"/>
                          <a:ea typeface="DM Sans"/>
                          <a:cs typeface="DM Sans"/>
                          <a:sym typeface="DM Sans"/>
                        </a:rPr>
                        <a:t>16,014</a:t>
                      </a:r>
                      <a:endParaRPr sz="1500">
                        <a:solidFill>
                          <a:srgbClr val="005088"/>
                        </a:solidFill>
                        <a:latin typeface="DM Sans"/>
                        <a:ea typeface="DM Sans"/>
                        <a:cs typeface="DM Sans"/>
                        <a:sym typeface="DM Sans"/>
                      </a:endParaRPr>
                    </a:p>
                  </a:txBody>
                  <a:tcPr marT="91425" marB="91425" marR="91425" marL="91425"/>
                </a:tc>
              </a:tr>
              <a:tr h="628375">
                <a:tc>
                  <a:txBody>
                    <a:bodyPr/>
                    <a:lstStyle/>
                    <a:p>
                      <a:pPr indent="0" lvl="0" marL="0" rtl="0" algn="ctr">
                        <a:spcBef>
                          <a:spcPts val="0"/>
                        </a:spcBef>
                        <a:spcAft>
                          <a:spcPts val="0"/>
                        </a:spcAft>
                        <a:buNone/>
                      </a:pPr>
                      <a:r>
                        <a:rPr lang="en" sz="1500">
                          <a:solidFill>
                            <a:srgbClr val="005088"/>
                          </a:solidFill>
                          <a:latin typeface="DM Sans"/>
                          <a:ea typeface="DM Sans"/>
                          <a:cs typeface="DM Sans"/>
                          <a:sym typeface="DM Sans"/>
                        </a:rPr>
                        <a:t>AIC (Akaike Criterion)</a:t>
                      </a:r>
                      <a:endParaRPr sz="1500">
                        <a:solidFill>
                          <a:srgbClr val="005088"/>
                        </a:solidFill>
                        <a:latin typeface="DM Sans"/>
                        <a:ea typeface="DM Sans"/>
                        <a:cs typeface="DM Sans"/>
                        <a:sym typeface="DM Sans"/>
                      </a:endParaRPr>
                    </a:p>
                  </a:txBody>
                  <a:tcPr marT="91425" marB="91425" marR="91425" marL="91425"/>
                </a:tc>
                <a:tc>
                  <a:txBody>
                    <a:bodyPr/>
                    <a:lstStyle/>
                    <a:p>
                      <a:pPr indent="0" lvl="0" marL="0" rtl="0" algn="ctr">
                        <a:spcBef>
                          <a:spcPts val="0"/>
                        </a:spcBef>
                        <a:spcAft>
                          <a:spcPts val="0"/>
                        </a:spcAft>
                        <a:buNone/>
                      </a:pPr>
                      <a:r>
                        <a:rPr lang="en" sz="1500">
                          <a:solidFill>
                            <a:srgbClr val="005088"/>
                          </a:solidFill>
                          <a:latin typeface="DM Sans"/>
                          <a:ea typeface="DM Sans"/>
                          <a:cs typeface="DM Sans"/>
                          <a:sym typeface="DM Sans"/>
                        </a:rPr>
                        <a:t>21,804</a:t>
                      </a:r>
                      <a:endParaRPr sz="1500">
                        <a:solidFill>
                          <a:srgbClr val="005088"/>
                        </a:solidFill>
                        <a:latin typeface="DM Sans"/>
                        <a:ea typeface="DM Sans"/>
                        <a:cs typeface="DM Sans"/>
                        <a:sym typeface="DM Sans"/>
                      </a:endParaRPr>
                    </a:p>
                  </a:txBody>
                  <a:tcPr marT="91425" marB="91425" marR="91425" marL="91425"/>
                </a:tc>
                <a:tc>
                  <a:txBody>
                    <a:bodyPr/>
                    <a:lstStyle/>
                    <a:p>
                      <a:pPr indent="0" lvl="0" marL="0" rtl="0" algn="ctr">
                        <a:spcBef>
                          <a:spcPts val="0"/>
                        </a:spcBef>
                        <a:spcAft>
                          <a:spcPts val="0"/>
                        </a:spcAft>
                        <a:buNone/>
                      </a:pPr>
                      <a:r>
                        <a:rPr lang="en" sz="1500">
                          <a:solidFill>
                            <a:srgbClr val="005088"/>
                          </a:solidFill>
                          <a:latin typeface="DM Sans"/>
                          <a:ea typeface="DM Sans"/>
                          <a:cs typeface="DM Sans"/>
                          <a:sym typeface="DM Sans"/>
                        </a:rPr>
                        <a:t>16,04</a:t>
                      </a:r>
                      <a:r>
                        <a:rPr lang="en" sz="1500">
                          <a:solidFill>
                            <a:srgbClr val="005088"/>
                          </a:solidFill>
                          <a:latin typeface="DM Sans"/>
                          <a:ea typeface="DM Sans"/>
                          <a:cs typeface="DM Sans"/>
                          <a:sym typeface="DM Sans"/>
                        </a:rPr>
                        <a:t>2</a:t>
                      </a:r>
                      <a:endParaRPr sz="1500">
                        <a:solidFill>
                          <a:srgbClr val="005088"/>
                        </a:solidFill>
                        <a:latin typeface="DM Sans"/>
                        <a:ea typeface="DM Sans"/>
                        <a:cs typeface="DM Sans"/>
                        <a:sym typeface="DM Sans"/>
                      </a:endParaRPr>
                    </a:p>
                  </a:txBody>
                  <a:tcPr marT="91425" marB="91425" marR="91425" marL="91425"/>
                </a:tc>
              </a:tr>
              <a:tr h="625525">
                <a:tc>
                  <a:txBody>
                    <a:bodyPr/>
                    <a:lstStyle/>
                    <a:p>
                      <a:pPr indent="0" lvl="0" marL="0" rtl="0" algn="ctr">
                        <a:spcBef>
                          <a:spcPts val="0"/>
                        </a:spcBef>
                        <a:spcAft>
                          <a:spcPts val="0"/>
                        </a:spcAft>
                        <a:buNone/>
                      </a:pPr>
                      <a:r>
                        <a:rPr lang="en" sz="1500">
                          <a:solidFill>
                            <a:srgbClr val="005088"/>
                          </a:solidFill>
                          <a:latin typeface="DM Sans"/>
                          <a:ea typeface="DM Sans"/>
                          <a:cs typeface="DM Sans"/>
                          <a:sym typeface="DM Sans"/>
                        </a:rPr>
                        <a:t>BIC (Bayesian Criterion)</a:t>
                      </a:r>
                      <a:endParaRPr sz="1500">
                        <a:solidFill>
                          <a:srgbClr val="005088"/>
                        </a:solidFill>
                        <a:latin typeface="DM Sans"/>
                        <a:ea typeface="DM Sans"/>
                        <a:cs typeface="DM Sans"/>
                        <a:sym typeface="DM Sans"/>
                      </a:endParaRPr>
                    </a:p>
                  </a:txBody>
                  <a:tcPr marT="91425" marB="91425" marR="91425" marL="91425"/>
                </a:tc>
                <a:tc>
                  <a:txBody>
                    <a:bodyPr/>
                    <a:lstStyle/>
                    <a:p>
                      <a:pPr indent="0" lvl="0" marL="0" rtl="0" algn="ctr">
                        <a:spcBef>
                          <a:spcPts val="0"/>
                        </a:spcBef>
                        <a:spcAft>
                          <a:spcPts val="0"/>
                        </a:spcAft>
                        <a:buNone/>
                      </a:pPr>
                      <a:r>
                        <a:rPr lang="en" sz="1500">
                          <a:solidFill>
                            <a:srgbClr val="005088"/>
                          </a:solidFill>
                          <a:latin typeface="DM Sans"/>
                          <a:ea typeface="DM Sans"/>
                          <a:cs typeface="DM Sans"/>
                          <a:sym typeface="DM Sans"/>
                        </a:rPr>
                        <a:t>-4601,53</a:t>
                      </a:r>
                      <a:endParaRPr sz="1500">
                        <a:solidFill>
                          <a:srgbClr val="005088"/>
                        </a:solidFill>
                        <a:latin typeface="DM Sans"/>
                        <a:ea typeface="DM Sans"/>
                        <a:cs typeface="DM Sans"/>
                        <a:sym typeface="DM Sans"/>
                      </a:endParaRPr>
                    </a:p>
                  </a:txBody>
                  <a:tcPr marT="91425" marB="91425" marR="91425" marL="91425"/>
                </a:tc>
                <a:tc>
                  <a:txBody>
                    <a:bodyPr/>
                    <a:lstStyle/>
                    <a:p>
                      <a:pPr indent="0" lvl="0" marL="0" rtl="0" algn="ctr">
                        <a:spcBef>
                          <a:spcPts val="0"/>
                        </a:spcBef>
                        <a:spcAft>
                          <a:spcPts val="0"/>
                        </a:spcAft>
                        <a:buNone/>
                      </a:pPr>
                      <a:r>
                        <a:rPr lang="en" sz="1500">
                          <a:solidFill>
                            <a:srgbClr val="005088"/>
                          </a:solidFill>
                          <a:latin typeface="DM Sans"/>
                          <a:ea typeface="DM Sans"/>
                          <a:cs typeface="DM Sans"/>
                          <a:sym typeface="DM Sans"/>
                        </a:rPr>
                        <a:t>-361,525</a:t>
                      </a:r>
                      <a:endParaRPr sz="1500">
                        <a:solidFill>
                          <a:srgbClr val="005088"/>
                        </a:solidFill>
                        <a:latin typeface="DM Sans"/>
                        <a:ea typeface="DM Sans"/>
                        <a:cs typeface="DM Sans"/>
                        <a:sym typeface="DM Sans"/>
                      </a:endParaRPr>
                    </a:p>
                  </a:txBody>
                  <a:tcPr marT="91425" marB="91425" marR="91425" marL="91425"/>
                </a:tc>
              </a:tr>
            </a:tbl>
          </a:graphicData>
        </a:graphic>
      </p:graphicFrame>
      <p:sp>
        <p:nvSpPr>
          <p:cNvPr id="498" name="Google Shape;498;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499" name="Google Shape;499;p63"/>
          <p:cNvSpPr/>
          <p:nvPr/>
        </p:nvSpPr>
        <p:spPr>
          <a:xfrm>
            <a:off x="645820" y="4701937"/>
            <a:ext cx="18336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Introduction</a:t>
            </a:r>
            <a:endParaRPr i="0" sz="1200" u="none" cap="none" strike="noStrike">
              <a:solidFill>
                <a:srgbClr val="000000"/>
              </a:solidFill>
            </a:endParaRPr>
          </a:p>
        </p:txBody>
      </p:sp>
      <p:sp>
        <p:nvSpPr>
          <p:cNvPr id="500" name="Google Shape;500;p63"/>
          <p:cNvSpPr/>
          <p:nvPr/>
        </p:nvSpPr>
        <p:spPr>
          <a:xfrm>
            <a:off x="2465364" y="4701937"/>
            <a:ext cx="14049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Data EDA</a:t>
            </a:r>
            <a:endParaRPr i="0" sz="1200" u="none" cap="none" strike="noStrike">
              <a:solidFill>
                <a:srgbClr val="000000"/>
              </a:solidFill>
            </a:endParaRPr>
          </a:p>
        </p:txBody>
      </p:sp>
      <p:sp>
        <p:nvSpPr>
          <p:cNvPr id="501" name="Google Shape;501;p63"/>
          <p:cNvSpPr/>
          <p:nvPr/>
        </p:nvSpPr>
        <p:spPr>
          <a:xfrm>
            <a:off x="3870150" y="4701936"/>
            <a:ext cx="13668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ML Model</a:t>
            </a:r>
            <a:endParaRPr i="0" sz="1200" u="none" cap="none" strike="noStrike">
              <a:solidFill>
                <a:srgbClr val="000000"/>
              </a:solidFill>
            </a:endParaRPr>
          </a:p>
        </p:txBody>
      </p:sp>
      <p:sp>
        <p:nvSpPr>
          <p:cNvPr id="502" name="Google Shape;502;p63"/>
          <p:cNvSpPr/>
          <p:nvPr/>
        </p:nvSpPr>
        <p:spPr>
          <a:xfrm>
            <a:off x="5173216" y="4701936"/>
            <a:ext cx="1623600" cy="303900"/>
          </a:xfrm>
          <a:prstGeom prst="chevron">
            <a:avLst>
              <a:gd fmla="val 50000" name="adj"/>
            </a:avLst>
          </a:prstGeom>
          <a:solidFill>
            <a:srgbClr val="4892DC"/>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200"/>
              <a:t>Interpretation</a:t>
            </a:r>
            <a:endParaRPr b="1" i="0" sz="1200" u="none" cap="none" strike="noStrike">
              <a:solidFill>
                <a:srgbClr val="000000"/>
              </a:solidFill>
            </a:endParaRPr>
          </a:p>
        </p:txBody>
      </p:sp>
      <p:sp>
        <p:nvSpPr>
          <p:cNvPr id="503" name="Google Shape;503;p63"/>
          <p:cNvSpPr/>
          <p:nvPr/>
        </p:nvSpPr>
        <p:spPr>
          <a:xfrm>
            <a:off x="6765972" y="4701936"/>
            <a:ext cx="17322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Conclusion</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09" name="Google Shape;509;p64"/>
          <p:cNvSpPr txBox="1"/>
          <p:nvPr>
            <p:ph type="title"/>
          </p:nvPr>
        </p:nvSpPr>
        <p:spPr>
          <a:xfrm>
            <a:off x="311700" y="64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5088"/>
                </a:solidFill>
              </a:rPr>
              <a:t>Interpretation II: Train and Test Set</a:t>
            </a:r>
            <a:endParaRPr sz="2400">
              <a:solidFill>
                <a:srgbClr val="005088"/>
              </a:solidFill>
            </a:endParaRPr>
          </a:p>
        </p:txBody>
      </p:sp>
      <p:graphicFrame>
        <p:nvGraphicFramePr>
          <p:cNvPr id="510" name="Google Shape;510;p64"/>
          <p:cNvGraphicFramePr/>
          <p:nvPr/>
        </p:nvGraphicFramePr>
        <p:xfrm>
          <a:off x="152400" y="152400"/>
          <a:ext cx="3000000" cy="3000000"/>
        </p:xfrm>
        <a:graphic>
          <a:graphicData uri="http://schemas.openxmlformats.org/drawingml/2006/table">
            <a:tbl>
              <a:tblPr>
                <a:noFill/>
                <a:tableStyleId>{E97BCD58-C171-4878-805E-BB7AAD880133}</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graphicFrame>
        <p:nvGraphicFramePr>
          <p:cNvPr id="511" name="Google Shape;511;p64"/>
          <p:cNvGraphicFramePr/>
          <p:nvPr/>
        </p:nvGraphicFramePr>
        <p:xfrm>
          <a:off x="304800" y="304800"/>
          <a:ext cx="3000000" cy="3000000"/>
        </p:xfrm>
        <a:graphic>
          <a:graphicData uri="http://schemas.openxmlformats.org/drawingml/2006/table">
            <a:tbl>
              <a:tblPr>
                <a:noFill/>
                <a:tableStyleId>{E97BCD58-C171-4878-805E-BB7AAD880133}</a:tableStyleId>
              </a:tblPr>
              <a:tblGrid>
                <a:gridCol w="19050"/>
              </a:tblGrid>
              <a:tr h="19050">
                <a:tc>
                  <a:txBody>
                    <a:bodyPr/>
                    <a:lstStyle/>
                    <a:p>
                      <a:pPr indent="0" lvl="0" marL="0" rtl="0" algn="l">
                        <a:spcBef>
                          <a:spcPts val="0"/>
                        </a:spcBef>
                        <a:spcAft>
                          <a:spcPts val="0"/>
                        </a:spcAft>
                        <a:buNone/>
                      </a:pPr>
                      <a:r>
                        <a:t/>
                      </a:r>
                      <a:endParaRPr/>
                    </a:p>
                  </a:txBody>
                  <a:tcPr marT="91425" marB="91425" marR="91425" marL="91425"/>
                </a:tc>
              </a:tr>
            </a:tbl>
          </a:graphicData>
        </a:graphic>
      </p:graphicFrame>
      <p:pic>
        <p:nvPicPr>
          <p:cNvPr id="512" name="Google Shape;512;p64"/>
          <p:cNvPicPr preferRelativeResize="0"/>
          <p:nvPr/>
        </p:nvPicPr>
        <p:blipFill rotWithShape="1">
          <a:blip r:embed="rId3">
            <a:alphaModFix/>
          </a:blip>
          <a:srcRect b="1991" l="2100" r="1551" t="4085"/>
          <a:stretch/>
        </p:blipFill>
        <p:spPr>
          <a:xfrm>
            <a:off x="747927" y="636725"/>
            <a:ext cx="7648148" cy="3929324"/>
          </a:xfrm>
          <a:prstGeom prst="rect">
            <a:avLst/>
          </a:prstGeom>
          <a:noFill/>
          <a:ln>
            <a:noFill/>
          </a:ln>
        </p:spPr>
      </p:pic>
      <p:sp>
        <p:nvSpPr>
          <p:cNvPr id="513" name="Google Shape;513;p64"/>
          <p:cNvSpPr/>
          <p:nvPr/>
        </p:nvSpPr>
        <p:spPr>
          <a:xfrm>
            <a:off x="645820" y="4701937"/>
            <a:ext cx="18336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Introduction</a:t>
            </a:r>
            <a:endParaRPr i="0" sz="1200" u="none" cap="none" strike="noStrike">
              <a:solidFill>
                <a:srgbClr val="000000"/>
              </a:solidFill>
            </a:endParaRPr>
          </a:p>
        </p:txBody>
      </p:sp>
      <p:sp>
        <p:nvSpPr>
          <p:cNvPr id="514" name="Google Shape;514;p64"/>
          <p:cNvSpPr/>
          <p:nvPr/>
        </p:nvSpPr>
        <p:spPr>
          <a:xfrm>
            <a:off x="2465364" y="4701937"/>
            <a:ext cx="14049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Data EDA</a:t>
            </a:r>
            <a:endParaRPr i="0" sz="1200" u="none" cap="none" strike="noStrike">
              <a:solidFill>
                <a:srgbClr val="000000"/>
              </a:solidFill>
            </a:endParaRPr>
          </a:p>
        </p:txBody>
      </p:sp>
      <p:sp>
        <p:nvSpPr>
          <p:cNvPr id="515" name="Google Shape;515;p64"/>
          <p:cNvSpPr/>
          <p:nvPr/>
        </p:nvSpPr>
        <p:spPr>
          <a:xfrm>
            <a:off x="3870150" y="4701936"/>
            <a:ext cx="13668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ML Model</a:t>
            </a:r>
            <a:endParaRPr i="0" sz="1200" u="none" cap="none" strike="noStrike">
              <a:solidFill>
                <a:srgbClr val="000000"/>
              </a:solidFill>
            </a:endParaRPr>
          </a:p>
        </p:txBody>
      </p:sp>
      <p:sp>
        <p:nvSpPr>
          <p:cNvPr id="516" name="Google Shape;516;p64"/>
          <p:cNvSpPr/>
          <p:nvPr/>
        </p:nvSpPr>
        <p:spPr>
          <a:xfrm>
            <a:off x="5173216" y="4701936"/>
            <a:ext cx="1623600" cy="303900"/>
          </a:xfrm>
          <a:prstGeom prst="chevron">
            <a:avLst>
              <a:gd fmla="val 50000" name="adj"/>
            </a:avLst>
          </a:prstGeom>
          <a:solidFill>
            <a:srgbClr val="4892DC"/>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200"/>
              <a:t>Interpretation</a:t>
            </a:r>
            <a:endParaRPr b="1" i="0" sz="1200" u="none" cap="none" strike="noStrike">
              <a:solidFill>
                <a:srgbClr val="000000"/>
              </a:solidFill>
            </a:endParaRPr>
          </a:p>
        </p:txBody>
      </p:sp>
      <p:sp>
        <p:nvSpPr>
          <p:cNvPr id="517" name="Google Shape;517;p64"/>
          <p:cNvSpPr/>
          <p:nvPr/>
        </p:nvSpPr>
        <p:spPr>
          <a:xfrm>
            <a:off x="6765972" y="4701936"/>
            <a:ext cx="17322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Conclusion</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400">
                <a:solidFill>
                  <a:srgbClr val="005088"/>
                </a:solidFill>
              </a:rPr>
              <a:t>Interpretation II-Extra: Cross-Validation</a:t>
            </a:r>
            <a:endParaRPr sz="2400">
              <a:solidFill>
                <a:srgbClr val="005088"/>
              </a:solidFill>
            </a:endParaRPr>
          </a:p>
        </p:txBody>
      </p:sp>
      <p:sp>
        <p:nvSpPr>
          <p:cNvPr id="523" name="Google Shape;523;p65"/>
          <p:cNvSpPr txBox="1"/>
          <p:nvPr>
            <p:ph idx="1" type="body"/>
          </p:nvPr>
        </p:nvSpPr>
        <p:spPr>
          <a:xfrm>
            <a:off x="225450" y="1151625"/>
            <a:ext cx="4785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solidFill>
                  <a:srgbClr val="005088"/>
                </a:solidFill>
              </a:rPr>
              <a:t>To further validate our model performance, we conducted 5 folds</a:t>
            </a:r>
            <a:endParaRPr sz="1500">
              <a:solidFill>
                <a:srgbClr val="005088"/>
              </a:solidFill>
            </a:endParaRPr>
          </a:p>
          <a:p>
            <a:pPr indent="0" lvl="0" marL="0" rtl="0" algn="l">
              <a:spcBef>
                <a:spcPts val="1200"/>
              </a:spcBef>
              <a:spcAft>
                <a:spcPts val="0"/>
              </a:spcAft>
              <a:buNone/>
            </a:pPr>
            <a:r>
              <a:rPr b="1" lang="en" sz="1500" u="sng">
                <a:solidFill>
                  <a:srgbClr val="005088"/>
                </a:solidFill>
              </a:rPr>
              <a:t>Insights:</a:t>
            </a:r>
            <a:endParaRPr b="1" sz="1500" u="sng">
              <a:solidFill>
                <a:srgbClr val="005088"/>
              </a:solidFill>
            </a:endParaRPr>
          </a:p>
          <a:p>
            <a:pPr indent="0" lvl="0" marL="0" rtl="0" algn="l">
              <a:spcBef>
                <a:spcPts val="1200"/>
              </a:spcBef>
              <a:spcAft>
                <a:spcPts val="0"/>
              </a:spcAft>
              <a:buNone/>
            </a:pPr>
            <a:r>
              <a:rPr lang="en" sz="1500">
                <a:solidFill>
                  <a:srgbClr val="005088"/>
                </a:solidFill>
              </a:rPr>
              <a:t>The average C-V accuracy score of about 0.895:</a:t>
            </a:r>
            <a:endParaRPr sz="1500">
              <a:solidFill>
                <a:srgbClr val="005088"/>
              </a:solidFill>
            </a:endParaRPr>
          </a:p>
          <a:p>
            <a:pPr indent="-317500" lvl="0" marL="457200" rtl="0" algn="l">
              <a:spcBef>
                <a:spcPts val="1200"/>
              </a:spcBef>
              <a:spcAft>
                <a:spcPts val="0"/>
              </a:spcAft>
              <a:buSzPts val="1400"/>
              <a:buChar char="-"/>
            </a:pPr>
            <a:r>
              <a:rPr lang="en" sz="1500">
                <a:solidFill>
                  <a:srgbClr val="005088"/>
                </a:solidFill>
              </a:rPr>
              <a:t>A good indication: the model generalize well.</a:t>
            </a:r>
            <a:endParaRPr sz="1500">
              <a:solidFill>
                <a:srgbClr val="005088"/>
              </a:solidFill>
            </a:endParaRPr>
          </a:p>
          <a:p>
            <a:pPr indent="0" lvl="0" marL="0" rtl="0" algn="l">
              <a:spcBef>
                <a:spcPts val="1200"/>
              </a:spcBef>
              <a:spcAft>
                <a:spcPts val="0"/>
              </a:spcAft>
              <a:buNone/>
            </a:pPr>
            <a:r>
              <a:rPr lang="en" sz="1500">
                <a:solidFill>
                  <a:srgbClr val="005088"/>
                </a:solidFill>
              </a:rPr>
              <a:t>The standard deviation C-V </a:t>
            </a:r>
            <a:r>
              <a:rPr lang="en" sz="1500">
                <a:solidFill>
                  <a:srgbClr val="005088"/>
                </a:solidFill>
              </a:rPr>
              <a:t>accuracy</a:t>
            </a:r>
            <a:r>
              <a:rPr lang="en" sz="1500">
                <a:solidFill>
                  <a:srgbClr val="005088"/>
                </a:solidFill>
              </a:rPr>
              <a:t> 0.003:</a:t>
            </a:r>
            <a:endParaRPr sz="1500">
              <a:solidFill>
                <a:srgbClr val="005088"/>
              </a:solidFill>
            </a:endParaRPr>
          </a:p>
          <a:p>
            <a:pPr indent="-317500" lvl="0" marL="457200" rtl="0" algn="l">
              <a:spcBef>
                <a:spcPts val="1200"/>
              </a:spcBef>
              <a:spcAft>
                <a:spcPts val="0"/>
              </a:spcAft>
              <a:buSzPts val="1400"/>
              <a:buChar char="-"/>
            </a:pPr>
            <a:r>
              <a:rPr lang="en" sz="1500">
                <a:solidFill>
                  <a:srgbClr val="005088"/>
                </a:solidFill>
              </a:rPr>
              <a:t>Very low</a:t>
            </a:r>
            <a:endParaRPr sz="1500">
              <a:solidFill>
                <a:srgbClr val="005088"/>
              </a:solidFill>
            </a:endParaRPr>
          </a:p>
          <a:p>
            <a:pPr indent="-317500" lvl="0" marL="457200" rtl="0" algn="l">
              <a:spcBef>
                <a:spcPts val="0"/>
              </a:spcBef>
              <a:spcAft>
                <a:spcPts val="0"/>
              </a:spcAft>
              <a:buSzPts val="1400"/>
              <a:buChar char="-"/>
            </a:pPr>
            <a:r>
              <a:rPr lang="en" sz="1500">
                <a:solidFill>
                  <a:srgbClr val="005088"/>
                </a:solidFill>
              </a:rPr>
              <a:t>Model performance is stable</a:t>
            </a:r>
            <a:endParaRPr sz="1500">
              <a:solidFill>
                <a:srgbClr val="005088"/>
              </a:solidFill>
            </a:endParaRPr>
          </a:p>
        </p:txBody>
      </p:sp>
      <p:pic>
        <p:nvPicPr>
          <p:cNvPr id="524" name="Google Shape;524;p65"/>
          <p:cNvPicPr preferRelativeResize="0"/>
          <p:nvPr/>
        </p:nvPicPr>
        <p:blipFill>
          <a:blip r:embed="rId3">
            <a:alphaModFix/>
          </a:blip>
          <a:stretch>
            <a:fillRect/>
          </a:stretch>
        </p:blipFill>
        <p:spPr>
          <a:xfrm>
            <a:off x="4804337" y="1699980"/>
            <a:ext cx="4114224" cy="2063644"/>
          </a:xfrm>
          <a:prstGeom prst="rect">
            <a:avLst/>
          </a:prstGeom>
          <a:noFill/>
          <a:ln>
            <a:noFill/>
          </a:ln>
        </p:spPr>
      </p:pic>
      <p:sp>
        <p:nvSpPr>
          <p:cNvPr id="525" name="Google Shape;525;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26" name="Google Shape;526;p65"/>
          <p:cNvSpPr/>
          <p:nvPr/>
        </p:nvSpPr>
        <p:spPr>
          <a:xfrm>
            <a:off x="645820" y="4701937"/>
            <a:ext cx="18336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Introduction</a:t>
            </a:r>
            <a:endParaRPr i="0" sz="1200" u="none" cap="none" strike="noStrike">
              <a:solidFill>
                <a:srgbClr val="000000"/>
              </a:solidFill>
            </a:endParaRPr>
          </a:p>
        </p:txBody>
      </p:sp>
      <p:sp>
        <p:nvSpPr>
          <p:cNvPr id="527" name="Google Shape;527;p65"/>
          <p:cNvSpPr/>
          <p:nvPr/>
        </p:nvSpPr>
        <p:spPr>
          <a:xfrm>
            <a:off x="2465364" y="4701937"/>
            <a:ext cx="14049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Data EDA</a:t>
            </a:r>
            <a:endParaRPr i="0" sz="1200" u="none" cap="none" strike="noStrike">
              <a:solidFill>
                <a:srgbClr val="000000"/>
              </a:solidFill>
            </a:endParaRPr>
          </a:p>
        </p:txBody>
      </p:sp>
      <p:sp>
        <p:nvSpPr>
          <p:cNvPr id="528" name="Google Shape;528;p65"/>
          <p:cNvSpPr/>
          <p:nvPr/>
        </p:nvSpPr>
        <p:spPr>
          <a:xfrm>
            <a:off x="3870150" y="4701936"/>
            <a:ext cx="13668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ML Model</a:t>
            </a:r>
            <a:endParaRPr i="0" sz="1200" u="none" cap="none" strike="noStrike">
              <a:solidFill>
                <a:srgbClr val="000000"/>
              </a:solidFill>
            </a:endParaRPr>
          </a:p>
        </p:txBody>
      </p:sp>
      <p:sp>
        <p:nvSpPr>
          <p:cNvPr id="529" name="Google Shape;529;p65"/>
          <p:cNvSpPr/>
          <p:nvPr/>
        </p:nvSpPr>
        <p:spPr>
          <a:xfrm>
            <a:off x="5173216" y="4701936"/>
            <a:ext cx="1623600" cy="303900"/>
          </a:xfrm>
          <a:prstGeom prst="chevron">
            <a:avLst>
              <a:gd fmla="val 50000" name="adj"/>
            </a:avLst>
          </a:prstGeom>
          <a:solidFill>
            <a:srgbClr val="4892DC"/>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200"/>
              <a:t>Interpretation</a:t>
            </a:r>
            <a:endParaRPr b="1" i="0" sz="1200" u="none" cap="none" strike="noStrike">
              <a:solidFill>
                <a:srgbClr val="000000"/>
              </a:solidFill>
            </a:endParaRPr>
          </a:p>
        </p:txBody>
      </p:sp>
      <p:sp>
        <p:nvSpPr>
          <p:cNvPr id="530" name="Google Shape;530;p65"/>
          <p:cNvSpPr/>
          <p:nvPr/>
        </p:nvSpPr>
        <p:spPr>
          <a:xfrm>
            <a:off x="6765972" y="4701936"/>
            <a:ext cx="17322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Conclusion</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sp>
        <p:nvSpPr>
          <p:cNvPr id="535" name="Google Shape;535;p6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rgbClr val="005088"/>
                </a:solidFill>
              </a:rPr>
              <a:t>Interpretation III: PCA-transformed Feature Importance</a:t>
            </a:r>
            <a:endParaRPr sz="2300">
              <a:solidFill>
                <a:srgbClr val="005088"/>
              </a:solidFill>
            </a:endParaRPr>
          </a:p>
        </p:txBody>
      </p:sp>
      <p:sp>
        <p:nvSpPr>
          <p:cNvPr id="536" name="Google Shape;536;p66"/>
          <p:cNvSpPr txBox="1"/>
          <p:nvPr>
            <p:ph idx="2" type="body"/>
          </p:nvPr>
        </p:nvSpPr>
        <p:spPr>
          <a:xfrm>
            <a:off x="4410300" y="1017725"/>
            <a:ext cx="4733700" cy="392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t>I</a:t>
            </a:r>
            <a:r>
              <a:rPr b="1" lang="en" u="sng">
                <a:solidFill>
                  <a:srgbClr val="005088"/>
                </a:solidFill>
              </a:rPr>
              <a:t>nsights:</a:t>
            </a:r>
            <a:endParaRPr b="1" u="sng">
              <a:solidFill>
                <a:srgbClr val="005088"/>
              </a:solidFill>
            </a:endParaRPr>
          </a:p>
          <a:p>
            <a:pPr indent="-317500" lvl="0" marL="457200" rtl="0" algn="l">
              <a:spcBef>
                <a:spcPts val="1200"/>
              </a:spcBef>
              <a:spcAft>
                <a:spcPts val="0"/>
              </a:spcAft>
              <a:buClr>
                <a:srgbClr val="005088"/>
              </a:buClr>
              <a:buSzPts val="1400"/>
              <a:buAutoNum type="arabicPeriod"/>
            </a:pPr>
            <a:r>
              <a:rPr lang="en">
                <a:solidFill>
                  <a:srgbClr val="005088"/>
                </a:solidFill>
              </a:rPr>
              <a:t>PC7 and PC8 have </a:t>
            </a:r>
            <a:r>
              <a:rPr b="1" lang="en" u="sng">
                <a:solidFill>
                  <a:srgbClr val="005088"/>
                </a:solidFill>
              </a:rPr>
              <a:t>the largest positive</a:t>
            </a:r>
            <a:r>
              <a:rPr lang="en">
                <a:solidFill>
                  <a:srgbClr val="005088"/>
                </a:solidFill>
              </a:rPr>
              <a:t> influence.</a:t>
            </a:r>
            <a:endParaRPr>
              <a:solidFill>
                <a:srgbClr val="005088"/>
              </a:solidFill>
            </a:endParaRPr>
          </a:p>
          <a:p>
            <a:pPr indent="-304800" lvl="1" marL="914400" rtl="0" algn="l">
              <a:spcBef>
                <a:spcPts val="0"/>
              </a:spcBef>
              <a:spcAft>
                <a:spcPts val="0"/>
              </a:spcAft>
              <a:buClr>
                <a:srgbClr val="005088"/>
              </a:buClr>
              <a:buSzPts val="1200"/>
              <a:buAutoNum type="alphaLcPeriod"/>
            </a:pPr>
            <a:r>
              <a:rPr lang="en">
                <a:solidFill>
                  <a:srgbClr val="005088"/>
                </a:solidFill>
              </a:rPr>
              <a:t>A positive and large coefficient; When the value of PC7 is high, the model is much more likely to predict the positive class.</a:t>
            </a:r>
            <a:endParaRPr>
              <a:solidFill>
                <a:srgbClr val="005088"/>
              </a:solidFill>
            </a:endParaRPr>
          </a:p>
          <a:p>
            <a:pPr indent="-317500" lvl="0" marL="457200" rtl="0" algn="l">
              <a:spcBef>
                <a:spcPts val="0"/>
              </a:spcBef>
              <a:spcAft>
                <a:spcPts val="0"/>
              </a:spcAft>
              <a:buClr>
                <a:srgbClr val="005088"/>
              </a:buClr>
              <a:buSzPts val="1400"/>
              <a:buAutoNum type="arabicPeriod"/>
            </a:pPr>
            <a:r>
              <a:rPr lang="en">
                <a:solidFill>
                  <a:srgbClr val="005088"/>
                </a:solidFill>
              </a:rPr>
              <a:t>PC3 has a </a:t>
            </a:r>
            <a:r>
              <a:rPr b="1" lang="en" u="sng">
                <a:solidFill>
                  <a:srgbClr val="005088"/>
                </a:solidFill>
              </a:rPr>
              <a:t>strong negative</a:t>
            </a:r>
            <a:r>
              <a:rPr lang="en">
                <a:solidFill>
                  <a:srgbClr val="005088"/>
                </a:solidFill>
              </a:rPr>
              <a:t> influence.</a:t>
            </a:r>
            <a:endParaRPr>
              <a:solidFill>
                <a:srgbClr val="005088"/>
              </a:solidFill>
            </a:endParaRPr>
          </a:p>
          <a:p>
            <a:pPr indent="-304800" lvl="1" marL="914400" rtl="0" algn="l">
              <a:spcBef>
                <a:spcPts val="0"/>
              </a:spcBef>
              <a:spcAft>
                <a:spcPts val="0"/>
              </a:spcAft>
              <a:buClr>
                <a:srgbClr val="005088"/>
              </a:buClr>
              <a:buSzPts val="1200"/>
              <a:buAutoNum type="alphaLcPeriod"/>
            </a:pPr>
            <a:r>
              <a:rPr lang="en">
                <a:solidFill>
                  <a:srgbClr val="005088"/>
                </a:solidFill>
              </a:rPr>
              <a:t>PC3’s coefficient is about -2.680</a:t>
            </a:r>
            <a:endParaRPr>
              <a:solidFill>
                <a:srgbClr val="005088"/>
              </a:solidFill>
            </a:endParaRPr>
          </a:p>
          <a:p>
            <a:pPr indent="-304800" lvl="1" marL="914400" rtl="0" algn="l">
              <a:spcBef>
                <a:spcPts val="0"/>
              </a:spcBef>
              <a:spcAft>
                <a:spcPts val="0"/>
              </a:spcAft>
              <a:buClr>
                <a:srgbClr val="005088"/>
              </a:buClr>
              <a:buSzPts val="1200"/>
              <a:buAutoNum type="alphaLcPeriod"/>
            </a:pPr>
            <a:r>
              <a:rPr i="1" lang="en">
                <a:solidFill>
                  <a:srgbClr val="005088"/>
                </a:solidFill>
              </a:rPr>
              <a:t>1-unit increase in PC3 decreases the probability of default by approximately 2.68%</a:t>
            </a:r>
            <a:endParaRPr i="1">
              <a:solidFill>
                <a:srgbClr val="005088"/>
              </a:solidFill>
            </a:endParaRPr>
          </a:p>
          <a:p>
            <a:pPr indent="0" lvl="0" marL="0" rtl="0" algn="l">
              <a:spcBef>
                <a:spcPts val="1200"/>
              </a:spcBef>
              <a:spcAft>
                <a:spcPts val="0"/>
              </a:spcAft>
              <a:buNone/>
            </a:pPr>
            <a:r>
              <a:rPr b="1" lang="en" u="sng">
                <a:solidFill>
                  <a:srgbClr val="005088"/>
                </a:solidFill>
              </a:rPr>
              <a:t>Further Analysis Needed:</a:t>
            </a:r>
            <a:endParaRPr b="1" u="sng">
              <a:solidFill>
                <a:srgbClr val="005088"/>
              </a:solidFill>
            </a:endParaRPr>
          </a:p>
          <a:p>
            <a:pPr indent="0" lvl="0" marL="0" rtl="0" algn="l">
              <a:spcBef>
                <a:spcPts val="1200"/>
              </a:spcBef>
              <a:spcAft>
                <a:spcPts val="1200"/>
              </a:spcAft>
              <a:buNone/>
            </a:pPr>
            <a:r>
              <a:rPr lang="en">
                <a:solidFill>
                  <a:srgbClr val="005088"/>
                </a:solidFill>
              </a:rPr>
              <a:t>Recognize which original features contribute most to the high-impact principal components (PCs) since </a:t>
            </a:r>
            <a:r>
              <a:rPr i="1" lang="en" u="sng">
                <a:solidFill>
                  <a:srgbClr val="005088"/>
                </a:solidFill>
              </a:rPr>
              <a:t>each PC is a linear combination of original features</a:t>
            </a:r>
            <a:endParaRPr i="1" u="sng">
              <a:solidFill>
                <a:srgbClr val="005088"/>
              </a:solidFill>
            </a:endParaRPr>
          </a:p>
        </p:txBody>
      </p:sp>
      <p:pic>
        <p:nvPicPr>
          <p:cNvPr id="537" name="Google Shape;537;p66"/>
          <p:cNvPicPr preferRelativeResize="0"/>
          <p:nvPr/>
        </p:nvPicPr>
        <p:blipFill>
          <a:blip r:embed="rId3">
            <a:alphaModFix/>
          </a:blip>
          <a:stretch>
            <a:fillRect/>
          </a:stretch>
        </p:blipFill>
        <p:spPr>
          <a:xfrm>
            <a:off x="277913" y="1481600"/>
            <a:ext cx="4067475" cy="2758150"/>
          </a:xfrm>
          <a:prstGeom prst="rect">
            <a:avLst/>
          </a:prstGeom>
          <a:noFill/>
          <a:ln>
            <a:noFill/>
          </a:ln>
        </p:spPr>
      </p:pic>
      <p:sp>
        <p:nvSpPr>
          <p:cNvPr id="538" name="Google Shape;538;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39" name="Google Shape;539;p66"/>
          <p:cNvSpPr/>
          <p:nvPr/>
        </p:nvSpPr>
        <p:spPr>
          <a:xfrm>
            <a:off x="645820" y="4701937"/>
            <a:ext cx="18336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Introduction</a:t>
            </a:r>
            <a:endParaRPr i="0" sz="1200" u="none" cap="none" strike="noStrike">
              <a:solidFill>
                <a:srgbClr val="000000"/>
              </a:solidFill>
            </a:endParaRPr>
          </a:p>
        </p:txBody>
      </p:sp>
      <p:sp>
        <p:nvSpPr>
          <p:cNvPr id="540" name="Google Shape;540;p66"/>
          <p:cNvSpPr/>
          <p:nvPr/>
        </p:nvSpPr>
        <p:spPr>
          <a:xfrm>
            <a:off x="2465364" y="4701937"/>
            <a:ext cx="14049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Data EDA</a:t>
            </a:r>
            <a:endParaRPr i="0" sz="1200" u="none" cap="none" strike="noStrike">
              <a:solidFill>
                <a:srgbClr val="000000"/>
              </a:solidFill>
            </a:endParaRPr>
          </a:p>
        </p:txBody>
      </p:sp>
      <p:sp>
        <p:nvSpPr>
          <p:cNvPr id="541" name="Google Shape;541;p66"/>
          <p:cNvSpPr/>
          <p:nvPr/>
        </p:nvSpPr>
        <p:spPr>
          <a:xfrm>
            <a:off x="3870150" y="4701936"/>
            <a:ext cx="13668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ML Model</a:t>
            </a:r>
            <a:endParaRPr i="0" sz="1200" u="none" cap="none" strike="noStrike">
              <a:solidFill>
                <a:srgbClr val="000000"/>
              </a:solidFill>
            </a:endParaRPr>
          </a:p>
        </p:txBody>
      </p:sp>
      <p:sp>
        <p:nvSpPr>
          <p:cNvPr id="542" name="Google Shape;542;p66"/>
          <p:cNvSpPr/>
          <p:nvPr/>
        </p:nvSpPr>
        <p:spPr>
          <a:xfrm>
            <a:off x="5173216" y="4701936"/>
            <a:ext cx="1623600" cy="303900"/>
          </a:xfrm>
          <a:prstGeom prst="chevron">
            <a:avLst>
              <a:gd fmla="val 50000" name="adj"/>
            </a:avLst>
          </a:prstGeom>
          <a:solidFill>
            <a:srgbClr val="4892DC"/>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200"/>
              <a:t>Interpretation</a:t>
            </a:r>
            <a:endParaRPr b="1" i="0" sz="1200" u="none" cap="none" strike="noStrike">
              <a:solidFill>
                <a:srgbClr val="000000"/>
              </a:solidFill>
            </a:endParaRPr>
          </a:p>
        </p:txBody>
      </p:sp>
      <p:sp>
        <p:nvSpPr>
          <p:cNvPr id="543" name="Google Shape;543;p66"/>
          <p:cNvSpPr/>
          <p:nvPr/>
        </p:nvSpPr>
        <p:spPr>
          <a:xfrm>
            <a:off x="6765972" y="4701936"/>
            <a:ext cx="17322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Conclusion</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990"/>
              <a:buFont typeface="Arial"/>
              <a:buNone/>
            </a:pPr>
            <a:r>
              <a:rPr lang="en" sz="1900">
                <a:solidFill>
                  <a:srgbClr val="005088"/>
                </a:solidFill>
              </a:rPr>
              <a:t>Interpretation IV: Original Features Importance from  PC7-Feature</a:t>
            </a:r>
            <a:endParaRPr sz="1900">
              <a:solidFill>
                <a:srgbClr val="005088"/>
              </a:solidFill>
            </a:endParaRPr>
          </a:p>
        </p:txBody>
      </p:sp>
      <p:sp>
        <p:nvSpPr>
          <p:cNvPr id="549" name="Google Shape;549;p67"/>
          <p:cNvSpPr txBox="1"/>
          <p:nvPr>
            <p:ph idx="2" type="body"/>
          </p:nvPr>
        </p:nvSpPr>
        <p:spPr>
          <a:xfrm>
            <a:off x="4723588" y="1065925"/>
            <a:ext cx="42822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u="sng">
                <a:solidFill>
                  <a:srgbClr val="005088"/>
                </a:solidFill>
              </a:rPr>
              <a:t>Insights:</a:t>
            </a:r>
            <a:endParaRPr b="1" u="sng">
              <a:solidFill>
                <a:srgbClr val="005088"/>
              </a:solidFill>
            </a:endParaRPr>
          </a:p>
          <a:p>
            <a:pPr indent="-317500" lvl="0" marL="457200" rtl="0" algn="l">
              <a:spcBef>
                <a:spcPts val="1200"/>
              </a:spcBef>
              <a:spcAft>
                <a:spcPts val="0"/>
              </a:spcAft>
              <a:buClr>
                <a:srgbClr val="005088"/>
              </a:buClr>
              <a:buSzPts val="1400"/>
              <a:buAutoNum type="arabicPeriod"/>
            </a:pPr>
            <a:r>
              <a:rPr lang="en">
                <a:solidFill>
                  <a:srgbClr val="005088"/>
                </a:solidFill>
              </a:rPr>
              <a:t>Each coefficient indicates whether and how a feature influences the likelihood of a positive outcome </a:t>
            </a:r>
            <a:r>
              <a:rPr b="1" lang="en">
                <a:solidFill>
                  <a:srgbClr val="005088"/>
                </a:solidFill>
              </a:rPr>
              <a:t>(loan_status=1).</a:t>
            </a:r>
            <a:endParaRPr b="1">
              <a:solidFill>
                <a:srgbClr val="005088"/>
              </a:solidFill>
            </a:endParaRPr>
          </a:p>
          <a:p>
            <a:pPr indent="-317500" lvl="0" marL="457200" rtl="0" algn="l">
              <a:spcBef>
                <a:spcPts val="0"/>
              </a:spcBef>
              <a:spcAft>
                <a:spcPts val="0"/>
              </a:spcAft>
              <a:buClr>
                <a:srgbClr val="005088"/>
              </a:buClr>
              <a:buSzPts val="1400"/>
              <a:buAutoNum type="arabicPeriod"/>
            </a:pPr>
            <a:r>
              <a:rPr lang="en">
                <a:solidFill>
                  <a:srgbClr val="005088"/>
                </a:solidFill>
              </a:rPr>
              <a:t>Features with positive coefficients raise the odds of the loan being in a positive state.</a:t>
            </a:r>
            <a:endParaRPr>
              <a:solidFill>
                <a:srgbClr val="005088"/>
              </a:solidFill>
            </a:endParaRPr>
          </a:p>
          <a:p>
            <a:pPr indent="-304800" lvl="1" marL="914400" rtl="0" algn="l">
              <a:spcBef>
                <a:spcPts val="0"/>
              </a:spcBef>
              <a:spcAft>
                <a:spcPts val="0"/>
              </a:spcAft>
              <a:buClr>
                <a:srgbClr val="005088"/>
              </a:buClr>
              <a:buSzPts val="1200"/>
              <a:buAutoNum type="alphaLcPeriod"/>
            </a:pPr>
            <a:r>
              <a:rPr lang="en">
                <a:solidFill>
                  <a:srgbClr val="005088"/>
                </a:solidFill>
              </a:rPr>
              <a:t>A large positive coefficient i.e.: </a:t>
            </a:r>
            <a:r>
              <a:rPr b="1" lang="en" sz="1050">
                <a:solidFill>
                  <a:srgbClr val="005088"/>
                </a:solidFill>
                <a:latin typeface="Roboto Mono"/>
                <a:ea typeface="Roboto Mono"/>
                <a:cs typeface="Roboto Mono"/>
                <a:sym typeface="Roboto Mono"/>
              </a:rPr>
              <a:t>"loan_intent_HOMEIMPROVEMENT",</a:t>
            </a:r>
            <a:r>
              <a:rPr lang="en">
                <a:solidFill>
                  <a:srgbClr val="005088"/>
                </a:solidFill>
              </a:rPr>
              <a:t>suggest this type of loan resulting in a higher chance of loan outcome.</a:t>
            </a:r>
            <a:endParaRPr>
              <a:solidFill>
                <a:srgbClr val="005088"/>
              </a:solidFill>
            </a:endParaRPr>
          </a:p>
          <a:p>
            <a:pPr indent="-304800" lvl="1" marL="914400" rtl="0" algn="l">
              <a:spcBef>
                <a:spcPts val="0"/>
              </a:spcBef>
              <a:spcAft>
                <a:spcPts val="0"/>
              </a:spcAft>
              <a:buClr>
                <a:srgbClr val="005088"/>
              </a:buClr>
              <a:buSzPts val="1200"/>
              <a:buAutoNum type="alphaLcPeriod"/>
            </a:pPr>
            <a:r>
              <a:rPr lang="en">
                <a:solidFill>
                  <a:srgbClr val="005088"/>
                </a:solidFill>
              </a:rPr>
              <a:t>A negative coefficient i.e.: </a:t>
            </a:r>
            <a:r>
              <a:rPr b="1" lang="en" sz="1050">
                <a:solidFill>
                  <a:srgbClr val="005088"/>
                </a:solidFill>
                <a:latin typeface="Roboto Mono"/>
                <a:ea typeface="Roboto Mono"/>
                <a:cs typeface="Roboto Mono"/>
                <a:sym typeface="Roboto Mono"/>
              </a:rPr>
              <a:t>"person_home_ownership_OWN",</a:t>
            </a:r>
            <a:r>
              <a:rPr lang="en">
                <a:solidFill>
                  <a:srgbClr val="005088"/>
                </a:solidFill>
              </a:rPr>
              <a:t>suggest owning a home is linked to a lower likelihood of that same positive result</a:t>
            </a:r>
            <a:endParaRPr>
              <a:solidFill>
                <a:srgbClr val="005088"/>
              </a:solidFill>
            </a:endParaRPr>
          </a:p>
          <a:p>
            <a:pPr indent="0" lvl="0" marL="0" rtl="0" algn="l">
              <a:spcBef>
                <a:spcPts val="1200"/>
              </a:spcBef>
              <a:spcAft>
                <a:spcPts val="1200"/>
              </a:spcAft>
              <a:buNone/>
            </a:pPr>
            <a:r>
              <a:t/>
            </a:r>
            <a:endParaRPr sz="1050">
              <a:solidFill>
                <a:srgbClr val="005088"/>
              </a:solidFill>
              <a:highlight>
                <a:srgbClr val="FFFFFF"/>
              </a:highlight>
              <a:latin typeface="Arial"/>
              <a:ea typeface="Arial"/>
              <a:cs typeface="Arial"/>
              <a:sym typeface="Arial"/>
            </a:endParaRPr>
          </a:p>
        </p:txBody>
      </p:sp>
      <p:pic>
        <p:nvPicPr>
          <p:cNvPr id="550" name="Google Shape;550;p67"/>
          <p:cNvPicPr preferRelativeResize="0"/>
          <p:nvPr/>
        </p:nvPicPr>
        <p:blipFill>
          <a:blip r:embed="rId3">
            <a:alphaModFix/>
          </a:blip>
          <a:stretch>
            <a:fillRect/>
          </a:stretch>
        </p:blipFill>
        <p:spPr>
          <a:xfrm>
            <a:off x="138213" y="1376338"/>
            <a:ext cx="4527600" cy="2799566"/>
          </a:xfrm>
          <a:prstGeom prst="rect">
            <a:avLst/>
          </a:prstGeom>
          <a:noFill/>
          <a:ln>
            <a:noFill/>
          </a:ln>
        </p:spPr>
      </p:pic>
      <p:sp>
        <p:nvSpPr>
          <p:cNvPr id="551" name="Google Shape;551;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52" name="Google Shape;552;p67"/>
          <p:cNvSpPr/>
          <p:nvPr/>
        </p:nvSpPr>
        <p:spPr>
          <a:xfrm>
            <a:off x="645820" y="4701937"/>
            <a:ext cx="18336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Introduction</a:t>
            </a:r>
            <a:endParaRPr i="0" sz="1200" u="none" cap="none" strike="noStrike">
              <a:solidFill>
                <a:srgbClr val="000000"/>
              </a:solidFill>
            </a:endParaRPr>
          </a:p>
        </p:txBody>
      </p:sp>
      <p:sp>
        <p:nvSpPr>
          <p:cNvPr id="553" name="Google Shape;553;p67"/>
          <p:cNvSpPr/>
          <p:nvPr/>
        </p:nvSpPr>
        <p:spPr>
          <a:xfrm>
            <a:off x="2465364" y="4701937"/>
            <a:ext cx="14049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Data EDA</a:t>
            </a:r>
            <a:endParaRPr i="0" sz="1200" u="none" cap="none" strike="noStrike">
              <a:solidFill>
                <a:srgbClr val="000000"/>
              </a:solidFill>
            </a:endParaRPr>
          </a:p>
        </p:txBody>
      </p:sp>
      <p:sp>
        <p:nvSpPr>
          <p:cNvPr id="554" name="Google Shape;554;p67"/>
          <p:cNvSpPr/>
          <p:nvPr/>
        </p:nvSpPr>
        <p:spPr>
          <a:xfrm>
            <a:off x="3870150" y="4701936"/>
            <a:ext cx="13668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ML Model</a:t>
            </a:r>
            <a:endParaRPr i="0" sz="1200" u="none" cap="none" strike="noStrike">
              <a:solidFill>
                <a:srgbClr val="000000"/>
              </a:solidFill>
            </a:endParaRPr>
          </a:p>
        </p:txBody>
      </p:sp>
      <p:sp>
        <p:nvSpPr>
          <p:cNvPr id="555" name="Google Shape;555;p67"/>
          <p:cNvSpPr/>
          <p:nvPr/>
        </p:nvSpPr>
        <p:spPr>
          <a:xfrm>
            <a:off x="5173216" y="4701936"/>
            <a:ext cx="1623600" cy="303900"/>
          </a:xfrm>
          <a:prstGeom prst="chevron">
            <a:avLst>
              <a:gd fmla="val 50000" name="adj"/>
            </a:avLst>
          </a:prstGeom>
          <a:solidFill>
            <a:srgbClr val="4892DC"/>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200"/>
              <a:t>Interpretation</a:t>
            </a:r>
            <a:endParaRPr b="1" i="0" sz="1200" u="none" cap="none" strike="noStrike">
              <a:solidFill>
                <a:srgbClr val="000000"/>
              </a:solidFill>
            </a:endParaRPr>
          </a:p>
        </p:txBody>
      </p:sp>
      <p:sp>
        <p:nvSpPr>
          <p:cNvPr id="556" name="Google Shape;556;p67"/>
          <p:cNvSpPr/>
          <p:nvPr/>
        </p:nvSpPr>
        <p:spPr>
          <a:xfrm>
            <a:off x="6765972" y="4701936"/>
            <a:ext cx="17322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Conclusion</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62" name="Google Shape;562;p68"/>
          <p:cNvSpPr txBox="1"/>
          <p:nvPr/>
        </p:nvSpPr>
        <p:spPr>
          <a:xfrm>
            <a:off x="142450" y="196450"/>
            <a:ext cx="6603600" cy="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rgbClr val="005088"/>
                </a:solidFill>
                <a:latin typeface="Merriweather"/>
                <a:ea typeface="Merriweather"/>
                <a:cs typeface="Merriweather"/>
                <a:sym typeface="Merriweather"/>
              </a:rPr>
              <a:t>Interpretation V: </a:t>
            </a:r>
            <a:r>
              <a:rPr b="1" lang="en" sz="1900">
                <a:solidFill>
                  <a:srgbClr val="005088"/>
                </a:solidFill>
                <a:latin typeface="Merriweather"/>
                <a:ea typeface="Merriweather"/>
                <a:cs typeface="Merriweather"/>
                <a:sym typeface="Merriweather"/>
              </a:rPr>
              <a:t>Competing</a:t>
            </a:r>
            <a:r>
              <a:rPr b="1" lang="en" sz="1900">
                <a:solidFill>
                  <a:srgbClr val="005088"/>
                </a:solidFill>
                <a:latin typeface="Merriweather"/>
                <a:ea typeface="Merriweather"/>
                <a:cs typeface="Merriweather"/>
                <a:sym typeface="Merriweather"/>
              </a:rPr>
              <a:t> Model - GAM</a:t>
            </a:r>
            <a:endParaRPr b="1" sz="1900">
              <a:solidFill>
                <a:srgbClr val="005088"/>
              </a:solidFill>
              <a:latin typeface="Merriweather"/>
              <a:ea typeface="Merriweather"/>
              <a:cs typeface="Merriweather"/>
              <a:sym typeface="Merriweather"/>
            </a:endParaRPr>
          </a:p>
        </p:txBody>
      </p:sp>
      <p:sp>
        <p:nvSpPr>
          <p:cNvPr id="563" name="Google Shape;563;p68"/>
          <p:cNvSpPr/>
          <p:nvPr/>
        </p:nvSpPr>
        <p:spPr>
          <a:xfrm>
            <a:off x="645820" y="4701937"/>
            <a:ext cx="18336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Introduction</a:t>
            </a:r>
            <a:endParaRPr i="0" sz="1200" u="none" cap="none" strike="noStrike">
              <a:solidFill>
                <a:srgbClr val="000000"/>
              </a:solidFill>
            </a:endParaRPr>
          </a:p>
        </p:txBody>
      </p:sp>
      <p:sp>
        <p:nvSpPr>
          <p:cNvPr id="564" name="Google Shape;564;p68"/>
          <p:cNvSpPr/>
          <p:nvPr/>
        </p:nvSpPr>
        <p:spPr>
          <a:xfrm>
            <a:off x="2465364" y="4701937"/>
            <a:ext cx="14049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Data EDA</a:t>
            </a:r>
            <a:endParaRPr i="0" sz="1200" u="none" cap="none" strike="noStrike">
              <a:solidFill>
                <a:srgbClr val="000000"/>
              </a:solidFill>
            </a:endParaRPr>
          </a:p>
        </p:txBody>
      </p:sp>
      <p:sp>
        <p:nvSpPr>
          <p:cNvPr id="565" name="Google Shape;565;p68"/>
          <p:cNvSpPr/>
          <p:nvPr/>
        </p:nvSpPr>
        <p:spPr>
          <a:xfrm>
            <a:off x="5173216" y="4701936"/>
            <a:ext cx="16236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Interpretation</a:t>
            </a:r>
            <a:endParaRPr b="0" i="0" sz="1200" u="none" cap="none" strike="noStrike">
              <a:solidFill>
                <a:srgbClr val="000000"/>
              </a:solidFill>
              <a:latin typeface="Arial"/>
              <a:ea typeface="Arial"/>
              <a:cs typeface="Arial"/>
              <a:sym typeface="Arial"/>
            </a:endParaRPr>
          </a:p>
        </p:txBody>
      </p:sp>
      <p:sp>
        <p:nvSpPr>
          <p:cNvPr id="566" name="Google Shape;566;p68"/>
          <p:cNvSpPr/>
          <p:nvPr/>
        </p:nvSpPr>
        <p:spPr>
          <a:xfrm>
            <a:off x="6765972" y="4701936"/>
            <a:ext cx="17322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Conclusion</a:t>
            </a:r>
            <a:endParaRPr b="0" i="0" sz="1200" u="none" cap="none" strike="noStrike">
              <a:solidFill>
                <a:srgbClr val="000000"/>
              </a:solidFill>
              <a:latin typeface="Arial"/>
              <a:ea typeface="Arial"/>
              <a:cs typeface="Arial"/>
              <a:sym typeface="Arial"/>
            </a:endParaRPr>
          </a:p>
        </p:txBody>
      </p:sp>
      <p:pic>
        <p:nvPicPr>
          <p:cNvPr id="567" name="Google Shape;567;p68"/>
          <p:cNvPicPr preferRelativeResize="0"/>
          <p:nvPr/>
        </p:nvPicPr>
        <p:blipFill>
          <a:blip r:embed="rId3">
            <a:alphaModFix/>
          </a:blip>
          <a:stretch>
            <a:fillRect/>
          </a:stretch>
        </p:blipFill>
        <p:spPr>
          <a:xfrm>
            <a:off x="947250" y="787275"/>
            <a:ext cx="7458801" cy="2334925"/>
          </a:xfrm>
          <a:prstGeom prst="rect">
            <a:avLst/>
          </a:prstGeom>
          <a:noFill/>
          <a:ln>
            <a:noFill/>
          </a:ln>
        </p:spPr>
      </p:pic>
      <p:sp>
        <p:nvSpPr>
          <p:cNvPr id="568" name="Google Shape;568;p68"/>
          <p:cNvSpPr txBox="1"/>
          <p:nvPr>
            <p:ph idx="3" type="body"/>
          </p:nvPr>
        </p:nvSpPr>
        <p:spPr>
          <a:xfrm>
            <a:off x="322050" y="3236475"/>
            <a:ext cx="8463000" cy="15243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Clr>
                <a:srgbClr val="005088"/>
              </a:buClr>
              <a:buSzPts val="1500"/>
              <a:buChar char="●"/>
            </a:pPr>
            <a:r>
              <a:rPr b="1" lang="en" sz="1500">
                <a:solidFill>
                  <a:srgbClr val="005088"/>
                </a:solidFill>
              </a:rPr>
              <a:t>Advantage: </a:t>
            </a:r>
            <a:r>
              <a:rPr lang="en" sz="1500">
                <a:solidFill>
                  <a:srgbClr val="005088"/>
                </a:solidFill>
              </a:rPr>
              <a:t>Performed</a:t>
            </a:r>
            <a:r>
              <a:rPr lang="en" sz="1500">
                <a:solidFill>
                  <a:srgbClr val="005088"/>
                </a:solidFill>
              </a:rPr>
              <a:t> better in non-linear relationships between the features and the target variable</a:t>
            </a:r>
            <a:endParaRPr sz="1500">
              <a:solidFill>
                <a:srgbClr val="005088"/>
              </a:solidFill>
            </a:endParaRPr>
          </a:p>
          <a:p>
            <a:pPr indent="-323850" lvl="0" marL="457200" rtl="0" algn="l">
              <a:spcBef>
                <a:spcPts val="0"/>
              </a:spcBef>
              <a:spcAft>
                <a:spcPts val="0"/>
              </a:spcAft>
              <a:buClr>
                <a:srgbClr val="005088"/>
              </a:buClr>
              <a:buSzPts val="1500"/>
              <a:buChar char="●"/>
            </a:pPr>
            <a:r>
              <a:rPr b="1" lang="en" sz="1700">
                <a:solidFill>
                  <a:srgbClr val="005088"/>
                </a:solidFill>
              </a:rPr>
              <a:t>Result: </a:t>
            </a:r>
            <a:r>
              <a:rPr lang="en" sz="1500">
                <a:solidFill>
                  <a:srgbClr val="005088"/>
                </a:solidFill>
              </a:rPr>
              <a:t>It achieved a high Recall score for group 0 but performed significantly worse across all indicators for group 1.</a:t>
            </a:r>
            <a:endParaRPr sz="1500">
              <a:solidFill>
                <a:srgbClr val="005088"/>
              </a:solidFill>
            </a:endParaRPr>
          </a:p>
          <a:p>
            <a:pPr indent="0" lvl="0" marL="0" rtl="0" algn="l">
              <a:spcBef>
                <a:spcPts val="1200"/>
              </a:spcBef>
              <a:spcAft>
                <a:spcPts val="1200"/>
              </a:spcAft>
              <a:buNone/>
            </a:pPr>
            <a:r>
              <a:t/>
            </a:r>
            <a:endParaRPr sz="1700">
              <a:solidFill>
                <a:srgbClr val="005088"/>
              </a:solidFill>
            </a:endParaRPr>
          </a:p>
        </p:txBody>
      </p:sp>
      <p:sp>
        <p:nvSpPr>
          <p:cNvPr id="569" name="Google Shape;569;p68"/>
          <p:cNvSpPr/>
          <p:nvPr/>
        </p:nvSpPr>
        <p:spPr>
          <a:xfrm>
            <a:off x="5173216" y="4701936"/>
            <a:ext cx="1623600" cy="303900"/>
          </a:xfrm>
          <a:prstGeom prst="chevron">
            <a:avLst>
              <a:gd fmla="val 50000" name="adj"/>
            </a:avLst>
          </a:prstGeom>
          <a:solidFill>
            <a:srgbClr val="4892DC"/>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200"/>
              <a:t>Interpretation</a:t>
            </a:r>
            <a:endParaRPr b="1" i="0" sz="1200" u="none" cap="none" strike="noStrike">
              <a:solidFill>
                <a:srgbClr val="000000"/>
              </a:solidFill>
            </a:endParaRPr>
          </a:p>
        </p:txBody>
      </p:sp>
      <p:sp>
        <p:nvSpPr>
          <p:cNvPr id="570" name="Google Shape;570;p68"/>
          <p:cNvSpPr/>
          <p:nvPr/>
        </p:nvSpPr>
        <p:spPr>
          <a:xfrm>
            <a:off x="3870150" y="4701936"/>
            <a:ext cx="13668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ML Model</a:t>
            </a:r>
            <a:endParaRPr i="0" sz="1200" u="none" cap="none" strike="noStrike">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76" name="Google Shape;576;p69"/>
          <p:cNvSpPr txBox="1"/>
          <p:nvPr/>
        </p:nvSpPr>
        <p:spPr>
          <a:xfrm>
            <a:off x="948187" y="2168764"/>
            <a:ext cx="7043700" cy="49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5088"/>
                </a:solidFill>
                <a:latin typeface="Merriweather"/>
                <a:ea typeface="Merriweather"/>
                <a:cs typeface="Merriweather"/>
                <a:sym typeface="Merriweather"/>
              </a:rPr>
              <a:t>Conclusion</a:t>
            </a:r>
            <a:endParaRPr b="1" sz="4800">
              <a:solidFill>
                <a:srgbClr val="005088"/>
              </a:solidFill>
              <a:latin typeface="Merriweather"/>
              <a:ea typeface="Merriweather"/>
              <a:cs typeface="Merriweather"/>
              <a:sym typeface="Merriweather"/>
            </a:endParaRPr>
          </a:p>
        </p:txBody>
      </p:sp>
      <p:sp>
        <p:nvSpPr>
          <p:cNvPr id="577" name="Google Shape;577;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83" name="Google Shape;583;p70"/>
          <p:cNvSpPr/>
          <p:nvPr/>
        </p:nvSpPr>
        <p:spPr>
          <a:xfrm>
            <a:off x="645820" y="4701937"/>
            <a:ext cx="18336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Introduction</a:t>
            </a:r>
            <a:endParaRPr i="0" sz="1200" u="none" cap="none" strike="noStrike">
              <a:solidFill>
                <a:srgbClr val="000000"/>
              </a:solidFill>
            </a:endParaRPr>
          </a:p>
        </p:txBody>
      </p:sp>
      <p:sp>
        <p:nvSpPr>
          <p:cNvPr id="584" name="Google Shape;584;p70"/>
          <p:cNvSpPr/>
          <p:nvPr/>
        </p:nvSpPr>
        <p:spPr>
          <a:xfrm>
            <a:off x="2465364" y="4701937"/>
            <a:ext cx="14049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Data EDA</a:t>
            </a:r>
            <a:endParaRPr i="0" sz="1200" u="none" cap="none" strike="noStrike">
              <a:solidFill>
                <a:srgbClr val="000000"/>
              </a:solidFill>
            </a:endParaRPr>
          </a:p>
        </p:txBody>
      </p:sp>
      <p:sp>
        <p:nvSpPr>
          <p:cNvPr id="585" name="Google Shape;585;p70"/>
          <p:cNvSpPr/>
          <p:nvPr/>
        </p:nvSpPr>
        <p:spPr>
          <a:xfrm>
            <a:off x="3870150" y="4701936"/>
            <a:ext cx="13668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ML Model</a:t>
            </a:r>
            <a:endParaRPr i="0" sz="1200" u="none" cap="none" strike="noStrike">
              <a:solidFill>
                <a:srgbClr val="000000"/>
              </a:solidFill>
            </a:endParaRPr>
          </a:p>
        </p:txBody>
      </p:sp>
      <p:sp>
        <p:nvSpPr>
          <p:cNvPr id="586" name="Google Shape;586;p70"/>
          <p:cNvSpPr/>
          <p:nvPr/>
        </p:nvSpPr>
        <p:spPr>
          <a:xfrm>
            <a:off x="5173216" y="4701936"/>
            <a:ext cx="16236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Interpretation</a:t>
            </a:r>
            <a:endParaRPr i="0" sz="1200" u="none" cap="none" strike="noStrike">
              <a:solidFill>
                <a:srgbClr val="000000"/>
              </a:solidFill>
            </a:endParaRPr>
          </a:p>
        </p:txBody>
      </p:sp>
      <p:sp>
        <p:nvSpPr>
          <p:cNvPr id="587" name="Google Shape;587;p70"/>
          <p:cNvSpPr/>
          <p:nvPr/>
        </p:nvSpPr>
        <p:spPr>
          <a:xfrm>
            <a:off x="6765972" y="4701936"/>
            <a:ext cx="1732200" cy="303900"/>
          </a:xfrm>
          <a:prstGeom prst="chevron">
            <a:avLst>
              <a:gd fmla="val 50000" name="adj"/>
            </a:avLst>
          </a:prstGeom>
          <a:solidFill>
            <a:srgbClr val="4892DC"/>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200"/>
              <a:t>Conclusion</a:t>
            </a:r>
            <a:endParaRPr b="1" i="0" sz="1200" u="none" cap="none" strike="noStrike">
              <a:solidFill>
                <a:srgbClr val="000000"/>
              </a:solidFill>
            </a:endParaRPr>
          </a:p>
        </p:txBody>
      </p:sp>
      <p:sp>
        <p:nvSpPr>
          <p:cNvPr id="588" name="Google Shape;588;p70"/>
          <p:cNvSpPr txBox="1"/>
          <p:nvPr>
            <p:ph idx="2" type="body"/>
          </p:nvPr>
        </p:nvSpPr>
        <p:spPr>
          <a:xfrm>
            <a:off x="525100" y="599100"/>
            <a:ext cx="8217300" cy="3929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sz="1600">
                <a:solidFill>
                  <a:srgbClr val="005088"/>
                </a:solidFill>
                <a:latin typeface="Arial"/>
                <a:ea typeface="Arial"/>
                <a:cs typeface="Arial"/>
                <a:sym typeface="Arial"/>
              </a:rPr>
              <a:t>The binomial logistic regression model achieves strong performance, with:</a:t>
            </a:r>
            <a:endParaRPr sz="1600">
              <a:solidFill>
                <a:srgbClr val="005088"/>
              </a:solidFill>
              <a:latin typeface="Arial"/>
              <a:ea typeface="Arial"/>
              <a:cs typeface="Arial"/>
              <a:sym typeface="Arial"/>
            </a:endParaRPr>
          </a:p>
          <a:p>
            <a:pPr indent="-330200" lvl="0" marL="457200" rtl="0" algn="l">
              <a:spcBef>
                <a:spcPts val="1200"/>
              </a:spcBef>
              <a:spcAft>
                <a:spcPts val="0"/>
              </a:spcAft>
              <a:buClr>
                <a:srgbClr val="005088"/>
              </a:buClr>
              <a:buSzPts val="1600"/>
              <a:buFont typeface="Arial"/>
              <a:buChar char="●"/>
            </a:pPr>
            <a:r>
              <a:rPr b="1" lang="en" sz="1600">
                <a:solidFill>
                  <a:srgbClr val="005088"/>
                </a:solidFill>
                <a:latin typeface="Arial"/>
                <a:ea typeface="Arial"/>
                <a:cs typeface="Arial"/>
                <a:sym typeface="Arial"/>
              </a:rPr>
              <a:t>89% accuracy</a:t>
            </a:r>
            <a:r>
              <a:rPr lang="en" sz="1600">
                <a:solidFill>
                  <a:srgbClr val="005088"/>
                </a:solidFill>
                <a:latin typeface="Arial"/>
                <a:ea typeface="Arial"/>
                <a:cs typeface="Arial"/>
                <a:sym typeface="Arial"/>
              </a:rPr>
              <a:t> and a </a:t>
            </a:r>
            <a:r>
              <a:rPr b="1" lang="en" sz="1600">
                <a:solidFill>
                  <a:srgbClr val="005088"/>
                </a:solidFill>
                <a:latin typeface="Arial"/>
                <a:ea typeface="Arial"/>
                <a:cs typeface="Arial"/>
                <a:sym typeface="Arial"/>
              </a:rPr>
              <a:t>95% ROC-AUC score</a:t>
            </a:r>
            <a:r>
              <a:rPr lang="en" sz="1600">
                <a:solidFill>
                  <a:srgbClr val="005088"/>
                </a:solidFill>
                <a:latin typeface="Arial"/>
                <a:ea typeface="Arial"/>
                <a:cs typeface="Arial"/>
                <a:sym typeface="Arial"/>
              </a:rPr>
              <a:t> on both training and test datasets.</a:t>
            </a:r>
            <a:endParaRPr sz="1600">
              <a:solidFill>
                <a:srgbClr val="005088"/>
              </a:solidFill>
              <a:latin typeface="Arial"/>
              <a:ea typeface="Arial"/>
              <a:cs typeface="Arial"/>
              <a:sym typeface="Arial"/>
            </a:endParaRPr>
          </a:p>
          <a:p>
            <a:pPr indent="-330200" lvl="0" marL="457200" rtl="0" algn="l">
              <a:spcBef>
                <a:spcPts val="0"/>
              </a:spcBef>
              <a:spcAft>
                <a:spcPts val="0"/>
              </a:spcAft>
              <a:buClr>
                <a:srgbClr val="005088"/>
              </a:buClr>
              <a:buSzPts val="1600"/>
              <a:buFont typeface="Arial"/>
              <a:buChar char="●"/>
            </a:pPr>
            <a:r>
              <a:rPr lang="en" sz="1600">
                <a:solidFill>
                  <a:srgbClr val="005088"/>
                </a:solidFill>
                <a:latin typeface="Arial"/>
                <a:ea typeface="Arial"/>
                <a:cs typeface="Arial"/>
                <a:sym typeface="Arial"/>
              </a:rPr>
              <a:t>Balanced performance across groups, though stronger for rejected loans (class 0).</a:t>
            </a:r>
            <a:endParaRPr sz="1600">
              <a:solidFill>
                <a:srgbClr val="005088"/>
              </a:solidFill>
              <a:latin typeface="Arial"/>
              <a:ea typeface="Arial"/>
              <a:cs typeface="Arial"/>
              <a:sym typeface="Arial"/>
            </a:endParaRPr>
          </a:p>
          <a:p>
            <a:pPr indent="0" lvl="0" marL="0" rtl="0" algn="l">
              <a:spcBef>
                <a:spcPts val="1200"/>
              </a:spcBef>
              <a:spcAft>
                <a:spcPts val="0"/>
              </a:spcAft>
              <a:buClr>
                <a:schemeClr val="hlink"/>
              </a:buClr>
              <a:buSzPts val="1100"/>
              <a:buFont typeface="Arial"/>
              <a:buNone/>
            </a:pPr>
            <a:r>
              <a:rPr lang="en" sz="1600">
                <a:solidFill>
                  <a:srgbClr val="005088"/>
                </a:solidFill>
                <a:latin typeface="Arial"/>
                <a:ea typeface="Arial"/>
                <a:cs typeface="Arial"/>
                <a:sym typeface="Arial"/>
              </a:rPr>
              <a:t>Our Model</a:t>
            </a:r>
            <a:endParaRPr sz="1600">
              <a:solidFill>
                <a:srgbClr val="005088"/>
              </a:solidFill>
              <a:latin typeface="Arial"/>
              <a:ea typeface="Arial"/>
              <a:cs typeface="Arial"/>
              <a:sym typeface="Arial"/>
            </a:endParaRPr>
          </a:p>
          <a:p>
            <a:pPr indent="-330200" lvl="0" marL="457200" rtl="0" algn="l">
              <a:spcBef>
                <a:spcPts val="1200"/>
              </a:spcBef>
              <a:spcAft>
                <a:spcPts val="0"/>
              </a:spcAft>
              <a:buClr>
                <a:srgbClr val="005088"/>
              </a:buClr>
              <a:buSzPts val="1600"/>
              <a:buFont typeface="Arial"/>
              <a:buChar char="●"/>
            </a:pPr>
            <a:r>
              <a:rPr lang="en" sz="1600">
                <a:solidFill>
                  <a:srgbClr val="005088"/>
                </a:solidFill>
                <a:latin typeface="Arial"/>
                <a:ea typeface="Arial"/>
                <a:cs typeface="Arial"/>
                <a:sym typeface="Arial"/>
              </a:rPr>
              <a:t>Identification of principal components and key features influencing loan approvals.</a:t>
            </a:r>
            <a:endParaRPr sz="1600">
              <a:solidFill>
                <a:srgbClr val="005088"/>
              </a:solidFill>
              <a:latin typeface="Arial"/>
              <a:ea typeface="Arial"/>
              <a:cs typeface="Arial"/>
              <a:sym typeface="Arial"/>
            </a:endParaRPr>
          </a:p>
          <a:p>
            <a:pPr indent="-330200" lvl="0" marL="457200" rtl="0" algn="l">
              <a:spcBef>
                <a:spcPts val="0"/>
              </a:spcBef>
              <a:spcAft>
                <a:spcPts val="0"/>
              </a:spcAft>
              <a:buClr>
                <a:srgbClr val="005088"/>
              </a:buClr>
              <a:buSzPts val="1600"/>
              <a:buFont typeface="Arial"/>
              <a:buChar char="●"/>
            </a:pPr>
            <a:r>
              <a:rPr lang="en" sz="1600">
                <a:solidFill>
                  <a:srgbClr val="005088"/>
                </a:solidFill>
                <a:latin typeface="Arial"/>
                <a:ea typeface="Arial"/>
                <a:cs typeface="Arial"/>
                <a:sym typeface="Arial"/>
              </a:rPr>
              <a:t>Actionable recommendations for improving decision-making processes.</a:t>
            </a:r>
            <a:endParaRPr sz="1600">
              <a:solidFill>
                <a:srgbClr val="005088"/>
              </a:solidFill>
              <a:latin typeface="Arial"/>
              <a:ea typeface="Arial"/>
              <a:cs typeface="Arial"/>
              <a:sym typeface="Arial"/>
            </a:endParaRPr>
          </a:p>
          <a:p>
            <a:pPr indent="0" lvl="0" marL="0" rtl="0" algn="l">
              <a:spcBef>
                <a:spcPts val="1200"/>
              </a:spcBef>
              <a:spcAft>
                <a:spcPts val="0"/>
              </a:spcAft>
              <a:buClr>
                <a:schemeClr val="hlink"/>
              </a:buClr>
              <a:buSzPts val="1100"/>
              <a:buFont typeface="Arial"/>
              <a:buNone/>
            </a:pPr>
            <a:r>
              <a:rPr lang="en" sz="1600">
                <a:solidFill>
                  <a:srgbClr val="005088"/>
                </a:solidFill>
                <a:latin typeface="Arial"/>
                <a:ea typeface="Arial"/>
                <a:cs typeface="Arial"/>
                <a:sym typeface="Arial"/>
              </a:rPr>
              <a:t>The model generalizes well, demonstrating robustness and reliability, making it suitable for real-world applications.</a:t>
            </a:r>
            <a:endParaRPr sz="1600">
              <a:solidFill>
                <a:srgbClr val="005088"/>
              </a:solidFill>
              <a:latin typeface="Arial"/>
              <a:ea typeface="Arial"/>
              <a:cs typeface="Arial"/>
              <a:sym typeface="Arial"/>
            </a:endParaRPr>
          </a:p>
          <a:p>
            <a:pPr indent="0" lvl="0" marL="0" rtl="0" algn="l">
              <a:spcBef>
                <a:spcPts val="0"/>
              </a:spcBef>
              <a:spcAft>
                <a:spcPts val="0"/>
              </a:spcAft>
              <a:buClr>
                <a:schemeClr val="hlink"/>
              </a:buClr>
              <a:buSzPts val="1100"/>
              <a:buFont typeface="Arial"/>
              <a:buNone/>
            </a:pPr>
            <a:r>
              <a:rPr lang="en" sz="1600">
                <a:solidFill>
                  <a:srgbClr val="005088"/>
                </a:solidFill>
                <a:latin typeface="Arial"/>
                <a:ea typeface="Arial"/>
                <a:cs typeface="Arial"/>
                <a:sym typeface="Arial"/>
              </a:rPr>
              <a:t>This approach enhances </a:t>
            </a:r>
            <a:r>
              <a:rPr b="1" lang="en" sz="1600">
                <a:solidFill>
                  <a:srgbClr val="005088"/>
                </a:solidFill>
                <a:latin typeface="Arial"/>
                <a:ea typeface="Arial"/>
                <a:cs typeface="Arial"/>
                <a:sym typeface="Arial"/>
              </a:rPr>
              <a:t>transparency</a:t>
            </a:r>
            <a:r>
              <a:rPr lang="en" sz="1600">
                <a:solidFill>
                  <a:srgbClr val="005088"/>
                </a:solidFill>
                <a:latin typeface="Arial"/>
                <a:ea typeface="Arial"/>
                <a:cs typeface="Arial"/>
                <a:sym typeface="Arial"/>
              </a:rPr>
              <a:t>, </a:t>
            </a:r>
            <a:r>
              <a:rPr b="1" lang="en" sz="1600">
                <a:solidFill>
                  <a:srgbClr val="005088"/>
                </a:solidFill>
                <a:latin typeface="Arial"/>
                <a:ea typeface="Arial"/>
                <a:cs typeface="Arial"/>
                <a:sym typeface="Arial"/>
              </a:rPr>
              <a:t>fairness</a:t>
            </a:r>
            <a:r>
              <a:rPr lang="en" sz="1600">
                <a:solidFill>
                  <a:srgbClr val="005088"/>
                </a:solidFill>
                <a:latin typeface="Arial"/>
                <a:ea typeface="Arial"/>
                <a:cs typeface="Arial"/>
                <a:sym typeface="Arial"/>
              </a:rPr>
              <a:t>, and </a:t>
            </a:r>
            <a:r>
              <a:rPr b="1" lang="en" sz="1600">
                <a:solidFill>
                  <a:srgbClr val="005088"/>
                </a:solidFill>
                <a:latin typeface="Arial"/>
                <a:ea typeface="Arial"/>
                <a:cs typeface="Arial"/>
                <a:sym typeface="Arial"/>
              </a:rPr>
              <a:t>efficiency</a:t>
            </a:r>
            <a:r>
              <a:rPr lang="en" sz="1600">
                <a:solidFill>
                  <a:srgbClr val="005088"/>
                </a:solidFill>
                <a:latin typeface="Arial"/>
                <a:ea typeface="Arial"/>
                <a:cs typeface="Arial"/>
                <a:sym typeface="Arial"/>
              </a:rPr>
              <a:t> in loan approval system</a:t>
            </a:r>
            <a:endParaRPr sz="1600">
              <a:solidFill>
                <a:srgbClr val="005088"/>
              </a:solidFill>
              <a:latin typeface="Arial"/>
              <a:ea typeface="Arial"/>
              <a:cs typeface="Arial"/>
              <a:sym typeface="Arial"/>
            </a:endParaRPr>
          </a:p>
          <a:p>
            <a:pPr indent="0" lvl="0" marL="0" rtl="0" algn="r">
              <a:spcBef>
                <a:spcPts val="1200"/>
              </a:spcBef>
              <a:spcAft>
                <a:spcPts val="1200"/>
              </a:spcAft>
              <a:buNone/>
            </a:pPr>
            <a:r>
              <a:t/>
            </a:r>
            <a:endParaRPr b="1" sz="900" u="sng">
              <a:solidFill>
                <a:srgbClr val="005088"/>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94" name="Google Shape;594;p71"/>
          <p:cNvSpPr txBox="1"/>
          <p:nvPr/>
        </p:nvSpPr>
        <p:spPr>
          <a:xfrm>
            <a:off x="948187" y="2168764"/>
            <a:ext cx="7043700" cy="49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5088"/>
                </a:solidFill>
                <a:latin typeface="Merriweather"/>
                <a:ea typeface="Merriweather"/>
                <a:cs typeface="Merriweather"/>
                <a:sym typeface="Merriweather"/>
              </a:rPr>
              <a:t>Appendix</a:t>
            </a:r>
            <a:endParaRPr b="1" sz="4800">
              <a:solidFill>
                <a:srgbClr val="005088"/>
              </a:solidFill>
              <a:latin typeface="Merriweather"/>
              <a:ea typeface="Merriweather"/>
              <a:cs typeface="Merriweather"/>
              <a:sym typeface="Merriweathe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600" name="Google Shape;600;p72"/>
          <p:cNvSpPr txBox="1"/>
          <p:nvPr/>
        </p:nvSpPr>
        <p:spPr>
          <a:xfrm>
            <a:off x="1934375" y="394350"/>
            <a:ext cx="6603600" cy="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005088"/>
                </a:solidFill>
                <a:latin typeface="DM Sans"/>
                <a:ea typeface="DM Sans"/>
                <a:cs typeface="DM Sans"/>
                <a:sym typeface="DM Sans"/>
              </a:rPr>
              <a:t>Loan Status VS Credit Score</a:t>
            </a:r>
            <a:endParaRPr b="1" sz="2600">
              <a:solidFill>
                <a:srgbClr val="005088"/>
              </a:solidFill>
              <a:latin typeface="DM Sans"/>
              <a:ea typeface="DM Sans"/>
              <a:cs typeface="DM Sans"/>
              <a:sym typeface="DM Sans"/>
            </a:endParaRPr>
          </a:p>
        </p:txBody>
      </p:sp>
      <p:pic>
        <p:nvPicPr>
          <p:cNvPr id="601" name="Google Shape;601;p72"/>
          <p:cNvPicPr preferRelativeResize="0"/>
          <p:nvPr/>
        </p:nvPicPr>
        <p:blipFill>
          <a:blip r:embed="rId3">
            <a:alphaModFix/>
          </a:blip>
          <a:stretch>
            <a:fillRect/>
          </a:stretch>
        </p:blipFill>
        <p:spPr>
          <a:xfrm>
            <a:off x="1809000" y="1107350"/>
            <a:ext cx="4842450" cy="307870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290" name="Google Shape;290;p46"/>
          <p:cNvSpPr txBox="1"/>
          <p:nvPr/>
        </p:nvSpPr>
        <p:spPr>
          <a:xfrm>
            <a:off x="1024387" y="2244964"/>
            <a:ext cx="7043700" cy="49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5088"/>
                </a:solidFill>
                <a:latin typeface="Merriweather"/>
                <a:ea typeface="Merriweather"/>
                <a:cs typeface="Merriweather"/>
                <a:sym typeface="Merriweather"/>
              </a:rPr>
              <a:t>Introduction</a:t>
            </a:r>
            <a:endParaRPr b="1" sz="4800">
              <a:solidFill>
                <a:srgbClr val="005088"/>
              </a:solidFill>
              <a:latin typeface="Merriweather"/>
              <a:ea typeface="Merriweather"/>
              <a:cs typeface="Merriweather"/>
              <a:sym typeface="Merriweathe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607" name="Google Shape;607;p73"/>
          <p:cNvSpPr txBox="1"/>
          <p:nvPr>
            <p:ph idx="3" type="body"/>
          </p:nvPr>
        </p:nvSpPr>
        <p:spPr>
          <a:xfrm>
            <a:off x="134275" y="1055625"/>
            <a:ext cx="4282800" cy="32796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rgbClr val="005088"/>
              </a:buClr>
              <a:buSzPts val="1800"/>
              <a:buChar char="●"/>
            </a:pPr>
            <a:r>
              <a:rPr lang="en" sz="1800">
                <a:solidFill>
                  <a:srgbClr val="005088"/>
                </a:solidFill>
              </a:rPr>
              <a:t>The median loan percent on income is relatively low in </a:t>
            </a:r>
            <a:r>
              <a:rPr lang="en" sz="1800">
                <a:solidFill>
                  <a:srgbClr val="005088"/>
                </a:solidFill>
              </a:rPr>
              <a:t>Loan Status 0</a:t>
            </a:r>
            <a:endParaRPr sz="1800">
              <a:solidFill>
                <a:srgbClr val="005088"/>
              </a:solidFill>
            </a:endParaRPr>
          </a:p>
          <a:p>
            <a:pPr indent="-342900" lvl="0" marL="457200" rtl="0" algn="l">
              <a:spcBef>
                <a:spcPts val="0"/>
              </a:spcBef>
              <a:spcAft>
                <a:spcPts val="0"/>
              </a:spcAft>
              <a:buClr>
                <a:srgbClr val="005088"/>
              </a:buClr>
              <a:buSzPts val="1800"/>
              <a:buChar char="●"/>
            </a:pPr>
            <a:r>
              <a:rPr lang="en" sz="1800">
                <a:solidFill>
                  <a:srgbClr val="005088"/>
                </a:solidFill>
              </a:rPr>
              <a:t>People who with a lower loan percent on income are less likely to be approved</a:t>
            </a:r>
            <a:endParaRPr sz="1800">
              <a:solidFill>
                <a:srgbClr val="005088"/>
              </a:solidFill>
            </a:endParaRPr>
          </a:p>
          <a:p>
            <a:pPr indent="-342900" lvl="0" marL="457200" rtl="0" algn="l">
              <a:spcBef>
                <a:spcPts val="0"/>
              </a:spcBef>
              <a:spcAft>
                <a:spcPts val="0"/>
              </a:spcAft>
              <a:buClr>
                <a:srgbClr val="005088"/>
              </a:buClr>
              <a:buSzPts val="1800"/>
              <a:buChar char="●"/>
            </a:pPr>
            <a:r>
              <a:rPr b="1" lang="en" sz="1800">
                <a:solidFill>
                  <a:srgbClr val="005088"/>
                </a:solidFill>
              </a:rPr>
              <a:t>Weird</a:t>
            </a:r>
            <a:endParaRPr b="1" sz="1800">
              <a:solidFill>
                <a:srgbClr val="005088"/>
              </a:solidFill>
            </a:endParaRPr>
          </a:p>
          <a:p>
            <a:pPr indent="0" lvl="0" marL="0" rtl="0" algn="l">
              <a:spcBef>
                <a:spcPts val="1200"/>
              </a:spcBef>
              <a:spcAft>
                <a:spcPts val="1200"/>
              </a:spcAft>
              <a:buNone/>
            </a:pPr>
            <a:r>
              <a:t/>
            </a:r>
            <a:endParaRPr sz="1800">
              <a:solidFill>
                <a:srgbClr val="005088"/>
              </a:solidFill>
            </a:endParaRPr>
          </a:p>
        </p:txBody>
      </p:sp>
      <p:sp>
        <p:nvSpPr>
          <p:cNvPr id="608" name="Google Shape;608;p73"/>
          <p:cNvSpPr txBox="1"/>
          <p:nvPr/>
        </p:nvSpPr>
        <p:spPr>
          <a:xfrm>
            <a:off x="1349100" y="405825"/>
            <a:ext cx="6603600" cy="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005088"/>
                </a:solidFill>
                <a:latin typeface="DM Sans"/>
                <a:ea typeface="DM Sans"/>
                <a:cs typeface="DM Sans"/>
                <a:sym typeface="DM Sans"/>
              </a:rPr>
              <a:t>Loan Status VS </a:t>
            </a:r>
            <a:r>
              <a:rPr b="1" lang="en" sz="2600">
                <a:solidFill>
                  <a:srgbClr val="005088"/>
                </a:solidFill>
                <a:latin typeface="DM Sans"/>
                <a:ea typeface="DM Sans"/>
                <a:cs typeface="DM Sans"/>
                <a:sym typeface="DM Sans"/>
              </a:rPr>
              <a:t>Loan Percent Income</a:t>
            </a:r>
            <a:endParaRPr b="1" sz="2600">
              <a:solidFill>
                <a:srgbClr val="005088"/>
              </a:solidFill>
              <a:latin typeface="DM Sans"/>
              <a:ea typeface="DM Sans"/>
              <a:cs typeface="DM Sans"/>
              <a:sym typeface="DM Sans"/>
            </a:endParaRPr>
          </a:p>
        </p:txBody>
      </p:sp>
      <p:pic>
        <p:nvPicPr>
          <p:cNvPr id="609" name="Google Shape;609;p73"/>
          <p:cNvPicPr preferRelativeResize="0"/>
          <p:nvPr/>
        </p:nvPicPr>
        <p:blipFill>
          <a:blip r:embed="rId3">
            <a:alphaModFix/>
          </a:blip>
          <a:stretch>
            <a:fillRect/>
          </a:stretch>
        </p:blipFill>
        <p:spPr>
          <a:xfrm>
            <a:off x="4281200" y="1015276"/>
            <a:ext cx="4710400" cy="3149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7"/>
          <p:cNvSpPr txBox="1"/>
          <p:nvPr>
            <p:ph idx="1" type="body"/>
          </p:nvPr>
        </p:nvSpPr>
        <p:spPr>
          <a:xfrm>
            <a:off x="501200" y="1152475"/>
            <a:ext cx="8266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solidFill>
                  <a:srgbClr val="005088"/>
                </a:solidFill>
              </a:rPr>
              <a:t>Loan approval is a cornerstone of the financial sector, directly tied to credit risk assessment. Building a predictive model addresses the critical need to:</a:t>
            </a:r>
            <a:endParaRPr sz="1800">
              <a:solidFill>
                <a:srgbClr val="005088"/>
              </a:solidFill>
            </a:endParaRPr>
          </a:p>
          <a:p>
            <a:pPr indent="-342900" lvl="0" marL="457200" rtl="0" algn="l">
              <a:spcBef>
                <a:spcPts val="1200"/>
              </a:spcBef>
              <a:spcAft>
                <a:spcPts val="0"/>
              </a:spcAft>
              <a:buClr>
                <a:srgbClr val="005088"/>
              </a:buClr>
              <a:buSzPts val="1800"/>
              <a:buChar char="●"/>
            </a:pPr>
            <a:r>
              <a:rPr b="1" lang="en" sz="1800">
                <a:solidFill>
                  <a:srgbClr val="005088"/>
                </a:solidFill>
              </a:rPr>
              <a:t>Minimize default risk</a:t>
            </a:r>
            <a:r>
              <a:rPr lang="en" sz="1800">
                <a:solidFill>
                  <a:srgbClr val="005088"/>
                </a:solidFill>
              </a:rPr>
              <a:t>: Financial institutions aim to approve loans for applicants with a low likelihood of default.</a:t>
            </a:r>
            <a:endParaRPr sz="1800">
              <a:solidFill>
                <a:srgbClr val="005088"/>
              </a:solidFill>
            </a:endParaRPr>
          </a:p>
          <a:p>
            <a:pPr indent="-342900" lvl="0" marL="457200" rtl="0" algn="l">
              <a:spcBef>
                <a:spcPts val="0"/>
              </a:spcBef>
              <a:spcAft>
                <a:spcPts val="0"/>
              </a:spcAft>
              <a:buClr>
                <a:srgbClr val="005088"/>
              </a:buClr>
              <a:buSzPts val="1800"/>
              <a:buChar char="●"/>
            </a:pPr>
            <a:r>
              <a:rPr b="1" lang="en" sz="1800">
                <a:solidFill>
                  <a:srgbClr val="005088"/>
                </a:solidFill>
              </a:rPr>
              <a:t>Streamline decision-making</a:t>
            </a:r>
            <a:r>
              <a:rPr lang="en" sz="1800">
                <a:solidFill>
                  <a:srgbClr val="005088"/>
                </a:solidFill>
              </a:rPr>
              <a:t>: Automating loan approvals based on predictive models saves time and reduces human biases.</a:t>
            </a:r>
            <a:endParaRPr sz="1800">
              <a:solidFill>
                <a:srgbClr val="005088"/>
              </a:solidFill>
            </a:endParaRPr>
          </a:p>
          <a:p>
            <a:pPr indent="-342900" lvl="0" marL="457200" rtl="0" algn="l">
              <a:spcBef>
                <a:spcPts val="0"/>
              </a:spcBef>
              <a:spcAft>
                <a:spcPts val="0"/>
              </a:spcAft>
              <a:buClr>
                <a:srgbClr val="005088"/>
              </a:buClr>
              <a:buSzPts val="1800"/>
              <a:buChar char="●"/>
            </a:pPr>
            <a:r>
              <a:rPr b="1" lang="en" sz="1800">
                <a:solidFill>
                  <a:srgbClr val="005088"/>
                </a:solidFill>
              </a:rPr>
              <a:t>Enhance financial inclusion</a:t>
            </a:r>
            <a:r>
              <a:rPr lang="en" sz="1800">
                <a:solidFill>
                  <a:srgbClr val="005088"/>
                </a:solidFill>
              </a:rPr>
              <a:t>: Such models can be tuned to ensure fairer evaluations, improving access to credit for underserved populations.</a:t>
            </a:r>
            <a:endParaRPr sz="1800">
              <a:solidFill>
                <a:srgbClr val="005088"/>
              </a:solidFill>
            </a:endParaRPr>
          </a:p>
        </p:txBody>
      </p:sp>
      <p:sp>
        <p:nvSpPr>
          <p:cNvPr id="296" name="Google Shape;29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rgbClr val="005088"/>
                </a:solidFill>
              </a:rPr>
              <a:t>Why Loan?</a:t>
            </a:r>
            <a:endParaRPr>
              <a:solidFill>
                <a:srgbClr val="005088"/>
              </a:solidFill>
            </a:endParaRPr>
          </a:p>
        </p:txBody>
      </p:sp>
      <p:sp>
        <p:nvSpPr>
          <p:cNvPr id="297" name="Google Shape;297;p47"/>
          <p:cNvSpPr/>
          <p:nvPr/>
        </p:nvSpPr>
        <p:spPr>
          <a:xfrm>
            <a:off x="645820" y="4701937"/>
            <a:ext cx="1833600" cy="316200"/>
          </a:xfrm>
          <a:prstGeom prst="chevron">
            <a:avLst>
              <a:gd fmla="val 50000" name="adj"/>
            </a:avLst>
          </a:prstGeom>
          <a:solidFill>
            <a:srgbClr val="4892DC"/>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200"/>
              <a:t>Introduction</a:t>
            </a:r>
            <a:endParaRPr b="1" i="0" sz="1200" u="none" cap="none" strike="noStrike">
              <a:solidFill>
                <a:srgbClr val="000000"/>
              </a:solidFill>
              <a:latin typeface="Arial"/>
              <a:ea typeface="Arial"/>
              <a:cs typeface="Arial"/>
              <a:sym typeface="Arial"/>
            </a:endParaRPr>
          </a:p>
        </p:txBody>
      </p:sp>
      <p:sp>
        <p:nvSpPr>
          <p:cNvPr id="298" name="Google Shape;298;p47"/>
          <p:cNvSpPr/>
          <p:nvPr/>
        </p:nvSpPr>
        <p:spPr>
          <a:xfrm>
            <a:off x="2465364" y="4701937"/>
            <a:ext cx="14049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Data EDA</a:t>
            </a:r>
            <a:endParaRPr b="0" i="0" sz="1200" u="none" cap="none" strike="noStrike">
              <a:solidFill>
                <a:srgbClr val="000000"/>
              </a:solidFill>
              <a:latin typeface="Arial"/>
              <a:ea typeface="Arial"/>
              <a:cs typeface="Arial"/>
              <a:sym typeface="Arial"/>
            </a:endParaRPr>
          </a:p>
        </p:txBody>
      </p:sp>
      <p:sp>
        <p:nvSpPr>
          <p:cNvPr id="299" name="Google Shape;299;p47"/>
          <p:cNvSpPr/>
          <p:nvPr/>
        </p:nvSpPr>
        <p:spPr>
          <a:xfrm>
            <a:off x="3870150" y="4701936"/>
            <a:ext cx="13668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ML Model</a:t>
            </a:r>
            <a:endParaRPr b="0" i="0" sz="1200" u="none" cap="none" strike="noStrike">
              <a:solidFill>
                <a:srgbClr val="000000"/>
              </a:solidFill>
              <a:latin typeface="Arial"/>
              <a:ea typeface="Arial"/>
              <a:cs typeface="Arial"/>
              <a:sym typeface="Arial"/>
            </a:endParaRPr>
          </a:p>
        </p:txBody>
      </p:sp>
      <p:sp>
        <p:nvSpPr>
          <p:cNvPr id="300" name="Google Shape;300;p47"/>
          <p:cNvSpPr/>
          <p:nvPr/>
        </p:nvSpPr>
        <p:spPr>
          <a:xfrm>
            <a:off x="5173216" y="4701936"/>
            <a:ext cx="16236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Interpretation</a:t>
            </a:r>
            <a:endParaRPr b="0" i="0" sz="1200" u="none" cap="none" strike="noStrike">
              <a:solidFill>
                <a:srgbClr val="000000"/>
              </a:solidFill>
              <a:latin typeface="Arial"/>
              <a:ea typeface="Arial"/>
              <a:cs typeface="Arial"/>
              <a:sym typeface="Arial"/>
            </a:endParaRPr>
          </a:p>
        </p:txBody>
      </p:sp>
      <p:sp>
        <p:nvSpPr>
          <p:cNvPr id="301" name="Google Shape;301;p47"/>
          <p:cNvSpPr/>
          <p:nvPr/>
        </p:nvSpPr>
        <p:spPr>
          <a:xfrm>
            <a:off x="6765972" y="4701936"/>
            <a:ext cx="17322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Conclusion</a:t>
            </a:r>
            <a:endParaRPr b="0" i="0" sz="1200" u="none" cap="none" strike="noStrike">
              <a:solidFill>
                <a:srgbClr val="000000"/>
              </a:solidFill>
              <a:latin typeface="Arial"/>
              <a:ea typeface="Arial"/>
              <a:cs typeface="Arial"/>
              <a:sym typeface="Arial"/>
            </a:endParaRPr>
          </a:p>
        </p:txBody>
      </p:sp>
      <p:sp>
        <p:nvSpPr>
          <p:cNvPr id="302" name="Google Shape;302;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308" name="Google Shape;308;p48"/>
          <p:cNvSpPr txBox="1"/>
          <p:nvPr>
            <p:ph idx="2" type="body"/>
          </p:nvPr>
        </p:nvSpPr>
        <p:spPr>
          <a:xfrm>
            <a:off x="273150" y="-184275"/>
            <a:ext cx="5199600" cy="1043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b="1" lang="en" sz="2400">
                <a:solidFill>
                  <a:srgbClr val="005088"/>
                </a:solidFill>
                <a:latin typeface="Merriweather"/>
                <a:ea typeface="Merriweather"/>
                <a:cs typeface="Merriweather"/>
                <a:sym typeface="Merriweather"/>
              </a:rPr>
              <a:t>Introduction</a:t>
            </a:r>
            <a:endParaRPr b="1" sz="2400">
              <a:solidFill>
                <a:srgbClr val="005088"/>
              </a:solidFill>
              <a:latin typeface="Merriweather"/>
              <a:ea typeface="Merriweather"/>
              <a:cs typeface="Merriweather"/>
              <a:sym typeface="Merriweather"/>
            </a:endParaRPr>
          </a:p>
        </p:txBody>
      </p:sp>
      <p:pic>
        <p:nvPicPr>
          <p:cNvPr id="309" name="Google Shape;309;p48"/>
          <p:cNvPicPr preferRelativeResize="0"/>
          <p:nvPr/>
        </p:nvPicPr>
        <p:blipFill>
          <a:blip r:embed="rId3">
            <a:alphaModFix/>
          </a:blip>
          <a:stretch>
            <a:fillRect/>
          </a:stretch>
        </p:blipFill>
        <p:spPr>
          <a:xfrm>
            <a:off x="6373275" y="550448"/>
            <a:ext cx="612721" cy="590645"/>
          </a:xfrm>
          <a:prstGeom prst="rect">
            <a:avLst/>
          </a:prstGeom>
          <a:noFill/>
          <a:ln>
            <a:noFill/>
          </a:ln>
        </p:spPr>
      </p:pic>
      <p:sp>
        <p:nvSpPr>
          <p:cNvPr id="310" name="Google Shape;310;p48"/>
          <p:cNvSpPr txBox="1"/>
          <p:nvPr/>
        </p:nvSpPr>
        <p:spPr>
          <a:xfrm>
            <a:off x="4551750" y="1428550"/>
            <a:ext cx="4342800" cy="97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5088"/>
                </a:solidFill>
                <a:latin typeface="DM Sans"/>
                <a:ea typeface="DM Sans"/>
                <a:cs typeface="DM Sans"/>
                <a:sym typeface="DM Sans"/>
              </a:rPr>
              <a:t>Develop a predictive model to classify loan applications as approved or rejected using historical data</a:t>
            </a:r>
            <a:endParaRPr sz="1800">
              <a:solidFill>
                <a:srgbClr val="005088"/>
              </a:solidFill>
              <a:latin typeface="DM Sans"/>
              <a:ea typeface="DM Sans"/>
              <a:cs typeface="DM Sans"/>
              <a:sym typeface="DM Sans"/>
            </a:endParaRPr>
          </a:p>
        </p:txBody>
      </p:sp>
      <p:sp>
        <p:nvSpPr>
          <p:cNvPr id="311" name="Google Shape;311;p48"/>
          <p:cNvSpPr txBox="1"/>
          <p:nvPr/>
        </p:nvSpPr>
        <p:spPr>
          <a:xfrm>
            <a:off x="5278880" y="1120663"/>
            <a:ext cx="2868300" cy="36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rgbClr val="005088"/>
                </a:solidFill>
                <a:latin typeface="DM Sans"/>
                <a:ea typeface="DM Sans"/>
                <a:cs typeface="DM Sans"/>
                <a:sym typeface="DM Sans"/>
              </a:rPr>
              <a:t>Project Objective</a:t>
            </a:r>
            <a:endParaRPr b="1" sz="1700">
              <a:solidFill>
                <a:srgbClr val="005088"/>
              </a:solidFill>
              <a:latin typeface="DM Sans"/>
              <a:ea typeface="DM Sans"/>
              <a:cs typeface="DM Sans"/>
              <a:sym typeface="DM Sans"/>
            </a:endParaRPr>
          </a:p>
        </p:txBody>
      </p:sp>
      <p:sp>
        <p:nvSpPr>
          <p:cNvPr id="312" name="Google Shape;312;p48"/>
          <p:cNvSpPr txBox="1"/>
          <p:nvPr/>
        </p:nvSpPr>
        <p:spPr>
          <a:xfrm>
            <a:off x="2379125" y="163775"/>
            <a:ext cx="30936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5088"/>
                </a:solidFill>
                <a:latin typeface="DM Sans"/>
                <a:ea typeface="DM Sans"/>
                <a:cs typeface="DM Sans"/>
                <a:sym typeface="DM Sans"/>
              </a:rPr>
              <a:t>Loan Approval Predictive Model</a:t>
            </a:r>
            <a:endParaRPr>
              <a:solidFill>
                <a:srgbClr val="005088"/>
              </a:solidFill>
              <a:latin typeface="DM Sans"/>
              <a:ea typeface="DM Sans"/>
              <a:cs typeface="DM Sans"/>
              <a:sym typeface="DM Sans"/>
            </a:endParaRPr>
          </a:p>
        </p:txBody>
      </p:sp>
      <p:pic>
        <p:nvPicPr>
          <p:cNvPr id="313" name="Google Shape;313;p48"/>
          <p:cNvPicPr preferRelativeResize="0"/>
          <p:nvPr/>
        </p:nvPicPr>
        <p:blipFill>
          <a:blip r:embed="rId4">
            <a:alphaModFix/>
          </a:blip>
          <a:stretch>
            <a:fillRect/>
          </a:stretch>
        </p:blipFill>
        <p:spPr>
          <a:xfrm>
            <a:off x="2068087" y="2404979"/>
            <a:ext cx="721019" cy="695040"/>
          </a:xfrm>
          <a:prstGeom prst="rect">
            <a:avLst/>
          </a:prstGeom>
          <a:noFill/>
          <a:ln>
            <a:noFill/>
          </a:ln>
        </p:spPr>
      </p:pic>
      <p:sp>
        <p:nvSpPr>
          <p:cNvPr id="314" name="Google Shape;314;p48"/>
          <p:cNvSpPr txBox="1"/>
          <p:nvPr/>
        </p:nvSpPr>
        <p:spPr>
          <a:xfrm>
            <a:off x="1061137" y="2975229"/>
            <a:ext cx="2868300" cy="36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rgbClr val="005088"/>
                </a:solidFill>
                <a:latin typeface="DM Sans"/>
                <a:ea typeface="DM Sans"/>
                <a:cs typeface="DM Sans"/>
                <a:sym typeface="DM Sans"/>
              </a:rPr>
              <a:t>Significance</a:t>
            </a:r>
            <a:endParaRPr b="1" sz="1700">
              <a:solidFill>
                <a:srgbClr val="005088"/>
              </a:solidFill>
              <a:latin typeface="DM Sans"/>
              <a:ea typeface="DM Sans"/>
              <a:cs typeface="DM Sans"/>
              <a:sym typeface="DM Sans"/>
            </a:endParaRPr>
          </a:p>
        </p:txBody>
      </p:sp>
      <p:sp>
        <p:nvSpPr>
          <p:cNvPr id="315" name="Google Shape;315;p48"/>
          <p:cNvSpPr txBox="1"/>
          <p:nvPr/>
        </p:nvSpPr>
        <p:spPr>
          <a:xfrm>
            <a:off x="363569" y="3283107"/>
            <a:ext cx="4115400" cy="97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5088"/>
                </a:solidFill>
                <a:latin typeface="DM Sans"/>
                <a:ea typeface="DM Sans"/>
                <a:cs typeface="DM Sans"/>
                <a:sym typeface="DM Sans"/>
              </a:rPr>
              <a:t>Enhance decision-making, promote fairness, and improve transparency in loan evaluation for financial institutions</a:t>
            </a:r>
            <a:endParaRPr sz="1800">
              <a:solidFill>
                <a:srgbClr val="005088"/>
              </a:solidFill>
              <a:latin typeface="DM Sans"/>
              <a:ea typeface="DM Sans"/>
              <a:cs typeface="DM Sans"/>
              <a:sym typeface="DM Sans"/>
            </a:endParaRPr>
          </a:p>
        </p:txBody>
      </p:sp>
      <p:pic>
        <p:nvPicPr>
          <p:cNvPr id="316" name="Google Shape;316;p48"/>
          <p:cNvPicPr preferRelativeResize="0"/>
          <p:nvPr/>
        </p:nvPicPr>
        <p:blipFill>
          <a:blip r:embed="rId5">
            <a:alphaModFix/>
          </a:blip>
          <a:stretch>
            <a:fillRect/>
          </a:stretch>
        </p:blipFill>
        <p:spPr>
          <a:xfrm>
            <a:off x="6355621" y="2457178"/>
            <a:ext cx="612721" cy="590643"/>
          </a:xfrm>
          <a:prstGeom prst="rect">
            <a:avLst/>
          </a:prstGeom>
          <a:noFill/>
          <a:ln>
            <a:noFill/>
          </a:ln>
        </p:spPr>
      </p:pic>
      <p:sp>
        <p:nvSpPr>
          <p:cNvPr id="317" name="Google Shape;317;p48"/>
          <p:cNvSpPr txBox="1"/>
          <p:nvPr/>
        </p:nvSpPr>
        <p:spPr>
          <a:xfrm>
            <a:off x="5207089" y="2975229"/>
            <a:ext cx="2868300" cy="36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rgbClr val="005088"/>
                </a:solidFill>
                <a:latin typeface="DM Sans"/>
                <a:ea typeface="DM Sans"/>
                <a:cs typeface="DM Sans"/>
                <a:sym typeface="DM Sans"/>
              </a:rPr>
              <a:t>Methodology</a:t>
            </a:r>
            <a:endParaRPr b="1" sz="1700">
              <a:solidFill>
                <a:srgbClr val="005088"/>
              </a:solidFill>
              <a:latin typeface="DM Sans"/>
              <a:ea typeface="DM Sans"/>
              <a:cs typeface="DM Sans"/>
              <a:sym typeface="DM Sans"/>
            </a:endParaRPr>
          </a:p>
        </p:txBody>
      </p:sp>
      <p:sp>
        <p:nvSpPr>
          <p:cNvPr id="318" name="Google Shape;318;p48"/>
          <p:cNvSpPr txBox="1"/>
          <p:nvPr/>
        </p:nvSpPr>
        <p:spPr>
          <a:xfrm>
            <a:off x="4553947" y="3283107"/>
            <a:ext cx="4115400" cy="97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5088"/>
                </a:solidFill>
                <a:latin typeface="DM Sans"/>
                <a:ea typeface="DM Sans"/>
                <a:cs typeface="DM Sans"/>
                <a:sym typeface="DM Sans"/>
              </a:rPr>
              <a:t>Utilize logistic regression for binary outcome predictions: </a:t>
            </a:r>
            <a:endParaRPr sz="1800">
              <a:solidFill>
                <a:srgbClr val="005088"/>
              </a:solidFill>
              <a:latin typeface="DM Sans"/>
              <a:ea typeface="DM Sans"/>
              <a:cs typeface="DM Sans"/>
              <a:sym typeface="DM Sans"/>
            </a:endParaRPr>
          </a:p>
          <a:p>
            <a:pPr indent="0" lvl="0" marL="0" rtl="0" algn="ctr">
              <a:spcBef>
                <a:spcPts val="0"/>
              </a:spcBef>
              <a:spcAft>
                <a:spcPts val="0"/>
              </a:spcAft>
              <a:buNone/>
            </a:pPr>
            <a:r>
              <a:rPr lang="en" sz="1800">
                <a:solidFill>
                  <a:srgbClr val="005088"/>
                </a:solidFill>
                <a:latin typeface="DM Sans"/>
                <a:ea typeface="DM Sans"/>
                <a:cs typeface="DM Sans"/>
                <a:sym typeface="DM Sans"/>
              </a:rPr>
              <a:t>approval (1) or rejection (0).</a:t>
            </a:r>
            <a:endParaRPr sz="1800">
              <a:solidFill>
                <a:srgbClr val="005088"/>
              </a:solidFill>
              <a:latin typeface="DM Sans"/>
              <a:ea typeface="DM Sans"/>
              <a:cs typeface="DM Sans"/>
              <a:sym typeface="DM Sans"/>
            </a:endParaRPr>
          </a:p>
        </p:txBody>
      </p:sp>
      <p:pic>
        <p:nvPicPr>
          <p:cNvPr id="319" name="Google Shape;319;p48"/>
          <p:cNvPicPr preferRelativeResize="0"/>
          <p:nvPr/>
        </p:nvPicPr>
        <p:blipFill>
          <a:blip r:embed="rId6">
            <a:alphaModFix/>
          </a:blip>
          <a:stretch>
            <a:fillRect/>
          </a:stretch>
        </p:blipFill>
        <p:spPr>
          <a:xfrm>
            <a:off x="2060804" y="498250"/>
            <a:ext cx="721019" cy="695040"/>
          </a:xfrm>
          <a:prstGeom prst="rect">
            <a:avLst/>
          </a:prstGeom>
          <a:noFill/>
          <a:ln>
            <a:noFill/>
          </a:ln>
        </p:spPr>
      </p:pic>
      <p:sp>
        <p:nvSpPr>
          <p:cNvPr id="320" name="Google Shape;320;p48"/>
          <p:cNvSpPr txBox="1"/>
          <p:nvPr/>
        </p:nvSpPr>
        <p:spPr>
          <a:xfrm>
            <a:off x="334000" y="1428540"/>
            <a:ext cx="4189200" cy="976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solidFill>
                  <a:srgbClr val="005088"/>
                </a:solidFill>
                <a:latin typeface="DM Sans"/>
                <a:ea typeface="DM Sans"/>
                <a:cs typeface="DM Sans"/>
                <a:sym typeface="DM Sans"/>
              </a:rPr>
              <a:t>Dataset titled </a:t>
            </a:r>
            <a:endParaRPr sz="1800">
              <a:solidFill>
                <a:srgbClr val="005088"/>
              </a:solidFill>
              <a:latin typeface="DM Sans"/>
              <a:ea typeface="DM Sans"/>
              <a:cs typeface="DM Sans"/>
              <a:sym typeface="DM Sans"/>
            </a:endParaRPr>
          </a:p>
          <a:p>
            <a:pPr indent="0" lvl="0" marL="0" rtl="0" algn="ctr">
              <a:spcBef>
                <a:spcPts val="0"/>
              </a:spcBef>
              <a:spcAft>
                <a:spcPts val="0"/>
              </a:spcAft>
              <a:buNone/>
            </a:pPr>
            <a:r>
              <a:rPr i="1" lang="en" sz="1800">
                <a:solidFill>
                  <a:srgbClr val="005088"/>
                </a:solidFill>
                <a:latin typeface="DM Sans"/>
                <a:ea typeface="DM Sans"/>
                <a:cs typeface="DM Sans"/>
                <a:sym typeface="DM Sans"/>
              </a:rPr>
              <a:t>Loan Approval Classification Data</a:t>
            </a:r>
            <a:r>
              <a:rPr lang="en" sz="1800">
                <a:solidFill>
                  <a:srgbClr val="005088"/>
                </a:solidFill>
                <a:latin typeface="DM Sans"/>
                <a:ea typeface="DM Sans"/>
                <a:cs typeface="DM Sans"/>
                <a:sym typeface="DM Sans"/>
              </a:rPr>
              <a:t> sourced from </a:t>
            </a:r>
            <a:r>
              <a:rPr b="1" lang="en" sz="1800">
                <a:solidFill>
                  <a:srgbClr val="005088"/>
                </a:solidFill>
                <a:latin typeface="DM Sans"/>
                <a:ea typeface="DM Sans"/>
                <a:cs typeface="DM Sans"/>
                <a:sym typeface="DM Sans"/>
              </a:rPr>
              <a:t>Kaggle</a:t>
            </a:r>
            <a:endParaRPr b="1" sz="1800">
              <a:solidFill>
                <a:srgbClr val="005088"/>
              </a:solidFill>
              <a:latin typeface="DM Sans"/>
              <a:ea typeface="DM Sans"/>
              <a:cs typeface="DM Sans"/>
              <a:sym typeface="DM Sans"/>
            </a:endParaRPr>
          </a:p>
        </p:txBody>
      </p:sp>
      <p:sp>
        <p:nvSpPr>
          <p:cNvPr id="321" name="Google Shape;321;p48"/>
          <p:cNvSpPr txBox="1"/>
          <p:nvPr/>
        </p:nvSpPr>
        <p:spPr>
          <a:xfrm>
            <a:off x="987141" y="1120663"/>
            <a:ext cx="2868300" cy="368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700">
                <a:solidFill>
                  <a:srgbClr val="005088"/>
                </a:solidFill>
                <a:latin typeface="DM Sans"/>
                <a:ea typeface="DM Sans"/>
                <a:cs typeface="DM Sans"/>
                <a:sym typeface="DM Sans"/>
              </a:rPr>
              <a:t>Data Source</a:t>
            </a:r>
            <a:endParaRPr b="1" sz="1700">
              <a:solidFill>
                <a:srgbClr val="005088"/>
              </a:solidFill>
              <a:latin typeface="DM Sans"/>
              <a:ea typeface="DM Sans"/>
              <a:cs typeface="DM Sans"/>
              <a:sym typeface="DM Sans"/>
            </a:endParaRPr>
          </a:p>
        </p:txBody>
      </p:sp>
      <p:sp>
        <p:nvSpPr>
          <p:cNvPr id="322" name="Google Shape;322;p48"/>
          <p:cNvSpPr/>
          <p:nvPr/>
        </p:nvSpPr>
        <p:spPr>
          <a:xfrm>
            <a:off x="645820" y="4701937"/>
            <a:ext cx="1833600" cy="316200"/>
          </a:xfrm>
          <a:prstGeom prst="chevron">
            <a:avLst>
              <a:gd fmla="val 50000" name="adj"/>
            </a:avLst>
          </a:prstGeom>
          <a:solidFill>
            <a:srgbClr val="4892DC"/>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lang="en" sz="1200"/>
              <a:t>Introduction</a:t>
            </a:r>
            <a:endParaRPr b="1" i="0" sz="1200" u="none" cap="none" strike="noStrike">
              <a:solidFill>
                <a:srgbClr val="000000"/>
              </a:solidFill>
              <a:latin typeface="Arial"/>
              <a:ea typeface="Arial"/>
              <a:cs typeface="Arial"/>
              <a:sym typeface="Arial"/>
            </a:endParaRPr>
          </a:p>
        </p:txBody>
      </p:sp>
      <p:sp>
        <p:nvSpPr>
          <p:cNvPr id="323" name="Google Shape;323;p48"/>
          <p:cNvSpPr/>
          <p:nvPr/>
        </p:nvSpPr>
        <p:spPr>
          <a:xfrm>
            <a:off x="2465364" y="4701937"/>
            <a:ext cx="14049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Data EDA</a:t>
            </a:r>
            <a:endParaRPr b="0" i="0" sz="1200" u="none" cap="none" strike="noStrike">
              <a:solidFill>
                <a:srgbClr val="000000"/>
              </a:solidFill>
              <a:latin typeface="Arial"/>
              <a:ea typeface="Arial"/>
              <a:cs typeface="Arial"/>
              <a:sym typeface="Arial"/>
            </a:endParaRPr>
          </a:p>
        </p:txBody>
      </p:sp>
      <p:sp>
        <p:nvSpPr>
          <p:cNvPr id="324" name="Google Shape;324;p48"/>
          <p:cNvSpPr/>
          <p:nvPr/>
        </p:nvSpPr>
        <p:spPr>
          <a:xfrm>
            <a:off x="3870150" y="4701936"/>
            <a:ext cx="13668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ML Model</a:t>
            </a:r>
            <a:endParaRPr b="0" i="0" sz="1200" u="none" cap="none" strike="noStrike">
              <a:solidFill>
                <a:srgbClr val="000000"/>
              </a:solidFill>
              <a:latin typeface="Arial"/>
              <a:ea typeface="Arial"/>
              <a:cs typeface="Arial"/>
              <a:sym typeface="Arial"/>
            </a:endParaRPr>
          </a:p>
        </p:txBody>
      </p:sp>
      <p:sp>
        <p:nvSpPr>
          <p:cNvPr id="325" name="Google Shape;325;p48"/>
          <p:cNvSpPr/>
          <p:nvPr/>
        </p:nvSpPr>
        <p:spPr>
          <a:xfrm>
            <a:off x="5173216" y="4701936"/>
            <a:ext cx="16236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Interpretation</a:t>
            </a:r>
            <a:endParaRPr b="0" i="0" sz="1200" u="none" cap="none" strike="noStrike">
              <a:solidFill>
                <a:srgbClr val="000000"/>
              </a:solidFill>
              <a:latin typeface="Arial"/>
              <a:ea typeface="Arial"/>
              <a:cs typeface="Arial"/>
              <a:sym typeface="Arial"/>
            </a:endParaRPr>
          </a:p>
        </p:txBody>
      </p:sp>
      <p:sp>
        <p:nvSpPr>
          <p:cNvPr id="326" name="Google Shape;326;p48"/>
          <p:cNvSpPr/>
          <p:nvPr/>
        </p:nvSpPr>
        <p:spPr>
          <a:xfrm>
            <a:off x="6765972" y="4701936"/>
            <a:ext cx="17322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Conclusion</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332" name="Google Shape;332;p49"/>
          <p:cNvSpPr txBox="1"/>
          <p:nvPr/>
        </p:nvSpPr>
        <p:spPr>
          <a:xfrm>
            <a:off x="948187" y="2168764"/>
            <a:ext cx="7043700" cy="493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4800">
                <a:solidFill>
                  <a:srgbClr val="005088"/>
                </a:solidFill>
                <a:latin typeface="Merriweather"/>
                <a:ea typeface="Merriweather"/>
                <a:cs typeface="Merriweather"/>
                <a:sym typeface="Merriweather"/>
              </a:rPr>
              <a:t>Data EDA</a:t>
            </a:r>
            <a:endParaRPr b="1" sz="4800">
              <a:solidFill>
                <a:srgbClr val="005088"/>
              </a:solidFill>
              <a:latin typeface="Merriweather"/>
              <a:ea typeface="Merriweather"/>
              <a:cs typeface="Merriweather"/>
              <a:sym typeface="Merriweath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0"/>
          <p:cNvSpPr txBox="1"/>
          <p:nvPr/>
        </p:nvSpPr>
        <p:spPr>
          <a:xfrm>
            <a:off x="145250" y="69050"/>
            <a:ext cx="3857700" cy="78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005088"/>
                </a:solidFill>
                <a:latin typeface="DM Sans"/>
                <a:ea typeface="DM Sans"/>
                <a:cs typeface="DM Sans"/>
                <a:sym typeface="DM Sans"/>
              </a:rPr>
              <a:t>Dataset Overview</a:t>
            </a:r>
            <a:endParaRPr b="1" sz="1800">
              <a:solidFill>
                <a:srgbClr val="005088"/>
              </a:solidFill>
              <a:latin typeface="DM Sans"/>
              <a:ea typeface="DM Sans"/>
              <a:cs typeface="DM Sans"/>
              <a:sym typeface="DM Sans"/>
            </a:endParaRPr>
          </a:p>
        </p:txBody>
      </p:sp>
      <p:sp>
        <p:nvSpPr>
          <p:cNvPr id="338" name="Google Shape;338;p50"/>
          <p:cNvSpPr txBox="1"/>
          <p:nvPr/>
        </p:nvSpPr>
        <p:spPr>
          <a:xfrm>
            <a:off x="2477700" y="69050"/>
            <a:ext cx="58398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700">
                <a:solidFill>
                  <a:srgbClr val="005088"/>
                </a:solidFill>
                <a:latin typeface="DM Sans"/>
                <a:ea typeface="DM Sans"/>
                <a:cs typeface="DM Sans"/>
                <a:sym typeface="DM Sans"/>
              </a:rPr>
              <a:t>The dataset contains 45,000 records and 14 variables</a:t>
            </a:r>
            <a:endParaRPr sz="1700">
              <a:solidFill>
                <a:srgbClr val="005088"/>
              </a:solidFill>
              <a:latin typeface="DM Sans"/>
              <a:ea typeface="DM Sans"/>
              <a:cs typeface="DM Sans"/>
              <a:sym typeface="DM Sans"/>
            </a:endParaRPr>
          </a:p>
        </p:txBody>
      </p:sp>
      <p:pic>
        <p:nvPicPr>
          <p:cNvPr id="339" name="Google Shape;339;p50"/>
          <p:cNvPicPr preferRelativeResize="0"/>
          <p:nvPr/>
        </p:nvPicPr>
        <p:blipFill>
          <a:blip r:embed="rId3">
            <a:alphaModFix/>
          </a:blip>
          <a:stretch>
            <a:fillRect/>
          </a:stretch>
        </p:blipFill>
        <p:spPr>
          <a:xfrm>
            <a:off x="618300" y="3269255"/>
            <a:ext cx="7458022" cy="1226021"/>
          </a:xfrm>
          <a:prstGeom prst="rect">
            <a:avLst/>
          </a:prstGeom>
          <a:noFill/>
          <a:ln>
            <a:noFill/>
          </a:ln>
        </p:spPr>
      </p:pic>
      <p:pic>
        <p:nvPicPr>
          <p:cNvPr id="340" name="Google Shape;340;p50"/>
          <p:cNvPicPr preferRelativeResize="0"/>
          <p:nvPr/>
        </p:nvPicPr>
        <p:blipFill>
          <a:blip r:embed="rId4">
            <a:alphaModFix/>
          </a:blip>
          <a:stretch>
            <a:fillRect/>
          </a:stretch>
        </p:blipFill>
        <p:spPr>
          <a:xfrm>
            <a:off x="618312" y="606350"/>
            <a:ext cx="7458002" cy="2668919"/>
          </a:xfrm>
          <a:prstGeom prst="rect">
            <a:avLst/>
          </a:prstGeom>
          <a:noFill/>
          <a:ln>
            <a:noFill/>
          </a:ln>
        </p:spPr>
      </p:pic>
      <p:sp>
        <p:nvSpPr>
          <p:cNvPr id="341" name="Google Shape;341;p50"/>
          <p:cNvSpPr/>
          <p:nvPr/>
        </p:nvSpPr>
        <p:spPr>
          <a:xfrm>
            <a:off x="618300" y="3050972"/>
            <a:ext cx="7458000" cy="166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42" name="Google Shape;342;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343" name="Google Shape;343;p50"/>
          <p:cNvSpPr/>
          <p:nvPr/>
        </p:nvSpPr>
        <p:spPr>
          <a:xfrm>
            <a:off x="645820" y="4701937"/>
            <a:ext cx="18336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Introduction</a:t>
            </a:r>
            <a:endParaRPr i="0" sz="1200" u="none" cap="none" strike="noStrike">
              <a:solidFill>
                <a:srgbClr val="000000"/>
              </a:solidFill>
            </a:endParaRPr>
          </a:p>
        </p:txBody>
      </p:sp>
      <p:sp>
        <p:nvSpPr>
          <p:cNvPr id="344" name="Google Shape;344;p50"/>
          <p:cNvSpPr/>
          <p:nvPr/>
        </p:nvSpPr>
        <p:spPr>
          <a:xfrm>
            <a:off x="2465364" y="4701937"/>
            <a:ext cx="1404900" cy="316200"/>
          </a:xfrm>
          <a:prstGeom prst="chevron">
            <a:avLst>
              <a:gd fmla="val 50000" name="adj"/>
            </a:avLst>
          </a:prstGeom>
          <a:solidFill>
            <a:srgbClr val="4892DC"/>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 sz="1200"/>
              <a:t>Data EDA</a:t>
            </a:r>
            <a:endParaRPr b="1" i="0" sz="1200" u="none" cap="none" strike="noStrike">
              <a:solidFill>
                <a:srgbClr val="000000"/>
              </a:solidFill>
            </a:endParaRPr>
          </a:p>
        </p:txBody>
      </p:sp>
      <p:sp>
        <p:nvSpPr>
          <p:cNvPr id="345" name="Google Shape;345;p50"/>
          <p:cNvSpPr/>
          <p:nvPr/>
        </p:nvSpPr>
        <p:spPr>
          <a:xfrm>
            <a:off x="3870150" y="4701936"/>
            <a:ext cx="13668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ML Model</a:t>
            </a:r>
            <a:endParaRPr b="0" i="0" sz="1200" u="none" cap="none" strike="noStrike">
              <a:solidFill>
                <a:srgbClr val="000000"/>
              </a:solidFill>
              <a:latin typeface="Arial"/>
              <a:ea typeface="Arial"/>
              <a:cs typeface="Arial"/>
              <a:sym typeface="Arial"/>
            </a:endParaRPr>
          </a:p>
        </p:txBody>
      </p:sp>
      <p:sp>
        <p:nvSpPr>
          <p:cNvPr id="346" name="Google Shape;346;p50"/>
          <p:cNvSpPr/>
          <p:nvPr/>
        </p:nvSpPr>
        <p:spPr>
          <a:xfrm>
            <a:off x="5173216" y="4701936"/>
            <a:ext cx="16236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Interpretation</a:t>
            </a:r>
            <a:endParaRPr b="0" i="0" sz="1200" u="none" cap="none" strike="noStrike">
              <a:solidFill>
                <a:srgbClr val="000000"/>
              </a:solidFill>
              <a:latin typeface="Arial"/>
              <a:ea typeface="Arial"/>
              <a:cs typeface="Arial"/>
              <a:sym typeface="Arial"/>
            </a:endParaRPr>
          </a:p>
        </p:txBody>
      </p:sp>
      <p:sp>
        <p:nvSpPr>
          <p:cNvPr id="347" name="Google Shape;347;p50"/>
          <p:cNvSpPr/>
          <p:nvPr/>
        </p:nvSpPr>
        <p:spPr>
          <a:xfrm>
            <a:off x="6765972" y="4701936"/>
            <a:ext cx="17322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Conclusion</a:t>
            </a:r>
            <a:endParaRPr b="0" i="0" sz="1200" u="none" cap="none" strike="noStrike">
              <a:solidFill>
                <a:srgbClr val="000000"/>
              </a:solidFill>
              <a:latin typeface="Arial"/>
              <a:ea typeface="Arial"/>
              <a:cs typeface="Arial"/>
              <a:sym typeface="Arial"/>
            </a:endParaRPr>
          </a:p>
        </p:txBody>
      </p:sp>
      <p:sp>
        <p:nvSpPr>
          <p:cNvPr id="348" name="Google Shape;348;p50"/>
          <p:cNvSpPr txBox="1"/>
          <p:nvPr/>
        </p:nvSpPr>
        <p:spPr>
          <a:xfrm>
            <a:off x="8063400" y="2924125"/>
            <a:ext cx="1366800" cy="24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dk2"/>
                </a:solidFill>
                <a:latin typeface="DM Sans"/>
                <a:ea typeface="DM Sans"/>
                <a:cs typeface="DM Sans"/>
                <a:sym typeface="DM Sans"/>
              </a:rPr>
              <a:t>Dependent  variable！</a:t>
            </a:r>
            <a:endParaRPr b="1" sz="900">
              <a:solidFill>
                <a:schemeClr val="dk2"/>
              </a:solidFill>
              <a:latin typeface="DM Sans"/>
              <a:ea typeface="DM Sans"/>
              <a:cs typeface="DM Sans"/>
              <a:sym typeface="DM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354" name="Google Shape;354;p51"/>
          <p:cNvSpPr txBox="1"/>
          <p:nvPr>
            <p:ph idx="3" type="body"/>
          </p:nvPr>
        </p:nvSpPr>
        <p:spPr>
          <a:xfrm>
            <a:off x="134275" y="979425"/>
            <a:ext cx="4282800" cy="3279600"/>
          </a:xfrm>
          <a:prstGeom prst="rect">
            <a:avLst/>
          </a:prstGeom>
        </p:spPr>
        <p:txBody>
          <a:bodyPr anchorCtr="0" anchor="ctr" bIns="91425" lIns="91425" spcFirstLastPara="1" rIns="91425" wrap="square" tIns="91425">
            <a:noAutofit/>
          </a:bodyPr>
          <a:lstStyle/>
          <a:p>
            <a:pPr indent="-355600" lvl="0" marL="457200" rtl="0" algn="l">
              <a:spcBef>
                <a:spcPts val="0"/>
              </a:spcBef>
              <a:spcAft>
                <a:spcPts val="0"/>
              </a:spcAft>
              <a:buClr>
                <a:srgbClr val="005088"/>
              </a:buClr>
              <a:buSzPts val="2000"/>
              <a:buChar char="●"/>
            </a:pPr>
            <a:r>
              <a:rPr lang="en" sz="2000">
                <a:solidFill>
                  <a:srgbClr val="005088"/>
                </a:solidFill>
              </a:rPr>
              <a:t>Loans in category 0 account for 77.78% of the total dataset.</a:t>
            </a:r>
            <a:endParaRPr sz="2000">
              <a:solidFill>
                <a:srgbClr val="005088"/>
              </a:solidFill>
            </a:endParaRPr>
          </a:p>
          <a:p>
            <a:pPr indent="-355600" lvl="0" marL="457200" rtl="0" algn="l">
              <a:spcBef>
                <a:spcPts val="0"/>
              </a:spcBef>
              <a:spcAft>
                <a:spcPts val="0"/>
              </a:spcAft>
              <a:buClr>
                <a:srgbClr val="005088"/>
              </a:buClr>
              <a:buSzPts val="2000"/>
              <a:buChar char="●"/>
            </a:pPr>
            <a:r>
              <a:rPr lang="en" sz="2000">
                <a:solidFill>
                  <a:srgbClr val="005088"/>
                </a:solidFill>
              </a:rPr>
              <a:t>Loans in category 1 account for 22.22% of the total dataset.</a:t>
            </a:r>
            <a:endParaRPr sz="2000">
              <a:solidFill>
                <a:srgbClr val="005088"/>
              </a:solidFill>
            </a:endParaRPr>
          </a:p>
          <a:p>
            <a:pPr indent="-355600" lvl="0" marL="457200" rtl="0" algn="l">
              <a:spcBef>
                <a:spcPts val="0"/>
              </a:spcBef>
              <a:spcAft>
                <a:spcPts val="0"/>
              </a:spcAft>
              <a:buClr>
                <a:srgbClr val="005088"/>
              </a:buClr>
              <a:buSzPts val="2000"/>
              <a:buChar char="●"/>
            </a:pPr>
            <a:r>
              <a:rPr lang="en" sz="2000">
                <a:solidFill>
                  <a:srgbClr val="005088"/>
                </a:solidFill>
              </a:rPr>
              <a:t>The majority of the loans fall into category 0 (Rejected)</a:t>
            </a:r>
            <a:endParaRPr sz="2000">
              <a:solidFill>
                <a:srgbClr val="005088"/>
              </a:solidFill>
            </a:endParaRPr>
          </a:p>
        </p:txBody>
      </p:sp>
      <p:sp>
        <p:nvSpPr>
          <p:cNvPr id="355" name="Google Shape;355;p51"/>
          <p:cNvSpPr txBox="1"/>
          <p:nvPr/>
        </p:nvSpPr>
        <p:spPr>
          <a:xfrm>
            <a:off x="2415900" y="405825"/>
            <a:ext cx="6603600" cy="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005088"/>
                </a:solidFill>
                <a:latin typeface="DM Sans"/>
                <a:ea typeface="DM Sans"/>
                <a:cs typeface="DM Sans"/>
                <a:sym typeface="DM Sans"/>
              </a:rPr>
              <a:t>Loan Status Distribution</a:t>
            </a:r>
            <a:endParaRPr b="1" sz="2600">
              <a:solidFill>
                <a:srgbClr val="005088"/>
              </a:solidFill>
              <a:latin typeface="DM Sans"/>
              <a:ea typeface="DM Sans"/>
              <a:cs typeface="DM Sans"/>
              <a:sym typeface="DM Sans"/>
            </a:endParaRPr>
          </a:p>
          <a:p>
            <a:pPr indent="0" lvl="0" marL="0" rtl="0" algn="l">
              <a:spcBef>
                <a:spcPts val="0"/>
              </a:spcBef>
              <a:spcAft>
                <a:spcPts val="0"/>
              </a:spcAft>
              <a:buNone/>
            </a:pPr>
            <a:r>
              <a:t/>
            </a:r>
            <a:endParaRPr b="1" sz="2600">
              <a:solidFill>
                <a:srgbClr val="005088"/>
              </a:solidFill>
              <a:latin typeface="DM Sans"/>
              <a:ea typeface="DM Sans"/>
              <a:cs typeface="DM Sans"/>
              <a:sym typeface="DM Sans"/>
            </a:endParaRPr>
          </a:p>
        </p:txBody>
      </p:sp>
      <p:pic>
        <p:nvPicPr>
          <p:cNvPr id="356" name="Google Shape;356;p51"/>
          <p:cNvPicPr preferRelativeResize="0"/>
          <p:nvPr/>
        </p:nvPicPr>
        <p:blipFill>
          <a:blip r:embed="rId3">
            <a:alphaModFix/>
          </a:blip>
          <a:stretch>
            <a:fillRect/>
          </a:stretch>
        </p:blipFill>
        <p:spPr>
          <a:xfrm>
            <a:off x="4369975" y="1240900"/>
            <a:ext cx="4649525" cy="3018125"/>
          </a:xfrm>
          <a:prstGeom prst="rect">
            <a:avLst/>
          </a:prstGeom>
          <a:noFill/>
          <a:ln>
            <a:noFill/>
          </a:ln>
        </p:spPr>
      </p:pic>
      <p:sp>
        <p:nvSpPr>
          <p:cNvPr id="357" name="Google Shape;357;p51"/>
          <p:cNvSpPr/>
          <p:nvPr/>
        </p:nvSpPr>
        <p:spPr>
          <a:xfrm>
            <a:off x="645820" y="4701937"/>
            <a:ext cx="18336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Introduction</a:t>
            </a:r>
            <a:endParaRPr i="0" sz="1200" u="none" cap="none" strike="noStrike">
              <a:solidFill>
                <a:srgbClr val="000000"/>
              </a:solidFill>
            </a:endParaRPr>
          </a:p>
        </p:txBody>
      </p:sp>
      <p:sp>
        <p:nvSpPr>
          <p:cNvPr id="358" name="Google Shape;358;p51"/>
          <p:cNvSpPr/>
          <p:nvPr/>
        </p:nvSpPr>
        <p:spPr>
          <a:xfrm>
            <a:off x="2465364" y="4701937"/>
            <a:ext cx="1404900" cy="316200"/>
          </a:xfrm>
          <a:prstGeom prst="chevron">
            <a:avLst>
              <a:gd fmla="val 50000" name="adj"/>
            </a:avLst>
          </a:prstGeom>
          <a:solidFill>
            <a:srgbClr val="4892DC"/>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 sz="1200"/>
              <a:t>Data EDA</a:t>
            </a:r>
            <a:endParaRPr b="1" i="0" sz="1200" u="none" cap="none" strike="noStrike">
              <a:solidFill>
                <a:srgbClr val="000000"/>
              </a:solidFill>
            </a:endParaRPr>
          </a:p>
        </p:txBody>
      </p:sp>
      <p:sp>
        <p:nvSpPr>
          <p:cNvPr id="359" name="Google Shape;359;p51"/>
          <p:cNvSpPr/>
          <p:nvPr/>
        </p:nvSpPr>
        <p:spPr>
          <a:xfrm>
            <a:off x="3870150" y="4701936"/>
            <a:ext cx="13668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ML Model</a:t>
            </a:r>
            <a:endParaRPr b="0" i="0" sz="1200" u="none" cap="none" strike="noStrike">
              <a:solidFill>
                <a:srgbClr val="000000"/>
              </a:solidFill>
              <a:latin typeface="Arial"/>
              <a:ea typeface="Arial"/>
              <a:cs typeface="Arial"/>
              <a:sym typeface="Arial"/>
            </a:endParaRPr>
          </a:p>
        </p:txBody>
      </p:sp>
      <p:sp>
        <p:nvSpPr>
          <p:cNvPr id="360" name="Google Shape;360;p51"/>
          <p:cNvSpPr/>
          <p:nvPr/>
        </p:nvSpPr>
        <p:spPr>
          <a:xfrm>
            <a:off x="5173216" y="4701936"/>
            <a:ext cx="16236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Interpretation</a:t>
            </a:r>
            <a:endParaRPr b="0" i="0" sz="1200" u="none" cap="none" strike="noStrike">
              <a:solidFill>
                <a:srgbClr val="000000"/>
              </a:solidFill>
              <a:latin typeface="Arial"/>
              <a:ea typeface="Arial"/>
              <a:cs typeface="Arial"/>
              <a:sym typeface="Arial"/>
            </a:endParaRPr>
          </a:p>
        </p:txBody>
      </p:sp>
      <p:sp>
        <p:nvSpPr>
          <p:cNvPr id="361" name="Google Shape;361;p51"/>
          <p:cNvSpPr/>
          <p:nvPr/>
        </p:nvSpPr>
        <p:spPr>
          <a:xfrm>
            <a:off x="6765972" y="4701936"/>
            <a:ext cx="17322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Conclusion</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2"/>
                </a:solidFill>
              </a:rPr>
              <a:t>‹#›</a:t>
            </a:fld>
            <a:endParaRPr>
              <a:solidFill>
                <a:schemeClr val="dk2"/>
              </a:solidFill>
            </a:endParaRPr>
          </a:p>
        </p:txBody>
      </p:sp>
      <p:sp>
        <p:nvSpPr>
          <p:cNvPr id="367" name="Google Shape;367;p52"/>
          <p:cNvSpPr txBox="1"/>
          <p:nvPr>
            <p:ph idx="3" type="body"/>
          </p:nvPr>
        </p:nvSpPr>
        <p:spPr>
          <a:xfrm>
            <a:off x="4572000" y="1105775"/>
            <a:ext cx="4282800" cy="32796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rgbClr val="005088"/>
              </a:buClr>
              <a:buSzPts val="1800"/>
              <a:buChar char="●"/>
            </a:pPr>
            <a:r>
              <a:rPr lang="en" sz="1800">
                <a:solidFill>
                  <a:srgbClr val="005088"/>
                </a:solidFill>
              </a:rPr>
              <a:t>Loan Status 0’s median interest rate is lower compared to Loan Status 1.</a:t>
            </a:r>
            <a:endParaRPr sz="1800">
              <a:solidFill>
                <a:srgbClr val="005088"/>
              </a:solidFill>
            </a:endParaRPr>
          </a:p>
          <a:p>
            <a:pPr indent="-342900" lvl="0" marL="457200" rtl="0" algn="l">
              <a:spcBef>
                <a:spcPts val="0"/>
              </a:spcBef>
              <a:spcAft>
                <a:spcPts val="0"/>
              </a:spcAft>
              <a:buClr>
                <a:srgbClr val="005088"/>
              </a:buClr>
              <a:buSzPts val="1800"/>
              <a:buChar char="●"/>
            </a:pPr>
            <a:r>
              <a:rPr lang="en" sz="1800">
                <a:solidFill>
                  <a:srgbClr val="005088"/>
                </a:solidFill>
              </a:rPr>
              <a:t>The maximum interest rate of Loan Status 1 appears to be higher than in Loan Status 0, with no visible extreme outliers.</a:t>
            </a:r>
            <a:endParaRPr sz="1800">
              <a:solidFill>
                <a:srgbClr val="005088"/>
              </a:solidFill>
            </a:endParaRPr>
          </a:p>
          <a:p>
            <a:pPr indent="-342900" lvl="0" marL="457200" rtl="0" algn="l">
              <a:spcBef>
                <a:spcPts val="0"/>
              </a:spcBef>
              <a:spcAft>
                <a:spcPts val="0"/>
              </a:spcAft>
              <a:buClr>
                <a:srgbClr val="005088"/>
              </a:buClr>
              <a:buSzPts val="1800"/>
              <a:buChar char="●"/>
            </a:pPr>
            <a:r>
              <a:rPr lang="en" sz="1800">
                <a:solidFill>
                  <a:srgbClr val="005088"/>
                </a:solidFill>
              </a:rPr>
              <a:t>Loans with higher interest rate are more likely to be approved.</a:t>
            </a:r>
            <a:endParaRPr sz="1800">
              <a:solidFill>
                <a:srgbClr val="005088"/>
              </a:solidFill>
            </a:endParaRPr>
          </a:p>
        </p:txBody>
      </p:sp>
      <p:sp>
        <p:nvSpPr>
          <p:cNvPr id="368" name="Google Shape;368;p52"/>
          <p:cNvSpPr txBox="1"/>
          <p:nvPr/>
        </p:nvSpPr>
        <p:spPr>
          <a:xfrm>
            <a:off x="1361650" y="405825"/>
            <a:ext cx="6603600" cy="64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600">
                <a:solidFill>
                  <a:srgbClr val="005088"/>
                </a:solidFill>
                <a:latin typeface="DM Sans"/>
                <a:ea typeface="DM Sans"/>
                <a:cs typeface="DM Sans"/>
                <a:sym typeface="DM Sans"/>
              </a:rPr>
              <a:t>Loan Status VS Loan Interest Rate</a:t>
            </a:r>
            <a:endParaRPr b="1" sz="2600">
              <a:solidFill>
                <a:srgbClr val="005088"/>
              </a:solidFill>
              <a:latin typeface="DM Sans"/>
              <a:ea typeface="DM Sans"/>
              <a:cs typeface="DM Sans"/>
              <a:sym typeface="DM Sans"/>
            </a:endParaRPr>
          </a:p>
        </p:txBody>
      </p:sp>
      <p:pic>
        <p:nvPicPr>
          <p:cNvPr id="369" name="Google Shape;369;p52"/>
          <p:cNvPicPr preferRelativeResize="0"/>
          <p:nvPr/>
        </p:nvPicPr>
        <p:blipFill>
          <a:blip r:embed="rId3">
            <a:alphaModFix/>
          </a:blip>
          <a:stretch>
            <a:fillRect/>
          </a:stretch>
        </p:blipFill>
        <p:spPr>
          <a:xfrm>
            <a:off x="152400" y="1162876"/>
            <a:ext cx="4419600" cy="2973173"/>
          </a:xfrm>
          <a:prstGeom prst="rect">
            <a:avLst/>
          </a:prstGeom>
          <a:noFill/>
          <a:ln>
            <a:noFill/>
          </a:ln>
        </p:spPr>
      </p:pic>
      <p:sp>
        <p:nvSpPr>
          <p:cNvPr id="370" name="Google Shape;370;p52"/>
          <p:cNvSpPr/>
          <p:nvPr/>
        </p:nvSpPr>
        <p:spPr>
          <a:xfrm>
            <a:off x="645820" y="4701937"/>
            <a:ext cx="1833600" cy="3162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Introduction</a:t>
            </a:r>
            <a:endParaRPr i="0" sz="1200" u="none" cap="none" strike="noStrike">
              <a:solidFill>
                <a:srgbClr val="000000"/>
              </a:solidFill>
            </a:endParaRPr>
          </a:p>
        </p:txBody>
      </p:sp>
      <p:sp>
        <p:nvSpPr>
          <p:cNvPr id="371" name="Google Shape;371;p52"/>
          <p:cNvSpPr/>
          <p:nvPr/>
        </p:nvSpPr>
        <p:spPr>
          <a:xfrm>
            <a:off x="2465364" y="4701937"/>
            <a:ext cx="1404900" cy="316200"/>
          </a:xfrm>
          <a:prstGeom prst="chevron">
            <a:avLst>
              <a:gd fmla="val 50000" name="adj"/>
            </a:avLst>
          </a:prstGeom>
          <a:solidFill>
            <a:srgbClr val="4892DC"/>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 sz="1200"/>
              <a:t>Data EDA</a:t>
            </a:r>
            <a:endParaRPr b="1" i="0" sz="1200" u="none" cap="none" strike="noStrike">
              <a:solidFill>
                <a:srgbClr val="000000"/>
              </a:solidFill>
            </a:endParaRPr>
          </a:p>
        </p:txBody>
      </p:sp>
      <p:sp>
        <p:nvSpPr>
          <p:cNvPr id="372" name="Google Shape;372;p52"/>
          <p:cNvSpPr/>
          <p:nvPr/>
        </p:nvSpPr>
        <p:spPr>
          <a:xfrm>
            <a:off x="3870150" y="4701936"/>
            <a:ext cx="13668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 sz="1200"/>
              <a:t>ML Model</a:t>
            </a:r>
            <a:endParaRPr b="0" i="0" sz="1200" u="none" cap="none" strike="noStrike">
              <a:solidFill>
                <a:srgbClr val="000000"/>
              </a:solidFill>
              <a:latin typeface="Arial"/>
              <a:ea typeface="Arial"/>
              <a:cs typeface="Arial"/>
              <a:sym typeface="Arial"/>
            </a:endParaRPr>
          </a:p>
        </p:txBody>
      </p:sp>
      <p:sp>
        <p:nvSpPr>
          <p:cNvPr id="373" name="Google Shape;373;p52"/>
          <p:cNvSpPr/>
          <p:nvPr/>
        </p:nvSpPr>
        <p:spPr>
          <a:xfrm>
            <a:off x="5173216" y="4701936"/>
            <a:ext cx="16236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Interpretation</a:t>
            </a:r>
            <a:endParaRPr b="0" i="0" sz="1200" u="none" cap="none" strike="noStrike">
              <a:solidFill>
                <a:srgbClr val="000000"/>
              </a:solidFill>
              <a:latin typeface="Arial"/>
              <a:ea typeface="Arial"/>
              <a:cs typeface="Arial"/>
              <a:sym typeface="Arial"/>
            </a:endParaRPr>
          </a:p>
        </p:txBody>
      </p:sp>
      <p:sp>
        <p:nvSpPr>
          <p:cNvPr id="374" name="Google Shape;374;p52"/>
          <p:cNvSpPr/>
          <p:nvPr/>
        </p:nvSpPr>
        <p:spPr>
          <a:xfrm>
            <a:off x="6765972" y="4701936"/>
            <a:ext cx="1732200" cy="303900"/>
          </a:xfrm>
          <a:prstGeom prst="chevron">
            <a:avLst>
              <a:gd fmla="val 50000" name="adj"/>
            </a:avLst>
          </a:prstGeom>
          <a:solidFill>
            <a:srgbClr val="BFBFBF"/>
          </a:solidFill>
          <a:ln cap="flat" cmpd="sng" w="9525">
            <a:solidFill>
              <a:srgbClr val="0E284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200"/>
              <a:t>Conclusion</a:t>
            </a:r>
            <a:endParaRPr b="0" i="0" sz="12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cience Presentation">
  <a:themeElements>
    <a:clrScheme name="Simple Light">
      <a:dk1>
        <a:srgbClr val="FAB663"/>
      </a:dk1>
      <a:lt1>
        <a:srgbClr val="F2F0DF"/>
      </a:lt1>
      <a:dk2>
        <a:srgbClr val="121212"/>
      </a:dk2>
      <a:lt2>
        <a:srgbClr val="FFFFFF"/>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