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9C18D8-6190-4488-9674-86292524BABF}">
  <a:tblStyle styleId="{5C9C18D8-6190-4488-9674-86292524B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ba003b4d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ba003b4d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121b3c2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121b3c2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121b3c2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121b3c2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21b3c2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21b3c2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121b3c2d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121b3c2d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ba003b4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ba003b4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ba003b4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ba003b4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ba003b4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ba003b4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ba003b4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ba003b4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umitrodatta/nba-aba-baa-sta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Awards and Team Performance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638925"/>
            <a:ext cx="7688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Yuan Dou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Zhan Shu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Yingqi Ma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722400" y="2670600"/>
            <a:ext cx="529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EECS E6893 - Big Data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Analytics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19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Thank you!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Value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NBA, as the most prestigious basketball league, has the best basketball players in the world. Every fans has </a:t>
            </a:r>
            <a:r>
              <a:rPr lang="en"/>
              <a:t>favourite player and team. So p</a:t>
            </a:r>
            <a:r>
              <a:rPr lang="en"/>
              <a:t>redictions about the game is the most popular topic among fans every year.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 awards voting results (Rookie of the Year, </a:t>
            </a:r>
            <a:r>
              <a:rPr lang="en"/>
              <a:t>Sixth Man of the Year, </a:t>
            </a:r>
            <a:r>
              <a:rPr lang="en"/>
              <a:t>Most Valuable Player, etc) and </a:t>
            </a:r>
            <a:r>
              <a:rPr lang="en"/>
              <a:t>teams that can enter </a:t>
            </a:r>
            <a:r>
              <a:rPr lang="en"/>
              <a:t>playoffs of current year, based on their previous performance.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a web application to help fans get the prediction of the player and team they picked.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Business values of the app have two aspects. One is for NBA team managers to get more accurate </a:t>
            </a:r>
            <a:r>
              <a:rPr lang="en"/>
              <a:t>statistical data when doing trades. The other is for fans to visualize the performance of their favorite teams and players.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download the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www.kaggle.com/datasets/sumitrodatta/nba-aba-baa-stats</a:t>
            </a:r>
            <a:r>
              <a:rPr lang="en"/>
              <a:t>. The</a:t>
            </a:r>
            <a:r>
              <a:rPr lang="en"/>
              <a:t> data was scraped from </a:t>
            </a:r>
            <a:r>
              <a:rPr i="1" lang="en"/>
              <a:t>basketball-reference.com</a:t>
            </a:r>
            <a:r>
              <a:rPr lang="en"/>
              <a:t>, one of the greatest comprehensive basketball stats site. We also use NBA_API to get the latest data and make the most accurate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Volume</a:t>
            </a:r>
            <a:r>
              <a:rPr lang="en"/>
              <a:t>: it contains 21 csv files with around </a:t>
            </a:r>
            <a:r>
              <a:rPr lang="en"/>
              <a:t>30 MB</a:t>
            </a:r>
            <a:r>
              <a:rPr lang="en"/>
              <a:t> datas of all the NBA Stats from 1947 till now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Velocity</a:t>
            </a:r>
            <a:r>
              <a:rPr lang="en"/>
              <a:t>: the data is updated daily with the use of DAGs and the API to  the get the latest information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Variety</a:t>
            </a:r>
            <a:r>
              <a:rPr lang="en"/>
              <a:t>: on the team side, </a:t>
            </a:r>
            <a:r>
              <a:rPr lang="en"/>
              <a:t>there are 8 csv files: totals, per game, per 100 possessions statistics, etc. 	    on the player side, there are 13 csv files: per game, per 36 minute, shooting stats, 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400"/>
              <a:t>Exploratory</a:t>
            </a:r>
            <a:r>
              <a:rPr b="1" lang="en" sz="4400"/>
              <a:t> Data Analysis</a:t>
            </a:r>
            <a:endParaRPr b="1"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Explore features that are most important to building the model and drop irrelevant features.</a:t>
            </a:r>
            <a:endParaRPr sz="44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4400"/>
              <a:t>Data Preprocessing</a:t>
            </a:r>
            <a:endParaRPr b="1"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Data Cleaning, feature selection based on different tasks</a:t>
            </a:r>
            <a:endParaRPr sz="44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4400"/>
              <a:t>Classification</a:t>
            </a:r>
            <a:endParaRPr b="1"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Using Scikit-learn library, train different ML models (Logistic Regression, Naive Bayes, Random Forest, MLP, KNN, SVC) and make comparisons.</a:t>
            </a:r>
            <a:endParaRPr b="1"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Based on the tasks, select the model with highest performance and train the model.</a:t>
            </a:r>
            <a:endParaRPr sz="44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4400"/>
              <a:t>DAG</a:t>
            </a:r>
            <a:endParaRPr b="1"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Use nba_api to fetch latest data, trigger at 7a.m. everyday.</a:t>
            </a:r>
            <a:endParaRPr sz="4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Make predictions using the corresponding model and the latest data. </a:t>
            </a:r>
            <a:endParaRPr sz="44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4400"/>
              <a:t>Web application</a:t>
            </a:r>
            <a:endParaRPr b="1" sz="4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Visualize statistics and prediction results using D3.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36325" y="2087700"/>
            <a:ext cx="994500" cy="34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1830825" y="2256588"/>
            <a:ext cx="790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/>
          <p:nvPr/>
        </p:nvSpPr>
        <p:spPr>
          <a:xfrm>
            <a:off x="2607825" y="2087700"/>
            <a:ext cx="994500" cy="498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data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774900" y="1995625"/>
            <a:ext cx="82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 rot="10800000">
            <a:off x="3602325" y="1982250"/>
            <a:ext cx="6060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/>
          <p:nvPr/>
        </p:nvSpPr>
        <p:spPr>
          <a:xfrm>
            <a:off x="4208325" y="1712300"/>
            <a:ext cx="1350000" cy="498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voting data Features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208325" y="2473400"/>
            <a:ext cx="1402200" cy="498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Players/Teams performance</a:t>
            </a:r>
            <a:endParaRPr/>
          </a:p>
        </p:txBody>
      </p:sp>
      <p:cxnSp>
        <p:nvCxnSpPr>
          <p:cNvPr id="119" name="Google Shape;119;p17"/>
          <p:cNvCxnSpPr>
            <a:stCxn id="114" idx="3"/>
            <a:endCxn id="118" idx="1"/>
          </p:cNvCxnSpPr>
          <p:nvPr/>
        </p:nvCxnSpPr>
        <p:spPr>
          <a:xfrm>
            <a:off x="3602325" y="2336700"/>
            <a:ext cx="6060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3401525" y="1823800"/>
            <a:ext cx="82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Get features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121213" y="2545550"/>
            <a:ext cx="10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Performance stats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7"/>
          <p:cNvCxnSpPr>
            <a:endCxn id="123" idx="2"/>
          </p:cNvCxnSpPr>
          <p:nvPr/>
        </p:nvCxnSpPr>
        <p:spPr>
          <a:xfrm>
            <a:off x="5558325" y="1950812"/>
            <a:ext cx="7770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6335325" y="1853850"/>
            <a:ext cx="1257900" cy="938525"/>
          </a:xfrm>
          <a:prstGeom prst="flowChartMagneticDisk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Models</a:t>
            </a:r>
            <a:endParaRPr/>
          </a:p>
        </p:txBody>
      </p:sp>
      <p:cxnSp>
        <p:nvCxnSpPr>
          <p:cNvPr id="124" name="Google Shape;124;p17"/>
          <p:cNvCxnSpPr>
            <a:endCxn id="123" idx="2"/>
          </p:cNvCxnSpPr>
          <p:nvPr/>
        </p:nvCxnSpPr>
        <p:spPr>
          <a:xfrm flipH="1" rot="10800000">
            <a:off x="5558325" y="2323112"/>
            <a:ext cx="7770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6500075" y="1853850"/>
            <a:ext cx="9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SQL and sklearn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455388" y="3631000"/>
            <a:ext cx="1030175" cy="977100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Query</a:t>
            </a:r>
            <a:endParaRPr/>
          </a:p>
        </p:txBody>
      </p:sp>
      <p:cxnSp>
        <p:nvCxnSpPr>
          <p:cNvPr id="127" name="Google Shape;127;p17"/>
          <p:cNvCxnSpPr>
            <a:stCxn id="123" idx="3"/>
            <a:endCxn id="128" idx="0"/>
          </p:cNvCxnSpPr>
          <p:nvPr/>
        </p:nvCxnSpPr>
        <p:spPr>
          <a:xfrm>
            <a:off x="6964275" y="2792375"/>
            <a:ext cx="6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7626575" y="2946650"/>
            <a:ext cx="9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Save predicted data to cloud BigQuery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4992025" y="1514725"/>
            <a:ext cx="1356600" cy="480900"/>
          </a:xfrm>
          <a:prstGeom prst="bentConnector3">
            <a:avLst>
              <a:gd fmla="val 626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1343500" y="1514700"/>
            <a:ext cx="3648600" cy="573000"/>
          </a:xfrm>
          <a:prstGeom prst="bentConnector3">
            <a:avLst>
              <a:gd fmla="val 223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/>
        </p:nvSpPr>
        <p:spPr>
          <a:xfrm>
            <a:off x="3036925" y="1206925"/>
            <a:ext cx="82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Updating 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025" y="3799713"/>
            <a:ext cx="790202" cy="444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>
            <a:stCxn id="126" idx="2"/>
            <a:endCxn id="135" idx="3"/>
          </p:cNvCxnSpPr>
          <p:nvPr/>
        </p:nvCxnSpPr>
        <p:spPr>
          <a:xfrm rot="10800000">
            <a:off x="5456088" y="4116250"/>
            <a:ext cx="999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4198125" y="3875925"/>
            <a:ext cx="1257900" cy="48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656025" y="3875925"/>
            <a:ext cx="1567500" cy="48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awards outcome</a:t>
            </a:r>
            <a:endParaRPr/>
          </a:p>
        </p:txBody>
      </p:sp>
      <p:cxnSp>
        <p:nvCxnSpPr>
          <p:cNvPr id="137" name="Google Shape;137;p17"/>
          <p:cNvCxnSpPr>
            <a:stCxn id="135" idx="1"/>
            <a:endCxn id="136" idx="3"/>
          </p:cNvCxnSpPr>
          <p:nvPr/>
        </p:nvCxnSpPr>
        <p:spPr>
          <a:xfrm rot="10800000">
            <a:off x="3223425" y="4116375"/>
            <a:ext cx="9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 txBox="1"/>
          <p:nvPr/>
        </p:nvSpPr>
        <p:spPr>
          <a:xfrm>
            <a:off x="3213525" y="3776350"/>
            <a:ext cx="9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visualization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525" y="2445685"/>
            <a:ext cx="829800" cy="55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5456025" y="3808588"/>
            <a:ext cx="109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Export data to app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475" y="4356825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836325" y="3087388"/>
            <a:ext cx="994500" cy="34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API</a:t>
            </a:r>
            <a:endParaRPr/>
          </a:p>
        </p:txBody>
      </p:sp>
      <p:cxnSp>
        <p:nvCxnSpPr>
          <p:cNvPr id="143" name="Google Shape;143;p17"/>
          <p:cNvCxnSpPr>
            <a:stCxn id="142" idx="3"/>
            <a:endCxn id="144" idx="1"/>
          </p:cNvCxnSpPr>
          <p:nvPr/>
        </p:nvCxnSpPr>
        <p:spPr>
          <a:xfrm flipH="1" rot="10800000">
            <a:off x="1830825" y="3249238"/>
            <a:ext cx="935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6423125" y="3079400"/>
            <a:ext cx="1094700" cy="351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45" name="Google Shape;145;p17"/>
          <p:cNvCxnSpPr>
            <a:stCxn id="128" idx="2"/>
            <a:endCxn id="126" idx="1"/>
          </p:cNvCxnSpPr>
          <p:nvPr/>
        </p:nvCxnSpPr>
        <p:spPr>
          <a:xfrm>
            <a:off x="6970475" y="34313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2766450" y="3076400"/>
            <a:ext cx="1136700" cy="34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</a:t>
            </a:r>
            <a:r>
              <a:rPr lang="en"/>
              <a:t>data</a:t>
            </a:r>
            <a:endParaRPr/>
          </a:p>
        </p:txBody>
      </p:sp>
      <p:cxnSp>
        <p:nvCxnSpPr>
          <p:cNvPr id="146" name="Google Shape;146;p17"/>
          <p:cNvCxnSpPr>
            <a:stCxn id="144" idx="3"/>
            <a:endCxn id="128" idx="1"/>
          </p:cNvCxnSpPr>
          <p:nvPr/>
        </p:nvCxnSpPr>
        <p:spPr>
          <a:xfrm>
            <a:off x="3903150" y="3249350"/>
            <a:ext cx="2520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1901375" y="3014800"/>
            <a:ext cx="82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836200" y="23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{5C9C18D8-6190-4488-9674-86292524BABF}</a:tableStyleId>
              </a:tblPr>
              <a:tblGrid>
                <a:gridCol w="1034150"/>
                <a:gridCol w="1049250"/>
                <a:gridCol w="10190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Gaussian Naive Bayes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MLP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Playoffs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0.92219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0.91576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0.88043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0.87228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0.89130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0.93333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0.88888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0.93016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0.92063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0.92381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0.93333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DPOY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0.91477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0.85227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0.90909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0.91477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0.90909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0.87368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0.84211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0.83158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0.86316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0.78947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0.81053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SMOY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0.86452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0.94839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0.93548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0.94194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0.93548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18"/>
          <p:cNvSpPr txBox="1"/>
          <p:nvPr>
            <p:ph type="title"/>
          </p:nvPr>
        </p:nvSpPr>
        <p:spPr>
          <a:xfrm>
            <a:off x="729450" y="1977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40"/>
              <a:t>Performance of Classification Models</a:t>
            </a:r>
            <a:endParaRPr b="0" sz="15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for </a:t>
            </a:r>
            <a:r>
              <a:rPr lang="en"/>
              <a:t>Team Performance Prediction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729450" y="3195100"/>
            <a:ext cx="76887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data from 1980-2022 as training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logistic regression model for PLAYOFFS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Fetch latest data using nba_api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prediction with the pre-trained model and latest data (predict_proba)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prediction results to BigQuery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675" y="1853850"/>
            <a:ext cx="6074349" cy="12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for Player Awards </a:t>
            </a:r>
            <a:r>
              <a:rPr lang="en"/>
              <a:t>Prediction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887675" y="1976750"/>
            <a:ext cx="25974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total of four tasks(MVP, DPOY, ROY, SMOY)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Rookie data: player with 1 year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Substitute</a:t>
            </a:r>
            <a:r>
              <a:rPr lang="en"/>
              <a:t> data: player have played less than half of the games as starters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the four prediction results and save to BigQuery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25" y="1809350"/>
            <a:ext cx="4795724" cy="3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6239525" y="2078875"/>
            <a:ext cx="217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Visualize csv files from BigQuery using D3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6675"/>
            <a:ext cx="5467535" cy="28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