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29184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034">
          <p15:clr>
            <a:srgbClr val="A4A3A4"/>
          </p15:clr>
        </p15:guide>
        <p15:guide id="2" orient="horz" pos="20196">
          <p15:clr>
            <a:srgbClr val="A4A3A4"/>
          </p15:clr>
        </p15:guide>
        <p15:guide id="3" orient="horz" pos="2148">
          <p15:clr>
            <a:srgbClr val="A4A3A4"/>
          </p15:clr>
        </p15:guide>
        <p15:guide id="4"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showGuides="1">
      <p:cViewPr>
        <p:scale>
          <a:sx n="21" d="100"/>
          <a:sy n="21" d="100"/>
        </p:scale>
        <p:origin x="660" y="-1548"/>
      </p:cViewPr>
      <p:guideLst>
        <p:guide orient="horz" pos="5034"/>
        <p:guide orient="horz" pos="20196"/>
        <p:guide orient="horz" pos="214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336675" y="692150"/>
            <a:ext cx="4043363"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AF988C1-CF1B-4760-98E2-A0BA1B5019B0}" type="slidenum">
              <a:rPr lang="en-US" altLang="en-US"/>
              <a:pPr/>
              <a:t>‹#›</a:t>
            </a:fld>
            <a:endParaRPr lang="en-US" altLang="en-US"/>
          </a:p>
        </p:txBody>
      </p:sp>
    </p:spTree>
    <p:extLst>
      <p:ext uri="{BB962C8B-B14F-4D97-AF65-F5344CB8AC3E}">
        <p14:creationId xmlns:p14="http://schemas.microsoft.com/office/powerpoint/2010/main" val="26010087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621684-0133-42C8-B98A-0C650264A543}"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478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6" name="Object 12"/>
          <p:cNvGraphicFramePr>
            <a:graphicFrameLocks noChangeAspect="1"/>
          </p:cNvGraphicFramePr>
          <p:nvPr userDrawn="1"/>
        </p:nvGraphicFramePr>
        <p:xfrm>
          <a:off x="31337250" y="32385000"/>
          <a:ext cx="5915025" cy="212725"/>
        </p:xfrm>
        <a:graphic>
          <a:graphicData uri="http://schemas.openxmlformats.org/presentationml/2006/ole">
            <mc:AlternateContent xmlns:mc="http://schemas.openxmlformats.org/markup-compatibility/2006">
              <mc:Choice xmlns:v="urn:schemas-microsoft-com:vml" Requires="v">
                <p:oleObj name="CorelDRAW" r:id="rId3" imgW="8828280" imgH="313200" progId="CorelDRAW.Graphic.13">
                  <p:embed/>
                </p:oleObj>
              </mc:Choice>
              <mc:Fallback>
                <p:oleObj name="CorelDRAW" r:id="rId3" imgW="8828280" imgH="313200" progId="CorelDRAW.Graphic.1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0" y="32385000"/>
                        <a:ext cx="5915025"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7" name="AutoShape 13"/>
          <p:cNvSpPr>
            <a:spLocks noChangeArrowheads="1"/>
          </p:cNvSpPr>
          <p:nvPr userDrawn="1"/>
        </p:nvSpPr>
        <p:spPr bwMode="auto">
          <a:xfrm>
            <a:off x="2873692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AutoShape 14"/>
          <p:cNvSpPr>
            <a:spLocks noChangeArrowheads="1"/>
          </p:cNvSpPr>
          <p:nvPr userDrawn="1"/>
        </p:nvSpPr>
        <p:spPr bwMode="auto">
          <a:xfrm>
            <a:off x="993457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AutoShape 15"/>
          <p:cNvSpPr>
            <a:spLocks noChangeArrowheads="1"/>
          </p:cNvSpPr>
          <p:nvPr userDrawn="1"/>
        </p:nvSpPr>
        <p:spPr bwMode="auto">
          <a:xfrm>
            <a:off x="1933575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AutoShape 16"/>
          <p:cNvSpPr>
            <a:spLocks noChangeArrowheads="1"/>
          </p:cNvSpPr>
          <p:nvPr userDrawn="1"/>
        </p:nvSpPr>
        <p:spPr bwMode="auto">
          <a:xfrm>
            <a:off x="53340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Text Box 50"/>
          <p:cNvSpPr txBox="1">
            <a:spLocks noChangeArrowheads="1"/>
          </p:cNvSpPr>
          <p:nvPr/>
        </p:nvSpPr>
        <p:spPr bwMode="auto">
          <a:xfrm>
            <a:off x="901700" y="7975600"/>
            <a:ext cx="8293100" cy="2405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eaLnBrk="0" hangingPunct="0">
              <a:lnSpc>
                <a:spcPct val="85000"/>
              </a:lnSpc>
            </a:pPr>
            <a:r>
              <a:rPr lang="en-US" altLang="en-US" sz="3600" dirty="0">
                <a:latin typeface="Times New Roman" pitchFamily="18" charset="0"/>
              </a:rPr>
              <a:t>The suggested research's goal is to build a predictive model to determine if a building in major cities in Nigeria will have at least one insurance claim during a certain period of time. Logistic regression model, Gaussian Naive Bayes were some of the regression models employed in this research. Area Under the Curve was implemented as evaluation metric to calculate the probability of having claim. After comparing the accuracies, it was determined that logistic regress model was the most accurate of all the methods, with an accuracy of 84%. Finally, the claim results were calculated using the AUC for each building based on the best model.</a:t>
            </a: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Research Question</a:t>
            </a:r>
          </a:p>
          <a:p>
            <a:pPr eaLnBrk="0" hangingPunct="0">
              <a:lnSpc>
                <a:spcPct val="85000"/>
              </a:lnSpc>
            </a:pPr>
            <a:r>
              <a:rPr lang="en-US" altLang="en-US" sz="3600" dirty="0">
                <a:latin typeface="Times New Roman" pitchFamily="18" charset="0"/>
              </a:rPr>
              <a:t>Can we predict if a building will have at least one insurance claim during a certain period or not in Lagos and Nigeria?</a:t>
            </a:r>
          </a:p>
          <a:p>
            <a:pPr eaLnBrk="0" hangingPunct="0">
              <a:lnSpc>
                <a:spcPct val="85000"/>
              </a:lnSpc>
            </a:pPr>
            <a:endParaRPr lang="en-US" altLang="en-US" sz="3600" dirty="0">
              <a:latin typeface="Times New Roman" pitchFamily="18" charset="0"/>
            </a:endParaRP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Related Work</a:t>
            </a:r>
          </a:p>
          <a:p>
            <a:pPr eaLnBrk="0" hangingPunct="0">
              <a:lnSpc>
                <a:spcPct val="85000"/>
              </a:lnSpc>
            </a:pPr>
            <a:r>
              <a:rPr lang="en-US" altLang="en-US" sz="3600" dirty="0">
                <a:latin typeface="Times New Roman" pitchFamily="18" charset="0"/>
              </a:rPr>
              <a:t>Existing research has shown that the use of machine learning can predict medical insurance claims and costs [D, 2022]. Several papers have focused on using logistic regression models [</a:t>
            </a:r>
            <a:r>
              <a:rPr lang="en-US" altLang="en-US" sz="3600" dirty="0" err="1">
                <a:latin typeface="Times New Roman" pitchFamily="18" charset="0"/>
              </a:rPr>
              <a:t>Jyothsna</a:t>
            </a:r>
            <a:r>
              <a:rPr lang="en-US" altLang="en-US" sz="3600" dirty="0">
                <a:latin typeface="Times New Roman" pitchFamily="18" charset="0"/>
              </a:rPr>
              <a:t>, 2022] to compare the personal’s healthy attributes [Aggarwal,2022] to predict medical insurance claims[Dutta,2021].</a:t>
            </a:r>
          </a:p>
          <a:p>
            <a:pPr eaLnBrk="0" hangingPunct="0">
              <a:lnSpc>
                <a:spcPct val="85000"/>
              </a:lnSpc>
            </a:pPr>
            <a:endParaRPr lang="en-US" altLang="en-US" sz="2800" dirty="0">
              <a:latin typeface="Times New Roman" pitchFamily="18" charset="0"/>
            </a:endParaRP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Dataset</a:t>
            </a:r>
          </a:p>
          <a:p>
            <a:pPr eaLnBrk="0" hangingPunct="0">
              <a:lnSpc>
                <a:spcPct val="85000"/>
              </a:lnSpc>
            </a:pPr>
            <a:r>
              <a:rPr lang="en-US" altLang="en-US" sz="3600" dirty="0">
                <a:latin typeface="Times New Roman" pitchFamily="18" charset="0"/>
              </a:rPr>
              <a:t>The dataset was obtained from Zindi (https://zindi.africa/competitions/insurance-prediction-challenge/data). </a:t>
            </a:r>
          </a:p>
          <a:p>
            <a:pPr eaLnBrk="0" hangingPunct="0">
              <a:lnSpc>
                <a:spcPct val="85000"/>
              </a:lnSpc>
            </a:pPr>
            <a:r>
              <a:rPr lang="en-US" altLang="en-US" sz="3600" dirty="0">
                <a:latin typeface="Times New Roman" pitchFamily="18" charset="0"/>
              </a:rPr>
              <a:t>The dataset contained insurance data from 2012-2016. It had 10k rows and 14 columns including building attributes such as building painted, settlement, date of occupancy and building type.</a:t>
            </a:r>
          </a:p>
          <a:p>
            <a:pPr eaLnBrk="0" hangingPunct="0">
              <a:lnSpc>
                <a:spcPct val="85000"/>
              </a:lnSpc>
            </a:pPr>
            <a:r>
              <a:rPr lang="en-US" altLang="en-US" sz="3600" dirty="0">
                <a:latin typeface="Times New Roman" pitchFamily="18" charset="0"/>
              </a:rPr>
              <a:t> Categorial columns - “</a:t>
            </a:r>
            <a:r>
              <a:rPr lang="en-US" altLang="en-US" sz="3600" dirty="0" err="1">
                <a:latin typeface="Times New Roman" pitchFamily="18" charset="0"/>
              </a:rPr>
              <a:t>Building_Painted</a:t>
            </a:r>
            <a:r>
              <a:rPr lang="en-US" altLang="en-US" sz="3600" dirty="0">
                <a:latin typeface="Times New Roman" pitchFamily="18" charset="0"/>
              </a:rPr>
              <a:t>”, “</a:t>
            </a:r>
            <a:r>
              <a:rPr lang="en-US" altLang="en-US" sz="3600" dirty="0" err="1">
                <a:latin typeface="Times New Roman" pitchFamily="18" charset="0"/>
              </a:rPr>
              <a:t>Building_Fenced</a:t>
            </a:r>
            <a:r>
              <a:rPr lang="en-US" altLang="en-US" sz="3600" dirty="0">
                <a:latin typeface="Times New Roman" pitchFamily="18" charset="0"/>
              </a:rPr>
              <a:t>”, “Garden” and “Settlement” were replaced by full text. </a:t>
            </a:r>
          </a:p>
          <a:p>
            <a:pPr eaLnBrk="0" hangingPunct="0">
              <a:lnSpc>
                <a:spcPct val="85000"/>
              </a:lnSpc>
            </a:pPr>
            <a:r>
              <a:rPr lang="en-US" altLang="en-US" sz="3600" dirty="0">
                <a:latin typeface="Times New Roman" pitchFamily="18" charset="0"/>
              </a:rPr>
              <a:t>Punctuation was removed from “</a:t>
            </a:r>
            <a:r>
              <a:rPr lang="en-US" altLang="en-US" sz="3600" dirty="0" err="1">
                <a:latin typeface="Times New Roman" pitchFamily="18" charset="0"/>
              </a:rPr>
              <a:t>NumberOfWindows</a:t>
            </a:r>
            <a:r>
              <a:rPr lang="en-US" altLang="en-US" sz="3600" dirty="0">
                <a:latin typeface="Times New Roman" pitchFamily="18" charset="0"/>
              </a:rPr>
              <a:t>”. “Building Dimension” and “'Date of occupancy” were converted from float to int.</a:t>
            </a:r>
            <a:endParaRPr lang="en-US" altLang="en-US" sz="2800" dirty="0">
              <a:latin typeface="Times New Roman" pitchFamily="18" charset="0"/>
            </a:endParaRPr>
          </a:p>
          <a:p>
            <a:pPr eaLnBrk="0" hangingPunct="0">
              <a:lnSpc>
                <a:spcPct val="85000"/>
              </a:lnSpc>
            </a:pPr>
            <a:endParaRPr lang="en-US" altLang="en-US" sz="2800" b="1" dirty="0">
              <a:latin typeface="Times New Roman" pitchFamily="18" charset="0"/>
            </a:endParaRPr>
          </a:p>
        </p:txBody>
      </p:sp>
      <p:sp>
        <p:nvSpPr>
          <p:cNvPr id="2099" name="Text Box 51"/>
          <p:cNvSpPr txBox="1">
            <a:spLocks noChangeArrowheads="1"/>
          </p:cNvSpPr>
          <p:nvPr/>
        </p:nvSpPr>
        <p:spPr bwMode="auto">
          <a:xfrm>
            <a:off x="10125075" y="6273800"/>
            <a:ext cx="865822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Experiments</a:t>
            </a:r>
          </a:p>
        </p:txBody>
      </p:sp>
      <p:sp>
        <p:nvSpPr>
          <p:cNvPr id="2100" name="Text Box 52"/>
          <p:cNvSpPr txBox="1">
            <a:spLocks noChangeArrowheads="1"/>
          </p:cNvSpPr>
          <p:nvPr/>
        </p:nvSpPr>
        <p:spPr bwMode="auto">
          <a:xfrm>
            <a:off x="28822650" y="6273800"/>
            <a:ext cx="8772525" cy="340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Conclusions &amp;</a:t>
            </a:r>
          </a:p>
          <a:p>
            <a:pPr algn="ctr">
              <a:spcBef>
                <a:spcPct val="50000"/>
              </a:spcBef>
            </a:pPr>
            <a:r>
              <a:rPr lang="en-US" altLang="en-US" b="1" dirty="0"/>
              <a:t>Future Work</a:t>
            </a:r>
          </a:p>
        </p:txBody>
      </p:sp>
      <p:sp>
        <p:nvSpPr>
          <p:cNvPr id="2101" name="AutoShape 53"/>
          <p:cNvSpPr>
            <a:spLocks noChangeArrowheads="1"/>
          </p:cNvSpPr>
          <p:nvPr/>
        </p:nvSpPr>
        <p:spPr bwMode="auto">
          <a:xfrm>
            <a:off x="592137" y="-4258"/>
            <a:ext cx="36850638" cy="605699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102" name="Text Box 54"/>
          <p:cNvSpPr txBox="1">
            <a:spLocks noChangeArrowheads="1"/>
          </p:cNvSpPr>
          <p:nvPr/>
        </p:nvSpPr>
        <p:spPr bwMode="auto">
          <a:xfrm>
            <a:off x="3265528" y="-475215"/>
            <a:ext cx="35860038"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8000" b="1" dirty="0"/>
              <a:t>C</a:t>
            </a:r>
            <a:r>
              <a:rPr lang="en-US" altLang="zh-CN" sz="8000" b="1" dirty="0"/>
              <a:t>onstruction Insurance Prediction in Nigeria</a:t>
            </a:r>
            <a:r>
              <a:rPr lang="en-US" altLang="zh-CN" sz="12500" b="1" dirty="0"/>
              <a:t> </a:t>
            </a:r>
            <a:endParaRPr lang="en-US" altLang="en-US" sz="12500" b="1" dirty="0"/>
          </a:p>
          <a:p>
            <a:pPr algn="ctr">
              <a:spcBef>
                <a:spcPct val="50000"/>
              </a:spcBef>
            </a:pPr>
            <a:r>
              <a:rPr lang="en-US" altLang="en-US" sz="4400" b="1" dirty="0" err="1"/>
              <a:t>Yinyi</a:t>
            </a:r>
            <a:r>
              <a:rPr lang="en-US" altLang="en-US" sz="4400" b="1" dirty="0"/>
              <a:t> Du</a:t>
            </a:r>
          </a:p>
          <a:p>
            <a:pPr algn="ctr"/>
            <a:r>
              <a:rPr lang="en-US" altLang="en-US" sz="4800" b="1" i="1" dirty="0"/>
              <a:t>Mentor: Dr. Christelle Scharff </a:t>
            </a:r>
          </a:p>
          <a:p>
            <a:pPr algn="ctr"/>
            <a:r>
              <a:rPr lang="en-US" altLang="en-US" sz="4800" b="1" i="1" dirty="0"/>
              <a:t>Pace University, Seidenberg School of CSIS</a:t>
            </a:r>
          </a:p>
          <a:p>
            <a:pPr algn="ctr"/>
            <a:r>
              <a:rPr lang="en-US" altLang="en-US" sz="3600" dirty="0" err="1">
                <a:latin typeface="Times New Roman" panose="02020603050405020304" pitchFamily="18" charset="0"/>
                <a:cs typeface="Times New Roman" panose="02020603050405020304" pitchFamily="18" charset="0"/>
              </a:rPr>
              <a:t>Github</a:t>
            </a:r>
            <a:r>
              <a:rPr lang="en-US" altLang="en-US" sz="3600" dirty="0">
                <a:latin typeface="Times New Roman" panose="02020603050405020304" pitchFamily="18" charset="0"/>
                <a:cs typeface="Times New Roman" panose="02020603050405020304" pitchFamily="18" charset="0"/>
              </a:rPr>
              <a:t>: https://bit.ly/3n7rRTG</a:t>
            </a:r>
            <a:r>
              <a:rPr lang="en-US" altLang="en-US" sz="3600" b="1" dirty="0">
                <a:latin typeface="Times New Roman" panose="02020603050405020304" pitchFamily="18" charset="0"/>
                <a:cs typeface="Times New Roman" panose="02020603050405020304" pitchFamily="18" charset="0"/>
              </a:rPr>
              <a:t>  </a:t>
            </a:r>
          </a:p>
          <a:p>
            <a:pPr algn="ctr"/>
            <a:r>
              <a:rPr lang="en-US" altLang="en-US" sz="3600" dirty="0">
                <a:latin typeface="Times New Roman" panose="02020603050405020304" pitchFamily="18" charset="0"/>
                <a:cs typeface="Times New Roman" panose="02020603050405020304" pitchFamily="18" charset="0"/>
              </a:rPr>
              <a:t>Notebook: https://bit.ly/3L6b8ba                      </a:t>
            </a:r>
          </a:p>
        </p:txBody>
      </p:sp>
      <p:sp>
        <p:nvSpPr>
          <p:cNvPr id="2107" name="Text Box 59"/>
          <p:cNvSpPr txBox="1">
            <a:spLocks noChangeArrowheads="1"/>
          </p:cNvSpPr>
          <p:nvPr/>
        </p:nvSpPr>
        <p:spPr bwMode="auto">
          <a:xfrm>
            <a:off x="28684418" y="18318147"/>
            <a:ext cx="83058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6500" b="1" dirty="0"/>
              <a:t>References</a:t>
            </a:r>
          </a:p>
        </p:txBody>
      </p:sp>
      <p:sp>
        <p:nvSpPr>
          <p:cNvPr id="2109" name="Text Box 61"/>
          <p:cNvSpPr txBox="1">
            <a:spLocks noChangeArrowheads="1"/>
          </p:cNvSpPr>
          <p:nvPr/>
        </p:nvSpPr>
        <p:spPr bwMode="auto">
          <a:xfrm>
            <a:off x="19695156" y="7280293"/>
            <a:ext cx="8251825" cy="7737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Most of buildings did not have a claim over the insured period. The accuracy of AUC  was high which was 84%. The value of sensitivity was 1.0, and specificity was 0.0006</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Logistic regression - estimate the probability of an insurance claim occurring </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Gaussian Naive Bayes (GNB) - predict the probability based on building attributes</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XGBoost - a regression predictive modeling which has better results based on four evaluation indicators</a:t>
            </a:r>
            <a:endParaRPr lang="en-US" altLang="en-US" sz="4000" b="1" dirty="0">
              <a:latin typeface="Times New Roman" pitchFamily="18" charset="0"/>
            </a:endParaRPr>
          </a:p>
          <a:p>
            <a:pPr eaLnBrk="0" hangingPunct="0"/>
            <a:endParaRPr lang="en-US" altLang="en-US" sz="2000" dirty="0">
              <a:latin typeface="Times New Roman" pitchFamily="18" charset="0"/>
            </a:endParaRPr>
          </a:p>
        </p:txBody>
      </p:sp>
      <p:sp>
        <p:nvSpPr>
          <p:cNvPr id="2110" name="Text Box 62"/>
          <p:cNvSpPr txBox="1">
            <a:spLocks noChangeArrowheads="1"/>
          </p:cNvSpPr>
          <p:nvPr/>
        </p:nvSpPr>
        <p:spPr bwMode="auto">
          <a:xfrm>
            <a:off x="29035376" y="19565538"/>
            <a:ext cx="8043862" cy="111140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marL="342900" indent="-342900" algn="l" defTabSz="612775">
              <a:defRPr>
                <a:solidFill>
                  <a:schemeClr val="tx1"/>
                </a:solidFill>
                <a:latin typeface="Arial" charset="0"/>
              </a:defRPr>
            </a:lvl1pPr>
            <a:lvl2pPr marL="649288" indent="-342900" algn="l" defTabSz="612775">
              <a:defRPr>
                <a:solidFill>
                  <a:schemeClr val="tx1"/>
                </a:solidFill>
                <a:latin typeface="Arial" charset="0"/>
              </a:defRPr>
            </a:lvl2pPr>
            <a:lvl3pPr marL="955675" indent="-342900" algn="l" defTabSz="612775">
              <a:defRPr>
                <a:solidFill>
                  <a:schemeClr val="tx1"/>
                </a:solidFill>
                <a:latin typeface="Arial" charset="0"/>
              </a:defRPr>
            </a:lvl3pPr>
            <a:lvl4pPr marL="1258888" indent="-342900" algn="l" defTabSz="612775">
              <a:defRPr>
                <a:solidFill>
                  <a:schemeClr val="tx1"/>
                </a:solidFill>
                <a:latin typeface="Arial" charset="0"/>
              </a:defRPr>
            </a:lvl4pPr>
            <a:lvl5pPr marL="1565275" indent="-342900" algn="l" defTabSz="612775">
              <a:defRPr>
                <a:solidFill>
                  <a:schemeClr val="tx1"/>
                </a:solidFill>
                <a:latin typeface="Arial" charset="0"/>
              </a:defRPr>
            </a:lvl5pPr>
            <a:lvl6pPr marL="2022475" indent="-342900" defTabSz="612775" fontAlgn="base">
              <a:spcBef>
                <a:spcPct val="0"/>
              </a:spcBef>
              <a:spcAft>
                <a:spcPct val="0"/>
              </a:spcAft>
              <a:defRPr>
                <a:solidFill>
                  <a:schemeClr val="tx1"/>
                </a:solidFill>
                <a:latin typeface="Arial" charset="0"/>
              </a:defRPr>
            </a:lvl6pPr>
            <a:lvl7pPr marL="2479675" indent="-342900" defTabSz="612775" fontAlgn="base">
              <a:spcBef>
                <a:spcPct val="0"/>
              </a:spcBef>
              <a:spcAft>
                <a:spcPct val="0"/>
              </a:spcAft>
              <a:defRPr>
                <a:solidFill>
                  <a:schemeClr val="tx1"/>
                </a:solidFill>
                <a:latin typeface="Arial" charset="0"/>
              </a:defRPr>
            </a:lvl7pPr>
            <a:lvl8pPr marL="2936875" indent="-342900" defTabSz="612775" fontAlgn="base">
              <a:spcBef>
                <a:spcPct val="0"/>
              </a:spcBef>
              <a:spcAft>
                <a:spcPct val="0"/>
              </a:spcAft>
              <a:defRPr>
                <a:solidFill>
                  <a:schemeClr val="tx1"/>
                </a:solidFill>
                <a:latin typeface="Arial" charset="0"/>
              </a:defRPr>
            </a:lvl8pPr>
            <a:lvl9pPr marL="3394075" indent="-342900" defTabSz="612775"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800" b="1" u="sng" dirty="0">
              <a:latin typeface="Times New Roman" pitchFamily="18" charset="0"/>
            </a:endParaRP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C. </a:t>
            </a:r>
            <a:r>
              <a:rPr lang="en-US" altLang="en-US" sz="2000" dirty="0" err="1">
                <a:latin typeface="Times New Roman" pitchFamily="18" charset="0"/>
              </a:rPr>
              <a:t>Jyothsna</a:t>
            </a:r>
            <a:r>
              <a:rPr lang="en-US" altLang="en-US" sz="2000" dirty="0">
                <a:latin typeface="Times New Roman" pitchFamily="18" charset="0"/>
              </a:rPr>
              <a:t>, K. Srinivas, B. Bhargavi, A. E. </a:t>
            </a:r>
            <a:r>
              <a:rPr lang="en-US" altLang="en-US" sz="2000" dirty="0" err="1">
                <a:latin typeface="Times New Roman" pitchFamily="18" charset="0"/>
              </a:rPr>
              <a:t>Sravanth</a:t>
            </a:r>
            <a:r>
              <a:rPr lang="en-US" altLang="en-US" sz="2000" dirty="0">
                <a:latin typeface="Times New Roman" pitchFamily="18" charset="0"/>
              </a:rPr>
              <a:t>, A. T. Kumar, J. S. Kumar (2022). Health Insurance Premium Prediction using </a:t>
            </a:r>
            <a:r>
              <a:rPr lang="en-US" altLang="en-US" sz="2000" dirty="0" err="1">
                <a:latin typeface="Times New Roman" pitchFamily="18" charset="0"/>
              </a:rPr>
              <a:t>XGboost</a:t>
            </a:r>
            <a:r>
              <a:rPr lang="en-US" altLang="en-US" sz="2000" dirty="0">
                <a:latin typeface="Times New Roman" pitchFamily="18" charset="0"/>
              </a:rPr>
              <a:t> Regressor, International Conference on Applied Artificial Intelligence and Computing (ICAAIC), DOI: 10.1109/ICAAIC53929.2022.9793258</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L. Qin, B. Liu (2022). Agricultural insurance demand forecasting model based on support vector machine, 14th International Conference on Measuring Technology and Mechatronics Automation (ICMTMA), DOI：10.1109/ICMTMA54903.2022.00149</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R. D,M. S. K, D. J (2022). Health Insurance Cost Prediction using Machine Learning Algorithms, International Conference on Edge Computing and Applications (ICECAA), DOI: 10.1109/ICECAA55415.2022.9936153</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N V. Sailaja, M. </a:t>
            </a:r>
            <a:r>
              <a:rPr lang="en-US" altLang="en-US" sz="2000" dirty="0" err="1">
                <a:latin typeface="Times New Roman" pitchFamily="18" charset="0"/>
              </a:rPr>
              <a:t>Karakavalasa</a:t>
            </a:r>
            <a:r>
              <a:rPr lang="en-US" altLang="en-US" sz="2000" dirty="0">
                <a:latin typeface="Times New Roman" pitchFamily="18" charset="0"/>
              </a:rPr>
              <a:t>, M. </a:t>
            </a:r>
            <a:r>
              <a:rPr lang="en-US" altLang="en-US" sz="2000" dirty="0" err="1">
                <a:latin typeface="Times New Roman" pitchFamily="18" charset="0"/>
              </a:rPr>
              <a:t>Katkam</a:t>
            </a:r>
            <a:r>
              <a:rPr lang="en-US" altLang="en-US" sz="2000" dirty="0">
                <a:latin typeface="Times New Roman" pitchFamily="18" charset="0"/>
              </a:rPr>
              <a:t>, D. M, S. M, D. N. Vasundhara (2021). Hybrid Regression Model for Medical Insurance Cost Prediction and Recommendation, IEEE International Conference on Intelligent Systems, Smart and Green Technologies (ICISSGT), DOI: 10.1109/ICISSGT52025.2021.00029</a:t>
            </a:r>
          </a:p>
          <a:p>
            <a:pPr marL="457200" indent="-457200" eaLnBrk="0" hangingPunct="0">
              <a:lnSpc>
                <a:spcPct val="95000"/>
              </a:lnSpc>
              <a:buFont typeface="Arial" panose="020B0604020202020204" pitchFamily="34" charset="0"/>
              <a:buChar char="•"/>
            </a:pPr>
            <a:r>
              <a:rPr lang="en-US" altLang="en-US" sz="2000" dirty="0" err="1">
                <a:latin typeface="Times New Roman" pitchFamily="18" charset="0"/>
              </a:rPr>
              <a:t>Izonin</a:t>
            </a:r>
            <a:r>
              <a:rPr lang="en-US" altLang="en-US" sz="2000" dirty="0">
                <a:latin typeface="Times New Roman" pitchFamily="18" charset="0"/>
              </a:rPr>
              <a:t>, R. </a:t>
            </a:r>
            <a:r>
              <a:rPr lang="en-US" altLang="en-US" sz="2000" dirty="0" err="1">
                <a:latin typeface="Times New Roman" pitchFamily="18" charset="0"/>
              </a:rPr>
              <a:t>Tkachenko</a:t>
            </a:r>
            <a:r>
              <a:rPr lang="en-US" altLang="en-US" sz="2000" dirty="0">
                <a:latin typeface="Times New Roman" pitchFamily="18" charset="0"/>
              </a:rPr>
              <a:t>, N. </a:t>
            </a:r>
            <a:r>
              <a:rPr lang="en-US" altLang="en-US" sz="2000" dirty="0" err="1">
                <a:latin typeface="Times New Roman" pitchFamily="18" charset="0"/>
              </a:rPr>
              <a:t>Kryvinska</a:t>
            </a:r>
            <a:r>
              <a:rPr lang="en-US" altLang="en-US" sz="2000" dirty="0">
                <a:latin typeface="Times New Roman" pitchFamily="18" charset="0"/>
              </a:rPr>
              <a:t>, M. </a:t>
            </a:r>
            <a:r>
              <a:rPr lang="en-US" altLang="en-US" sz="2000" dirty="0" err="1">
                <a:latin typeface="Times New Roman" pitchFamily="18" charset="0"/>
              </a:rPr>
              <a:t>Gregus</a:t>
            </a:r>
            <a:r>
              <a:rPr lang="en-US" altLang="en-US" sz="2000" dirty="0">
                <a:latin typeface="Times New Roman" pitchFamily="18" charset="0"/>
              </a:rPr>
              <a:t>, P. </a:t>
            </a:r>
            <a:r>
              <a:rPr lang="en-US" altLang="en-US" sz="2000" dirty="0" err="1">
                <a:latin typeface="Times New Roman" pitchFamily="18" charset="0"/>
              </a:rPr>
              <a:t>Tkachenko</a:t>
            </a:r>
            <a:r>
              <a:rPr lang="en-US" altLang="en-US" sz="2000" dirty="0">
                <a:latin typeface="Times New Roman" pitchFamily="18" charset="0"/>
              </a:rPr>
              <a:t>, P. </a:t>
            </a:r>
            <a:r>
              <a:rPr lang="en-US" altLang="en-US" sz="2000" dirty="0" err="1">
                <a:latin typeface="Times New Roman" pitchFamily="18" charset="0"/>
              </a:rPr>
              <a:t>Vitynskyi</a:t>
            </a:r>
            <a:r>
              <a:rPr lang="en-US" altLang="en-US" sz="2000" dirty="0">
                <a:latin typeface="Times New Roman" pitchFamily="18" charset="0"/>
              </a:rPr>
              <a:t> (2019). Committee of SGTM Neural-Like Structures with RBF kernel for Insurance Cost Prediction Task, IEEE 2nd Ukraine Conference on Electrical and Computer Engineering (UKRCON), DOI: 10.1109/UKRCON.2019.8879905</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S. Aggarwal, Anmol (2022). Health Insurance Amount Prediction Using Supervised Learning, 2nd International Conference on Technological Advancements in Computational Sciences (ICTACS), DOI: 10.1109/ICTACS56270.2022.9988256</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K. Dutta, S. Chandra, M. K. </a:t>
            </a:r>
            <a:r>
              <a:rPr lang="en-US" altLang="en-US" sz="2000" dirty="0" err="1">
                <a:latin typeface="Times New Roman" pitchFamily="18" charset="0"/>
              </a:rPr>
              <a:t>Gourisaria</a:t>
            </a:r>
            <a:r>
              <a:rPr lang="en-US" altLang="en-US" sz="2000" dirty="0">
                <a:latin typeface="Times New Roman" pitchFamily="18" charset="0"/>
              </a:rPr>
              <a:t>, H. GM (2021). A Data Mining based Target Regression-Oriented Approach to Modelling of Health Insurance Claims, 5th International Conference on Computing Methodologies and Communication (ICCMC), DOI: 10.1109/ICCMC51019.2021.9418038</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J. B, A. Ghosh, J. A. K. R (2022). End-to-End Encryption and Prediction of Medical Insurance Cost, 6th International Conference on Trends in Electronics and Informatics (ICOEI), DOI: 10.1109/ICOEI53556.2022.9777238</a:t>
            </a:r>
          </a:p>
          <a:p>
            <a:pPr eaLnBrk="0" hangingPunct="0">
              <a:lnSpc>
                <a:spcPct val="95000"/>
              </a:lnSpc>
              <a:buFont typeface="Symbol" pitchFamily="18" charset="2"/>
              <a:buAutoNum type="arabicPeriod"/>
            </a:pPr>
            <a:endParaRPr lang="en-US" altLang="en-US" sz="2800" b="1" dirty="0">
              <a:latin typeface="Times New Roman" pitchFamily="18" charset="0"/>
            </a:endParaRPr>
          </a:p>
        </p:txBody>
      </p:sp>
      <p:sp>
        <p:nvSpPr>
          <p:cNvPr id="2111" name="Text Box 63"/>
          <p:cNvSpPr txBox="1">
            <a:spLocks noChangeArrowheads="1"/>
          </p:cNvSpPr>
          <p:nvPr/>
        </p:nvSpPr>
        <p:spPr bwMode="auto">
          <a:xfrm>
            <a:off x="19810444" y="26867403"/>
            <a:ext cx="8464569" cy="5909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600" dirty="0">
                <a:latin typeface="Times New Roman" pitchFamily="18" charset="0"/>
              </a:rPr>
              <a:t>Based on the  methodology, a building will have an insurance claim during a certain period or not can be predicted in Lagos and Nigeria. At 84%, the accuracy of the expected amount predicted using logistic regression was the </a:t>
            </a:r>
            <a:r>
              <a:rPr lang="en-US" altLang="en-US" sz="3600">
                <a:latin typeface="Times New Roman" pitchFamily="18" charset="0"/>
              </a:rPr>
              <a:t>best. </a:t>
            </a:r>
            <a:r>
              <a:rPr lang="en-US" altLang="en-US" sz="3600" dirty="0">
                <a:latin typeface="Times New Roman" pitchFamily="18" charset="0"/>
              </a:rPr>
              <a:t>All the other regression models had low accuracy than logistic regression  model. </a:t>
            </a:r>
            <a:endParaRPr lang="en-US" altLang="en-US" sz="3200" dirty="0">
              <a:latin typeface="Times New Roman" pitchFamily="18" charset="0"/>
            </a:endParaRPr>
          </a:p>
          <a:p>
            <a:pPr eaLnBrk="0" hangingPunct="0">
              <a:lnSpc>
                <a:spcPct val="95000"/>
              </a:lnSpc>
            </a:pPr>
            <a:endParaRPr lang="en-US" altLang="en-US" sz="3200" dirty="0">
              <a:latin typeface="Times New Roman" pitchFamily="18" charset="0"/>
            </a:endParaRPr>
          </a:p>
          <a:p>
            <a:pPr eaLnBrk="0" hangingPunct="0">
              <a:lnSpc>
                <a:spcPct val="95000"/>
              </a:lnSpc>
            </a:pPr>
            <a:endParaRPr lang="en-US" altLang="en-US" sz="3200" dirty="0">
              <a:latin typeface="Times New Roman" pitchFamily="18" charset="0"/>
            </a:endParaRPr>
          </a:p>
          <a:p>
            <a:pPr eaLnBrk="0" hangingPunct="0">
              <a:lnSpc>
                <a:spcPct val="95000"/>
              </a:lnSpc>
            </a:pPr>
            <a:endParaRPr lang="en-US" altLang="en-US" sz="2800" dirty="0">
              <a:latin typeface="Times New Roman" pitchFamily="18" charset="0"/>
            </a:endParaRPr>
          </a:p>
          <a:p>
            <a:pPr eaLnBrk="0" hangingPunct="0">
              <a:lnSpc>
                <a:spcPct val="95000"/>
              </a:lnSpc>
            </a:pPr>
            <a:endParaRPr lang="en-US" altLang="en-US" sz="2000" dirty="0">
              <a:latin typeface="Times New Roman" pitchFamily="18" charset="0"/>
            </a:endParaRPr>
          </a:p>
        </p:txBody>
      </p:sp>
      <p:sp>
        <p:nvSpPr>
          <p:cNvPr id="2112" name="Text Box 64"/>
          <p:cNvSpPr txBox="1">
            <a:spLocks noChangeArrowheads="1"/>
          </p:cNvSpPr>
          <p:nvPr/>
        </p:nvSpPr>
        <p:spPr bwMode="auto">
          <a:xfrm>
            <a:off x="29236988" y="9558141"/>
            <a:ext cx="8261350" cy="7956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600" dirty="0">
                <a:latin typeface="Times New Roman" pitchFamily="18" charset="0"/>
              </a:rPr>
              <a:t>Overall, construction insurance data was conducted to be analyzed using three regression models. In order to improve the reliability of construction insurance demand forecasting, a construction insurance probability forecasting model based on logistic regression was proposed. The logistic regression model was proved to be the most effective which prediction accuracy was 84%. Therefore, it showed that the proposed prediction model based on logistic regression could better meet the requirements of construction insurance demand prediction and the claim probability results had high possible of accuracy. </a:t>
            </a:r>
          </a:p>
        </p:txBody>
      </p:sp>
      <p:sp>
        <p:nvSpPr>
          <p:cNvPr id="2113" name="Text Box 65"/>
          <p:cNvSpPr txBox="1">
            <a:spLocks noChangeArrowheads="1"/>
          </p:cNvSpPr>
          <p:nvPr/>
        </p:nvSpPr>
        <p:spPr bwMode="auto">
          <a:xfrm>
            <a:off x="901700" y="6185535"/>
            <a:ext cx="84010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Abstract</a:t>
            </a:r>
          </a:p>
        </p:txBody>
      </p:sp>
      <p:sp>
        <p:nvSpPr>
          <p:cNvPr id="2114" name="Text Box 66"/>
          <p:cNvSpPr txBox="1">
            <a:spLocks noChangeArrowheads="1"/>
          </p:cNvSpPr>
          <p:nvPr/>
        </p:nvSpPr>
        <p:spPr bwMode="auto">
          <a:xfrm>
            <a:off x="19070723" y="25704167"/>
            <a:ext cx="85725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Results</a:t>
            </a:r>
          </a:p>
        </p:txBody>
      </p:sp>
      <p:pic>
        <p:nvPicPr>
          <p:cNvPr id="6" name="图片 5" descr="图表, 折线图&#10;&#10;描述已自动生成">
            <a:extLst>
              <a:ext uri="{FF2B5EF4-FFF2-40B4-BE49-F238E27FC236}">
                <a16:creationId xmlns:a16="http://schemas.microsoft.com/office/drawing/2014/main" id="{CB358DFD-9214-736D-1B2C-28BFECBD7E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39213" y="15445579"/>
            <a:ext cx="7346727" cy="3650390"/>
          </a:xfrm>
          <a:prstGeom prst="rect">
            <a:avLst/>
          </a:prstGeom>
          <a:noFill/>
          <a:ln>
            <a:noFill/>
          </a:ln>
        </p:spPr>
      </p:pic>
      <p:pic>
        <p:nvPicPr>
          <p:cNvPr id="10" name="图片 9" descr="图表, 饼图&#10;&#10;描述已自动生成">
            <a:extLst>
              <a:ext uri="{FF2B5EF4-FFF2-40B4-BE49-F238E27FC236}">
                <a16:creationId xmlns:a16="http://schemas.microsoft.com/office/drawing/2014/main" id="{7873652B-235D-8AA8-4A8C-03C0B6191142}"/>
              </a:ext>
            </a:extLst>
          </p:cNvPr>
          <p:cNvPicPr>
            <a:picLocks noChangeAspect="1"/>
          </p:cNvPicPr>
          <p:nvPr/>
        </p:nvPicPr>
        <p:blipFill>
          <a:blip r:embed="rId4"/>
          <a:stretch>
            <a:fillRect/>
          </a:stretch>
        </p:blipFill>
        <p:spPr>
          <a:xfrm>
            <a:off x="10107881" y="11657592"/>
            <a:ext cx="8849562" cy="9652800"/>
          </a:xfrm>
          <a:prstGeom prst="rect">
            <a:avLst/>
          </a:prstGeom>
        </p:spPr>
      </p:pic>
      <p:pic>
        <p:nvPicPr>
          <p:cNvPr id="11" name="图片 10" descr="图表, 条形图, 直方图&#10;&#10;描述已自动生成">
            <a:extLst>
              <a:ext uri="{FF2B5EF4-FFF2-40B4-BE49-F238E27FC236}">
                <a16:creationId xmlns:a16="http://schemas.microsoft.com/office/drawing/2014/main" id="{3DAF11AE-C7E7-467C-FE39-01BE363C041A}"/>
              </a:ext>
            </a:extLst>
          </p:cNvPr>
          <p:cNvPicPr>
            <a:picLocks noChangeAspect="1"/>
          </p:cNvPicPr>
          <p:nvPr/>
        </p:nvPicPr>
        <p:blipFill>
          <a:blip r:embed="rId5"/>
          <a:stretch>
            <a:fillRect/>
          </a:stretch>
        </p:blipFill>
        <p:spPr>
          <a:xfrm>
            <a:off x="10130982" y="21390025"/>
            <a:ext cx="8761926" cy="9120455"/>
          </a:xfrm>
          <a:prstGeom prst="rect">
            <a:avLst/>
          </a:prstGeom>
        </p:spPr>
      </p:pic>
      <p:pic>
        <p:nvPicPr>
          <p:cNvPr id="3" name="图片 2">
            <a:extLst>
              <a:ext uri="{FF2B5EF4-FFF2-40B4-BE49-F238E27FC236}">
                <a16:creationId xmlns:a16="http://schemas.microsoft.com/office/drawing/2014/main" id="{4BF992CF-F128-84BF-9437-22EDA6C29B1E}"/>
              </a:ext>
            </a:extLst>
          </p:cNvPr>
          <p:cNvPicPr>
            <a:picLocks noChangeAspect="1"/>
          </p:cNvPicPr>
          <p:nvPr/>
        </p:nvPicPr>
        <p:blipFill>
          <a:blip r:embed="rId6"/>
          <a:stretch>
            <a:fillRect/>
          </a:stretch>
        </p:blipFill>
        <p:spPr>
          <a:xfrm>
            <a:off x="20255921" y="19400822"/>
            <a:ext cx="6635520" cy="1571625"/>
          </a:xfrm>
          <a:prstGeom prst="rect">
            <a:avLst/>
          </a:prstGeom>
        </p:spPr>
      </p:pic>
      <p:pic>
        <p:nvPicPr>
          <p:cNvPr id="15" name="图片 14">
            <a:extLst>
              <a:ext uri="{FF2B5EF4-FFF2-40B4-BE49-F238E27FC236}">
                <a16:creationId xmlns:a16="http://schemas.microsoft.com/office/drawing/2014/main" id="{328B7A01-0686-9F35-2B16-49F0C58F24F8}"/>
              </a:ext>
            </a:extLst>
          </p:cNvPr>
          <p:cNvPicPr>
            <a:picLocks noChangeAspect="1"/>
          </p:cNvPicPr>
          <p:nvPr/>
        </p:nvPicPr>
        <p:blipFill>
          <a:blip r:embed="rId7"/>
          <a:stretch>
            <a:fillRect/>
          </a:stretch>
        </p:blipFill>
        <p:spPr>
          <a:xfrm>
            <a:off x="19967615" y="21761550"/>
            <a:ext cx="8150225" cy="3360999"/>
          </a:xfrm>
          <a:prstGeom prst="rect">
            <a:avLst/>
          </a:prstGeom>
        </p:spPr>
      </p:pic>
      <p:sp>
        <p:nvSpPr>
          <p:cNvPr id="2" name="文本框 1">
            <a:extLst>
              <a:ext uri="{FF2B5EF4-FFF2-40B4-BE49-F238E27FC236}">
                <a16:creationId xmlns:a16="http://schemas.microsoft.com/office/drawing/2014/main" id="{B3B5A986-2114-469B-AB17-2EB5275E33B8}"/>
              </a:ext>
            </a:extLst>
          </p:cNvPr>
          <p:cNvSpPr txBox="1"/>
          <p:nvPr/>
        </p:nvSpPr>
        <p:spPr>
          <a:xfrm>
            <a:off x="20198504" y="6030596"/>
            <a:ext cx="7346727" cy="1415772"/>
          </a:xfrm>
          <a:prstGeom prst="rect">
            <a:avLst/>
          </a:prstGeom>
          <a:noFill/>
        </p:spPr>
        <p:txBody>
          <a:bodyPr wrap="square" rtlCol="0">
            <a:spAutoFit/>
          </a:bodyPr>
          <a:lstStyle/>
          <a:p>
            <a:r>
              <a:rPr lang="en-US" altLang="zh-CN" b="1" dirty="0"/>
              <a:t>Methodology</a:t>
            </a:r>
            <a:endParaRPr lang="zh-CN" altLang="en-US" b="1" dirty="0"/>
          </a:p>
        </p:txBody>
      </p:sp>
      <p:sp>
        <p:nvSpPr>
          <p:cNvPr id="8" name="文本框 7">
            <a:extLst>
              <a:ext uri="{FF2B5EF4-FFF2-40B4-BE49-F238E27FC236}">
                <a16:creationId xmlns:a16="http://schemas.microsoft.com/office/drawing/2014/main" id="{88402E78-115A-6A2A-80F1-68C690FE1C66}"/>
              </a:ext>
            </a:extLst>
          </p:cNvPr>
          <p:cNvSpPr txBox="1"/>
          <p:nvPr/>
        </p:nvSpPr>
        <p:spPr>
          <a:xfrm>
            <a:off x="9830913" y="8925932"/>
            <a:ext cx="9126530"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Most buildings have painted, fenced, garden and settlement.</a:t>
            </a:r>
            <a:endParaRPr lang="zh-CN" altLang="en-US" sz="36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D4FB28A-A07B-9CDB-32C7-2E15212D939C}"/>
              </a:ext>
            </a:extLst>
          </p:cNvPr>
          <p:cNvSpPr txBox="1"/>
          <p:nvPr/>
        </p:nvSpPr>
        <p:spPr>
          <a:xfrm>
            <a:off x="10490200" y="15824200"/>
            <a:ext cx="8568843" cy="646331"/>
          </a:xfrm>
          <a:prstGeom prst="rect">
            <a:avLst/>
          </a:prstGeom>
          <a:noFill/>
        </p:spPr>
        <p:txBody>
          <a:bodyPr wrap="square" rtlCol="0">
            <a:spAutoFit/>
          </a:bodyPr>
          <a:lstStyle/>
          <a:p>
            <a:endParaRPr lang="zh-CN" altLang="en-US" sz="3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344AE83-571A-19A1-3B5F-4B98236D74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89401" y="1072933"/>
            <a:ext cx="4289837" cy="4289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960</Words>
  <Application>Microsoft Office PowerPoint</Application>
  <PresentationFormat>自定义</PresentationFormat>
  <Paragraphs>47</Paragraphs>
  <Slides>1</Slides>
  <Notes>1</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6" baseType="lpstr">
      <vt:lpstr>Arial</vt:lpstr>
      <vt:lpstr>Symbol</vt:lpstr>
      <vt:lpstr>Times New Roman</vt:lpstr>
      <vt:lpstr>Default Design</vt:lpstr>
      <vt:lpstr>CorelDRAW</vt:lpstr>
      <vt:lpstr>PowerPoint 演示文稿</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Du</cp:lastModifiedBy>
  <cp:revision>108</cp:revision>
  <dcterms:created xsi:type="dcterms:W3CDTF">2008-12-04T00:20:37Z</dcterms:created>
  <dcterms:modified xsi:type="dcterms:W3CDTF">2023-05-08T22:10:15Z</dcterms:modified>
  <cp:category>Research Poster</cp:category>
</cp:coreProperties>
</file>