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BBBEB-1E05-2F93-51BD-44571E2222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F2555-8467-9F15-0EEE-87276FAFF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B120B9-7591-7436-7200-DEFC9DBB887E}"/>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5" name="页脚占位符 4">
            <a:extLst>
              <a:ext uri="{FF2B5EF4-FFF2-40B4-BE49-F238E27FC236}">
                <a16:creationId xmlns:a16="http://schemas.microsoft.com/office/drawing/2014/main" id="{E84A98AD-1B2C-2025-5781-F9EFEC226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8E08B7-4A60-2FF9-93DC-F065231392E8}"/>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44819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E3EDC-2C16-3C25-ECC8-889AC8C314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7AE566-CB5B-228F-7617-479633F9F3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CA9961-5FFB-995D-D3CD-85F97AE84493}"/>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5" name="页脚占位符 4">
            <a:extLst>
              <a:ext uri="{FF2B5EF4-FFF2-40B4-BE49-F238E27FC236}">
                <a16:creationId xmlns:a16="http://schemas.microsoft.com/office/drawing/2014/main" id="{E8F17E21-DCC5-0027-699C-43A8137187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17B9F6-A45A-3E1A-8022-8319F602A91F}"/>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116960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686F07-3102-C66E-E70D-35AB8B1C7E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9F9D65-9C14-9C0B-11A3-43273F8469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C9507-9D59-3586-9FD9-E409F3D7137C}"/>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5" name="页脚占位符 4">
            <a:extLst>
              <a:ext uri="{FF2B5EF4-FFF2-40B4-BE49-F238E27FC236}">
                <a16:creationId xmlns:a16="http://schemas.microsoft.com/office/drawing/2014/main" id="{7D890DA6-042D-747F-273B-E828D39C4C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4AF7DC-0E94-B545-E0CB-9BD5AEB29076}"/>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148155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E4D8-C6ED-23D3-745E-8C1BC9D917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325B09-8F3F-F6F6-2A00-D9EE60F789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0714F7-1A8A-96F5-4E29-FC6B159E7FF5}"/>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5" name="页脚占位符 4">
            <a:extLst>
              <a:ext uri="{FF2B5EF4-FFF2-40B4-BE49-F238E27FC236}">
                <a16:creationId xmlns:a16="http://schemas.microsoft.com/office/drawing/2014/main" id="{9F2B8544-BAA8-85E1-0588-AECDC76C41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37433-8E22-9FB1-CE42-15D03BE8872E}"/>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388076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74800-817C-4E6F-1393-6A2C52B5A1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C6DE7F-7487-0C26-FF6B-85268E332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5882F1-B8B7-20DB-0458-8F7F1BC4A025}"/>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5" name="页脚占位符 4">
            <a:extLst>
              <a:ext uri="{FF2B5EF4-FFF2-40B4-BE49-F238E27FC236}">
                <a16:creationId xmlns:a16="http://schemas.microsoft.com/office/drawing/2014/main" id="{76E26702-938F-AC33-887D-E7C5734A4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6844E-EB26-D720-B5D4-19A2555A00F9}"/>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426947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F9122-4FF7-3079-C7AA-418A62B157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769C57-6F19-1C82-8151-123613CFC9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43B1D5-D516-473F-BDDF-C09DF16A5F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8987DB-3740-DBFD-2A7D-F015467609D3}"/>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6" name="页脚占位符 5">
            <a:extLst>
              <a:ext uri="{FF2B5EF4-FFF2-40B4-BE49-F238E27FC236}">
                <a16:creationId xmlns:a16="http://schemas.microsoft.com/office/drawing/2014/main" id="{F0E40576-5D70-9420-E564-15084B87F7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E997E7-9752-8596-953A-3263F9382E4F}"/>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309503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96FF0-9483-E279-ED2D-061731C8FF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DE1D69-3A2A-398C-1825-E5DA7A409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60C801-D1D2-5C62-6030-6C0743B7AC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43A9A5-20A0-3747-69C2-7DDA351DF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6F28DA-C741-38C3-B7B7-44610AF292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229685-A012-DF1A-9E1F-82786F869EEF}"/>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8" name="页脚占位符 7">
            <a:extLst>
              <a:ext uri="{FF2B5EF4-FFF2-40B4-BE49-F238E27FC236}">
                <a16:creationId xmlns:a16="http://schemas.microsoft.com/office/drawing/2014/main" id="{2ECC63B6-A9E8-A31B-D12E-0E11E04E4F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F883A4-BBC6-CF9E-C658-BAEE6D838E14}"/>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27508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BB803-3284-1A5C-8EC1-C298AF136C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9A1041-E8B3-E628-B04C-B341761DA6C9}"/>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4" name="页脚占位符 3">
            <a:extLst>
              <a:ext uri="{FF2B5EF4-FFF2-40B4-BE49-F238E27FC236}">
                <a16:creationId xmlns:a16="http://schemas.microsoft.com/office/drawing/2014/main" id="{EE5ECD89-14F9-EC58-EDFE-F74561E724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537F414-0E7F-EBA6-765B-B43231926059}"/>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424473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0B0DE2-207A-DB34-0BEA-499D04A94F97}"/>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3" name="页脚占位符 2">
            <a:extLst>
              <a:ext uri="{FF2B5EF4-FFF2-40B4-BE49-F238E27FC236}">
                <a16:creationId xmlns:a16="http://schemas.microsoft.com/office/drawing/2014/main" id="{C60D124F-7934-9B0D-B9F8-0AD65552FA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3C89CE-E07C-F6A7-543C-FB913CFB1A93}"/>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233479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BBEE2-FF88-17C2-C151-9A8B026804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DE2184-C1B3-78C5-D080-8A75D034C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9A194A-6CE0-44B7-063D-B19E7D88B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2968BC-1955-1D79-1317-3E4EE0A58F62}"/>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6" name="页脚占位符 5">
            <a:extLst>
              <a:ext uri="{FF2B5EF4-FFF2-40B4-BE49-F238E27FC236}">
                <a16:creationId xmlns:a16="http://schemas.microsoft.com/office/drawing/2014/main" id="{C28240C2-4F3C-38F6-62B1-C36551644E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4D742D-9D20-1172-D9B5-04A67D9A019F}"/>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415466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A4051-E80E-C772-4458-90EC520321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5F3866-FC90-C9ED-7F53-303B5BF63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0EFCE1-4513-AE1A-210C-6DDA6250E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326E31D-A70E-BF00-6C55-6673573D2EFE}"/>
              </a:ext>
            </a:extLst>
          </p:cNvPr>
          <p:cNvSpPr>
            <a:spLocks noGrp="1"/>
          </p:cNvSpPr>
          <p:nvPr>
            <p:ph type="dt" sz="half" idx="10"/>
          </p:nvPr>
        </p:nvSpPr>
        <p:spPr/>
        <p:txBody>
          <a:bodyPr/>
          <a:lstStyle/>
          <a:p>
            <a:fld id="{6876311A-6067-4C64-8004-30A12FC56691}" type="datetimeFigureOut">
              <a:rPr lang="zh-CN" altLang="en-US" smtClean="0"/>
              <a:t>2023/3/2</a:t>
            </a:fld>
            <a:endParaRPr lang="zh-CN" altLang="en-US"/>
          </a:p>
        </p:txBody>
      </p:sp>
      <p:sp>
        <p:nvSpPr>
          <p:cNvPr id="6" name="页脚占位符 5">
            <a:extLst>
              <a:ext uri="{FF2B5EF4-FFF2-40B4-BE49-F238E27FC236}">
                <a16:creationId xmlns:a16="http://schemas.microsoft.com/office/drawing/2014/main" id="{BFC904A4-D58F-E0B4-8566-4F16DD9A9E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C1FFEC-AC65-FC0C-79A3-6D8D63F83061}"/>
              </a:ext>
            </a:extLst>
          </p:cNvPr>
          <p:cNvSpPr>
            <a:spLocks noGrp="1"/>
          </p:cNvSpPr>
          <p:nvPr>
            <p:ph type="sldNum" sz="quarter" idx="12"/>
          </p:nvPr>
        </p:nvSpPr>
        <p:spPr/>
        <p:txBody>
          <a:body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391221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8F9A18-E949-1133-E8E5-AF5C1133D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C65B18-0471-AAE9-00DC-505276B18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B7368-29F5-D343-0E9A-1DF74A07D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6311A-6067-4C64-8004-30A12FC56691}" type="datetimeFigureOut">
              <a:rPr lang="zh-CN" altLang="en-US" smtClean="0"/>
              <a:t>2023/3/2</a:t>
            </a:fld>
            <a:endParaRPr lang="zh-CN" altLang="en-US"/>
          </a:p>
        </p:txBody>
      </p:sp>
      <p:sp>
        <p:nvSpPr>
          <p:cNvPr id="5" name="页脚占位符 4">
            <a:extLst>
              <a:ext uri="{FF2B5EF4-FFF2-40B4-BE49-F238E27FC236}">
                <a16:creationId xmlns:a16="http://schemas.microsoft.com/office/drawing/2014/main" id="{97ADA76D-CA49-A671-629D-4B4319355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76A5D9-2E6F-8947-B718-BC1492353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61C68-ED25-452F-80E4-453E9C9C2A96}" type="slidenum">
              <a:rPr lang="zh-CN" altLang="en-US" smtClean="0"/>
              <a:t>‹#›</a:t>
            </a:fld>
            <a:endParaRPr lang="zh-CN" altLang="en-US"/>
          </a:p>
        </p:txBody>
      </p:sp>
    </p:spTree>
    <p:extLst>
      <p:ext uri="{BB962C8B-B14F-4D97-AF65-F5344CB8AC3E}">
        <p14:creationId xmlns:p14="http://schemas.microsoft.com/office/powerpoint/2010/main" val="335324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eeexplore.ieee.org/document/979325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document/7814683" TargetMode="External"/><Relationship Id="rId2" Type="http://schemas.openxmlformats.org/officeDocument/2006/relationships/hyperlink" Target="https://ieeexplore.ieee.org/document/9724052"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7814683" TargetMode="External"/><Relationship Id="rId2" Type="http://schemas.openxmlformats.org/officeDocument/2006/relationships/hyperlink" Target="https://ieeexplore.ieee.org/document/9936153"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eeexplore.ieee.org/document/971939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7814683" TargetMode="External"/><Relationship Id="rId2" Type="http://schemas.openxmlformats.org/officeDocument/2006/relationships/hyperlink" Target="https://ieeexplore.ieee.org/document/8879905"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7814683" TargetMode="External"/><Relationship Id="rId2" Type="http://schemas.openxmlformats.org/officeDocument/2006/relationships/hyperlink" Target="https://ieeexplore.ieee.org/document/9988256"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7814683" TargetMode="External"/><Relationship Id="rId2" Type="http://schemas.openxmlformats.org/officeDocument/2006/relationships/hyperlink" Target="https://ieeexplore.ieee.org/document/9418038"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7814683" TargetMode="External"/><Relationship Id="rId2" Type="http://schemas.openxmlformats.org/officeDocument/2006/relationships/hyperlink" Target="https://ieeexplore.ieee.org/document/9777238"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Health Insurance Premium Prediction using </a:t>
            </a:r>
            <a:r>
              <a:rPr lang="en-US" altLang="zh-CN" sz="2000" b="1" dirty="0" err="1"/>
              <a:t>XGboost</a:t>
            </a:r>
            <a:r>
              <a:rPr lang="en-US" altLang="zh-CN" sz="2000" b="1" dirty="0"/>
              <a:t> Regressor, C. </a:t>
            </a:r>
            <a:r>
              <a:rPr lang="en-US" altLang="zh-CN" sz="2000" b="1" dirty="0" err="1"/>
              <a:t>Jyothsna</a:t>
            </a:r>
            <a:r>
              <a:rPr lang="en-US" altLang="zh-CN" sz="2000" b="1" dirty="0"/>
              <a:t>; K. Srinivas; B. Bhargavi; A. E. </a:t>
            </a:r>
            <a:r>
              <a:rPr lang="en-US" altLang="zh-CN" sz="2000" b="1" dirty="0" err="1"/>
              <a:t>Sravanth</a:t>
            </a:r>
            <a:r>
              <a:rPr lang="en-US" altLang="zh-CN" sz="2000" b="1" dirty="0"/>
              <a:t>; A. T. Kumar; J. S. Kumar, 2022 International Conference on Applied Artificial Intelligence and Computing (ICAAIC), </a:t>
            </a:r>
            <a:r>
              <a:rPr lang="en-US" altLang="zh-CN" sz="2000" b="1" dirty="0" err="1"/>
              <a:t>doi</a:t>
            </a:r>
            <a:r>
              <a:rPr lang="en-US" altLang="zh-CN" sz="2000" b="1" dirty="0"/>
              <a:t>: 10.1109/ICAAIC53929.2022.9793258.</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121920"/>
            <a:ext cx="5537200" cy="6868160"/>
          </a:xfrm>
        </p:spPr>
        <p:txBody>
          <a:bodyPr>
            <a:normAutofit fontScale="25000" lnSpcReduction="20000"/>
          </a:bodyPr>
          <a:lstStyle/>
          <a:p>
            <a:pPr algn="l"/>
            <a:endParaRPr lang="en-US" altLang="zh-CN" dirty="0"/>
          </a:p>
          <a:p>
            <a:pPr algn="l"/>
            <a:r>
              <a:rPr lang="en-US" altLang="zh-CN" sz="7200" b="1" dirty="0"/>
              <a:t>Goal: </a:t>
            </a:r>
            <a:r>
              <a:rPr lang="en-US" altLang="zh-CN" sz="7200" dirty="0"/>
              <a:t>Used machine learning </a:t>
            </a:r>
            <a:r>
              <a:rPr lang="en-US" altLang="zh-CN" sz="7200" b="1" dirty="0"/>
              <a:t>t</a:t>
            </a:r>
            <a:r>
              <a:rPr lang="en-US" altLang="zh-CN" sz="7200" dirty="0"/>
              <a:t>o predict personal insurance cost and identify health insurance policies and medical information even they did not have healthy issue</a:t>
            </a:r>
          </a:p>
          <a:p>
            <a:pPr algn="l"/>
            <a:endParaRPr lang="en-US" altLang="zh-CN" sz="7200" b="1" dirty="0"/>
          </a:p>
          <a:p>
            <a:pPr algn="l"/>
            <a:r>
              <a:rPr lang="en-US" altLang="zh-CN" sz="7200" b="1" dirty="0"/>
              <a:t>Dataset</a:t>
            </a:r>
            <a:r>
              <a:rPr lang="en-US" altLang="zh-CN" sz="7200" dirty="0"/>
              <a:t>: insurance dataset from Kaggle</a:t>
            </a:r>
          </a:p>
          <a:p>
            <a:pPr algn="l"/>
            <a:endParaRPr lang="en-US" altLang="zh-CN" sz="7200" dirty="0"/>
          </a:p>
          <a:p>
            <a:pPr algn="l"/>
            <a:r>
              <a:rPr lang="en-US" altLang="zh-CN" sz="7200" b="1" dirty="0"/>
              <a:t>Methodology: </a:t>
            </a:r>
            <a:r>
              <a:rPr lang="en-US" altLang="zh-CN" sz="7200" dirty="0"/>
              <a:t>Deployed regression models such as multi-Linear, decision tree, random forest, and gradient boosting regression to predict insurance cost </a:t>
            </a:r>
          </a:p>
          <a:p>
            <a:pPr marL="857250" indent="-857250" algn="l">
              <a:buFont typeface="Arial" panose="020B0604020202020204" pitchFamily="34" charset="0"/>
              <a:buChar char="•"/>
            </a:pPr>
            <a:r>
              <a:rPr lang="en-US" altLang="zh-CN" sz="7200" dirty="0"/>
              <a:t>Compared the attributes of the dataset: age, sex, BMI, children, smoker, region, charges using above regression models </a:t>
            </a:r>
          </a:p>
          <a:p>
            <a:pPr algn="l"/>
            <a:r>
              <a:rPr lang="en-US" altLang="zh-CN" sz="7200" b="1" dirty="0"/>
              <a:t>Results:</a:t>
            </a:r>
          </a:p>
          <a:p>
            <a:pPr algn="l"/>
            <a:r>
              <a:rPr lang="en-US" altLang="zh-CN" sz="7200" dirty="0"/>
              <a:t>Gradient boosting decision tree regression was the best model since the accuracy was 87%. The age and smoking history had significant impact on the model. Premiums were determined by a person's health condition.</a:t>
            </a:r>
          </a:p>
          <a:p>
            <a:pPr algn="l"/>
            <a:endParaRPr lang="en-US" altLang="zh-CN" sz="7200" dirty="0"/>
          </a:p>
          <a:p>
            <a:pPr algn="l"/>
            <a:r>
              <a:rPr lang="en-US" altLang="zh-CN" sz="7200" b="1" dirty="0"/>
              <a:t>Article link:</a:t>
            </a:r>
          </a:p>
          <a:p>
            <a:pPr algn="l"/>
            <a:r>
              <a:rPr lang="en-US" altLang="zh-CN" sz="7200" dirty="0">
                <a:hlinkClick r:id="rId2"/>
              </a:rPr>
              <a:t>https://ieeexplore.ieee.org/document/9793258</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endParaRPr lang="zh-CN" altLang="en-US" dirty="0"/>
          </a:p>
        </p:txBody>
      </p:sp>
      <p:pic>
        <p:nvPicPr>
          <p:cNvPr id="1026" name="Picture 2">
            <a:extLst>
              <a:ext uri="{FF2B5EF4-FFF2-40B4-BE49-F238E27FC236}">
                <a16:creationId xmlns:a16="http://schemas.microsoft.com/office/drawing/2014/main" id="{DFE94CA7-0B64-1DFC-2BB9-F0C432244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864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7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596639"/>
          </a:xfrm>
        </p:spPr>
        <p:txBody>
          <a:bodyPr>
            <a:normAutofit/>
          </a:bodyPr>
          <a:lstStyle/>
          <a:p>
            <a:pPr marL="0" lvl="0" indent="0" algn="l" rtl="0">
              <a:lnSpc>
                <a:spcPct val="100000"/>
              </a:lnSpc>
              <a:spcBef>
                <a:spcPts val="0"/>
              </a:spcBef>
              <a:spcAft>
                <a:spcPts val="0"/>
              </a:spcAft>
              <a:buSzPct val="175000"/>
              <a:buNone/>
            </a:pPr>
            <a:r>
              <a:rPr lang="en-US" altLang="zh-CN" sz="2000" b="1" dirty="0"/>
              <a:t>Agricultural insurance demand forecasting model based on support vector machine</a:t>
            </a:r>
            <a:br>
              <a:rPr lang="en-US" altLang="zh-CN" sz="2000" b="1" dirty="0"/>
            </a:br>
            <a:r>
              <a:rPr lang="en-US" altLang="zh-CN" sz="2000" b="1" dirty="0"/>
              <a:t>L. Qin; B. Liu,2022 14th International Conference on Measuring Technology and Mechatronics Automation (ICMTMA), </a:t>
            </a:r>
            <a:r>
              <a:rPr lang="en-US" altLang="zh-CN" sz="2000" b="1" dirty="0" err="1"/>
              <a:t>doi</a:t>
            </a:r>
            <a:r>
              <a:rPr lang="zh-CN" altLang="en-US" sz="2000" b="1" dirty="0"/>
              <a:t>：</a:t>
            </a:r>
            <a:r>
              <a:rPr lang="en-US" altLang="zh-CN" sz="2000" b="1" dirty="0"/>
              <a:t>10.1109/ICMTMA54903.2022.00149</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172720"/>
            <a:ext cx="5537200" cy="6573520"/>
          </a:xfrm>
        </p:spPr>
        <p:txBody>
          <a:bodyPr>
            <a:normAutofit fontScale="25000" lnSpcReduction="20000"/>
          </a:bodyPr>
          <a:lstStyle/>
          <a:p>
            <a:pPr algn="l"/>
            <a:endParaRPr lang="en-US" altLang="zh-CN" dirty="0"/>
          </a:p>
          <a:p>
            <a:pPr algn="l"/>
            <a:r>
              <a:rPr lang="en-US" altLang="zh-CN" sz="7200" b="1" dirty="0"/>
              <a:t>Goal: </a:t>
            </a:r>
            <a:r>
              <a:rPr lang="en-US" altLang="zh-CN" sz="7200" dirty="0"/>
              <a:t>Built a new agricultural insurance demand model to predict and improve the accuracy of agriculture insurance cost.</a:t>
            </a:r>
          </a:p>
          <a:p>
            <a:pPr algn="l"/>
            <a:endParaRPr lang="en-US" altLang="zh-CN" sz="7200" b="1" dirty="0"/>
          </a:p>
          <a:p>
            <a:pPr algn="l"/>
            <a:r>
              <a:rPr lang="en-US" altLang="zh-CN" sz="7200" b="1" dirty="0"/>
              <a:t>Dataset</a:t>
            </a:r>
            <a:r>
              <a:rPr lang="en-US" altLang="zh-CN" sz="7200" dirty="0"/>
              <a:t>: data mining for the historical agricultural insurance demand data</a:t>
            </a:r>
          </a:p>
          <a:p>
            <a:pPr algn="l"/>
            <a:r>
              <a:rPr lang="en-US" altLang="zh-CN" sz="7200" b="1" dirty="0"/>
              <a:t>Methodology: </a:t>
            </a:r>
            <a:r>
              <a:rPr lang="en-US" altLang="zh-CN" sz="7200" dirty="0"/>
              <a:t>Built agricultural insurance demand forecasting model based on support vector machine</a:t>
            </a:r>
          </a:p>
          <a:p>
            <a:pPr marL="857250" indent="-857250" algn="l">
              <a:buFont typeface="Arial" panose="020B0604020202020204" pitchFamily="34" charset="0"/>
              <a:buChar char="•"/>
            </a:pPr>
            <a:r>
              <a:rPr lang="en-US" altLang="zh-CN" sz="7200" dirty="0"/>
              <a:t>Simulation comparison was carried out to verify the practical application effect of the proposed agricultural insurance demand forecasting model </a:t>
            </a:r>
          </a:p>
          <a:p>
            <a:pPr marL="857250" indent="-857250" algn="l">
              <a:buFont typeface="Arial" panose="020B0604020202020204" pitchFamily="34" charset="0"/>
              <a:buChar char="•"/>
            </a:pPr>
            <a:r>
              <a:rPr lang="en-US" altLang="zh-CN" sz="7200" dirty="0"/>
              <a:t>Used reference models to show prediction accuracy of agricultural insurance cost</a:t>
            </a:r>
          </a:p>
          <a:p>
            <a:pPr algn="l"/>
            <a:r>
              <a:rPr lang="en-US" altLang="zh-CN" sz="7200" b="1" dirty="0"/>
              <a:t>Results:</a:t>
            </a:r>
          </a:p>
          <a:p>
            <a:pPr algn="l"/>
            <a:r>
              <a:rPr lang="en-US" altLang="zh-CN" sz="7200" dirty="0"/>
              <a:t>The proposed prediction model based on support vector machine could better meet the requirements of agricultural insurance demand prediction. The prediction accuracy and user satisfaction are high.</a:t>
            </a:r>
          </a:p>
          <a:p>
            <a:pPr algn="l"/>
            <a:endParaRPr lang="en-US" altLang="zh-CN" sz="7200" dirty="0"/>
          </a:p>
          <a:p>
            <a:pPr algn="l"/>
            <a:r>
              <a:rPr lang="en-US" altLang="zh-CN" sz="7200" b="1" dirty="0"/>
              <a:t>Article link:</a:t>
            </a:r>
          </a:p>
          <a:p>
            <a:pPr algn="l"/>
            <a:r>
              <a:rPr lang="en-US" altLang="zh-CN" sz="7200" dirty="0">
                <a:hlinkClick r:id="rId2"/>
              </a:rPr>
              <a:t>https://ieeexplore.ieee.org/document/9724052</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r>
              <a:rPr lang="en-US" altLang="zh-CN" sz="6200" dirty="0"/>
              <a:t>Article link: </a:t>
            </a:r>
            <a:r>
              <a:rPr lang="en-US" altLang="zh-CN" sz="6200" dirty="0">
                <a:hlinkClick r:id="rId3"/>
              </a:rPr>
              <a:t>https://ieeexplore.ieee.org/document/7814683</a:t>
            </a:r>
            <a:endParaRPr lang="en-US" altLang="zh-CN" sz="6200" dirty="0"/>
          </a:p>
          <a:p>
            <a:endParaRPr lang="zh-CN" altLang="en-US" dirty="0"/>
          </a:p>
        </p:txBody>
      </p:sp>
      <p:pic>
        <p:nvPicPr>
          <p:cNvPr id="4" name="Picture 2">
            <a:extLst>
              <a:ext uri="{FF2B5EF4-FFF2-40B4-BE49-F238E27FC236}">
                <a16:creationId xmlns:a16="http://schemas.microsoft.com/office/drawing/2014/main" id="{4FF98F79-E7E4-148C-3293-F0FDAF87F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9420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Health Insurance Cost Prediction using Machine Learning Algorithms,</a:t>
            </a:r>
            <a:r>
              <a:rPr lang="sv-SE" altLang="zh-CN" sz="2000" b="1" dirty="0"/>
              <a:t>R. D; M. S. K; D. J,</a:t>
            </a:r>
            <a:r>
              <a:rPr lang="en-US" altLang="zh-CN" sz="2000" b="1" dirty="0"/>
              <a:t>2022 International Conference on Edge Computing and Applications (ICECAA), </a:t>
            </a:r>
            <a:r>
              <a:rPr lang="en-US" altLang="zh-CN" sz="2000" b="1" dirty="0" err="1"/>
              <a:t>doi</a:t>
            </a:r>
            <a:r>
              <a:rPr lang="en-US" altLang="zh-CN" sz="2000" b="1" dirty="0"/>
              <a:t>: 10.1109/ICECAA55415.2022.9936153.</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579120"/>
            <a:ext cx="5537200" cy="6167120"/>
          </a:xfrm>
        </p:spPr>
        <p:txBody>
          <a:bodyPr>
            <a:normAutofit fontScale="25000" lnSpcReduction="20000"/>
          </a:bodyPr>
          <a:lstStyle/>
          <a:p>
            <a:pPr algn="l"/>
            <a:endParaRPr lang="en-US" altLang="zh-CN" dirty="0"/>
          </a:p>
          <a:p>
            <a:pPr algn="l"/>
            <a:r>
              <a:rPr lang="en-US" altLang="zh-CN" sz="7200" b="1" dirty="0"/>
              <a:t>Goal: </a:t>
            </a:r>
            <a:r>
              <a:rPr lang="en-US" altLang="zh-CN" sz="7200" dirty="0"/>
              <a:t>Built a machine learning model to predict health insurance cost and compared performance to determine a best model to predict cost</a:t>
            </a:r>
          </a:p>
          <a:p>
            <a:pPr algn="l"/>
            <a:r>
              <a:rPr lang="en-US" altLang="zh-CN" sz="7200" b="1" dirty="0"/>
              <a:t>Dataset</a:t>
            </a:r>
            <a:r>
              <a:rPr lang="en-US" altLang="zh-CN" sz="7200" dirty="0"/>
              <a:t>: insurance dataset</a:t>
            </a:r>
          </a:p>
          <a:p>
            <a:pPr algn="l"/>
            <a:r>
              <a:rPr lang="en-US" altLang="zh-CN" sz="7200" b="1" dirty="0"/>
              <a:t>Methodology: </a:t>
            </a:r>
            <a:r>
              <a:rPr lang="en-US" altLang="zh-CN" sz="7200" dirty="0"/>
              <a:t>Used supervised learning and unsupervised learning to build the model</a:t>
            </a:r>
          </a:p>
          <a:p>
            <a:pPr marL="857250" indent="-857250" algn="l">
              <a:buFont typeface="Arial" panose="020B0604020202020204" pitchFamily="34" charset="0"/>
              <a:buChar char="•"/>
            </a:pPr>
            <a:r>
              <a:rPr lang="en-US" altLang="zh-CN" sz="7200" dirty="0"/>
              <a:t>Used multinomial logistic regression to classify problems with two class binary outcomes</a:t>
            </a:r>
          </a:p>
          <a:p>
            <a:pPr marL="857250" indent="-857250" algn="l">
              <a:buFont typeface="Arial" panose="020B0604020202020204" pitchFamily="34" charset="0"/>
              <a:buChar char="•"/>
            </a:pPr>
            <a:r>
              <a:rPr lang="en-US" altLang="zh-CN" sz="7200" dirty="0"/>
              <a:t>Used random forest classifier algorithm to do classification and regression</a:t>
            </a:r>
          </a:p>
          <a:p>
            <a:pPr algn="l"/>
            <a:endParaRPr lang="en-US" altLang="zh-CN" sz="7200" dirty="0"/>
          </a:p>
          <a:p>
            <a:pPr algn="l"/>
            <a:r>
              <a:rPr lang="en-US" altLang="zh-CN" sz="7200" b="1" dirty="0"/>
              <a:t>Results:</a:t>
            </a:r>
          </a:p>
          <a:p>
            <a:pPr algn="l"/>
            <a:r>
              <a:rPr lang="en-US" altLang="zh-CN" sz="7200" dirty="0"/>
              <a:t>The supervised learning models were built to predict the insurance claim and the performance was evaluated and compared. It turned out Random Forest classifier was better than Multinomial Logistic Regression.</a:t>
            </a:r>
          </a:p>
          <a:p>
            <a:pPr algn="l"/>
            <a:endParaRPr lang="en-US" altLang="zh-CN" sz="7200" dirty="0"/>
          </a:p>
          <a:p>
            <a:pPr algn="l"/>
            <a:r>
              <a:rPr lang="en-US" altLang="zh-CN" sz="7200" b="1" dirty="0"/>
              <a:t>Article link:</a:t>
            </a:r>
          </a:p>
          <a:p>
            <a:pPr algn="l"/>
            <a:r>
              <a:rPr lang="en-US" altLang="zh-CN" sz="7200" dirty="0">
                <a:hlinkClick r:id="rId2"/>
              </a:rPr>
              <a:t>https://ieeexplore.ieee.org/document/9936153</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r>
              <a:rPr lang="en-US" altLang="zh-CN" sz="6200" dirty="0"/>
              <a:t>Article link: </a:t>
            </a:r>
            <a:r>
              <a:rPr lang="en-US" altLang="zh-CN" sz="6200" dirty="0">
                <a:hlinkClick r:id="rId3"/>
              </a:rPr>
              <a:t>https://ieeexplore.ieee.org/document/7814683</a:t>
            </a:r>
            <a:endParaRPr lang="en-US" altLang="zh-CN" sz="6200" dirty="0"/>
          </a:p>
          <a:p>
            <a:endParaRPr lang="zh-CN" altLang="en-US" dirty="0"/>
          </a:p>
        </p:txBody>
      </p:sp>
      <p:pic>
        <p:nvPicPr>
          <p:cNvPr id="4" name="Picture 2">
            <a:extLst>
              <a:ext uri="{FF2B5EF4-FFF2-40B4-BE49-F238E27FC236}">
                <a16:creationId xmlns:a16="http://schemas.microsoft.com/office/drawing/2014/main" id="{07441DE0-ACB4-BF69-D31B-49477DB45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1856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11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Hybrid Regression Model for Medical Insurance Cost Prediction and Recommendation,</a:t>
            </a:r>
            <a:r>
              <a:rPr lang="fi-FI" altLang="zh-CN" sz="2000" b="1" dirty="0"/>
              <a:t>N V. Sailaja; M. Karakavalasa; M. Katkam; D. M; S. M; D. N. Vasundhara,</a:t>
            </a:r>
            <a:r>
              <a:rPr lang="en-US" altLang="zh-CN" sz="2000" b="1" dirty="0"/>
              <a:t> 2021 IEEE International Conference on Intelligent Systems, Smart and Green Technologies (ICISSGT), </a:t>
            </a:r>
            <a:r>
              <a:rPr lang="en-US" altLang="zh-CN" sz="2000" b="1" dirty="0" err="1"/>
              <a:t>doi</a:t>
            </a:r>
            <a:r>
              <a:rPr lang="en-US" altLang="zh-CN" sz="2000" b="1" dirty="0"/>
              <a:t>: 10.1109/ICISSGT52025.2021.00029</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274320"/>
            <a:ext cx="5537200" cy="6471920"/>
          </a:xfrm>
        </p:spPr>
        <p:txBody>
          <a:bodyPr>
            <a:normAutofit fontScale="25000" lnSpcReduction="20000"/>
          </a:bodyPr>
          <a:lstStyle/>
          <a:p>
            <a:pPr algn="l"/>
            <a:endParaRPr lang="en-US" altLang="zh-CN" dirty="0"/>
          </a:p>
          <a:p>
            <a:pPr algn="l"/>
            <a:r>
              <a:rPr lang="en-US" altLang="zh-CN" sz="7200" b="1" dirty="0"/>
              <a:t>Goal: </a:t>
            </a:r>
            <a:r>
              <a:rPr lang="en-US" altLang="zh-CN" sz="7200" dirty="0"/>
              <a:t>Built regression models to analyze personal health data to predict insurance claims for individuals</a:t>
            </a:r>
          </a:p>
          <a:p>
            <a:pPr algn="l"/>
            <a:endParaRPr lang="en-US" altLang="zh-CN" sz="7200" b="1" dirty="0"/>
          </a:p>
          <a:p>
            <a:pPr algn="l"/>
            <a:r>
              <a:rPr lang="en-US" altLang="zh-CN" sz="7200" b="1" dirty="0"/>
              <a:t>Dataset</a:t>
            </a:r>
            <a:r>
              <a:rPr lang="en-US" altLang="zh-CN" sz="7200" dirty="0"/>
              <a:t>: insurance dataset from Kaggle</a:t>
            </a:r>
          </a:p>
          <a:p>
            <a:pPr algn="l"/>
            <a:r>
              <a:rPr lang="en-US" altLang="zh-CN" sz="7200" b="1" dirty="0"/>
              <a:t>Methodology: </a:t>
            </a:r>
            <a:r>
              <a:rPr lang="en-US" altLang="zh-CN" sz="7200" dirty="0"/>
              <a:t>Used a stacking regressor to develop a technique for predicting the cost of medical insurance</a:t>
            </a:r>
          </a:p>
          <a:p>
            <a:pPr marL="857250" indent="-857250" algn="l">
              <a:buFont typeface="Arial" panose="020B0604020202020204" pitchFamily="34" charset="0"/>
              <a:buChar char="•"/>
            </a:pPr>
            <a:r>
              <a:rPr lang="en-US" altLang="zh-CN" sz="7200" dirty="0" err="1"/>
              <a:t>Sklearn</a:t>
            </a:r>
            <a:r>
              <a:rPr lang="en-US" altLang="zh-CN" sz="7200" dirty="0"/>
              <a:t> and Seaborn were imported</a:t>
            </a:r>
          </a:p>
          <a:p>
            <a:pPr marL="857250" indent="-857250" algn="l">
              <a:buFont typeface="Arial" panose="020B0604020202020204" pitchFamily="34" charset="0"/>
              <a:buChar char="•"/>
            </a:pPr>
            <a:r>
              <a:rPr lang="en-US" altLang="zh-CN" sz="7200" dirty="0"/>
              <a:t>NumPy, pandas, standard scalar, matplotlib, </a:t>
            </a:r>
            <a:r>
              <a:rPr lang="en-US" altLang="zh-CN" sz="7200" dirty="0" err="1"/>
              <a:t>sklearn</a:t>
            </a:r>
            <a:r>
              <a:rPr lang="en-US" altLang="zh-CN" sz="7200" dirty="0"/>
              <a:t>, seaborn were imported to validate the features</a:t>
            </a:r>
          </a:p>
          <a:p>
            <a:pPr marL="857250" indent="-857250" algn="l">
              <a:buFont typeface="Arial" panose="020B0604020202020204" pitchFamily="34" charset="0"/>
              <a:buChar char="•"/>
            </a:pPr>
            <a:r>
              <a:rPr lang="en-US" altLang="zh-CN" sz="7200" dirty="0"/>
              <a:t>Examined models such as </a:t>
            </a:r>
            <a:r>
              <a:rPr lang="en-US" altLang="zh-CN" sz="7200" dirty="0" err="1"/>
              <a:t>Catboost</a:t>
            </a:r>
            <a:r>
              <a:rPr lang="en-US" altLang="zh-CN" sz="7200" dirty="0"/>
              <a:t>, </a:t>
            </a:r>
            <a:r>
              <a:rPr lang="en-US" altLang="zh-CN" sz="7200" dirty="0" err="1"/>
              <a:t>XGBoost</a:t>
            </a:r>
            <a:r>
              <a:rPr lang="en-US" altLang="zh-CN" sz="7200" dirty="0"/>
              <a:t>, Voting, Stacking, </a:t>
            </a:r>
            <a:r>
              <a:rPr lang="en-US" altLang="zh-CN" sz="7200" dirty="0" err="1"/>
              <a:t>ElasticN</a:t>
            </a:r>
            <a:r>
              <a:rPr lang="en-US" altLang="zh-CN" sz="7200" dirty="0"/>
              <a:t> </a:t>
            </a:r>
            <a:r>
              <a:rPr lang="en-US" altLang="zh-CN" sz="7200" dirty="0" err="1"/>
              <a:t>etCV</a:t>
            </a:r>
            <a:r>
              <a:rPr lang="en-US" altLang="zh-CN" sz="7200" dirty="0"/>
              <a:t> </a:t>
            </a:r>
          </a:p>
          <a:p>
            <a:pPr algn="l"/>
            <a:r>
              <a:rPr lang="en-US" altLang="zh-CN" sz="7200" b="1" dirty="0"/>
              <a:t>Results:</a:t>
            </a:r>
          </a:p>
          <a:p>
            <a:pPr algn="l"/>
            <a:r>
              <a:rPr lang="en-US" altLang="zh-CN" sz="7200" dirty="0"/>
              <a:t>Stacking Regressor which was a hybrid model was implemented along with some regression algorithms. Root mean square value had been decreased and Explained Variance Score value had been increased by using features such as age, region and so on. </a:t>
            </a:r>
          </a:p>
          <a:p>
            <a:pPr algn="l"/>
            <a:endParaRPr lang="en-US" altLang="zh-CN" sz="7200" dirty="0"/>
          </a:p>
          <a:p>
            <a:pPr algn="l"/>
            <a:r>
              <a:rPr lang="en-US" altLang="zh-CN" sz="7200" b="1" dirty="0"/>
              <a:t>Article link:</a:t>
            </a:r>
          </a:p>
          <a:p>
            <a:pPr algn="l"/>
            <a:r>
              <a:rPr lang="en-US" altLang="zh-CN" sz="7200" dirty="0">
                <a:hlinkClick r:id="rId2"/>
              </a:rPr>
              <a:t>https://ieeexplore.ieee.org/document/9719393</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endParaRPr lang="zh-CN" altLang="en-US" dirty="0"/>
          </a:p>
        </p:txBody>
      </p:sp>
      <p:pic>
        <p:nvPicPr>
          <p:cNvPr id="4" name="Picture 2">
            <a:extLst>
              <a:ext uri="{FF2B5EF4-FFF2-40B4-BE49-F238E27FC236}">
                <a16:creationId xmlns:a16="http://schemas.microsoft.com/office/drawing/2014/main" id="{54798F9B-F1BB-279E-E798-C1D841B90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864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12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Committee of SGTM Neural-Like Structures with RBF kernel for Insurance Cost Prediction Task,</a:t>
            </a:r>
            <a:r>
              <a:rPr lang="fi-FI" altLang="zh-CN" sz="2000" b="1" dirty="0"/>
              <a:t> I. Izonin; R. Tkachenko; N. Kryvinska; M. Gregus; P. Tkachenko</a:t>
            </a:r>
            <a:r>
              <a:rPr lang="en-US" altLang="zh-CN" sz="2000" b="1" dirty="0"/>
              <a:t>; P. </a:t>
            </a:r>
            <a:r>
              <a:rPr lang="en-US" altLang="zh-CN" sz="2000" b="1" dirty="0" err="1"/>
              <a:t>Vitynskyi</a:t>
            </a:r>
            <a:r>
              <a:rPr lang="fi-FI" altLang="zh-CN" sz="2000" b="1" dirty="0"/>
              <a:t>,</a:t>
            </a:r>
            <a:r>
              <a:rPr lang="en-US" altLang="zh-CN" sz="2000" b="1" dirty="0"/>
              <a:t> 2019 IEEE 2nd Ukraine Conference on Electrical and Computer Engineering (UKRCON), </a:t>
            </a:r>
            <a:r>
              <a:rPr lang="en-US" altLang="zh-CN" sz="2000" b="1" dirty="0" err="1"/>
              <a:t>doi</a:t>
            </a:r>
            <a:r>
              <a:rPr lang="en-US" altLang="zh-CN" sz="2000" b="1" dirty="0"/>
              <a:t>: 10.1109/UKRCON.2019.8879905</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274320"/>
            <a:ext cx="5537200" cy="6471920"/>
          </a:xfrm>
        </p:spPr>
        <p:txBody>
          <a:bodyPr>
            <a:normAutofit fontScale="25000" lnSpcReduction="20000"/>
          </a:bodyPr>
          <a:lstStyle/>
          <a:p>
            <a:pPr algn="l"/>
            <a:endParaRPr lang="en-US" altLang="zh-CN" dirty="0"/>
          </a:p>
          <a:p>
            <a:pPr algn="l"/>
            <a:r>
              <a:rPr lang="en-US" altLang="zh-CN" sz="7200" b="1" dirty="0"/>
              <a:t>Goal: </a:t>
            </a:r>
            <a:r>
              <a:rPr lang="en-US" altLang="zh-CN" sz="7200" dirty="0"/>
              <a:t>Built RBF kernel for the hybridization of SGTM Neural-Like Structure by using health data to predict more accuracy insurance claims for individuals.</a:t>
            </a:r>
          </a:p>
          <a:p>
            <a:pPr algn="l"/>
            <a:endParaRPr lang="en-US" altLang="zh-CN" sz="7200" b="1" dirty="0"/>
          </a:p>
          <a:p>
            <a:pPr algn="l"/>
            <a:r>
              <a:rPr lang="en-US" altLang="zh-CN" sz="7200" b="1" dirty="0"/>
              <a:t>Dataset</a:t>
            </a:r>
            <a:r>
              <a:rPr lang="en-US" altLang="zh-CN" sz="7200" dirty="0"/>
              <a:t>: insurance dataset from Kaggle</a:t>
            </a:r>
          </a:p>
          <a:p>
            <a:pPr algn="l"/>
            <a:r>
              <a:rPr lang="en-US" altLang="zh-CN" sz="7200" b="1" dirty="0"/>
              <a:t>Methodology: </a:t>
            </a:r>
            <a:r>
              <a:rPr lang="en-US" altLang="zh-CN" sz="7200" dirty="0"/>
              <a:t>Used SGTM with RBF kernel to develop models for predicting insurance cost</a:t>
            </a:r>
          </a:p>
          <a:p>
            <a:pPr marL="857250" indent="-857250" algn="l">
              <a:buFont typeface="Arial" panose="020B0604020202020204" pitchFamily="34" charset="0"/>
              <a:buChar char="•"/>
            </a:pPr>
            <a:r>
              <a:rPr lang="en-US" altLang="zh-CN" sz="7200" dirty="0"/>
              <a:t>Compared and evaluated performance of SGTM neural-like structures with the RBF kernel based on MAPE</a:t>
            </a:r>
          </a:p>
          <a:p>
            <a:pPr marL="857250" indent="-857250" algn="l">
              <a:buFont typeface="Arial" panose="020B0604020202020204" pitchFamily="34" charset="0"/>
              <a:buChar char="•"/>
            </a:pPr>
            <a:r>
              <a:rPr lang="en-US" altLang="zh-CN" sz="7200" dirty="0"/>
              <a:t>Compared the training time for all methods</a:t>
            </a:r>
          </a:p>
          <a:p>
            <a:pPr marL="857250" indent="-857250" algn="l">
              <a:buFont typeface="Arial" panose="020B0604020202020204" pitchFamily="34" charset="0"/>
              <a:buChar char="•"/>
            </a:pPr>
            <a:r>
              <a:rPr lang="en-US" altLang="zh-CN" sz="7200" dirty="0" err="1"/>
              <a:t>Mape</a:t>
            </a:r>
            <a:r>
              <a:rPr lang="en-US" altLang="zh-CN" sz="7200" dirty="0"/>
              <a:t> for all methods</a:t>
            </a:r>
          </a:p>
          <a:p>
            <a:pPr algn="l"/>
            <a:endParaRPr lang="en-US" altLang="zh-CN" sz="7200" dirty="0"/>
          </a:p>
          <a:p>
            <a:pPr algn="l"/>
            <a:r>
              <a:rPr lang="en-US" altLang="zh-CN" sz="7200" b="1" dirty="0"/>
              <a:t>Results:</a:t>
            </a:r>
          </a:p>
          <a:p>
            <a:pPr algn="l"/>
            <a:r>
              <a:rPr lang="en-US" altLang="zh-CN" sz="7200" dirty="0"/>
              <a:t>The model built with RBF kernel could improve the accuracy of predicting insurance costs in insurance business area </a:t>
            </a:r>
          </a:p>
          <a:p>
            <a:pPr algn="l"/>
            <a:endParaRPr lang="en-US" altLang="zh-CN" sz="7200" dirty="0"/>
          </a:p>
          <a:p>
            <a:pPr algn="l"/>
            <a:endParaRPr lang="en-US" altLang="zh-CN" sz="7200" dirty="0"/>
          </a:p>
          <a:p>
            <a:pPr algn="l"/>
            <a:r>
              <a:rPr lang="en-US" altLang="zh-CN" sz="7200" b="1" dirty="0"/>
              <a:t>Article link:</a:t>
            </a:r>
          </a:p>
          <a:p>
            <a:pPr algn="l"/>
            <a:r>
              <a:rPr lang="en-US" altLang="zh-CN" sz="7200" dirty="0">
                <a:hlinkClick r:id="rId2"/>
              </a:rPr>
              <a:t>https://ieeexplore.ieee.org/document/8879905</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r>
              <a:rPr lang="en-US" altLang="zh-CN" sz="6200" dirty="0"/>
              <a:t>Article link: </a:t>
            </a:r>
            <a:r>
              <a:rPr lang="en-US" altLang="zh-CN" sz="6200" dirty="0">
                <a:hlinkClick r:id="rId3"/>
              </a:rPr>
              <a:t>https://ieeexplore.ieee.org/document/7814683</a:t>
            </a:r>
            <a:endParaRPr lang="en-US" altLang="zh-CN" sz="6200" dirty="0"/>
          </a:p>
          <a:p>
            <a:endParaRPr lang="zh-CN" altLang="en-US" dirty="0"/>
          </a:p>
        </p:txBody>
      </p:sp>
      <p:pic>
        <p:nvPicPr>
          <p:cNvPr id="4" name="Picture 2">
            <a:extLst>
              <a:ext uri="{FF2B5EF4-FFF2-40B4-BE49-F238E27FC236}">
                <a16:creationId xmlns:a16="http://schemas.microsoft.com/office/drawing/2014/main" id="{54798F9B-F1BB-279E-E798-C1D841B90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64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1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Health Insurance Amount Prediction Using Supervised Learning,</a:t>
            </a:r>
            <a:r>
              <a:rPr lang="fi-FI" altLang="zh-CN" sz="2000" b="1" dirty="0"/>
              <a:t> S. Aggarwal; Anmol,</a:t>
            </a:r>
            <a:r>
              <a:rPr lang="en-US" altLang="zh-CN" sz="2000" b="1" dirty="0"/>
              <a:t> 2022 2nd International Conference on Technological Advancements in Computational Sciences (ICTACS), </a:t>
            </a:r>
            <a:r>
              <a:rPr lang="en-US" altLang="zh-CN" sz="2000" b="1" dirty="0" err="1"/>
              <a:t>doi</a:t>
            </a:r>
            <a:r>
              <a:rPr lang="en-US" altLang="zh-CN" sz="2000" b="1" dirty="0"/>
              <a:t>: 10.1109/ICTACS56270.2022.9988256</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274320"/>
            <a:ext cx="5537200" cy="6471920"/>
          </a:xfrm>
        </p:spPr>
        <p:txBody>
          <a:bodyPr>
            <a:normAutofit fontScale="25000" lnSpcReduction="20000"/>
          </a:bodyPr>
          <a:lstStyle/>
          <a:p>
            <a:pPr algn="l"/>
            <a:endParaRPr lang="en-US" altLang="zh-CN" dirty="0"/>
          </a:p>
          <a:p>
            <a:pPr algn="l"/>
            <a:r>
              <a:rPr lang="en-US" altLang="zh-CN" sz="7200" b="1" dirty="0"/>
              <a:t>Goal: </a:t>
            </a:r>
            <a:r>
              <a:rPr lang="en-US" altLang="zh-CN" sz="7200" dirty="0"/>
              <a:t>Compared machine learning algorithm to predict the medical insurance cost</a:t>
            </a:r>
          </a:p>
          <a:p>
            <a:pPr algn="l"/>
            <a:endParaRPr lang="en-US" altLang="zh-CN" sz="7200" b="1" dirty="0"/>
          </a:p>
          <a:p>
            <a:pPr algn="l"/>
            <a:r>
              <a:rPr lang="en-US" altLang="zh-CN" sz="7200" b="1" dirty="0"/>
              <a:t>Dataset</a:t>
            </a:r>
            <a:r>
              <a:rPr lang="en-US" altLang="zh-CN" sz="7200" dirty="0"/>
              <a:t>: Kaggle stoner Demarco dataset</a:t>
            </a:r>
          </a:p>
          <a:p>
            <a:pPr algn="l"/>
            <a:endParaRPr lang="en-US" altLang="zh-CN" sz="7200" dirty="0"/>
          </a:p>
          <a:p>
            <a:pPr algn="l"/>
            <a:r>
              <a:rPr lang="en-US" altLang="zh-CN" sz="7200" b="1" dirty="0"/>
              <a:t>Methodology: </a:t>
            </a:r>
            <a:r>
              <a:rPr lang="en-US" altLang="zh-CN" sz="7200" dirty="0"/>
              <a:t>Used models to develop a technique for predicting the medical insurance cost</a:t>
            </a:r>
          </a:p>
          <a:p>
            <a:pPr marL="857250" indent="-857250" algn="l">
              <a:buFont typeface="Arial" panose="020B0604020202020204" pitchFamily="34" charset="0"/>
              <a:buChar char="•"/>
            </a:pPr>
            <a:r>
              <a:rPr lang="en-US" altLang="zh-CN" sz="7200" dirty="0"/>
              <a:t>Trained and evaluated three relapse models</a:t>
            </a:r>
          </a:p>
          <a:p>
            <a:pPr marL="857250" indent="-857250" algn="l">
              <a:buFont typeface="Arial" panose="020B0604020202020204" pitchFamily="34" charset="0"/>
              <a:buChar char="•"/>
            </a:pPr>
            <a:r>
              <a:rPr lang="en-US" altLang="zh-CN" sz="7200" dirty="0"/>
              <a:t>Predicted premium amounts based on personal healthy condition</a:t>
            </a:r>
          </a:p>
          <a:p>
            <a:pPr marL="857250" indent="-857250" algn="l">
              <a:buFont typeface="Arial" panose="020B0604020202020204" pitchFamily="34" charset="0"/>
              <a:buChar char="•"/>
            </a:pPr>
            <a:endParaRPr lang="en-US" altLang="zh-CN" sz="7200" dirty="0"/>
          </a:p>
          <a:p>
            <a:pPr algn="l"/>
            <a:endParaRPr lang="en-US" altLang="zh-CN" sz="7200" dirty="0"/>
          </a:p>
          <a:p>
            <a:pPr algn="l"/>
            <a:r>
              <a:rPr lang="en-US" altLang="zh-CN" sz="7200" b="1" dirty="0"/>
              <a:t>Results:</a:t>
            </a:r>
          </a:p>
          <a:p>
            <a:pPr algn="l"/>
            <a:r>
              <a:rPr lang="en-US" altLang="zh-CN" sz="7200" dirty="0"/>
              <a:t>Gradient boosting regression model which was a decision tree had the best performance. The age and smoking history had significant impact on the model. Premiums were determined by a person's health condition.</a:t>
            </a:r>
          </a:p>
          <a:p>
            <a:pPr algn="l"/>
            <a:endParaRPr lang="en-US" altLang="zh-CN" sz="7200" dirty="0"/>
          </a:p>
          <a:p>
            <a:pPr algn="l"/>
            <a:r>
              <a:rPr lang="en-US" altLang="zh-CN" sz="7200" b="1" dirty="0"/>
              <a:t>Article link:</a:t>
            </a:r>
          </a:p>
          <a:p>
            <a:pPr algn="l"/>
            <a:r>
              <a:rPr lang="en-US" altLang="zh-CN" sz="7200" dirty="0">
                <a:hlinkClick r:id="rId2"/>
              </a:rPr>
              <a:t>https://ieeexplore.ieee.org/document/9988256</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r>
              <a:rPr lang="en-US" altLang="zh-CN" sz="6200" dirty="0"/>
              <a:t>Article link: </a:t>
            </a:r>
            <a:r>
              <a:rPr lang="en-US" altLang="zh-CN" sz="6200" dirty="0">
                <a:hlinkClick r:id="rId3"/>
              </a:rPr>
              <a:t>https://ieeexplore.ieee.org/document/7814683</a:t>
            </a:r>
            <a:endParaRPr lang="en-US" altLang="zh-CN" sz="6200" dirty="0"/>
          </a:p>
          <a:p>
            <a:endParaRPr lang="zh-CN" altLang="en-US" dirty="0"/>
          </a:p>
        </p:txBody>
      </p:sp>
      <p:pic>
        <p:nvPicPr>
          <p:cNvPr id="4" name="Picture 2">
            <a:extLst>
              <a:ext uri="{FF2B5EF4-FFF2-40B4-BE49-F238E27FC236}">
                <a16:creationId xmlns:a16="http://schemas.microsoft.com/office/drawing/2014/main" id="{54798F9B-F1BB-279E-E798-C1D841B90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64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72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A Data Mining based Target Regression-Oriented Approach to Modelling of Health Insurance Claims, K. Dutta; S. Chandra; M. K. </a:t>
            </a:r>
            <a:r>
              <a:rPr lang="en-US" altLang="zh-CN" sz="2000" b="1" dirty="0" err="1"/>
              <a:t>Gourisaria</a:t>
            </a:r>
            <a:r>
              <a:rPr lang="en-US" altLang="zh-CN" sz="2000" b="1" dirty="0"/>
              <a:t>; H. GM</a:t>
            </a:r>
            <a:r>
              <a:rPr lang="fi-FI" altLang="zh-CN" sz="2000" b="1" dirty="0"/>
              <a:t>,</a:t>
            </a:r>
            <a:r>
              <a:rPr lang="en-US" altLang="zh-CN" sz="2000" b="1" dirty="0"/>
              <a:t> 2021 5th International Conference on Computing Methodologies and Communication (ICCMC), </a:t>
            </a:r>
            <a:r>
              <a:rPr lang="en-US" altLang="zh-CN" sz="2000" b="1" dirty="0" err="1"/>
              <a:t>doi</a:t>
            </a:r>
            <a:r>
              <a:rPr lang="en-US" altLang="zh-CN" sz="2000" b="1" dirty="0"/>
              <a:t>: 10.1109/ICCMC51019.2021.9418038</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274320"/>
            <a:ext cx="5537200" cy="6471920"/>
          </a:xfrm>
        </p:spPr>
        <p:txBody>
          <a:bodyPr>
            <a:normAutofit fontScale="25000" lnSpcReduction="20000"/>
          </a:bodyPr>
          <a:lstStyle/>
          <a:p>
            <a:pPr algn="l"/>
            <a:endParaRPr lang="en-US" altLang="zh-CN" dirty="0"/>
          </a:p>
          <a:p>
            <a:pPr algn="l"/>
            <a:r>
              <a:rPr lang="en-US" altLang="zh-CN" sz="7200" b="1" dirty="0"/>
              <a:t>Goal: </a:t>
            </a:r>
            <a:r>
              <a:rPr lang="en-US" altLang="zh-CN" sz="7200" dirty="0"/>
              <a:t>Built regression models to analyze personal health data to predict insurance cost</a:t>
            </a:r>
          </a:p>
          <a:p>
            <a:pPr algn="l"/>
            <a:endParaRPr lang="en-US" altLang="zh-CN" sz="7200" b="1" dirty="0"/>
          </a:p>
          <a:p>
            <a:pPr algn="l"/>
            <a:r>
              <a:rPr lang="en-US" altLang="zh-CN" sz="7200" b="1" dirty="0"/>
              <a:t>Dataset</a:t>
            </a:r>
            <a:r>
              <a:rPr lang="en-US" altLang="zh-CN" sz="7200" dirty="0"/>
              <a:t>: insurance dataset from Kaggle</a:t>
            </a:r>
          </a:p>
          <a:p>
            <a:pPr algn="l"/>
            <a:endParaRPr lang="en-US" altLang="zh-CN" sz="7200" dirty="0"/>
          </a:p>
          <a:p>
            <a:pPr algn="l"/>
            <a:r>
              <a:rPr lang="en-US" altLang="zh-CN" sz="7200" b="1" dirty="0"/>
              <a:t>Methodology: </a:t>
            </a:r>
            <a:r>
              <a:rPr lang="en-US" altLang="zh-CN" sz="7200" dirty="0"/>
              <a:t>Used regression methods to develop a technique for predicting insurance cost</a:t>
            </a:r>
          </a:p>
          <a:p>
            <a:pPr marL="857250" indent="-857250" algn="l">
              <a:buFont typeface="Arial" panose="020B0604020202020204" pitchFamily="34" charset="0"/>
              <a:buChar char="•"/>
            </a:pPr>
            <a:r>
              <a:rPr lang="en-US" altLang="zh-CN" sz="7200" dirty="0"/>
              <a:t>Used linear regression, random forest regression, decision tress regression and polynomial regression to build the models </a:t>
            </a:r>
          </a:p>
          <a:p>
            <a:pPr marL="857250" indent="-857250" algn="l">
              <a:buFont typeface="Arial" panose="020B0604020202020204" pitchFamily="34" charset="0"/>
              <a:buChar char="•"/>
            </a:pPr>
            <a:r>
              <a:rPr lang="en-US" altLang="zh-CN" sz="7200" dirty="0"/>
              <a:t>Compared the performance measure of various algorithms for MSE, R_2 Score and RMSE</a:t>
            </a:r>
          </a:p>
          <a:p>
            <a:pPr marL="857250" indent="-857250" algn="l">
              <a:buFont typeface="Arial" panose="020B0604020202020204" pitchFamily="34" charset="0"/>
              <a:buChar char="•"/>
            </a:pPr>
            <a:endParaRPr lang="en-US" altLang="zh-CN" sz="7200" dirty="0"/>
          </a:p>
          <a:p>
            <a:pPr algn="l"/>
            <a:r>
              <a:rPr lang="en-US" altLang="zh-CN" sz="7200" b="1" dirty="0"/>
              <a:t>Results:</a:t>
            </a:r>
          </a:p>
          <a:p>
            <a:pPr algn="l"/>
            <a:r>
              <a:rPr lang="en-US" altLang="zh-CN" sz="7200" dirty="0"/>
              <a:t>Random forest regression was the best algorithm to be used for the prediction of the health insurance cost</a:t>
            </a:r>
          </a:p>
          <a:p>
            <a:pPr algn="l"/>
            <a:endParaRPr lang="en-US" altLang="zh-CN" sz="7200" dirty="0"/>
          </a:p>
          <a:p>
            <a:pPr algn="l"/>
            <a:endParaRPr lang="en-US" altLang="zh-CN" sz="7200" b="1" dirty="0"/>
          </a:p>
          <a:p>
            <a:pPr algn="l"/>
            <a:r>
              <a:rPr lang="en-US" altLang="zh-CN" sz="7200" b="1" dirty="0"/>
              <a:t>Article link:</a:t>
            </a:r>
          </a:p>
          <a:p>
            <a:pPr algn="l"/>
            <a:r>
              <a:rPr lang="en-US" altLang="zh-CN" sz="7200" dirty="0">
                <a:hlinkClick r:id="rId2"/>
              </a:rPr>
              <a:t>https://ieeexplore.ieee.org/document/9418038</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r>
              <a:rPr lang="en-US" altLang="zh-CN" sz="6200" dirty="0"/>
              <a:t>Article link: </a:t>
            </a:r>
            <a:r>
              <a:rPr lang="en-US" altLang="zh-CN" sz="6200" dirty="0">
                <a:hlinkClick r:id="rId3"/>
              </a:rPr>
              <a:t>https://ieeexplore.ieee.org/document/7814683</a:t>
            </a:r>
            <a:endParaRPr lang="en-US" altLang="zh-CN" sz="6200" dirty="0"/>
          </a:p>
          <a:p>
            <a:endParaRPr lang="zh-CN" altLang="en-US" dirty="0"/>
          </a:p>
        </p:txBody>
      </p:sp>
      <p:pic>
        <p:nvPicPr>
          <p:cNvPr id="4" name="Picture 2">
            <a:extLst>
              <a:ext uri="{FF2B5EF4-FFF2-40B4-BE49-F238E27FC236}">
                <a16:creationId xmlns:a16="http://schemas.microsoft.com/office/drawing/2014/main" id="{54798F9B-F1BB-279E-E798-C1D841B90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64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6E1C-26DA-7ED9-AEB0-FADE0A8505B4}"/>
              </a:ext>
            </a:extLst>
          </p:cNvPr>
          <p:cNvSpPr>
            <a:spLocks noGrp="1"/>
          </p:cNvSpPr>
          <p:nvPr>
            <p:ph type="ctrTitle"/>
          </p:nvPr>
        </p:nvSpPr>
        <p:spPr>
          <a:xfrm>
            <a:off x="1524000" y="345441"/>
            <a:ext cx="3891280" cy="3241039"/>
          </a:xfrm>
        </p:spPr>
        <p:txBody>
          <a:bodyPr>
            <a:normAutofit/>
          </a:bodyPr>
          <a:lstStyle/>
          <a:p>
            <a:pPr marL="0" lvl="0" indent="0" algn="l" rtl="0">
              <a:lnSpc>
                <a:spcPct val="100000"/>
              </a:lnSpc>
              <a:spcBef>
                <a:spcPts val="0"/>
              </a:spcBef>
              <a:spcAft>
                <a:spcPts val="0"/>
              </a:spcAft>
              <a:buSzPct val="175000"/>
              <a:buNone/>
            </a:pPr>
            <a:r>
              <a:rPr lang="en-US" altLang="zh-CN" sz="2000" b="1" dirty="0"/>
              <a:t>End-to-End Encryption and Prediction of Medical Insurance Cost,</a:t>
            </a:r>
            <a:r>
              <a:rPr lang="fi-FI" altLang="zh-CN" sz="2000" b="1" dirty="0"/>
              <a:t> J. B; A. Ghosh; J. A. K. R,</a:t>
            </a:r>
            <a:r>
              <a:rPr lang="en-US" altLang="zh-CN" sz="2000" b="1" dirty="0"/>
              <a:t> 2022 6th International Conference on Trends in Electronics and Informatics (ICOEI), </a:t>
            </a:r>
            <a:r>
              <a:rPr lang="en-US" altLang="zh-CN" sz="2000" b="1" dirty="0" err="1"/>
              <a:t>doi</a:t>
            </a:r>
            <a:r>
              <a:rPr lang="en-US" altLang="zh-CN" sz="2000" b="1" dirty="0"/>
              <a:t>: 10.1109/ICOEI53556.2022.9777238</a:t>
            </a:r>
            <a:endParaRPr lang="zh-CN" altLang="en-US" sz="2000" b="1" dirty="0"/>
          </a:p>
        </p:txBody>
      </p:sp>
      <p:sp>
        <p:nvSpPr>
          <p:cNvPr id="3" name="副标题 2">
            <a:extLst>
              <a:ext uri="{FF2B5EF4-FFF2-40B4-BE49-F238E27FC236}">
                <a16:creationId xmlns:a16="http://schemas.microsoft.com/office/drawing/2014/main" id="{C12B3606-C742-CB8E-18EE-559383900811}"/>
              </a:ext>
            </a:extLst>
          </p:cNvPr>
          <p:cNvSpPr>
            <a:spLocks noGrp="1"/>
          </p:cNvSpPr>
          <p:nvPr>
            <p:ph type="subTitle" idx="1"/>
          </p:nvPr>
        </p:nvSpPr>
        <p:spPr>
          <a:xfrm>
            <a:off x="5913120" y="274320"/>
            <a:ext cx="5537200" cy="6583680"/>
          </a:xfrm>
        </p:spPr>
        <p:txBody>
          <a:bodyPr>
            <a:normAutofit fontScale="25000" lnSpcReduction="20000"/>
          </a:bodyPr>
          <a:lstStyle/>
          <a:p>
            <a:pPr algn="l"/>
            <a:endParaRPr lang="en-US" altLang="zh-CN" dirty="0"/>
          </a:p>
          <a:p>
            <a:pPr algn="l"/>
            <a:r>
              <a:rPr lang="en-US" altLang="zh-CN" sz="7200" b="1" dirty="0"/>
              <a:t>Goal: </a:t>
            </a:r>
            <a:r>
              <a:rPr lang="en-US" altLang="zh-CN" sz="7200" dirty="0"/>
              <a:t>Developed a reliable medical insurance cost prediction model using machine learning regression algorithms and meantime kept the system secure</a:t>
            </a:r>
            <a:endParaRPr lang="en-US" altLang="zh-CN" sz="7200" b="1" dirty="0"/>
          </a:p>
          <a:p>
            <a:pPr algn="l"/>
            <a:r>
              <a:rPr lang="en-US" altLang="zh-CN" sz="7200" b="1" dirty="0"/>
              <a:t>Dataset</a:t>
            </a:r>
            <a:r>
              <a:rPr lang="en-US" altLang="zh-CN" sz="7200" dirty="0"/>
              <a:t>: insurance dataset from Kaggle</a:t>
            </a:r>
          </a:p>
          <a:p>
            <a:pPr algn="l"/>
            <a:endParaRPr lang="en-US" altLang="zh-CN" sz="7200" dirty="0"/>
          </a:p>
          <a:p>
            <a:pPr algn="l"/>
            <a:r>
              <a:rPr lang="en-US" altLang="zh-CN" sz="7200" b="1" dirty="0"/>
              <a:t>Methodology: </a:t>
            </a:r>
            <a:r>
              <a:rPr lang="en-US" altLang="zh-CN" sz="7200" dirty="0"/>
              <a:t>Used regression algorithms and the end-to-end encryption which was AES algorithm to develop a technique for predicting the cost of medical insurance</a:t>
            </a:r>
          </a:p>
          <a:p>
            <a:pPr marL="857250" indent="-857250" algn="l">
              <a:buFont typeface="Arial" panose="020B0604020202020204" pitchFamily="34" charset="0"/>
              <a:buChar char="•"/>
            </a:pPr>
            <a:r>
              <a:rPr lang="en-US" altLang="zh-CN" sz="7200" dirty="0"/>
              <a:t>Multiple linear regression, ridge regression, support vector regression and random forest regression were used to build and analyze the models</a:t>
            </a:r>
          </a:p>
          <a:p>
            <a:pPr marL="857250" indent="-857250" algn="l">
              <a:buFont typeface="Arial" panose="020B0604020202020204" pitchFamily="34" charset="0"/>
              <a:buChar char="•"/>
            </a:pPr>
            <a:r>
              <a:rPr lang="en-US" altLang="zh-CN" sz="7200" dirty="0"/>
              <a:t>NumPy, pandas, standard scalar, matplotlib, </a:t>
            </a:r>
            <a:r>
              <a:rPr lang="en-US" altLang="zh-CN" sz="7200" dirty="0" err="1"/>
              <a:t>sklearn</a:t>
            </a:r>
            <a:r>
              <a:rPr lang="en-US" altLang="zh-CN" sz="7200" dirty="0"/>
              <a:t>, seaborn were imported to validate the features</a:t>
            </a:r>
          </a:p>
          <a:p>
            <a:pPr marL="857250" indent="-857250" algn="l">
              <a:buFont typeface="Arial" panose="020B0604020202020204" pitchFamily="34" charset="0"/>
              <a:buChar char="•"/>
            </a:pPr>
            <a:r>
              <a:rPr lang="en-US" altLang="zh-CN" sz="7200" dirty="0"/>
              <a:t>AES was applied to secure the system</a:t>
            </a:r>
          </a:p>
          <a:p>
            <a:pPr algn="l"/>
            <a:r>
              <a:rPr lang="en-US" altLang="zh-CN" sz="7200" b="1" dirty="0"/>
              <a:t>Results:</a:t>
            </a:r>
          </a:p>
          <a:p>
            <a:pPr algn="l"/>
            <a:r>
              <a:rPr lang="en-US" altLang="zh-CN" sz="7200" dirty="0"/>
              <a:t>The results by random forest regressor was high and accurate to be used to predict the medical insurance cost.</a:t>
            </a:r>
          </a:p>
          <a:p>
            <a:pPr algn="l"/>
            <a:endParaRPr lang="en-US" altLang="zh-CN" sz="7200" b="1" dirty="0"/>
          </a:p>
          <a:p>
            <a:pPr algn="l"/>
            <a:r>
              <a:rPr lang="en-US" altLang="zh-CN" sz="7200" b="1" dirty="0"/>
              <a:t>Article link:</a:t>
            </a:r>
          </a:p>
          <a:p>
            <a:pPr algn="l"/>
            <a:r>
              <a:rPr lang="en-US" altLang="zh-CN" sz="7200" dirty="0">
                <a:hlinkClick r:id="rId2"/>
              </a:rPr>
              <a:t>https://ieeexplore.ieee.org/document/9777238</a:t>
            </a:r>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7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endParaRPr lang="en-US" altLang="zh-CN" sz="6200" dirty="0"/>
          </a:p>
          <a:p>
            <a:pPr algn="l"/>
            <a:r>
              <a:rPr lang="en-US" altLang="zh-CN" sz="6200" dirty="0"/>
              <a:t>Article link: </a:t>
            </a:r>
            <a:r>
              <a:rPr lang="en-US" altLang="zh-CN" sz="6200" dirty="0">
                <a:hlinkClick r:id="rId3"/>
              </a:rPr>
              <a:t>https://ieeexplore.ieee.org/document/7814683</a:t>
            </a:r>
            <a:endParaRPr lang="en-US" altLang="zh-CN" sz="6200" dirty="0"/>
          </a:p>
          <a:p>
            <a:endParaRPr lang="zh-CN" altLang="en-US" dirty="0"/>
          </a:p>
        </p:txBody>
      </p:sp>
      <p:pic>
        <p:nvPicPr>
          <p:cNvPr id="4" name="Picture 2">
            <a:extLst>
              <a:ext uri="{FF2B5EF4-FFF2-40B4-BE49-F238E27FC236}">
                <a16:creationId xmlns:a16="http://schemas.microsoft.com/office/drawing/2014/main" id="{54798F9B-F1BB-279E-E798-C1D841B90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6480"/>
            <a:ext cx="3483610" cy="27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825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1386</Words>
  <Application>Microsoft Office PowerPoint</Application>
  <PresentationFormat>宽屏</PresentationFormat>
  <Paragraphs>281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Health Insurance Premium Prediction using XGboost Regressor, C. Jyothsna; K. Srinivas; B. Bhargavi; A. E. Sravanth; A. T. Kumar; J. S. Kumar, 2022 International Conference on Applied Artificial Intelligence and Computing (ICAAIC), doi: 10.1109/ICAAIC53929.2022.9793258.</vt:lpstr>
      <vt:lpstr>Agricultural insurance demand forecasting model based on support vector machine L. Qin; B. Liu,2022 14th International Conference on Measuring Technology and Mechatronics Automation (ICMTMA), doi：10.1109/ICMTMA54903.2022.00149</vt:lpstr>
      <vt:lpstr>Health Insurance Cost Prediction using Machine Learning Algorithms,R. D; M. S. K; D. J,2022 International Conference on Edge Computing and Applications (ICECAA), doi: 10.1109/ICECAA55415.2022.9936153.</vt:lpstr>
      <vt:lpstr>Hybrid Regression Model for Medical Insurance Cost Prediction and Recommendation,N V. Sailaja; M. Karakavalasa; M. Katkam; D. M; S. M; D. N. Vasundhara, 2021 IEEE International Conference on Intelligent Systems, Smart and Green Technologies (ICISSGT), doi: 10.1109/ICISSGT52025.2021.00029</vt:lpstr>
      <vt:lpstr>Committee of SGTM Neural-Like Structures with RBF kernel for Insurance Cost Prediction Task, I. Izonin; R. Tkachenko; N. Kryvinska; M. Gregus; P. Tkachenko; P. Vitynskyi, 2019 IEEE 2nd Ukraine Conference on Electrical and Computer Engineering (UKRCON), doi: 10.1109/UKRCON.2019.8879905</vt:lpstr>
      <vt:lpstr>Health Insurance Amount Prediction Using Supervised Learning, S. Aggarwal; Anmol, 2022 2nd International Conference on Technological Advancements in Computational Sciences (ICTACS), doi: 10.1109/ICTACS56270.2022.9988256</vt:lpstr>
      <vt:lpstr>A Data Mining based Target Regression-Oriented Approach to Modelling of Health Insurance Claims, K. Dutta; S. Chandra; M. K. Gourisaria; H. GM, 2021 5th International Conference on Computing Methodologies and Communication (ICCMC), doi: 10.1109/ICCMC51019.2021.9418038</vt:lpstr>
      <vt:lpstr>End-to-End Encryption and Prediction of Medical Insurance Cost, J. B; A. Ghosh; J. A. K. R, 2022 6th International Conference on Trends in Electronics and Informatics (ICOEI), doi: 10.1109/ICOEI53556.2022.9777238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dc:creator>
  <cp:lastModifiedBy>Du</cp:lastModifiedBy>
  <cp:revision>132</cp:revision>
  <dcterms:created xsi:type="dcterms:W3CDTF">2023-02-15T17:55:10Z</dcterms:created>
  <dcterms:modified xsi:type="dcterms:W3CDTF">2023-03-01T16:48:22Z</dcterms:modified>
</cp:coreProperties>
</file>