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NLNEwHOQ/nGHNEsoz0xCU/Xrm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385DD8-3CA1-47AF-A811-FFE519BE28BA}">
  <a:tblStyle styleId="{1A385DD8-3CA1-47AF-A811-FFE519BE28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fill>
          <a:solidFill>
            <a:srgbClr val="CDD9E4"/>
          </a:solidFill>
        </a:fill>
      </a:tcStyle>
    </a:band1H>
    <a:band2H>
      <a:tcTxStyle/>
    </a:band2H>
    <a:band1V>
      <a:tcTxStyle/>
      <a:tcStyle>
        <a:fill>
          <a:solidFill>
            <a:srgbClr val="CDD9E4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5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7d4d5e7a4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7d4d5e7a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7d4d5e7a4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7d4d5e7a4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7d4d5e7a4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07d4d5e7a4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16cd73884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16cd73884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f16cd73884_1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17d295fb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17d295fb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f17d295fbb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d4d5e7a4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7d4d5e7a4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6cd73884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16cd73884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f16cd73884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6cd73884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16cd73884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f16cd73884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16cd73884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16cd73884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16cd73884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16cd73884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16cd73884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f16cd73884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16cd73884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16cd73884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f16cd73884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16cd7388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f16cd73884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1"/>
          <p:cNvSpPr/>
          <p:nvPr>
            <p:ph idx="2" type="pic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4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2" name="Google Shape;42;p14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6" name="Google Shape;56;p16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0"/>
          <p:cNvCxnSpPr/>
          <p:nvPr/>
        </p:nvCxnSpPr>
        <p:spPr>
          <a:xfrm>
            <a:off x="1193532" y="1897380"/>
            <a:ext cx="99669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d7336@srmist.edu.in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google.com/search?sxsrf=AJOqlzUURb71JKMEMS5sT-hEahb_juMqRQ:1676093687113&amp;q=esg+report+deutsche+bank&amp;spell=1&amp;sa=X&amp;ved=2ahUKEwjujtLG34z9AhUYRmwGHZLBAtgQkeECKAB6BAgHEAE" TargetMode="External"/><Relationship Id="rId5" Type="http://schemas.openxmlformats.org/officeDocument/2006/relationships/hyperlink" Target="https://www.google.com/search?sxsrf=AJOqlzUURb71JKMEMS5sT-hEahb_juMqRQ:1676093687113&amp;q=esg+report+deutsche+bank&amp;spell=1&amp;sa=X&amp;ved=2ahUKEwjujtLG34z9AhUYRmwGHZLBAtgQkeECKAB6BAgHEA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msci.com/web/msci/esg-ratings#_msciinteractiveassets_WAR_msciinteractiveassets_INSTANCE_kCKSnb1tqh8I_IconTab5" TargetMode="External"/><Relationship Id="rId10" Type="http://schemas.openxmlformats.org/officeDocument/2006/relationships/hyperlink" Target="https://www.msci.com/web/msci/esg-ratings#_msciinteractiveassets_WAR_msciinteractiveassets_INSTANCE_kCKSnb1tqh8I_IconTab4" TargetMode="External"/><Relationship Id="rId13" Type="http://schemas.openxmlformats.org/officeDocument/2006/relationships/hyperlink" Target="https://www.msci.com/web/msci/esg-ratings#_msciinteractiveassets_WAR_msciinteractiveassets_INSTANCE_kCKSnb1tqh8I_IconTab8" TargetMode="External"/><Relationship Id="rId12" Type="http://schemas.openxmlformats.org/officeDocument/2006/relationships/hyperlink" Target="https://www.msci.com/web/msci/esg-ratings#_msciinteractiveassets_WAR_msciinteractiveassets_INSTANCE_kCKSnb1tqh8I_IconTab6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msci.com/web/msci/esg-ratings#_msciinteractiveassets_WAR_msciinteractiveassets_INSTANCE_kCKSnb1tqh8I_IconTab1" TargetMode="External"/><Relationship Id="rId9" Type="http://schemas.openxmlformats.org/officeDocument/2006/relationships/hyperlink" Target="https://www.msci.com/web/msci/esg-ratings#_msciinteractiveassets_WAR_msciinteractiveassets_INSTANCE_kCKSnb1tqh8I_IconTab4" TargetMode="External"/><Relationship Id="rId15" Type="http://schemas.openxmlformats.org/officeDocument/2006/relationships/hyperlink" Target="https://www.msci.com/web/msci/esg-ratings#_msciinteractiveassets_WAR_msciinteractiveassets_INSTANCE_kCKSnb1tqh8I_IconTab9" TargetMode="External"/><Relationship Id="rId14" Type="http://schemas.openxmlformats.org/officeDocument/2006/relationships/hyperlink" Target="https://www.msci.com/web/msci/esg-ratings#_msciinteractiveassets_WAR_msciinteractiveassets_INSTANCE_kCKSnb1tqh8I_IconTab9" TargetMode="External"/><Relationship Id="rId16" Type="http://schemas.openxmlformats.org/officeDocument/2006/relationships/hyperlink" Target="https://www.msci.com/web/msci/esg-ratings#_msciinteractiveassets_WAR_msciinteractiveassets_INSTANCE_kCKSnb1tqh8I_IconTab10" TargetMode="External"/><Relationship Id="rId5" Type="http://schemas.openxmlformats.org/officeDocument/2006/relationships/hyperlink" Target="https://www.msci.com/web/msci/esg-ratings#_msciinteractiveassets_WAR_msciinteractiveassets_INSTANCE_kCKSnb1tqh8I_IconTab2" TargetMode="External"/><Relationship Id="rId6" Type="http://schemas.openxmlformats.org/officeDocument/2006/relationships/hyperlink" Target="https://www.msci.com/web/msci/esg-ratings#_msciinteractiveassets_WAR_msciinteractiveassets_INSTANCE_kCKSnb1tqh8I_IconTab2" TargetMode="External"/><Relationship Id="rId7" Type="http://schemas.openxmlformats.org/officeDocument/2006/relationships/hyperlink" Target="https://www.msci.com/web/msci/esg-ratings#_msciinteractiveassets_WAR_msciinteractiveassets_INSTANCE_kCKSnb1tqh8I_IconTab3" TargetMode="External"/><Relationship Id="rId8" Type="http://schemas.openxmlformats.org/officeDocument/2006/relationships/hyperlink" Target="https://www.msci.com/web/msci/esg-ratings#_msciinteractiveassets_WAR_msciinteractiveassets_INSTANCE_kCKSnb1tqh8I_IconTab3" TargetMode="Externa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msci.com/web/msci/esg-ratings#_msciinteractiveassets_WAR_msciinteractiveassets_INSTANCE_kCKSnb1tqh8I_IconTab2" TargetMode="External"/><Relationship Id="rId22" Type="http://schemas.openxmlformats.org/officeDocument/2006/relationships/hyperlink" Target="https://www.msci.com/web/msci/esg-ratings#_msciinteractiveassets_WAR_msciinteractiveassets_INSTANCE_kCKSnb1tqh8I_IconTab3" TargetMode="External"/><Relationship Id="rId21" Type="http://schemas.openxmlformats.org/officeDocument/2006/relationships/hyperlink" Target="https://www.msci.com/web/msci/esg-ratings#_msciinteractiveassets_WAR_msciinteractiveassets_INSTANCE_kCKSnb1tqh8I_IconTab2" TargetMode="External"/><Relationship Id="rId24" Type="http://schemas.openxmlformats.org/officeDocument/2006/relationships/hyperlink" Target="https://www.msci.com/web/msci/esg-ratings#_msciinteractiveassets_WAR_msciinteractiveassets_INSTANCE_kCKSnb1tqh8I_IconTab4" TargetMode="External"/><Relationship Id="rId23" Type="http://schemas.openxmlformats.org/officeDocument/2006/relationships/hyperlink" Target="https://www.msci.com/web/msci/esg-ratings#_msciinteractiveassets_WAR_msciinteractiveassets_INSTANCE_kCKSnb1tqh8I_IconTab3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sci.com/web/msci/esg-ratings#_msciinteractiveassets_WAR_msciinteractiveassets_INSTANCE_kCKSnb1tqh8I_IconTab4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msci.com/web/msci/esg-ratings#_msciinteractiveassets_WAR_msciinteractiveassets_INSTANCE_kCKSnb1tqh8I_IconTab7" TargetMode="External"/><Relationship Id="rId25" Type="http://schemas.openxmlformats.org/officeDocument/2006/relationships/hyperlink" Target="https://www.msci.com/web/msci/esg-ratings#_msciinteractiveassets_WAR_msciinteractiveassets_INSTANCE_kCKSnb1tqh8I_IconTab4" TargetMode="External"/><Relationship Id="rId5" Type="http://schemas.openxmlformats.org/officeDocument/2006/relationships/hyperlink" Target="https://www.msci.com/web/msci/esg-ratings#_msciinteractiveassets_WAR_msciinteractiveassets_INSTANCE_kCKSnb1tqh8I_IconTab5" TargetMode="External"/><Relationship Id="rId6" Type="http://schemas.openxmlformats.org/officeDocument/2006/relationships/hyperlink" Target="https://www.msci.com/web/msci/esg-ratings#_msciinteractiveassets_WAR_msciinteractiveassets_INSTANCE_kCKSnb1tqh8I_IconTab5" TargetMode="External"/><Relationship Id="rId7" Type="http://schemas.openxmlformats.org/officeDocument/2006/relationships/hyperlink" Target="https://www.msci.com/web/msci/esg-ratings#_msciinteractiveassets_WAR_msciinteractiveassets_INSTANCE_kCKSnb1tqh8I_IconTab6" TargetMode="External"/><Relationship Id="rId8" Type="http://schemas.openxmlformats.org/officeDocument/2006/relationships/hyperlink" Target="https://www.msci.com/web/msci/esg-ratings#_msciinteractiveassets_WAR_msciinteractiveassets_INSTANCE_kCKSnb1tqh8I_IconTab6" TargetMode="External"/><Relationship Id="rId11" Type="http://schemas.openxmlformats.org/officeDocument/2006/relationships/hyperlink" Target="https://www.msci.com/web/msci/esg-ratings#_msciinteractiveassets_WAR_msciinteractiveassets_INSTANCE_kCKSnb1tqh8I_IconTab8" TargetMode="External"/><Relationship Id="rId10" Type="http://schemas.openxmlformats.org/officeDocument/2006/relationships/hyperlink" Target="https://www.msci.com/web/msci/esg-ratings#_msciinteractiveassets_WAR_msciinteractiveassets_INSTANCE_kCKSnb1tqh8I_IconTab7" TargetMode="External"/><Relationship Id="rId13" Type="http://schemas.openxmlformats.org/officeDocument/2006/relationships/hyperlink" Target="https://www.msci.com/web/msci/esg-ratings#_msciinteractiveassets_WAR_msciinteractiveassets_INSTANCE_kCKSnb1tqh8I_IconTab8" TargetMode="External"/><Relationship Id="rId12" Type="http://schemas.openxmlformats.org/officeDocument/2006/relationships/hyperlink" Target="https://www.msci.com/web/msci/esg-ratings#_msciinteractiveassets_WAR_msciinteractiveassets_INSTANCE_kCKSnb1tqh8I_IconTab8" TargetMode="External"/><Relationship Id="rId15" Type="http://schemas.openxmlformats.org/officeDocument/2006/relationships/hyperlink" Target="https://www.msci.com/web/msci/esg-ratings#_msciinteractiveassets_WAR_msciinteractiveassets_INSTANCE_kCKSnb1tqh8I_IconTab9" TargetMode="External"/><Relationship Id="rId14" Type="http://schemas.openxmlformats.org/officeDocument/2006/relationships/hyperlink" Target="https://www.msci.com/web/msci/esg-ratings#_msciinteractiveassets_WAR_msciinteractiveassets_INSTANCE_kCKSnb1tqh8I_IconTab9" TargetMode="External"/><Relationship Id="rId17" Type="http://schemas.openxmlformats.org/officeDocument/2006/relationships/hyperlink" Target="https://www.msci.com/web/msci/esg-ratings#_msciinteractiveassets_WAR_msciinteractiveassets_INSTANCE_kCKSnb1tqh8I_IconTab10" TargetMode="External"/><Relationship Id="rId16" Type="http://schemas.openxmlformats.org/officeDocument/2006/relationships/hyperlink" Target="https://www.msci.com/web/msci/esg-ratings#_msciinteractiveassets_WAR_msciinteractiveassets_INSTANCE_kCKSnb1tqh8I_IconTab10" TargetMode="External"/><Relationship Id="rId19" Type="http://schemas.openxmlformats.org/officeDocument/2006/relationships/hyperlink" Target="https://www.msci.com/web/msci/esg-ratings#_msciinteractiveassets_WAR_msciinteractiveassets_INSTANCE_kCKSnb1tqh8I_IconTab1" TargetMode="External"/><Relationship Id="rId18" Type="http://schemas.openxmlformats.org/officeDocument/2006/relationships/hyperlink" Target="https://www.msci.com/web/msci/esg-ratings#_msciinteractiveassets_WAR_msciinteractiveassets_INSTANCE_kCKSnb1tqh8I_IconTab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sci.com/web/msci/esg-ratings#_msciinteractiveassets_WAR_msciinteractiveassets_INSTANCE_kCKSnb1tqh8I_IconTab4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msci.com/web/msci/esg-ratings#_msciinteractiveassets_WAR_msciinteractiveassets_INSTANCE_kCKSnb1tqh8I_IconTab4" TargetMode="External"/><Relationship Id="rId6" Type="http://schemas.openxmlformats.org/officeDocument/2006/relationships/hyperlink" Target="https://www.msci.com/web/msci/esg-ratings#_msciinteractiveassets_WAR_msciinteractiveassets_INSTANCE_kCKSnb1tqh8I_IconTab8" TargetMode="External"/><Relationship Id="rId7" Type="http://schemas.openxmlformats.org/officeDocument/2006/relationships/hyperlink" Target="https://www.msci.com/web/msci/esg-ratings#_msciinteractiveassets_WAR_msciinteractiveassets_INSTANCE_kCKSnb1tqh8I_IconTab1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msci.com/web/msci/esg-ratings#_msciinteractiveassets_WAR_msciinteractiveassets_INSTANCE_kCKSnb1tqh8I_IconTab8" TargetMode="External"/><Relationship Id="rId5" Type="http://schemas.openxmlformats.org/officeDocument/2006/relationships/hyperlink" Target="https://www.msci.com/web/msci/esg-ratings#_msciinteractiveassets_WAR_msciinteractiveassets_INSTANCE_kCKSnb1tqh8I_IconTab1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3265713" y="2351314"/>
            <a:ext cx="6479177" cy="4354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Sri Ram Data Championship 2021 | Round 2</a:t>
            </a:r>
            <a:endParaRPr/>
          </a:p>
        </p:txBody>
      </p:sp>
      <p:sp>
        <p:nvSpPr>
          <p:cNvPr id="99" name="Google Shape;99;p1"/>
          <p:cNvSpPr txBox="1"/>
          <p:nvPr>
            <p:ph idx="1" type="body"/>
          </p:nvPr>
        </p:nvSpPr>
        <p:spPr>
          <a:xfrm>
            <a:off x="1097279" y="4898572"/>
            <a:ext cx="10113264" cy="1530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fontScale="6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2908"/>
              <a:buNone/>
            </a:pPr>
            <a:r>
              <a:rPr b="1" lang="en-US" sz="3780">
                <a:latin typeface="Arial"/>
                <a:ea typeface="Arial"/>
                <a:cs typeface="Arial"/>
                <a:sym typeface="Arial"/>
              </a:rPr>
              <a:t>Assignment for Technology/Business Analyst Internship</a:t>
            </a:r>
            <a:endParaRPr b="1" sz="35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55864"/>
              <a:buNone/>
            </a:pPr>
            <a:r>
              <a:t/>
            </a:r>
            <a:endParaRPr b="1" sz="35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4827"/>
              <a:buNone/>
            </a:pPr>
            <a:r>
              <a:rPr lang="en-US" sz="2672">
                <a:latin typeface="Arial"/>
                <a:ea typeface="Arial"/>
                <a:cs typeface="Arial"/>
                <a:sym typeface="Arial"/>
              </a:rPr>
              <a:t>Yashas Dewan – </a:t>
            </a:r>
            <a:r>
              <a:rPr lang="en-US" sz="2672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yd7336@srmist.edu.in</a:t>
            </a:r>
            <a:endParaRPr sz="26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None/>
            </a:pPr>
            <a:r>
              <a:t/>
            </a:r>
            <a:endParaRPr u="sng"/>
          </a:p>
        </p:txBody>
      </p:sp>
      <p:sp>
        <p:nvSpPr>
          <p:cNvPr id="100" name="Google Shape;100;p1"/>
          <p:cNvSpPr txBox="1"/>
          <p:nvPr/>
        </p:nvSpPr>
        <p:spPr>
          <a:xfrm>
            <a:off x="1632857" y="1162594"/>
            <a:ext cx="947492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India’s Coal Scenario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068389" y="3277005"/>
            <a:ext cx="2603861" cy="4354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Team- OUTLIERS</a:t>
            </a:r>
            <a:endParaRPr/>
          </a:p>
        </p:txBody>
      </p:sp>
      <p:pic>
        <p:nvPicPr>
          <p:cNvPr id="102" name="Google Shape;102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494" l="0" r="0" t="1495"/>
          <a:stretch/>
        </p:blipFill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7d4d5e7a4_1_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ESG Factors </a:t>
            </a:r>
            <a:endParaRPr/>
          </a:p>
        </p:txBody>
      </p:sp>
      <p:sp>
        <p:nvSpPr>
          <p:cNvPr id="220" name="Google Shape;220;g207d4d5e7a4_1_10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207d4d5e7a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0" y="2001051"/>
            <a:ext cx="7922725" cy="42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5458975" y="336375"/>
            <a:ext cx="62403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 "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182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1"/>
              <a:buFont typeface="Arial"/>
              <a:buChar char=" "/>
            </a:pPr>
            <a:r>
              <a:rPr lang="en-US" sz="2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Performance Indicators that organizations measure while making ESG reports</a:t>
            </a:r>
            <a:endParaRPr sz="23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 "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227" name="Google Shape;2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50" y="336375"/>
            <a:ext cx="16992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"/>
          <p:cNvSpPr txBox="1"/>
          <p:nvPr/>
        </p:nvSpPr>
        <p:spPr>
          <a:xfrm>
            <a:off x="6702700" y="1792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 "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9" name="Google Shape;229;p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"/>
          <p:cNvSpPr txBox="1"/>
          <p:nvPr/>
        </p:nvSpPr>
        <p:spPr>
          <a:xfrm>
            <a:off x="12497100" y="3308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5197075" y="3783200"/>
            <a:ext cx="34644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Social Factors</a:t>
            </a:r>
            <a:endParaRPr b="1" sz="1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Diversity Ratio (Age and Gender)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New hires and turnover of the company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Turnover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Employees availing parental leave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Trainnigs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Healhcare for employees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2" name="Google Shape;232;p3"/>
          <p:cNvPicPr preferRelativeResize="0"/>
          <p:nvPr/>
        </p:nvPicPr>
        <p:blipFill rotWithShape="1">
          <a:blip r:embed="rId4">
            <a:alphaModFix/>
          </a:blip>
          <a:srcRect b="0" l="11787" r="3474" t="0"/>
          <a:stretch/>
        </p:blipFill>
        <p:spPr>
          <a:xfrm>
            <a:off x="1377425" y="3429003"/>
            <a:ext cx="16323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"/>
          <p:cNvSpPr txBox="1"/>
          <p:nvPr/>
        </p:nvSpPr>
        <p:spPr>
          <a:xfrm>
            <a:off x="5197075" y="2052975"/>
            <a:ext cx="3000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 "/>
            </a:pPr>
            <a:r>
              <a:rPr b="1" lang="en-US" sz="1900">
                <a:solidFill>
                  <a:schemeClr val="dk1"/>
                </a:solidFill>
              </a:rPr>
              <a:t>Environmental Fctors</a:t>
            </a:r>
            <a:endParaRPr b="1" sz="1900"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1301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●"/>
            </a:pPr>
            <a:r>
              <a:rPr lang="en-US" sz="1429">
                <a:solidFill>
                  <a:schemeClr val="dk1"/>
                </a:solidFill>
              </a:rPr>
              <a:t> Greenhouse gas emissions</a:t>
            </a:r>
            <a:endParaRPr sz="1429">
              <a:solidFill>
                <a:schemeClr val="dk1"/>
              </a:solidFill>
            </a:endParaRPr>
          </a:p>
          <a:p>
            <a:pPr indent="-31301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●"/>
            </a:pPr>
            <a:r>
              <a:rPr lang="en-US" sz="1429">
                <a:solidFill>
                  <a:schemeClr val="dk1"/>
                </a:solidFill>
              </a:rPr>
              <a:t> Energy consumption</a:t>
            </a:r>
            <a:endParaRPr sz="1429">
              <a:solidFill>
                <a:schemeClr val="dk1"/>
              </a:solidFill>
            </a:endParaRPr>
          </a:p>
          <a:p>
            <a:pPr indent="-31301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●"/>
            </a:pPr>
            <a:r>
              <a:rPr lang="en-US" sz="1429">
                <a:solidFill>
                  <a:schemeClr val="dk1"/>
                </a:solidFill>
              </a:rPr>
              <a:t> Water consumption</a:t>
            </a:r>
            <a:endParaRPr sz="1429">
              <a:solidFill>
                <a:schemeClr val="dk1"/>
              </a:solidFill>
            </a:endParaRPr>
          </a:p>
          <a:p>
            <a:pPr indent="-31301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●"/>
            </a:pPr>
            <a:r>
              <a:rPr lang="en-US" sz="1429">
                <a:solidFill>
                  <a:schemeClr val="dk1"/>
                </a:solidFill>
              </a:rPr>
              <a:t> Waste generated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7d4d5e7a4_1_25"/>
          <p:cNvSpPr txBox="1"/>
          <p:nvPr>
            <p:ph idx="1" type="body"/>
          </p:nvPr>
        </p:nvSpPr>
        <p:spPr>
          <a:xfrm>
            <a:off x="5539359" y="333024"/>
            <a:ext cx="5928300" cy="5294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Govermnet Factors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Principles for Responsible Banking Index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Force on Climate-related Financial Disclosures Index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United Nations Global Compact Index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United Nations Guiding Principles Reporting Framework Index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Know your customer (KYC), Anti-Money-Laundering (AML), 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07d4d5e7a4_1_25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207d4d5e7a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25" y="812800"/>
            <a:ext cx="25908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07d4d5e7a4_1_25"/>
          <p:cNvSpPr txBox="1"/>
          <p:nvPr/>
        </p:nvSpPr>
        <p:spPr>
          <a:xfrm>
            <a:off x="6480850" y="25350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SOURCES OF DATA</a:t>
            </a:r>
            <a:endParaRPr sz="1800"/>
          </a:p>
        </p:txBody>
      </p:sp>
      <p:sp>
        <p:nvSpPr>
          <p:cNvPr id="243" name="Google Shape;243;g207d4d5e7a4_1_25"/>
          <p:cNvSpPr txBox="1"/>
          <p:nvPr/>
        </p:nvSpPr>
        <p:spPr>
          <a:xfrm>
            <a:off x="5581650" y="3741375"/>
            <a:ext cx="61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https://agm.db.com/files/documents/2022/Non_Financial_Report_2021.pdf</a:t>
            </a:r>
            <a:endParaRPr/>
          </a:p>
        </p:txBody>
      </p:sp>
      <p:sp>
        <p:nvSpPr>
          <p:cNvPr id="244" name="Google Shape;244;g207d4d5e7a4_1_25"/>
          <p:cNvSpPr txBox="1"/>
          <p:nvPr/>
        </p:nvSpPr>
        <p:spPr>
          <a:xfrm>
            <a:off x="5539350" y="34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50">
                <a:highlight>
                  <a:srgbClr val="FFFFFF"/>
                </a:highlight>
              </a:rPr>
              <a:t>D</a:t>
            </a:r>
            <a:r>
              <a:rPr b="1" lang="en-US" sz="13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eutsche bank</a:t>
            </a:r>
            <a:r>
              <a:rPr b="1" lang="en-US">
                <a:solidFill>
                  <a:schemeClr val="dk1"/>
                </a:solidFill>
              </a:rPr>
              <a:t> NFA report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5" name="Google Shape;245;g207d4d5e7a4_1_25"/>
          <p:cNvSpPr txBox="1"/>
          <p:nvPr/>
        </p:nvSpPr>
        <p:spPr>
          <a:xfrm>
            <a:off x="5539350" y="4313100"/>
            <a:ext cx="62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https://www.citigroup.com/rcs/citigpa/akpublic/storage/public/Global-ESG-Report-2021.pdf</a:t>
            </a:r>
            <a:endParaRPr/>
          </a:p>
        </p:txBody>
      </p:sp>
      <p:sp>
        <p:nvSpPr>
          <p:cNvPr id="246" name="Google Shape;246;g207d4d5e7a4_1_25"/>
          <p:cNvSpPr txBox="1"/>
          <p:nvPr/>
        </p:nvSpPr>
        <p:spPr>
          <a:xfrm>
            <a:off x="5539350" y="404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50">
                <a:highlight>
                  <a:srgbClr val="FFFFFF"/>
                </a:highlight>
              </a:rPr>
              <a:t>Citi</a:t>
            </a:r>
            <a:r>
              <a:rPr b="1" lang="en-US" sz="13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bank</a:t>
            </a:r>
            <a:r>
              <a:rPr b="1" lang="en-US">
                <a:solidFill>
                  <a:schemeClr val="dk1"/>
                </a:solidFill>
              </a:rPr>
              <a:t> ESG</a:t>
            </a:r>
            <a:r>
              <a:rPr b="1" lang="en-US">
                <a:solidFill>
                  <a:schemeClr val="dk1"/>
                </a:solidFill>
              </a:rPr>
              <a:t> report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7" name="Google Shape;247;g207d4d5e7a4_1_25"/>
          <p:cNvSpPr txBox="1"/>
          <p:nvPr/>
        </p:nvSpPr>
        <p:spPr>
          <a:xfrm>
            <a:off x="5539350" y="5100213"/>
            <a:ext cx="8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https://www.ril.com/ar2021-22/ESG.html</a:t>
            </a:r>
            <a:endParaRPr/>
          </a:p>
        </p:txBody>
      </p:sp>
      <p:sp>
        <p:nvSpPr>
          <p:cNvPr id="248" name="Google Shape;248;g207d4d5e7a4_1_25"/>
          <p:cNvSpPr txBox="1"/>
          <p:nvPr/>
        </p:nvSpPr>
        <p:spPr>
          <a:xfrm>
            <a:off x="5539350" y="480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50">
                <a:highlight>
                  <a:srgbClr val="FFFFFF"/>
                </a:highlight>
              </a:rPr>
              <a:t>Reliance Industries ESG </a:t>
            </a:r>
            <a:r>
              <a:rPr b="1" lang="en-US">
                <a:solidFill>
                  <a:schemeClr val="dk1"/>
                </a:solidFill>
              </a:rPr>
              <a:t>report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9" name="Google Shape;249;g207d4d5e7a4_1_25"/>
          <p:cNvSpPr txBox="1"/>
          <p:nvPr/>
        </p:nvSpPr>
        <p:spPr>
          <a:xfrm>
            <a:off x="5539350" y="541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50">
                <a:highlight>
                  <a:srgbClr val="FFFFFF"/>
                </a:highlight>
              </a:rPr>
              <a:t>Brookfield Properties</a:t>
            </a:r>
            <a:r>
              <a:rPr b="1" lang="en-US" sz="1350">
                <a:highlight>
                  <a:srgbClr val="FFFFFF"/>
                </a:highlight>
              </a:rPr>
              <a:t> ESG </a:t>
            </a:r>
            <a:r>
              <a:rPr b="1" lang="en-US">
                <a:solidFill>
                  <a:schemeClr val="dk1"/>
                </a:solidFill>
              </a:rPr>
              <a:t>report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0" name="Google Shape;250;g207d4d5e7a4_1_25"/>
          <p:cNvSpPr txBox="1"/>
          <p:nvPr/>
        </p:nvSpPr>
        <p:spPr>
          <a:xfrm>
            <a:off x="5539350" y="5745325"/>
            <a:ext cx="5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https://www.brookfield.com/responsibility/2021-esg-report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16cd73884_1_10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0"/>
              <a:t>Assumptions</a:t>
            </a:r>
            <a:endParaRPr b="1" sz="3330"/>
          </a:p>
        </p:txBody>
      </p:sp>
      <p:sp>
        <p:nvSpPr>
          <p:cNvPr id="257" name="Google Shape;257;g1f16cd73884_1_104"/>
          <p:cNvSpPr txBox="1"/>
          <p:nvPr>
            <p:ph idx="1" type="body"/>
          </p:nvPr>
        </p:nvSpPr>
        <p:spPr>
          <a:xfrm>
            <a:off x="1097275" y="2108200"/>
            <a:ext cx="10058400" cy="339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3 factors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social and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risk are equal in contributing to the ESG score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comparing ESG scores some industries have a higher chance of risk than others.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energy sector have a higher weightage 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companies have a higher social score when looked at data security measures,Hence we are assuming that each industry is Independent on each other and the scores are uniform for all industries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assume that the data provided by the companies to these websites is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100%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genuine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factor is not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each other as it will make the prediction complex</a:t>
            </a:r>
            <a:endParaRPr sz="2000"/>
          </a:p>
        </p:txBody>
      </p:sp>
      <p:sp>
        <p:nvSpPr>
          <p:cNvPr id="258" name="Google Shape;258;g1f16cd73884_1_104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f17d295fbb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50" y="614325"/>
            <a:ext cx="3449224" cy="24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f17d295fbb_0_88"/>
          <p:cNvSpPr txBox="1"/>
          <p:nvPr/>
        </p:nvSpPr>
        <p:spPr>
          <a:xfrm>
            <a:off x="4704150" y="0"/>
            <a:ext cx="7488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Suggested Dashboards And Results</a:t>
            </a:r>
            <a:endParaRPr b="1" sz="333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66" name="Google Shape;266;g1f17d295fbb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37" y="4186775"/>
            <a:ext cx="3672450" cy="22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f17d295fbb_0_88"/>
          <p:cNvSpPr txBox="1"/>
          <p:nvPr/>
        </p:nvSpPr>
        <p:spPr>
          <a:xfrm>
            <a:off x="5036725" y="1047150"/>
            <a:ext cx="6389700" cy="5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</a:rPr>
              <a:t>Dashboards should contain ESG targeted KPI by the corporate and KPI measures and performance against the commitments - A periodic (semi annual/ annual) comparison should be available to check progress). .</a:t>
            </a:r>
            <a:endParaRPr sz="19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</a:rPr>
              <a:t>Some key aspects to report would be :</a:t>
            </a:r>
            <a:endParaRPr sz="19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</a:rPr>
              <a:t>For Environment factor:</a:t>
            </a:r>
            <a:endParaRPr sz="19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Greenhouse Gas Emissions levels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Energy consumption - Total and renewable%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Water Consumption - Total and Reused %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Total Waste generated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</a:rPr>
              <a:t>For Social Factors</a:t>
            </a:r>
            <a:r>
              <a:rPr lang="en-US" sz="1100">
                <a:solidFill>
                  <a:srgbClr val="3F3F3F"/>
                </a:solidFill>
              </a:rPr>
              <a:t>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Diversity (Gender and Age- eg. Women employee as % of total  employee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Turnover of staff Gender and Age:- Women turnover vs. total; young vs. </a:t>
            </a:r>
            <a:r>
              <a:rPr lang="en-US" sz="1100">
                <a:solidFill>
                  <a:srgbClr val="3F3F3F"/>
                </a:solidFill>
              </a:rPr>
              <a:t>old</a:t>
            </a:r>
            <a:r>
              <a:rPr lang="en-US" sz="1100">
                <a:solidFill>
                  <a:srgbClr val="3F3F3F"/>
                </a:solidFill>
              </a:rPr>
              <a:t> etc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CSG spends and benefit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Training - Behaviour and technical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W</a:t>
            </a:r>
            <a:r>
              <a:rPr lang="en-US" sz="1100">
                <a:solidFill>
                  <a:srgbClr val="3F3F3F"/>
                </a:solidFill>
              </a:rPr>
              <a:t>ork related injuries / fatalities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recordable work related ill- health 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F3F3F"/>
                </a:solidFill>
              </a:rPr>
              <a:t>For Governance :</a:t>
            </a:r>
            <a:endParaRPr sz="19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Ethical Conduct 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-US" sz="1100">
                <a:solidFill>
                  <a:srgbClr val="3F3F3F"/>
                </a:solidFill>
              </a:rPr>
              <a:t>Executive remuneration</a:t>
            </a:r>
            <a:r>
              <a:rPr lang="en-US" sz="1100">
                <a:solidFill>
                  <a:srgbClr val="3F3F3F"/>
                </a:solidFill>
              </a:rPr>
              <a:t> </a:t>
            </a:r>
            <a:endParaRPr sz="1900">
              <a:solidFill>
                <a:srgbClr val="3F3F3F"/>
              </a:solidFill>
            </a:endParaRPr>
          </a:p>
        </p:txBody>
      </p:sp>
      <p:sp>
        <p:nvSpPr>
          <p:cNvPr id="268" name="Google Shape;268;g1f17d295fbb_0_88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643466" y="1584405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  References</a:t>
            </a:r>
            <a:br>
              <a:rPr lang="en-US"/>
            </a:br>
            <a:r>
              <a:rPr lang="en-US"/>
              <a:t>         &amp;</a:t>
            </a:r>
            <a:br>
              <a:rPr lang="en-US"/>
            </a:br>
            <a:r>
              <a:rPr lang="en-US"/>
              <a:t>  Appendices</a:t>
            </a:r>
            <a:endParaRPr/>
          </a:p>
        </p:txBody>
      </p:sp>
      <p:sp>
        <p:nvSpPr>
          <p:cNvPr id="274" name="Google Shape;274;p9"/>
          <p:cNvSpPr txBox="1"/>
          <p:nvPr>
            <p:ph idx="1" type="body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10000"/>
          </a:bodyPr>
          <a:lstStyle/>
          <a:p>
            <a:pPr indent="-408781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https://www.morningstar.in/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https://www.sustainalytics.com/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https://www.bloomberg.com/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https://finance.yahoo.com/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https://www.pwc.in/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www.rl360.com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www.msci.com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878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https://cbey.yale.edu/sustainable-finance-esg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4812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4736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https://docs.google.com/presentation/d/15exEEZ4iRE9tU2DSj6OsN3dU2IC8N5Nu/edit?usp=sharing&amp;ouid=103311143494830616780&amp;rtpof=true&amp;sd=true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4812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4736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https://images.app.goo.gl/MohR1Jqiy57jWgbZ7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4812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4736"/>
              <a:buFont typeface="Arial"/>
              <a:buAutoNum type="arabicPeriod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4000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658000" y="812792"/>
            <a:ext cx="35175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Understanding the given problem statement 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Given Problem Statement 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build a dynamic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that will enable investors to continuously assess the economic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ESG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score and provide impact analysis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My understanding of the problem statement 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create a system that will be able to access and measure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ESG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scores and economic data and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provide all possible consequences (impact analysis of a business) and investing recommendations for all industries that the abc group invests in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like energy, manufacturing, mining, pharmaceutical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7d4d5e7a4_0_28"/>
          <p:cNvSpPr txBox="1"/>
          <p:nvPr>
            <p:ph type="title"/>
          </p:nvPr>
        </p:nvSpPr>
        <p:spPr>
          <a:xfrm>
            <a:off x="643475" y="786366"/>
            <a:ext cx="35175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ESG and importance of ESG for investors </a:t>
            </a:r>
            <a:endParaRPr/>
          </a:p>
        </p:txBody>
      </p:sp>
      <p:sp>
        <p:nvSpPr>
          <p:cNvPr id="116" name="Google Shape;116;g207d4d5e7a4_0_28"/>
          <p:cNvSpPr txBox="1"/>
          <p:nvPr>
            <p:ph idx="1" type="body"/>
          </p:nvPr>
        </p:nvSpPr>
        <p:spPr>
          <a:xfrm>
            <a:off x="5458975" y="328375"/>
            <a:ext cx="6196800" cy="5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What is ESG?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Refers to environmental, social and governance and the way in which these issues converge to impact a company and a company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Importance of ESG for investors: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Investors want to ensure that the companies they are investing in are engaging in sustainable and ethical business practices. The ESG implementation delivers financial ROI and benefits such as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400"/>
              </a:spcBef>
              <a:spcAft>
                <a:spcPts val="0"/>
              </a:spcAft>
              <a:buSzPct val="94736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Reducing the companies associated legal and compliance risk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736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Creating a competitive brand, and sustainable product differentiator that improves the firms 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736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Helps attracts capital conversation with ESG oriented investors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736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improves the firms reputation and recognition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summary ESG is believed to impact overall performance of the company, helps investors,  understand and mitigate risk, explore opportunities thereby  allows Investors to make sound investment decision</a:t>
            </a:r>
            <a:r>
              <a:rPr b="1" i="1" lang="en-U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b="1" i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07d4d5e7a4_0_28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16cd73884_1_20"/>
          <p:cNvSpPr txBox="1"/>
          <p:nvPr>
            <p:ph type="title"/>
          </p:nvPr>
        </p:nvSpPr>
        <p:spPr>
          <a:xfrm>
            <a:off x="645625" y="235725"/>
            <a:ext cx="11460600" cy="137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30"/>
              <a:t>Some E</a:t>
            </a:r>
            <a:r>
              <a:rPr b="1" lang="en-US" sz="3330"/>
              <a:t>xisting</a:t>
            </a:r>
            <a:r>
              <a:rPr b="1" lang="en-US" sz="3330"/>
              <a:t> Companies that p</a:t>
            </a:r>
            <a:r>
              <a:rPr b="1" lang="en-US" sz="3330"/>
              <a:t>rovide ESG Scores</a:t>
            </a:r>
            <a:endParaRPr b="1" sz="3330"/>
          </a:p>
        </p:txBody>
      </p:sp>
      <p:sp>
        <p:nvSpPr>
          <p:cNvPr id="124" name="Google Shape;124;g1f16cd73884_1_20"/>
          <p:cNvSpPr txBox="1"/>
          <p:nvPr>
            <p:ph idx="1" type="body"/>
          </p:nvPr>
        </p:nvSpPr>
        <p:spPr>
          <a:xfrm>
            <a:off x="1097275" y="2032000"/>
            <a:ext cx="10058400" cy="4133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Sustainalytics	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MSCI ESG Fundamentals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Bloomberg ESG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Morningstar Sustainability Rating</a:t>
            </a:r>
            <a:endParaRPr/>
          </a:p>
        </p:txBody>
      </p:sp>
      <p:sp>
        <p:nvSpPr>
          <p:cNvPr id="125" name="Google Shape;125;g1f16cd73884_1_20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g1f16cd73884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75" y="3057925"/>
            <a:ext cx="972275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f16cd73884_1_20"/>
          <p:cNvPicPr preferRelativeResize="0"/>
          <p:nvPr/>
        </p:nvPicPr>
        <p:blipFill rotWithShape="1">
          <a:blip r:embed="rId4">
            <a:alphaModFix/>
          </a:blip>
          <a:srcRect b="23977" l="0" r="0" t="0"/>
          <a:stretch/>
        </p:blipFill>
        <p:spPr>
          <a:xfrm>
            <a:off x="6009550" y="1923700"/>
            <a:ext cx="1756350" cy="6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f16cd73884_1_20"/>
          <p:cNvPicPr preferRelativeResize="0"/>
          <p:nvPr/>
        </p:nvPicPr>
        <p:blipFill rotWithShape="1">
          <a:blip r:embed="rId5">
            <a:alphaModFix/>
          </a:blip>
          <a:srcRect b="21073" l="0" r="0" t="0"/>
          <a:stretch/>
        </p:blipFill>
        <p:spPr>
          <a:xfrm>
            <a:off x="6129775" y="3894575"/>
            <a:ext cx="1350125" cy="55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ningstar | Empowering Investor Success" id="129" name="Google Shape;129;g1f16cd73884_1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775" y="4746077"/>
            <a:ext cx="1668300" cy="47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16cd73884_1_53"/>
          <p:cNvSpPr txBox="1"/>
          <p:nvPr>
            <p:ph type="title"/>
          </p:nvPr>
        </p:nvSpPr>
        <p:spPr>
          <a:xfrm>
            <a:off x="1066805" y="273166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30"/>
              <a:t>Sustainalytics</a:t>
            </a:r>
            <a:endParaRPr/>
          </a:p>
        </p:txBody>
      </p:sp>
      <p:sp>
        <p:nvSpPr>
          <p:cNvPr id="136" name="Google Shape;136;g1f16cd73884_1_53"/>
          <p:cNvSpPr txBox="1"/>
          <p:nvPr>
            <p:ph idx="1" type="body"/>
          </p:nvPr>
        </p:nvSpPr>
        <p:spPr>
          <a:xfrm>
            <a:off x="1066800" y="1948362"/>
            <a:ext cx="10058400" cy="4274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358407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unmanageable risk into final score</a:t>
            </a:r>
            <a:endParaRPr sz="220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07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Rates Organizations from 5 categories  (</a:t>
            </a: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Negligible</a:t>
            </a: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,Low ,Medium,High,Severe)</a:t>
            </a:r>
            <a:endParaRPr sz="220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407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goes higher as </a:t>
            </a: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ESG</a:t>
            </a:r>
            <a:r>
              <a:rPr lang="en-US" sz="220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ratings increase</a:t>
            </a:r>
            <a:endParaRPr sz="220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1166"/>
              <a:buFont typeface="Arial"/>
              <a:buNone/>
            </a:pPr>
            <a:r>
              <a:rPr b="1" lang="en-US" sz="2149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on which scores are calculated</a:t>
            </a:r>
            <a:endParaRPr sz="2149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1f16cd73884_1_53"/>
          <p:cNvPicPr preferRelativeResize="0"/>
          <p:nvPr/>
        </p:nvPicPr>
        <p:blipFill rotWithShape="1">
          <a:blip r:embed="rId3">
            <a:alphaModFix/>
          </a:blip>
          <a:srcRect b="23977" l="0" r="0" t="0"/>
          <a:stretch/>
        </p:blipFill>
        <p:spPr>
          <a:xfrm>
            <a:off x="7943750" y="572597"/>
            <a:ext cx="3028950" cy="11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f16cd73884_1_53"/>
          <p:cNvSpPr txBox="1"/>
          <p:nvPr/>
        </p:nvSpPr>
        <p:spPr>
          <a:xfrm>
            <a:off x="1066800" y="4098625"/>
            <a:ext cx="30000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Environmental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rgbClr val="3F3F3F"/>
                </a:solidFill>
              </a:rPr>
              <a:t>Carbon -Own Operations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7975" lvl="0" marL="45720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resources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79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Pollution &amp; waste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79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Environmental opportunities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39" name="Google Shape;139;g1f16cd73884_1_53"/>
          <p:cNvSpPr txBox="1"/>
          <p:nvPr/>
        </p:nvSpPr>
        <p:spPr>
          <a:xfrm>
            <a:off x="4486525" y="4096625"/>
            <a:ext cx="30000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Social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Business ethics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Human capital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Human Rights Supply chain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board and management quality and integrity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ownership and shareholder rights; remuneration</a:t>
            </a:r>
            <a:endParaRPr>
              <a:solidFill>
                <a:srgbClr val="1A3FD6"/>
              </a:solidFill>
              <a:highlight>
                <a:srgbClr val="F8F7F7"/>
              </a:highlight>
              <a:uFill>
                <a:noFill/>
              </a:uFill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40" name="Google Shape;140;g1f16cd73884_1_53"/>
          <p:cNvSpPr txBox="1"/>
          <p:nvPr/>
        </p:nvSpPr>
        <p:spPr>
          <a:xfrm>
            <a:off x="7852375" y="4098625"/>
            <a:ext cx="30000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Governance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Corporate governance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board structure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financial reporting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stakeholder governance</a:t>
            </a:r>
            <a:endParaRPr>
              <a:solidFill>
                <a:srgbClr val="202124"/>
              </a:solidFill>
              <a:highlight>
                <a:schemeClr val="lt1"/>
              </a:highlight>
              <a:uFill>
                <a:noFill/>
              </a:uFill>
              <a:hlinkClick r:id="rId1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41" name="Google Shape;141;g1f16cd73884_1_5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1f16cd73884_1_53"/>
          <p:cNvSpPr/>
          <p:nvPr/>
        </p:nvSpPr>
        <p:spPr>
          <a:xfrm>
            <a:off x="932800" y="4066050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16cd73884_1_53"/>
          <p:cNvSpPr/>
          <p:nvPr/>
        </p:nvSpPr>
        <p:spPr>
          <a:xfrm>
            <a:off x="7747500" y="4032325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16cd73884_1_53"/>
          <p:cNvSpPr/>
          <p:nvPr/>
        </p:nvSpPr>
        <p:spPr>
          <a:xfrm>
            <a:off x="4392588" y="4032325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16cd73884_1_32"/>
          <p:cNvSpPr txBox="1"/>
          <p:nvPr>
            <p:ph type="title"/>
          </p:nvPr>
        </p:nvSpPr>
        <p:spPr>
          <a:xfrm>
            <a:off x="1097280" y="112478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30"/>
              <a:t>MSCI  </a:t>
            </a:r>
            <a:endParaRPr b="1" sz="3330"/>
          </a:p>
        </p:txBody>
      </p:sp>
      <p:sp>
        <p:nvSpPr>
          <p:cNvPr id="151" name="Google Shape;151;g1f16cd73884_1_32"/>
          <p:cNvSpPr txBox="1"/>
          <p:nvPr>
            <p:ph idx="1" type="body"/>
          </p:nvPr>
        </p:nvSpPr>
        <p:spPr>
          <a:xfrm>
            <a:off x="1097280" y="1947451"/>
            <a:ext cx="100584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6075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Rule Based methodology to identify industry leaders and laggards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Companies from AAA to CCC to their ESG risks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Mange how they manage from peers in the same industry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by which Scores Have Been Calculated</a:t>
            </a:r>
            <a:endParaRPr b="1" sz="15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f16cd73884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625" y="728700"/>
            <a:ext cx="3129675" cy="8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f16cd73884_1_32"/>
          <p:cNvSpPr txBox="1"/>
          <p:nvPr/>
        </p:nvSpPr>
        <p:spPr>
          <a:xfrm>
            <a:off x="4454675" y="4175550"/>
            <a:ext cx="30000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Social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 capital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Product liability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Stakeholder opposition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11B2B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Social </a:t>
            </a: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opportunity</a:t>
            </a:r>
            <a:endParaRPr>
              <a:solidFill>
                <a:srgbClr val="1A3FD6"/>
              </a:solidFill>
              <a:highlight>
                <a:srgbClr val="F8F7F7"/>
              </a:highlight>
              <a:uFill>
                <a:noFill/>
              </a:uFill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54" name="Google Shape;154;g1f16cd73884_1_32"/>
          <p:cNvSpPr txBox="1"/>
          <p:nvPr/>
        </p:nvSpPr>
        <p:spPr>
          <a:xfrm>
            <a:off x="7911875" y="4175550"/>
            <a:ext cx="30000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Governance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Corporate governance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Corporate behavior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55" name="Google Shape;155;g1f16cd73884_1_32"/>
          <p:cNvSpPr txBox="1"/>
          <p:nvPr/>
        </p:nvSpPr>
        <p:spPr>
          <a:xfrm>
            <a:off x="1162600" y="4175550"/>
            <a:ext cx="30000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Environmental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Climate change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1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resources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2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Pollution &amp; waste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2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8F7F7"/>
                </a:highlight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Environmental opportunities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2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56" name="Google Shape;156;g1f16cd73884_1_3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f16cd73884_1_32"/>
          <p:cNvSpPr/>
          <p:nvPr/>
        </p:nvSpPr>
        <p:spPr>
          <a:xfrm>
            <a:off x="932800" y="4066050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f16cd73884_1_32"/>
          <p:cNvSpPr/>
          <p:nvPr/>
        </p:nvSpPr>
        <p:spPr>
          <a:xfrm>
            <a:off x="4346138" y="4066050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f16cd73884_1_32"/>
          <p:cNvSpPr/>
          <p:nvPr/>
        </p:nvSpPr>
        <p:spPr>
          <a:xfrm>
            <a:off x="7835688" y="4043275"/>
            <a:ext cx="3029100" cy="228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16cd73884_1_6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30"/>
              <a:t>Bloomberg</a:t>
            </a:r>
            <a:endParaRPr b="1" sz="3330"/>
          </a:p>
        </p:txBody>
      </p:sp>
      <p:sp>
        <p:nvSpPr>
          <p:cNvPr id="166" name="Google Shape;166;g1f16cd73884_1_61"/>
          <p:cNvSpPr txBox="1"/>
          <p:nvPr>
            <p:ph idx="1" type="body"/>
          </p:nvPr>
        </p:nvSpPr>
        <p:spPr>
          <a:xfrm>
            <a:off x="1097275" y="1960875"/>
            <a:ext cx="10058400" cy="2204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integrate ESG data, scores &amp; tools into your investment analysis &amp; workflows.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Measure risk &amp; return against independent ESG benchmarks from Bloomberg &amp; third parties.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Included companies 11000+ organizations calculates analytics on past data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7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by which Scores Have Been Calculated</a:t>
            </a:r>
            <a:endParaRPr b="1" sz="7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7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7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7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f16cd73884_1_61"/>
          <p:cNvPicPr preferRelativeResize="0"/>
          <p:nvPr/>
        </p:nvPicPr>
        <p:blipFill rotWithShape="1">
          <a:blip r:embed="rId4">
            <a:alphaModFix/>
          </a:blip>
          <a:srcRect b="21073" l="0" r="0" t="0"/>
          <a:stretch/>
        </p:blipFill>
        <p:spPr>
          <a:xfrm>
            <a:off x="8169700" y="592375"/>
            <a:ext cx="2776200" cy="11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f16cd73884_1_61"/>
          <p:cNvSpPr txBox="1"/>
          <p:nvPr/>
        </p:nvSpPr>
        <p:spPr>
          <a:xfrm>
            <a:off x="1097275" y="3976375"/>
            <a:ext cx="30000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Environmental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Air Quality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Climate Change Water &amp; Energy Management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Materials &amp; Waste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Health &amp; Safety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sustainability reports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Energy &amp; emissions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waste data</a:t>
            </a:r>
            <a:endParaRPr>
              <a:solidFill>
                <a:srgbClr val="3F3F3F"/>
              </a:solidFill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69" name="Google Shape;169;g1f16cd73884_1_61"/>
          <p:cNvSpPr txBox="1"/>
          <p:nvPr/>
        </p:nvSpPr>
        <p:spPr>
          <a:xfrm>
            <a:off x="4474075" y="3976375"/>
            <a:ext cx="30000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Social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Diversity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women on board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Independent directors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Workforce Accidents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press releases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Audit Risk &amp; Oversight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Compensation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Board Independence</a:t>
            </a:r>
            <a:endParaRPr>
              <a:solidFill>
                <a:srgbClr val="1A3FD6"/>
              </a:solidFill>
              <a:highlight>
                <a:srgbClr val="F8F7F7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70" name="Google Shape;170;g1f16cd73884_1_61"/>
          <p:cNvSpPr txBox="1"/>
          <p:nvPr/>
        </p:nvSpPr>
        <p:spPr>
          <a:xfrm>
            <a:off x="7778875" y="3976375"/>
            <a:ext cx="30000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Governance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Sector specific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Data sources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annual reports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Structure &amp; Tenure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Shareholders’ Rights</a:t>
            </a:r>
            <a:endParaRPr>
              <a:solidFill>
                <a:schemeClr val="dk1"/>
              </a:solidFill>
              <a:highlight>
                <a:srgbClr val="F8F7F7"/>
              </a:highlight>
              <a:uFill>
                <a:noFill/>
              </a:uFill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71" name="Google Shape;171;g1f16cd73884_1_61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1f16cd73884_1_61"/>
          <p:cNvSpPr/>
          <p:nvPr/>
        </p:nvSpPr>
        <p:spPr>
          <a:xfrm>
            <a:off x="932800" y="3976375"/>
            <a:ext cx="3029100" cy="23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16cd73884_1_61"/>
          <p:cNvSpPr/>
          <p:nvPr/>
        </p:nvSpPr>
        <p:spPr>
          <a:xfrm>
            <a:off x="4285300" y="3976375"/>
            <a:ext cx="3029100" cy="23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f16cd73884_1_61"/>
          <p:cNvSpPr/>
          <p:nvPr/>
        </p:nvSpPr>
        <p:spPr>
          <a:xfrm>
            <a:off x="7637800" y="3976375"/>
            <a:ext cx="3029100" cy="23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16cd73884_1_8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0"/>
              <a:t>MorningStar</a:t>
            </a:r>
            <a:endParaRPr/>
          </a:p>
        </p:txBody>
      </p:sp>
      <p:sp>
        <p:nvSpPr>
          <p:cNvPr id="181" name="Google Shape;181;g1f16cd73884_1_82"/>
          <p:cNvSpPr txBox="1"/>
          <p:nvPr>
            <p:ph idx="1" type="body"/>
          </p:nvPr>
        </p:nvSpPr>
        <p:spPr>
          <a:xfrm>
            <a:off x="1097275" y="2108200"/>
            <a:ext cx="10058400" cy="1925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Calculates scores based on </a:t>
            </a: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ESG</a:t>
            </a: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ratings by sustainalytics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Calculates Sustainability Rating is calculated by scoring every portfolio reported by a fund over the previous twelve month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7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Gives rating from 0-50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7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by which Scores Have Been Calculated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rningstar | Empowering Investor Success" id="182" name="Google Shape;182;g1f16cd73884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75" y="830400"/>
            <a:ext cx="3182025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f16cd73884_1_82"/>
          <p:cNvSpPr txBox="1"/>
          <p:nvPr/>
        </p:nvSpPr>
        <p:spPr>
          <a:xfrm>
            <a:off x="1097275" y="4209950"/>
            <a:ext cx="3000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Environmental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79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Sustainability factors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Environment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Climate action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Ecosystem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g1f16cd73884_1_82"/>
          <p:cNvSpPr txBox="1"/>
          <p:nvPr/>
        </p:nvSpPr>
        <p:spPr>
          <a:xfrm>
            <a:off x="4596000" y="4161350"/>
            <a:ext cx="300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Social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B2B"/>
              </a:buClr>
              <a:buSzPts val="125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Basic needs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11B2B"/>
              </a:buClr>
              <a:buSzPts val="125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Human Development Resource 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11B2B"/>
              </a:buClr>
              <a:buSzPts val="125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Security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Health of Employees</a:t>
            </a:r>
            <a:endParaRPr>
              <a:solidFill>
                <a:srgbClr val="202124"/>
              </a:solidFill>
              <a:highlight>
                <a:schemeClr val="lt1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85" name="Google Shape;185;g1f16cd73884_1_82"/>
          <p:cNvSpPr txBox="1"/>
          <p:nvPr/>
        </p:nvSpPr>
        <p:spPr>
          <a:xfrm>
            <a:off x="8432425" y="4145750"/>
            <a:ext cx="30000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Governance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79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Social Governance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pillar scores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>
                <a:solidFill>
                  <a:srgbClr val="202124"/>
                </a:solidFill>
                <a:highlight>
                  <a:schemeClr val="lt1"/>
                </a:highlight>
              </a:rPr>
              <a:t>Ina Located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chemeClr val="lt1"/>
              </a:highlight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86" name="Google Shape;186;g1f16cd73884_1_82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1f16cd73884_1_82"/>
          <p:cNvSpPr/>
          <p:nvPr/>
        </p:nvSpPr>
        <p:spPr>
          <a:xfrm>
            <a:off x="932800" y="4145750"/>
            <a:ext cx="3029100" cy="192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f16cd73884_1_82"/>
          <p:cNvSpPr/>
          <p:nvPr/>
        </p:nvSpPr>
        <p:spPr>
          <a:xfrm>
            <a:off x="4383425" y="4145750"/>
            <a:ext cx="3029100" cy="192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f16cd73884_1_82"/>
          <p:cNvSpPr/>
          <p:nvPr/>
        </p:nvSpPr>
        <p:spPr>
          <a:xfrm>
            <a:off x="8094725" y="4145750"/>
            <a:ext cx="3029100" cy="192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g1f16cd73884_1_116"/>
          <p:cNvGraphicFramePr/>
          <p:nvPr/>
        </p:nvGraphicFramePr>
        <p:xfrm>
          <a:off x="298577" y="3658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{1A385DD8-3CA1-47AF-A811-FFE519BE28BA}</a:tableStyleId>
              </a:tblPr>
              <a:tblGrid>
                <a:gridCol w="1365650"/>
                <a:gridCol w="1365650"/>
                <a:gridCol w="1365650"/>
                <a:gridCol w="1365650"/>
                <a:gridCol w="1365650"/>
                <a:gridCol w="1365650"/>
                <a:gridCol w="1365650"/>
                <a:gridCol w="1365650"/>
              </a:tblGrid>
              <a:tr h="48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rgia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MSCI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From CCC-AAA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Economic Analysis not </a:t>
                      </a: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available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Not Present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Not Provided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es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Subscription Based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</a:rPr>
                        <a:t>Not Present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8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Sustainalytics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From 0-50 in 5 categories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Yes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Partially Free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Bloomberg ESG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Not Provided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Provided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/>
                        <a:t>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Subscription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Based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Not Provided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8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Morning star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From 0-50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Present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Not Present</a:t>
                      </a:r>
                      <a:endParaRPr i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Not 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No</a:t>
                      </a:r>
                      <a:r>
                        <a:rPr i="0" lang="en-US" sz="12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 sz="1200"/>
                        <a:t>Subscription Based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eo"/>
                        <a:buNone/>
                      </a:pPr>
                      <a:r>
                        <a:rPr lang="en-US"/>
                        <a:t>Not Present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95" name="Google Shape;195;g1f16cd73884_1_116"/>
          <p:cNvGrpSpPr/>
          <p:nvPr/>
        </p:nvGrpSpPr>
        <p:grpSpPr>
          <a:xfrm>
            <a:off x="1430209" y="1258694"/>
            <a:ext cx="9547006" cy="2116489"/>
            <a:chOff x="2067059" y="1029196"/>
            <a:chExt cx="9547006" cy="2116489"/>
          </a:xfrm>
        </p:grpSpPr>
        <p:grpSp>
          <p:nvGrpSpPr>
            <p:cNvPr id="196" name="Google Shape;196;g1f16cd73884_1_116"/>
            <p:cNvGrpSpPr/>
            <p:nvPr/>
          </p:nvGrpSpPr>
          <p:grpSpPr>
            <a:xfrm>
              <a:off x="2067059" y="1029196"/>
              <a:ext cx="9547006" cy="2116489"/>
              <a:chOff x="2067059" y="827315"/>
              <a:chExt cx="9547006" cy="2116489"/>
            </a:xfrm>
          </p:grpSpPr>
          <p:sp>
            <p:nvSpPr>
              <p:cNvPr id="197" name="Google Shape;197;g1f16cd73884_1_116"/>
              <p:cNvSpPr/>
              <p:nvPr/>
            </p:nvSpPr>
            <p:spPr>
              <a:xfrm rot="5400000">
                <a:off x="2059487" y="1612251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g1f16cd73884_1_116"/>
              <p:cNvSpPr/>
              <p:nvPr/>
            </p:nvSpPr>
            <p:spPr>
              <a:xfrm rot="5400000">
                <a:off x="3429992" y="1612251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1f16cd73884_1_116"/>
              <p:cNvSpPr/>
              <p:nvPr/>
            </p:nvSpPr>
            <p:spPr>
              <a:xfrm rot="5400000">
                <a:off x="4800497" y="1612252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g1f16cd73884_1_116"/>
              <p:cNvSpPr/>
              <p:nvPr/>
            </p:nvSpPr>
            <p:spPr>
              <a:xfrm rot="5400000">
                <a:off x="6171002" y="1612252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g1f16cd73884_1_116"/>
              <p:cNvSpPr/>
              <p:nvPr/>
            </p:nvSpPr>
            <p:spPr>
              <a:xfrm rot="5400000">
                <a:off x="7541507" y="1612253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g1f16cd73884_1_116"/>
              <p:cNvSpPr/>
              <p:nvPr/>
            </p:nvSpPr>
            <p:spPr>
              <a:xfrm rot="5400000">
                <a:off x="8912012" y="1612254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g1f16cd73884_1_116"/>
              <p:cNvSpPr/>
              <p:nvPr/>
            </p:nvSpPr>
            <p:spPr>
              <a:xfrm rot="5400000">
                <a:off x="10282516" y="1612255"/>
                <a:ext cx="1340630" cy="1322468"/>
              </a:xfrm>
              <a:custGeom>
                <a:rect b="b" l="l" r="r" t="t"/>
                <a:pathLst>
                  <a:path extrusionOk="0" h="1296537" w="1586544">
                    <a:moveTo>
                      <a:pt x="0" y="1296537"/>
                    </a:moveTo>
                    <a:lnTo>
                      <a:pt x="0" y="0"/>
                    </a:lnTo>
                    <a:lnTo>
                      <a:pt x="892953" y="0"/>
                    </a:lnTo>
                    <a:lnTo>
                      <a:pt x="892953" y="155443"/>
                    </a:lnTo>
                    <a:lnTo>
                      <a:pt x="1198185" y="155443"/>
                    </a:lnTo>
                    <a:lnTo>
                      <a:pt x="1586544" y="648269"/>
                    </a:lnTo>
                    <a:lnTo>
                      <a:pt x="1198185" y="1141095"/>
                    </a:lnTo>
                    <a:lnTo>
                      <a:pt x="892953" y="1141095"/>
                    </a:lnTo>
                    <a:lnTo>
                      <a:pt x="892953" y="1296537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g1f16cd73884_1_116"/>
              <p:cNvSpPr/>
              <p:nvPr/>
            </p:nvSpPr>
            <p:spPr>
              <a:xfrm>
                <a:off x="2067059" y="827315"/>
                <a:ext cx="9546900" cy="5580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                                         </a:t>
                </a:r>
                <a:r>
                  <a:rPr b="1" i="0" lang="en-US" sz="28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Criteria 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05" name="Google Shape;205;g1f16cd73884_1_116"/>
            <p:cNvSpPr txBox="1"/>
            <p:nvPr/>
          </p:nvSpPr>
          <p:spPr>
            <a:xfrm>
              <a:off x="2113586" y="1959429"/>
              <a:ext cx="1234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ESG RATING </a:t>
              </a:r>
              <a:r>
                <a:rPr lang="en-US" sz="17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Type</a:t>
              </a:r>
              <a:endParaRPr sz="1300"/>
            </a:p>
          </p:txBody>
        </p:sp>
        <p:sp>
          <p:nvSpPr>
            <p:cNvPr id="206" name="Google Shape;206;g1f16cd73884_1_116"/>
            <p:cNvSpPr txBox="1"/>
            <p:nvPr/>
          </p:nvSpPr>
          <p:spPr>
            <a:xfrm>
              <a:off x="3461187" y="2098027"/>
              <a:ext cx="13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Dashboard</a:t>
              </a:r>
              <a:endParaRPr/>
            </a:p>
          </p:txBody>
        </p:sp>
        <p:sp>
          <p:nvSpPr>
            <p:cNvPr id="207" name="Google Shape;207;g1f16cd73884_1_116"/>
            <p:cNvSpPr txBox="1"/>
            <p:nvPr/>
          </p:nvSpPr>
          <p:spPr>
            <a:xfrm>
              <a:off x="4853748" y="1959427"/>
              <a:ext cx="1746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      </a:t>
              </a:r>
              <a:r>
                <a:rPr lang="en-US" sz="17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Peer Comparison</a:t>
              </a:r>
              <a:endParaRPr sz="1700"/>
            </a:p>
          </p:txBody>
        </p:sp>
        <p:sp>
          <p:nvSpPr>
            <p:cNvPr id="208" name="Google Shape;208;g1f16cd73884_1_116"/>
            <p:cNvSpPr txBox="1"/>
            <p:nvPr/>
          </p:nvSpPr>
          <p:spPr>
            <a:xfrm>
              <a:off x="6222581" y="1959429"/>
              <a:ext cx="1234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Graphs within industry</a:t>
              </a:r>
              <a:endParaRPr/>
            </a:p>
          </p:txBody>
        </p:sp>
        <p:sp>
          <p:nvSpPr>
            <p:cNvPr id="209" name="Google Shape;209;g1f16cd73884_1_116"/>
            <p:cNvSpPr txBox="1"/>
            <p:nvPr/>
          </p:nvSpPr>
          <p:spPr>
            <a:xfrm>
              <a:off x="7593926" y="1959429"/>
              <a:ext cx="1234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Factors Given</a:t>
              </a:r>
              <a:endParaRPr/>
            </a:p>
          </p:txBody>
        </p:sp>
        <p:sp>
          <p:nvSpPr>
            <p:cNvPr id="210" name="Google Shape;210;g1f16cd73884_1_116"/>
            <p:cNvSpPr txBox="1"/>
            <p:nvPr/>
          </p:nvSpPr>
          <p:spPr>
            <a:xfrm>
              <a:off x="8964431" y="1959429"/>
              <a:ext cx="1234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Free Or Subscription Based</a:t>
              </a:r>
              <a:endParaRPr/>
            </a:p>
          </p:txBody>
        </p:sp>
        <p:sp>
          <p:nvSpPr>
            <p:cNvPr id="211" name="Google Shape;211;g1f16cd73884_1_116"/>
            <p:cNvSpPr txBox="1"/>
            <p:nvPr/>
          </p:nvSpPr>
          <p:spPr>
            <a:xfrm>
              <a:off x="10334935" y="1959429"/>
              <a:ext cx="123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Chat Bot</a:t>
              </a:r>
              <a:endParaRPr/>
            </a:p>
          </p:txBody>
        </p:sp>
      </p:grpSp>
      <p:sp>
        <p:nvSpPr>
          <p:cNvPr id="212" name="Google Shape;212;g1f16cd73884_1_116"/>
          <p:cNvSpPr txBox="1"/>
          <p:nvPr/>
        </p:nvSpPr>
        <p:spPr>
          <a:xfrm>
            <a:off x="517063" y="293600"/>
            <a:ext cx="11373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 between </a:t>
            </a:r>
            <a:r>
              <a:rPr b="1" lang="en-US" sz="333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Competitors</a:t>
            </a:r>
            <a:endParaRPr b="1" sz="333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3" name="Google Shape;213;g1f16cd73884_1_116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2021-11-12T10:53:35Z</dcterms:created>
  <dc:creator>Gadre, Kaushik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2021-11-16T07:03:10Z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0228772d-95ac-4d9b-9a53-0aff8d8200a8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