
<file path=[Content_Types].xml><?xml version="1.0" encoding="utf-8"?>
<Types xmlns="http://schemas.openxmlformats.org/package/2006/content-types">
  <Default Extension="png" ContentType="image/png"/>
  <Default Extension="ppm"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9"/>
  </p:notesMasterIdLst>
  <p:sldIdLst>
    <p:sldId id="278" r:id="rId2"/>
    <p:sldId id="280" r:id="rId3"/>
    <p:sldId id="294" r:id="rId4"/>
    <p:sldId id="295" r:id="rId5"/>
    <p:sldId id="296" r:id="rId6"/>
    <p:sldId id="298" r:id="rId7"/>
    <p:sldId id="299" r:id="rId8"/>
    <p:sldId id="301" r:id="rId9"/>
    <p:sldId id="302" r:id="rId10"/>
    <p:sldId id="281" r:id="rId11"/>
    <p:sldId id="304" r:id="rId12"/>
    <p:sldId id="305" r:id="rId13"/>
    <p:sldId id="303" r:id="rId14"/>
    <p:sldId id="306" r:id="rId15"/>
    <p:sldId id="307" r:id="rId16"/>
    <p:sldId id="292"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09" autoAdjust="0"/>
  </p:normalViewPr>
  <p:slideViewPr>
    <p:cSldViewPr snapToGrid="0" snapToObjects="1">
      <p:cViewPr varScale="1">
        <p:scale>
          <a:sx n="85" d="100"/>
          <a:sy n="85" d="100"/>
        </p:scale>
        <p:origin x="581"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12:58:23.298"/>
    </inkml:context>
    <inkml:brush xml:id="br0">
      <inkml:brushProperty name="width" value="0.05" units="cm"/>
      <inkml:brushProperty name="height" value="0.05" units="cm"/>
      <inkml:brushProperty name="color" value="#E71224"/>
    </inkml:brush>
  </inkml:definitions>
  <inkml:trace contextRef="#ctx0" brushRef="#br0">700 0 24575,'-5'1'0,"1"0"0,-1 0 0,1 0 0,0 1 0,-1 0 0,1 0 0,0 0 0,0 0 0,-8 5 0,-18 10 0,-203 80 0,162-71 0,-16 7 0,-91 20 0,141-39 0,36-13 0,0-1 0,0 1 0,0-1 0,1 1 0,-1 0 0,0-1 0,0 1 0,0 0 0,1 0 0,-1-1 0,0 1 0,1 0 0,-1 0 0,1 0 0,-1 1 0,1-2 0,0 1 0,0 0 0,0-1 0,0 1 0,0 0 0,0-1 0,1 1 0,-1-1 0,0 1 0,0 0 0,0-1 0,1 1 0,-1-1 0,0 1 0,1-1 0,-1 1 0,1-1 0,-1 1 0,0-1 0,1 0 0,-1 1 0,1-1 0,-1 1 0,1-1 0,0 0 0,-1 0 0,1 1 0,0-1 0,23 12 0,35 13 0,19 8 0,-20-5 0,-39-20 0,0 1 0,-1 1 0,30 21 0,-33-21 19,0-1 0,0-1 1,1 0-1,0-1 0,0-1 0,26 7 0,-22-7-394,1 1 1,-1 1-1,27 15 0,-35-15-6451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12:58:25.891"/>
    </inkml:context>
    <inkml:brush xml:id="br0">
      <inkml:brushProperty name="width" value="0.05" units="cm"/>
      <inkml:brushProperty name="height" value="0.05" units="cm"/>
      <inkml:brushProperty name="color" value="#E71224"/>
    </inkml:brush>
  </inkml:definitions>
  <inkml:trace contextRef="#ctx0" brushRef="#br0">0 1 24575,'0'1'0,"1"0"0,-1 0 0,1 0 0,-1 1 0,1-1 0,0 0 0,-1 0 0,1 0 0,0 0 0,0-1 0,0 1 0,-1 0 0,1 0 0,0 0 0,0-1 0,0 1 0,0 0 0,0-1 0,1 1 0,-1-1 0,0 1 0,0-1 0,0 0 0,0 1 0,0-1 0,1 0 0,1 0 0,39 5 0,-38-5 0,384 3 0,-199-5 0,632 2 0,-802 1 0,0 1 0,33 7 0,-32-4 0,0-2 0,24 2 0,-27-5-86,-8 0-234,1 0 1,-1 1-1,15 3 0,-8 1-6506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13:01:26.280"/>
    </inkml:context>
    <inkml:brush xml:id="br0">
      <inkml:brushProperty name="width" value="0.05" units="cm"/>
      <inkml:brushProperty name="height" value="0.05" units="cm"/>
      <inkml:brushProperty name="color" value="#E71224"/>
    </inkml:brush>
  </inkml:definitions>
  <inkml:trace contextRef="#ctx0" brushRef="#br0">1124 2 24575,'-798'0'0,"788"0"0,0 1 0,0 1 0,0-1 0,0 1 0,0 1 0,1 0 0,0 1 0,-1-1 0,1 2 0,0-1 0,1 1 0,-12 9 0,-7 7 0,2 1 0,-31 34 0,49-49 0,-1 1 0,1 1 0,0-1 0,1 1 0,0 0 0,0 0 0,1 1 0,0 0 0,0 0 0,2 0 0,-4 12 0,3-2 0,0 0 0,2 0 0,1 0 0,1 32 0,0 23 0,3 50 0,-2-113 0,0 1 0,2-1 0,-1 0 0,2 0 0,-1 0 0,2-1 0,8 19 0,-9-25 0,1 1 0,-1-1 0,1 0 0,-1 0 0,1-1 0,6 5 0,16 15 0,-15-10 0,0-1 0,2-1 0,-1 0 0,2-1 0,-1 0 0,2-1 0,-1-1 0,1 0 0,1-1 0,-1-1 0,1 0 0,1-2 0,-1 0 0,1-1 0,0 0 0,36 1 0,133-5 0,-75-1 0,-93 0 0,0-1 0,32-8 0,-30 6 0,-1 0 0,24 0 0,63-9 0,-74 8 0,51-2 0,714 8 0,-766-4 0,0-1 0,0-1 0,46-13 0,-68 16 0,0-1 0,-1 0 0,1-1 0,-1 0 0,1 0 0,-1-1 0,11-7 0,-17 9 0,1 0 0,-1 0 0,0-1 0,0 1 0,0-1 0,0 0 0,-1 1 0,0-1 0,0 0 0,0 0 0,0-1 0,0 1 0,-1 0 0,0-1 0,0 1 0,0-1 0,0 1 0,0-8 0,0-15 0,-1-1 0,-6-45 0,4 59 0,-1 1 0,0-1 0,-1 1 0,-1 0 0,0 0 0,-1 0 0,-7-13 0,-2 0 0,-2 1 0,0 0 0,-1 2 0,-31-32 0,6 14 0,13 12 0,-1 1 0,-66-47 0,63 53 0,23 14 0,0 1 0,0 0 0,-1 0 0,0 1 0,-1 0 0,1 1 0,-15-3 0,-36-12 0,44 13 0,-35-8 0,31 11 0,-29-6 0,1 2 0,-84-2 0,-187 11-1365,300-1-5461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13:02:17.382"/>
    </inkml:context>
    <inkml:brush xml:id="br0">
      <inkml:brushProperty name="width" value="0.1" units="cm"/>
      <inkml:brushProperty name="height" value="0.1" units="cm"/>
      <inkml:brushProperty name="color" value="#E71224"/>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customXml" Target="../ink/ink2.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8991403" TargetMode="External"/><Relationship Id="rId2" Type="http://schemas.openxmlformats.org/officeDocument/2006/relationships/hyperlink" Target="https://www.researchgate.net/publication/332114646_Handwritten_Hindi_Character_Recognition_using_Deep_Learning_Techniques" TargetMode="External"/><Relationship Id="rId1" Type="http://schemas.openxmlformats.org/officeDocument/2006/relationships/slideLayout" Target="../slideLayouts/slideLayout14.xml"/><Relationship Id="rId5" Type="http://schemas.openxmlformats.org/officeDocument/2006/relationships/hyperlink" Target="https://arxiv.org/abs/2008.12995" TargetMode="External"/><Relationship Id="rId4" Type="http://schemas.openxmlformats.org/officeDocument/2006/relationships/hyperlink" Target="https://www.sciencedirect.com/science/article/pii/S187705091500373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pm"/><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060883"/>
            <a:ext cx="5385816" cy="1225296"/>
          </a:xfrm>
        </p:spPr>
        <p:txBody>
          <a:bodyPr/>
          <a:lstStyle/>
          <a:p>
            <a:r>
              <a:rPr lang="en-US" dirty="0"/>
              <a:t>Hindi handwriting recognition using DNN</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429000"/>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Questions?</a:t>
            </a:r>
          </a:p>
        </p:txBody>
      </p:sp>
    </p:spTree>
    <p:extLst>
      <p:ext uri="{BB962C8B-B14F-4D97-AF65-F5344CB8AC3E}">
        <p14:creationId xmlns:p14="http://schemas.microsoft.com/office/powerpoint/2010/main" val="295292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10B2F6-1483-29E3-5571-D470F1A8336A}"/>
              </a:ext>
            </a:extLst>
          </p:cNvPr>
          <p:cNvPicPr>
            <a:picLocks noChangeAspect="1"/>
          </p:cNvPicPr>
          <p:nvPr/>
        </p:nvPicPr>
        <p:blipFill rotWithShape="1">
          <a:blip r:embed="rId2"/>
          <a:srcRect t="11980" r="1732" b="10569"/>
          <a:stretch/>
        </p:blipFill>
        <p:spPr>
          <a:xfrm>
            <a:off x="981155" y="936812"/>
            <a:ext cx="10229689" cy="4984376"/>
          </a:xfrm>
          <a:prstGeom prst="rect">
            <a:avLst/>
          </a:prstGeom>
        </p:spPr>
      </p:pic>
      <p:sp>
        <p:nvSpPr>
          <p:cNvPr id="6" name="Rectangle 5">
            <a:extLst>
              <a:ext uri="{FF2B5EF4-FFF2-40B4-BE49-F238E27FC236}">
                <a16:creationId xmlns:a16="http://schemas.microsoft.com/office/drawing/2014/main" id="{8A0E01A3-E69B-1AB3-61BB-5B95834CEE95}"/>
              </a:ext>
            </a:extLst>
          </p:cNvPr>
          <p:cNvSpPr/>
          <p:nvPr/>
        </p:nvSpPr>
        <p:spPr>
          <a:xfrm>
            <a:off x="8451350" y="2466053"/>
            <a:ext cx="2123377" cy="954107"/>
          </a:xfrm>
          <a:prstGeom prst="rect">
            <a:avLst/>
          </a:prstGeom>
          <a:noFill/>
        </p:spPr>
        <p:txBody>
          <a:bodyPr wrap="squar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Importing Libraries</a:t>
            </a:r>
          </a:p>
        </p:txBody>
      </p:sp>
    </p:spTree>
    <p:extLst>
      <p:ext uri="{BB962C8B-B14F-4D97-AF65-F5344CB8AC3E}">
        <p14:creationId xmlns:p14="http://schemas.microsoft.com/office/powerpoint/2010/main" val="239466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38E216-83B6-F217-9616-0380EB28840B}"/>
              </a:ext>
            </a:extLst>
          </p:cNvPr>
          <p:cNvPicPr>
            <a:picLocks noChangeAspect="1"/>
          </p:cNvPicPr>
          <p:nvPr/>
        </p:nvPicPr>
        <p:blipFill rotWithShape="1">
          <a:blip r:embed="rId2"/>
          <a:srcRect t="11997" r="592" b="5088"/>
          <a:stretch/>
        </p:blipFill>
        <p:spPr>
          <a:xfrm>
            <a:off x="831952" y="914400"/>
            <a:ext cx="10528095" cy="4939553"/>
          </a:xfrm>
          <a:prstGeom prst="rect">
            <a:avLst/>
          </a:prstGeom>
        </p:spPr>
      </p:pic>
      <p:sp>
        <p:nvSpPr>
          <p:cNvPr id="6" name="Rectangle 5">
            <a:extLst>
              <a:ext uri="{FF2B5EF4-FFF2-40B4-BE49-F238E27FC236}">
                <a16:creationId xmlns:a16="http://schemas.microsoft.com/office/drawing/2014/main" id="{92521AEA-E9E3-E365-521E-1E1678FDAB84}"/>
              </a:ext>
            </a:extLst>
          </p:cNvPr>
          <p:cNvSpPr/>
          <p:nvPr/>
        </p:nvSpPr>
        <p:spPr>
          <a:xfrm>
            <a:off x="7366620" y="2905780"/>
            <a:ext cx="2123377" cy="954107"/>
          </a:xfrm>
          <a:prstGeom prst="rect">
            <a:avLst/>
          </a:prstGeom>
          <a:noFill/>
        </p:spPr>
        <p:txBody>
          <a:bodyPr wrap="squar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Importing Dataset</a:t>
            </a:r>
          </a:p>
        </p:txBody>
      </p:sp>
    </p:spTree>
    <p:extLst>
      <p:ext uri="{BB962C8B-B14F-4D97-AF65-F5344CB8AC3E}">
        <p14:creationId xmlns:p14="http://schemas.microsoft.com/office/powerpoint/2010/main" val="356680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2C4BCCC-39E2-EE9B-FA36-48700A84AB4F}"/>
              </a:ext>
            </a:extLst>
          </p:cNvPr>
          <p:cNvPicPr>
            <a:picLocks noChangeAspect="1"/>
          </p:cNvPicPr>
          <p:nvPr/>
        </p:nvPicPr>
        <p:blipFill rotWithShape="1">
          <a:blip r:embed="rId2"/>
          <a:srcRect t="11717" r="1117" b="5073"/>
          <a:stretch/>
        </p:blipFill>
        <p:spPr>
          <a:xfrm>
            <a:off x="706447" y="1057836"/>
            <a:ext cx="10624942" cy="5029200"/>
          </a:xfrm>
          <a:prstGeom prst="rect">
            <a:avLst/>
          </a:prstGeom>
        </p:spPr>
      </p:pic>
      <p:sp>
        <p:nvSpPr>
          <p:cNvPr id="21" name="Rectangle 20">
            <a:extLst>
              <a:ext uri="{FF2B5EF4-FFF2-40B4-BE49-F238E27FC236}">
                <a16:creationId xmlns:a16="http://schemas.microsoft.com/office/drawing/2014/main" id="{43D0F7E6-B779-73B5-3ED0-FE6D247F90D2}"/>
              </a:ext>
            </a:extLst>
          </p:cNvPr>
          <p:cNvSpPr/>
          <p:nvPr/>
        </p:nvSpPr>
        <p:spPr>
          <a:xfrm>
            <a:off x="6254997" y="2590924"/>
            <a:ext cx="2123377" cy="954107"/>
          </a:xfrm>
          <a:prstGeom prst="rect">
            <a:avLst/>
          </a:prstGeom>
          <a:noFill/>
        </p:spPr>
        <p:txBody>
          <a:bodyPr wrap="square" lIns="91440" tIns="45720" rIns="91440" bIns="45720">
            <a:spAutoFit/>
          </a:bodyPr>
          <a:lstStyle/>
          <a:p>
            <a:pPr algn="ctr"/>
            <a:r>
              <a:rPr lang="en-US" sz="2800" dirty="0">
                <a:ln w="0"/>
                <a:solidFill>
                  <a:srgbClr val="FF0000"/>
                </a:solidFill>
                <a:effectLst>
                  <a:outerShdw blurRad="38100" dist="19050" dir="2700000" algn="tl" rotWithShape="0">
                    <a:schemeClr val="dk1">
                      <a:alpha val="40000"/>
                    </a:schemeClr>
                  </a:outerShdw>
                </a:effectLst>
              </a:rPr>
              <a:t>Data Cleaning</a:t>
            </a:r>
            <a:endParaRPr lang="en-US" sz="28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2309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422AF2-9B85-548F-96F8-EC13DFEAF978}"/>
              </a:ext>
            </a:extLst>
          </p:cNvPr>
          <p:cNvPicPr>
            <a:picLocks noChangeAspect="1"/>
          </p:cNvPicPr>
          <p:nvPr/>
        </p:nvPicPr>
        <p:blipFill rotWithShape="1">
          <a:blip r:embed="rId2"/>
          <a:srcRect t="12219" b="5716"/>
          <a:stretch/>
        </p:blipFill>
        <p:spPr>
          <a:xfrm>
            <a:off x="813654" y="990600"/>
            <a:ext cx="10564692" cy="4876800"/>
          </a:xfrm>
          <a:prstGeom prst="rect">
            <a:avLst/>
          </a:prstGeom>
        </p:spPr>
      </p:pic>
      <p:sp>
        <p:nvSpPr>
          <p:cNvPr id="34" name="Rectangle 33">
            <a:extLst>
              <a:ext uri="{FF2B5EF4-FFF2-40B4-BE49-F238E27FC236}">
                <a16:creationId xmlns:a16="http://schemas.microsoft.com/office/drawing/2014/main" id="{306D658D-1697-6873-65C2-743B2B4FAE1D}"/>
              </a:ext>
            </a:extLst>
          </p:cNvPr>
          <p:cNvSpPr/>
          <p:nvPr/>
        </p:nvSpPr>
        <p:spPr>
          <a:xfrm>
            <a:off x="2929091" y="1990289"/>
            <a:ext cx="2123377" cy="523220"/>
          </a:xfrm>
          <a:prstGeom prst="rect">
            <a:avLst/>
          </a:prstGeom>
          <a:noFill/>
        </p:spPr>
        <p:txBody>
          <a:bodyPr wrap="squar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Split Size</a:t>
            </a:r>
          </a:p>
        </p:txBody>
      </p:sp>
      <p:grpSp>
        <p:nvGrpSpPr>
          <p:cNvPr id="36" name="Group 35">
            <a:extLst>
              <a:ext uri="{FF2B5EF4-FFF2-40B4-BE49-F238E27FC236}">
                <a16:creationId xmlns:a16="http://schemas.microsoft.com/office/drawing/2014/main" id="{CBE1EAB3-A546-CCE4-A662-3712D43379B4}"/>
              </a:ext>
            </a:extLst>
          </p:cNvPr>
          <p:cNvGrpSpPr/>
          <p:nvPr/>
        </p:nvGrpSpPr>
        <p:grpSpPr>
          <a:xfrm>
            <a:off x="1549751" y="2034459"/>
            <a:ext cx="1690920" cy="333000"/>
            <a:chOff x="1549751" y="2034459"/>
            <a:chExt cx="1690920" cy="333000"/>
          </a:xfrm>
        </p:grpSpPr>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B556DD0-D4E6-9516-EC4A-C819B467DEF5}"/>
                    </a:ext>
                  </a:extLst>
                </p14:cNvPr>
                <p14:cNvContentPartPr/>
                <p14:nvPr/>
              </p14:nvContentPartPr>
              <p14:xfrm>
                <a:off x="2571791" y="2151459"/>
                <a:ext cx="252000" cy="200880"/>
              </p14:xfrm>
            </p:contentPart>
          </mc:Choice>
          <mc:Fallback>
            <p:pic>
              <p:nvPicPr>
                <p:cNvPr id="7" name="Ink 6">
                  <a:extLst>
                    <a:ext uri="{FF2B5EF4-FFF2-40B4-BE49-F238E27FC236}">
                      <a16:creationId xmlns:a16="http://schemas.microsoft.com/office/drawing/2014/main" id="{5B556DD0-D4E6-9516-EC4A-C819B467DEF5}"/>
                    </a:ext>
                  </a:extLst>
                </p:cNvPr>
                <p:cNvPicPr/>
                <p:nvPr/>
              </p:nvPicPr>
              <p:blipFill>
                <a:blip r:embed="rId4"/>
                <a:stretch>
                  <a:fillRect/>
                </a:stretch>
              </p:blipFill>
              <p:spPr>
                <a:xfrm>
                  <a:off x="2563151" y="2142459"/>
                  <a:ext cx="2696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22BF8814-5C95-F149-5517-55121AE72926}"/>
                    </a:ext>
                  </a:extLst>
                </p14:cNvPr>
                <p14:cNvContentPartPr/>
                <p14:nvPr/>
              </p14:nvContentPartPr>
              <p14:xfrm>
                <a:off x="2617511" y="2231739"/>
                <a:ext cx="623160" cy="22320"/>
              </p14:xfrm>
            </p:contentPart>
          </mc:Choice>
          <mc:Fallback>
            <p:pic>
              <p:nvPicPr>
                <p:cNvPr id="8" name="Ink 7">
                  <a:extLst>
                    <a:ext uri="{FF2B5EF4-FFF2-40B4-BE49-F238E27FC236}">
                      <a16:creationId xmlns:a16="http://schemas.microsoft.com/office/drawing/2014/main" id="{22BF8814-5C95-F149-5517-55121AE72926}"/>
                    </a:ext>
                  </a:extLst>
                </p:cNvPr>
                <p:cNvPicPr/>
                <p:nvPr/>
              </p:nvPicPr>
              <p:blipFill>
                <a:blip r:embed="rId6"/>
                <a:stretch>
                  <a:fillRect/>
                </a:stretch>
              </p:blipFill>
              <p:spPr>
                <a:xfrm>
                  <a:off x="2608511" y="2223099"/>
                  <a:ext cx="6408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5" name="Ink 34">
                  <a:extLst>
                    <a:ext uri="{FF2B5EF4-FFF2-40B4-BE49-F238E27FC236}">
                      <a16:creationId xmlns:a16="http://schemas.microsoft.com/office/drawing/2014/main" id="{67326A2C-9F7B-1F86-5218-C4D3FA392B16}"/>
                    </a:ext>
                  </a:extLst>
                </p14:cNvPr>
                <p14:cNvContentPartPr/>
                <p14:nvPr/>
              </p14:nvContentPartPr>
              <p14:xfrm>
                <a:off x="1549751" y="2034459"/>
                <a:ext cx="792000" cy="333000"/>
              </p14:xfrm>
            </p:contentPart>
          </mc:Choice>
          <mc:Fallback>
            <p:pic>
              <p:nvPicPr>
                <p:cNvPr id="35" name="Ink 34">
                  <a:extLst>
                    <a:ext uri="{FF2B5EF4-FFF2-40B4-BE49-F238E27FC236}">
                      <a16:creationId xmlns:a16="http://schemas.microsoft.com/office/drawing/2014/main" id="{67326A2C-9F7B-1F86-5218-C4D3FA392B16}"/>
                    </a:ext>
                  </a:extLst>
                </p:cNvPr>
                <p:cNvPicPr/>
                <p:nvPr/>
              </p:nvPicPr>
              <p:blipFill>
                <a:blip r:embed="rId8"/>
                <a:stretch>
                  <a:fillRect/>
                </a:stretch>
              </p:blipFill>
              <p:spPr>
                <a:xfrm>
                  <a:off x="1541111" y="2025819"/>
                  <a:ext cx="809640" cy="350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9" name="Ink 38">
                <a:extLst>
                  <a:ext uri="{FF2B5EF4-FFF2-40B4-BE49-F238E27FC236}">
                    <a16:creationId xmlns:a16="http://schemas.microsoft.com/office/drawing/2014/main" id="{5FD9E406-2CEE-773A-AC8F-0166CB77F8CC}"/>
                  </a:ext>
                </a:extLst>
              </p14:cNvPr>
              <p14:cNvContentPartPr/>
              <p14:nvPr/>
            </p14:nvContentPartPr>
            <p14:xfrm>
              <a:off x="967991" y="313659"/>
              <a:ext cx="360" cy="360"/>
            </p14:xfrm>
          </p:contentPart>
        </mc:Choice>
        <mc:Fallback>
          <p:pic>
            <p:nvPicPr>
              <p:cNvPr id="39" name="Ink 38">
                <a:extLst>
                  <a:ext uri="{FF2B5EF4-FFF2-40B4-BE49-F238E27FC236}">
                    <a16:creationId xmlns:a16="http://schemas.microsoft.com/office/drawing/2014/main" id="{5FD9E406-2CEE-773A-AC8F-0166CB77F8CC}"/>
                  </a:ext>
                </a:extLst>
              </p:cNvPr>
              <p:cNvPicPr/>
              <p:nvPr/>
            </p:nvPicPr>
            <p:blipFill>
              <a:blip r:embed="rId10"/>
              <a:stretch>
                <a:fillRect/>
              </a:stretch>
            </p:blipFill>
            <p:spPr>
              <a:xfrm>
                <a:off x="950351" y="296019"/>
                <a:ext cx="36000" cy="36000"/>
              </a:xfrm>
              <a:prstGeom prst="rect">
                <a:avLst/>
              </a:prstGeom>
            </p:spPr>
          </p:pic>
        </mc:Fallback>
      </mc:AlternateContent>
    </p:spTree>
    <p:extLst>
      <p:ext uri="{BB962C8B-B14F-4D97-AF65-F5344CB8AC3E}">
        <p14:creationId xmlns:p14="http://schemas.microsoft.com/office/powerpoint/2010/main" val="1513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172DD6-BFE4-A3E4-3D6B-E24F4212A3CF}"/>
              </a:ext>
            </a:extLst>
          </p:cNvPr>
          <p:cNvPicPr>
            <a:picLocks noChangeAspect="1"/>
          </p:cNvPicPr>
          <p:nvPr/>
        </p:nvPicPr>
        <p:blipFill rotWithShape="1">
          <a:blip r:embed="rId2"/>
          <a:srcRect t="11815" b="5203"/>
          <a:stretch/>
        </p:blipFill>
        <p:spPr>
          <a:xfrm>
            <a:off x="865409" y="987505"/>
            <a:ext cx="10537697" cy="4918705"/>
          </a:xfrm>
          <a:prstGeom prst="rect">
            <a:avLst/>
          </a:prstGeom>
        </p:spPr>
      </p:pic>
      <p:sp>
        <p:nvSpPr>
          <p:cNvPr id="4" name="Rectangle 3">
            <a:extLst>
              <a:ext uri="{FF2B5EF4-FFF2-40B4-BE49-F238E27FC236}">
                <a16:creationId xmlns:a16="http://schemas.microsoft.com/office/drawing/2014/main" id="{7FDAE760-766E-650A-D288-2CACD19C9819}"/>
              </a:ext>
            </a:extLst>
          </p:cNvPr>
          <p:cNvSpPr/>
          <p:nvPr/>
        </p:nvSpPr>
        <p:spPr>
          <a:xfrm>
            <a:off x="5320297" y="2943725"/>
            <a:ext cx="2949910" cy="523220"/>
          </a:xfrm>
          <a:prstGeom prst="rect">
            <a:avLst/>
          </a:prstGeom>
          <a:noFill/>
        </p:spPr>
        <p:txBody>
          <a:bodyPr wrap="none" lIns="91440" tIns="45720" rIns="91440" bIns="45720">
            <a:spAutoFit/>
          </a:bodyPr>
          <a:lstStyle/>
          <a:p>
            <a:pPr algn="ctr"/>
            <a:r>
              <a:rPr lang="en-US" sz="2800" dirty="0">
                <a:ln w="0"/>
                <a:solidFill>
                  <a:srgbClr val="FF0000"/>
                </a:solidFill>
                <a:effectLst>
                  <a:outerShdw blurRad="38100" dist="19050" dir="2700000" algn="tl" rotWithShape="0">
                    <a:schemeClr val="dk1">
                      <a:alpha val="40000"/>
                    </a:schemeClr>
                  </a:outerShdw>
                </a:effectLst>
              </a:rPr>
              <a:t>Data Visualization</a:t>
            </a:r>
            <a:endParaRPr lang="en-US" sz="28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763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References</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rtl="0">
              <a:spcBef>
                <a:spcPts val="0"/>
              </a:spcBef>
              <a:spcAft>
                <a:spcPts val="0"/>
              </a:spcAft>
            </a:pPr>
            <a:r>
              <a:rPr lang="en-IN" sz="1200" b="0" i="0" u="sng" strike="noStrike" dirty="0">
                <a:solidFill>
                  <a:srgbClr val="1155CC"/>
                </a:solidFill>
                <a:effectLst/>
                <a:latin typeface="+mj-lt"/>
                <a:hlinkClick r:id="rId2"/>
              </a:rPr>
              <a:t>https://www.researchgate.net/publication/332114646_Handwritten_Hindi_Character_Recognition_using_Deep_Learning_Techniques</a:t>
            </a:r>
            <a:endParaRPr lang="en-IN" sz="1200" b="0" dirty="0">
              <a:effectLst/>
              <a:latin typeface="+mj-lt"/>
            </a:endParaRPr>
          </a:p>
          <a:p>
            <a:pPr rtl="0">
              <a:spcBef>
                <a:spcPts val="0"/>
              </a:spcBef>
              <a:spcAft>
                <a:spcPts val="0"/>
              </a:spcAft>
            </a:pPr>
            <a:br>
              <a:rPr lang="en-IN" sz="1200" b="0" dirty="0">
                <a:effectLst/>
                <a:latin typeface="+mj-lt"/>
              </a:rPr>
            </a:br>
            <a:r>
              <a:rPr lang="en-IN" sz="1200" b="0" i="0" u="sng" strike="noStrike" dirty="0">
                <a:solidFill>
                  <a:srgbClr val="1155CC"/>
                </a:solidFill>
                <a:effectLst/>
                <a:latin typeface="+mj-lt"/>
                <a:hlinkClick r:id="rId3"/>
              </a:rPr>
              <a:t>https://ieeexplore.ieee.org/document/8991403</a:t>
            </a:r>
            <a:endParaRPr lang="en-IN" sz="1200" b="0" dirty="0">
              <a:effectLst/>
              <a:latin typeface="+mj-lt"/>
            </a:endParaRPr>
          </a:p>
          <a:p>
            <a:br>
              <a:rPr lang="en-IN" sz="1200" dirty="0">
                <a:latin typeface="+mj-lt"/>
              </a:rPr>
            </a:br>
            <a:r>
              <a:rPr lang="en-IN" sz="1200" b="0" i="0" u="none" strike="noStrike" dirty="0">
                <a:solidFill>
                  <a:srgbClr val="000000"/>
                </a:solidFill>
                <a:effectLst/>
                <a:latin typeface="+mj-lt"/>
                <a:hlinkClick r:id="rId4"/>
              </a:rPr>
              <a:t>https://www.sciencedirect.com/science/article/pii/S1877050915003737</a:t>
            </a:r>
            <a:endParaRPr lang="en-IN" sz="1200" b="0" i="0" u="none" strike="noStrike" dirty="0">
              <a:solidFill>
                <a:srgbClr val="000000"/>
              </a:solidFill>
              <a:effectLst/>
              <a:latin typeface="+mj-lt"/>
            </a:endParaRPr>
          </a:p>
          <a:p>
            <a:endParaRPr lang="en-IN" sz="1200" dirty="0">
              <a:solidFill>
                <a:srgbClr val="000000"/>
              </a:solidFill>
              <a:latin typeface="+mj-lt"/>
            </a:endParaRPr>
          </a:p>
          <a:p>
            <a:r>
              <a:rPr lang="en-IN" sz="1200" b="0" i="0" u="sng" strike="noStrike" dirty="0">
                <a:solidFill>
                  <a:srgbClr val="1155CC"/>
                </a:solidFill>
                <a:effectLst/>
                <a:latin typeface="+mj-lt"/>
                <a:hlinkClick r:id="rId5"/>
              </a:rPr>
              <a:t>https://arxiv.org/abs/2008.12995</a:t>
            </a:r>
            <a:endParaRPr lang="en-IN" sz="1200" b="0" i="0" u="sng" strike="noStrike" dirty="0">
              <a:solidFill>
                <a:srgbClr val="1155CC"/>
              </a:solidFill>
              <a:effectLst/>
              <a:latin typeface="+mj-lt"/>
            </a:endParaRPr>
          </a:p>
          <a:p>
            <a:endParaRPr lang="en-IN" sz="1200" u="sng" dirty="0">
              <a:solidFill>
                <a:srgbClr val="1155CC"/>
              </a:solidFill>
              <a:latin typeface="+mj-lt"/>
            </a:endParaRPr>
          </a:p>
          <a:p>
            <a:r>
              <a:rPr lang="en-US" sz="1200" dirty="0">
                <a:latin typeface="+mj-lt"/>
              </a:rPr>
              <a:t>https://www.coursera.org/professional-certificates/tensorflow-in-practice?#courses</a:t>
            </a:r>
          </a:p>
        </p:txBody>
      </p:sp>
    </p:spTree>
    <p:extLst>
      <p:ext uri="{BB962C8B-B14F-4D97-AF65-F5344CB8AC3E}">
        <p14:creationId xmlns:p14="http://schemas.microsoft.com/office/powerpoint/2010/main" val="94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69976" y="3222751"/>
            <a:ext cx="6921112" cy="2783601"/>
          </a:xfrm>
        </p:spPr>
        <p:txBody>
          <a:bodyPr/>
          <a:lstStyle/>
          <a:p>
            <a:r>
              <a:rPr lang="en-US" dirty="0"/>
              <a:t>Hindi Handwriting Recognition is ability of Machine to take handwritten documents, photos as input and interpret the character in digital/ machine language form. The input is generally of image form, that is fed into pattern-recognition system. Handwritten Character Recognition plays an important role and </a:t>
            </a:r>
            <a:r>
              <a:rPr lang="en-IN" dirty="0"/>
              <a:t>is currently getting the attention of researchers because of possible applications in assisting technology for blind and visually impaired users, human–robot interaction, automatic data entry for business documents, etc. In this work, usage of different Deep Learning Techniques are implemented. In this work, I will be using different model Architecture, such as Convolution Neural Network, LeNet-5 and some transfer learning models. The optimizer used is </a:t>
            </a:r>
            <a:r>
              <a:rPr lang="en-IN" dirty="0" err="1"/>
              <a:t>RMSProp</a:t>
            </a:r>
            <a:r>
              <a:rPr lang="en-IN" dirty="0"/>
              <a:t> and Adam. The dataset consist of  92000 images of characters taken from Kaggle Dataset.</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39271"/>
            <a:ext cx="3200400" cy="274320"/>
          </a:xfrm>
        </p:spPr>
        <p:txBody>
          <a:bodyPr/>
          <a:lstStyle/>
          <a:p>
            <a:r>
              <a:rPr lang="en-US" dirty="0"/>
              <a:t>Hindi Handwriting Recognition using DNN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69976" y="3222751"/>
            <a:ext cx="6921112" cy="2783601"/>
          </a:xfrm>
        </p:spPr>
        <p:txBody>
          <a:bodyPr/>
          <a:lstStyle/>
          <a:p>
            <a:r>
              <a:rPr lang="en-US" sz="1600" dirty="0"/>
              <a:t>Some of the papers have used various models to get accuracy over 95%.</a:t>
            </a:r>
          </a:p>
          <a:p>
            <a:r>
              <a:rPr lang="en-US" sz="1600" dirty="0"/>
              <a:t>The papers have not included augmenting the dataset to provide more variation to the training data. </a:t>
            </a:r>
          </a:p>
          <a:p>
            <a:r>
              <a:rPr lang="en-US" sz="1600" dirty="0"/>
              <a:t>Almost all the papers have mentioned using </a:t>
            </a:r>
            <a:r>
              <a:rPr lang="en-US" sz="1600" dirty="0" err="1"/>
              <a:t>RMSProp</a:t>
            </a:r>
            <a:r>
              <a:rPr lang="en-US" sz="1600" dirty="0"/>
              <a:t> and Adam as optimizers.</a:t>
            </a:r>
          </a:p>
          <a:p>
            <a:r>
              <a:rPr lang="en-US" sz="1600" dirty="0"/>
              <a:t>Both the used optimizers have given a good result in providing great accuracies over the dataset.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39271"/>
            <a:ext cx="3200400" cy="274320"/>
          </a:xfrm>
        </p:spPr>
        <p:txBody>
          <a:bodyPr/>
          <a:lstStyle/>
          <a:p>
            <a:r>
              <a:rPr lang="en-US" dirty="0"/>
              <a:t>Hindi Handwriting Recognition using DNN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402462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Existing methods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69976" y="3222751"/>
            <a:ext cx="6921112" cy="2783601"/>
          </a:xfrm>
        </p:spPr>
        <p:txBody>
          <a:bodyPr/>
          <a:lstStyle/>
          <a:p>
            <a:r>
              <a:rPr lang="en-US" b="1" dirty="0"/>
              <a:t>Merits</a:t>
            </a:r>
          </a:p>
          <a:p>
            <a:r>
              <a:rPr lang="en-US" dirty="0"/>
              <a:t>Some of the Methods have included classifying the input data into offline and online handwriting recognition, separating them from each other.</a:t>
            </a:r>
          </a:p>
          <a:p>
            <a:r>
              <a:rPr lang="en-US" dirty="0"/>
              <a:t>A variety of methods have been used such as OCR, SVM, DNN, DFFNN, CNN to include the few.</a:t>
            </a:r>
          </a:p>
          <a:p>
            <a:r>
              <a:rPr lang="en-US" dirty="0"/>
              <a:t>There have been models that requires a lot of computation also been included which have given accurate results.</a:t>
            </a:r>
          </a:p>
          <a:p>
            <a:r>
              <a:rPr lang="en-US" b="1" dirty="0"/>
              <a:t>Demerits</a:t>
            </a:r>
          </a:p>
          <a:p>
            <a:r>
              <a:rPr lang="en-US" dirty="0"/>
              <a:t>Some of the paper however have failed to include a large datasets which could have resulted in overfitting of the data giving false accuracy.</a:t>
            </a:r>
          </a:p>
          <a:p>
            <a:r>
              <a:rPr lang="en-US" dirty="0"/>
              <a:t>Almost all of the existing systems have not used data augmentation to increase the variation of the input since the input provided does not vary a lot with shear range, rotation range, width shift range and others such manipulation.</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39271"/>
            <a:ext cx="3200400" cy="274320"/>
          </a:xfrm>
        </p:spPr>
        <p:txBody>
          <a:bodyPr/>
          <a:lstStyle/>
          <a:p>
            <a:r>
              <a:rPr lang="en-US" dirty="0"/>
              <a:t>Hindi Handwriting Recognition using DNN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00418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69976" y="3222751"/>
            <a:ext cx="6921112" cy="2783601"/>
          </a:xfrm>
        </p:spPr>
        <p:txBody>
          <a:bodyPr/>
          <a:lstStyle/>
          <a:p>
            <a:r>
              <a:rPr lang="en-US" dirty="0"/>
              <a:t>Some of the models to be used requires a lot of computation. These models can only be applied using good accelerated hardware(large RAM).</a:t>
            </a:r>
          </a:p>
          <a:p>
            <a:r>
              <a:rPr lang="en-US" dirty="0"/>
              <a:t>The input data provided consist of inverted images. So the testing process for the model requires the image to first be converted to an inverted image and then be used for testing.</a:t>
            </a:r>
          </a:p>
          <a:p>
            <a:r>
              <a:rPr lang="en-US" dirty="0"/>
              <a:t>Hindi letters are absent in ASCII code, so it is hard to map and display the given Hindi letters to the classes used for classification.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39271"/>
            <a:ext cx="3200400" cy="274320"/>
          </a:xfrm>
        </p:spPr>
        <p:txBody>
          <a:bodyPr/>
          <a:lstStyle/>
          <a:p>
            <a:r>
              <a:rPr lang="en-US" dirty="0"/>
              <a:t>Hindi Handwriting Recognition using DNN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6094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47252" y="896292"/>
            <a:ext cx="6766560" cy="768096"/>
          </a:xfrm>
        </p:spPr>
        <p:txBody>
          <a:bodyPr/>
          <a:lstStyle/>
          <a:p>
            <a:r>
              <a:rPr lang="en-US" dirty="0"/>
              <a:t>Problem statement &amp; objectives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69976" y="3222751"/>
            <a:ext cx="6921112" cy="2783601"/>
          </a:xfrm>
        </p:spPr>
        <p:txBody>
          <a:bodyPr/>
          <a:lstStyle/>
          <a:p>
            <a:r>
              <a:rPr lang="en-US" dirty="0"/>
              <a:t>Nowadays, everything has become virtually available. There has been rise of pdf to word conversion of physical documents. There is a need for </a:t>
            </a:r>
            <a:r>
              <a:rPr lang="en-US" dirty="0" err="1"/>
              <a:t>hindi</a:t>
            </a:r>
            <a:r>
              <a:rPr lang="en-US" dirty="0"/>
              <a:t> character conversion as well. Hindi Documents are used in many states, businesses and government.</a:t>
            </a:r>
          </a:p>
          <a:p>
            <a:r>
              <a:rPr lang="en-US" dirty="0"/>
              <a:t>It can help build the bridge between spoken </a:t>
            </a:r>
            <a:r>
              <a:rPr lang="en-US" dirty="0" err="1"/>
              <a:t>hindi</a:t>
            </a:r>
            <a:r>
              <a:rPr lang="en-US" dirty="0"/>
              <a:t> and written </a:t>
            </a:r>
            <a:r>
              <a:rPr lang="en-US" dirty="0" err="1"/>
              <a:t>hindi</a:t>
            </a:r>
            <a:r>
              <a:rPr lang="en-US" dirty="0"/>
              <a:t>.</a:t>
            </a:r>
          </a:p>
          <a:p>
            <a:r>
              <a:rPr lang="en-US" dirty="0"/>
              <a:t>The project will create a foundation for handwritten document translation. The translated document can directly be used through devices such as phones, laptops.</a:t>
            </a:r>
          </a:p>
          <a:p>
            <a:r>
              <a:rPr lang="en-US" dirty="0"/>
              <a:t>The further scope of this project can enable direct editing of offline document.</a:t>
            </a:r>
          </a:p>
          <a:p>
            <a:r>
              <a:rPr lang="en-US" dirty="0"/>
              <a:t>The conversion of handwritten document to online document can be established.</a:t>
            </a:r>
          </a:p>
          <a:p>
            <a:r>
              <a:rPr lang="en-US" dirty="0"/>
              <a:t>It can help visually impaired people to understand spoken </a:t>
            </a:r>
            <a:r>
              <a:rPr lang="en-US" dirty="0" err="1"/>
              <a:t>hindi</a:t>
            </a:r>
            <a:r>
              <a:rPr lang="en-US" dirty="0"/>
              <a:t> characters through written documents.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39271"/>
            <a:ext cx="3200400" cy="274320"/>
          </a:xfrm>
        </p:spPr>
        <p:txBody>
          <a:bodyPr/>
          <a:lstStyle/>
          <a:p>
            <a:r>
              <a:rPr lang="en-US" dirty="0"/>
              <a:t>Hindi Handwriting Recognition using DNN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98991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47252" y="1891374"/>
            <a:ext cx="6766560" cy="768096"/>
          </a:xfrm>
        </p:spPr>
        <p:txBody>
          <a:bodyPr/>
          <a:lstStyle/>
          <a:p>
            <a:r>
              <a:rPr lang="en-US" dirty="0"/>
              <a:t>Block </a:t>
            </a:r>
            <a:br>
              <a:rPr lang="en-US" dirty="0"/>
            </a:br>
            <a:r>
              <a:rPr lang="en-US" dirty="0"/>
              <a:t>diagram</a:t>
            </a:r>
          </a:p>
        </p:txBody>
      </p:sp>
      <p:pic>
        <p:nvPicPr>
          <p:cNvPr id="5" name="Content Placeholder 4">
            <a:extLst>
              <a:ext uri="{FF2B5EF4-FFF2-40B4-BE49-F238E27FC236}">
                <a16:creationId xmlns:a16="http://schemas.microsoft.com/office/drawing/2014/main" id="{EB1E0C75-5B6E-CE1A-09A6-4FC927F1EC17}"/>
              </a:ext>
            </a:extLst>
          </p:cNvPr>
          <p:cNvPicPr>
            <a:picLocks noGrp="1" noChangeAspect="1"/>
          </p:cNvPicPr>
          <p:nvPr>
            <p:ph idx="1"/>
          </p:nvPr>
        </p:nvPicPr>
        <p:blipFill>
          <a:blip r:embed="rId2"/>
          <a:stretch>
            <a:fillRect/>
          </a:stretch>
        </p:blipFill>
        <p:spPr>
          <a:xfrm>
            <a:off x="8800562" y="879843"/>
            <a:ext cx="2279815" cy="5727894"/>
          </a:xfrm>
        </p:spPr>
      </p:pic>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39271"/>
            <a:ext cx="3200400" cy="274320"/>
          </a:xfrm>
        </p:spPr>
        <p:txBody>
          <a:bodyPr/>
          <a:lstStyle/>
          <a:p>
            <a:r>
              <a:rPr lang="en-US" dirty="0"/>
              <a:t>Hindi Handwriting Recognition using DNN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47763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47252" y="1553404"/>
            <a:ext cx="6766560" cy="768096"/>
          </a:xfrm>
        </p:spPr>
        <p:txBody>
          <a:bodyPr/>
          <a:lstStyle/>
          <a:p>
            <a:r>
              <a:rPr lang="en-US" dirty="0"/>
              <a:t>Module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69976" y="3222751"/>
            <a:ext cx="6921112" cy="2783601"/>
          </a:xfrm>
        </p:spPr>
        <p:txBody>
          <a:bodyPr/>
          <a:lstStyle/>
          <a:p>
            <a:pPr marL="342900" indent="-342900">
              <a:buFont typeface="+mj-lt"/>
              <a:buAutoNum type="arabicPeriod"/>
            </a:pPr>
            <a:r>
              <a:rPr lang="en-US" b="1" dirty="0"/>
              <a:t>Inputting the Data</a:t>
            </a:r>
          </a:p>
          <a:p>
            <a:pPr marL="342900" indent="-342900">
              <a:buFont typeface="+mj-lt"/>
              <a:buAutoNum type="arabicPeriod"/>
            </a:pPr>
            <a:r>
              <a:rPr lang="en-US" b="1" dirty="0"/>
              <a:t>Cleaning the data</a:t>
            </a:r>
          </a:p>
          <a:p>
            <a:pPr marL="342900" indent="-342900">
              <a:buFont typeface="+mj-lt"/>
              <a:buAutoNum type="arabicPeriod"/>
            </a:pPr>
            <a:r>
              <a:rPr lang="en-US" b="1" dirty="0"/>
              <a:t>Splitting the data into train and validation set</a:t>
            </a:r>
          </a:p>
          <a:p>
            <a:pPr marL="342900" indent="-342900">
              <a:buFont typeface="+mj-lt"/>
              <a:buAutoNum type="arabicPeriod"/>
            </a:pPr>
            <a:r>
              <a:rPr lang="en-US" b="1" dirty="0"/>
              <a:t>Visualizing the data</a:t>
            </a:r>
          </a:p>
          <a:p>
            <a:pPr marL="342900" indent="-342900">
              <a:buFont typeface="+mj-lt"/>
              <a:buAutoNum type="arabicPeriod"/>
            </a:pPr>
            <a:r>
              <a:rPr lang="en-US" b="1" dirty="0"/>
              <a:t>Data Augmentation</a:t>
            </a:r>
          </a:p>
          <a:p>
            <a:pPr marL="342900" indent="-342900">
              <a:buFont typeface="+mj-lt"/>
              <a:buAutoNum type="arabicPeriod"/>
            </a:pPr>
            <a:r>
              <a:rPr lang="en-US" b="1" dirty="0"/>
              <a:t>Creating the Model</a:t>
            </a:r>
          </a:p>
          <a:p>
            <a:pPr marL="342900" indent="-342900">
              <a:buFont typeface="+mj-lt"/>
              <a:buAutoNum type="arabicPeriod"/>
            </a:pPr>
            <a:r>
              <a:rPr lang="en-US" b="1" dirty="0"/>
              <a:t>Feature Extraction</a:t>
            </a:r>
          </a:p>
          <a:p>
            <a:pPr marL="342900" indent="-342900">
              <a:buFont typeface="+mj-lt"/>
              <a:buAutoNum type="arabicPeriod"/>
            </a:pPr>
            <a:r>
              <a:rPr lang="en-US" b="1" dirty="0"/>
              <a:t>Recognition</a:t>
            </a:r>
          </a:p>
          <a:p>
            <a:pPr marL="342900" indent="-342900">
              <a:buFont typeface="+mj-lt"/>
              <a:buAutoNum type="arabicPeriod"/>
            </a:pPr>
            <a:r>
              <a:rPr lang="en-US" b="1" dirty="0"/>
              <a:t>Output Text</a:t>
            </a:r>
          </a:p>
          <a:p>
            <a:pPr marL="342900" indent="-342900">
              <a:buFont typeface="+mj-lt"/>
              <a:buAutoNum type="arabicPeriod"/>
            </a:pPr>
            <a:endParaRPr lang="en-US" b="1" dirty="0"/>
          </a:p>
          <a:p>
            <a:pPr marL="342900" indent="-342900">
              <a:buFont typeface="+mj-lt"/>
              <a:buAutoNum type="arabicPeriod"/>
            </a:pPr>
            <a:endParaRPr lang="en-US" b="1"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39271"/>
            <a:ext cx="3200400" cy="274320"/>
          </a:xfrm>
        </p:spPr>
        <p:txBody>
          <a:bodyPr/>
          <a:lstStyle/>
          <a:p>
            <a:r>
              <a:rPr lang="en-US" dirty="0"/>
              <a:t>Hindi Handwriting Recognition using DNN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425851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055428"/>
            <a:ext cx="6766560" cy="768096"/>
          </a:xfrm>
        </p:spPr>
        <p:txBody>
          <a:bodyPr/>
          <a:lstStyle/>
          <a:p>
            <a:r>
              <a:rPr lang="en-US" dirty="0"/>
              <a:t>implementation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69976" y="3222751"/>
            <a:ext cx="6921112" cy="2783601"/>
          </a:xfrm>
        </p:spPr>
        <p:txBody>
          <a:bodyPr/>
          <a:lstStyle/>
          <a:p>
            <a:r>
              <a:rPr lang="en-US" dirty="0"/>
              <a:t>Have successfully taken the input from Kaggle Dataset as csv file.</a:t>
            </a:r>
          </a:p>
          <a:p>
            <a:r>
              <a:rPr lang="en-US" dirty="0"/>
              <a:t>Cleaned and Labelled the data.</a:t>
            </a:r>
          </a:p>
          <a:p>
            <a:r>
              <a:rPr lang="en-US" dirty="0"/>
              <a:t>Randomized the dataset.</a:t>
            </a:r>
          </a:p>
          <a:p>
            <a:r>
              <a:rPr lang="en-US" dirty="0"/>
              <a:t>Split the data into train and validation in 8:2 ratio.</a:t>
            </a:r>
          </a:p>
          <a:p>
            <a:r>
              <a:rPr lang="en-US" dirty="0"/>
              <a:t>Visualized the first 10 images.</a:t>
            </a:r>
          </a:p>
          <a:p>
            <a:pPr marL="342900" indent="-342900">
              <a:buFont typeface="+mj-lt"/>
              <a:buAutoNum type="arabicPeriod"/>
            </a:pPr>
            <a:endParaRPr lang="en-US" b="1"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39271"/>
            <a:ext cx="3200400" cy="274320"/>
          </a:xfrm>
        </p:spPr>
        <p:txBody>
          <a:bodyPr/>
          <a:lstStyle/>
          <a:p>
            <a:r>
              <a:rPr lang="en-US" dirty="0"/>
              <a:t>Hindi Handwriting Recognition using DNN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2102402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{D9C13FE7-DD96-4523-9A11-AB042B4C2AC8}tf78438558_win32</Template>
  <TotalTime>279</TotalTime>
  <Words>793</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Sabon Next LT</vt:lpstr>
      <vt:lpstr>Office Theme</vt:lpstr>
      <vt:lpstr>Hindi handwriting recognition using DNN</vt:lpstr>
      <vt:lpstr>Abstract</vt:lpstr>
      <vt:lpstr>Literature review</vt:lpstr>
      <vt:lpstr>Existing methods</vt:lpstr>
      <vt:lpstr>Challenges</vt:lpstr>
      <vt:lpstr>Problem statement &amp; objectives</vt:lpstr>
      <vt:lpstr>Block  diagram</vt:lpstr>
      <vt:lpstr>Module description</vt:lpstr>
      <vt:lpstr>implementation</vt:lpstr>
      <vt:lpstr>Questions?</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Hindi handwriting recognition using DNN</dc:title>
  <dc:subject/>
  <dc:creator>Yug Desai</dc:creator>
  <cp:lastModifiedBy>Yug Desai</cp:lastModifiedBy>
  <cp:revision>2</cp:revision>
  <dcterms:created xsi:type="dcterms:W3CDTF">2022-09-21T05:14:58Z</dcterms:created>
  <dcterms:modified xsi:type="dcterms:W3CDTF">2022-09-21T13:11:23Z</dcterms:modified>
</cp:coreProperties>
</file>